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1.jpg" ContentType="image/jpeg"/>
  <Override PartName="/ppt/media/image22.jpg" ContentType="image/jpeg"/>
  <Override PartName="/ppt/notesSlides/notesSlide4.xml" ContentType="application/vnd.openxmlformats-officedocument.presentationml.notesSlide+xml"/>
  <Override PartName="/ppt/media/image38.jpg" ContentType="image/jpeg"/>
  <Override PartName="/ppt/media/image46.jpg" ContentType="image/jpe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459" r:id="rId3"/>
    <p:sldId id="460" r:id="rId4"/>
    <p:sldId id="446" r:id="rId5"/>
    <p:sldId id="445" r:id="rId6"/>
    <p:sldId id="441" r:id="rId7"/>
    <p:sldId id="442" r:id="rId8"/>
    <p:sldId id="443" r:id="rId9"/>
    <p:sldId id="447" r:id="rId10"/>
    <p:sldId id="449" r:id="rId11"/>
    <p:sldId id="448" r:id="rId12"/>
    <p:sldId id="453" r:id="rId13"/>
    <p:sldId id="466" r:id="rId14"/>
    <p:sldId id="450" r:id="rId15"/>
    <p:sldId id="452" r:id="rId16"/>
    <p:sldId id="464" r:id="rId17"/>
    <p:sldId id="473" r:id="rId18"/>
    <p:sldId id="474" r:id="rId19"/>
    <p:sldId id="475" r:id="rId20"/>
    <p:sldId id="458" r:id="rId21"/>
    <p:sldId id="470" r:id="rId22"/>
    <p:sldId id="471" r:id="rId23"/>
    <p:sldId id="472" r:id="rId24"/>
    <p:sldId id="476"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6276"/>
    <a:srgbClr val="1483FF"/>
    <a:srgbClr val="008000"/>
    <a:srgbClr val="CCCCFE"/>
    <a:srgbClr val="83F389"/>
    <a:srgbClr val="BB785D"/>
    <a:srgbClr val="C6D969"/>
    <a:srgbClr val="33CC33"/>
    <a:srgbClr val="4F6228"/>
    <a:srgbClr val="C28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autoAdjust="0"/>
  </p:normalViewPr>
  <p:slideViewPr>
    <p:cSldViewPr>
      <p:cViewPr varScale="1">
        <p:scale>
          <a:sx n="111" d="100"/>
          <a:sy n="111" d="100"/>
        </p:scale>
        <p:origin x="157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01E66-8822-4C94-B0F5-D34A208D4296}" type="datetimeFigureOut">
              <a:rPr lang="ru-RU" smtClean="0"/>
              <a:t>24.04.2019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B2CA-D18B-4600-A3D4-3CB56DE45188}" type="slidenum">
              <a:rPr lang="ru-RU" smtClean="0"/>
              <a:t>‹#›</a:t>
            </a:fld>
            <a:endParaRPr lang="ru-RU"/>
          </a:p>
        </p:txBody>
      </p:sp>
    </p:spTree>
    <p:extLst>
      <p:ext uri="{BB962C8B-B14F-4D97-AF65-F5344CB8AC3E}">
        <p14:creationId xmlns:p14="http://schemas.microsoft.com/office/powerpoint/2010/main" val="295774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ADB2CA-D18B-4600-A3D4-3CB56DE45188}" type="slidenum">
              <a:rPr lang="ru-RU" smtClean="0"/>
              <a:t>3</a:t>
            </a:fld>
            <a:endParaRPr lang="ru-RU"/>
          </a:p>
        </p:txBody>
      </p:sp>
    </p:spTree>
    <p:extLst>
      <p:ext uri="{BB962C8B-B14F-4D97-AF65-F5344CB8AC3E}">
        <p14:creationId xmlns:p14="http://schemas.microsoft.com/office/powerpoint/2010/main" val="242624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F88A6B-7214-D54C-B590-F5030142D045}" type="slidenum">
              <a:rPr lang="en-US" sz="1200"/>
              <a:pPr eaLnBrk="1" hangingPunct="1"/>
              <a:t>4</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p:spPr>
        <p:txBody>
          <a:bodyPr/>
          <a:lstStyle/>
          <a:p>
            <a:pPr eaLnBrk="1" hangingPunct="1"/>
            <a:endParaRPr lang="en-US" dirty="0">
              <a:ea typeface="ＭＳ Ｐゴシック" charset="0"/>
              <a:cs typeface="ＭＳ Ｐゴシック" charset="0"/>
            </a:endParaRPr>
          </a:p>
        </p:txBody>
      </p:sp>
    </p:spTree>
    <p:extLst>
      <p:ext uri="{BB962C8B-B14F-4D97-AF65-F5344CB8AC3E}">
        <p14:creationId xmlns:p14="http://schemas.microsoft.com/office/powerpoint/2010/main" val="413599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9136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ADB2CA-D18B-4600-A3D4-3CB56DE45188}" type="slidenum">
              <a:rPr lang="ru-RU" smtClean="0"/>
              <a:t>13</a:t>
            </a:fld>
            <a:endParaRPr lang="ru-RU"/>
          </a:p>
        </p:txBody>
      </p:sp>
    </p:spTree>
    <p:extLst>
      <p:ext uri="{BB962C8B-B14F-4D97-AF65-F5344CB8AC3E}">
        <p14:creationId xmlns:p14="http://schemas.microsoft.com/office/powerpoint/2010/main" val="27994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1ADB2CA-D18B-4600-A3D4-3CB56DE45188}" type="slidenum">
              <a:rPr lang="ru-RU" smtClean="0"/>
              <a:t>23</a:t>
            </a:fld>
            <a:endParaRPr lang="ru-RU"/>
          </a:p>
        </p:txBody>
      </p:sp>
    </p:spTree>
    <p:extLst>
      <p:ext uri="{BB962C8B-B14F-4D97-AF65-F5344CB8AC3E}">
        <p14:creationId xmlns:p14="http://schemas.microsoft.com/office/powerpoint/2010/main" val="1311253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3089" name="Freeform 17"/>
          <p:cNvSpPr>
            <a:spLocks/>
          </p:cNvSpPr>
          <p:nvPr/>
        </p:nvSpPr>
        <p:spPr bwMode="gray">
          <a:xfrm>
            <a:off x="0" y="0"/>
            <a:ext cx="7677150" cy="6858000"/>
          </a:xfrm>
          <a:custGeom>
            <a:avLst/>
            <a:gdLst>
              <a:gd name="T0" fmla="*/ 0 w 4272"/>
              <a:gd name="T1" fmla="*/ 0 h 4320"/>
              <a:gd name="T2" fmla="*/ 4272 w 4272"/>
              <a:gd name="T3" fmla="*/ 0 h 4320"/>
              <a:gd name="T4" fmla="*/ 2832 w 4272"/>
              <a:gd name="T5" fmla="*/ 4320 h 4320"/>
              <a:gd name="T6" fmla="*/ 0 w 4272"/>
              <a:gd name="T7" fmla="*/ 4320 h 4320"/>
              <a:gd name="T8" fmla="*/ 0 w 4272"/>
              <a:gd name="T9" fmla="*/ 0 h 4320"/>
            </a:gdLst>
            <a:ahLst/>
            <a:cxnLst>
              <a:cxn ang="0">
                <a:pos x="T0" y="T1"/>
              </a:cxn>
              <a:cxn ang="0">
                <a:pos x="T2" y="T3"/>
              </a:cxn>
              <a:cxn ang="0">
                <a:pos x="T4" y="T5"/>
              </a:cxn>
              <a:cxn ang="0">
                <a:pos x="T6" y="T7"/>
              </a:cxn>
              <a:cxn ang="0">
                <a:pos x="T8" y="T9"/>
              </a:cxn>
            </a:cxnLst>
            <a:rect l="0" t="0" r="r" b="b"/>
            <a:pathLst>
              <a:path w="4272" h="4320">
                <a:moveTo>
                  <a:pt x="0" y="0"/>
                </a:moveTo>
                <a:lnTo>
                  <a:pt x="4272" y="0"/>
                </a:lnTo>
                <a:lnTo>
                  <a:pt x="2832" y="4320"/>
                </a:lnTo>
                <a:lnTo>
                  <a:pt x="0" y="4320"/>
                </a:lnTo>
                <a:lnTo>
                  <a:pt x="0" y="0"/>
                </a:lnTo>
                <a:close/>
              </a:path>
            </a:pathLst>
          </a:custGeom>
          <a:gradFill rotWithShape="1">
            <a:gsLst>
              <a:gs pos="0">
                <a:schemeClr val="folHlink">
                  <a:gamma/>
                  <a:tint val="19216"/>
                  <a:invGamma/>
                </a:schemeClr>
              </a:gs>
              <a:gs pos="100000">
                <a:schemeClr val="folHlink">
                  <a:alpha val="23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algn="ctr" rotWithShape="0">
                    <a:schemeClr val="bg2">
                      <a:alpha val="50000"/>
                    </a:schemeClr>
                  </a:outerShdw>
                </a:effectLst>
              </a14:hiddenEffects>
            </a:ext>
          </a:extLst>
        </p:spPr>
        <p:txBody>
          <a:bodyPr/>
          <a:lstStyle/>
          <a:p>
            <a:endParaRPr lang="ru-RU"/>
          </a:p>
        </p:txBody>
      </p:sp>
      <p:sp>
        <p:nvSpPr>
          <p:cNvPr id="3090" name="Rectangle 18"/>
          <p:cNvSpPr>
            <a:spLocks noChangeArrowheads="1"/>
          </p:cNvSpPr>
          <p:nvPr/>
        </p:nvSpPr>
        <p:spPr bwMode="gray">
          <a:xfrm>
            <a:off x="0" y="762000"/>
            <a:ext cx="9144000" cy="2386013"/>
          </a:xfrm>
          <a:prstGeom prst="rect">
            <a:avLst/>
          </a:prstGeom>
          <a:solidFill>
            <a:schemeClr val="hlink">
              <a:alpha val="960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91" name="Rectangle 19"/>
          <p:cNvSpPr>
            <a:spLocks noChangeArrowheads="1"/>
          </p:cNvSpPr>
          <p:nvPr/>
        </p:nvSpPr>
        <p:spPr bwMode="gray">
          <a:xfrm>
            <a:off x="0" y="6477000"/>
            <a:ext cx="9144000" cy="381000"/>
          </a:xfrm>
          <a:prstGeom prst="rect">
            <a:avLst/>
          </a:prstGeom>
          <a:solidFill>
            <a:srgbClr val="969696">
              <a:alpha val="56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92" name="Freeform 20" descr="gbc_1"/>
          <p:cNvSpPr>
            <a:spLocks/>
          </p:cNvSpPr>
          <p:nvPr/>
        </p:nvSpPr>
        <p:spPr bwMode="gray">
          <a:xfrm>
            <a:off x="0" y="914400"/>
            <a:ext cx="7326313" cy="2233613"/>
          </a:xfrm>
          <a:custGeom>
            <a:avLst/>
            <a:gdLst>
              <a:gd name="T0" fmla="*/ 0 w 4615"/>
              <a:gd name="T1" fmla="*/ 0 h 1407"/>
              <a:gd name="T2" fmla="*/ 4615 w 4615"/>
              <a:gd name="T3" fmla="*/ 0 h 1407"/>
              <a:gd name="T4" fmla="*/ 4092 w 4615"/>
              <a:gd name="T5" fmla="*/ 1386 h 1407"/>
              <a:gd name="T6" fmla="*/ 0 w 4615"/>
              <a:gd name="T7" fmla="*/ 1407 h 1407"/>
              <a:gd name="T8" fmla="*/ 0 w 4615"/>
              <a:gd name="T9" fmla="*/ 0 h 1407"/>
            </a:gdLst>
            <a:ahLst/>
            <a:cxnLst>
              <a:cxn ang="0">
                <a:pos x="T0" y="T1"/>
              </a:cxn>
              <a:cxn ang="0">
                <a:pos x="T2" y="T3"/>
              </a:cxn>
              <a:cxn ang="0">
                <a:pos x="T4" y="T5"/>
              </a:cxn>
              <a:cxn ang="0">
                <a:pos x="T6" y="T7"/>
              </a:cxn>
              <a:cxn ang="0">
                <a:pos x="T8" y="T9"/>
              </a:cxn>
            </a:cxnLst>
            <a:rect l="0" t="0" r="r" b="b"/>
            <a:pathLst>
              <a:path w="4615" h="1407">
                <a:moveTo>
                  <a:pt x="0" y="0"/>
                </a:moveTo>
                <a:lnTo>
                  <a:pt x="4615" y="0"/>
                </a:lnTo>
                <a:lnTo>
                  <a:pt x="4092" y="1386"/>
                </a:lnTo>
                <a:lnTo>
                  <a:pt x="0" y="1407"/>
                </a:lnTo>
                <a:lnTo>
                  <a:pt x="0" y="0"/>
                </a:lnTo>
                <a:close/>
              </a:path>
            </a:pathLst>
          </a:cu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93" name="Rectangle 21"/>
          <p:cNvSpPr>
            <a:spLocks noChangeArrowheads="1"/>
          </p:cNvSpPr>
          <p:nvPr/>
        </p:nvSpPr>
        <p:spPr bwMode="gray">
          <a:xfrm>
            <a:off x="0" y="3124200"/>
            <a:ext cx="9144000" cy="762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3074" name="Rectangle 2"/>
          <p:cNvSpPr>
            <a:spLocks noGrp="1" noChangeArrowheads="1"/>
          </p:cNvSpPr>
          <p:nvPr>
            <p:ph type="ctrTitle"/>
          </p:nvPr>
        </p:nvSpPr>
        <p:spPr>
          <a:xfrm>
            <a:off x="914400" y="3200400"/>
            <a:ext cx="7239000" cy="609600"/>
          </a:xfrm>
        </p:spPr>
        <p:txBody>
          <a:bodyPr/>
          <a:lstStyle>
            <a:lvl1pPr>
              <a:defRPr sz="4000"/>
            </a:lvl1pPr>
          </a:lstStyle>
          <a:p>
            <a:pPr lvl="0"/>
            <a:r>
              <a:rPr lang="ru-RU" altLang="ru-RU" noProof="0"/>
              <a:t>Образец заголовка</a:t>
            </a:r>
            <a:endParaRPr lang="en-US" altLang="ru-RU" noProof="0"/>
          </a:p>
        </p:txBody>
      </p:sp>
      <p:sp>
        <p:nvSpPr>
          <p:cNvPr id="3075" name="Rectangle 3"/>
          <p:cNvSpPr>
            <a:spLocks noGrp="1" noChangeArrowheads="1"/>
          </p:cNvSpPr>
          <p:nvPr>
            <p:ph type="subTitle" idx="1"/>
          </p:nvPr>
        </p:nvSpPr>
        <p:spPr bwMode="white">
          <a:xfrm>
            <a:off x="5334000" y="6038850"/>
            <a:ext cx="3581400" cy="304800"/>
          </a:xfrm>
        </p:spPr>
        <p:txBody>
          <a:bodyPr/>
          <a:lstStyle>
            <a:lvl1pPr marL="0" indent="0" algn="ctr">
              <a:buFont typeface="Wingdings" pitchFamily="2" charset="2"/>
              <a:buNone/>
              <a:defRPr sz="1600">
                <a:solidFill>
                  <a:schemeClr val="tx2"/>
                </a:solidFill>
              </a:defRPr>
            </a:lvl1pPr>
          </a:lstStyle>
          <a:p>
            <a:pPr lvl="0"/>
            <a:r>
              <a:rPr lang="ru-RU" altLang="ru-RU" noProof="0"/>
              <a:t>Образец подзаголовка</a:t>
            </a:r>
            <a:endParaRPr lang="en-US" altLang="ru-RU" noProof="0"/>
          </a:p>
        </p:txBody>
      </p:sp>
      <p:sp>
        <p:nvSpPr>
          <p:cNvPr id="3076" name="Rectangle 4"/>
          <p:cNvSpPr>
            <a:spLocks noGrp="1" noChangeArrowheads="1"/>
          </p:cNvSpPr>
          <p:nvPr>
            <p:ph type="dt" sz="half" idx="2"/>
          </p:nvPr>
        </p:nvSpPr>
        <p:spPr>
          <a:xfrm>
            <a:off x="457200" y="6556375"/>
            <a:ext cx="2133600" cy="134938"/>
          </a:xfrm>
        </p:spPr>
        <p:txBody>
          <a:bodyPr/>
          <a:lstStyle>
            <a:lvl1pPr>
              <a:defRPr>
                <a:latin typeface="Arial" charset="0"/>
              </a:defRPr>
            </a:lvl1pPr>
          </a:lstStyle>
          <a:p>
            <a:endParaRPr lang="en-US" altLang="ru-RU"/>
          </a:p>
        </p:txBody>
      </p:sp>
      <p:sp>
        <p:nvSpPr>
          <p:cNvPr id="3077" name="Rectangle 5"/>
          <p:cNvSpPr>
            <a:spLocks noGrp="1" noChangeArrowheads="1"/>
          </p:cNvSpPr>
          <p:nvPr>
            <p:ph type="ftr" sz="quarter" idx="3"/>
          </p:nvPr>
        </p:nvSpPr>
        <p:spPr bwMode="auto">
          <a:xfrm>
            <a:off x="3238500" y="6578600"/>
            <a:ext cx="2895600" cy="1714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ru-RU"/>
          </a:p>
        </p:txBody>
      </p:sp>
      <p:sp>
        <p:nvSpPr>
          <p:cNvPr id="3078" name="Rectangle 6"/>
          <p:cNvSpPr>
            <a:spLocks noGrp="1" noChangeArrowheads="1"/>
          </p:cNvSpPr>
          <p:nvPr>
            <p:ph type="sldNum" sz="quarter" idx="4"/>
          </p:nvPr>
        </p:nvSpPr>
        <p:spPr>
          <a:xfrm>
            <a:off x="8458200" y="6588125"/>
            <a:ext cx="457200" cy="168275"/>
          </a:xfrm>
        </p:spPr>
        <p:txBody>
          <a:bodyPr/>
          <a:lstStyle>
            <a:lvl1pPr algn="r">
              <a:defRPr>
                <a:latin typeface="Arial" charset="0"/>
              </a:defRPr>
            </a:lvl1pPr>
          </a:lstStyle>
          <a:p>
            <a:fld id="{28F800CE-29D5-4305-B89D-767B17F70336}" type="slidenum">
              <a:rPr lang="en-US" altLang="ru-RU"/>
              <a:pPr/>
              <a:t>‹#›</a:t>
            </a:fld>
            <a:endParaRPr lang="en-US" altLang="ru-RU"/>
          </a:p>
        </p:txBody>
      </p:sp>
      <p:sp>
        <p:nvSpPr>
          <p:cNvPr id="3086" name="Text Box 14"/>
          <p:cNvSpPr txBox="1">
            <a:spLocks noChangeArrowheads="1"/>
          </p:cNvSpPr>
          <p:nvPr/>
        </p:nvSpPr>
        <p:spPr bwMode="auto">
          <a:xfrm>
            <a:off x="304800" y="176213"/>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ru-RU" sz="2400" b="1">
                <a:solidFill>
                  <a:schemeClr val="tx2"/>
                </a:solidFill>
                <a:latin typeface="Verdana" pitchFamily="34" charset="0"/>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245C4947-1871-4476-9D1A-2003606D201F}" type="slidenum">
              <a:rPr lang="en-US" altLang="ru-RU"/>
              <a:pPr/>
              <a:t>‹#›</a:t>
            </a:fld>
            <a:endParaRPr lang="en-US" altLang="ru-RU"/>
          </a:p>
        </p:txBody>
      </p:sp>
    </p:spTree>
    <p:extLst>
      <p:ext uri="{BB962C8B-B14F-4D97-AF65-F5344CB8AC3E}">
        <p14:creationId xmlns:p14="http://schemas.microsoft.com/office/powerpoint/2010/main" val="370442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86550" y="412750"/>
            <a:ext cx="2076450" cy="59118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412750"/>
            <a:ext cx="6076950" cy="59118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22EA9F00-71C0-427C-9125-F6F9FDD6BC99}" type="slidenum">
              <a:rPr lang="en-US" altLang="ru-RU"/>
              <a:pPr/>
              <a:t>‹#›</a:t>
            </a:fld>
            <a:endParaRPr lang="en-US" altLang="ru-RU"/>
          </a:p>
        </p:txBody>
      </p:sp>
    </p:spTree>
    <p:extLst>
      <p:ext uri="{BB962C8B-B14F-4D97-AF65-F5344CB8AC3E}">
        <p14:creationId xmlns:p14="http://schemas.microsoft.com/office/powerpoint/2010/main" val="640102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412750"/>
            <a:ext cx="8229600" cy="563563"/>
          </a:xfrm>
        </p:spPr>
        <p:txBody>
          <a:bodyPr/>
          <a:lstStyle/>
          <a:p>
            <a:r>
              <a:rPr lang="ru-RU"/>
              <a:t>Образец заголовка</a:t>
            </a:r>
          </a:p>
        </p:txBody>
      </p:sp>
      <p:sp>
        <p:nvSpPr>
          <p:cNvPr id="3" name="Таблица 2"/>
          <p:cNvSpPr>
            <a:spLocks noGrp="1"/>
          </p:cNvSpPr>
          <p:nvPr>
            <p:ph type="tbl" idx="1"/>
          </p:nvPr>
        </p:nvSpPr>
        <p:spPr>
          <a:xfrm>
            <a:off x="457200" y="1076325"/>
            <a:ext cx="8229600" cy="5248275"/>
          </a:xfrm>
        </p:spPr>
        <p:txBody>
          <a:bodyPr/>
          <a:lstStyle/>
          <a:p>
            <a:r>
              <a:rPr lang="ru-RU"/>
              <a:t>Вставка таблицы</a:t>
            </a:r>
          </a:p>
        </p:txBody>
      </p:sp>
      <p:sp>
        <p:nvSpPr>
          <p:cNvPr id="4" name="Дата 3"/>
          <p:cNvSpPr>
            <a:spLocks noGrp="1"/>
          </p:cNvSpPr>
          <p:nvPr>
            <p:ph type="dt" sz="half" idx="10"/>
          </p:nvPr>
        </p:nvSpPr>
        <p:spPr>
          <a:xfrm>
            <a:off x="457200" y="6570663"/>
            <a:ext cx="2133600" cy="192087"/>
          </a:xfrm>
        </p:spPr>
        <p:txBody>
          <a:bodyPr/>
          <a:lstStyle>
            <a:lvl1pPr>
              <a:defRPr/>
            </a:lvl1pPr>
          </a:lstStyle>
          <a:p>
            <a:endParaRPr lang="en-US" altLang="ru-RU"/>
          </a:p>
        </p:txBody>
      </p:sp>
      <p:sp>
        <p:nvSpPr>
          <p:cNvPr id="5" name="Номер слайда 4"/>
          <p:cNvSpPr>
            <a:spLocks noGrp="1"/>
          </p:cNvSpPr>
          <p:nvPr>
            <p:ph type="sldNum" sz="quarter" idx="11"/>
          </p:nvPr>
        </p:nvSpPr>
        <p:spPr>
          <a:xfrm>
            <a:off x="3962400" y="6553200"/>
            <a:ext cx="1219200" cy="227013"/>
          </a:xfrm>
        </p:spPr>
        <p:txBody>
          <a:bodyPr/>
          <a:lstStyle>
            <a:lvl1pPr>
              <a:defRPr/>
            </a:lvl1pPr>
          </a:lstStyle>
          <a:p>
            <a:fld id="{025A32CB-2A14-4718-860B-1FE587491ED5}" type="slidenum">
              <a:rPr lang="en-US" altLang="ru-RU"/>
              <a:pPr/>
              <a:t>‹#›</a:t>
            </a:fld>
            <a:endParaRPr lang="en-US" altLang="ru-RU"/>
          </a:p>
        </p:txBody>
      </p:sp>
    </p:spTree>
    <p:extLst>
      <p:ext uri="{BB962C8B-B14F-4D97-AF65-F5344CB8AC3E}">
        <p14:creationId xmlns:p14="http://schemas.microsoft.com/office/powerpoint/2010/main" val="89706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3611306F-F464-4C6D-B228-DC2E2473EC41}" type="slidenum">
              <a:rPr lang="en-US" altLang="ru-RU"/>
              <a:pPr/>
              <a:t>‹#›</a:t>
            </a:fld>
            <a:endParaRPr lang="en-US" altLang="ru-RU"/>
          </a:p>
        </p:txBody>
      </p:sp>
    </p:spTree>
    <p:extLst>
      <p:ext uri="{BB962C8B-B14F-4D97-AF65-F5344CB8AC3E}">
        <p14:creationId xmlns:p14="http://schemas.microsoft.com/office/powerpoint/2010/main" val="176455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en-US" altLang="ru-RU"/>
          </a:p>
        </p:txBody>
      </p:sp>
      <p:sp>
        <p:nvSpPr>
          <p:cNvPr id="5" name="Номер слайда 4"/>
          <p:cNvSpPr>
            <a:spLocks noGrp="1"/>
          </p:cNvSpPr>
          <p:nvPr>
            <p:ph type="sldNum" sz="quarter" idx="11"/>
          </p:nvPr>
        </p:nvSpPr>
        <p:spPr/>
        <p:txBody>
          <a:bodyPr/>
          <a:lstStyle>
            <a:lvl1pPr>
              <a:defRPr/>
            </a:lvl1pPr>
          </a:lstStyle>
          <a:p>
            <a:fld id="{7EFE9CA9-4EB3-4ACD-8FBA-8F2EB9399409}" type="slidenum">
              <a:rPr lang="en-US" altLang="ru-RU"/>
              <a:pPr/>
              <a:t>‹#›</a:t>
            </a:fld>
            <a:endParaRPr lang="en-US" altLang="ru-RU"/>
          </a:p>
        </p:txBody>
      </p:sp>
    </p:spTree>
    <p:extLst>
      <p:ext uri="{BB962C8B-B14F-4D97-AF65-F5344CB8AC3E}">
        <p14:creationId xmlns:p14="http://schemas.microsoft.com/office/powerpoint/2010/main" val="1012076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омер слайда 5"/>
          <p:cNvSpPr>
            <a:spLocks noGrp="1"/>
          </p:cNvSpPr>
          <p:nvPr>
            <p:ph type="sldNum" sz="quarter" idx="11"/>
          </p:nvPr>
        </p:nvSpPr>
        <p:spPr/>
        <p:txBody>
          <a:bodyPr/>
          <a:lstStyle>
            <a:lvl1pPr>
              <a:defRPr/>
            </a:lvl1pPr>
          </a:lstStyle>
          <a:p>
            <a:fld id="{E704C010-6F0D-49BB-834B-8CF73B1DCA7D}" type="slidenum">
              <a:rPr lang="en-US" altLang="ru-RU"/>
              <a:pPr/>
              <a:t>‹#›</a:t>
            </a:fld>
            <a:endParaRPr lang="en-US" altLang="ru-RU"/>
          </a:p>
        </p:txBody>
      </p:sp>
    </p:spTree>
    <p:extLst>
      <p:ext uri="{BB962C8B-B14F-4D97-AF65-F5344CB8AC3E}">
        <p14:creationId xmlns:p14="http://schemas.microsoft.com/office/powerpoint/2010/main" val="284306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en-US" altLang="ru-RU"/>
          </a:p>
        </p:txBody>
      </p:sp>
      <p:sp>
        <p:nvSpPr>
          <p:cNvPr id="8" name="Номер слайда 7"/>
          <p:cNvSpPr>
            <a:spLocks noGrp="1"/>
          </p:cNvSpPr>
          <p:nvPr>
            <p:ph type="sldNum" sz="quarter" idx="11"/>
          </p:nvPr>
        </p:nvSpPr>
        <p:spPr/>
        <p:txBody>
          <a:bodyPr/>
          <a:lstStyle>
            <a:lvl1pPr>
              <a:defRPr/>
            </a:lvl1pPr>
          </a:lstStyle>
          <a:p>
            <a:fld id="{BDD65BED-F269-4EA3-8768-EBF0F10E0202}" type="slidenum">
              <a:rPr lang="en-US" altLang="ru-RU"/>
              <a:pPr/>
              <a:t>‹#›</a:t>
            </a:fld>
            <a:endParaRPr lang="en-US" altLang="ru-RU"/>
          </a:p>
        </p:txBody>
      </p:sp>
    </p:spTree>
    <p:extLst>
      <p:ext uri="{BB962C8B-B14F-4D97-AF65-F5344CB8AC3E}">
        <p14:creationId xmlns:p14="http://schemas.microsoft.com/office/powerpoint/2010/main" val="28156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en-US" altLang="ru-RU"/>
          </a:p>
        </p:txBody>
      </p:sp>
      <p:sp>
        <p:nvSpPr>
          <p:cNvPr id="4" name="Номер слайда 3"/>
          <p:cNvSpPr>
            <a:spLocks noGrp="1"/>
          </p:cNvSpPr>
          <p:nvPr>
            <p:ph type="sldNum" sz="quarter" idx="11"/>
          </p:nvPr>
        </p:nvSpPr>
        <p:spPr/>
        <p:txBody>
          <a:bodyPr/>
          <a:lstStyle>
            <a:lvl1pPr>
              <a:defRPr/>
            </a:lvl1pPr>
          </a:lstStyle>
          <a:p>
            <a:fld id="{362811BF-54E1-4D00-A030-A70C39912CED}" type="slidenum">
              <a:rPr lang="en-US" altLang="ru-RU"/>
              <a:pPr/>
              <a:t>‹#›</a:t>
            </a:fld>
            <a:endParaRPr lang="en-US" altLang="ru-RU"/>
          </a:p>
        </p:txBody>
      </p:sp>
    </p:spTree>
    <p:extLst>
      <p:ext uri="{BB962C8B-B14F-4D97-AF65-F5344CB8AC3E}">
        <p14:creationId xmlns:p14="http://schemas.microsoft.com/office/powerpoint/2010/main" val="368164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ltLang="ru-RU"/>
          </a:p>
        </p:txBody>
      </p:sp>
      <p:sp>
        <p:nvSpPr>
          <p:cNvPr id="3" name="Номер слайда 2"/>
          <p:cNvSpPr>
            <a:spLocks noGrp="1"/>
          </p:cNvSpPr>
          <p:nvPr>
            <p:ph type="sldNum" sz="quarter" idx="11"/>
          </p:nvPr>
        </p:nvSpPr>
        <p:spPr/>
        <p:txBody>
          <a:bodyPr/>
          <a:lstStyle>
            <a:lvl1pPr>
              <a:defRPr/>
            </a:lvl1pPr>
          </a:lstStyle>
          <a:p>
            <a:fld id="{E2F60EB4-1912-4FF0-82DF-54E8718E5CE2}" type="slidenum">
              <a:rPr lang="en-US" altLang="ru-RU"/>
              <a:pPr/>
              <a:t>‹#›</a:t>
            </a:fld>
            <a:endParaRPr lang="en-US" altLang="ru-RU"/>
          </a:p>
        </p:txBody>
      </p:sp>
    </p:spTree>
    <p:extLst>
      <p:ext uri="{BB962C8B-B14F-4D97-AF65-F5344CB8AC3E}">
        <p14:creationId xmlns:p14="http://schemas.microsoft.com/office/powerpoint/2010/main" val="57982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омер слайда 5"/>
          <p:cNvSpPr>
            <a:spLocks noGrp="1"/>
          </p:cNvSpPr>
          <p:nvPr>
            <p:ph type="sldNum" sz="quarter" idx="11"/>
          </p:nvPr>
        </p:nvSpPr>
        <p:spPr/>
        <p:txBody>
          <a:bodyPr/>
          <a:lstStyle>
            <a:lvl1pPr>
              <a:defRPr/>
            </a:lvl1pPr>
          </a:lstStyle>
          <a:p>
            <a:fld id="{673F4ACE-3BF6-4C9C-8698-A52401ED0C1D}" type="slidenum">
              <a:rPr lang="en-US" altLang="ru-RU"/>
              <a:pPr/>
              <a:t>‹#›</a:t>
            </a:fld>
            <a:endParaRPr lang="en-US" altLang="ru-RU"/>
          </a:p>
        </p:txBody>
      </p:sp>
    </p:spTree>
    <p:extLst>
      <p:ext uri="{BB962C8B-B14F-4D97-AF65-F5344CB8AC3E}">
        <p14:creationId xmlns:p14="http://schemas.microsoft.com/office/powerpoint/2010/main" val="361783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en-US" altLang="ru-RU"/>
          </a:p>
        </p:txBody>
      </p:sp>
      <p:sp>
        <p:nvSpPr>
          <p:cNvPr id="6" name="Номер слайда 5"/>
          <p:cNvSpPr>
            <a:spLocks noGrp="1"/>
          </p:cNvSpPr>
          <p:nvPr>
            <p:ph type="sldNum" sz="quarter" idx="11"/>
          </p:nvPr>
        </p:nvSpPr>
        <p:spPr/>
        <p:txBody>
          <a:bodyPr/>
          <a:lstStyle>
            <a:lvl1pPr>
              <a:defRPr/>
            </a:lvl1pPr>
          </a:lstStyle>
          <a:p>
            <a:fld id="{CCC5B5A8-11D4-4BAD-A911-867491BD2E76}" type="slidenum">
              <a:rPr lang="en-US" altLang="ru-RU"/>
              <a:pPr/>
              <a:t>‹#›</a:t>
            </a:fld>
            <a:endParaRPr lang="en-US" altLang="ru-RU"/>
          </a:p>
        </p:txBody>
      </p:sp>
    </p:spTree>
    <p:extLst>
      <p:ext uri="{BB962C8B-B14F-4D97-AF65-F5344CB8AC3E}">
        <p14:creationId xmlns:p14="http://schemas.microsoft.com/office/powerpoint/2010/main" val="1506711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6"/>
          <p:cNvSpPr>
            <a:spLocks noChangeArrowheads="1"/>
          </p:cNvSpPr>
          <p:nvPr/>
        </p:nvSpPr>
        <p:spPr bwMode="gray">
          <a:xfrm>
            <a:off x="0" y="6477000"/>
            <a:ext cx="9144000" cy="381000"/>
          </a:xfrm>
          <a:prstGeom prst="rect">
            <a:avLst/>
          </a:prstGeom>
          <a:solidFill>
            <a:srgbClr val="969696">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44" name="Freeform 20" descr="gbc_3"/>
          <p:cNvSpPr>
            <a:spLocks/>
          </p:cNvSpPr>
          <p:nvPr/>
        </p:nvSpPr>
        <p:spPr bwMode="gray">
          <a:xfrm>
            <a:off x="0" y="0"/>
            <a:ext cx="8915400" cy="1014413"/>
          </a:xfrm>
          <a:custGeom>
            <a:avLst/>
            <a:gdLst>
              <a:gd name="T0" fmla="*/ 0 w 5616"/>
              <a:gd name="T1" fmla="*/ 576 h 576"/>
              <a:gd name="T2" fmla="*/ 5465 w 5616"/>
              <a:gd name="T3" fmla="*/ 563 h 576"/>
              <a:gd name="T4" fmla="*/ 5616 w 5616"/>
              <a:gd name="T5" fmla="*/ 0 h 576"/>
              <a:gd name="T6" fmla="*/ 0 w 5616"/>
              <a:gd name="T7" fmla="*/ 0 h 576"/>
              <a:gd name="T8" fmla="*/ 0 w 5616"/>
              <a:gd name="T9" fmla="*/ 576 h 576"/>
            </a:gdLst>
            <a:ahLst/>
            <a:cxnLst>
              <a:cxn ang="0">
                <a:pos x="T0" y="T1"/>
              </a:cxn>
              <a:cxn ang="0">
                <a:pos x="T2" y="T3"/>
              </a:cxn>
              <a:cxn ang="0">
                <a:pos x="T4" y="T5"/>
              </a:cxn>
              <a:cxn ang="0">
                <a:pos x="T6" y="T7"/>
              </a:cxn>
              <a:cxn ang="0">
                <a:pos x="T8" y="T9"/>
              </a:cxn>
            </a:cxnLst>
            <a:rect l="0" t="0" r="r" b="b"/>
            <a:pathLst>
              <a:path w="5616" h="576">
                <a:moveTo>
                  <a:pt x="0" y="576"/>
                </a:moveTo>
                <a:lnTo>
                  <a:pt x="5465" y="563"/>
                </a:lnTo>
                <a:lnTo>
                  <a:pt x="5616" y="0"/>
                </a:lnTo>
                <a:lnTo>
                  <a:pt x="0" y="0"/>
                </a:lnTo>
                <a:lnTo>
                  <a:pt x="0" y="576"/>
                </a:lnTo>
                <a:close/>
              </a:path>
            </a:pathLst>
          </a:custGeom>
          <a:blipFill dpi="0" rotWithShape="1">
            <a:blip r:embed="rId1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43" name="Freeform 19"/>
          <p:cNvSpPr>
            <a:spLocks/>
          </p:cNvSpPr>
          <p:nvPr/>
        </p:nvSpPr>
        <p:spPr bwMode="gray">
          <a:xfrm>
            <a:off x="0" y="0"/>
            <a:ext cx="8924925" cy="6858000"/>
          </a:xfrm>
          <a:custGeom>
            <a:avLst/>
            <a:gdLst>
              <a:gd name="T0" fmla="*/ 0 w 5622"/>
              <a:gd name="T1" fmla="*/ 0 h 4320"/>
              <a:gd name="T2" fmla="*/ 5622 w 5622"/>
              <a:gd name="T3" fmla="*/ 0 h 4320"/>
              <a:gd name="T4" fmla="*/ 4457 w 5622"/>
              <a:gd name="T5" fmla="*/ 4313 h 4320"/>
              <a:gd name="T6" fmla="*/ 0 w 5622"/>
              <a:gd name="T7" fmla="*/ 4320 h 4320"/>
              <a:gd name="T8" fmla="*/ 0 w 5622"/>
              <a:gd name="T9" fmla="*/ 0 h 4320"/>
            </a:gdLst>
            <a:ahLst/>
            <a:cxnLst>
              <a:cxn ang="0">
                <a:pos x="T0" y="T1"/>
              </a:cxn>
              <a:cxn ang="0">
                <a:pos x="T2" y="T3"/>
              </a:cxn>
              <a:cxn ang="0">
                <a:pos x="T4" y="T5"/>
              </a:cxn>
              <a:cxn ang="0">
                <a:pos x="T6" y="T7"/>
              </a:cxn>
              <a:cxn ang="0">
                <a:pos x="T8" y="T9"/>
              </a:cxn>
            </a:cxnLst>
            <a:rect l="0" t="0" r="r" b="b"/>
            <a:pathLst>
              <a:path w="5622" h="4320">
                <a:moveTo>
                  <a:pt x="0" y="0"/>
                </a:moveTo>
                <a:lnTo>
                  <a:pt x="5622" y="0"/>
                </a:lnTo>
                <a:lnTo>
                  <a:pt x="4457" y="4313"/>
                </a:lnTo>
                <a:lnTo>
                  <a:pt x="0" y="4320"/>
                </a:lnTo>
                <a:lnTo>
                  <a:pt x="0" y="0"/>
                </a:lnTo>
                <a:close/>
              </a:path>
            </a:pathLst>
          </a:custGeom>
          <a:solidFill>
            <a:schemeClr val="folHlink">
              <a:alpha val="1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76200" algn="ctr" rotWithShape="0">
                    <a:schemeClr val="bg2">
                      <a:alpha val="50000"/>
                    </a:schemeClr>
                  </a:outerShdw>
                </a:effectLst>
              </a14:hiddenEffects>
            </a:ext>
          </a:extLst>
        </p:spPr>
        <p:txBody>
          <a:bodyPr/>
          <a:lstStyle/>
          <a:p>
            <a:endParaRPr lang="ru-RU"/>
          </a:p>
        </p:txBody>
      </p:sp>
      <p:sp>
        <p:nvSpPr>
          <p:cNvPr id="1041" name="Rectangle 17"/>
          <p:cNvSpPr>
            <a:spLocks noChangeArrowheads="1"/>
          </p:cNvSpPr>
          <p:nvPr/>
        </p:nvSpPr>
        <p:spPr bwMode="gray">
          <a:xfrm>
            <a:off x="0" y="403225"/>
            <a:ext cx="9144000" cy="609600"/>
          </a:xfrm>
          <a:prstGeom prst="rect">
            <a:avLst/>
          </a:prstGeom>
          <a:solidFill>
            <a:srgbClr val="173D89">
              <a:alpha val="7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027" name="Rectangle 3"/>
          <p:cNvSpPr>
            <a:spLocks noGrp="1" noChangeArrowheads="1"/>
          </p:cNvSpPr>
          <p:nvPr>
            <p:ph type="body" idx="1"/>
          </p:nvPr>
        </p:nvSpPr>
        <p:spPr bwMode="auto">
          <a:xfrm>
            <a:off x="457200" y="10763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28" name="Rectangle 4"/>
          <p:cNvSpPr>
            <a:spLocks noGrp="1" noChangeArrowheads="1"/>
          </p:cNvSpPr>
          <p:nvPr>
            <p:ph type="dt" sz="half" idx="2"/>
          </p:nvPr>
        </p:nvSpPr>
        <p:spPr bwMode="auto">
          <a:xfrm>
            <a:off x="457200" y="6570663"/>
            <a:ext cx="2133600"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altLang="ru-RU"/>
          </a:p>
        </p:txBody>
      </p:sp>
      <p:sp>
        <p:nvSpPr>
          <p:cNvPr id="1030" name="Rectangle 6"/>
          <p:cNvSpPr>
            <a:spLocks noGrp="1" noChangeArrowheads="1"/>
          </p:cNvSpPr>
          <p:nvPr>
            <p:ph type="sldNum" sz="quarter" idx="4"/>
          </p:nvPr>
        </p:nvSpPr>
        <p:spPr bwMode="auto">
          <a:xfrm>
            <a:off x="3962400" y="6553200"/>
            <a:ext cx="12192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mn-lt"/>
              </a:defRPr>
            </a:lvl1pPr>
          </a:lstStyle>
          <a:p>
            <a:fld id="{7AE44480-58B0-4A19-A255-537698359FA7}" type="slidenum">
              <a:rPr lang="en-US" altLang="ru-RU"/>
              <a:pPr/>
              <a:t>‹#›</a:t>
            </a:fld>
            <a:endParaRPr lang="en-US" altLang="ru-RU"/>
          </a:p>
        </p:txBody>
      </p:sp>
      <p:sp>
        <p:nvSpPr>
          <p:cNvPr id="1042" name="Freeform 18"/>
          <p:cNvSpPr>
            <a:spLocks/>
          </p:cNvSpPr>
          <p:nvPr/>
        </p:nvSpPr>
        <p:spPr bwMode="gray">
          <a:xfrm>
            <a:off x="8664575" y="403225"/>
            <a:ext cx="477838" cy="609600"/>
          </a:xfrm>
          <a:custGeom>
            <a:avLst/>
            <a:gdLst>
              <a:gd name="T0" fmla="*/ 96 w 288"/>
              <a:gd name="T1" fmla="*/ 0 h 384"/>
              <a:gd name="T2" fmla="*/ 0 w 288"/>
              <a:gd name="T3" fmla="*/ 384 h 384"/>
              <a:gd name="T4" fmla="*/ 288 w 288"/>
              <a:gd name="T5" fmla="*/ 384 h 384"/>
              <a:gd name="T6" fmla="*/ 288 w 288"/>
              <a:gd name="T7" fmla="*/ 0 h 384"/>
              <a:gd name="T8" fmla="*/ 96 w 288"/>
              <a:gd name="T9" fmla="*/ 0 h 384"/>
            </a:gdLst>
            <a:ahLst/>
            <a:cxnLst>
              <a:cxn ang="0">
                <a:pos x="T0" y="T1"/>
              </a:cxn>
              <a:cxn ang="0">
                <a:pos x="T2" y="T3"/>
              </a:cxn>
              <a:cxn ang="0">
                <a:pos x="T4" y="T5"/>
              </a:cxn>
              <a:cxn ang="0">
                <a:pos x="T6" y="T7"/>
              </a:cxn>
              <a:cxn ang="0">
                <a:pos x="T8" y="T9"/>
              </a:cxn>
            </a:cxnLst>
            <a:rect l="0" t="0" r="r" b="b"/>
            <a:pathLst>
              <a:path w="288" h="384">
                <a:moveTo>
                  <a:pt x="96" y="0"/>
                </a:moveTo>
                <a:lnTo>
                  <a:pt x="0" y="384"/>
                </a:lnTo>
                <a:lnTo>
                  <a:pt x="288" y="384"/>
                </a:lnTo>
                <a:lnTo>
                  <a:pt x="288" y="0"/>
                </a:lnTo>
                <a:lnTo>
                  <a:pt x="96" y="0"/>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026" name="Rectangle 2"/>
          <p:cNvSpPr>
            <a:spLocks noGrp="1" noChangeArrowheads="1"/>
          </p:cNvSpPr>
          <p:nvPr>
            <p:ph type="title"/>
          </p:nvPr>
        </p:nvSpPr>
        <p:spPr bwMode="white">
          <a:xfrm>
            <a:off x="533400" y="412750"/>
            <a:ext cx="8229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45" name="Text Box 21"/>
          <p:cNvSpPr txBox="1">
            <a:spLocks noChangeArrowheads="1"/>
          </p:cNvSpPr>
          <p:nvPr/>
        </p:nvSpPr>
        <p:spPr bwMode="auto">
          <a:xfrm>
            <a:off x="7543800" y="6489700"/>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ru-RU" b="1">
                <a:solidFill>
                  <a:schemeClr val="tx2"/>
                </a:solidFill>
                <a:latin typeface="Verdana" pitchFamily="34" charset="0"/>
              </a:rPr>
              <a:t>LOGO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600">
          <a:solidFill>
            <a:schemeClr val="bg1"/>
          </a:solidFill>
          <a:latin typeface="+mj-lt"/>
          <a:ea typeface="+mj-ea"/>
          <a:cs typeface="+mj-cs"/>
        </a:defRPr>
      </a:lvl1pPr>
      <a:lvl2pPr algn="ctr" rtl="0" eaLnBrk="1" fontAlgn="base" hangingPunct="1">
        <a:spcBef>
          <a:spcPct val="0"/>
        </a:spcBef>
        <a:spcAft>
          <a:spcPct val="0"/>
        </a:spcAft>
        <a:defRPr sz="3600">
          <a:solidFill>
            <a:schemeClr val="bg1"/>
          </a:solidFill>
          <a:latin typeface="Tahoma" charset="0"/>
        </a:defRPr>
      </a:lvl2pPr>
      <a:lvl3pPr algn="ctr" rtl="0" eaLnBrk="1" fontAlgn="base" hangingPunct="1">
        <a:spcBef>
          <a:spcPct val="0"/>
        </a:spcBef>
        <a:spcAft>
          <a:spcPct val="0"/>
        </a:spcAft>
        <a:defRPr sz="3600">
          <a:solidFill>
            <a:schemeClr val="bg1"/>
          </a:solidFill>
          <a:latin typeface="Tahoma" charset="0"/>
        </a:defRPr>
      </a:lvl3pPr>
      <a:lvl4pPr algn="ctr" rtl="0" eaLnBrk="1" fontAlgn="base" hangingPunct="1">
        <a:spcBef>
          <a:spcPct val="0"/>
        </a:spcBef>
        <a:spcAft>
          <a:spcPct val="0"/>
        </a:spcAft>
        <a:defRPr sz="3600">
          <a:solidFill>
            <a:schemeClr val="bg1"/>
          </a:solidFill>
          <a:latin typeface="Tahoma" charset="0"/>
        </a:defRPr>
      </a:lvl4pPr>
      <a:lvl5pPr algn="ctr" rtl="0" eaLnBrk="1" fontAlgn="base" hangingPunct="1">
        <a:spcBef>
          <a:spcPct val="0"/>
        </a:spcBef>
        <a:spcAft>
          <a:spcPct val="0"/>
        </a:spcAft>
        <a:defRPr sz="3600">
          <a:solidFill>
            <a:schemeClr val="bg1"/>
          </a:solidFill>
          <a:latin typeface="Tahoma" charset="0"/>
        </a:defRPr>
      </a:lvl5pPr>
      <a:lvl6pPr marL="457200" algn="ctr" rtl="0" eaLnBrk="1" fontAlgn="base" hangingPunct="1">
        <a:spcBef>
          <a:spcPct val="0"/>
        </a:spcBef>
        <a:spcAft>
          <a:spcPct val="0"/>
        </a:spcAft>
        <a:defRPr sz="3600">
          <a:solidFill>
            <a:schemeClr val="bg1"/>
          </a:solidFill>
          <a:latin typeface="Tahoma" charset="0"/>
        </a:defRPr>
      </a:lvl6pPr>
      <a:lvl7pPr marL="914400" algn="ctr" rtl="0" eaLnBrk="1" fontAlgn="base" hangingPunct="1">
        <a:spcBef>
          <a:spcPct val="0"/>
        </a:spcBef>
        <a:spcAft>
          <a:spcPct val="0"/>
        </a:spcAft>
        <a:defRPr sz="3600">
          <a:solidFill>
            <a:schemeClr val="bg1"/>
          </a:solidFill>
          <a:latin typeface="Tahoma" charset="0"/>
        </a:defRPr>
      </a:lvl7pPr>
      <a:lvl8pPr marL="1371600" algn="ctr" rtl="0" eaLnBrk="1" fontAlgn="base" hangingPunct="1">
        <a:spcBef>
          <a:spcPct val="0"/>
        </a:spcBef>
        <a:spcAft>
          <a:spcPct val="0"/>
        </a:spcAft>
        <a:defRPr sz="3600">
          <a:solidFill>
            <a:schemeClr val="bg1"/>
          </a:solidFill>
          <a:latin typeface="Tahoma" charset="0"/>
        </a:defRPr>
      </a:lvl8pPr>
      <a:lvl9pPr marL="1828800" algn="ctr" rtl="0" eaLnBrk="1" fontAlgn="base" hangingPunct="1">
        <a:spcBef>
          <a:spcPct val="0"/>
        </a:spcBef>
        <a:spcAft>
          <a:spcPct val="0"/>
        </a:spcAft>
        <a:defRPr sz="3600">
          <a:solidFill>
            <a:schemeClr val="bg1"/>
          </a:solidFill>
          <a:latin typeface="Tahoma"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31.png"/><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5.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2.jp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hdphoto" Target="../media/hdphoto3.wdp"/><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7.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3140968"/>
            <a:ext cx="9143999" cy="720080"/>
          </a:xfrm>
        </p:spPr>
        <p:txBody>
          <a:bodyPr/>
          <a:lstStyle/>
          <a:p>
            <a:r>
              <a:rPr lang="en-US" sz="2500" b="1" dirty="0">
                <a:effectLst>
                  <a:outerShdw blurRad="38100" dist="38100" dir="2700000" algn="tl">
                    <a:srgbClr val="000000">
                      <a:alpha val="43137"/>
                    </a:srgbClr>
                  </a:outerShdw>
                </a:effectLst>
              </a:rPr>
              <a:t>Development and Integration of the Electronic </a:t>
            </a:r>
            <a:r>
              <a:rPr lang="en-US" sz="2500" b="1" dirty="0" smtClean="0">
                <a:effectLst>
                  <a:outerShdw blurRad="38100" dist="38100" dir="2700000" algn="tl">
                    <a:srgbClr val="000000">
                      <a:alpha val="43137"/>
                    </a:srgbClr>
                  </a:outerShdw>
                </a:effectLst>
              </a:rPr>
              <a:t>Logbook</a:t>
            </a:r>
            <a:r>
              <a:rPr lang="ru-RU" sz="2500" b="1" dirty="0" smtClean="0">
                <a:effectLst>
                  <a:outerShdw blurRad="38100" dist="38100" dir="2700000" algn="tl">
                    <a:srgbClr val="000000">
                      <a:alpha val="43137"/>
                    </a:srgbClr>
                  </a:outerShdw>
                </a:effectLst>
              </a:rPr>
              <a:t/>
            </a:r>
            <a:br>
              <a:rPr lang="ru-RU" sz="2500" b="1" dirty="0" smtClean="0">
                <a:effectLst>
                  <a:outerShdw blurRad="38100" dist="38100" dir="2700000" algn="tl">
                    <a:srgbClr val="000000">
                      <a:alpha val="43137"/>
                    </a:srgbClr>
                  </a:outerShdw>
                </a:effectLst>
              </a:rPr>
            </a:br>
            <a:r>
              <a:rPr lang="en-US" sz="2500" b="1" dirty="0" smtClean="0">
                <a:effectLst>
                  <a:outerShdw blurRad="38100" dist="38100" dir="2700000" algn="tl">
                    <a:srgbClr val="000000">
                      <a:alpha val="43137"/>
                    </a:srgbClr>
                  </a:outerShdw>
                </a:effectLst>
              </a:rPr>
              <a:t>for </a:t>
            </a:r>
            <a:r>
              <a:rPr lang="en-US" sz="2500" b="1" dirty="0">
                <a:effectLst>
                  <a:outerShdw blurRad="38100" dist="38100" dir="2700000" algn="tl">
                    <a:srgbClr val="000000">
                      <a:alpha val="43137"/>
                    </a:srgbClr>
                  </a:outerShdw>
                </a:effectLst>
              </a:rPr>
              <a:t>the BM@N </a:t>
            </a:r>
            <a:r>
              <a:rPr lang="en-US" sz="2500" b="1" dirty="0" smtClean="0">
                <a:effectLst>
                  <a:outerShdw blurRad="38100" dist="38100" dir="2700000" algn="tl">
                    <a:srgbClr val="000000">
                      <a:alpha val="43137"/>
                    </a:srgbClr>
                  </a:outerShdw>
                </a:effectLst>
              </a:rPr>
              <a:t>experiment</a:t>
            </a:r>
            <a:r>
              <a:rPr lang="ru-RU" sz="2500" b="1" dirty="0" smtClean="0">
                <a:effectLst>
                  <a:outerShdw blurRad="38100" dist="38100" dir="2700000" algn="tl">
                    <a:srgbClr val="000000">
                      <a:alpha val="43137"/>
                    </a:srgbClr>
                  </a:outerShdw>
                </a:effectLst>
              </a:rPr>
              <a:t> </a:t>
            </a:r>
            <a:r>
              <a:rPr lang="en-US" sz="2500" b="1" dirty="0" smtClean="0">
                <a:effectLst>
                  <a:outerShdw blurRad="38100" dist="38100" dir="2700000" algn="tl">
                    <a:srgbClr val="000000">
                      <a:alpha val="43137"/>
                    </a:srgbClr>
                  </a:outerShdw>
                </a:effectLst>
              </a:rPr>
              <a:t>at NICA</a:t>
            </a:r>
            <a:endParaRPr lang="en-US" sz="2500" b="1" dirty="0">
              <a:effectLst>
                <a:outerShdw blurRad="38100" dist="38100" dir="2700000" algn="tl">
                  <a:srgbClr val="000000">
                    <a:alpha val="43137"/>
                  </a:srgbClr>
                </a:outerShdw>
              </a:effectLst>
            </a:endParaRPr>
          </a:p>
        </p:txBody>
      </p:sp>
      <p:sp>
        <p:nvSpPr>
          <p:cNvPr id="5" name="Rectangle 3"/>
          <p:cNvSpPr txBox="1">
            <a:spLocks noChangeArrowheads="1"/>
          </p:cNvSpPr>
          <p:nvPr/>
        </p:nvSpPr>
        <p:spPr bwMode="white">
          <a:xfrm>
            <a:off x="1716" y="4271961"/>
            <a:ext cx="9142283" cy="59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6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de-DE" sz="1500" u="sng" kern="0" dirty="0"/>
              <a:t>K. Gertsenberger</a:t>
            </a:r>
            <a:r>
              <a:rPr lang="de-DE" sz="1500" kern="0" dirty="0"/>
              <a:t>, A. Moshkin, A. Chebotov</a:t>
            </a:r>
            <a:r>
              <a:rPr lang="en-US" sz="1500" kern="0" dirty="0" smtClean="0"/>
              <a:t> </a:t>
            </a:r>
          </a:p>
          <a:p>
            <a:r>
              <a:rPr lang="en-US" sz="1500" dirty="0" smtClean="0"/>
              <a:t>Veksler and Baldin Laboratory of High Energy Physics, JINR</a:t>
            </a:r>
            <a:endParaRPr lang="en-US" sz="1500" kern="0" dirty="0"/>
          </a:p>
        </p:txBody>
      </p:sp>
      <p:sp>
        <p:nvSpPr>
          <p:cNvPr id="7" name="Rectangle 3"/>
          <p:cNvSpPr txBox="1">
            <a:spLocks noChangeArrowheads="1"/>
          </p:cNvSpPr>
          <p:nvPr/>
        </p:nvSpPr>
        <p:spPr bwMode="black">
          <a:xfrm>
            <a:off x="50966" y="6525344"/>
            <a:ext cx="9143999"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chemeClr val="tx2"/>
              </a:buClr>
              <a:buFont typeface="Wingdings" pitchFamily="2" charset="2"/>
              <a:buNone/>
            </a:pPr>
            <a:r>
              <a:rPr lang="en-US" sz="1200" dirty="0" smtClean="0">
                <a:solidFill>
                  <a:schemeClr val="tx1">
                    <a:lumMod val="75000"/>
                    <a:lumOff val="25000"/>
                  </a:schemeClr>
                </a:solidFill>
              </a:rPr>
              <a:t>23 April 2019</a:t>
            </a:r>
            <a:endParaRPr lang="en-US" sz="1200" dirty="0">
              <a:solidFill>
                <a:schemeClr val="tx1">
                  <a:lumMod val="75000"/>
                  <a:lumOff val="25000"/>
                </a:schemeClr>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70084"/>
            <a:ext cx="1645112" cy="925376"/>
          </a:xfrm>
          <a:prstGeom prst="rect">
            <a:avLst/>
          </a:prstGeom>
        </p:spPr>
      </p:pic>
      <p:sp>
        <p:nvSpPr>
          <p:cNvPr id="14" name="Прямоугольник 13">
            <a:extLst>
              <a:ext uri="{FF2B5EF4-FFF2-40B4-BE49-F238E27FC236}">
                <a16:creationId xmlns:a16="http://schemas.microsoft.com/office/drawing/2014/main" id="{ECF5F363-2592-4952-A186-A5E12BF9F1D3}"/>
              </a:ext>
            </a:extLst>
          </p:cNvPr>
          <p:cNvSpPr/>
          <p:nvPr/>
        </p:nvSpPr>
        <p:spPr>
          <a:xfrm>
            <a:off x="395536" y="260648"/>
            <a:ext cx="936104" cy="288032"/>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3"/>
          <p:cNvSpPr txBox="1">
            <a:spLocks noChangeArrowheads="1"/>
          </p:cNvSpPr>
          <p:nvPr/>
        </p:nvSpPr>
        <p:spPr bwMode="white">
          <a:xfrm>
            <a:off x="1716" y="5070483"/>
            <a:ext cx="9142283" cy="30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6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1400" dirty="0"/>
              <a:t>on behalf of the </a:t>
            </a:r>
            <a:r>
              <a:rPr lang="en-US" sz="1400" dirty="0" smtClean="0"/>
              <a:t>BM@N </a:t>
            </a:r>
            <a:r>
              <a:rPr lang="en-US" sz="1400" dirty="0"/>
              <a:t>collaboration</a:t>
            </a:r>
            <a:endParaRPr lang="en-US" sz="1400" kern="0" dirty="0"/>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052" y="77632"/>
            <a:ext cx="1383072" cy="654064"/>
          </a:xfrm>
          <a:prstGeom prst="rect">
            <a:avLst/>
          </a:prstGeom>
          <a:noFill/>
          <a:ln>
            <a:noFill/>
          </a:ln>
          <a:effectLst/>
          <a:extLst/>
        </p:spPr>
      </p:pic>
      <p:sp>
        <p:nvSpPr>
          <p:cNvPr id="11" name="Rectangle 3"/>
          <p:cNvSpPr txBox="1">
            <a:spLocks noChangeArrowheads="1"/>
          </p:cNvSpPr>
          <p:nvPr/>
        </p:nvSpPr>
        <p:spPr bwMode="white">
          <a:xfrm>
            <a:off x="1403648" y="116632"/>
            <a:ext cx="648071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6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smtClean="0"/>
              <a:t>NEC’201</a:t>
            </a:r>
            <a:r>
              <a:rPr lang="ru-RU" kern="0" dirty="0"/>
              <a:t>9</a:t>
            </a:r>
            <a:r>
              <a:rPr lang="en-US" kern="0" dirty="0" smtClean="0"/>
              <a:t>: </a:t>
            </a:r>
            <a:r>
              <a:rPr lang="en-US" dirty="0" smtClean="0"/>
              <a:t>XXVI</a:t>
            </a:r>
            <a:r>
              <a:rPr lang="en-US" dirty="0"/>
              <a:t>I</a:t>
            </a:r>
            <a:r>
              <a:rPr lang="en-US" dirty="0" smtClean="0"/>
              <a:t> </a:t>
            </a:r>
            <a:r>
              <a:rPr lang="en-US" dirty="0"/>
              <a:t>International Symposium</a:t>
            </a:r>
          </a:p>
          <a:p>
            <a:r>
              <a:rPr lang="en-US" dirty="0"/>
              <a:t>on Nuclear Electronics &amp; Computing</a:t>
            </a:r>
            <a:endParaRPr lang="en-US"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2420888"/>
            <a:ext cx="2255021" cy="1954352"/>
          </a:xfrm>
          <a:prstGeom prst="rect">
            <a:avLst/>
          </a:prstGeom>
        </p:spPr>
      </p:pic>
      <p:sp>
        <p:nvSpPr>
          <p:cNvPr id="20" name="Rectangle 2"/>
          <p:cNvSpPr>
            <a:spLocks noGrp="1" noChangeArrowheads="1"/>
          </p:cNvSpPr>
          <p:nvPr>
            <p:ph type="title"/>
          </p:nvPr>
        </p:nvSpPr>
        <p:spPr>
          <a:xfrm>
            <a:off x="0" y="412750"/>
            <a:ext cx="9144000" cy="563563"/>
          </a:xfrm>
        </p:spPr>
        <p:txBody>
          <a:bodyPr/>
          <a:lstStyle/>
          <a:p>
            <a:r>
              <a:rPr lang="ru-RU" sz="3000" b="1" dirty="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Electronic Logbook data</a:t>
            </a:r>
            <a:endParaRPr lang="en-US" altLang="ru-RU" sz="20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10</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
        <p:nvSpPr>
          <p:cNvPr id="11" name="Прямоугольник 10"/>
          <p:cNvSpPr/>
          <p:nvPr/>
        </p:nvSpPr>
        <p:spPr>
          <a:xfrm>
            <a:off x="309811" y="1058961"/>
            <a:ext cx="3564396" cy="5386090"/>
          </a:xfrm>
          <a:prstGeom prst="rect">
            <a:avLst/>
          </a:prstGeom>
        </p:spPr>
        <p:txBody>
          <a:bodyPr wrap="square">
            <a:spAutoFit/>
          </a:bodyPr>
          <a:lstStyle/>
          <a:p>
            <a:pPr marL="342900" lvl="0" indent="-342900" algn="just" hangingPunct="0">
              <a:spcAft>
                <a:spcPts val="0"/>
              </a:spcAft>
              <a:buFont typeface="Symbol" panose="05050102010706020507" pitchFamily="18" charset="2"/>
              <a:buChar char=""/>
            </a:pPr>
            <a:r>
              <a:rPr lang="en-US" sz="2100" dirty="0" smtClean="0">
                <a:latin typeface="Times New Roman" panose="02020603050405020304" pitchFamily="18" charset="0"/>
                <a:ea typeface="Times New Roman" panose="02020603050405020304" pitchFamily="18" charset="0"/>
              </a:rPr>
              <a:t>record number</a:t>
            </a:r>
          </a:p>
          <a:p>
            <a:pPr marL="34290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record </a:t>
            </a:r>
            <a:r>
              <a:rPr lang="en-US" sz="2100" dirty="0" smtClean="0">
                <a:latin typeface="Times New Roman" panose="02020603050405020304" pitchFamily="18" charset="0"/>
                <a:ea typeface="Times New Roman" panose="02020603050405020304" pitchFamily="18" charset="0"/>
              </a:rPr>
              <a:t>type</a:t>
            </a:r>
          </a:p>
          <a:p>
            <a:pPr marL="342900" lvl="0" indent="-342900" algn="just" hangingPunct="0">
              <a:spcAft>
                <a:spcPts val="1200"/>
              </a:spcAft>
              <a:buFont typeface="Symbol" panose="05050102010706020507" pitchFamily="18" charset="2"/>
              <a:buChar char=""/>
            </a:pPr>
            <a:r>
              <a:rPr lang="en-US" sz="2100" dirty="0" smtClean="0">
                <a:latin typeface="Times New Roman" panose="02020603050405020304" pitchFamily="18" charset="0"/>
                <a:ea typeface="Times New Roman" panose="02020603050405020304" pitchFamily="18" charset="0"/>
              </a:rPr>
              <a:t>record time</a:t>
            </a:r>
          </a:p>
          <a:p>
            <a:pPr marL="342900" lvl="0" indent="-342900" algn="just" hangingPunct="0">
              <a:spcAft>
                <a:spcPts val="1200"/>
              </a:spcAft>
              <a:buFont typeface="Symbol" panose="05050102010706020507" pitchFamily="18" charset="2"/>
              <a:buChar char=""/>
            </a:pPr>
            <a:r>
              <a:rPr lang="en-US" sz="2100" dirty="0" smtClean="0">
                <a:latin typeface="Times New Roman" panose="02020603050405020304" pitchFamily="18" charset="0"/>
                <a:ea typeface="Times New Roman" panose="02020603050405020304" pitchFamily="18" charset="0"/>
              </a:rPr>
              <a:t>current shift leader</a:t>
            </a:r>
          </a:p>
          <a:p>
            <a:pPr marL="342900" lvl="0" indent="-342900" algn="just" hangingPunct="0">
              <a:spcAft>
                <a:spcPts val="0"/>
              </a:spcAft>
              <a:buFont typeface="Symbol" panose="05050102010706020507" pitchFamily="18" charset="2"/>
              <a:buChar char=""/>
            </a:pPr>
            <a:r>
              <a:rPr lang="en-US" sz="2100" dirty="0" smtClean="0">
                <a:latin typeface="Times New Roman" panose="02020603050405020304" pitchFamily="18" charset="0"/>
                <a:ea typeface="Times New Roman" panose="02020603050405020304" pitchFamily="18" charset="0"/>
              </a:rPr>
              <a:t>period number</a:t>
            </a:r>
          </a:p>
          <a:p>
            <a:pPr marL="342900" lvl="0" indent="-342900" algn="just" hangingPunct="0">
              <a:spcAft>
                <a:spcPts val="1200"/>
              </a:spcAft>
              <a:buFont typeface="Symbol" panose="05050102010706020507" pitchFamily="18" charset="2"/>
              <a:buChar char=""/>
            </a:pPr>
            <a:r>
              <a:rPr lang="en-US" sz="2100" dirty="0" smtClean="0">
                <a:latin typeface="Times New Roman" panose="02020603050405020304" pitchFamily="18" charset="0"/>
                <a:ea typeface="Times New Roman" panose="02020603050405020304" pitchFamily="18" charset="0"/>
              </a:rPr>
              <a:t>run number</a:t>
            </a:r>
            <a:endParaRPr lang="en-US" sz="2100" dirty="0">
              <a:latin typeface="Times New Roman" panose="02020603050405020304" pitchFamily="18" charset="0"/>
              <a:ea typeface="Times New Roman" panose="02020603050405020304" pitchFamily="18" charset="0"/>
            </a:endParaRPr>
          </a:p>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DAQ status</a:t>
            </a:r>
          </a:p>
          <a:p>
            <a:pPr marL="34290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trigger type</a:t>
            </a:r>
          </a:p>
          <a:p>
            <a:pPr marL="342900" lvl="0" indent="-342900" algn="just" hangingPunct="0">
              <a:spcAft>
                <a:spcPts val="120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magnet field</a:t>
            </a:r>
          </a:p>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beam particle</a:t>
            </a:r>
          </a:p>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beam energy</a:t>
            </a:r>
          </a:p>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target </a:t>
            </a:r>
          </a:p>
          <a:p>
            <a:pPr marL="342900" lvl="0" indent="-342900" algn="just" hangingPunct="0">
              <a:spcAft>
                <a:spcPts val="120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target width</a:t>
            </a:r>
          </a:p>
          <a:p>
            <a:pPr marL="342900" lvl="0" indent="-342900" algn="just" hangingPunct="0">
              <a:spcAft>
                <a:spcPts val="0"/>
              </a:spcAft>
              <a:buFont typeface="Symbol" panose="05050102010706020507" pitchFamily="18" charset="2"/>
              <a:buChar char=""/>
            </a:pPr>
            <a:r>
              <a:rPr lang="en-US" sz="2100" dirty="0">
                <a:latin typeface="Times New Roman" panose="02020603050405020304" pitchFamily="18" charset="0"/>
                <a:ea typeface="Times New Roman" panose="02020603050405020304" pitchFamily="18" charset="0"/>
              </a:rPr>
              <a:t>record </a:t>
            </a:r>
            <a:r>
              <a:rPr lang="en-US" sz="2100" dirty="0" smtClean="0">
                <a:latin typeface="Times New Roman" panose="02020603050405020304" pitchFamily="18" charset="0"/>
                <a:ea typeface="Times New Roman" panose="02020603050405020304" pitchFamily="18" charset="0"/>
              </a:rPr>
              <a:t>comment</a:t>
            </a:r>
            <a:endParaRPr lang="en-US" sz="2100" dirty="0">
              <a:latin typeface="Times New Roman" panose="02020603050405020304" pitchFamily="18" charset="0"/>
              <a:ea typeface="Times New Roman" panose="02020603050405020304" pitchFamily="18" charset="0"/>
            </a:endParaRPr>
          </a:p>
        </p:txBody>
      </p:sp>
      <p:sp>
        <p:nvSpPr>
          <p:cNvPr id="9" name="Прямоугольник 8"/>
          <p:cNvSpPr/>
          <p:nvPr/>
        </p:nvSpPr>
        <p:spPr>
          <a:xfrm>
            <a:off x="5181347" y="2012355"/>
            <a:ext cx="3564396" cy="3000821"/>
          </a:xfrm>
          <a:prstGeom prst="rect">
            <a:avLst/>
          </a:prstGeom>
        </p:spPr>
        <p:txBody>
          <a:bodyPr wrap="square">
            <a:spAutoFit/>
          </a:bodyPr>
          <a:lstStyle/>
          <a:p>
            <a:pPr lvl="0" algn="ctr" hangingPunct="0">
              <a:spcAft>
                <a:spcPts val="0"/>
              </a:spcAft>
            </a:pPr>
            <a:r>
              <a:rPr lang="en-US" sz="2100" i="1" dirty="0">
                <a:latin typeface="Times New Roman" panose="02020603050405020304" pitchFamily="18" charset="0"/>
                <a:ea typeface="Times New Roman" panose="02020603050405020304" pitchFamily="18" charset="0"/>
              </a:rPr>
              <a:t>record information during experiment runs on current events, states of various systems, operation conditions of detectors and many others which are further used in the processing and physics analysis of the particle collision </a:t>
            </a:r>
            <a:r>
              <a:rPr lang="en-US" sz="2100" i="1" dirty="0" smtClean="0">
                <a:latin typeface="Times New Roman" panose="02020603050405020304" pitchFamily="18" charset="0"/>
                <a:ea typeface="Times New Roman" panose="02020603050405020304" pitchFamily="18" charset="0"/>
              </a:rPr>
              <a:t>events</a:t>
            </a:r>
            <a:endParaRPr lang="en-US" sz="2100" i="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6094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412750"/>
            <a:ext cx="9144000" cy="563563"/>
          </a:xfrm>
        </p:spPr>
        <p:txBody>
          <a:bodyPr/>
          <a:lstStyle/>
          <a:p>
            <a:r>
              <a:rPr lang="en-US" sz="3000" b="1" dirty="0" smtClean="0">
                <a:effectLst>
                  <a:outerShdw blurRad="38100" dist="38100" dir="2700000" algn="tl">
                    <a:srgbClr val="000000">
                      <a:alpha val="43137"/>
                    </a:srgbClr>
                  </a:outerShdw>
                </a:effectLst>
              </a:rPr>
              <a:t>e-Log Database scheme</a:t>
            </a:r>
            <a:endParaRPr lang="en-US" altLang="ru-RU" sz="20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11</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5663952" y="6084004"/>
            <a:ext cx="3588568" cy="369332"/>
          </a:xfrm>
          <a:prstGeom prst="rect">
            <a:avLst/>
          </a:prstGeom>
        </p:spPr>
        <p:txBody>
          <a:bodyPr wrap="square">
            <a:spAutoFit/>
          </a:bodyPr>
          <a:lstStyle/>
          <a:p>
            <a:pPr algn="ctr">
              <a:spcBef>
                <a:spcPts val="600"/>
              </a:spcBef>
            </a:pPr>
            <a:r>
              <a:rPr lang="en-US" dirty="0">
                <a:solidFill>
                  <a:srgbClr val="000000"/>
                </a:solidFill>
              </a:rPr>
              <a:t>PostgreSQL DBMS</a:t>
            </a:r>
            <a:endParaRPr lang="ru-RU" dirty="0">
              <a:solidFill>
                <a:srgbClr val="000000"/>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4840"/>
            <a:ext cx="9144000" cy="4748319"/>
          </a:xfrm>
          <a:prstGeom prst="rect">
            <a:avLst/>
          </a:prstGeom>
        </p:spPr>
      </p:pic>
      <p:sp>
        <p:nvSpPr>
          <p:cNvPr id="14"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Tree>
    <p:extLst>
      <p:ext uri="{BB962C8B-B14F-4D97-AF65-F5344CB8AC3E}">
        <p14:creationId xmlns:p14="http://schemas.microsoft.com/office/powerpoint/2010/main" val="544407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12</a:t>
            </a:fld>
            <a:endParaRPr lang="en-US" sz="1200" dirty="0">
              <a:solidFill>
                <a:schemeClr val="bg2">
                  <a:lumMod val="75000"/>
                </a:schemeClr>
              </a:solidFill>
            </a:endParaRPr>
          </a:p>
        </p:txBody>
      </p:sp>
      <p:sp>
        <p:nvSpPr>
          <p:cNvPr id="10" name="Rectangle 2"/>
          <p:cNvSpPr>
            <a:spLocks noGrp="1" noChangeArrowheads="1"/>
          </p:cNvSpPr>
          <p:nvPr>
            <p:ph type="title"/>
          </p:nvPr>
        </p:nvSpPr>
        <p:spPr>
          <a:xfrm>
            <a:off x="0" y="431040"/>
            <a:ext cx="9144000" cy="576411"/>
          </a:xfrm>
        </p:spPr>
        <p:txBody>
          <a:bodyPr/>
          <a:lstStyle/>
          <a:p>
            <a:pPr>
              <a:defRPr/>
            </a:pPr>
            <a:r>
              <a:rPr lang="en-US" sz="3000" b="1" dirty="0" smtClean="0">
                <a:effectLst>
                  <a:outerShdw blurRad="38100" dist="38100" dir="2700000" algn="tl">
                    <a:srgbClr val="000000">
                      <a:alpha val="43137"/>
                    </a:srgbClr>
                  </a:outerShdw>
                </a:effectLst>
              </a:rPr>
              <a:t>Web-interface for shift crew and users</a:t>
            </a:r>
            <a:endParaRPr lang="en-US" altLang="ru-RU" sz="3000" b="1" dirty="0">
              <a:solidFill>
                <a:schemeClr val="bg1"/>
              </a:solidFill>
              <a:effectLst>
                <a:outerShdw blurRad="38100" dist="38100" dir="2700000" algn="tl">
                  <a:srgbClr val="000000">
                    <a:alpha val="43137"/>
                  </a:srgbClr>
                </a:outerShdw>
              </a:effectLst>
            </a:endParaRPr>
          </a:p>
        </p:txBody>
      </p:sp>
      <p:sp>
        <p:nvSpPr>
          <p:cNvPr id="13" name="Прямоугольник 12">
            <a:extLst>
              <a:ext uri="{FF2B5EF4-FFF2-40B4-BE49-F238E27FC236}">
                <a16:creationId xmlns:a16="http://schemas.microsoft.com/office/drawing/2014/main" id="{1D852175-80E8-4D13-ACCF-5508C98D2617}"/>
              </a:ext>
            </a:extLst>
          </p:cNvPr>
          <p:cNvSpPr/>
          <p:nvPr/>
        </p:nvSpPr>
        <p:spPr>
          <a:xfrm>
            <a:off x="2627784" y="5728900"/>
            <a:ext cx="6192688" cy="584775"/>
          </a:xfrm>
          <a:prstGeom prst="rect">
            <a:avLst/>
          </a:prstGeom>
        </p:spPr>
        <p:txBody>
          <a:bodyPr wrap="square">
            <a:spAutoFit/>
          </a:bodyPr>
          <a:lstStyle/>
          <a:p>
            <a:pPr algn="ctr"/>
            <a:r>
              <a:rPr lang="en-US" sz="1600" dirty="0"/>
              <a:t>It contains </a:t>
            </a:r>
            <a:r>
              <a:rPr lang="en-US" sz="1600" dirty="0" smtClean="0"/>
              <a:t>records of different types for all conducted BM@N runs</a:t>
            </a:r>
            <a:endParaRPr lang="en-US" sz="1600" dirty="0"/>
          </a:p>
          <a:p>
            <a:pPr algn="ctr"/>
            <a:r>
              <a:rPr lang="en-US" sz="1600" dirty="0"/>
              <a:t>Easy search by </a:t>
            </a:r>
            <a:r>
              <a:rPr lang="en-US" sz="1600" dirty="0" smtClean="0"/>
              <a:t>all parameters</a:t>
            </a:r>
            <a:endParaRPr lang="en-US" sz="1600" dirty="0"/>
          </a:p>
        </p:txBody>
      </p:sp>
      <p:pic>
        <p:nvPicPr>
          <p:cNvPr id="16" name="Рисунок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7452"/>
            <a:ext cx="9144000" cy="4581788"/>
          </a:xfrm>
          <a:prstGeom prst="rect">
            <a:avLst/>
          </a:prstGeom>
        </p:spPr>
      </p:pic>
      <p:sp>
        <p:nvSpPr>
          <p:cNvPr id="17" name="Объект 2"/>
          <p:cNvSpPr>
            <a:spLocks noGrp="1"/>
          </p:cNvSpPr>
          <p:nvPr>
            <p:ph idx="1"/>
          </p:nvPr>
        </p:nvSpPr>
        <p:spPr>
          <a:xfrm>
            <a:off x="35496" y="5733256"/>
            <a:ext cx="2016224" cy="576064"/>
          </a:xfrm>
        </p:spPr>
        <p:txBody>
          <a:bodyPr/>
          <a:lstStyle/>
          <a:p>
            <a:pPr marL="0" indent="0">
              <a:spcAft>
                <a:spcPts val="0"/>
              </a:spcAft>
              <a:buNone/>
            </a:pPr>
            <a:r>
              <a:rPr lang="en-US" altLang="ru-RU" sz="1600" b="1" dirty="0" smtClean="0">
                <a:solidFill>
                  <a:srgbClr val="008000"/>
                </a:solidFill>
                <a:latin typeface="Cambria Math" panose="02040503050406030204" pitchFamily="18" charset="0"/>
                <a:ea typeface="Cambria Math" panose="02040503050406030204" pitchFamily="18" charset="0"/>
              </a:rPr>
              <a:t>BM@N Runs 1 - 7</a:t>
            </a:r>
          </a:p>
          <a:p>
            <a:pPr marL="0" indent="0">
              <a:spcAft>
                <a:spcPts val="0"/>
              </a:spcAft>
              <a:buNone/>
            </a:pPr>
            <a:r>
              <a:rPr lang="en-US" altLang="ru-RU" sz="1600" b="1" dirty="0" smtClean="0">
                <a:solidFill>
                  <a:srgbClr val="008000"/>
                </a:solidFill>
                <a:latin typeface="Cambria Math" panose="02040503050406030204" pitchFamily="18" charset="0"/>
                <a:ea typeface="Cambria Math" panose="02040503050406030204" pitchFamily="18" charset="0"/>
              </a:rPr>
              <a:t># records ~ 3 000</a:t>
            </a:r>
          </a:p>
        </p:txBody>
      </p:sp>
      <p:sp>
        <p:nvSpPr>
          <p:cNvPr id="1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Tree>
    <p:extLst>
      <p:ext uri="{BB962C8B-B14F-4D97-AF65-F5344CB8AC3E}">
        <p14:creationId xmlns:p14="http://schemas.microsoft.com/office/powerpoint/2010/main" val="4083990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05891" y="1937099"/>
            <a:ext cx="5638109" cy="3508125"/>
          </a:xfrm>
          <a:prstGeom prst="rect">
            <a:avLst/>
          </a:prstGeom>
          <a:noFill/>
          <a:ln w="9525">
            <a:noFill/>
            <a:miter lim="800000"/>
            <a:headEnd/>
            <a:tailEnd/>
          </a:ln>
        </p:spPr>
      </p:pic>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435608"/>
            <a:ext cx="9144000"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a:solidFill>
                  <a:schemeClr val="bg1"/>
                </a:solidFill>
                <a:effectLst>
                  <a:outerShdw blurRad="38100" dist="38100" dir="2700000" algn="tl">
                    <a:srgbClr val="000000">
                      <a:alpha val="43137"/>
                    </a:srgbClr>
                  </a:outerShdw>
                </a:effectLst>
                <a:latin typeface="Arial"/>
                <a:ea typeface="+mj-ea"/>
                <a:cs typeface="Arial" panose="020B0604020202020204" pitchFamily="34" charset="0"/>
              </a:rPr>
              <a:t>BmnRoot </a:t>
            </a:r>
            <a:r>
              <a:rPr lang="en-US" sz="3000" b="1" kern="0" dirty="0" smtClean="0">
                <a:solidFill>
                  <a:schemeClr val="bg1"/>
                </a:solidFill>
                <a:effectLst>
                  <a:outerShdw blurRad="38100" dist="38100" dir="2700000" algn="tl">
                    <a:srgbClr val="000000">
                      <a:alpha val="43137"/>
                    </a:srgbClr>
                  </a:outerShdw>
                </a:effectLst>
                <a:latin typeface="Arial"/>
                <a:ea typeface="+mj-ea"/>
                <a:cs typeface="Arial" panose="020B0604020202020204" pitchFamily="34" charset="0"/>
              </a:rPr>
              <a:t>Framework</a:t>
            </a:r>
            <a:endParaRPr kumimoji="0" lang="ru-RU" sz="3000" b="0"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p:txBody>
      </p:sp>
      <p:sp>
        <p:nvSpPr>
          <p:cNvPr id="13" name="Объект 2"/>
          <p:cNvSpPr>
            <a:spLocks noGrp="1"/>
          </p:cNvSpPr>
          <p:nvPr>
            <p:ph idx="1"/>
          </p:nvPr>
        </p:nvSpPr>
        <p:spPr>
          <a:xfrm>
            <a:off x="107504" y="1628800"/>
            <a:ext cx="3456384" cy="3672408"/>
          </a:xfrm>
        </p:spPr>
        <p:txBody>
          <a:bodyPr/>
          <a:lstStyle/>
          <a:p>
            <a:pPr marL="0" indent="0" eaLnBrk="1" hangingPunct="1">
              <a:lnSpc>
                <a:spcPct val="130000"/>
              </a:lnSpc>
              <a:buNone/>
              <a:defRPr/>
            </a:pPr>
            <a:r>
              <a:rPr lang="en-US" sz="1900" dirty="0">
                <a:latin typeface="Calibri" panose="020F0502020204030204" pitchFamily="34" charset="0"/>
                <a:cs typeface="Calibri" panose="020F0502020204030204" pitchFamily="34" charset="0"/>
              </a:rPr>
              <a:t>The software</a:t>
            </a:r>
            <a:r>
              <a:rPr lang="ru-RU" sz="1900" dirty="0">
                <a:latin typeface="Calibri" panose="020F0502020204030204" pitchFamily="34" charset="0"/>
                <a:cs typeface="Calibri" panose="020F0502020204030204" pitchFamily="34" charset="0"/>
              </a:rPr>
              <a:t> </a:t>
            </a:r>
            <a:r>
              <a:rPr lang="en-US" sz="1900" dirty="0">
                <a:solidFill>
                  <a:srgbClr val="008000"/>
                </a:solidFill>
                <a:latin typeface="Calibri" panose="020F0502020204030204" pitchFamily="34" charset="0"/>
                <a:cs typeface="Calibri" panose="020F0502020204030204" pitchFamily="34" charset="0"/>
              </a:rPr>
              <a:t>BmnRoot</a:t>
            </a:r>
            <a:r>
              <a:rPr lang="ru-RU" sz="1900" dirty="0">
                <a:solidFill>
                  <a:srgbClr val="FF0000"/>
                </a:solidFill>
                <a:latin typeface="Calibri" panose="020F0502020204030204" pitchFamily="34" charset="0"/>
                <a:cs typeface="Calibri" panose="020F0502020204030204" pitchFamily="34" charset="0"/>
              </a:rPr>
              <a:t> </a:t>
            </a:r>
            <a:r>
              <a:rPr lang="en-US" sz="1900" dirty="0">
                <a:latin typeface="Calibri" panose="020F0502020204030204" pitchFamily="34" charset="0"/>
                <a:cs typeface="Calibri" panose="020F0502020204030204" pitchFamily="34" charset="0"/>
              </a:rPr>
              <a:t>is developed for the BM@N event simulation, reconstruction of experimental or simulated data and following physical analysis of collisions of elementary particles and ions with a fixed target at the NICA collider</a:t>
            </a:r>
            <a:r>
              <a:rPr lang="ru-RU" sz="1900" dirty="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a:p>
            <a:pPr marL="0" lvl="0" indent="0" algn="ctr">
              <a:lnSpc>
                <a:spcPct val="130000"/>
              </a:lnSpc>
              <a:spcBef>
                <a:spcPts val="0"/>
              </a:spcBef>
              <a:buClr>
                <a:srgbClr val="26728A"/>
              </a:buClr>
              <a:buNone/>
              <a:defRPr/>
            </a:pPr>
            <a:r>
              <a:rPr lang="en-US" sz="1900" dirty="0">
                <a:solidFill>
                  <a:srgbClr val="717171"/>
                </a:solidFill>
                <a:latin typeface="Calibri" panose="020F0502020204030204" pitchFamily="34" charset="0"/>
                <a:cs typeface="Calibri" panose="020F0502020204030204" pitchFamily="34" charset="0"/>
              </a:rPr>
              <a:t>C++ classes, Linux OS support,</a:t>
            </a:r>
          </a:p>
          <a:p>
            <a:pPr marL="0" lvl="0" indent="0" algn="ctr">
              <a:lnSpc>
                <a:spcPct val="130000"/>
              </a:lnSpc>
              <a:spcBef>
                <a:spcPts val="0"/>
              </a:spcBef>
              <a:buClr>
                <a:srgbClr val="26728A"/>
              </a:buClr>
              <a:buNone/>
              <a:defRPr/>
            </a:pPr>
            <a:r>
              <a:rPr lang="en-US" sz="1900" dirty="0">
                <a:solidFill>
                  <a:srgbClr val="717171"/>
                </a:solidFill>
                <a:latin typeface="Calibri" panose="020F0502020204030204" pitchFamily="34" charset="0"/>
                <a:cs typeface="Calibri" panose="020F0502020204030204" pitchFamily="34" charset="0"/>
              </a:rPr>
              <a:t>based on ROOT and FairRoot</a:t>
            </a:r>
          </a:p>
        </p:txBody>
      </p:sp>
      <p:sp>
        <p:nvSpPr>
          <p:cNvPr id="8" name="Прямоугольник 7"/>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13</a:t>
            </a:fld>
            <a:endParaRPr lang="en-US" sz="1200" dirty="0">
              <a:solidFill>
                <a:schemeClr val="bg2">
                  <a:lumMod val="75000"/>
                </a:schemeClr>
              </a:solidFill>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7151" y="1099364"/>
            <a:ext cx="1377987" cy="2780695"/>
          </a:xfrm>
          <a:prstGeom prst="rect">
            <a:avLst/>
          </a:prstGeom>
        </p:spPr>
      </p:pic>
      <p:sp>
        <p:nvSpPr>
          <p:cNvPr id="14"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Tree>
    <p:extLst>
      <p:ext uri="{BB962C8B-B14F-4D97-AF65-F5344CB8AC3E}">
        <p14:creationId xmlns:p14="http://schemas.microsoft.com/office/powerpoint/2010/main" val="3640232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412750"/>
            <a:ext cx="9144000" cy="563563"/>
          </a:xfrm>
        </p:spPr>
        <p:txBody>
          <a:bodyPr/>
          <a:lstStyle/>
          <a:p>
            <a:r>
              <a:rPr lang="en-US" sz="3000" b="1" dirty="0" smtClean="0">
                <a:effectLst>
                  <a:outerShdw blurRad="38100" dist="38100" dir="2700000" algn="tl">
                    <a:srgbClr val="000000">
                      <a:alpha val="43137"/>
                    </a:srgbClr>
                  </a:outerShdw>
                </a:effectLst>
              </a:rPr>
              <a:t>C</a:t>
            </a:r>
            <a:r>
              <a:rPr lang="en-US" sz="3000" b="1" dirty="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database interface</a:t>
            </a:r>
            <a:endParaRPr lang="en-US" altLang="ru-RU" sz="2000" b="1" dirty="0">
              <a:solidFill>
                <a:schemeClr val="accent1"/>
              </a:solidFill>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14</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07504" y="1052736"/>
            <a:ext cx="8856984" cy="646331"/>
          </a:xfrm>
          <a:prstGeom prst="rect">
            <a:avLst/>
          </a:prstGeom>
        </p:spPr>
        <p:txBody>
          <a:bodyPr wrap="square">
            <a:spAutoFit/>
          </a:bodyPr>
          <a:lstStyle/>
          <a:p>
            <a:pPr algn="ctr">
              <a:spcBef>
                <a:spcPts val="600"/>
              </a:spcBef>
            </a:pPr>
            <a:r>
              <a:rPr lang="en-US" b="1" dirty="0"/>
              <a:t>Class wrappers for </a:t>
            </a:r>
            <a:r>
              <a:rPr lang="en-US" b="1" dirty="0" smtClean="0"/>
              <a:t>database </a:t>
            </a:r>
            <a:r>
              <a:rPr lang="en-US" b="1" dirty="0"/>
              <a:t>tables with many specific functions allow to access and manage the data without SQL statements in experiment software</a:t>
            </a:r>
            <a:endParaRPr lang="ru-RU" b="1" dirty="0">
              <a:solidFill>
                <a:srgbClr val="000000"/>
              </a:solidFill>
            </a:endParaRPr>
          </a:p>
        </p:txBody>
      </p:sp>
      <p:sp>
        <p:nvSpPr>
          <p:cNvPr id="10" name="Прямоугольник 9"/>
          <p:cNvSpPr/>
          <p:nvPr/>
        </p:nvSpPr>
        <p:spPr>
          <a:xfrm>
            <a:off x="101080" y="1628800"/>
            <a:ext cx="8863408" cy="3616375"/>
          </a:xfrm>
          <a:prstGeom prst="rect">
            <a:avLst/>
          </a:prstGeom>
        </p:spPr>
        <p:txBody>
          <a:bodyPr wrap="square">
            <a:spAutoFit/>
          </a:bodyPr>
          <a:lstStyle/>
          <a:p>
            <a:pPr>
              <a:lnSpc>
                <a:spcPct val="140000"/>
              </a:lnSpc>
            </a:pPr>
            <a:r>
              <a:rPr lang="en-US" sz="1600" u="sng" dirty="0" err="1"/>
              <a:t>ElogDbRecord</a:t>
            </a:r>
            <a:r>
              <a:rPr lang="en-US" sz="1600" dirty="0" smtClean="0"/>
              <a:t> </a:t>
            </a:r>
            <a:r>
              <a:rPr lang="en-US" sz="1600" dirty="0"/>
              <a:t>– </a:t>
            </a:r>
            <a:r>
              <a:rPr lang="en-US" sz="1600" dirty="0" smtClean="0"/>
              <a:t>records written by a shift crew during the experiment </a:t>
            </a:r>
            <a:r>
              <a:rPr lang="en-US" sz="1600" dirty="0"/>
              <a:t>runs which describe operating modes of various systems and detectors and different types of events</a:t>
            </a:r>
          </a:p>
          <a:p>
            <a:pPr>
              <a:lnSpc>
                <a:spcPct val="140000"/>
              </a:lnSpc>
            </a:pPr>
            <a:r>
              <a:rPr lang="en-US" sz="1600" u="sng" dirty="0" err="1"/>
              <a:t>ElogDbType</a:t>
            </a:r>
            <a:r>
              <a:rPr lang="en-US" sz="1600" dirty="0" smtClean="0"/>
              <a:t> </a:t>
            </a:r>
            <a:r>
              <a:rPr lang="en-US" sz="1600" dirty="0"/>
              <a:t>– </a:t>
            </a:r>
            <a:r>
              <a:rPr lang="en-US" sz="1600" dirty="0" smtClean="0"/>
              <a:t>record types</a:t>
            </a:r>
            <a:r>
              <a:rPr lang="en-US" sz="1600" dirty="0"/>
              <a:t>: </a:t>
            </a:r>
            <a:r>
              <a:rPr lang="en-US" sz="1600" dirty="0" smtClean="0"/>
              <a:t>‘Shift started’, ‘Problem report’, ‘Configuration’, ‘New Run’, etc.</a:t>
            </a:r>
            <a:endParaRPr lang="en-US" sz="1600" dirty="0"/>
          </a:p>
          <a:p>
            <a:pPr>
              <a:lnSpc>
                <a:spcPct val="140000"/>
              </a:lnSpc>
            </a:pPr>
            <a:r>
              <a:rPr lang="en-US" sz="1600" u="sng" dirty="0" err="1"/>
              <a:t>ElogDbPerson</a:t>
            </a:r>
            <a:r>
              <a:rPr lang="en-US" sz="1600" dirty="0" smtClean="0"/>
              <a:t> </a:t>
            </a:r>
            <a:r>
              <a:rPr lang="en-US" sz="1600" dirty="0"/>
              <a:t>– </a:t>
            </a:r>
            <a:r>
              <a:rPr lang="en-US" sz="1600" dirty="0" smtClean="0"/>
              <a:t>a list of the experiment staff</a:t>
            </a:r>
            <a:endParaRPr lang="en-US" sz="1600" dirty="0"/>
          </a:p>
          <a:p>
            <a:pPr>
              <a:lnSpc>
                <a:spcPct val="140000"/>
              </a:lnSpc>
            </a:pPr>
            <a:r>
              <a:rPr lang="en-US" sz="1600" u="sng" dirty="0" err="1"/>
              <a:t>ElogDbTrigger</a:t>
            </a:r>
            <a:r>
              <a:rPr lang="en-US" sz="1600" dirty="0" smtClean="0"/>
              <a:t> </a:t>
            </a:r>
            <a:r>
              <a:rPr lang="en-US" sz="1600" dirty="0"/>
              <a:t>– </a:t>
            </a:r>
            <a:r>
              <a:rPr lang="en-US" sz="1600" dirty="0" smtClean="0"/>
              <a:t>dictionary of all possible trigger types</a:t>
            </a:r>
            <a:endParaRPr lang="en-US" sz="1600" dirty="0"/>
          </a:p>
          <a:p>
            <a:pPr>
              <a:lnSpc>
                <a:spcPct val="140000"/>
              </a:lnSpc>
            </a:pPr>
            <a:r>
              <a:rPr lang="en-US" sz="1600" u="sng" dirty="0" err="1"/>
              <a:t>ElogDbBeam</a:t>
            </a:r>
            <a:r>
              <a:rPr lang="en-US" sz="1600" dirty="0" smtClean="0"/>
              <a:t> </a:t>
            </a:r>
            <a:r>
              <a:rPr lang="en-US" sz="1600" dirty="0"/>
              <a:t>– </a:t>
            </a:r>
            <a:r>
              <a:rPr lang="en-US" sz="1600" dirty="0" smtClean="0"/>
              <a:t>dictionary of all possible beam particles</a:t>
            </a:r>
            <a:endParaRPr lang="en-US" sz="1600" dirty="0"/>
          </a:p>
          <a:p>
            <a:pPr>
              <a:lnSpc>
                <a:spcPct val="140000"/>
              </a:lnSpc>
            </a:pPr>
            <a:r>
              <a:rPr lang="en-US" sz="1600" u="sng" dirty="0" err="1"/>
              <a:t>ElogDbTarget</a:t>
            </a:r>
            <a:r>
              <a:rPr lang="en-US" sz="1600" dirty="0" smtClean="0"/>
              <a:t> </a:t>
            </a:r>
            <a:r>
              <a:rPr lang="en-US" sz="1600" dirty="0"/>
              <a:t>– dictionary of all possible </a:t>
            </a:r>
            <a:r>
              <a:rPr lang="en-US" sz="1600" dirty="0" smtClean="0"/>
              <a:t>targets</a:t>
            </a:r>
            <a:endParaRPr lang="en-US" sz="1600" dirty="0"/>
          </a:p>
          <a:p>
            <a:pPr>
              <a:lnSpc>
                <a:spcPct val="140000"/>
              </a:lnSpc>
              <a:spcAft>
                <a:spcPts val="600"/>
              </a:spcAft>
            </a:pPr>
            <a:r>
              <a:rPr lang="en-US" sz="1600" u="sng" dirty="0" err="1" smtClean="0"/>
              <a:t>ElogDbAttachment</a:t>
            </a:r>
            <a:r>
              <a:rPr lang="en-US" sz="1600" dirty="0" smtClean="0"/>
              <a:t> </a:t>
            </a:r>
            <a:r>
              <a:rPr lang="en-US" sz="1600" dirty="0"/>
              <a:t>– </a:t>
            </a:r>
            <a:r>
              <a:rPr lang="en-US" sz="1600" dirty="0" smtClean="0"/>
              <a:t>files attached to a record for detailed description of an event</a:t>
            </a:r>
          </a:p>
          <a:p>
            <a:pPr>
              <a:lnSpc>
                <a:spcPct val="140000"/>
              </a:lnSpc>
            </a:pPr>
            <a:r>
              <a:rPr lang="en-US" sz="1600" u="sng" dirty="0" err="1"/>
              <a:t>UniDbConnection</a:t>
            </a:r>
            <a:r>
              <a:rPr lang="en-US" sz="1600" dirty="0" smtClean="0"/>
              <a:t> </a:t>
            </a:r>
            <a:r>
              <a:rPr lang="en-US" sz="1600" dirty="0"/>
              <a:t>– serves to open and close connections to the </a:t>
            </a:r>
            <a:r>
              <a:rPr lang="en-US" sz="1600" dirty="0" smtClean="0"/>
              <a:t>e-Log database</a:t>
            </a:r>
          </a:p>
          <a:p>
            <a:pPr>
              <a:lnSpc>
                <a:spcPct val="140000"/>
              </a:lnSpc>
            </a:pPr>
            <a:r>
              <a:rPr lang="en-US" sz="1600" u="sng" dirty="0" err="1"/>
              <a:t>UniDbSearchCondition</a:t>
            </a:r>
            <a:r>
              <a:rPr lang="en-US" sz="1600" dirty="0" smtClean="0"/>
              <a:t> </a:t>
            </a:r>
            <a:r>
              <a:rPr lang="en-US" sz="1600" dirty="0"/>
              <a:t>– forms criteria for selection of </a:t>
            </a:r>
            <a:r>
              <a:rPr lang="en-US" sz="1600" dirty="0" smtClean="0"/>
              <a:t>e-Log records</a:t>
            </a:r>
            <a:endParaRPr lang="en-US" sz="1600" dirty="0"/>
          </a:p>
        </p:txBody>
      </p:sp>
      <p:sp>
        <p:nvSpPr>
          <p:cNvPr id="11" name="Прямоугольник 10"/>
          <p:cNvSpPr/>
          <p:nvPr/>
        </p:nvSpPr>
        <p:spPr>
          <a:xfrm>
            <a:off x="107504" y="5304110"/>
            <a:ext cx="8280920" cy="1077218"/>
          </a:xfrm>
          <a:prstGeom prst="rect">
            <a:avLst/>
          </a:prstGeom>
        </p:spPr>
        <p:txBody>
          <a:bodyPr wrap="square">
            <a:spAutoFit/>
          </a:bodyPr>
          <a:lstStyle/>
          <a:p>
            <a:pPr algn="ctr">
              <a:spcBef>
                <a:spcPts val="600"/>
              </a:spcBef>
            </a:pPr>
            <a:r>
              <a:rPr lang="en-US" dirty="0"/>
              <a:t>The main </a:t>
            </a:r>
            <a:r>
              <a:rPr lang="en-US" dirty="0" smtClean="0"/>
              <a:t>functions</a:t>
            </a:r>
            <a:r>
              <a:rPr lang="ru-RU" dirty="0" smtClean="0"/>
              <a:t> </a:t>
            </a:r>
            <a:r>
              <a:rPr lang="en-US" dirty="0" smtClean="0"/>
              <a:t>of </a:t>
            </a:r>
            <a:r>
              <a:rPr lang="en-US" dirty="0"/>
              <a:t>the </a:t>
            </a:r>
            <a:r>
              <a:rPr lang="en-US" dirty="0" smtClean="0"/>
              <a:t>e-Log interface:</a:t>
            </a:r>
            <a:endParaRPr lang="en-US" dirty="0"/>
          </a:p>
          <a:p>
            <a:pPr algn="just">
              <a:spcBef>
                <a:spcPts val="600"/>
              </a:spcBef>
            </a:pPr>
            <a:r>
              <a:rPr lang="en-US" u="sng" dirty="0"/>
              <a:t>for data objects (static)</a:t>
            </a:r>
            <a:r>
              <a:rPr lang="en-US" dirty="0"/>
              <a:t>: </a:t>
            </a:r>
            <a:r>
              <a:rPr lang="en-US" i="1" dirty="0"/>
              <a:t>Create</a:t>
            </a:r>
            <a:r>
              <a:rPr lang="en-US" dirty="0"/>
              <a:t>, </a:t>
            </a:r>
            <a:r>
              <a:rPr lang="en-US" i="1" dirty="0"/>
              <a:t>Delete, Get</a:t>
            </a:r>
            <a:r>
              <a:rPr lang="en-US" dirty="0"/>
              <a:t>,</a:t>
            </a:r>
            <a:r>
              <a:rPr lang="en-US" i="1" dirty="0"/>
              <a:t> Search</a:t>
            </a:r>
            <a:r>
              <a:rPr lang="en-US" dirty="0"/>
              <a:t>, </a:t>
            </a:r>
            <a:r>
              <a:rPr lang="en-US" i="1" dirty="0" err="1"/>
              <a:t>PrintAll</a:t>
            </a:r>
            <a:r>
              <a:rPr lang="en-US" i="1" dirty="0"/>
              <a:t>.</a:t>
            </a:r>
          </a:p>
          <a:p>
            <a:pPr algn="just">
              <a:spcBef>
                <a:spcPts val="600"/>
              </a:spcBef>
            </a:pPr>
            <a:r>
              <a:rPr lang="en-US" u="sng" dirty="0"/>
              <a:t>for attributes (non-static)</a:t>
            </a:r>
            <a:r>
              <a:rPr lang="en-US" i="1" dirty="0"/>
              <a:t>: Getters</a:t>
            </a:r>
            <a:r>
              <a:rPr lang="en-US" dirty="0"/>
              <a:t> and </a:t>
            </a:r>
            <a:r>
              <a:rPr lang="en-US" i="1" dirty="0"/>
              <a:t>Setters</a:t>
            </a:r>
            <a:r>
              <a:rPr lang="en-US" dirty="0"/>
              <a:t> functions, </a:t>
            </a:r>
            <a:r>
              <a:rPr lang="en-US" i="1" dirty="0"/>
              <a:t>Print</a:t>
            </a:r>
            <a:r>
              <a:rPr lang="en-US" dirty="0"/>
              <a:t>.</a:t>
            </a:r>
          </a:p>
        </p:txBody>
      </p:sp>
      <p:sp>
        <p:nvSpPr>
          <p:cNvPr id="13"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Tree>
    <p:extLst>
      <p:ext uri="{BB962C8B-B14F-4D97-AF65-F5344CB8AC3E}">
        <p14:creationId xmlns:p14="http://schemas.microsoft.com/office/powerpoint/2010/main" val="1860539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Прямоугольник 96"/>
          <p:cNvSpPr/>
          <p:nvPr/>
        </p:nvSpPr>
        <p:spPr>
          <a:xfrm>
            <a:off x="5796136" y="1124744"/>
            <a:ext cx="3312368" cy="5195268"/>
          </a:xfrm>
          <a:prstGeom prst="rect">
            <a:avLst/>
          </a:prstGeom>
        </p:spPr>
        <p:txBody>
          <a:bodyPr wrap="square">
            <a:spAutoFit/>
          </a:bodyPr>
          <a:lstStyle/>
          <a:p>
            <a:r>
              <a:rPr lang="en-US" sz="1600" b="1" dirty="0" smtClean="0">
                <a:solidFill>
                  <a:schemeClr val="tx1">
                    <a:lumMod val="75000"/>
                    <a:lumOff val="25000"/>
                  </a:schemeClr>
                </a:solidFill>
              </a:rPr>
              <a:t>Online Histogramming</a:t>
            </a:r>
            <a:endParaRPr lang="en-US" sz="1600" b="1" dirty="0">
              <a:solidFill>
                <a:schemeClr val="tx1">
                  <a:lumMod val="75000"/>
                  <a:lumOff val="25000"/>
                </a:schemeClr>
              </a:solidFill>
            </a:endParaRPr>
          </a:p>
          <a:p>
            <a:endParaRPr lang="en-US" sz="1600" b="1" dirty="0" smtClean="0">
              <a:solidFill>
                <a:schemeClr val="tx1">
                  <a:lumMod val="75000"/>
                  <a:lumOff val="25000"/>
                </a:schemeClr>
              </a:solidFill>
            </a:endParaRPr>
          </a:p>
          <a:p>
            <a:endParaRPr lang="en-US" sz="1600" b="1" dirty="0">
              <a:solidFill>
                <a:schemeClr val="tx1">
                  <a:lumMod val="75000"/>
                  <a:lumOff val="25000"/>
                </a:schemeClr>
              </a:solidFill>
            </a:endParaRPr>
          </a:p>
          <a:p>
            <a:endParaRPr lang="en-US" sz="1600" b="1" dirty="0" smtClean="0">
              <a:solidFill>
                <a:schemeClr val="tx1">
                  <a:lumMod val="75000"/>
                  <a:lumOff val="25000"/>
                </a:schemeClr>
              </a:solidFill>
            </a:endParaRPr>
          </a:p>
          <a:p>
            <a:endParaRPr lang="en-US" sz="1600" b="1" dirty="0">
              <a:solidFill>
                <a:schemeClr val="tx1">
                  <a:lumMod val="75000"/>
                  <a:lumOff val="25000"/>
                </a:schemeClr>
              </a:solidFill>
            </a:endParaRPr>
          </a:p>
          <a:p>
            <a:endParaRPr lang="en-US" sz="1600" b="1" dirty="0" smtClean="0">
              <a:solidFill>
                <a:schemeClr val="tx1">
                  <a:lumMod val="75000"/>
                  <a:lumOff val="25000"/>
                </a:schemeClr>
              </a:solidFill>
            </a:endParaRPr>
          </a:p>
          <a:p>
            <a:endParaRPr lang="en-US" sz="1600" b="1" dirty="0" smtClean="0">
              <a:solidFill>
                <a:schemeClr val="tx1">
                  <a:lumMod val="75000"/>
                  <a:lumOff val="25000"/>
                </a:schemeClr>
              </a:solidFill>
            </a:endParaRPr>
          </a:p>
          <a:p>
            <a:r>
              <a:rPr lang="en-US" sz="1600" b="1" dirty="0" smtClean="0">
                <a:solidFill>
                  <a:schemeClr val="tx1">
                    <a:lumMod val="75000"/>
                    <a:lumOff val="25000"/>
                  </a:schemeClr>
                </a:solidFill>
              </a:rPr>
              <a:t>…</a:t>
            </a:r>
          </a:p>
          <a:p>
            <a:endParaRPr lang="en-US" sz="1600" b="1" dirty="0" smtClean="0">
              <a:solidFill>
                <a:schemeClr val="tx1">
                  <a:lumMod val="75000"/>
                  <a:lumOff val="25000"/>
                </a:schemeClr>
              </a:solidFill>
            </a:endParaRPr>
          </a:p>
          <a:p>
            <a:pPr>
              <a:spcAft>
                <a:spcPts val="1200"/>
              </a:spcAft>
            </a:pPr>
            <a:r>
              <a:rPr lang="en-US" sz="1600" b="1" dirty="0" smtClean="0">
                <a:solidFill>
                  <a:schemeClr val="tx1">
                    <a:lumMod val="75000"/>
                    <a:lumOff val="25000"/>
                  </a:schemeClr>
                </a:solidFill>
              </a:rPr>
              <a:t>Raw Data Converter</a:t>
            </a:r>
          </a:p>
          <a:p>
            <a:pPr>
              <a:lnSpc>
                <a:spcPct val="130000"/>
              </a:lnSpc>
            </a:pPr>
            <a:endParaRPr lang="en-US" sz="1600" b="1" dirty="0" smtClean="0">
              <a:solidFill>
                <a:schemeClr val="tx1">
                  <a:lumMod val="75000"/>
                  <a:lumOff val="25000"/>
                </a:schemeClr>
              </a:solidFill>
            </a:endParaRPr>
          </a:p>
          <a:p>
            <a:pPr>
              <a:lnSpc>
                <a:spcPct val="130000"/>
              </a:lnSpc>
            </a:pPr>
            <a:endParaRPr lang="en-US" sz="1600" b="1" dirty="0">
              <a:solidFill>
                <a:schemeClr val="tx1">
                  <a:lumMod val="75000"/>
                  <a:lumOff val="25000"/>
                </a:schemeClr>
              </a:solidFill>
            </a:endParaRPr>
          </a:p>
          <a:p>
            <a:pPr>
              <a:lnSpc>
                <a:spcPct val="130000"/>
              </a:lnSpc>
            </a:pPr>
            <a:endParaRPr lang="en-US" sz="1600" b="1" dirty="0" smtClean="0">
              <a:solidFill>
                <a:schemeClr val="tx1">
                  <a:lumMod val="75000"/>
                  <a:lumOff val="25000"/>
                </a:schemeClr>
              </a:solidFill>
            </a:endParaRPr>
          </a:p>
          <a:p>
            <a:pPr>
              <a:lnSpc>
                <a:spcPct val="130000"/>
              </a:lnSpc>
            </a:pPr>
            <a:endParaRPr lang="en-US" sz="1600" b="1" dirty="0">
              <a:solidFill>
                <a:schemeClr val="tx1">
                  <a:lumMod val="75000"/>
                  <a:lumOff val="25000"/>
                </a:schemeClr>
              </a:solidFill>
            </a:endParaRPr>
          </a:p>
          <a:p>
            <a:pPr>
              <a:lnSpc>
                <a:spcPct val="130000"/>
              </a:lnSpc>
            </a:pPr>
            <a:endParaRPr lang="en-US" sz="1600" b="1" dirty="0" smtClean="0">
              <a:solidFill>
                <a:schemeClr val="tx1">
                  <a:lumMod val="75000"/>
                  <a:lumOff val="25000"/>
                </a:schemeClr>
              </a:solidFill>
            </a:endParaRPr>
          </a:p>
          <a:p>
            <a:pPr>
              <a:lnSpc>
                <a:spcPct val="130000"/>
              </a:lnSpc>
            </a:pPr>
            <a:endParaRPr lang="en-US" sz="1600" b="1" dirty="0" smtClean="0">
              <a:solidFill>
                <a:schemeClr val="tx1">
                  <a:lumMod val="75000"/>
                  <a:lumOff val="25000"/>
                </a:schemeClr>
              </a:solidFill>
            </a:endParaRPr>
          </a:p>
          <a:p>
            <a:pPr>
              <a:lnSpc>
                <a:spcPct val="130000"/>
              </a:lnSpc>
            </a:pPr>
            <a:r>
              <a:rPr lang="en-US" sz="1600" b="1" dirty="0" smtClean="0">
                <a:solidFill>
                  <a:schemeClr val="tx1">
                    <a:lumMod val="75000"/>
                    <a:lumOff val="25000"/>
                  </a:schemeClr>
                </a:solidFill>
              </a:rPr>
              <a:t>Event Analysis in BmnRoot</a:t>
            </a:r>
            <a:endParaRPr lang="en-US" sz="1600" b="1" dirty="0">
              <a:solidFill>
                <a:schemeClr val="tx1">
                  <a:lumMod val="75000"/>
                  <a:lumOff val="25000"/>
                </a:schemeClr>
              </a:solidFill>
            </a:endParaRPr>
          </a:p>
          <a:p>
            <a:r>
              <a:rPr lang="en-US" sz="1600" b="1" dirty="0" smtClean="0">
                <a:solidFill>
                  <a:schemeClr val="tx1">
                    <a:lumMod val="75000"/>
                    <a:lumOff val="25000"/>
                  </a:schemeClr>
                </a:solidFill>
              </a:rPr>
              <a:t>…</a:t>
            </a:r>
            <a:endParaRPr lang="ru-RU" sz="1600" b="1" dirty="0">
              <a:solidFill>
                <a:schemeClr val="tx1">
                  <a:lumMod val="75000"/>
                  <a:lumOff val="25000"/>
                </a:schemeClr>
              </a:solidFill>
            </a:endParaRPr>
          </a:p>
        </p:txBody>
      </p:sp>
      <p:pic>
        <p:nvPicPr>
          <p:cNvPr id="100" name="Рисунок 99"/>
          <p:cNvPicPr>
            <a:picLocks noChangeAspect="1"/>
          </p:cNvPicPr>
          <p:nvPr/>
        </p:nvPicPr>
        <p:blipFill rotWithShape="1">
          <a:blip r:embed="rId2"/>
          <a:srcRect t="3850" b="940"/>
          <a:stretch/>
        </p:blipFill>
        <p:spPr>
          <a:xfrm>
            <a:off x="6051437" y="1471418"/>
            <a:ext cx="2338142" cy="1354898"/>
          </a:xfrm>
          <a:prstGeom prst="rect">
            <a:avLst/>
          </a:prstGeom>
        </p:spPr>
      </p:pic>
      <p:sp>
        <p:nvSpPr>
          <p:cNvPr id="20" name="Rectangle 2"/>
          <p:cNvSpPr>
            <a:spLocks noGrp="1" noChangeArrowheads="1"/>
          </p:cNvSpPr>
          <p:nvPr>
            <p:ph type="title"/>
          </p:nvPr>
        </p:nvSpPr>
        <p:spPr>
          <a:xfrm>
            <a:off x="0" y="395816"/>
            <a:ext cx="9144000" cy="639987"/>
          </a:xfrm>
        </p:spPr>
        <p:txBody>
          <a:bodyPr/>
          <a:lstStyle/>
          <a:p>
            <a:r>
              <a:rPr lang="ru-RU" sz="3000" b="1" dirty="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e-Log: Communication Scheme</a:t>
            </a:r>
            <a:endParaRPr lang="en-US" altLang="ru-RU" sz="3000" b="1" dirty="0">
              <a:solidFill>
                <a:schemeClr val="accent1"/>
              </a:solidFill>
              <a:effectLst>
                <a:outerShdw blurRad="38100" dist="38100" dir="2700000" algn="tl">
                  <a:srgbClr val="000000">
                    <a:alpha val="43137"/>
                  </a:srgbClr>
                </a:outerShdw>
              </a:effectLst>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15</a:t>
            </a:fld>
            <a:endParaRPr lang="en-US" sz="1200" dirty="0">
              <a:solidFill>
                <a:schemeClr val="bg2">
                  <a:lumMod val="75000"/>
                </a:schemeClr>
              </a:solidFill>
            </a:endParaRPr>
          </a:p>
        </p:txBody>
      </p:sp>
      <p:sp>
        <p:nvSpPr>
          <p:cNvPr id="5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pic>
        <p:nvPicPr>
          <p:cNvPr id="70" name="Рисунок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52" y="4715008"/>
            <a:ext cx="1839590" cy="1594312"/>
          </a:xfrm>
          <a:prstGeom prst="rect">
            <a:avLst/>
          </a:prstGeom>
        </p:spPr>
      </p:pic>
      <p:pic>
        <p:nvPicPr>
          <p:cNvPr id="71" name="Рисунок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922" y="1882328"/>
            <a:ext cx="3251958" cy="1629460"/>
          </a:xfrm>
          <a:prstGeom prst="rect">
            <a:avLst/>
          </a:prstGeom>
        </p:spPr>
      </p:pic>
      <p:sp>
        <p:nvSpPr>
          <p:cNvPr id="79" name="Прямоугольник 78"/>
          <p:cNvSpPr/>
          <p:nvPr/>
        </p:nvSpPr>
        <p:spPr>
          <a:xfrm>
            <a:off x="1007232" y="3257906"/>
            <a:ext cx="1796008" cy="276999"/>
          </a:xfrm>
          <a:prstGeom prst="rect">
            <a:avLst/>
          </a:prstGeom>
        </p:spPr>
        <p:txBody>
          <a:bodyPr wrap="square">
            <a:spAutoFit/>
          </a:bodyPr>
          <a:lstStyle/>
          <a:p>
            <a:pPr algn="ctr"/>
            <a:r>
              <a:rPr lang="en-US" sz="1200" dirty="0"/>
              <a:t>Web-interface</a:t>
            </a:r>
          </a:p>
        </p:txBody>
      </p:sp>
      <p:sp>
        <p:nvSpPr>
          <p:cNvPr id="4" name="Левая круглая скобка 3"/>
          <p:cNvSpPr/>
          <p:nvPr/>
        </p:nvSpPr>
        <p:spPr>
          <a:xfrm>
            <a:off x="5541156" y="1166677"/>
            <a:ext cx="229983" cy="2313781"/>
          </a:xfrm>
          <a:prstGeom prst="leftBracket">
            <a:avLst/>
          </a:prstGeom>
          <a:solidFill>
            <a:srgbClr val="83F389"/>
          </a:solidFill>
          <a:ln>
            <a:noFill/>
          </a:ln>
        </p:spPr>
        <p:style>
          <a:lnRef idx="1">
            <a:schemeClr val="accent1"/>
          </a:lnRef>
          <a:fillRef idx="0">
            <a:schemeClr val="accent1"/>
          </a:fillRef>
          <a:effectRef idx="0">
            <a:schemeClr val="accent1"/>
          </a:effectRef>
          <a:fontRef idx="minor">
            <a:schemeClr val="tx1"/>
          </a:fontRef>
        </p:style>
        <p:txBody>
          <a:bodyPr vert="vert270" rtlCol="0" anchor="ctr" anchorCtr="1"/>
          <a:lstStyle/>
          <a:p>
            <a:pPr algn="ctr">
              <a:spcAft>
                <a:spcPts val="600"/>
              </a:spcAft>
            </a:pPr>
            <a:r>
              <a:rPr lang="en-US" sz="1600" b="1" dirty="0" smtClean="0"/>
              <a:t>Online</a:t>
            </a:r>
          </a:p>
          <a:p>
            <a:pPr algn="ctr">
              <a:spcAft>
                <a:spcPts val="600"/>
              </a:spcAft>
            </a:pPr>
            <a:endParaRPr lang="ru-RU" sz="100" b="1" dirty="0"/>
          </a:p>
        </p:txBody>
      </p:sp>
      <p:sp>
        <p:nvSpPr>
          <p:cNvPr id="102" name="Левая круглая скобка 101"/>
          <p:cNvSpPr/>
          <p:nvPr/>
        </p:nvSpPr>
        <p:spPr>
          <a:xfrm>
            <a:off x="5541156" y="3480459"/>
            <a:ext cx="229983" cy="2756853"/>
          </a:xfrm>
          <a:prstGeom prst="leftBracket">
            <a:avLst/>
          </a:prstGeom>
          <a:solidFill>
            <a:srgbClr val="CCCCFE"/>
          </a:solidFill>
          <a:ln>
            <a:noFill/>
          </a:ln>
        </p:spPr>
        <p:style>
          <a:lnRef idx="1">
            <a:schemeClr val="accent1"/>
          </a:lnRef>
          <a:fillRef idx="0">
            <a:schemeClr val="accent1"/>
          </a:fillRef>
          <a:effectRef idx="0">
            <a:schemeClr val="accent1"/>
          </a:effectRef>
          <a:fontRef idx="minor">
            <a:schemeClr val="tx1"/>
          </a:fontRef>
        </p:style>
        <p:txBody>
          <a:bodyPr vert="vert270" rtlCol="0" anchor="ctr" anchorCtr="1"/>
          <a:lstStyle/>
          <a:p>
            <a:pPr algn="ctr">
              <a:spcAft>
                <a:spcPts val="600"/>
              </a:spcAft>
            </a:pPr>
            <a:r>
              <a:rPr lang="en-US" sz="1600" b="1" dirty="0" smtClean="0"/>
              <a:t>Offline</a:t>
            </a:r>
          </a:p>
          <a:p>
            <a:pPr algn="ctr">
              <a:spcAft>
                <a:spcPts val="600"/>
              </a:spcAft>
            </a:pPr>
            <a:endParaRPr lang="ru-RU" sz="100" b="1" dirty="0"/>
          </a:p>
        </p:txBody>
      </p:sp>
      <p:sp>
        <p:nvSpPr>
          <p:cNvPr id="104" name="Прямоугольник 103"/>
          <p:cNvSpPr/>
          <p:nvPr/>
        </p:nvSpPr>
        <p:spPr>
          <a:xfrm rot="20887105">
            <a:off x="3832397" y="4793547"/>
            <a:ext cx="1479206" cy="292388"/>
          </a:xfrm>
          <a:prstGeom prst="rect">
            <a:avLst/>
          </a:prstGeom>
        </p:spPr>
        <p:txBody>
          <a:bodyPr wrap="square">
            <a:spAutoFit/>
          </a:bodyPr>
          <a:lstStyle/>
          <a:p>
            <a:pPr algn="ctr"/>
            <a:r>
              <a:rPr lang="en-US" sz="1300" dirty="0" smtClean="0">
                <a:solidFill>
                  <a:srgbClr val="000000"/>
                </a:solidFill>
              </a:rPr>
              <a:t>C++ Interface</a:t>
            </a:r>
            <a:endParaRPr lang="en-US" sz="1300" dirty="0"/>
          </a:p>
        </p:txBody>
      </p:sp>
      <p:cxnSp>
        <p:nvCxnSpPr>
          <p:cNvPr id="105" name="Прямая со стрелкой 104"/>
          <p:cNvCxnSpPr>
            <a:stCxn id="4" idx="1"/>
            <a:endCxn id="70" idx="3"/>
          </p:cNvCxnSpPr>
          <p:nvPr/>
        </p:nvCxnSpPr>
        <p:spPr>
          <a:xfrm flipH="1">
            <a:off x="2475142" y="2323568"/>
            <a:ext cx="3066014" cy="3188596"/>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p:cNvCxnSpPr>
            <a:stCxn id="102" idx="1"/>
            <a:endCxn id="70" idx="3"/>
          </p:cNvCxnSpPr>
          <p:nvPr/>
        </p:nvCxnSpPr>
        <p:spPr>
          <a:xfrm flipH="1">
            <a:off x="2475142" y="4858886"/>
            <a:ext cx="3066014" cy="653278"/>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rot="18824354">
            <a:off x="3935508" y="2870348"/>
            <a:ext cx="1479206" cy="292388"/>
          </a:xfrm>
          <a:prstGeom prst="rect">
            <a:avLst/>
          </a:prstGeom>
        </p:spPr>
        <p:txBody>
          <a:bodyPr wrap="square">
            <a:spAutoFit/>
          </a:bodyPr>
          <a:lstStyle/>
          <a:p>
            <a:pPr algn="ctr"/>
            <a:r>
              <a:rPr lang="en-US" sz="1300" dirty="0" smtClean="0">
                <a:solidFill>
                  <a:srgbClr val="000000"/>
                </a:solidFill>
              </a:rPr>
              <a:t>C++ Interface</a:t>
            </a:r>
            <a:endParaRPr lang="en-US" sz="1300" dirty="0"/>
          </a:p>
        </p:txBody>
      </p:sp>
      <p:cxnSp>
        <p:nvCxnSpPr>
          <p:cNvPr id="116" name="Прямая со стрелкой 115"/>
          <p:cNvCxnSpPr/>
          <p:nvPr/>
        </p:nvCxnSpPr>
        <p:spPr>
          <a:xfrm>
            <a:off x="1835696" y="3480459"/>
            <a:ext cx="0" cy="1316693"/>
          </a:xfrm>
          <a:prstGeom prst="straightConnector1">
            <a:avLst/>
          </a:prstGeom>
          <a:ln>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pic>
        <p:nvPicPr>
          <p:cNvPr id="1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7029" y="3651975"/>
            <a:ext cx="1278869" cy="195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Рисунок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1101493"/>
            <a:ext cx="715144" cy="715144"/>
          </a:xfrm>
          <a:prstGeom prst="rect">
            <a:avLst/>
          </a:prstGeom>
        </p:spPr>
      </p:pic>
      <p:sp>
        <p:nvSpPr>
          <p:cNvPr id="29" name="Прямоугольник 28"/>
          <p:cNvSpPr/>
          <p:nvPr/>
        </p:nvSpPr>
        <p:spPr>
          <a:xfrm>
            <a:off x="824796" y="1182066"/>
            <a:ext cx="1080120" cy="553998"/>
          </a:xfrm>
          <a:prstGeom prst="rect">
            <a:avLst/>
          </a:prstGeom>
        </p:spPr>
        <p:txBody>
          <a:bodyPr wrap="square">
            <a:spAutoFit/>
          </a:bodyPr>
          <a:lstStyle/>
          <a:p>
            <a:pPr algn="ctr"/>
            <a:r>
              <a:rPr lang="en-US" sz="1500" i="1" dirty="0" smtClean="0"/>
              <a:t>shift operators</a:t>
            </a:r>
            <a:endParaRPr lang="ru-RU" sz="1500" i="1" dirty="0"/>
          </a:p>
        </p:txBody>
      </p:sp>
      <p:pic>
        <p:nvPicPr>
          <p:cNvPr id="30" name="Рисунок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21656" y="1138149"/>
            <a:ext cx="682323" cy="682323"/>
          </a:xfrm>
          <a:prstGeom prst="rect">
            <a:avLst/>
          </a:prstGeom>
        </p:spPr>
      </p:pic>
      <p:sp>
        <p:nvSpPr>
          <p:cNvPr id="31" name="Прямоугольник 30"/>
          <p:cNvSpPr/>
          <p:nvPr/>
        </p:nvSpPr>
        <p:spPr>
          <a:xfrm>
            <a:off x="2081194" y="1305621"/>
            <a:ext cx="787896" cy="323165"/>
          </a:xfrm>
          <a:prstGeom prst="rect">
            <a:avLst/>
          </a:prstGeom>
        </p:spPr>
        <p:txBody>
          <a:bodyPr wrap="square">
            <a:spAutoFit/>
          </a:bodyPr>
          <a:lstStyle/>
          <a:p>
            <a:pPr algn="ctr"/>
            <a:r>
              <a:rPr lang="en-US" sz="1500" i="1" dirty="0"/>
              <a:t>users</a:t>
            </a:r>
            <a:endParaRPr lang="ru-RU" sz="1500" i="1" dirty="0"/>
          </a:p>
        </p:txBody>
      </p:sp>
    </p:spTree>
    <p:extLst>
      <p:ext uri="{BB962C8B-B14F-4D97-AF65-F5344CB8AC3E}">
        <p14:creationId xmlns:p14="http://schemas.microsoft.com/office/powerpoint/2010/main" val="2678944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Рисунок 1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748" y="4333710"/>
            <a:ext cx="1520679" cy="1272782"/>
          </a:xfrm>
          <a:prstGeom prst="rect">
            <a:avLst/>
          </a:prstGeom>
        </p:spPr>
      </p:pic>
      <p:sp>
        <p:nvSpPr>
          <p:cNvPr id="20" name="Rectangle 2"/>
          <p:cNvSpPr>
            <a:spLocks noGrp="1" noChangeArrowheads="1"/>
          </p:cNvSpPr>
          <p:nvPr>
            <p:ph type="title"/>
          </p:nvPr>
        </p:nvSpPr>
        <p:spPr>
          <a:xfrm>
            <a:off x="0" y="395816"/>
            <a:ext cx="9144000" cy="639987"/>
          </a:xfrm>
        </p:spPr>
        <p:txBody>
          <a:bodyPr/>
          <a:lstStyle/>
          <a:p>
            <a:r>
              <a:rPr lang="ru-RU" sz="3000" b="1" dirty="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e-Log: Online Integration</a:t>
            </a:r>
            <a:endParaRPr lang="en-US" altLang="ru-RU" sz="3000" b="1" dirty="0">
              <a:solidFill>
                <a:schemeClr val="accent1"/>
              </a:solidFill>
              <a:effectLst>
                <a:outerShdw blurRad="38100" dist="38100" dir="2700000" algn="tl">
                  <a:srgbClr val="000000">
                    <a:alpha val="43137"/>
                  </a:srgbClr>
                </a:outerShdw>
              </a:effectLst>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16</a:t>
            </a:fld>
            <a:endParaRPr lang="en-US" sz="1200" dirty="0">
              <a:solidFill>
                <a:schemeClr val="bg2">
                  <a:lumMod val="75000"/>
                </a:schemeClr>
              </a:solidFill>
            </a:endParaRPr>
          </a:p>
        </p:txBody>
      </p:sp>
      <p:sp>
        <p:nvSpPr>
          <p:cNvPr id="5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pic>
        <p:nvPicPr>
          <p:cNvPr id="70" name="Рисунок 69"/>
          <p:cNvPicPr/>
          <p:nvPr/>
        </p:nvPicPr>
        <p:blipFill rotWithShape="1">
          <a:blip r:embed="rId3" cstate="print">
            <a:extLst>
              <a:ext uri="{28A0092B-C50C-407E-A947-70E740481C1C}">
                <a14:useLocalDpi xmlns:a14="http://schemas.microsoft.com/office/drawing/2010/main" val="0"/>
              </a:ext>
            </a:extLst>
          </a:blip>
          <a:srcRect t="13373" r="13521" b="771"/>
          <a:stretch/>
        </p:blipFill>
        <p:spPr>
          <a:xfrm>
            <a:off x="107504" y="1113410"/>
            <a:ext cx="2844316" cy="1862880"/>
          </a:xfrm>
          <a:prstGeom prst="rect">
            <a:avLst/>
          </a:prstGeom>
          <a:ln>
            <a:noFill/>
          </a:ln>
        </p:spPr>
      </p:pic>
      <p:sp>
        <p:nvSpPr>
          <p:cNvPr id="77" name="Стрелка вниз 76"/>
          <p:cNvSpPr/>
          <p:nvPr/>
        </p:nvSpPr>
        <p:spPr>
          <a:xfrm rot="16200000">
            <a:off x="2922773" y="4030245"/>
            <a:ext cx="333671" cy="1668638"/>
          </a:xfrm>
          <a:prstGeom prst="downArrow">
            <a:avLst>
              <a:gd name="adj1" fmla="val 50000"/>
              <a:gd name="adj2" fmla="val 60920"/>
            </a:avLst>
          </a:prstGeom>
          <a:solidFill>
            <a:srgbClr val="FFC000"/>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p:cNvSpPr/>
          <p:nvPr/>
        </p:nvSpPr>
        <p:spPr>
          <a:xfrm>
            <a:off x="6300192" y="1028418"/>
            <a:ext cx="2448272" cy="523220"/>
          </a:xfrm>
          <a:prstGeom prst="rect">
            <a:avLst/>
          </a:prstGeom>
        </p:spPr>
        <p:txBody>
          <a:bodyPr wrap="square">
            <a:spAutoFit/>
          </a:bodyPr>
          <a:lstStyle/>
          <a:p>
            <a:pPr lvl="0" algn="ctr">
              <a:spcAft>
                <a:spcPts val="800"/>
              </a:spcAft>
            </a:pPr>
            <a:r>
              <a:rPr lang="en-US" sz="1400" dirty="0" smtClean="0">
                <a:solidFill>
                  <a:srgbClr val="000000"/>
                </a:solidFill>
              </a:rPr>
              <a:t>Run Control System has not been implemented yet</a:t>
            </a:r>
            <a:endParaRPr lang="en-US" sz="1400" dirty="0"/>
          </a:p>
        </p:txBody>
      </p:sp>
      <p:sp>
        <p:nvSpPr>
          <p:cNvPr id="79" name="Прямоугольник 78"/>
          <p:cNvSpPr/>
          <p:nvPr/>
        </p:nvSpPr>
        <p:spPr>
          <a:xfrm>
            <a:off x="0" y="6114782"/>
            <a:ext cx="9144000" cy="338554"/>
          </a:xfrm>
          <a:prstGeom prst="rect">
            <a:avLst/>
          </a:prstGeom>
        </p:spPr>
        <p:txBody>
          <a:bodyPr wrap="square">
            <a:spAutoFit/>
          </a:bodyPr>
          <a:lstStyle/>
          <a:p>
            <a:pPr algn="ctr">
              <a:spcBef>
                <a:spcPts val="1800"/>
              </a:spcBef>
              <a:buClr>
                <a:srgbClr val="C00000"/>
              </a:buClr>
            </a:pPr>
            <a:r>
              <a:rPr lang="en-US" sz="1600" dirty="0" smtClean="0">
                <a:latin typeface="F30"/>
              </a:rPr>
              <a:t>manual insertion of BM@N run information was replaced by the automatic procedure</a:t>
            </a:r>
          </a:p>
        </p:txBody>
      </p:sp>
      <p:grpSp>
        <p:nvGrpSpPr>
          <p:cNvPr id="80" name="Группа 79"/>
          <p:cNvGrpSpPr/>
          <p:nvPr/>
        </p:nvGrpSpPr>
        <p:grpSpPr>
          <a:xfrm>
            <a:off x="4006287" y="2697393"/>
            <a:ext cx="1513916" cy="604512"/>
            <a:chOff x="2968448" y="3776670"/>
            <a:chExt cx="1474729" cy="612925"/>
          </a:xfrm>
        </p:grpSpPr>
        <p:sp>
          <p:nvSpPr>
            <p:cNvPr id="81" name="Прямоугольник 80"/>
            <p:cNvSpPr/>
            <p:nvPr/>
          </p:nvSpPr>
          <p:spPr>
            <a:xfrm>
              <a:off x="3023875" y="3776670"/>
              <a:ext cx="1342132" cy="612925"/>
            </a:xfrm>
            <a:prstGeom prst="rect">
              <a:avLst/>
            </a:prstGeom>
            <a:solidFill>
              <a:srgbClr val="FBF8BB"/>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рямоугольник 81"/>
            <p:cNvSpPr/>
            <p:nvPr/>
          </p:nvSpPr>
          <p:spPr>
            <a:xfrm>
              <a:off x="2968448" y="3827130"/>
              <a:ext cx="1474729" cy="523220"/>
            </a:xfrm>
            <a:prstGeom prst="rect">
              <a:avLst/>
            </a:prstGeom>
            <a:noFill/>
            <a:ln>
              <a:noFill/>
            </a:ln>
          </p:spPr>
          <p:txBody>
            <a:bodyPr wrap="square">
              <a:spAutoFit/>
            </a:bodyPr>
            <a:lstStyle/>
            <a:p>
              <a:pPr algn="ctr"/>
              <a:r>
                <a:rPr lang="en-US" sz="1400" dirty="0" smtClean="0"/>
                <a:t>Online Histogramming</a:t>
              </a:r>
              <a:endParaRPr lang="en-US" sz="1400" dirty="0"/>
            </a:p>
          </p:txBody>
        </p:sp>
      </p:grpSp>
      <p:grpSp>
        <p:nvGrpSpPr>
          <p:cNvPr id="88" name="Группа 87"/>
          <p:cNvGrpSpPr/>
          <p:nvPr/>
        </p:nvGrpSpPr>
        <p:grpSpPr>
          <a:xfrm>
            <a:off x="4126332" y="4230984"/>
            <a:ext cx="1265279" cy="1477011"/>
            <a:chOff x="4932040" y="1774187"/>
            <a:chExt cx="1697360" cy="1697360"/>
          </a:xfrm>
        </p:grpSpPr>
        <p:pic>
          <p:nvPicPr>
            <p:cNvPr id="89" name="Рисунок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774187"/>
              <a:ext cx="1697360" cy="1697360"/>
            </a:xfrm>
            <a:prstGeom prst="rect">
              <a:avLst/>
            </a:prstGeom>
          </p:spPr>
        </p:pic>
        <p:sp>
          <p:nvSpPr>
            <p:cNvPr id="90" name="Прямоугольник 89"/>
            <p:cNvSpPr/>
            <p:nvPr/>
          </p:nvSpPr>
          <p:spPr>
            <a:xfrm>
              <a:off x="5056689" y="1887093"/>
              <a:ext cx="1459528" cy="672015"/>
            </a:xfrm>
            <a:prstGeom prst="rect">
              <a:avLst/>
            </a:prstGeom>
          </p:spPr>
          <p:txBody>
            <a:bodyPr wrap="square">
              <a:spAutoFit/>
            </a:bodyPr>
            <a:lstStyle/>
            <a:p>
              <a:pPr algn="ctr"/>
              <a:r>
                <a:rPr lang="en-US" sz="1600" b="1" dirty="0" smtClean="0"/>
                <a:t>BM@N</a:t>
              </a:r>
              <a:endParaRPr lang="en-US" sz="1600" b="1" dirty="0"/>
            </a:p>
            <a:p>
              <a:pPr algn="ctr"/>
              <a:r>
                <a:rPr lang="en-US" sz="1600" b="1" dirty="0"/>
                <a:t>Database</a:t>
              </a:r>
              <a:endParaRPr lang="ru-RU" sz="1600" dirty="0"/>
            </a:p>
          </p:txBody>
        </p:sp>
      </p:grpSp>
      <p:sp>
        <p:nvSpPr>
          <p:cNvPr id="91" name="Стрелка вниз 90"/>
          <p:cNvSpPr/>
          <p:nvPr/>
        </p:nvSpPr>
        <p:spPr>
          <a:xfrm>
            <a:off x="4592135" y="2034740"/>
            <a:ext cx="333671" cy="648071"/>
          </a:xfrm>
          <a:prstGeom prst="downArrow">
            <a:avLst>
              <a:gd name="adj1" fmla="val 50000"/>
              <a:gd name="adj2" fmla="val 60920"/>
            </a:avLst>
          </a:prstGeom>
          <a:solidFill>
            <a:srgbClr val="FFC000"/>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Прямоугольник 91"/>
          <p:cNvSpPr/>
          <p:nvPr/>
        </p:nvSpPr>
        <p:spPr>
          <a:xfrm>
            <a:off x="2206567" y="4941769"/>
            <a:ext cx="1587993" cy="964367"/>
          </a:xfrm>
          <a:prstGeom prst="rect">
            <a:avLst/>
          </a:prstGeom>
        </p:spPr>
        <p:txBody>
          <a:bodyPr wrap="square">
            <a:spAutoFit/>
          </a:bodyPr>
          <a:lstStyle/>
          <a:p>
            <a:pPr lvl="0" algn="ctr">
              <a:spcAft>
                <a:spcPts val="600"/>
              </a:spcAft>
            </a:pPr>
            <a:r>
              <a:rPr lang="en-US" sz="1400" dirty="0" smtClean="0">
                <a:solidFill>
                  <a:srgbClr val="000000"/>
                </a:solidFill>
              </a:rPr>
              <a:t>new run record</a:t>
            </a:r>
          </a:p>
          <a:p>
            <a:pPr lvl="0" algn="ctr">
              <a:spcAft>
                <a:spcPts val="0"/>
              </a:spcAft>
            </a:pPr>
            <a:r>
              <a:rPr lang="en-US" sz="1200" i="1" dirty="0" smtClean="0"/>
              <a:t>period, run</a:t>
            </a:r>
            <a:endParaRPr lang="ru-RU" sz="1200" i="1" dirty="0" smtClean="0"/>
          </a:p>
          <a:p>
            <a:pPr algn="ctr">
              <a:spcAft>
                <a:spcPts val="0"/>
              </a:spcAft>
            </a:pPr>
            <a:r>
              <a:rPr lang="en-US" sz="1200" i="1" dirty="0" smtClean="0"/>
              <a:t>beam, energy target,</a:t>
            </a:r>
          </a:p>
          <a:p>
            <a:pPr algn="ctr">
              <a:spcAft>
                <a:spcPts val="0"/>
              </a:spcAft>
            </a:pPr>
            <a:r>
              <a:rPr lang="en-US" sz="1200" i="1" dirty="0" smtClean="0"/>
              <a:t>magnet field</a:t>
            </a:r>
            <a:endParaRPr lang="en-US" sz="1200" i="1" dirty="0"/>
          </a:p>
        </p:txBody>
      </p:sp>
      <p:pic>
        <p:nvPicPr>
          <p:cNvPr id="104" name="Рисунок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377" y="4227316"/>
            <a:ext cx="1703112" cy="1476031"/>
          </a:xfrm>
          <a:prstGeom prst="rect">
            <a:avLst/>
          </a:prstGeom>
        </p:spPr>
      </p:pic>
      <p:sp>
        <p:nvSpPr>
          <p:cNvPr id="105" name="Скругленный прямоугольник 39">
            <a:extLst>
              <a:ext uri="{FF2B5EF4-FFF2-40B4-BE49-F238E27FC236}">
                <a16:creationId xmlns:a16="http://schemas.microsoft.com/office/drawing/2014/main" id="{C97605C7-F5F1-452B-AD2A-C8B3FEDCB235}"/>
              </a:ext>
            </a:extLst>
          </p:cNvPr>
          <p:cNvSpPr/>
          <p:nvPr/>
        </p:nvSpPr>
        <p:spPr>
          <a:xfrm>
            <a:off x="4322136" y="1052736"/>
            <a:ext cx="825625" cy="936104"/>
          </a:xfrm>
          <a:prstGeom prst="roundRect">
            <a:avLst/>
          </a:prstGeom>
          <a:solidFill>
            <a:srgbClr val="FEF966"/>
          </a:solidFill>
          <a:ln w="12700" cap="flat" cmpd="sng" algn="ctr">
            <a:solidFill>
              <a:srgbClr val="70AD47"/>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Raw</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Event</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prstClr val="black"/>
                </a:solidFill>
                <a:effectLst/>
                <a:uLnTx/>
                <a:uFillTx/>
                <a:latin typeface="Calibri" panose="020F0502020204030204"/>
                <a:ea typeface="+mn-ea"/>
                <a:cs typeface="Arial" panose="020B0604020202020204" pitchFamily="34" charset="0"/>
              </a:rPr>
              <a:t>Builder</a:t>
            </a:r>
            <a:endParaRPr kumimoji="0" lang="en-US" sz="16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2" name="Рисунок 1"/>
          <p:cNvPicPr>
            <a:picLocks noChangeAspect="1"/>
          </p:cNvPicPr>
          <p:nvPr/>
        </p:nvPicPr>
        <p:blipFill>
          <a:blip r:embed="rId6"/>
          <a:stretch>
            <a:fillRect/>
          </a:stretch>
        </p:blipFill>
        <p:spPr>
          <a:xfrm>
            <a:off x="6689948" y="1563123"/>
            <a:ext cx="1668760" cy="1290034"/>
          </a:xfrm>
          <a:prstGeom prst="rect">
            <a:avLst/>
          </a:prstGeom>
        </p:spPr>
      </p:pic>
      <p:sp>
        <p:nvSpPr>
          <p:cNvPr id="107" name="Прямоугольник 106"/>
          <p:cNvSpPr/>
          <p:nvPr/>
        </p:nvSpPr>
        <p:spPr>
          <a:xfrm>
            <a:off x="3419569" y="1048170"/>
            <a:ext cx="914454" cy="584775"/>
          </a:xfrm>
          <a:prstGeom prst="rect">
            <a:avLst/>
          </a:prstGeom>
        </p:spPr>
        <p:txBody>
          <a:bodyPr wrap="square">
            <a:spAutoFit/>
          </a:bodyPr>
          <a:lstStyle/>
          <a:p>
            <a:pPr lvl="0" algn="ctr">
              <a:spcAft>
                <a:spcPts val="0"/>
              </a:spcAft>
            </a:pPr>
            <a:r>
              <a:rPr lang="en-US" sz="1600" b="1" dirty="0" smtClean="0">
                <a:solidFill>
                  <a:srgbClr val="000000"/>
                </a:solidFill>
              </a:rPr>
              <a:t>DAQ</a:t>
            </a:r>
          </a:p>
          <a:p>
            <a:pPr lvl="0" algn="ctr">
              <a:spcAft>
                <a:spcPts val="800"/>
              </a:spcAft>
            </a:pPr>
            <a:r>
              <a:rPr lang="en-US" sz="1600" b="1" dirty="0" smtClean="0">
                <a:solidFill>
                  <a:srgbClr val="000000"/>
                </a:solidFill>
              </a:rPr>
              <a:t>system</a:t>
            </a:r>
            <a:endParaRPr lang="en-US" sz="1600" b="1" dirty="0"/>
          </a:p>
        </p:txBody>
      </p:sp>
      <p:sp>
        <p:nvSpPr>
          <p:cNvPr id="27" name="Стрелка вниз 26"/>
          <p:cNvSpPr/>
          <p:nvPr/>
        </p:nvSpPr>
        <p:spPr>
          <a:xfrm>
            <a:off x="4579791" y="3344195"/>
            <a:ext cx="333671" cy="850367"/>
          </a:xfrm>
          <a:prstGeom prst="downArrow">
            <a:avLst>
              <a:gd name="adj1" fmla="val 50000"/>
              <a:gd name="adj2" fmla="val 60920"/>
            </a:avLst>
          </a:prstGeom>
          <a:solidFill>
            <a:srgbClr val="FFC000">
              <a:alpha val="10000"/>
            </a:srgb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5609345" y="4298405"/>
            <a:ext cx="2749363" cy="1354217"/>
          </a:xfrm>
          <a:prstGeom prst="rect">
            <a:avLst/>
          </a:prstGeom>
        </p:spPr>
        <p:txBody>
          <a:bodyPr wrap="square">
            <a:spAutoFit/>
          </a:bodyPr>
          <a:lstStyle/>
          <a:p>
            <a:pPr lvl="0" algn="just" eaLnBrk="1" hangingPunct="1">
              <a:spcAft>
                <a:spcPts val="600"/>
              </a:spcAft>
              <a:buClr>
                <a:srgbClr val="000090"/>
              </a:buClr>
              <a:buBlip>
                <a:blip r:embed="rId7"/>
              </a:buBlip>
              <a:defRPr/>
            </a:pPr>
            <a:r>
              <a:rPr lang="en-US" sz="1200" kern="0" dirty="0">
                <a:solidFill>
                  <a:srgbClr val="000000"/>
                </a:solidFill>
              </a:rPr>
              <a:t> </a:t>
            </a:r>
            <a:r>
              <a:rPr lang="en-US" sz="1200" kern="0" dirty="0">
                <a:solidFill>
                  <a:srgbClr val="008000"/>
                </a:solidFill>
              </a:rPr>
              <a:t>central data storage</a:t>
            </a:r>
            <a:r>
              <a:rPr lang="en-US" sz="1200" kern="0" dirty="0">
                <a:solidFill>
                  <a:srgbClr val="000000"/>
                </a:solidFill>
              </a:rPr>
              <a:t> for offline data </a:t>
            </a:r>
            <a:r>
              <a:rPr lang="en-US" sz="1200" kern="0" dirty="0" smtClean="0">
                <a:solidFill>
                  <a:srgbClr val="000000"/>
                </a:solidFill>
              </a:rPr>
              <a:t>analysis</a:t>
            </a:r>
            <a:endParaRPr lang="en-US" sz="1200" kern="0" dirty="0">
              <a:solidFill>
                <a:srgbClr val="000000"/>
              </a:solidFill>
            </a:endParaRPr>
          </a:p>
          <a:p>
            <a:pPr lvl="0" algn="just" eaLnBrk="1" hangingPunct="1">
              <a:spcAft>
                <a:spcPts val="600"/>
              </a:spcAft>
              <a:buClr>
                <a:srgbClr val="000090"/>
              </a:buClr>
              <a:buBlip>
                <a:blip r:embed="rId7"/>
              </a:buBlip>
              <a:defRPr/>
            </a:pPr>
            <a:r>
              <a:rPr lang="en-US" sz="1200" kern="0" dirty="0" smtClean="0">
                <a:solidFill>
                  <a:srgbClr val="008000"/>
                </a:solidFill>
              </a:rPr>
              <a:t> unified </a:t>
            </a:r>
            <a:r>
              <a:rPr lang="en-US" sz="1200" kern="0" dirty="0">
                <a:solidFill>
                  <a:srgbClr val="008000"/>
                </a:solidFill>
              </a:rPr>
              <a:t>access</a:t>
            </a:r>
            <a:r>
              <a:rPr lang="en-US" sz="1200" kern="0" dirty="0">
                <a:solidFill>
                  <a:srgbClr val="000000"/>
                </a:solidFill>
              </a:rPr>
              <a:t> and data </a:t>
            </a:r>
            <a:r>
              <a:rPr lang="en-US" sz="1200" kern="0" dirty="0" smtClean="0">
                <a:solidFill>
                  <a:srgbClr val="000000"/>
                </a:solidFill>
              </a:rPr>
              <a:t>management for all collaboration members</a:t>
            </a:r>
            <a:endParaRPr lang="en-US" sz="1200" kern="0" dirty="0">
              <a:solidFill>
                <a:srgbClr val="000000"/>
              </a:solidFill>
            </a:endParaRPr>
          </a:p>
          <a:p>
            <a:pPr lvl="0" algn="just" eaLnBrk="1" hangingPunct="1">
              <a:spcAft>
                <a:spcPts val="600"/>
              </a:spcAft>
              <a:buClr>
                <a:srgbClr val="000090"/>
              </a:buClr>
              <a:buBlip>
                <a:blip r:embed="rId7"/>
              </a:buBlip>
              <a:defRPr/>
            </a:pPr>
            <a:r>
              <a:rPr lang="en-US" sz="1200" dirty="0" smtClean="0"/>
              <a:t> correct </a:t>
            </a:r>
            <a:r>
              <a:rPr lang="en-US" sz="1200" dirty="0">
                <a:solidFill>
                  <a:srgbClr val="008000"/>
                </a:solidFill>
              </a:rPr>
              <a:t>multi-user data </a:t>
            </a:r>
            <a:r>
              <a:rPr lang="en-US" sz="1200" dirty="0" smtClean="0">
                <a:solidFill>
                  <a:srgbClr val="008000"/>
                </a:solidFill>
              </a:rPr>
              <a:t>processing</a:t>
            </a:r>
            <a:endParaRPr lang="en-US" sz="1200" kern="0" dirty="0">
              <a:solidFill>
                <a:srgbClr val="008000"/>
              </a:solidFill>
            </a:endParaRPr>
          </a:p>
        </p:txBody>
      </p:sp>
      <p:sp>
        <p:nvSpPr>
          <p:cNvPr id="29" name="Прямоугольник 28"/>
          <p:cNvSpPr/>
          <p:nvPr/>
        </p:nvSpPr>
        <p:spPr>
          <a:xfrm>
            <a:off x="3152403" y="3437142"/>
            <a:ext cx="1491302" cy="646331"/>
          </a:xfrm>
          <a:prstGeom prst="rect">
            <a:avLst/>
          </a:prstGeom>
        </p:spPr>
        <p:txBody>
          <a:bodyPr wrap="square">
            <a:spAutoFit/>
          </a:bodyPr>
          <a:lstStyle/>
          <a:p>
            <a:pPr lvl="0" algn="ctr">
              <a:spcAft>
                <a:spcPts val="0"/>
              </a:spcAft>
            </a:pPr>
            <a:r>
              <a:rPr lang="en-US" sz="1200" i="1" dirty="0" smtClean="0"/>
              <a:t>file path, event count, start &amp; end time, file size</a:t>
            </a:r>
            <a:endParaRPr lang="ru-RU" sz="1200" i="1" dirty="0" smtClean="0"/>
          </a:p>
        </p:txBody>
      </p:sp>
    </p:spTree>
    <p:extLst>
      <p:ext uri="{BB962C8B-B14F-4D97-AF65-F5344CB8AC3E}">
        <p14:creationId xmlns:p14="http://schemas.microsoft.com/office/powerpoint/2010/main" val="926153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395816"/>
            <a:ext cx="9144000" cy="639987"/>
          </a:xfrm>
        </p:spPr>
        <p:txBody>
          <a:bodyPr/>
          <a:lstStyle/>
          <a:p>
            <a:r>
              <a:rPr lang="ru-RU" sz="3000" b="1" dirty="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e-Log: Authentication</a:t>
            </a:r>
            <a:r>
              <a:rPr lang="ru-RU" sz="3000" b="1" dirty="0" smtClean="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Service</a:t>
            </a:r>
            <a:endParaRPr lang="en-US" altLang="ru-RU" sz="3000" b="1" dirty="0">
              <a:solidFill>
                <a:schemeClr val="accent1"/>
              </a:solidFill>
              <a:effectLst>
                <a:outerShdw blurRad="38100" dist="38100" dir="2700000" algn="tl">
                  <a:srgbClr val="000000">
                    <a:alpha val="43137"/>
                  </a:srgbClr>
                </a:outerShdw>
              </a:effectLst>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17</a:t>
            </a:fld>
            <a:endParaRPr lang="en-US" sz="1200" dirty="0">
              <a:solidFill>
                <a:schemeClr val="bg2">
                  <a:lumMod val="75000"/>
                </a:schemeClr>
              </a:solidFill>
            </a:endParaRPr>
          </a:p>
        </p:txBody>
      </p:sp>
      <p:sp>
        <p:nvSpPr>
          <p:cNvPr id="5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pic>
        <p:nvPicPr>
          <p:cNvPr id="104" name="Рисунок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2878" y="4653136"/>
            <a:ext cx="1744808" cy="1512168"/>
          </a:xfrm>
          <a:prstGeom prst="rect">
            <a:avLst/>
          </a:prstGeom>
        </p:spPr>
      </p:pic>
      <p:pic>
        <p:nvPicPr>
          <p:cNvPr id="30" name="Рисунок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390" y="1124744"/>
            <a:ext cx="715144" cy="681777"/>
          </a:xfrm>
          <a:prstGeom prst="rect">
            <a:avLst/>
          </a:prstGeom>
        </p:spPr>
      </p:pic>
      <p:sp>
        <p:nvSpPr>
          <p:cNvPr id="31" name="Прямоугольник 30"/>
          <p:cNvSpPr/>
          <p:nvPr/>
        </p:nvSpPr>
        <p:spPr>
          <a:xfrm>
            <a:off x="3075222" y="1806522"/>
            <a:ext cx="1080120" cy="553998"/>
          </a:xfrm>
          <a:prstGeom prst="rect">
            <a:avLst/>
          </a:prstGeom>
        </p:spPr>
        <p:txBody>
          <a:bodyPr wrap="square">
            <a:spAutoFit/>
          </a:bodyPr>
          <a:lstStyle/>
          <a:p>
            <a:pPr algn="ctr"/>
            <a:r>
              <a:rPr lang="en-US" sz="1500" i="1" dirty="0" smtClean="0"/>
              <a:t>shift operators</a:t>
            </a:r>
            <a:endParaRPr lang="ru-RU" sz="1500" i="1" dirty="0"/>
          </a:p>
        </p:txBody>
      </p:sp>
      <p:pic>
        <p:nvPicPr>
          <p:cNvPr id="32" name="Рисунок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5366" y="1305641"/>
            <a:ext cx="682323" cy="682323"/>
          </a:xfrm>
          <a:prstGeom prst="rect">
            <a:avLst/>
          </a:prstGeom>
        </p:spPr>
      </p:pic>
      <p:sp>
        <p:nvSpPr>
          <p:cNvPr id="33" name="Прямоугольник 32"/>
          <p:cNvSpPr/>
          <p:nvPr/>
        </p:nvSpPr>
        <p:spPr>
          <a:xfrm>
            <a:off x="4439234" y="1973814"/>
            <a:ext cx="787896" cy="323165"/>
          </a:xfrm>
          <a:prstGeom prst="rect">
            <a:avLst/>
          </a:prstGeom>
        </p:spPr>
        <p:txBody>
          <a:bodyPr wrap="square">
            <a:spAutoFit/>
          </a:bodyPr>
          <a:lstStyle/>
          <a:p>
            <a:pPr algn="ctr"/>
            <a:r>
              <a:rPr lang="en-US" sz="1500" i="1" dirty="0"/>
              <a:t>users</a:t>
            </a:r>
            <a:endParaRPr lang="ru-RU" sz="1500" i="1" dirty="0"/>
          </a:p>
        </p:txBody>
      </p:sp>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5268" y="1245832"/>
            <a:ext cx="825579" cy="812195"/>
          </a:xfrm>
          <a:prstGeom prst="rect">
            <a:avLst/>
          </a:prstGeom>
        </p:spPr>
      </p:pic>
      <p:sp>
        <p:nvSpPr>
          <p:cNvPr id="34" name="Прямоугольник 33"/>
          <p:cNvSpPr/>
          <p:nvPr/>
        </p:nvSpPr>
        <p:spPr>
          <a:xfrm>
            <a:off x="1970023" y="1993946"/>
            <a:ext cx="936104" cy="323165"/>
          </a:xfrm>
          <a:prstGeom prst="rect">
            <a:avLst/>
          </a:prstGeom>
        </p:spPr>
        <p:txBody>
          <a:bodyPr wrap="square">
            <a:spAutoFit/>
          </a:bodyPr>
          <a:lstStyle/>
          <a:p>
            <a:pPr algn="ctr"/>
            <a:r>
              <a:rPr lang="en-US" sz="1500" i="1" dirty="0" smtClean="0"/>
              <a:t>admins</a:t>
            </a:r>
            <a:endParaRPr lang="ru-RU" sz="1500" i="1" dirty="0"/>
          </a:p>
        </p:txBody>
      </p:sp>
      <p:cxnSp>
        <p:nvCxnSpPr>
          <p:cNvPr id="35" name="Прямая со стрелкой 34"/>
          <p:cNvCxnSpPr>
            <a:endCxn id="10" idx="2"/>
          </p:cNvCxnSpPr>
          <p:nvPr/>
        </p:nvCxnSpPr>
        <p:spPr>
          <a:xfrm flipV="1">
            <a:off x="3844404" y="4208775"/>
            <a:ext cx="0" cy="453072"/>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7554" y="2718796"/>
            <a:ext cx="833053" cy="833053"/>
          </a:xfrm>
          <a:prstGeom prst="rect">
            <a:avLst/>
          </a:prstGeom>
        </p:spPr>
      </p:pic>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89600" y="3814099"/>
            <a:ext cx="1828959" cy="560881"/>
          </a:xfrm>
          <a:prstGeom prst="rect">
            <a:avLst/>
          </a:prstGeom>
        </p:spPr>
      </p:pic>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2796" y="2845559"/>
            <a:ext cx="1363216" cy="1363216"/>
          </a:xfrm>
          <a:prstGeom prst="rect">
            <a:avLst/>
          </a:prstGeom>
        </p:spPr>
      </p:pic>
      <p:cxnSp>
        <p:nvCxnSpPr>
          <p:cNvPr id="43" name="Прямая со стрелкой 42"/>
          <p:cNvCxnSpPr>
            <a:endCxn id="34" idx="2"/>
          </p:cNvCxnSpPr>
          <p:nvPr/>
        </p:nvCxnSpPr>
        <p:spPr>
          <a:xfrm flipH="1" flipV="1">
            <a:off x="2438075" y="2317111"/>
            <a:ext cx="1177206" cy="583307"/>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endCxn id="31" idx="2"/>
          </p:cNvCxnSpPr>
          <p:nvPr/>
        </p:nvCxnSpPr>
        <p:spPr>
          <a:xfrm flipV="1">
            <a:off x="3615282" y="2360520"/>
            <a:ext cx="0" cy="564424"/>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endCxn id="33" idx="2"/>
          </p:cNvCxnSpPr>
          <p:nvPr/>
        </p:nvCxnSpPr>
        <p:spPr>
          <a:xfrm flipV="1">
            <a:off x="3615282" y="2296979"/>
            <a:ext cx="1217900" cy="612121"/>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53" name="Прямоугольник 52">
            <a:extLst>
              <a:ext uri="{FF2B5EF4-FFF2-40B4-BE49-F238E27FC236}">
                <a16:creationId xmlns:a16="http://schemas.microsoft.com/office/drawing/2014/main" id="{1D852175-80E8-4D13-ACCF-5508C98D2617}"/>
              </a:ext>
            </a:extLst>
          </p:cNvPr>
          <p:cNvSpPr/>
          <p:nvPr/>
        </p:nvSpPr>
        <p:spPr>
          <a:xfrm>
            <a:off x="1331640" y="3261808"/>
            <a:ext cx="2004392" cy="353943"/>
          </a:xfrm>
          <a:prstGeom prst="rect">
            <a:avLst/>
          </a:prstGeom>
        </p:spPr>
        <p:txBody>
          <a:bodyPr wrap="square">
            <a:spAutoFit/>
          </a:bodyPr>
          <a:lstStyle/>
          <a:p>
            <a:pPr algn="ctr"/>
            <a:r>
              <a:rPr lang="en-US" sz="1700" dirty="0" smtClean="0">
                <a:effectLst>
                  <a:outerShdw blurRad="38100" dist="38100" dir="2700000" algn="tl">
                    <a:srgbClr val="000000">
                      <a:alpha val="43137"/>
                    </a:srgbClr>
                  </a:outerShdw>
                </a:effectLst>
              </a:rPr>
              <a:t>database roles</a:t>
            </a:r>
            <a:endParaRPr lang="en-US" sz="1700" dirty="0">
              <a:effectLst>
                <a:outerShdw blurRad="38100" dist="38100" dir="2700000" algn="tl">
                  <a:srgbClr val="000000">
                    <a:alpha val="43137"/>
                  </a:srgbClr>
                </a:outerShdw>
              </a:effectLst>
            </a:endParaRPr>
          </a:p>
        </p:txBody>
      </p:sp>
      <p:sp>
        <p:nvSpPr>
          <p:cNvPr id="54" name="Прямоугольник 53">
            <a:extLst>
              <a:ext uri="{FF2B5EF4-FFF2-40B4-BE49-F238E27FC236}">
                <a16:creationId xmlns:a16="http://schemas.microsoft.com/office/drawing/2014/main" id="{1D852175-80E8-4D13-ACCF-5508C98D2617}"/>
              </a:ext>
            </a:extLst>
          </p:cNvPr>
          <p:cNvSpPr/>
          <p:nvPr/>
        </p:nvSpPr>
        <p:spPr>
          <a:xfrm>
            <a:off x="6446351" y="1863497"/>
            <a:ext cx="2004392" cy="615553"/>
          </a:xfrm>
          <a:prstGeom prst="rect">
            <a:avLst/>
          </a:prstGeom>
        </p:spPr>
        <p:txBody>
          <a:bodyPr wrap="square">
            <a:spAutoFit/>
          </a:bodyPr>
          <a:lstStyle/>
          <a:p>
            <a:pPr algn="ctr"/>
            <a:r>
              <a:rPr lang="en-US" sz="1700" dirty="0" smtClean="0">
                <a:effectLst>
                  <a:outerShdw blurRad="38100" dist="38100" dir="2700000" algn="tl">
                    <a:srgbClr val="000000">
                      <a:alpha val="43137"/>
                    </a:srgbClr>
                  </a:outerShdw>
                </a:effectLst>
              </a:rPr>
              <a:t>JINR Authentication</a:t>
            </a:r>
            <a:endParaRPr lang="en-US" sz="1700" dirty="0">
              <a:effectLst>
                <a:outerShdw blurRad="38100" dist="38100" dir="2700000" algn="tl">
                  <a:srgbClr val="000000">
                    <a:alpha val="43137"/>
                  </a:srgbClr>
                </a:outerShdw>
              </a:effectLst>
            </a:endParaRPr>
          </a:p>
        </p:txBody>
      </p:sp>
      <p:cxnSp>
        <p:nvCxnSpPr>
          <p:cNvPr id="55" name="Прямая со стрелкой 54">
            <a:extLst>
              <a:ext uri="{FF2B5EF4-FFF2-40B4-BE49-F238E27FC236}">
                <a16:creationId xmlns:a16="http://schemas.microsoft.com/office/drawing/2014/main" id="{3B34EA94-37F1-45C4-BDFC-97C6F379B62D}"/>
              </a:ext>
            </a:extLst>
          </p:cNvPr>
          <p:cNvCxnSpPr/>
          <p:nvPr/>
        </p:nvCxnSpPr>
        <p:spPr>
          <a:xfrm>
            <a:off x="4562311" y="3429000"/>
            <a:ext cx="1604576" cy="0"/>
          </a:xfrm>
          <a:prstGeom prst="straightConnector1">
            <a:avLst/>
          </a:prstGeom>
          <a:noFill/>
          <a:ln w="28575" cap="flat" cmpd="sng" algn="ctr">
            <a:solidFill>
              <a:srgbClr val="006600">
                <a:alpha val="41000"/>
              </a:srgbClr>
            </a:solidFill>
            <a:prstDash val="solid"/>
            <a:miter lim="800000"/>
            <a:headEnd type="none" w="med" len="lg"/>
            <a:tailEnd type="triangle" w="med" len="lg"/>
          </a:ln>
          <a:effectLst/>
        </p:spPr>
      </p:cxnSp>
      <p:cxnSp>
        <p:nvCxnSpPr>
          <p:cNvPr id="57" name="Прямая соединительная линия 56"/>
          <p:cNvCxnSpPr/>
          <p:nvPr/>
        </p:nvCxnSpPr>
        <p:spPr>
          <a:xfrm>
            <a:off x="6374343" y="1793049"/>
            <a:ext cx="0" cy="28519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flipH="1" flipV="1">
            <a:off x="6374343" y="4633832"/>
            <a:ext cx="2148408" cy="98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flipH="1" flipV="1">
            <a:off x="6390694" y="1772816"/>
            <a:ext cx="2148408" cy="98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Rectangle 4"/>
          <p:cNvSpPr>
            <a:spLocks noChangeArrowheads="1"/>
          </p:cNvSpPr>
          <p:nvPr/>
        </p:nvSpPr>
        <p:spPr bwMode="auto">
          <a:xfrm>
            <a:off x="6623642" y="4664459"/>
            <a:ext cx="1704438" cy="1080120"/>
          </a:xfrm>
          <a:prstGeom prst="rect">
            <a:avLst/>
          </a:prstGeom>
          <a:blipFill dpi="0" rotWithShape="0">
            <a:blip r:embed="rId9"/>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1336" rIns="0" bIns="0" anchor="ctr" anchorCtr="1"/>
          <a:lstStyle>
            <a:lvl1pPr>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1pPr>
            <a:lvl2pPr>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2pPr>
            <a:lvl3pPr>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3pPr>
            <a:lvl4pPr>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4pPr>
            <a:lvl5pPr>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 pos="2286000" algn="l"/>
                <a:tab pos="2743200" algn="l"/>
                <a:tab pos="3200400" algn="l"/>
              </a:tabLst>
              <a:defRPr>
                <a:solidFill>
                  <a:srgbClr val="000000"/>
                </a:solidFill>
                <a:latin typeface="Arial" charset="0"/>
                <a:ea typeface="WenQuanYi Micro Hei" charset="0"/>
                <a:cs typeface="WenQuanYi Micro Hei" charset="0"/>
              </a:defRPr>
            </a:lvl9pPr>
          </a:lstStyle>
          <a:p>
            <a:pPr algn="ctr">
              <a:lnSpc>
                <a:spcPct val="93000"/>
              </a:lnSpc>
            </a:pPr>
            <a:endParaRPr lang="en-US" altLang="ru-RU" sz="2400" dirty="0">
              <a:latin typeface="Times New Roman" pitchFamily="16" charset="0"/>
              <a:ea typeface="DejaVu Sans" charset="0"/>
              <a:cs typeface="DejaVu Sans" charset="0"/>
            </a:endParaRPr>
          </a:p>
        </p:txBody>
      </p:sp>
    </p:spTree>
    <p:extLst>
      <p:ext uri="{BB962C8B-B14F-4D97-AF65-F5344CB8AC3E}">
        <p14:creationId xmlns:p14="http://schemas.microsoft.com/office/powerpoint/2010/main" val="2558124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395816"/>
            <a:ext cx="9144000" cy="639987"/>
          </a:xfrm>
        </p:spPr>
        <p:txBody>
          <a:bodyPr/>
          <a:lstStyle/>
          <a:p>
            <a:r>
              <a:rPr lang="ru-RU" sz="3000" b="1" dirty="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e-Log: Notification</a:t>
            </a:r>
            <a:r>
              <a:rPr lang="ru-RU" sz="3000" b="1" dirty="0" smtClean="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Service</a:t>
            </a:r>
            <a:endParaRPr lang="en-US" altLang="ru-RU" sz="3000" b="1" dirty="0">
              <a:solidFill>
                <a:schemeClr val="accent1"/>
              </a:solidFill>
              <a:effectLst>
                <a:outerShdw blurRad="38100" dist="38100" dir="2700000" algn="tl">
                  <a:srgbClr val="000000">
                    <a:alpha val="43137"/>
                  </a:srgbClr>
                </a:outerShdw>
              </a:effectLst>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18</a:t>
            </a:fld>
            <a:endParaRPr lang="en-US" sz="1200" dirty="0">
              <a:solidFill>
                <a:schemeClr val="bg2">
                  <a:lumMod val="75000"/>
                </a:schemeClr>
              </a:solidFill>
            </a:endParaRPr>
          </a:p>
        </p:txBody>
      </p:sp>
      <p:sp>
        <p:nvSpPr>
          <p:cNvPr id="5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pic>
        <p:nvPicPr>
          <p:cNvPr id="104" name="Рисунок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136166"/>
            <a:ext cx="1584176" cy="1372954"/>
          </a:xfrm>
          <a:prstGeom prst="rect">
            <a:avLst/>
          </a:prstGeom>
        </p:spPr>
      </p:pic>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4790" y="2996952"/>
            <a:ext cx="2555776" cy="1512168"/>
          </a:xfrm>
          <a:prstGeom prst="rect">
            <a:avLst/>
          </a:prstGeom>
        </p:spPr>
      </p:pic>
      <p:sp>
        <p:nvSpPr>
          <p:cNvPr id="13" name="AutoShape 3"/>
          <p:cNvSpPr>
            <a:spLocks noChangeArrowheads="1"/>
          </p:cNvSpPr>
          <p:nvPr/>
        </p:nvSpPr>
        <p:spPr bwMode="auto">
          <a:xfrm>
            <a:off x="7213916" y="1700808"/>
            <a:ext cx="1052872" cy="720080"/>
          </a:xfrm>
          <a:prstGeom prst="roundRect">
            <a:avLst>
              <a:gd name="adj" fmla="val 16667"/>
            </a:avLst>
          </a:prstGeom>
          <a:noFill/>
          <a:ln w="38100">
            <a:solidFill>
              <a:srgbClr val="000000"/>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smtClean="0">
                <a:solidFill>
                  <a:srgbClr val="000000"/>
                </a:solidFill>
                <a:latin typeface="Verdana" pitchFamily="34" charset="0"/>
                <a:cs typeface="Arial" charset="0"/>
              </a:rPr>
              <a:t>shift</a:t>
            </a:r>
          </a:p>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smtClean="0">
                <a:solidFill>
                  <a:srgbClr val="000000"/>
                </a:solidFill>
                <a:latin typeface="Verdana" pitchFamily="34" charset="0"/>
                <a:cs typeface="Arial" charset="0"/>
              </a:rPr>
              <a:t>group 1</a:t>
            </a:r>
            <a:endParaRPr kumimoji="0" lang="ru-RU" sz="1400" b="0" i="0" u="none" strike="noStrike" kern="0" cap="none" spc="0" normalizeH="0" baseline="0" noProof="0" dirty="0">
              <a:ln>
                <a:noFill/>
              </a:ln>
              <a:solidFill>
                <a:srgbClr val="000000"/>
              </a:solidFill>
              <a:effectLst/>
              <a:uLnTx/>
              <a:uFillTx/>
              <a:latin typeface="Verdana" pitchFamily="34" charset="0"/>
              <a:cs typeface="Arial" charset="0"/>
            </a:endParaRPr>
          </a:p>
        </p:txBody>
      </p:sp>
      <p:sp>
        <p:nvSpPr>
          <p:cNvPr id="14" name="AutoShape 3"/>
          <p:cNvSpPr>
            <a:spLocks noChangeArrowheads="1"/>
          </p:cNvSpPr>
          <p:nvPr/>
        </p:nvSpPr>
        <p:spPr bwMode="auto">
          <a:xfrm>
            <a:off x="7213916" y="2725853"/>
            <a:ext cx="1052872" cy="720080"/>
          </a:xfrm>
          <a:prstGeom prst="roundRect">
            <a:avLst>
              <a:gd name="adj" fmla="val 16667"/>
            </a:avLst>
          </a:prstGeom>
          <a:noFill/>
          <a:ln w="38100">
            <a:solidFill>
              <a:srgbClr val="000000"/>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smtClean="0">
                <a:solidFill>
                  <a:srgbClr val="000000"/>
                </a:solidFill>
                <a:latin typeface="Verdana" pitchFamily="34" charset="0"/>
                <a:cs typeface="Arial" charset="0"/>
              </a:rPr>
              <a:t>shift</a:t>
            </a:r>
          </a:p>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smtClean="0">
                <a:solidFill>
                  <a:srgbClr val="000000"/>
                </a:solidFill>
                <a:latin typeface="Verdana" pitchFamily="34" charset="0"/>
                <a:cs typeface="Arial" charset="0"/>
              </a:rPr>
              <a:t>group 2</a:t>
            </a:r>
            <a:endParaRPr kumimoji="0" lang="ru-RU" sz="1400" b="0" i="0" u="none" strike="noStrike" kern="0" cap="none" spc="0" normalizeH="0" baseline="0" noProof="0" dirty="0">
              <a:ln>
                <a:noFill/>
              </a:ln>
              <a:solidFill>
                <a:srgbClr val="000000"/>
              </a:solidFill>
              <a:effectLst/>
              <a:uLnTx/>
              <a:uFillTx/>
              <a:latin typeface="Verdana" pitchFamily="34" charset="0"/>
              <a:cs typeface="Arial" charset="0"/>
            </a:endParaRPr>
          </a:p>
        </p:txBody>
      </p:sp>
      <p:sp>
        <p:nvSpPr>
          <p:cNvPr id="15" name="AutoShape 3"/>
          <p:cNvSpPr>
            <a:spLocks noChangeArrowheads="1"/>
          </p:cNvSpPr>
          <p:nvPr/>
        </p:nvSpPr>
        <p:spPr bwMode="auto">
          <a:xfrm>
            <a:off x="7213916" y="3791899"/>
            <a:ext cx="1052872" cy="720080"/>
          </a:xfrm>
          <a:prstGeom prst="roundRect">
            <a:avLst>
              <a:gd name="adj" fmla="val 16667"/>
            </a:avLst>
          </a:prstGeom>
          <a:noFill/>
          <a:ln w="38100">
            <a:solidFill>
              <a:srgbClr val="000000"/>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smtClean="0">
                <a:solidFill>
                  <a:srgbClr val="000000"/>
                </a:solidFill>
                <a:latin typeface="Verdana" pitchFamily="34" charset="0"/>
                <a:cs typeface="Arial" charset="0"/>
              </a:rPr>
              <a:t>shift</a:t>
            </a:r>
          </a:p>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smtClean="0">
                <a:solidFill>
                  <a:srgbClr val="000000"/>
                </a:solidFill>
                <a:latin typeface="Verdana" pitchFamily="34" charset="0"/>
                <a:cs typeface="Arial" charset="0"/>
              </a:rPr>
              <a:t>group 3</a:t>
            </a:r>
            <a:endParaRPr kumimoji="0" lang="ru-RU" sz="1400" b="0" i="0" u="none" strike="noStrike" kern="0" cap="none" spc="0" normalizeH="0" baseline="0" noProof="0" dirty="0">
              <a:ln>
                <a:noFill/>
              </a:ln>
              <a:solidFill>
                <a:srgbClr val="000000"/>
              </a:solidFill>
              <a:effectLst/>
              <a:uLnTx/>
              <a:uFillTx/>
              <a:latin typeface="Verdana" pitchFamily="34" charset="0"/>
              <a:cs typeface="Arial" charset="0"/>
            </a:endParaRPr>
          </a:p>
        </p:txBody>
      </p:sp>
      <p:sp>
        <p:nvSpPr>
          <p:cNvPr id="16" name="AutoShape 3"/>
          <p:cNvSpPr>
            <a:spLocks noChangeArrowheads="1"/>
          </p:cNvSpPr>
          <p:nvPr/>
        </p:nvSpPr>
        <p:spPr bwMode="auto">
          <a:xfrm>
            <a:off x="7213916" y="4869430"/>
            <a:ext cx="1052872" cy="720080"/>
          </a:xfrm>
          <a:prstGeom prst="roundRect">
            <a:avLst>
              <a:gd name="adj" fmla="val 16667"/>
            </a:avLst>
          </a:prstGeom>
          <a:noFill/>
          <a:ln w="38100">
            <a:solidFill>
              <a:srgbClr val="000000"/>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smtClean="0">
                <a:solidFill>
                  <a:srgbClr val="000000"/>
                </a:solidFill>
                <a:latin typeface="Verdana" pitchFamily="34" charset="0"/>
                <a:cs typeface="Arial" charset="0"/>
              </a:rPr>
              <a:t>shift</a:t>
            </a:r>
          </a:p>
          <a:p>
            <a:pPr marL="0" marR="0" lvl="0" indent="0" algn="ctr" defTabSz="914400" eaLnBrk="0" fontAlgn="auto" latinLnBrk="0" hangingPunct="0">
              <a:lnSpc>
                <a:spcPct val="100000"/>
              </a:lnSpc>
              <a:spcBef>
                <a:spcPts val="0"/>
              </a:spcBef>
              <a:spcAft>
                <a:spcPts val="0"/>
              </a:spcAft>
              <a:buClrTx/>
              <a:buSzTx/>
              <a:buFontTx/>
              <a:buNone/>
              <a:tabLst/>
              <a:defRPr/>
            </a:pPr>
            <a:r>
              <a:rPr lang="en-US" sz="1400" kern="0" noProof="0" dirty="0" smtClean="0">
                <a:solidFill>
                  <a:srgbClr val="000000"/>
                </a:solidFill>
                <a:latin typeface="Verdana" pitchFamily="34" charset="0"/>
                <a:cs typeface="Arial" charset="0"/>
              </a:rPr>
              <a:t>group 4</a:t>
            </a:r>
            <a:endParaRPr kumimoji="0" lang="ru-RU" sz="1400" b="0" i="0" u="none" strike="noStrike" kern="0" cap="none" spc="0" normalizeH="0" baseline="0" noProof="0" dirty="0">
              <a:ln>
                <a:noFill/>
              </a:ln>
              <a:solidFill>
                <a:srgbClr val="000000"/>
              </a:solidFill>
              <a:effectLst/>
              <a:uLnTx/>
              <a:uFillTx/>
              <a:latin typeface="Verdana" pitchFamily="34" charset="0"/>
              <a:cs typeface="Arial" charset="0"/>
            </a:endParaRPr>
          </a:p>
        </p:txBody>
      </p:sp>
      <p:cxnSp>
        <p:nvCxnSpPr>
          <p:cNvPr id="17" name="Прямая со стрелкой 16"/>
          <p:cNvCxnSpPr>
            <a:stCxn id="13" idx="1"/>
            <a:endCxn id="12" idx="3"/>
          </p:cNvCxnSpPr>
          <p:nvPr/>
        </p:nvCxnSpPr>
        <p:spPr>
          <a:xfrm flipH="1">
            <a:off x="4780566" y="2060848"/>
            <a:ext cx="2433350" cy="1692188"/>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14" idx="1"/>
            <a:endCxn id="12" idx="3"/>
          </p:cNvCxnSpPr>
          <p:nvPr/>
        </p:nvCxnSpPr>
        <p:spPr>
          <a:xfrm flipH="1">
            <a:off x="4780566" y="3085893"/>
            <a:ext cx="2433350" cy="667143"/>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5" idx="1"/>
            <a:endCxn id="12" idx="3"/>
          </p:cNvCxnSpPr>
          <p:nvPr/>
        </p:nvCxnSpPr>
        <p:spPr>
          <a:xfrm flipH="1" flipV="1">
            <a:off x="4780566" y="3753036"/>
            <a:ext cx="2433350" cy="398903"/>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6" idx="1"/>
            <a:endCxn id="12" idx="3"/>
          </p:cNvCxnSpPr>
          <p:nvPr/>
        </p:nvCxnSpPr>
        <p:spPr>
          <a:xfrm flipH="1" flipV="1">
            <a:off x="4780566" y="3753036"/>
            <a:ext cx="2433350" cy="1476434"/>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29" name="Прямоугольник 28"/>
          <p:cNvSpPr/>
          <p:nvPr/>
        </p:nvSpPr>
        <p:spPr>
          <a:xfrm>
            <a:off x="2483768" y="2414672"/>
            <a:ext cx="1944216" cy="584775"/>
          </a:xfrm>
          <a:prstGeom prst="rect">
            <a:avLst/>
          </a:prstGeom>
        </p:spPr>
        <p:txBody>
          <a:bodyPr wrap="square">
            <a:spAutoFit/>
          </a:bodyPr>
          <a:lstStyle/>
          <a:p>
            <a:pPr>
              <a:spcBef>
                <a:spcPts val="600"/>
              </a:spcBef>
              <a:buClr>
                <a:srgbClr val="C00000"/>
              </a:buClr>
            </a:pPr>
            <a:r>
              <a:rPr lang="en-US" sz="1600" dirty="0" smtClean="0">
                <a:latin typeface="F30"/>
              </a:rPr>
              <a:t>e-mail notifications about new records</a:t>
            </a:r>
          </a:p>
        </p:txBody>
      </p:sp>
      <p:sp>
        <p:nvSpPr>
          <p:cNvPr id="34" name="Прямоугольник 33"/>
          <p:cNvSpPr/>
          <p:nvPr/>
        </p:nvSpPr>
        <p:spPr>
          <a:xfrm rot="19538170">
            <a:off x="5374700" y="2590301"/>
            <a:ext cx="1245079" cy="292388"/>
          </a:xfrm>
          <a:prstGeom prst="rect">
            <a:avLst/>
          </a:prstGeom>
        </p:spPr>
        <p:txBody>
          <a:bodyPr wrap="square">
            <a:spAutoFit/>
          </a:bodyPr>
          <a:lstStyle/>
          <a:p>
            <a:pPr algn="ctr"/>
            <a:r>
              <a:rPr lang="en-US" sz="1300" dirty="0" smtClean="0"/>
              <a:t>record type 1</a:t>
            </a:r>
            <a:endParaRPr lang="en-US" sz="1300" dirty="0"/>
          </a:p>
        </p:txBody>
      </p:sp>
      <p:sp>
        <p:nvSpPr>
          <p:cNvPr id="36" name="Прямоугольник 35"/>
          <p:cNvSpPr/>
          <p:nvPr/>
        </p:nvSpPr>
        <p:spPr>
          <a:xfrm rot="20671135">
            <a:off x="5547131" y="3102511"/>
            <a:ext cx="1245079" cy="292388"/>
          </a:xfrm>
          <a:prstGeom prst="rect">
            <a:avLst/>
          </a:prstGeom>
        </p:spPr>
        <p:txBody>
          <a:bodyPr wrap="square">
            <a:spAutoFit/>
          </a:bodyPr>
          <a:lstStyle/>
          <a:p>
            <a:pPr algn="ctr"/>
            <a:r>
              <a:rPr lang="en-US" sz="1300" dirty="0" smtClean="0"/>
              <a:t>record type 2</a:t>
            </a:r>
            <a:endParaRPr lang="en-US" sz="1300" dirty="0"/>
          </a:p>
        </p:txBody>
      </p:sp>
      <p:sp>
        <p:nvSpPr>
          <p:cNvPr id="37" name="Прямоугольник 36"/>
          <p:cNvSpPr/>
          <p:nvPr/>
        </p:nvSpPr>
        <p:spPr>
          <a:xfrm rot="493478">
            <a:off x="5594623" y="3695783"/>
            <a:ext cx="1245079" cy="292388"/>
          </a:xfrm>
          <a:prstGeom prst="rect">
            <a:avLst/>
          </a:prstGeom>
        </p:spPr>
        <p:txBody>
          <a:bodyPr wrap="square">
            <a:spAutoFit/>
          </a:bodyPr>
          <a:lstStyle/>
          <a:p>
            <a:pPr algn="ctr"/>
            <a:r>
              <a:rPr lang="en-US" sz="1300" dirty="0" smtClean="0"/>
              <a:t>record type 3</a:t>
            </a:r>
            <a:endParaRPr lang="en-US" sz="1300" dirty="0"/>
          </a:p>
        </p:txBody>
      </p:sp>
      <p:sp>
        <p:nvSpPr>
          <p:cNvPr id="39" name="Прямоугольник 38"/>
          <p:cNvSpPr/>
          <p:nvPr/>
        </p:nvSpPr>
        <p:spPr>
          <a:xfrm rot="1865875">
            <a:off x="5540948" y="4290368"/>
            <a:ext cx="1245079" cy="292388"/>
          </a:xfrm>
          <a:prstGeom prst="rect">
            <a:avLst/>
          </a:prstGeom>
        </p:spPr>
        <p:txBody>
          <a:bodyPr wrap="square">
            <a:spAutoFit/>
          </a:bodyPr>
          <a:lstStyle/>
          <a:p>
            <a:pPr algn="ctr"/>
            <a:r>
              <a:rPr lang="en-US" sz="1300" dirty="0" smtClean="0"/>
              <a:t>record type 3</a:t>
            </a:r>
            <a:endParaRPr lang="en-US" sz="1300" dirty="0"/>
          </a:p>
        </p:txBody>
      </p:sp>
      <p:sp>
        <p:nvSpPr>
          <p:cNvPr id="10" name="Прямоугольник 9"/>
          <p:cNvSpPr/>
          <p:nvPr/>
        </p:nvSpPr>
        <p:spPr>
          <a:xfrm>
            <a:off x="2343548" y="4554073"/>
            <a:ext cx="2224656" cy="1565813"/>
          </a:xfrm>
          <a:prstGeom prst="rect">
            <a:avLst/>
          </a:prstGeom>
        </p:spPr>
        <p:txBody>
          <a:bodyPr wrap="square">
            <a:spAutoFit/>
          </a:bodyPr>
          <a:lstStyle/>
          <a:p>
            <a:pPr algn="ctr">
              <a:lnSpc>
                <a:spcPct val="114000"/>
              </a:lnSpc>
            </a:pPr>
            <a:r>
              <a:rPr lang="en-US" sz="1400" dirty="0" smtClean="0"/>
              <a:t>different types of events:</a:t>
            </a:r>
          </a:p>
          <a:p>
            <a:pPr algn="ctr">
              <a:lnSpc>
                <a:spcPct val="114000"/>
              </a:lnSpc>
            </a:pPr>
            <a:r>
              <a:rPr lang="en-US" sz="1400" i="1" dirty="0" smtClean="0"/>
              <a:t>“shift started”</a:t>
            </a:r>
          </a:p>
          <a:p>
            <a:pPr algn="ctr">
              <a:lnSpc>
                <a:spcPct val="114000"/>
              </a:lnSpc>
            </a:pPr>
            <a:r>
              <a:rPr lang="en-US" sz="1400" i="1" dirty="0" smtClean="0"/>
              <a:t>“problem report”</a:t>
            </a:r>
          </a:p>
          <a:p>
            <a:pPr algn="ctr">
              <a:lnSpc>
                <a:spcPct val="114000"/>
              </a:lnSpc>
            </a:pPr>
            <a:r>
              <a:rPr lang="en-US" sz="1400" i="1" dirty="0" smtClean="0"/>
              <a:t>“configuration”</a:t>
            </a:r>
          </a:p>
          <a:p>
            <a:pPr algn="ctr">
              <a:lnSpc>
                <a:spcPct val="114000"/>
              </a:lnSpc>
            </a:pPr>
            <a:r>
              <a:rPr lang="en-US" sz="1400" i="1" dirty="0" smtClean="0"/>
              <a:t>“inform all”</a:t>
            </a:r>
          </a:p>
          <a:p>
            <a:pPr algn="ctr">
              <a:lnSpc>
                <a:spcPct val="114000"/>
              </a:lnSpc>
            </a:pPr>
            <a:r>
              <a:rPr lang="en-US" sz="1400" i="1" dirty="0" smtClean="0"/>
              <a:t>…</a:t>
            </a:r>
          </a:p>
        </p:txBody>
      </p:sp>
      <p:sp>
        <p:nvSpPr>
          <p:cNvPr id="45" name="Прямоугольник 44"/>
          <p:cNvSpPr/>
          <p:nvPr/>
        </p:nvSpPr>
        <p:spPr>
          <a:xfrm>
            <a:off x="35496" y="1108449"/>
            <a:ext cx="1872208" cy="338554"/>
          </a:xfrm>
          <a:prstGeom prst="rect">
            <a:avLst/>
          </a:prstGeom>
        </p:spPr>
        <p:txBody>
          <a:bodyPr wrap="square">
            <a:spAutoFit/>
          </a:bodyPr>
          <a:lstStyle/>
          <a:p>
            <a:pPr lvl="0" algn="ctr">
              <a:spcAft>
                <a:spcPts val="600"/>
              </a:spcAft>
            </a:pPr>
            <a:r>
              <a:rPr lang="en-US" sz="1600" u="sng" dirty="0" smtClean="0">
                <a:solidFill>
                  <a:srgbClr val="000000"/>
                </a:solidFill>
              </a:rPr>
              <a:t>will be developed</a:t>
            </a:r>
            <a:endParaRPr lang="en-US" sz="1600" i="1" u="sng" dirty="0"/>
          </a:p>
        </p:txBody>
      </p:sp>
    </p:spTree>
    <p:extLst>
      <p:ext uri="{BB962C8B-B14F-4D97-AF65-F5344CB8AC3E}">
        <p14:creationId xmlns:p14="http://schemas.microsoft.com/office/powerpoint/2010/main" val="3055905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395816"/>
            <a:ext cx="9144000" cy="639987"/>
          </a:xfrm>
        </p:spPr>
        <p:txBody>
          <a:bodyPr/>
          <a:lstStyle/>
          <a:p>
            <a:r>
              <a:rPr lang="ru-RU" sz="3000" b="1" dirty="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e-Log: </a:t>
            </a:r>
            <a:r>
              <a:rPr lang="en-US" sz="3000" b="1" dirty="0" err="1" smtClean="0">
                <a:effectLst>
                  <a:outerShdw blurRad="38100" dist="38100" dir="2700000" algn="tl">
                    <a:srgbClr val="000000">
                      <a:alpha val="43137"/>
                    </a:srgbClr>
                  </a:outerShdw>
                </a:effectLst>
              </a:rPr>
              <a:t>AutoRecovery</a:t>
            </a:r>
            <a:r>
              <a:rPr lang="ru-RU" sz="3000" b="1" dirty="0" smtClean="0">
                <a:effectLst>
                  <a:outerShdw blurRad="38100" dist="38100" dir="2700000" algn="tl">
                    <a:srgbClr val="000000">
                      <a:alpha val="43137"/>
                    </a:srgbClr>
                  </a:outerShdw>
                </a:effectLst>
              </a:rPr>
              <a:t> </a:t>
            </a:r>
            <a:r>
              <a:rPr lang="en-US" sz="3000" b="1" dirty="0" smtClean="0">
                <a:effectLst>
                  <a:outerShdw blurRad="38100" dist="38100" dir="2700000" algn="tl">
                    <a:srgbClr val="000000">
                      <a:alpha val="43137"/>
                    </a:srgbClr>
                  </a:outerShdw>
                </a:effectLst>
              </a:rPr>
              <a:t>Service</a:t>
            </a:r>
            <a:endParaRPr lang="en-US" altLang="ru-RU" sz="3000" b="1" dirty="0">
              <a:solidFill>
                <a:schemeClr val="accent1"/>
              </a:solidFill>
              <a:effectLst>
                <a:outerShdw blurRad="38100" dist="38100" dir="2700000" algn="tl">
                  <a:srgbClr val="000000">
                    <a:alpha val="43137"/>
                  </a:srgbClr>
                </a:outerShdw>
              </a:effectLst>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Прямоугольник 4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19</a:t>
            </a:fld>
            <a:endParaRPr lang="en-US" sz="1200" dirty="0">
              <a:solidFill>
                <a:schemeClr val="bg2">
                  <a:lumMod val="75000"/>
                </a:schemeClr>
              </a:solidFill>
            </a:endParaRPr>
          </a:p>
        </p:txBody>
      </p:sp>
      <p:sp>
        <p:nvSpPr>
          <p:cNvPr id="5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pic>
        <p:nvPicPr>
          <p:cNvPr id="104" name="Рисунок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250862"/>
            <a:ext cx="1345468" cy="1166074"/>
          </a:xfrm>
          <a:prstGeom prst="rect">
            <a:avLst/>
          </a:prstGeom>
        </p:spPr>
      </p:pic>
      <p:grpSp>
        <p:nvGrpSpPr>
          <p:cNvPr id="40" name="Group 141"/>
          <p:cNvGrpSpPr/>
          <p:nvPr/>
        </p:nvGrpSpPr>
        <p:grpSpPr>
          <a:xfrm>
            <a:off x="3131840" y="1350428"/>
            <a:ext cx="2432756" cy="1078654"/>
            <a:chOff x="3540784" y="3547135"/>
            <a:chExt cx="1824567" cy="808990"/>
          </a:xfrm>
        </p:grpSpPr>
        <p:sp>
          <p:nvSpPr>
            <p:cNvPr id="41" name="TextBox 40"/>
            <p:cNvSpPr txBox="1"/>
            <p:nvPr/>
          </p:nvSpPr>
          <p:spPr>
            <a:xfrm>
              <a:off x="3540784" y="3547135"/>
              <a:ext cx="1824567" cy="318549"/>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
                  <a:srgbClr val="0085C3"/>
                </a:buClr>
                <a:buSzTx/>
                <a:buFontTx/>
                <a:buNone/>
                <a:tabLst/>
                <a:defRPr/>
              </a:pPr>
              <a:r>
                <a:rPr lang="en-US" sz="1200" kern="0" dirty="0" smtClean="0">
                  <a:solidFill>
                    <a:srgbClr val="444444"/>
                  </a:solidFill>
                  <a:latin typeface="Arial" panose="020B0604020202020204" pitchFamily="34" charset="0"/>
                </a:rPr>
                <a:t>Diagnostic and Recovery Agent: Database &amp; Web</a:t>
              </a:r>
              <a:endParaRPr kumimoji="0" lang="en-US" sz="1200" b="0" i="0" u="none" strike="noStrike" kern="0" cap="none" spc="0" normalizeH="0" baseline="0" noProof="0" dirty="0" smtClean="0">
                <a:ln>
                  <a:noFill/>
                </a:ln>
                <a:solidFill>
                  <a:srgbClr val="444444"/>
                </a:solidFill>
                <a:effectLst/>
                <a:uLnTx/>
                <a:uFillTx/>
                <a:latin typeface="Arial" panose="020B0604020202020204" pitchFamily="34" charset="0"/>
              </a:endParaRPr>
            </a:p>
          </p:txBody>
        </p:sp>
        <p:grpSp>
          <p:nvGrpSpPr>
            <p:cNvPr id="43" name="Group 169"/>
            <p:cNvGrpSpPr/>
            <p:nvPr/>
          </p:nvGrpSpPr>
          <p:grpSpPr>
            <a:xfrm>
              <a:off x="4318001" y="3898033"/>
              <a:ext cx="387350" cy="458092"/>
              <a:chOff x="726899" y="1686390"/>
              <a:chExt cx="1553096" cy="1836738"/>
            </a:xfrm>
          </p:grpSpPr>
          <p:sp>
            <p:nvSpPr>
              <p:cNvPr id="44" name="Freeform 27"/>
              <p:cNvSpPr>
                <a:spLocks noEditPoints="1"/>
              </p:cNvSpPr>
              <p:nvPr/>
            </p:nvSpPr>
            <p:spPr bwMode="auto">
              <a:xfrm>
                <a:off x="936449" y="2054690"/>
                <a:ext cx="288925" cy="288925"/>
              </a:xfrm>
              <a:custGeom>
                <a:avLst/>
                <a:gdLst>
                  <a:gd name="T0" fmla="*/ 99 w 545"/>
                  <a:gd name="T1" fmla="*/ 99 h 545"/>
                  <a:gd name="T2" fmla="*/ 99 w 545"/>
                  <a:gd name="T3" fmla="*/ 445 h 545"/>
                  <a:gd name="T4" fmla="*/ 446 w 545"/>
                  <a:gd name="T5" fmla="*/ 445 h 545"/>
                  <a:gd name="T6" fmla="*/ 446 w 545"/>
                  <a:gd name="T7" fmla="*/ 99 h 545"/>
                  <a:gd name="T8" fmla="*/ 99 w 545"/>
                  <a:gd name="T9" fmla="*/ 99 h 545"/>
                  <a:gd name="T10" fmla="*/ 0 w 545"/>
                  <a:gd name="T11" fmla="*/ 0 h 545"/>
                  <a:gd name="T12" fmla="*/ 545 w 545"/>
                  <a:gd name="T13" fmla="*/ 0 h 545"/>
                  <a:gd name="T14" fmla="*/ 545 w 545"/>
                  <a:gd name="T15" fmla="*/ 545 h 545"/>
                  <a:gd name="T16" fmla="*/ 0 w 545"/>
                  <a:gd name="T17" fmla="*/ 545 h 545"/>
                  <a:gd name="T18" fmla="*/ 0 w 545"/>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5">
                    <a:moveTo>
                      <a:pt x="99" y="99"/>
                    </a:moveTo>
                    <a:lnTo>
                      <a:pt x="99" y="445"/>
                    </a:lnTo>
                    <a:lnTo>
                      <a:pt x="446" y="445"/>
                    </a:lnTo>
                    <a:lnTo>
                      <a:pt x="446" y="99"/>
                    </a:lnTo>
                    <a:lnTo>
                      <a:pt x="99" y="99"/>
                    </a:lnTo>
                    <a:close/>
                    <a:moveTo>
                      <a:pt x="0" y="0"/>
                    </a:moveTo>
                    <a:lnTo>
                      <a:pt x="545" y="0"/>
                    </a:lnTo>
                    <a:lnTo>
                      <a:pt x="545" y="545"/>
                    </a:lnTo>
                    <a:lnTo>
                      <a:pt x="0" y="545"/>
                    </a:lnTo>
                    <a:lnTo>
                      <a:pt x="0" y="0"/>
                    </a:lnTo>
                    <a:close/>
                  </a:path>
                </a:pathLst>
              </a:custGeom>
              <a:solidFill>
                <a:srgbClr val="444444"/>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panose="020B0604020202020204" pitchFamily="34" charset="0"/>
                </a:endParaRPr>
              </a:p>
            </p:txBody>
          </p:sp>
          <p:sp>
            <p:nvSpPr>
              <p:cNvPr id="45" name="Freeform 30"/>
              <p:cNvSpPr>
                <a:spLocks noEditPoints="1"/>
              </p:cNvSpPr>
              <p:nvPr/>
            </p:nvSpPr>
            <p:spPr bwMode="auto">
              <a:xfrm>
                <a:off x="936449" y="2500778"/>
                <a:ext cx="288925" cy="287338"/>
              </a:xfrm>
              <a:custGeom>
                <a:avLst/>
                <a:gdLst>
                  <a:gd name="T0" fmla="*/ 99 w 545"/>
                  <a:gd name="T1" fmla="*/ 99 h 545"/>
                  <a:gd name="T2" fmla="*/ 99 w 545"/>
                  <a:gd name="T3" fmla="*/ 446 h 545"/>
                  <a:gd name="T4" fmla="*/ 446 w 545"/>
                  <a:gd name="T5" fmla="*/ 446 h 545"/>
                  <a:gd name="T6" fmla="*/ 446 w 545"/>
                  <a:gd name="T7" fmla="*/ 99 h 545"/>
                  <a:gd name="T8" fmla="*/ 99 w 545"/>
                  <a:gd name="T9" fmla="*/ 99 h 545"/>
                  <a:gd name="T10" fmla="*/ 0 w 545"/>
                  <a:gd name="T11" fmla="*/ 0 h 545"/>
                  <a:gd name="T12" fmla="*/ 545 w 545"/>
                  <a:gd name="T13" fmla="*/ 0 h 545"/>
                  <a:gd name="T14" fmla="*/ 545 w 545"/>
                  <a:gd name="T15" fmla="*/ 545 h 545"/>
                  <a:gd name="T16" fmla="*/ 0 w 545"/>
                  <a:gd name="T17" fmla="*/ 545 h 545"/>
                  <a:gd name="T18" fmla="*/ 0 w 545"/>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5">
                    <a:moveTo>
                      <a:pt x="99" y="99"/>
                    </a:moveTo>
                    <a:lnTo>
                      <a:pt x="99" y="446"/>
                    </a:lnTo>
                    <a:lnTo>
                      <a:pt x="446" y="446"/>
                    </a:lnTo>
                    <a:lnTo>
                      <a:pt x="446" y="99"/>
                    </a:lnTo>
                    <a:lnTo>
                      <a:pt x="99" y="99"/>
                    </a:lnTo>
                    <a:close/>
                    <a:moveTo>
                      <a:pt x="0" y="0"/>
                    </a:moveTo>
                    <a:lnTo>
                      <a:pt x="545" y="0"/>
                    </a:lnTo>
                    <a:lnTo>
                      <a:pt x="545" y="545"/>
                    </a:lnTo>
                    <a:lnTo>
                      <a:pt x="0" y="545"/>
                    </a:lnTo>
                    <a:lnTo>
                      <a:pt x="0" y="0"/>
                    </a:lnTo>
                    <a:close/>
                  </a:path>
                </a:pathLst>
              </a:custGeom>
              <a:solidFill>
                <a:srgbClr val="444444"/>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panose="020B0604020202020204" pitchFamily="34" charset="0"/>
                </a:endParaRPr>
              </a:p>
            </p:txBody>
          </p:sp>
          <p:sp>
            <p:nvSpPr>
              <p:cNvPr id="47" name="Freeform 33"/>
              <p:cNvSpPr>
                <a:spLocks noEditPoints="1"/>
              </p:cNvSpPr>
              <p:nvPr/>
            </p:nvSpPr>
            <p:spPr bwMode="auto">
              <a:xfrm>
                <a:off x="936449" y="2946865"/>
                <a:ext cx="288925" cy="287338"/>
              </a:xfrm>
              <a:custGeom>
                <a:avLst/>
                <a:gdLst>
                  <a:gd name="T0" fmla="*/ 99 w 545"/>
                  <a:gd name="T1" fmla="*/ 99 h 545"/>
                  <a:gd name="T2" fmla="*/ 99 w 545"/>
                  <a:gd name="T3" fmla="*/ 446 h 545"/>
                  <a:gd name="T4" fmla="*/ 446 w 545"/>
                  <a:gd name="T5" fmla="*/ 446 h 545"/>
                  <a:gd name="T6" fmla="*/ 446 w 545"/>
                  <a:gd name="T7" fmla="*/ 99 h 545"/>
                  <a:gd name="T8" fmla="*/ 99 w 545"/>
                  <a:gd name="T9" fmla="*/ 99 h 545"/>
                  <a:gd name="T10" fmla="*/ 0 w 545"/>
                  <a:gd name="T11" fmla="*/ 0 h 545"/>
                  <a:gd name="T12" fmla="*/ 545 w 545"/>
                  <a:gd name="T13" fmla="*/ 0 h 545"/>
                  <a:gd name="T14" fmla="*/ 545 w 545"/>
                  <a:gd name="T15" fmla="*/ 545 h 545"/>
                  <a:gd name="T16" fmla="*/ 0 w 545"/>
                  <a:gd name="T17" fmla="*/ 545 h 545"/>
                  <a:gd name="T18" fmla="*/ 0 w 545"/>
                  <a:gd name="T19"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5" h="545">
                    <a:moveTo>
                      <a:pt x="99" y="99"/>
                    </a:moveTo>
                    <a:lnTo>
                      <a:pt x="99" y="446"/>
                    </a:lnTo>
                    <a:lnTo>
                      <a:pt x="446" y="446"/>
                    </a:lnTo>
                    <a:lnTo>
                      <a:pt x="446" y="99"/>
                    </a:lnTo>
                    <a:lnTo>
                      <a:pt x="99" y="99"/>
                    </a:lnTo>
                    <a:close/>
                    <a:moveTo>
                      <a:pt x="0" y="0"/>
                    </a:moveTo>
                    <a:lnTo>
                      <a:pt x="545" y="0"/>
                    </a:lnTo>
                    <a:lnTo>
                      <a:pt x="545" y="545"/>
                    </a:lnTo>
                    <a:lnTo>
                      <a:pt x="0" y="545"/>
                    </a:lnTo>
                    <a:lnTo>
                      <a:pt x="0" y="0"/>
                    </a:lnTo>
                    <a:close/>
                  </a:path>
                </a:pathLst>
              </a:custGeom>
              <a:solidFill>
                <a:srgbClr val="444444"/>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panose="020B0604020202020204" pitchFamily="34" charset="0"/>
                </a:endParaRPr>
              </a:p>
            </p:txBody>
          </p:sp>
          <p:sp>
            <p:nvSpPr>
              <p:cNvPr id="48" name="Freeform 38"/>
              <p:cNvSpPr>
                <a:spLocks noEditPoints="1"/>
              </p:cNvSpPr>
              <p:nvPr/>
            </p:nvSpPr>
            <p:spPr bwMode="auto">
              <a:xfrm>
                <a:off x="726899" y="1686390"/>
                <a:ext cx="1338263" cy="1836738"/>
              </a:xfrm>
              <a:custGeom>
                <a:avLst/>
                <a:gdLst>
                  <a:gd name="T0" fmla="*/ 2280 w 2529"/>
                  <a:gd name="T1" fmla="*/ 296 h 3470"/>
                  <a:gd name="T2" fmla="*/ 1804 w 2529"/>
                  <a:gd name="T3" fmla="*/ 298 h 3470"/>
                  <a:gd name="T4" fmla="*/ 1777 w 2529"/>
                  <a:gd name="T5" fmla="*/ 366 h 3470"/>
                  <a:gd name="T6" fmla="*/ 1711 w 2529"/>
                  <a:gd name="T7" fmla="*/ 397 h 3470"/>
                  <a:gd name="T8" fmla="*/ 865 w 2529"/>
                  <a:gd name="T9" fmla="*/ 382 h 3470"/>
                  <a:gd name="T10" fmla="*/ 823 w 2529"/>
                  <a:gd name="T11" fmla="*/ 323 h 3470"/>
                  <a:gd name="T12" fmla="*/ 254 w 2529"/>
                  <a:gd name="T13" fmla="*/ 298 h 3470"/>
                  <a:gd name="T14" fmla="*/ 233 w 2529"/>
                  <a:gd name="T15" fmla="*/ 295 h 3470"/>
                  <a:gd name="T16" fmla="*/ 206 w 2529"/>
                  <a:gd name="T17" fmla="*/ 306 h 3470"/>
                  <a:gd name="T18" fmla="*/ 198 w 2529"/>
                  <a:gd name="T19" fmla="*/ 3236 h 3470"/>
                  <a:gd name="T20" fmla="*/ 206 w 2529"/>
                  <a:gd name="T21" fmla="*/ 3250 h 3470"/>
                  <a:gd name="T22" fmla="*/ 238 w 2529"/>
                  <a:gd name="T23" fmla="*/ 3270 h 3470"/>
                  <a:gd name="T24" fmla="*/ 2291 w 2529"/>
                  <a:gd name="T25" fmla="*/ 3270 h 3470"/>
                  <a:gd name="T26" fmla="*/ 2323 w 2529"/>
                  <a:gd name="T27" fmla="*/ 3250 h 3470"/>
                  <a:gd name="T28" fmla="*/ 2330 w 2529"/>
                  <a:gd name="T29" fmla="*/ 3236 h 3470"/>
                  <a:gd name="T30" fmla="*/ 2329 w 2529"/>
                  <a:gd name="T31" fmla="*/ 315 h 3470"/>
                  <a:gd name="T32" fmla="*/ 2307 w 2529"/>
                  <a:gd name="T33" fmla="*/ 296 h 3470"/>
                  <a:gd name="T34" fmla="*/ 1599 w 2529"/>
                  <a:gd name="T35" fmla="*/ 145 h 3470"/>
                  <a:gd name="T36" fmla="*/ 1569 w 2529"/>
                  <a:gd name="T37" fmla="*/ 188 h 3470"/>
                  <a:gd name="T38" fmla="*/ 1599 w 2529"/>
                  <a:gd name="T39" fmla="*/ 231 h 3470"/>
                  <a:gd name="T40" fmla="*/ 1650 w 2529"/>
                  <a:gd name="T41" fmla="*/ 221 h 3470"/>
                  <a:gd name="T42" fmla="*/ 1659 w 2529"/>
                  <a:gd name="T43" fmla="*/ 169 h 3470"/>
                  <a:gd name="T44" fmla="*/ 1617 w 2529"/>
                  <a:gd name="T45" fmla="*/ 142 h 3470"/>
                  <a:gd name="T46" fmla="*/ 974 w 2529"/>
                  <a:gd name="T47" fmla="*/ 155 h 3470"/>
                  <a:gd name="T48" fmla="*/ 963 w 2529"/>
                  <a:gd name="T49" fmla="*/ 206 h 3470"/>
                  <a:gd name="T50" fmla="*/ 1007 w 2529"/>
                  <a:gd name="T51" fmla="*/ 235 h 3470"/>
                  <a:gd name="T52" fmla="*/ 1051 w 2529"/>
                  <a:gd name="T53" fmla="*/ 206 h 3470"/>
                  <a:gd name="T54" fmla="*/ 1040 w 2529"/>
                  <a:gd name="T55" fmla="*/ 155 h 3470"/>
                  <a:gd name="T56" fmla="*/ 913 w 2529"/>
                  <a:gd name="T57" fmla="*/ 0 h 3470"/>
                  <a:gd name="T58" fmla="*/ 1757 w 2529"/>
                  <a:gd name="T59" fmla="*/ 16 h 3470"/>
                  <a:gd name="T60" fmla="*/ 1801 w 2529"/>
                  <a:gd name="T61" fmla="*/ 75 h 3470"/>
                  <a:gd name="T62" fmla="*/ 2397 w 2529"/>
                  <a:gd name="T63" fmla="*/ 102 h 3470"/>
                  <a:gd name="T64" fmla="*/ 2477 w 2529"/>
                  <a:gd name="T65" fmla="*/ 136 h 3470"/>
                  <a:gd name="T66" fmla="*/ 2525 w 2529"/>
                  <a:gd name="T67" fmla="*/ 201 h 3470"/>
                  <a:gd name="T68" fmla="*/ 2525 w 2529"/>
                  <a:gd name="T69" fmla="*/ 3364 h 3470"/>
                  <a:gd name="T70" fmla="*/ 2477 w 2529"/>
                  <a:gd name="T71" fmla="*/ 3432 h 3470"/>
                  <a:gd name="T72" fmla="*/ 2397 w 2529"/>
                  <a:gd name="T73" fmla="*/ 3467 h 3470"/>
                  <a:gd name="T74" fmla="*/ 133 w 2529"/>
                  <a:gd name="T75" fmla="*/ 3467 h 3470"/>
                  <a:gd name="T76" fmla="*/ 53 w 2529"/>
                  <a:gd name="T77" fmla="*/ 3432 h 3470"/>
                  <a:gd name="T78" fmla="*/ 4 w 2529"/>
                  <a:gd name="T79" fmla="*/ 3364 h 3470"/>
                  <a:gd name="T80" fmla="*/ 4 w 2529"/>
                  <a:gd name="T81" fmla="*/ 201 h 3470"/>
                  <a:gd name="T82" fmla="*/ 53 w 2529"/>
                  <a:gd name="T83" fmla="*/ 136 h 3470"/>
                  <a:gd name="T84" fmla="*/ 133 w 2529"/>
                  <a:gd name="T85" fmla="*/ 102 h 3470"/>
                  <a:gd name="T86" fmla="*/ 823 w 2529"/>
                  <a:gd name="T87" fmla="*/ 75 h 3470"/>
                  <a:gd name="T88" fmla="*/ 865 w 2529"/>
                  <a:gd name="T89" fmla="*/ 16 h 3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29" h="3470">
                    <a:moveTo>
                      <a:pt x="2297" y="295"/>
                    </a:moveTo>
                    <a:lnTo>
                      <a:pt x="2288" y="295"/>
                    </a:lnTo>
                    <a:lnTo>
                      <a:pt x="2280" y="296"/>
                    </a:lnTo>
                    <a:lnTo>
                      <a:pt x="2275" y="298"/>
                    </a:lnTo>
                    <a:lnTo>
                      <a:pt x="2274" y="298"/>
                    </a:lnTo>
                    <a:lnTo>
                      <a:pt x="1804" y="298"/>
                    </a:lnTo>
                    <a:lnTo>
                      <a:pt x="1801" y="323"/>
                    </a:lnTo>
                    <a:lnTo>
                      <a:pt x="1792" y="345"/>
                    </a:lnTo>
                    <a:lnTo>
                      <a:pt x="1777" y="366"/>
                    </a:lnTo>
                    <a:lnTo>
                      <a:pt x="1757" y="382"/>
                    </a:lnTo>
                    <a:lnTo>
                      <a:pt x="1735" y="393"/>
                    </a:lnTo>
                    <a:lnTo>
                      <a:pt x="1711" y="397"/>
                    </a:lnTo>
                    <a:lnTo>
                      <a:pt x="913" y="397"/>
                    </a:lnTo>
                    <a:lnTo>
                      <a:pt x="888" y="393"/>
                    </a:lnTo>
                    <a:lnTo>
                      <a:pt x="865" y="382"/>
                    </a:lnTo>
                    <a:lnTo>
                      <a:pt x="847" y="366"/>
                    </a:lnTo>
                    <a:lnTo>
                      <a:pt x="832" y="345"/>
                    </a:lnTo>
                    <a:lnTo>
                      <a:pt x="823" y="323"/>
                    </a:lnTo>
                    <a:lnTo>
                      <a:pt x="819" y="298"/>
                    </a:lnTo>
                    <a:lnTo>
                      <a:pt x="256" y="298"/>
                    </a:lnTo>
                    <a:lnTo>
                      <a:pt x="254" y="298"/>
                    </a:lnTo>
                    <a:lnTo>
                      <a:pt x="248" y="296"/>
                    </a:lnTo>
                    <a:lnTo>
                      <a:pt x="240" y="295"/>
                    </a:lnTo>
                    <a:lnTo>
                      <a:pt x="233" y="295"/>
                    </a:lnTo>
                    <a:lnTo>
                      <a:pt x="222" y="296"/>
                    </a:lnTo>
                    <a:lnTo>
                      <a:pt x="214" y="300"/>
                    </a:lnTo>
                    <a:lnTo>
                      <a:pt x="206" y="306"/>
                    </a:lnTo>
                    <a:lnTo>
                      <a:pt x="201" y="315"/>
                    </a:lnTo>
                    <a:lnTo>
                      <a:pt x="198" y="329"/>
                    </a:lnTo>
                    <a:lnTo>
                      <a:pt x="198" y="3236"/>
                    </a:lnTo>
                    <a:lnTo>
                      <a:pt x="199" y="3238"/>
                    </a:lnTo>
                    <a:lnTo>
                      <a:pt x="202" y="3242"/>
                    </a:lnTo>
                    <a:lnTo>
                      <a:pt x="206" y="3250"/>
                    </a:lnTo>
                    <a:lnTo>
                      <a:pt x="214" y="3258"/>
                    </a:lnTo>
                    <a:lnTo>
                      <a:pt x="225" y="3265"/>
                    </a:lnTo>
                    <a:lnTo>
                      <a:pt x="238" y="3270"/>
                    </a:lnTo>
                    <a:lnTo>
                      <a:pt x="256" y="3272"/>
                    </a:lnTo>
                    <a:lnTo>
                      <a:pt x="2274" y="3272"/>
                    </a:lnTo>
                    <a:lnTo>
                      <a:pt x="2291" y="3270"/>
                    </a:lnTo>
                    <a:lnTo>
                      <a:pt x="2305" y="3265"/>
                    </a:lnTo>
                    <a:lnTo>
                      <a:pt x="2316" y="3258"/>
                    </a:lnTo>
                    <a:lnTo>
                      <a:pt x="2323" y="3250"/>
                    </a:lnTo>
                    <a:lnTo>
                      <a:pt x="2328" y="3242"/>
                    </a:lnTo>
                    <a:lnTo>
                      <a:pt x="2330" y="3238"/>
                    </a:lnTo>
                    <a:lnTo>
                      <a:pt x="2330" y="3236"/>
                    </a:lnTo>
                    <a:lnTo>
                      <a:pt x="2330" y="3236"/>
                    </a:lnTo>
                    <a:lnTo>
                      <a:pt x="2330" y="329"/>
                    </a:lnTo>
                    <a:lnTo>
                      <a:pt x="2329" y="315"/>
                    </a:lnTo>
                    <a:lnTo>
                      <a:pt x="2324" y="306"/>
                    </a:lnTo>
                    <a:lnTo>
                      <a:pt x="2316" y="300"/>
                    </a:lnTo>
                    <a:lnTo>
                      <a:pt x="2307" y="296"/>
                    </a:lnTo>
                    <a:lnTo>
                      <a:pt x="2297" y="295"/>
                    </a:lnTo>
                    <a:close/>
                    <a:moveTo>
                      <a:pt x="1617" y="142"/>
                    </a:moveTo>
                    <a:lnTo>
                      <a:pt x="1599" y="145"/>
                    </a:lnTo>
                    <a:lnTo>
                      <a:pt x="1584" y="155"/>
                    </a:lnTo>
                    <a:lnTo>
                      <a:pt x="1573" y="169"/>
                    </a:lnTo>
                    <a:lnTo>
                      <a:pt x="1569" y="188"/>
                    </a:lnTo>
                    <a:lnTo>
                      <a:pt x="1573" y="206"/>
                    </a:lnTo>
                    <a:lnTo>
                      <a:pt x="1584" y="221"/>
                    </a:lnTo>
                    <a:lnTo>
                      <a:pt x="1599" y="231"/>
                    </a:lnTo>
                    <a:lnTo>
                      <a:pt x="1617" y="235"/>
                    </a:lnTo>
                    <a:lnTo>
                      <a:pt x="1634" y="231"/>
                    </a:lnTo>
                    <a:lnTo>
                      <a:pt x="1650" y="221"/>
                    </a:lnTo>
                    <a:lnTo>
                      <a:pt x="1659" y="206"/>
                    </a:lnTo>
                    <a:lnTo>
                      <a:pt x="1663" y="188"/>
                    </a:lnTo>
                    <a:lnTo>
                      <a:pt x="1659" y="169"/>
                    </a:lnTo>
                    <a:lnTo>
                      <a:pt x="1650" y="155"/>
                    </a:lnTo>
                    <a:lnTo>
                      <a:pt x="1634" y="145"/>
                    </a:lnTo>
                    <a:lnTo>
                      <a:pt x="1617" y="142"/>
                    </a:lnTo>
                    <a:close/>
                    <a:moveTo>
                      <a:pt x="1007" y="142"/>
                    </a:moveTo>
                    <a:lnTo>
                      <a:pt x="988" y="145"/>
                    </a:lnTo>
                    <a:lnTo>
                      <a:pt x="974" y="155"/>
                    </a:lnTo>
                    <a:lnTo>
                      <a:pt x="963" y="169"/>
                    </a:lnTo>
                    <a:lnTo>
                      <a:pt x="959" y="188"/>
                    </a:lnTo>
                    <a:lnTo>
                      <a:pt x="963" y="206"/>
                    </a:lnTo>
                    <a:lnTo>
                      <a:pt x="974" y="221"/>
                    </a:lnTo>
                    <a:lnTo>
                      <a:pt x="988" y="231"/>
                    </a:lnTo>
                    <a:lnTo>
                      <a:pt x="1007" y="235"/>
                    </a:lnTo>
                    <a:lnTo>
                      <a:pt x="1025" y="231"/>
                    </a:lnTo>
                    <a:lnTo>
                      <a:pt x="1040" y="221"/>
                    </a:lnTo>
                    <a:lnTo>
                      <a:pt x="1051" y="206"/>
                    </a:lnTo>
                    <a:lnTo>
                      <a:pt x="1053" y="188"/>
                    </a:lnTo>
                    <a:lnTo>
                      <a:pt x="1051" y="169"/>
                    </a:lnTo>
                    <a:lnTo>
                      <a:pt x="1040" y="155"/>
                    </a:lnTo>
                    <a:lnTo>
                      <a:pt x="1025" y="145"/>
                    </a:lnTo>
                    <a:lnTo>
                      <a:pt x="1007" y="142"/>
                    </a:lnTo>
                    <a:close/>
                    <a:moveTo>
                      <a:pt x="913" y="0"/>
                    </a:moveTo>
                    <a:lnTo>
                      <a:pt x="1711" y="0"/>
                    </a:lnTo>
                    <a:lnTo>
                      <a:pt x="1735" y="4"/>
                    </a:lnTo>
                    <a:lnTo>
                      <a:pt x="1757" y="16"/>
                    </a:lnTo>
                    <a:lnTo>
                      <a:pt x="1777" y="32"/>
                    </a:lnTo>
                    <a:lnTo>
                      <a:pt x="1792" y="52"/>
                    </a:lnTo>
                    <a:lnTo>
                      <a:pt x="1801" y="75"/>
                    </a:lnTo>
                    <a:lnTo>
                      <a:pt x="1804" y="99"/>
                    </a:lnTo>
                    <a:lnTo>
                      <a:pt x="2368" y="99"/>
                    </a:lnTo>
                    <a:lnTo>
                      <a:pt x="2397" y="102"/>
                    </a:lnTo>
                    <a:lnTo>
                      <a:pt x="2426" y="110"/>
                    </a:lnTo>
                    <a:lnTo>
                      <a:pt x="2452" y="120"/>
                    </a:lnTo>
                    <a:lnTo>
                      <a:pt x="2477" y="136"/>
                    </a:lnTo>
                    <a:lnTo>
                      <a:pt x="2499" y="155"/>
                    </a:lnTo>
                    <a:lnTo>
                      <a:pt x="2514" y="176"/>
                    </a:lnTo>
                    <a:lnTo>
                      <a:pt x="2525" y="201"/>
                    </a:lnTo>
                    <a:lnTo>
                      <a:pt x="2529" y="228"/>
                    </a:lnTo>
                    <a:lnTo>
                      <a:pt x="2529" y="3338"/>
                    </a:lnTo>
                    <a:lnTo>
                      <a:pt x="2525" y="3364"/>
                    </a:lnTo>
                    <a:lnTo>
                      <a:pt x="2514" y="3389"/>
                    </a:lnTo>
                    <a:lnTo>
                      <a:pt x="2499" y="3412"/>
                    </a:lnTo>
                    <a:lnTo>
                      <a:pt x="2477" y="3432"/>
                    </a:lnTo>
                    <a:lnTo>
                      <a:pt x="2452" y="3448"/>
                    </a:lnTo>
                    <a:lnTo>
                      <a:pt x="2426" y="3459"/>
                    </a:lnTo>
                    <a:lnTo>
                      <a:pt x="2397" y="3467"/>
                    </a:lnTo>
                    <a:lnTo>
                      <a:pt x="2368" y="3470"/>
                    </a:lnTo>
                    <a:lnTo>
                      <a:pt x="162" y="3470"/>
                    </a:lnTo>
                    <a:lnTo>
                      <a:pt x="133" y="3467"/>
                    </a:lnTo>
                    <a:lnTo>
                      <a:pt x="104" y="3459"/>
                    </a:lnTo>
                    <a:lnTo>
                      <a:pt x="76" y="3448"/>
                    </a:lnTo>
                    <a:lnTo>
                      <a:pt x="53" y="3432"/>
                    </a:lnTo>
                    <a:lnTo>
                      <a:pt x="31" y="3412"/>
                    </a:lnTo>
                    <a:lnTo>
                      <a:pt x="14" y="3389"/>
                    </a:lnTo>
                    <a:lnTo>
                      <a:pt x="4" y="3364"/>
                    </a:lnTo>
                    <a:lnTo>
                      <a:pt x="0" y="3338"/>
                    </a:lnTo>
                    <a:lnTo>
                      <a:pt x="0" y="228"/>
                    </a:lnTo>
                    <a:lnTo>
                      <a:pt x="4" y="201"/>
                    </a:lnTo>
                    <a:lnTo>
                      <a:pt x="14" y="176"/>
                    </a:lnTo>
                    <a:lnTo>
                      <a:pt x="31" y="155"/>
                    </a:lnTo>
                    <a:lnTo>
                      <a:pt x="53" y="136"/>
                    </a:lnTo>
                    <a:lnTo>
                      <a:pt x="76" y="120"/>
                    </a:lnTo>
                    <a:lnTo>
                      <a:pt x="104" y="110"/>
                    </a:lnTo>
                    <a:lnTo>
                      <a:pt x="133" y="102"/>
                    </a:lnTo>
                    <a:lnTo>
                      <a:pt x="162" y="99"/>
                    </a:lnTo>
                    <a:lnTo>
                      <a:pt x="819" y="99"/>
                    </a:lnTo>
                    <a:lnTo>
                      <a:pt x="823" y="75"/>
                    </a:lnTo>
                    <a:lnTo>
                      <a:pt x="832" y="52"/>
                    </a:lnTo>
                    <a:lnTo>
                      <a:pt x="847" y="32"/>
                    </a:lnTo>
                    <a:lnTo>
                      <a:pt x="865" y="16"/>
                    </a:lnTo>
                    <a:lnTo>
                      <a:pt x="888" y="4"/>
                    </a:lnTo>
                    <a:lnTo>
                      <a:pt x="913" y="0"/>
                    </a:lnTo>
                    <a:close/>
                  </a:path>
                </a:pathLst>
              </a:custGeom>
              <a:solidFill>
                <a:srgbClr val="556276"/>
              </a:solidFill>
              <a:ln w="0">
                <a:noFill/>
                <a:prstDash val="solid"/>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panose="020B0604020202020204" pitchFamily="34" charset="0"/>
                </a:endParaRPr>
              </a:p>
            </p:txBody>
          </p:sp>
          <p:sp>
            <p:nvSpPr>
              <p:cNvPr id="49" name="Oval 174"/>
              <p:cNvSpPr/>
              <p:nvPr/>
            </p:nvSpPr>
            <p:spPr>
              <a:xfrm>
                <a:off x="1400038" y="2459880"/>
                <a:ext cx="879957" cy="879957"/>
              </a:xfrm>
              <a:prstGeom prst="ellipse">
                <a:avLst/>
              </a:prstGeom>
              <a:solidFill>
                <a:srgbClr val="FFFFFF"/>
              </a:solidFill>
              <a:ln w="19050" cmpd="sng">
                <a:solidFill>
                  <a:srgbClr val="444444">
                    <a:lumMod val="95000"/>
                  </a:srgbClr>
                </a:solidFill>
              </a:ln>
              <a:effectLst/>
            </p:spPr>
            <p:txBody>
              <a:bodyPr wrap="square" lIns="243840" tIns="182880" rIns="182880" bIns="182880" rtlCol="0" anchor="ctr">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2667" b="0" i="0" u="none" strike="noStrike" kern="0" cap="none" spc="0" normalizeH="0" baseline="0" noProof="0" dirty="0" err="1" smtClean="0">
                  <a:ln>
                    <a:noFill/>
                  </a:ln>
                  <a:solidFill>
                    <a:srgbClr val="FFFFFF"/>
                  </a:solidFill>
                  <a:effectLst/>
                  <a:uLnTx/>
                  <a:uFillTx/>
                  <a:latin typeface="Arial" panose="020B0604020202020204" pitchFamily="34" charset="0"/>
                </a:endParaRPr>
              </a:p>
            </p:txBody>
          </p:sp>
          <p:grpSp>
            <p:nvGrpSpPr>
              <p:cNvPr id="50" name="Group 175"/>
              <p:cNvGrpSpPr/>
              <p:nvPr/>
            </p:nvGrpSpPr>
            <p:grpSpPr>
              <a:xfrm>
                <a:off x="1611040" y="2839862"/>
                <a:ext cx="600884" cy="348032"/>
                <a:chOff x="2582744" y="2049539"/>
                <a:chExt cx="470173" cy="272324"/>
              </a:xfrm>
              <a:solidFill>
                <a:srgbClr val="000000"/>
              </a:solidFill>
            </p:grpSpPr>
            <p:sp>
              <p:nvSpPr>
                <p:cNvPr id="51" name="Rounded Rectangle 176"/>
                <p:cNvSpPr/>
                <p:nvPr/>
              </p:nvSpPr>
              <p:spPr>
                <a:xfrm rot="2700000">
                  <a:off x="2759623" y="1878774"/>
                  <a:ext cx="122530" cy="464059"/>
                </a:xfrm>
                <a:prstGeom prst="roundRect">
                  <a:avLst/>
                </a:prstGeom>
                <a:grpFill/>
                <a:effectLst/>
              </p:spPr>
              <p:txBody>
                <a:bodyPr wrap="square" lIns="243840" tIns="182880" rIns="182880" bIns="182880" rtlCol="0" anchor="ctr">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2667" b="0" i="0" u="none" strike="noStrike" kern="0" cap="none" spc="0" normalizeH="0" baseline="0" noProof="0" dirty="0" err="1" smtClean="0">
                    <a:ln>
                      <a:noFill/>
                    </a:ln>
                    <a:solidFill>
                      <a:srgbClr val="FFFFFF"/>
                    </a:solidFill>
                    <a:effectLst/>
                    <a:uLnTx/>
                    <a:uFillTx/>
                    <a:latin typeface="Arial" panose="020B0604020202020204" pitchFamily="34" charset="0"/>
                  </a:endParaRPr>
                </a:p>
              </p:txBody>
            </p:sp>
            <p:sp>
              <p:nvSpPr>
                <p:cNvPr id="53" name="Rounded Rectangle 177"/>
                <p:cNvSpPr/>
                <p:nvPr/>
              </p:nvSpPr>
              <p:spPr>
                <a:xfrm rot="18900000">
                  <a:off x="2582744" y="2052144"/>
                  <a:ext cx="119302" cy="269719"/>
                </a:xfrm>
                <a:prstGeom prst="roundRect">
                  <a:avLst/>
                </a:prstGeom>
                <a:grpFill/>
                <a:effectLst/>
              </p:spPr>
              <p:txBody>
                <a:bodyPr wrap="square" lIns="243840" tIns="182880" rIns="182880" bIns="182880" rtlCol="0" anchor="ctr">
                  <a:noAutofit/>
                </a:bodyPr>
                <a:lstStyle/>
                <a:p>
                  <a:pPr marL="0" marR="0" lvl="0" indent="0" algn="ctr" defTabSz="914400" eaLnBrk="1" fontAlgn="auto" latinLnBrk="0" hangingPunct="1">
                    <a:lnSpc>
                      <a:spcPct val="90000"/>
                    </a:lnSpc>
                    <a:spcBef>
                      <a:spcPts val="800"/>
                    </a:spcBef>
                    <a:spcAft>
                      <a:spcPts val="0"/>
                    </a:spcAft>
                    <a:buClrTx/>
                    <a:buSzTx/>
                    <a:buFontTx/>
                    <a:buNone/>
                    <a:tabLst/>
                    <a:defRPr/>
                  </a:pPr>
                  <a:endParaRPr kumimoji="0" lang="en-US" sz="2667" b="0" i="0" u="none" strike="noStrike" kern="0" cap="none" spc="0" normalizeH="0" baseline="0" noProof="0" dirty="0" err="1" smtClean="0">
                    <a:ln>
                      <a:noFill/>
                    </a:ln>
                    <a:solidFill>
                      <a:srgbClr val="FFFFFF"/>
                    </a:solidFill>
                    <a:effectLst/>
                    <a:uLnTx/>
                    <a:uFillTx/>
                    <a:latin typeface="Arial" panose="020B0604020202020204" pitchFamily="34" charset="0"/>
                  </a:endParaRPr>
                </a:p>
              </p:txBody>
            </p:sp>
          </p:grpSp>
        </p:grpSp>
      </p:grpSp>
      <p:pic>
        <p:nvPicPr>
          <p:cNvPr id="54" name="Рисунок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198" y="4416936"/>
            <a:ext cx="848480" cy="1028288"/>
          </a:xfrm>
          <a:prstGeom prst="rect">
            <a:avLst/>
          </a:prstGeom>
        </p:spPr>
      </p:pic>
      <p:cxnSp>
        <p:nvCxnSpPr>
          <p:cNvPr id="55" name="Прямая со стрелкой 54">
            <a:extLst>
              <a:ext uri="{FF2B5EF4-FFF2-40B4-BE49-F238E27FC236}">
                <a16:creationId xmlns:a16="http://schemas.microsoft.com/office/drawing/2014/main" id="{3B34EA94-37F1-45C4-BDFC-97C6F379B62D}"/>
              </a:ext>
            </a:extLst>
          </p:cNvPr>
          <p:cNvCxnSpPr>
            <a:endCxn id="104" idx="3"/>
          </p:cNvCxnSpPr>
          <p:nvPr/>
        </p:nvCxnSpPr>
        <p:spPr>
          <a:xfrm flipH="1">
            <a:off x="3253172" y="2429082"/>
            <a:ext cx="1138802" cy="1404817"/>
          </a:xfrm>
          <a:prstGeom prst="straightConnector1">
            <a:avLst/>
          </a:prstGeom>
          <a:noFill/>
          <a:ln w="28575" cap="flat" cmpd="sng" algn="ctr">
            <a:solidFill>
              <a:srgbClr val="556276"/>
            </a:solidFill>
            <a:prstDash val="solid"/>
            <a:miter lim="800000"/>
            <a:headEnd type="none" w="med" len="lg"/>
            <a:tailEnd type="triangle" w="med" len="lg"/>
          </a:ln>
          <a:effectLst/>
        </p:spPr>
      </p:cxnSp>
      <p:sp>
        <p:nvSpPr>
          <p:cNvPr id="56" name="Прямоугольник 55"/>
          <p:cNvSpPr/>
          <p:nvPr/>
        </p:nvSpPr>
        <p:spPr>
          <a:xfrm rot="18652830">
            <a:off x="3128542" y="2832268"/>
            <a:ext cx="1245079" cy="292388"/>
          </a:xfrm>
          <a:prstGeom prst="rect">
            <a:avLst/>
          </a:prstGeom>
        </p:spPr>
        <p:txBody>
          <a:bodyPr wrap="square">
            <a:spAutoFit/>
          </a:bodyPr>
          <a:lstStyle/>
          <a:p>
            <a:pPr algn="ctr"/>
            <a:r>
              <a:rPr lang="en-US" sz="1300" dirty="0" smtClean="0"/>
              <a:t>listener</a:t>
            </a:r>
            <a:endParaRPr lang="en-US" sz="1300" dirty="0"/>
          </a:p>
        </p:txBody>
      </p:sp>
      <p:pic>
        <p:nvPicPr>
          <p:cNvPr id="57" name="Рисунок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780" y="3250862"/>
            <a:ext cx="1345468" cy="1166074"/>
          </a:xfrm>
          <a:prstGeom prst="rect">
            <a:avLst/>
          </a:prstGeom>
        </p:spPr>
      </p:pic>
      <p:pic>
        <p:nvPicPr>
          <p:cNvPr id="58" name="Рисунок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274" y="4416936"/>
            <a:ext cx="848480" cy="1028288"/>
          </a:xfrm>
          <a:prstGeom prst="rect">
            <a:avLst/>
          </a:prstGeom>
        </p:spPr>
      </p:pic>
      <p:cxnSp>
        <p:nvCxnSpPr>
          <p:cNvPr id="59" name="Прямая со стрелкой 58">
            <a:extLst>
              <a:ext uri="{FF2B5EF4-FFF2-40B4-BE49-F238E27FC236}">
                <a16:creationId xmlns:a16="http://schemas.microsoft.com/office/drawing/2014/main" id="{3B34EA94-37F1-45C4-BDFC-97C6F379B62D}"/>
              </a:ext>
            </a:extLst>
          </p:cNvPr>
          <p:cNvCxnSpPr>
            <a:endCxn id="57" idx="1"/>
          </p:cNvCxnSpPr>
          <p:nvPr/>
        </p:nvCxnSpPr>
        <p:spPr>
          <a:xfrm>
            <a:off x="4414658" y="2420393"/>
            <a:ext cx="1044122" cy="1413506"/>
          </a:xfrm>
          <a:prstGeom prst="straightConnector1">
            <a:avLst/>
          </a:prstGeom>
          <a:noFill/>
          <a:ln w="28575" cap="flat" cmpd="sng" algn="ctr">
            <a:solidFill>
              <a:srgbClr val="556276"/>
            </a:solidFill>
            <a:prstDash val="solid"/>
            <a:miter lim="800000"/>
            <a:headEnd type="none" w="med" len="lg"/>
            <a:tailEnd type="triangle" w="med" len="lg"/>
          </a:ln>
          <a:effectLst/>
        </p:spPr>
      </p:cxnSp>
      <p:sp>
        <p:nvSpPr>
          <p:cNvPr id="60" name="Прямоугольник 59"/>
          <p:cNvSpPr/>
          <p:nvPr/>
        </p:nvSpPr>
        <p:spPr>
          <a:xfrm rot="3085224">
            <a:off x="4401081" y="2834399"/>
            <a:ext cx="1245079" cy="292388"/>
          </a:xfrm>
          <a:prstGeom prst="rect">
            <a:avLst/>
          </a:prstGeom>
        </p:spPr>
        <p:txBody>
          <a:bodyPr wrap="square">
            <a:spAutoFit/>
          </a:bodyPr>
          <a:lstStyle/>
          <a:p>
            <a:pPr algn="ctr"/>
            <a:r>
              <a:rPr lang="en-US" sz="1300" dirty="0" smtClean="0"/>
              <a:t>failover</a:t>
            </a:r>
            <a:endParaRPr lang="en-US" sz="1300" dirty="0"/>
          </a:p>
        </p:txBody>
      </p:sp>
      <p:sp>
        <p:nvSpPr>
          <p:cNvPr id="62" name="Прямоугольник 61"/>
          <p:cNvSpPr/>
          <p:nvPr/>
        </p:nvSpPr>
        <p:spPr>
          <a:xfrm>
            <a:off x="1818660" y="5436878"/>
            <a:ext cx="1523556" cy="337913"/>
          </a:xfrm>
          <a:prstGeom prst="rect">
            <a:avLst/>
          </a:prstGeom>
        </p:spPr>
        <p:txBody>
          <a:bodyPr wrap="square">
            <a:spAutoFit/>
          </a:bodyPr>
          <a:lstStyle/>
          <a:p>
            <a:pPr algn="ctr">
              <a:lnSpc>
                <a:spcPct val="114000"/>
              </a:lnSpc>
            </a:pPr>
            <a:r>
              <a:rPr lang="en-US" sz="1400" dirty="0" smtClean="0">
                <a:solidFill>
                  <a:srgbClr val="556276"/>
                </a:solidFill>
              </a:rPr>
              <a:t>Primary Network</a:t>
            </a:r>
          </a:p>
        </p:txBody>
      </p:sp>
      <p:sp>
        <p:nvSpPr>
          <p:cNvPr id="64" name="Прямоугольник 63"/>
          <p:cNvSpPr/>
          <p:nvPr/>
        </p:nvSpPr>
        <p:spPr>
          <a:xfrm>
            <a:off x="5285280" y="5436878"/>
            <a:ext cx="1692468" cy="337913"/>
          </a:xfrm>
          <a:prstGeom prst="rect">
            <a:avLst/>
          </a:prstGeom>
        </p:spPr>
        <p:txBody>
          <a:bodyPr wrap="square">
            <a:spAutoFit/>
          </a:bodyPr>
          <a:lstStyle/>
          <a:p>
            <a:pPr algn="ctr">
              <a:lnSpc>
                <a:spcPct val="114000"/>
              </a:lnSpc>
            </a:pPr>
            <a:r>
              <a:rPr lang="en-US" sz="1400" dirty="0" smtClean="0">
                <a:solidFill>
                  <a:srgbClr val="556276"/>
                </a:solidFill>
              </a:rPr>
              <a:t>Reserved Network</a:t>
            </a:r>
          </a:p>
        </p:txBody>
      </p:sp>
      <p:sp>
        <p:nvSpPr>
          <p:cNvPr id="65" name="Прямоугольник 64"/>
          <p:cNvSpPr/>
          <p:nvPr/>
        </p:nvSpPr>
        <p:spPr>
          <a:xfrm>
            <a:off x="35496" y="1108449"/>
            <a:ext cx="1872208" cy="338554"/>
          </a:xfrm>
          <a:prstGeom prst="rect">
            <a:avLst/>
          </a:prstGeom>
        </p:spPr>
        <p:txBody>
          <a:bodyPr wrap="square">
            <a:spAutoFit/>
          </a:bodyPr>
          <a:lstStyle/>
          <a:p>
            <a:pPr lvl="0" algn="ctr">
              <a:spcAft>
                <a:spcPts val="600"/>
              </a:spcAft>
            </a:pPr>
            <a:r>
              <a:rPr lang="en-US" sz="1600" u="sng" dirty="0" smtClean="0">
                <a:solidFill>
                  <a:srgbClr val="000000"/>
                </a:solidFill>
              </a:rPr>
              <a:t>will be developed</a:t>
            </a:r>
            <a:endParaRPr lang="en-US" sz="1600" i="1" u="sng" dirty="0"/>
          </a:p>
        </p:txBody>
      </p:sp>
    </p:spTree>
    <p:extLst>
      <p:ext uri="{BB962C8B-B14F-4D97-AF65-F5344CB8AC3E}">
        <p14:creationId xmlns:p14="http://schemas.microsoft.com/office/powerpoint/2010/main" val="18146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4"/>
                                        </p:tgtEl>
                                      </p:cBhvr>
                                    </p:animEffect>
                                    <p:set>
                                      <p:cBhvr>
                                        <p:cTn id="10" dur="1" fill="hold">
                                          <p:stCondLst>
                                            <p:cond delay="499"/>
                                          </p:stCondLst>
                                        </p:cTn>
                                        <p:tgtEl>
                                          <p:spTgt spid="5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2"/>
                                        </p:tgtEl>
                                      </p:cBhvr>
                                    </p:animEffect>
                                    <p:set>
                                      <p:cBhvr>
                                        <p:cTn id="13" dur="1" fill="hold">
                                          <p:stCondLst>
                                            <p:cond delay="499"/>
                                          </p:stCondLst>
                                        </p:cTn>
                                        <p:tgtEl>
                                          <p:spTgt spid="6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heel(1)">
                                      <p:cBhvr>
                                        <p:cTn id="18" dur="2000"/>
                                        <p:tgtEl>
                                          <p:spTgt spid="57"/>
                                        </p:tgtEl>
                                      </p:cBhvr>
                                    </p:animEffect>
                                  </p:childTnLst>
                                </p:cTn>
                              </p:par>
                              <p:par>
                                <p:cTn id="19" presetID="21" presetClass="entr" presetSubtype="1"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heel(1)">
                                      <p:cBhvr>
                                        <p:cTn id="21" dur="2000"/>
                                        <p:tgtEl>
                                          <p:spTgt spid="58"/>
                                        </p:tgtEl>
                                      </p:cBhvr>
                                    </p:animEffect>
                                  </p:childTnLst>
                                </p:cTn>
                              </p:par>
                              <p:par>
                                <p:cTn id="22" presetID="21" presetClass="entr" presetSubtype="1"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heel(1)">
                                      <p:cBhvr>
                                        <p:cTn id="24" dur="2000"/>
                                        <p:tgtEl>
                                          <p:spTgt spid="5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heel(1)">
                                      <p:cBhvr>
                                        <p:cTn id="27" dur="2000"/>
                                        <p:tgtEl>
                                          <p:spTgt spid="6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heel(1)">
                                      <p:cBhvr>
                                        <p:cTn id="30"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2</a:t>
            </a:fld>
            <a:endParaRPr lang="en-US" sz="1200" dirty="0">
              <a:solidFill>
                <a:schemeClr val="bg2">
                  <a:lumMod val="75000"/>
                </a:schemeClr>
              </a:solidFill>
            </a:endParaRPr>
          </a:p>
        </p:txBody>
      </p:sp>
      <p:sp>
        <p:nvSpPr>
          <p:cNvPr id="16" name="Прямоугольник 15"/>
          <p:cNvSpPr/>
          <p:nvPr/>
        </p:nvSpPr>
        <p:spPr>
          <a:xfrm>
            <a:off x="26664" y="422420"/>
            <a:ext cx="9144000"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N</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uclotron-based </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I</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on </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C</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ollider </a:t>
            </a:r>
            <a:r>
              <a:rPr lang="en-US" sz="3000" b="1" kern="0" dirty="0" err="1">
                <a:solidFill>
                  <a:srgbClr val="FFFFFF"/>
                </a:solidFill>
                <a:effectLst>
                  <a:outerShdw blurRad="38100" dist="38100" dir="2700000" algn="tl">
                    <a:srgbClr val="000000">
                      <a:alpha val="43137"/>
                    </a:srgbClr>
                  </a:outerShdw>
                </a:effectLst>
                <a:latin typeface="Arial"/>
                <a:cs typeface="Arial" panose="020B0604020202020204" pitchFamily="34" charset="0"/>
              </a:rPr>
              <a:t>f</a:t>
            </a:r>
            <a:r>
              <a:rPr lang="en-US" sz="3000" b="1" kern="0" dirty="0" err="1">
                <a:solidFill>
                  <a:srgbClr val="18A6E1"/>
                </a:solidFill>
                <a:effectLst>
                  <a:outerShdw blurRad="38100" dist="38100" dir="2700000" algn="tl">
                    <a:srgbClr val="000000">
                      <a:alpha val="43137"/>
                    </a:srgbClr>
                  </a:outerShdw>
                </a:effectLst>
                <a:latin typeface="Arial"/>
                <a:cs typeface="Arial" panose="020B0604020202020204" pitchFamily="34" charset="0"/>
              </a:rPr>
              <a:t>A</a:t>
            </a:r>
            <a:r>
              <a:rPr lang="en-US" sz="3000" b="1" kern="0" dirty="0" err="1">
                <a:solidFill>
                  <a:srgbClr val="FFFFFF"/>
                </a:solidFill>
                <a:effectLst>
                  <a:outerShdw blurRad="38100" dist="38100" dir="2700000" algn="tl">
                    <a:srgbClr val="000000">
                      <a:alpha val="43137"/>
                    </a:srgbClr>
                  </a:outerShdw>
                </a:effectLst>
                <a:latin typeface="Arial"/>
                <a:cs typeface="Arial" panose="020B0604020202020204" pitchFamily="34" charset="0"/>
              </a:rPr>
              <a:t>cility</a:t>
            </a:r>
            <a:endParaRPr lang="ru-RU" kern="0" dirty="0">
              <a:solidFill>
                <a:sysClr val="windowText" lastClr="000000"/>
              </a:solidFill>
            </a:endParaRPr>
          </a:p>
        </p:txBody>
      </p:sp>
      <p:sp>
        <p:nvSpPr>
          <p:cNvPr id="1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
        <p:nvSpPr>
          <p:cNvPr id="19" name="Прямоугольник 18"/>
          <p:cNvSpPr/>
          <p:nvPr/>
        </p:nvSpPr>
        <p:spPr>
          <a:xfrm>
            <a:off x="26664" y="422420"/>
            <a:ext cx="9144000" cy="55399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N</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uclotron-based </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I</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on </a:t>
            </a:r>
            <a:r>
              <a:rPr lang="en-US" sz="3000" b="1" kern="0" dirty="0">
                <a:solidFill>
                  <a:srgbClr val="18A6E1"/>
                </a:solidFill>
                <a:effectLst>
                  <a:outerShdw blurRad="38100" dist="38100" dir="2700000" algn="tl">
                    <a:srgbClr val="000000">
                      <a:alpha val="43137"/>
                    </a:srgbClr>
                  </a:outerShdw>
                </a:effectLst>
                <a:latin typeface="Arial"/>
                <a:cs typeface="Arial" panose="020B0604020202020204" pitchFamily="34" charset="0"/>
              </a:rPr>
              <a:t>C</a:t>
            </a:r>
            <a:r>
              <a:rPr lang="en-US" sz="3000" b="1" kern="0" dirty="0">
                <a:solidFill>
                  <a:srgbClr val="FFFFFF"/>
                </a:solidFill>
                <a:effectLst>
                  <a:outerShdw blurRad="38100" dist="38100" dir="2700000" algn="tl">
                    <a:srgbClr val="000000">
                      <a:alpha val="43137"/>
                    </a:srgbClr>
                  </a:outerShdw>
                </a:effectLst>
                <a:latin typeface="Arial"/>
                <a:cs typeface="Arial" panose="020B0604020202020204" pitchFamily="34" charset="0"/>
              </a:rPr>
              <a:t>ollider </a:t>
            </a:r>
            <a:r>
              <a:rPr lang="en-US" sz="3000" b="1" kern="0" dirty="0" err="1">
                <a:solidFill>
                  <a:srgbClr val="FFFFFF"/>
                </a:solidFill>
                <a:effectLst>
                  <a:outerShdw blurRad="38100" dist="38100" dir="2700000" algn="tl">
                    <a:srgbClr val="000000">
                      <a:alpha val="43137"/>
                    </a:srgbClr>
                  </a:outerShdw>
                </a:effectLst>
                <a:latin typeface="Arial"/>
                <a:cs typeface="Arial" panose="020B0604020202020204" pitchFamily="34" charset="0"/>
              </a:rPr>
              <a:t>f</a:t>
            </a:r>
            <a:r>
              <a:rPr lang="en-US" sz="3000" b="1" kern="0" dirty="0" err="1">
                <a:solidFill>
                  <a:srgbClr val="18A6E1"/>
                </a:solidFill>
                <a:effectLst>
                  <a:outerShdw blurRad="38100" dist="38100" dir="2700000" algn="tl">
                    <a:srgbClr val="000000">
                      <a:alpha val="43137"/>
                    </a:srgbClr>
                  </a:outerShdw>
                </a:effectLst>
                <a:latin typeface="Arial"/>
                <a:cs typeface="Arial" panose="020B0604020202020204" pitchFamily="34" charset="0"/>
              </a:rPr>
              <a:t>A</a:t>
            </a:r>
            <a:r>
              <a:rPr lang="en-US" sz="3000" b="1" kern="0" dirty="0" err="1">
                <a:solidFill>
                  <a:srgbClr val="FFFFFF"/>
                </a:solidFill>
                <a:effectLst>
                  <a:outerShdw blurRad="38100" dist="38100" dir="2700000" algn="tl">
                    <a:srgbClr val="000000">
                      <a:alpha val="43137"/>
                    </a:srgbClr>
                  </a:outerShdw>
                </a:effectLst>
                <a:latin typeface="Arial"/>
                <a:cs typeface="Arial" panose="020B0604020202020204" pitchFamily="34" charset="0"/>
              </a:rPr>
              <a:t>cility</a:t>
            </a:r>
            <a:endParaRPr lang="ru-RU" kern="0" dirty="0">
              <a:solidFill>
                <a:sysClr val="windowText" lastClr="000000"/>
              </a:solidFill>
            </a:endParaRPr>
          </a:p>
        </p:txBody>
      </p:sp>
      <mc:AlternateContent xmlns:mc="http://schemas.openxmlformats.org/markup-compatibility/2006" xmlns:a14="http://schemas.microsoft.com/office/drawing/2010/main">
        <mc:Choice Requires="a14">
          <p:sp>
            <p:nvSpPr>
              <p:cNvPr id="20" name="Объект 2"/>
              <p:cNvSpPr>
                <a:spLocks noGrp="1"/>
              </p:cNvSpPr>
              <p:nvPr>
                <p:ph idx="1"/>
              </p:nvPr>
            </p:nvSpPr>
            <p:spPr>
              <a:xfrm>
                <a:off x="179511" y="5660712"/>
                <a:ext cx="3528393" cy="369226"/>
              </a:xfrm>
            </p:spPr>
            <p:txBody>
              <a:bodyPr/>
              <a:lstStyle/>
              <a:p>
                <a:pPr marL="266700" indent="-266700" algn="just">
                  <a:spcBef>
                    <a:spcPts val="1200"/>
                  </a:spcBef>
                  <a:spcAft>
                    <a:spcPts val="600"/>
                  </a:spcAft>
                  <a:buClr>
                    <a:srgbClr val="000090"/>
                  </a:buClr>
                  <a:buBlip>
                    <a:blip r:embed="rId2"/>
                  </a:buBlip>
                  <a:defRPr/>
                </a:pPr>
                <a:r>
                  <a:rPr lang="en-US" sz="1300" dirty="0">
                    <a:solidFill>
                      <a:srgbClr val="000000"/>
                    </a:solidFill>
                    <a:effectLst/>
                  </a:rPr>
                  <a:t>Beams: from </a:t>
                </a:r>
                <a14:m>
                  <m:oMath xmlns:m="http://schemas.openxmlformats.org/officeDocument/2006/math">
                    <m:r>
                      <a:rPr lang="en-US" sz="1400" b="0" i="1" smtClean="0">
                        <a:solidFill>
                          <a:srgbClr val="008000"/>
                        </a:solidFill>
                        <a:latin typeface="Cambria Math" panose="02040503050406030204" pitchFamily="18" charset="0"/>
                      </a:rPr>
                      <m:t>𝑝</m:t>
                    </m:r>
                    <m:r>
                      <a:rPr lang="en-US" sz="1400" b="0" i="1" smtClean="0">
                        <a:solidFill>
                          <a:srgbClr val="008000"/>
                        </a:solidFill>
                        <a:latin typeface="Cambria Math" panose="02040503050406030204" pitchFamily="18" charset="0"/>
                      </a:rPr>
                      <m:t>,</m:t>
                    </m:r>
                    <m:r>
                      <a:rPr lang="en-US" sz="1400" b="0" i="0" smtClean="0">
                        <a:solidFill>
                          <a:schemeClr val="tx1"/>
                        </a:solidFill>
                        <a:latin typeface="Cambria Math" panose="02040503050406030204" pitchFamily="18" charset="0"/>
                      </a:rPr>
                      <m:t> </m:t>
                    </m:r>
                    <m:sSup>
                      <m:sSupPr>
                        <m:ctrlPr>
                          <a:rPr lang="en-US" sz="1400" i="1">
                            <a:solidFill>
                              <a:srgbClr val="008000"/>
                            </a:solidFill>
                            <a:latin typeface="Cambria Math" panose="02040503050406030204" pitchFamily="18" charset="0"/>
                          </a:rPr>
                        </m:ctrlPr>
                      </m:sSupPr>
                      <m:e>
                        <m:r>
                          <a:rPr lang="en-US" sz="1400" b="0" i="1" smtClean="0">
                            <a:solidFill>
                              <a:srgbClr val="008000"/>
                            </a:solidFill>
                            <a:latin typeface="Cambria Math" panose="02040503050406030204" pitchFamily="18" charset="0"/>
                          </a:rPr>
                          <m:t>𝑑</m:t>
                        </m:r>
                      </m:e>
                      <m:sup>
                        <m:r>
                          <a:rPr lang="en-US" sz="1400" i="1" smtClean="0">
                            <a:solidFill>
                              <a:srgbClr val="008000"/>
                            </a:solidFill>
                            <a:latin typeface="Cambria Math" panose="02040503050406030204" pitchFamily="18" charset="0"/>
                            <a:ea typeface="Cambria Math" panose="02040503050406030204" pitchFamily="18" charset="0"/>
                          </a:rPr>
                          <m:t>↑</m:t>
                        </m:r>
                      </m:sup>
                    </m:sSup>
                    <m:r>
                      <a:rPr lang="en-US" sz="1400" i="1">
                        <a:solidFill>
                          <a:srgbClr val="008000"/>
                        </a:solidFill>
                        <a:latin typeface="Cambria Math" panose="02040503050406030204" pitchFamily="18" charset="0"/>
                      </a:rPr>
                      <m:t> </m:t>
                    </m:r>
                  </m:oMath>
                </a14:m>
                <a:r>
                  <a:rPr lang="en-US" sz="1300" dirty="0"/>
                  <a:t>to</a:t>
                </a:r>
                <a14:m>
                  <m:oMath xmlns:m="http://schemas.openxmlformats.org/officeDocument/2006/math">
                    <m:r>
                      <a:rPr lang="en-US" sz="1300" b="0" i="1" smtClean="0">
                        <a:solidFill>
                          <a:srgbClr val="008000"/>
                        </a:solidFill>
                        <a:effectLst/>
                        <a:latin typeface="Cambria Math"/>
                      </a:rPr>
                      <m:t> </m:t>
                    </m:r>
                    <m:sSup>
                      <m:sSupPr>
                        <m:ctrlPr>
                          <a:rPr lang="en-US" sz="1300" i="1">
                            <a:solidFill>
                              <a:srgbClr val="008000"/>
                            </a:solidFill>
                            <a:effectLst/>
                            <a:latin typeface="Cambria Math" panose="02040503050406030204" pitchFamily="18" charset="0"/>
                          </a:rPr>
                        </m:ctrlPr>
                      </m:sSupPr>
                      <m:e>
                        <m:r>
                          <a:rPr lang="en-US" sz="1300" b="0" i="1" smtClean="0">
                            <a:solidFill>
                              <a:srgbClr val="008000"/>
                            </a:solidFill>
                            <a:effectLst/>
                            <a:latin typeface="Cambria Math"/>
                          </a:rPr>
                          <m:t>𝐴𝑢</m:t>
                        </m:r>
                      </m:e>
                      <m:sup>
                        <m:r>
                          <a:rPr lang="en-US" sz="1300" b="0" i="1" smtClean="0">
                            <a:solidFill>
                              <a:srgbClr val="008000"/>
                            </a:solidFill>
                            <a:effectLst/>
                            <a:latin typeface="Cambria Math"/>
                          </a:rPr>
                          <m:t>79+</m:t>
                        </m:r>
                      </m:sup>
                    </m:sSup>
                    <m:r>
                      <a:rPr lang="en-US" sz="1300" b="0" i="1">
                        <a:solidFill>
                          <a:srgbClr val="008000"/>
                        </a:solidFill>
                        <a:effectLst/>
                        <a:latin typeface="Cambria Math"/>
                      </a:rPr>
                      <m:t> </m:t>
                    </m:r>
                  </m:oMath>
                </a14:m>
                <a:endParaRPr lang="en-US" sz="1300" i="1" dirty="0">
                  <a:solidFill>
                    <a:srgbClr val="008000"/>
                  </a:solidFill>
                  <a:effectLst/>
                  <a:latin typeface="+mj-lt"/>
                </a:endParaRPr>
              </a:p>
            </p:txBody>
          </p:sp>
        </mc:Choice>
        <mc:Fallback xmlns="">
          <p:sp>
            <p:nvSpPr>
              <p:cNvPr id="20" name="Объект 2"/>
              <p:cNvSpPr>
                <a:spLocks noGrp="1" noRot="1" noChangeAspect="1" noMove="1" noResize="1" noEditPoints="1" noAdjustHandles="1" noChangeArrowheads="1" noChangeShapeType="1" noTextEdit="1"/>
              </p:cNvSpPr>
              <p:nvPr>
                <p:ph idx="1"/>
              </p:nvPr>
            </p:nvSpPr>
            <p:spPr>
              <a:xfrm>
                <a:off x="179511" y="5660712"/>
                <a:ext cx="3528393" cy="369226"/>
              </a:xfr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7" name="Объект 2"/>
              <p:cNvSpPr txBox="1">
                <a:spLocks/>
              </p:cNvSpPr>
              <p:nvPr/>
            </p:nvSpPr>
            <p:spPr bwMode="auto">
              <a:xfrm>
                <a:off x="171618" y="6147320"/>
                <a:ext cx="5048454" cy="3514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0"/>
                  </a:spcAft>
                  <a:buClr>
                    <a:srgbClr val="000090"/>
                  </a:buClr>
                  <a:buBlip>
                    <a:blip r:embed="rId2"/>
                  </a:buBlip>
                  <a:defRPr/>
                </a:pPr>
                <a:r>
                  <a:rPr lang="en-US" sz="1300" kern="0" dirty="0">
                    <a:solidFill>
                      <a:srgbClr val="000000"/>
                    </a:solidFill>
                    <a:effectLst/>
                  </a:rPr>
                  <a:t>Collision energy: </a:t>
                </a:r>
                <a14:m>
                  <m:oMath xmlns:m="http://schemas.openxmlformats.org/officeDocument/2006/math">
                    <m:rad>
                      <m:radPr>
                        <m:degHide m:val="on"/>
                        <m:ctrlPr>
                          <a:rPr lang="en-US" sz="1300" i="1" kern="0">
                            <a:solidFill>
                              <a:srgbClr val="000000"/>
                            </a:solidFill>
                            <a:effectLst/>
                            <a:latin typeface="Cambria Math" panose="02040503050406030204" pitchFamily="18" charset="0"/>
                          </a:rPr>
                        </m:ctrlPr>
                      </m:radPr>
                      <m:deg/>
                      <m:e>
                        <m:sSub>
                          <m:sSubPr>
                            <m:ctrlPr>
                              <a:rPr lang="en-US" sz="1300" i="1" kern="0">
                                <a:solidFill>
                                  <a:srgbClr val="000000"/>
                                </a:solidFill>
                                <a:effectLst/>
                                <a:latin typeface="Cambria Math" panose="02040503050406030204" pitchFamily="18" charset="0"/>
                              </a:rPr>
                            </m:ctrlPr>
                          </m:sSubPr>
                          <m:e>
                            <m:r>
                              <a:rPr lang="en-US" sz="1300" b="0" i="1" kern="0">
                                <a:solidFill>
                                  <a:srgbClr val="000000"/>
                                </a:solidFill>
                                <a:effectLst/>
                                <a:latin typeface="Cambria Math"/>
                              </a:rPr>
                              <m:t>𝑆</m:t>
                            </m:r>
                          </m:e>
                          <m:sub>
                            <m:r>
                              <a:rPr lang="en-US" sz="1300" b="0" i="1" kern="0">
                                <a:solidFill>
                                  <a:srgbClr val="000000"/>
                                </a:solidFill>
                                <a:effectLst/>
                                <a:latin typeface="Cambria Math"/>
                              </a:rPr>
                              <m:t>𝑁</m:t>
                            </m:r>
                            <m:sSub>
                              <m:sSubPr>
                                <m:ctrlPr>
                                  <a:rPr lang="en-US" sz="1300" b="0" i="1" kern="0" smtClean="0">
                                    <a:solidFill>
                                      <a:srgbClr val="000000"/>
                                    </a:solidFill>
                                    <a:effectLst/>
                                    <a:latin typeface="Cambria Math" panose="02040503050406030204" pitchFamily="18" charset="0"/>
                                  </a:rPr>
                                </m:ctrlPr>
                              </m:sSubPr>
                              <m:e>
                                <m:r>
                                  <a:rPr lang="en-US" sz="1300" b="0" i="1" kern="0">
                                    <a:solidFill>
                                      <a:srgbClr val="000000"/>
                                    </a:solidFill>
                                    <a:effectLst/>
                                    <a:latin typeface="Cambria Math"/>
                                  </a:rPr>
                                  <m:t>𝑁</m:t>
                                </m:r>
                              </m:e>
                              <m:sub>
                                <m:r>
                                  <a:rPr lang="en-US" sz="1300" b="0" i="1" kern="0" smtClean="0">
                                    <a:solidFill>
                                      <a:srgbClr val="000000"/>
                                    </a:solidFill>
                                    <a:effectLst/>
                                    <a:latin typeface="Cambria Math"/>
                                  </a:rPr>
                                  <m:t>𝐴𝑈</m:t>
                                </m:r>
                              </m:sub>
                            </m:sSub>
                          </m:sub>
                        </m:sSub>
                      </m:e>
                    </m:rad>
                  </m:oMath>
                </a14:m>
                <a:r>
                  <a:rPr lang="en-US" sz="1300" i="1" kern="0" dirty="0">
                    <a:solidFill>
                      <a:srgbClr val="008000"/>
                    </a:solidFill>
                    <a:effectLst/>
                  </a:rPr>
                  <a:t> </a:t>
                </a:r>
                <a:r>
                  <a:rPr lang="en-US" sz="1300" i="1" kern="0" dirty="0">
                    <a:effectLst/>
                  </a:rPr>
                  <a:t>= </a:t>
                </a:r>
                <a:r>
                  <a:rPr lang="en-US" sz="1300" i="1" kern="0" dirty="0">
                    <a:solidFill>
                      <a:srgbClr val="008000"/>
                    </a:solidFill>
                    <a:effectLst/>
                  </a:rPr>
                  <a:t>4 – 11 </a:t>
                </a:r>
                <a:r>
                  <a:rPr lang="en-US" sz="1300" i="1" kern="0" dirty="0" err="1">
                    <a:effectLst/>
                  </a:rPr>
                  <a:t>Gev</a:t>
                </a:r>
                <a:r>
                  <a:rPr lang="en-US" sz="1300" i="1" kern="0" dirty="0">
                    <a:effectLst/>
                  </a:rPr>
                  <a:t>   </a:t>
                </a:r>
                <a14:m>
                  <m:oMath xmlns:m="http://schemas.openxmlformats.org/officeDocument/2006/math">
                    <m:sSub>
                      <m:sSubPr>
                        <m:ctrlPr>
                          <a:rPr lang="en-US" sz="1300" i="1" kern="0" smtClean="0">
                            <a:solidFill>
                              <a:srgbClr val="000000"/>
                            </a:solidFill>
                            <a:effectLst/>
                            <a:latin typeface="Cambria Math" panose="02040503050406030204" pitchFamily="18" charset="0"/>
                          </a:rPr>
                        </m:ctrlPr>
                      </m:sSubPr>
                      <m:e>
                        <m:r>
                          <a:rPr lang="en-US" sz="1300" b="0" i="1" kern="0" smtClean="0">
                            <a:solidFill>
                              <a:srgbClr val="000000"/>
                            </a:solidFill>
                            <a:effectLst/>
                            <a:latin typeface="Cambria Math"/>
                          </a:rPr>
                          <m:t>𝐸</m:t>
                        </m:r>
                      </m:e>
                      <m:sub>
                        <m:r>
                          <a:rPr lang="en-US" sz="1300" b="0" i="1" kern="0" smtClean="0">
                            <a:solidFill>
                              <a:srgbClr val="000000"/>
                            </a:solidFill>
                            <a:effectLst/>
                            <a:latin typeface="Cambria Math"/>
                          </a:rPr>
                          <m:t>𝑙𝑎𝑏</m:t>
                        </m:r>
                      </m:sub>
                    </m:sSub>
                  </m:oMath>
                </a14:m>
                <a:r>
                  <a:rPr lang="en-US" sz="1300" i="1" kern="0" dirty="0">
                    <a:solidFill>
                      <a:srgbClr val="008000"/>
                    </a:solidFill>
                    <a:effectLst/>
                  </a:rPr>
                  <a:t> </a:t>
                </a:r>
                <a:r>
                  <a:rPr lang="en-US" sz="1300" i="1" kern="0" dirty="0">
                    <a:effectLst/>
                  </a:rPr>
                  <a:t>= </a:t>
                </a:r>
                <a:r>
                  <a:rPr lang="en-US" sz="1300" i="1" kern="0" dirty="0">
                    <a:solidFill>
                      <a:srgbClr val="008000"/>
                    </a:solidFill>
                    <a:effectLst/>
                  </a:rPr>
                  <a:t>1 – 6 </a:t>
                </a:r>
                <a:r>
                  <a:rPr lang="en-US" sz="1300" i="1" kern="0" dirty="0" err="1">
                    <a:effectLst/>
                  </a:rPr>
                  <a:t>AGev</a:t>
                </a:r>
                <a:endParaRPr lang="en-US" sz="1300" i="1" kern="0" dirty="0">
                  <a:effectLst/>
                </a:endParaRPr>
              </a:p>
            </p:txBody>
          </p:sp>
        </mc:Choice>
        <mc:Fallback xmlns="">
          <p:sp>
            <p:nvSpPr>
              <p:cNvPr id="27" name="Объект 2"/>
              <p:cNvSpPr txBox="1">
                <a:spLocks noRot="1" noChangeAspect="1" noMove="1" noResize="1" noEditPoints="1" noAdjustHandles="1" noChangeArrowheads="1" noChangeShapeType="1" noTextEdit="1"/>
              </p:cNvSpPr>
              <p:nvPr/>
            </p:nvSpPr>
            <p:spPr bwMode="auto">
              <a:xfrm>
                <a:off x="171618" y="6147320"/>
                <a:ext cx="5048454" cy="351470"/>
              </a:xfrm>
              <a:prstGeom prst="rect">
                <a:avLst/>
              </a:prstGeom>
              <a:blipFill>
                <a:blip r:embed="rId4"/>
                <a:stretch>
                  <a:fillRect b="-17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8" name="Объект 2"/>
              <p:cNvSpPr txBox="1">
                <a:spLocks/>
              </p:cNvSpPr>
              <p:nvPr/>
            </p:nvSpPr>
            <p:spPr bwMode="auto">
              <a:xfrm>
                <a:off x="179512" y="5921434"/>
                <a:ext cx="4608512" cy="3692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600"/>
                  </a:spcAft>
                  <a:buClr>
                    <a:srgbClr val="000090"/>
                  </a:buClr>
                  <a:buBlip>
                    <a:blip r:embed="rId2"/>
                  </a:buBlip>
                  <a:defRPr/>
                </a:pPr>
                <a:r>
                  <a:rPr lang="en-US" sz="1300" kern="0" dirty="0">
                    <a:solidFill>
                      <a:srgbClr val="000000"/>
                    </a:solidFill>
                    <a:effectLst/>
                  </a:rPr>
                  <a:t>Luminosity: </a:t>
                </a:r>
                <a14:m>
                  <m:oMath xmlns:m="http://schemas.openxmlformats.org/officeDocument/2006/math">
                    <m:sSup>
                      <m:sSupPr>
                        <m:ctrlPr>
                          <a:rPr lang="en-US" sz="1300" i="1" kern="0" smtClean="0">
                            <a:solidFill>
                              <a:srgbClr val="008000"/>
                            </a:solidFill>
                            <a:effectLst/>
                            <a:latin typeface="Cambria Math" panose="02040503050406030204" pitchFamily="18" charset="0"/>
                          </a:rPr>
                        </m:ctrlPr>
                      </m:sSupPr>
                      <m:e>
                        <m:r>
                          <a:rPr lang="en-US" sz="1300" b="0" i="1" kern="0" smtClean="0">
                            <a:solidFill>
                              <a:srgbClr val="008000"/>
                            </a:solidFill>
                            <a:effectLst/>
                            <a:latin typeface="Cambria Math"/>
                          </a:rPr>
                          <m:t>10</m:t>
                        </m:r>
                      </m:e>
                      <m:sup>
                        <m:r>
                          <a:rPr lang="en-US" sz="1300" b="0" i="1" kern="0" smtClean="0">
                            <a:solidFill>
                              <a:srgbClr val="008000"/>
                            </a:solidFill>
                            <a:effectLst/>
                            <a:latin typeface="Cambria Math"/>
                          </a:rPr>
                          <m:t>27</m:t>
                        </m:r>
                      </m:sup>
                    </m:sSup>
                    <m:r>
                      <a:rPr lang="en-US" sz="1300" b="0" i="1" kern="0" smtClean="0">
                        <a:solidFill>
                          <a:srgbClr val="000000"/>
                        </a:solidFill>
                        <a:effectLst/>
                        <a:latin typeface="Cambria Math"/>
                      </a:rPr>
                      <m:t> </m:t>
                    </m:r>
                  </m:oMath>
                </a14:m>
                <a:r>
                  <a:rPr lang="en-US" sz="1300" kern="0" dirty="0">
                    <a:solidFill>
                      <a:schemeClr val="tx1"/>
                    </a:solidFill>
                    <a:effectLst/>
                  </a:rPr>
                  <a:t>(</a:t>
                </a:r>
                <a14:m>
                  <m:oMath xmlns:m="http://schemas.openxmlformats.org/officeDocument/2006/math">
                    <m:sSup>
                      <m:sSupPr>
                        <m:ctrlPr>
                          <a:rPr lang="en-US" sz="1300" i="1" smtClean="0">
                            <a:solidFill>
                              <a:schemeClr val="tx1"/>
                            </a:solidFill>
                            <a:latin typeface="Cambria Math" panose="02040503050406030204" pitchFamily="18" charset="0"/>
                          </a:rPr>
                        </m:ctrlPr>
                      </m:sSupPr>
                      <m:e>
                        <m:r>
                          <a:rPr lang="en-US" sz="1300" i="1">
                            <a:solidFill>
                              <a:schemeClr val="tx1"/>
                            </a:solidFill>
                            <a:latin typeface="Cambria Math"/>
                          </a:rPr>
                          <m:t>𝐴𝑢</m:t>
                        </m:r>
                      </m:e>
                      <m:sup>
                        <m:r>
                          <a:rPr lang="en-US" sz="1300" i="1">
                            <a:solidFill>
                              <a:schemeClr val="tx1"/>
                            </a:solidFill>
                            <a:latin typeface="Cambria Math"/>
                          </a:rPr>
                          <m:t>79+</m:t>
                        </m:r>
                      </m:sup>
                    </m:sSup>
                  </m:oMath>
                </a14:m>
                <a:r>
                  <a:rPr lang="en-US" sz="1300" kern="0" dirty="0">
                    <a:solidFill>
                      <a:schemeClr val="tx1"/>
                    </a:solidFill>
                    <a:effectLst/>
                  </a:rPr>
                  <a:t>), </a:t>
                </a:r>
                <a14:m>
                  <m:oMath xmlns:m="http://schemas.openxmlformats.org/officeDocument/2006/math">
                    <m:sSup>
                      <m:sSupPr>
                        <m:ctrlPr>
                          <a:rPr lang="en-US" sz="1300" i="1" kern="0" smtClean="0">
                            <a:solidFill>
                              <a:srgbClr val="008000"/>
                            </a:solidFill>
                            <a:effectLst/>
                            <a:latin typeface="Cambria Math" panose="02040503050406030204" pitchFamily="18" charset="0"/>
                          </a:rPr>
                        </m:ctrlPr>
                      </m:sSupPr>
                      <m:e>
                        <m:r>
                          <a:rPr lang="en-US" sz="1300" b="0" i="1" kern="0">
                            <a:solidFill>
                              <a:srgbClr val="008000"/>
                            </a:solidFill>
                            <a:effectLst/>
                            <a:latin typeface="Cambria Math"/>
                          </a:rPr>
                          <m:t>10</m:t>
                        </m:r>
                      </m:e>
                      <m:sup>
                        <m:r>
                          <a:rPr lang="en-US" sz="1300" b="0" i="1" kern="0" smtClean="0">
                            <a:solidFill>
                              <a:srgbClr val="008000"/>
                            </a:solidFill>
                            <a:effectLst/>
                            <a:latin typeface="Cambria Math"/>
                          </a:rPr>
                          <m:t>3</m:t>
                        </m:r>
                        <m:r>
                          <a:rPr lang="en-US" sz="1300" b="0" i="1" kern="0">
                            <a:solidFill>
                              <a:srgbClr val="008000"/>
                            </a:solidFill>
                            <a:effectLst/>
                            <a:latin typeface="Cambria Math"/>
                          </a:rPr>
                          <m:t>2</m:t>
                        </m:r>
                      </m:sup>
                    </m:sSup>
                  </m:oMath>
                </a14:m>
                <a:r>
                  <a:rPr lang="en-US" sz="1300" kern="0" dirty="0">
                    <a:solidFill>
                      <a:schemeClr val="tx1"/>
                    </a:solidFill>
                    <a:effectLst/>
                  </a:rPr>
                  <a:t> </a:t>
                </a:r>
                <a:r>
                  <a:rPr lang="en-US" sz="1300" kern="0" dirty="0"/>
                  <a:t>(</a:t>
                </a:r>
                <a14:m>
                  <m:oMath xmlns:m="http://schemas.openxmlformats.org/officeDocument/2006/math">
                    <m:r>
                      <a:rPr lang="en-US" sz="1400" i="1" smtClean="0">
                        <a:solidFill>
                          <a:schemeClr val="tx1"/>
                        </a:solidFill>
                        <a:latin typeface="Cambria Math" panose="02040503050406030204" pitchFamily="18" charset="0"/>
                      </a:rPr>
                      <m:t>𝑝</m:t>
                    </m:r>
                  </m:oMath>
                </a14:m>
                <a:r>
                  <a:rPr lang="en-US" sz="1300" kern="0" dirty="0"/>
                  <a:t>) </a:t>
                </a:r>
                <a14:m>
                  <m:oMath xmlns:m="http://schemas.openxmlformats.org/officeDocument/2006/math">
                    <m:r>
                      <a:rPr lang="en-US" sz="1300" b="0" i="1" kern="0">
                        <a:solidFill>
                          <a:srgbClr val="000000"/>
                        </a:solidFill>
                        <a:effectLst/>
                        <a:latin typeface="Cambria Math"/>
                      </a:rPr>
                      <m:t>𝑐</m:t>
                    </m:r>
                    <m:sSup>
                      <m:sSupPr>
                        <m:ctrlPr>
                          <a:rPr lang="en-US" sz="1300" i="1" kern="0">
                            <a:solidFill>
                              <a:srgbClr val="000000"/>
                            </a:solidFill>
                            <a:effectLst/>
                            <a:latin typeface="Cambria Math" panose="02040503050406030204" pitchFamily="18" charset="0"/>
                          </a:rPr>
                        </m:ctrlPr>
                      </m:sSupPr>
                      <m:e>
                        <m:r>
                          <a:rPr lang="en-US" sz="1300" b="0" i="1" kern="0">
                            <a:solidFill>
                              <a:srgbClr val="000000"/>
                            </a:solidFill>
                            <a:effectLst/>
                            <a:latin typeface="Cambria Math"/>
                          </a:rPr>
                          <m:t>𝑚</m:t>
                        </m:r>
                      </m:e>
                      <m:sup>
                        <m:r>
                          <a:rPr lang="en-US" sz="1300" b="0" i="1" kern="0">
                            <a:solidFill>
                              <a:srgbClr val="000000"/>
                            </a:solidFill>
                            <a:effectLst/>
                            <a:latin typeface="Cambria Math"/>
                          </a:rPr>
                          <m:t>−2</m:t>
                        </m:r>
                      </m:sup>
                    </m:sSup>
                    <m:sSup>
                      <m:sSupPr>
                        <m:ctrlPr>
                          <a:rPr lang="en-US" sz="1300" i="1" kern="0">
                            <a:solidFill>
                              <a:srgbClr val="000000"/>
                            </a:solidFill>
                            <a:effectLst/>
                            <a:latin typeface="Cambria Math" panose="02040503050406030204" pitchFamily="18" charset="0"/>
                          </a:rPr>
                        </m:ctrlPr>
                      </m:sSupPr>
                      <m:e>
                        <m:r>
                          <a:rPr lang="en-US" sz="1300" b="0" i="1" kern="0">
                            <a:solidFill>
                              <a:srgbClr val="000000"/>
                            </a:solidFill>
                            <a:effectLst/>
                            <a:latin typeface="Cambria Math"/>
                          </a:rPr>
                          <m:t>𝑠</m:t>
                        </m:r>
                      </m:e>
                      <m:sup>
                        <m:r>
                          <a:rPr lang="en-US" sz="1300" b="0" i="1" kern="0">
                            <a:solidFill>
                              <a:srgbClr val="000000"/>
                            </a:solidFill>
                            <a:effectLst/>
                            <a:latin typeface="Cambria Math"/>
                          </a:rPr>
                          <m:t>−1</m:t>
                        </m:r>
                      </m:sup>
                    </m:sSup>
                  </m:oMath>
                </a14:m>
                <a:endParaRPr lang="en-US" sz="1300" kern="0" dirty="0">
                  <a:solidFill>
                    <a:schemeClr val="tx1"/>
                  </a:solidFill>
                  <a:effectLst/>
                </a:endParaRPr>
              </a:p>
            </p:txBody>
          </p:sp>
        </mc:Choice>
        <mc:Fallback xmlns="">
          <p:sp>
            <p:nvSpPr>
              <p:cNvPr id="28" name="Объект 2"/>
              <p:cNvSpPr txBox="1">
                <a:spLocks noRot="1" noChangeAspect="1" noMove="1" noResize="1" noEditPoints="1" noAdjustHandles="1" noChangeArrowheads="1" noChangeShapeType="1" noTextEdit="1"/>
              </p:cNvSpPr>
              <p:nvPr/>
            </p:nvSpPr>
            <p:spPr bwMode="auto">
              <a:xfrm>
                <a:off x="179512" y="5921434"/>
                <a:ext cx="4608512" cy="369226"/>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29" name="Объект 2"/>
          <p:cNvSpPr txBox="1">
            <a:spLocks/>
          </p:cNvSpPr>
          <p:nvPr/>
        </p:nvSpPr>
        <p:spPr bwMode="auto">
          <a:xfrm>
            <a:off x="5349080" y="5661248"/>
            <a:ext cx="3599384" cy="83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266700" indent="-266700" algn="just">
              <a:spcBef>
                <a:spcPts val="1200"/>
              </a:spcBef>
              <a:spcAft>
                <a:spcPts val="600"/>
              </a:spcAft>
              <a:buClr>
                <a:srgbClr val="000090"/>
              </a:buClr>
              <a:buBlip>
                <a:blip r:embed="rId2"/>
              </a:buBlip>
              <a:defRPr/>
            </a:pPr>
            <a:r>
              <a:rPr lang="en-US" sz="1300" kern="0" dirty="0">
                <a:solidFill>
                  <a:srgbClr val="000000"/>
                </a:solidFill>
              </a:rPr>
              <a:t>Fixed target experiment: BM@N (</a:t>
            </a:r>
            <a:r>
              <a:rPr lang="en-US" sz="1300" kern="0" dirty="0" smtClean="0">
                <a:solidFill>
                  <a:srgbClr val="000000"/>
                </a:solidFill>
              </a:rPr>
              <a:t>2018)</a:t>
            </a:r>
            <a:endParaRPr lang="en-US" sz="1300" kern="0" dirty="0">
              <a:solidFill>
                <a:srgbClr val="000000"/>
              </a:solidFill>
            </a:endParaRPr>
          </a:p>
          <a:p>
            <a:pPr marL="266700" indent="-266700" algn="just">
              <a:spcBef>
                <a:spcPts val="0"/>
              </a:spcBef>
              <a:spcAft>
                <a:spcPts val="600"/>
              </a:spcAft>
              <a:buClr>
                <a:srgbClr val="000090"/>
              </a:buClr>
              <a:buBlip>
                <a:blip r:embed="rId2"/>
              </a:buBlip>
              <a:defRPr/>
            </a:pPr>
            <a:r>
              <a:rPr lang="en-US" sz="1300" kern="0" dirty="0">
                <a:solidFill>
                  <a:srgbClr val="000000"/>
                </a:solidFill>
              </a:rPr>
              <a:t>2 interaction points: MPD (</a:t>
            </a:r>
            <a:r>
              <a:rPr lang="en-US" sz="1300" kern="0" dirty="0" smtClean="0">
                <a:solidFill>
                  <a:srgbClr val="000000"/>
                </a:solidFill>
              </a:rPr>
              <a:t>202</a:t>
            </a:r>
            <a:r>
              <a:rPr lang="ru-RU" sz="1300" kern="0" dirty="0" smtClean="0">
                <a:solidFill>
                  <a:srgbClr val="000000"/>
                </a:solidFill>
              </a:rPr>
              <a:t>2</a:t>
            </a:r>
            <a:r>
              <a:rPr lang="en-US" sz="1300" kern="0" dirty="0" smtClean="0">
                <a:solidFill>
                  <a:srgbClr val="000000"/>
                </a:solidFill>
              </a:rPr>
              <a:t>) </a:t>
            </a:r>
            <a:r>
              <a:rPr lang="en-US" sz="1300" kern="0" dirty="0">
                <a:solidFill>
                  <a:srgbClr val="000000"/>
                </a:solidFill>
              </a:rPr>
              <a:t>&amp; </a:t>
            </a:r>
            <a:r>
              <a:rPr lang="en-US" sz="1300" kern="0" dirty="0" smtClean="0">
                <a:solidFill>
                  <a:srgbClr val="000000"/>
                </a:solidFill>
              </a:rPr>
              <a:t>SPD</a:t>
            </a:r>
            <a:endParaRPr lang="ru-RU" sz="1300" kern="0" dirty="0" smtClean="0">
              <a:solidFill>
                <a:srgbClr val="000000"/>
              </a:solidFill>
            </a:endParaRPr>
          </a:p>
          <a:p>
            <a:pPr marL="266700" indent="-266700" algn="just">
              <a:spcBef>
                <a:spcPts val="0"/>
              </a:spcBef>
              <a:spcAft>
                <a:spcPts val="600"/>
              </a:spcAft>
              <a:buClr>
                <a:srgbClr val="000090"/>
              </a:buClr>
              <a:buBlip>
                <a:blip r:embed="rId2"/>
              </a:buBlip>
              <a:defRPr/>
            </a:pPr>
            <a:r>
              <a:rPr lang="en-US" sz="1300" kern="0" dirty="0"/>
              <a:t>O</a:t>
            </a:r>
            <a:r>
              <a:rPr lang="en-US" sz="1300" kern="0" dirty="0" smtClean="0">
                <a:solidFill>
                  <a:schemeClr val="tx1"/>
                </a:solidFill>
              </a:rPr>
              <a:t>fficial site: </a:t>
            </a:r>
            <a:r>
              <a:rPr lang="en-US" sz="1300" i="1" kern="0" dirty="0" smtClean="0">
                <a:solidFill>
                  <a:schemeClr val="tx1"/>
                </a:solidFill>
              </a:rPr>
              <a:t>nica.jinr.ru</a:t>
            </a:r>
          </a:p>
        </p:txBody>
      </p:sp>
      <p:pic>
        <p:nvPicPr>
          <p:cNvPr id="30" name="Picture 1" descr="NICA_scheme_v_2.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 y="1012995"/>
            <a:ext cx="9153144" cy="4601998"/>
          </a:xfrm>
          <a:prstGeom prst="rect">
            <a:avLst/>
          </a:prstGeom>
        </p:spPr>
      </p:pic>
      <p:pic>
        <p:nvPicPr>
          <p:cNvPr id="31" name="Рисунок 30"/>
          <p:cNvPicPr>
            <a:picLocks noChangeAspect="1"/>
          </p:cNvPicPr>
          <p:nvPr/>
        </p:nvPicPr>
        <p:blipFill>
          <a:blip r:embed="rId7" cstate="print">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tretch>
            <a:fillRect/>
          </a:stretch>
        </p:blipFill>
        <p:spPr>
          <a:xfrm>
            <a:off x="6300193" y="3355848"/>
            <a:ext cx="1421872" cy="1396482"/>
          </a:xfrm>
          <a:prstGeom prst="rect">
            <a:avLst/>
          </a:prstGeom>
        </p:spPr>
      </p:pic>
      <p:pic>
        <p:nvPicPr>
          <p:cNvPr id="32" name="Picture 12"/>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6854" t="5241" r="31741" b="495"/>
          <a:stretch/>
        </p:blipFill>
        <p:spPr bwMode="auto">
          <a:xfrm>
            <a:off x="1074367" y="1025304"/>
            <a:ext cx="1625425" cy="1177032"/>
          </a:xfrm>
          <a:prstGeom prst="rect">
            <a:avLst/>
          </a:prstGeom>
          <a:noFill/>
          <a:ln w="9525">
            <a:noFill/>
            <a:miter lim="800000"/>
            <a:headEnd/>
            <a:tailEnd/>
          </a:ln>
          <a:effectLst/>
          <a:scene3d>
            <a:camera prst="orthographicFront">
              <a:rot lat="0" lon="10799977" rev="0"/>
            </a:camera>
            <a:lightRig rig="threePt" dir="t"/>
          </a:scene3d>
        </p:spPr>
      </p:pic>
      <p:pic>
        <p:nvPicPr>
          <p:cNvPr id="33" name="Picture 2"/>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l="5180" t="1540" r="6122" b="4222"/>
          <a:stretch/>
        </p:blipFill>
        <p:spPr bwMode="auto">
          <a:xfrm>
            <a:off x="3887588" y="1106392"/>
            <a:ext cx="1554938" cy="117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98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0" y="413542"/>
            <a:ext cx="9144000" cy="576064"/>
          </a:xfrm>
          <a:prstGeom prst="rect">
            <a:avLst/>
          </a:prstGeom>
          <a:noFill/>
          <a:ln>
            <a:noFill/>
          </a:ln>
        </p:spPr>
        <p:txBody>
          <a:bodyPr lIns="0" tIns="0" rIns="0" bIns="0" anchor="ctr"/>
          <a:lstStyle/>
          <a:p>
            <a:pPr algn="ctr"/>
            <a:r>
              <a:rPr lang="en-US" sz="3000" b="1" spc="-1" dirty="0" smtClean="0">
                <a:solidFill>
                  <a:schemeClr val="bg1"/>
                </a:solidFill>
                <a:effectLst>
                  <a:outerShdw blurRad="38100" dist="38100" dir="2700000" algn="tl">
                    <a:srgbClr val="000000">
                      <a:alpha val="43137"/>
                    </a:srgbClr>
                  </a:outerShdw>
                </a:effectLst>
                <a:uFill>
                  <a:solidFill>
                    <a:srgbClr val="FFFFFF"/>
                  </a:solidFill>
                </a:uFill>
                <a:latin typeface="Arial"/>
              </a:rPr>
              <a:t>e-Log on the NICA technical site</a:t>
            </a:r>
            <a:endParaRPr lang="en-US" sz="3000" b="1" i="1" spc="-1" dirty="0">
              <a:solidFill>
                <a:schemeClr val="bg1"/>
              </a:solidFill>
              <a:effectLst>
                <a:outerShdw blurRad="38100" dist="38100" dir="2700000" algn="tl">
                  <a:srgbClr val="000000">
                    <a:alpha val="43137"/>
                  </a:srgbClr>
                </a:outerShdw>
              </a:effectLst>
              <a:uFill>
                <a:solidFill>
                  <a:srgbClr val="FFFFFF"/>
                </a:solidFill>
              </a:uFill>
              <a:latin typeface="Arial"/>
            </a:endParaRPr>
          </a:p>
        </p:txBody>
      </p:sp>
      <p:sp>
        <p:nvSpPr>
          <p:cNvPr id="7" name="Прямоугольник 6"/>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Номер слайда 3"/>
          <p:cNvSpPr>
            <a:spLocks noGrp="1"/>
          </p:cNvSpPr>
          <p:nvPr>
            <p:ph type="sldNum" sz="quarter" idx="4294967295"/>
          </p:nvPr>
        </p:nvSpPr>
        <p:spPr>
          <a:xfrm>
            <a:off x="8460432" y="6524625"/>
            <a:ext cx="504056"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20</a:t>
            </a:fld>
            <a:endParaRPr lang="en-US" sz="1200" dirty="0">
              <a:solidFill>
                <a:schemeClr val="bg2">
                  <a:lumMod val="75000"/>
                </a:schemeClr>
              </a:solidFill>
            </a:endParaRPr>
          </a:p>
        </p:txBody>
      </p:sp>
      <p:pic>
        <p:nvPicPr>
          <p:cNvPr id="14" name="Рисунок 13"/>
          <p:cNvPicPr/>
          <p:nvPr/>
        </p:nvPicPr>
        <p:blipFill>
          <a:blip r:embed="rId2">
            <a:extLst>
              <a:ext uri="{28A0092B-C50C-407E-A947-70E740481C1C}">
                <a14:useLocalDpi xmlns:a14="http://schemas.microsoft.com/office/drawing/2010/main" val="0"/>
              </a:ext>
            </a:extLst>
          </a:blip>
          <a:stretch>
            <a:fillRect/>
          </a:stretch>
        </p:blipFill>
        <p:spPr>
          <a:xfrm>
            <a:off x="1259632" y="1297832"/>
            <a:ext cx="6552728" cy="4882482"/>
          </a:xfrm>
          <a:prstGeom prst="rect">
            <a:avLst/>
          </a:prstGeom>
          <a:ln>
            <a:solidFill>
              <a:schemeClr val="tx1"/>
            </a:solidFill>
          </a:ln>
        </p:spPr>
      </p:pic>
      <p:sp>
        <p:nvSpPr>
          <p:cNvPr id="15" name="Text Box 5"/>
          <p:cNvSpPr txBox="1">
            <a:spLocks noChangeArrowheads="1"/>
          </p:cNvSpPr>
          <p:nvPr/>
        </p:nvSpPr>
        <p:spPr bwMode="auto">
          <a:xfrm>
            <a:off x="3878554" y="1360073"/>
            <a:ext cx="3816424"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457200" algn="l"/>
                <a:tab pos="914400" algn="l"/>
                <a:tab pos="1371600" algn="l"/>
                <a:tab pos="1828800" algn="l"/>
              </a:tabLst>
              <a:defRPr>
                <a:solidFill>
                  <a:srgbClr val="000000"/>
                </a:solidFill>
                <a:latin typeface="Arial" charset="0"/>
                <a:ea typeface="WenQuanYi Micro Hei" charset="0"/>
                <a:cs typeface="WenQuanYi Micro Hei" charset="0"/>
              </a:defRPr>
            </a:lvl1pPr>
            <a:lvl2pPr>
              <a:tabLst>
                <a:tab pos="457200" algn="l"/>
                <a:tab pos="914400" algn="l"/>
                <a:tab pos="1371600" algn="l"/>
                <a:tab pos="1828800" algn="l"/>
              </a:tabLst>
              <a:defRPr>
                <a:solidFill>
                  <a:srgbClr val="000000"/>
                </a:solidFill>
                <a:latin typeface="Arial" charset="0"/>
                <a:ea typeface="WenQuanYi Micro Hei" charset="0"/>
                <a:cs typeface="WenQuanYi Micro Hei" charset="0"/>
              </a:defRPr>
            </a:lvl2pPr>
            <a:lvl3pPr>
              <a:tabLst>
                <a:tab pos="457200" algn="l"/>
                <a:tab pos="914400" algn="l"/>
                <a:tab pos="1371600" algn="l"/>
                <a:tab pos="1828800" algn="l"/>
              </a:tabLst>
              <a:defRPr>
                <a:solidFill>
                  <a:srgbClr val="000000"/>
                </a:solidFill>
                <a:latin typeface="Arial" charset="0"/>
                <a:ea typeface="WenQuanYi Micro Hei" charset="0"/>
                <a:cs typeface="WenQuanYi Micro Hei" charset="0"/>
              </a:defRPr>
            </a:lvl3pPr>
            <a:lvl4pPr>
              <a:tabLst>
                <a:tab pos="457200" algn="l"/>
                <a:tab pos="914400" algn="l"/>
                <a:tab pos="1371600" algn="l"/>
                <a:tab pos="1828800" algn="l"/>
              </a:tabLst>
              <a:defRPr>
                <a:solidFill>
                  <a:srgbClr val="000000"/>
                </a:solidFill>
                <a:latin typeface="Arial" charset="0"/>
                <a:ea typeface="WenQuanYi Micro Hei" charset="0"/>
                <a:cs typeface="WenQuanYi Micro Hei" charset="0"/>
              </a:defRPr>
            </a:lvl4pPr>
            <a:lvl5pPr>
              <a:tabLst>
                <a:tab pos="457200" algn="l"/>
                <a:tab pos="914400" algn="l"/>
                <a:tab pos="1371600" algn="l"/>
                <a:tab pos="1828800" algn="l"/>
              </a:tabLst>
              <a:defRPr>
                <a:solidFill>
                  <a:srgbClr val="000000"/>
                </a:solidFill>
                <a:latin typeface="Arial" charset="0"/>
                <a:ea typeface="WenQuanYi Micro Hei" charset="0"/>
                <a:cs typeface="WenQuanYi Micro Hei" charset="0"/>
              </a:defRPr>
            </a:lvl5pPr>
            <a:lvl6pPr marL="25146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WenQuanYi Micro Hei" charset="0"/>
                <a:cs typeface="WenQuanYi Micro Hei" charset="0"/>
              </a:defRPr>
            </a:lvl6pPr>
            <a:lvl7pPr marL="29718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WenQuanYi Micro Hei" charset="0"/>
                <a:cs typeface="WenQuanYi Micro Hei" charset="0"/>
              </a:defRPr>
            </a:lvl7pPr>
            <a:lvl8pPr marL="34290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WenQuanYi Micro Hei" charset="0"/>
                <a:cs typeface="WenQuanYi Micro Hei" charset="0"/>
              </a:defRPr>
            </a:lvl8pPr>
            <a:lvl9pPr marL="3886200" indent="-228600" defTabSz="457200" fontAlgn="base" hangingPunct="0">
              <a:lnSpc>
                <a:spcPct val="94000"/>
              </a:lnSpc>
              <a:spcBef>
                <a:spcPct val="0"/>
              </a:spcBef>
              <a:spcAft>
                <a:spcPct val="0"/>
              </a:spcAft>
              <a:buClr>
                <a:srgbClr val="000000"/>
              </a:buClr>
              <a:buSzPct val="100000"/>
              <a:buFont typeface="Times New Roman" pitchFamily="16" charset="0"/>
              <a:tabLst>
                <a:tab pos="457200" algn="l"/>
                <a:tab pos="914400" algn="l"/>
                <a:tab pos="1371600" algn="l"/>
                <a:tab pos="1828800" algn="l"/>
              </a:tabLst>
              <a:defRPr>
                <a:solidFill>
                  <a:srgbClr val="000000"/>
                </a:solidFill>
                <a:latin typeface="Arial" charset="0"/>
                <a:ea typeface="WenQuanYi Micro Hei" charset="0"/>
                <a:cs typeface="WenQuanYi Micro Hei" charset="0"/>
              </a:defRPr>
            </a:lvl9pPr>
          </a:lstStyle>
          <a:p>
            <a:pPr>
              <a:spcBef>
                <a:spcPts val="1013"/>
              </a:spcBef>
              <a:buClr>
                <a:srgbClr val="0D228C"/>
              </a:buClr>
              <a:buFont typeface="Wingdings" charset="2"/>
              <a:buChar char=""/>
            </a:pPr>
            <a:r>
              <a:rPr lang="en-US" altLang="ru-RU" sz="1600" b="1" i="1" dirty="0" smtClean="0">
                <a:solidFill>
                  <a:srgbClr val="0D228C"/>
                </a:solidFill>
                <a:latin typeface="Georgia" pitchFamily="16" charset="0"/>
              </a:rPr>
              <a:t> Experiments –&gt; </a:t>
            </a:r>
            <a:r>
              <a:rPr lang="en-US" altLang="ru-RU" sz="1600" b="1" i="1" dirty="0">
                <a:solidFill>
                  <a:srgbClr val="0D228C"/>
                </a:solidFill>
                <a:latin typeface="Georgia" pitchFamily="16" charset="0"/>
              </a:rPr>
              <a:t>BM@N –&gt; </a:t>
            </a:r>
            <a:r>
              <a:rPr lang="en-US" altLang="ru-RU" sz="1600" b="1" i="1" dirty="0" err="1" smtClean="0">
                <a:solidFill>
                  <a:srgbClr val="0D228C"/>
                </a:solidFill>
                <a:latin typeface="Georgia" pitchFamily="16" charset="0"/>
              </a:rPr>
              <a:t>eLog</a:t>
            </a:r>
            <a:endParaRPr lang="en-US" altLang="ru-RU" sz="1600" b="1" i="1" dirty="0">
              <a:solidFill>
                <a:srgbClr val="0D228C"/>
              </a:solidFill>
              <a:latin typeface="Georgia" pitchFamily="16" charset="0"/>
            </a:endParaRPr>
          </a:p>
        </p:txBody>
      </p:sp>
      <p:sp>
        <p:nvSpPr>
          <p:cNvPr id="12"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Tree>
    <p:extLst>
      <p:ext uri="{BB962C8B-B14F-4D97-AF65-F5344CB8AC3E}">
        <p14:creationId xmlns:p14="http://schemas.microsoft.com/office/powerpoint/2010/main" val="3382592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0" y="413542"/>
            <a:ext cx="9144000" cy="576064"/>
          </a:xfrm>
          <a:prstGeom prst="rect">
            <a:avLst/>
          </a:prstGeom>
          <a:noFill/>
          <a:ln>
            <a:noFill/>
          </a:ln>
        </p:spPr>
        <p:txBody>
          <a:bodyPr lIns="0" tIns="0" rIns="0" bIns="0" anchor="ctr"/>
          <a:lstStyle/>
          <a:p>
            <a:pPr algn="ctr"/>
            <a:r>
              <a:rPr lang="en-US" sz="3000" b="1" spc="-1" dirty="0" smtClean="0">
                <a:solidFill>
                  <a:schemeClr val="bg1"/>
                </a:solidFill>
                <a:effectLst>
                  <a:outerShdw blurRad="38100" dist="38100" dir="2700000" algn="tl">
                    <a:srgbClr val="000000">
                      <a:alpha val="43137"/>
                    </a:srgbClr>
                  </a:outerShdw>
                </a:effectLst>
                <a:uFill>
                  <a:solidFill>
                    <a:srgbClr val="FFFFFF"/>
                  </a:solidFill>
                </a:uFill>
                <a:latin typeface="Arial"/>
              </a:rPr>
              <a:t>RFBR support with NICA Grant</a:t>
            </a:r>
            <a:endParaRPr lang="en-US" sz="3000" b="1" i="1" spc="-1" dirty="0">
              <a:solidFill>
                <a:schemeClr val="bg1"/>
              </a:solidFill>
              <a:effectLst>
                <a:outerShdw blurRad="38100" dist="38100" dir="2700000" algn="tl">
                  <a:srgbClr val="000000">
                    <a:alpha val="43137"/>
                  </a:srgbClr>
                </a:outerShdw>
              </a:effectLst>
              <a:uFill>
                <a:solidFill>
                  <a:srgbClr val="FFFFFF"/>
                </a:solidFill>
              </a:uFill>
              <a:latin typeface="Arial"/>
            </a:endParaRPr>
          </a:p>
        </p:txBody>
      </p:sp>
      <p:sp>
        <p:nvSpPr>
          <p:cNvPr id="7" name="Прямоугольник 6"/>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Номер слайда 3"/>
          <p:cNvSpPr>
            <a:spLocks noGrp="1"/>
          </p:cNvSpPr>
          <p:nvPr>
            <p:ph type="sldNum" sz="quarter" idx="4294967295"/>
          </p:nvPr>
        </p:nvSpPr>
        <p:spPr>
          <a:xfrm>
            <a:off x="8460432" y="6524625"/>
            <a:ext cx="504056"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21</a:t>
            </a:fld>
            <a:endParaRPr lang="en-US" sz="1200" dirty="0">
              <a:solidFill>
                <a:schemeClr val="bg2">
                  <a:lumMod val="75000"/>
                </a:schemeClr>
              </a:solidFill>
            </a:endParaRPr>
          </a:p>
        </p:txBody>
      </p:sp>
      <p:sp>
        <p:nvSpPr>
          <p:cNvPr id="11"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
        <p:nvSpPr>
          <p:cNvPr id="13" name="Объект 2"/>
          <p:cNvSpPr txBox="1">
            <a:spLocks/>
          </p:cNvSpPr>
          <p:nvPr/>
        </p:nvSpPr>
        <p:spPr>
          <a:xfrm>
            <a:off x="208118" y="1531215"/>
            <a:ext cx="8727763" cy="4346057"/>
          </a:xfrm>
          <a:prstGeom prst="rect">
            <a:avLst/>
          </a:prstGeom>
        </p:spPr>
        <p:txBody>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spcAft>
                <a:spcPts val="600"/>
              </a:spcAft>
              <a:buClr>
                <a:srgbClr val="000090"/>
              </a:buClr>
              <a:buNone/>
              <a:defRPr/>
            </a:pPr>
            <a:r>
              <a:rPr lang="ru-RU" sz="2200" kern="0" dirty="0" smtClean="0"/>
              <a:t>Работа поддержана грантом РФФИ</a:t>
            </a:r>
            <a:r>
              <a:rPr lang="en-US" sz="2200" kern="0" dirty="0" smtClean="0"/>
              <a:t> </a:t>
            </a:r>
            <a:r>
              <a:rPr lang="ru-RU" sz="2200" kern="0" dirty="0" smtClean="0"/>
              <a:t>для мегапроекта </a:t>
            </a:r>
            <a:r>
              <a:rPr lang="en-US" sz="2200" kern="0" dirty="0" smtClean="0"/>
              <a:t>NICA “</a:t>
            </a:r>
            <a:r>
              <a:rPr lang="ru-RU" sz="2200" kern="0" dirty="0"/>
              <a:t>Совершенствование информационных систем для онлайн и офлайн обработки данных экспериментальных установок комплекса </a:t>
            </a:r>
            <a:r>
              <a:rPr lang="ru-RU" sz="2200" kern="0" dirty="0" smtClean="0"/>
              <a:t>NICA</a:t>
            </a:r>
            <a:r>
              <a:rPr lang="en-US" sz="2200" kern="0" dirty="0" smtClean="0"/>
              <a:t>”</a:t>
            </a:r>
            <a:r>
              <a:rPr lang="ru-RU" sz="2200" kern="0" dirty="0" smtClean="0"/>
              <a:t> (№18-02-40125)</a:t>
            </a:r>
            <a:r>
              <a:rPr lang="en-US" sz="2200" kern="0" dirty="0"/>
              <a:t> </a:t>
            </a:r>
            <a:r>
              <a:rPr lang="ru-RU" sz="2200" kern="0" dirty="0" smtClean="0"/>
              <a:t>на 2019 – 2021</a:t>
            </a:r>
          </a:p>
          <a:p>
            <a:pPr marL="0" indent="0" algn="just">
              <a:spcAft>
                <a:spcPts val="600"/>
              </a:spcAft>
              <a:buClr>
                <a:srgbClr val="000090"/>
              </a:buClr>
              <a:buNone/>
              <a:defRPr/>
            </a:pPr>
            <a:r>
              <a:rPr lang="ru-RU" sz="2200" kern="0" dirty="0"/>
              <a:t>Система онлайн журналирования – одна из пяти информационных систем, разрабатываемых для автоматизации процесса сбора, обработки и анализа данных в экспериментах </a:t>
            </a:r>
            <a:r>
              <a:rPr lang="en-US" sz="2200" kern="0" dirty="0"/>
              <a:t>BM@N</a:t>
            </a:r>
            <a:r>
              <a:rPr lang="ru-RU" sz="2200" kern="0" dirty="0"/>
              <a:t> и </a:t>
            </a:r>
            <a:r>
              <a:rPr lang="en-US" sz="2200" kern="0" dirty="0" smtClean="0"/>
              <a:t>MPD</a:t>
            </a:r>
          </a:p>
          <a:p>
            <a:pPr marL="0" indent="0" algn="just">
              <a:spcAft>
                <a:spcPts val="600"/>
              </a:spcAft>
              <a:buClr>
                <a:srgbClr val="000090"/>
              </a:buClr>
              <a:buNone/>
              <a:defRPr/>
            </a:pPr>
            <a:r>
              <a:rPr lang="ru-RU" sz="2200" kern="0" dirty="0" smtClean="0"/>
              <a:t>Участники гранта – команда из 10 человек: 3 ЛФВЭ + 7 ЛИТ</a:t>
            </a:r>
            <a:endParaRPr lang="en-US" sz="2200" kern="0" dirty="0" smtClean="0"/>
          </a:p>
          <a:p>
            <a:pPr marL="0" indent="0" algn="just">
              <a:spcAft>
                <a:spcPts val="0"/>
              </a:spcAft>
              <a:buClr>
                <a:srgbClr val="000090"/>
              </a:buClr>
              <a:buNone/>
              <a:defRPr/>
            </a:pPr>
            <a:r>
              <a:rPr lang="ru-RU" sz="2200" kern="0" dirty="0" smtClean="0">
                <a:effectLst>
                  <a:outerShdw blurRad="38100" dist="38100" dir="2700000" algn="tl">
                    <a:srgbClr val="000000">
                      <a:alpha val="43137"/>
                    </a:srgbClr>
                  </a:outerShdw>
                </a:effectLst>
              </a:rPr>
              <a:t>Командировка за счёт гранта РФФИ на конференцию </a:t>
            </a:r>
            <a:r>
              <a:rPr lang="en-US" sz="2200" kern="0" dirty="0" smtClean="0">
                <a:effectLst>
                  <a:outerShdw blurRad="38100" dist="38100" dir="2700000" algn="tl">
                    <a:srgbClr val="000000">
                      <a:alpha val="43137"/>
                    </a:srgbClr>
                  </a:outerShdw>
                </a:effectLst>
              </a:rPr>
              <a:t>NEC’2019:</a:t>
            </a:r>
          </a:p>
          <a:p>
            <a:pPr marL="0" indent="0" algn="just">
              <a:spcBef>
                <a:spcPts val="0"/>
              </a:spcBef>
              <a:spcAft>
                <a:spcPts val="600"/>
              </a:spcAft>
              <a:buClr>
                <a:srgbClr val="000090"/>
              </a:buClr>
              <a:buNone/>
              <a:defRPr/>
            </a:pPr>
            <a:r>
              <a:rPr lang="ru-RU" sz="2200" kern="0" dirty="0" smtClean="0">
                <a:effectLst>
                  <a:outerShdw blurRad="38100" dist="38100" dir="2700000" algn="tl">
                    <a:srgbClr val="000000">
                      <a:alpha val="43137"/>
                    </a:srgbClr>
                  </a:outerShdw>
                </a:effectLst>
              </a:rPr>
              <a:t>оплата проезда, проживания и организационного взноса</a:t>
            </a:r>
            <a:endParaRPr lang="en-US" sz="2200" kern="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6518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Изображение 1" descr="JINR_flagi.png">
            <a:extLst>
              <a:ext uri="{FF2B5EF4-FFF2-40B4-BE49-F238E27FC236}">
                <a16:creationId xmlns:a16="http://schemas.microsoft.com/office/drawing/2014/main" id="{AC41A1B0-9482-48B0-B4B5-E235E57A24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42217"/>
            <a:ext cx="9151938" cy="263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id="{19F18A3C-71C2-4F05-AE0C-59EEB52F129E}"/>
              </a:ext>
            </a:extLst>
          </p:cNvPr>
          <p:cNvSpPr/>
          <p:nvPr/>
        </p:nvSpPr>
        <p:spPr>
          <a:xfrm>
            <a:off x="395536" y="260648"/>
            <a:ext cx="936104" cy="288032"/>
          </a:xfrm>
          <a:prstGeom prst="rect">
            <a:avLst/>
          </a:prstGeom>
          <a:solidFill>
            <a:srgbClr val="EAF1FB"/>
          </a:solidFill>
          <a:ln>
            <a:solidFill>
              <a:srgbClr val="EAF1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15">
            <a:extLst>
              <a:ext uri="{FF2B5EF4-FFF2-40B4-BE49-F238E27FC236}">
                <a16:creationId xmlns:a16="http://schemas.microsoft.com/office/drawing/2014/main" id="{1FE797A6-4F95-43ED-B059-A1EAC3CB72C3}"/>
              </a:ext>
            </a:extLst>
          </p:cNvPr>
          <p:cNvSpPr txBox="1">
            <a:spLocks noChangeArrowheads="1"/>
          </p:cNvSpPr>
          <p:nvPr/>
        </p:nvSpPr>
        <p:spPr bwMode="auto">
          <a:xfrm>
            <a:off x="-125667" y="314096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Aft>
                <a:spcPts val="1425"/>
              </a:spcAft>
              <a:buClr>
                <a:srgbClr val="000000"/>
              </a:buClr>
              <a:buSzPct val="100000"/>
              <a:buFont typeface="Times New Roman" pitchFamily="18" charset="0"/>
              <a:buChar char="•"/>
              <a:defRPr kumimoji="1" sz="3200">
                <a:solidFill>
                  <a:srgbClr val="000000"/>
                </a:solidFill>
                <a:latin typeface="Arial" pitchFamily="34" charset="0"/>
                <a:ea typeface="Arial" pitchFamily="34" charset="0"/>
                <a:cs typeface="SimSun" pitchFamily="2" charset="-122"/>
              </a:defRPr>
            </a:lvl1pPr>
            <a:lvl2pPr marL="742950" indent="-285750">
              <a:lnSpc>
                <a:spcPct val="93000"/>
              </a:lnSpc>
              <a:spcAft>
                <a:spcPts val="1138"/>
              </a:spcAft>
              <a:buClr>
                <a:srgbClr val="000000"/>
              </a:buClr>
              <a:buSzPct val="100000"/>
              <a:buFont typeface="Times New Roman" pitchFamily="18" charset="0"/>
              <a:buChar char="–"/>
              <a:defRPr kumimoji="1" sz="2800">
                <a:solidFill>
                  <a:srgbClr val="000000"/>
                </a:solidFill>
                <a:latin typeface="Arial" pitchFamily="34" charset="0"/>
                <a:ea typeface="SimSun" pitchFamily="2" charset="-122"/>
                <a:cs typeface="SimSun" pitchFamily="2" charset="-122"/>
              </a:defRPr>
            </a:lvl2pPr>
            <a:lvl3pPr marL="1143000" indent="-228600">
              <a:lnSpc>
                <a:spcPct val="93000"/>
              </a:lnSpc>
              <a:spcAft>
                <a:spcPts val="850"/>
              </a:spcAft>
              <a:buClr>
                <a:srgbClr val="000000"/>
              </a:buClr>
              <a:buSzPct val="100000"/>
              <a:buFont typeface="Times New Roman" pitchFamily="18" charset="0"/>
              <a:buChar char="•"/>
              <a:defRPr kumimoji="1" sz="2400">
                <a:solidFill>
                  <a:srgbClr val="000000"/>
                </a:solidFill>
                <a:latin typeface="Arial" pitchFamily="34" charset="0"/>
                <a:ea typeface="SimSun" pitchFamily="2" charset="-122"/>
                <a:cs typeface="SimSun" pitchFamily="2" charset="-122"/>
              </a:defRPr>
            </a:lvl3pPr>
            <a:lvl4pPr marL="1600200" indent="-228600">
              <a:lnSpc>
                <a:spcPct val="93000"/>
              </a:lnSpc>
              <a:spcAft>
                <a:spcPts val="575"/>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4pPr>
            <a:lvl5pPr marL="2057400" indent="-228600">
              <a:lnSpc>
                <a:spcPct val="93000"/>
              </a:lnSpc>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5pPr>
            <a:lvl6pPr marL="25146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6pPr>
            <a:lvl7pPr marL="29718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7pPr>
            <a:lvl8pPr marL="34290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8pPr>
            <a:lvl9pPr marL="38862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9pPr>
          </a:lstStyle>
          <a:p>
            <a:pPr algn="ctr" eaLnBrk="1" hangingPunct="1">
              <a:lnSpc>
                <a:spcPct val="100000"/>
              </a:lnSpc>
              <a:spcAft>
                <a:spcPct val="0"/>
              </a:spcAft>
              <a:buClrTx/>
              <a:buSzTx/>
              <a:buFontTx/>
              <a:buNone/>
            </a:pPr>
            <a:r>
              <a:rPr kumimoji="0" lang="en-US" altLang="ru-RU" sz="4000" b="1" i="1" dirty="0">
                <a:solidFill>
                  <a:schemeClr val="bg1"/>
                </a:solidFill>
                <a:latin typeface="Calibri" pitchFamily="34" charset="0"/>
                <a:ea typeface="SimSun" pitchFamily="2" charset="-122"/>
                <a:cs typeface="Arial" pitchFamily="34" charset="0"/>
              </a:rPr>
              <a:t>Thank you for your attention</a:t>
            </a:r>
            <a:r>
              <a:rPr kumimoji="0" lang="ru-RU" altLang="ru-RU" sz="4000" b="1" i="1" dirty="0">
                <a:solidFill>
                  <a:schemeClr val="bg1"/>
                </a:solidFill>
                <a:latin typeface="Calibri" pitchFamily="34" charset="0"/>
                <a:ea typeface="SimSun" pitchFamily="2" charset="-122"/>
                <a:cs typeface="Arial" pitchFamily="34" charset="0"/>
              </a:rPr>
              <a:t>!</a:t>
            </a:r>
            <a:endParaRPr kumimoji="0" lang="de-DE" altLang="ru-RU" sz="4000" b="1" i="1" dirty="0">
              <a:solidFill>
                <a:schemeClr val="bg1"/>
              </a:solidFill>
              <a:latin typeface="Calibri" pitchFamily="34" charset="0"/>
              <a:ea typeface="SimSun" pitchFamily="2" charset="-122"/>
              <a:cs typeface="Arial" pitchFamily="34" charset="0"/>
            </a:endParaRPr>
          </a:p>
        </p:txBody>
      </p:sp>
      <p:sp>
        <p:nvSpPr>
          <p:cNvPr id="11" name="Прямоугольник 10">
            <a:extLst>
              <a:ext uri="{FF2B5EF4-FFF2-40B4-BE49-F238E27FC236}">
                <a16:creationId xmlns:a16="http://schemas.microsoft.com/office/drawing/2014/main" id="{9072FB06-94F8-4C2F-8E01-C73C9CC0A959}"/>
              </a:ext>
            </a:extLst>
          </p:cNvPr>
          <p:cNvSpPr/>
          <p:nvPr/>
        </p:nvSpPr>
        <p:spPr>
          <a:xfrm>
            <a:off x="6073757" y="3910772"/>
            <a:ext cx="3203848" cy="630942"/>
          </a:xfrm>
          <a:prstGeom prst="rect">
            <a:avLst/>
          </a:prstGeom>
        </p:spPr>
        <p:txBody>
          <a:bodyPr wrap="square">
            <a:spAutoFit/>
          </a:bodyPr>
          <a:lstStyle/>
          <a:p>
            <a:pPr lvl="0"/>
            <a:r>
              <a:rPr lang="en-US" altLang="ru-RU" sz="1500" dirty="0">
                <a:solidFill>
                  <a:srgbClr val="000000"/>
                </a:solidFill>
              </a:rPr>
              <a:t>More information: </a:t>
            </a:r>
            <a:r>
              <a:rPr lang="en-US" altLang="ru-RU" sz="1500" dirty="0">
                <a:solidFill>
                  <a:srgbClr val="008000"/>
                </a:solidFill>
              </a:rPr>
              <a:t>mpd.jinr.ru</a:t>
            </a:r>
          </a:p>
          <a:p>
            <a:pPr lvl="0">
              <a:spcBef>
                <a:spcPts val="600"/>
              </a:spcBef>
            </a:pPr>
            <a:r>
              <a:rPr lang="en-US" altLang="ru-RU" sz="1500" dirty="0">
                <a:solidFill>
                  <a:srgbClr val="000000"/>
                </a:solidFill>
              </a:rPr>
              <a:t>                   email: </a:t>
            </a:r>
            <a:r>
              <a:rPr lang="en-US" altLang="ru-RU" sz="1500" i="1" dirty="0">
                <a:solidFill>
                  <a:srgbClr val="008000"/>
                </a:solidFill>
              </a:rPr>
              <a:t>gertsen@jinr.ru</a:t>
            </a:r>
          </a:p>
        </p:txBody>
      </p:sp>
      <p:sp>
        <p:nvSpPr>
          <p:cNvPr id="19" name="Rectangle 3">
            <a:extLst>
              <a:ext uri="{FF2B5EF4-FFF2-40B4-BE49-F238E27FC236}">
                <a16:creationId xmlns:a16="http://schemas.microsoft.com/office/drawing/2014/main" id="{8CBFABA9-2AC7-498E-94C0-5E103968E9B9}"/>
              </a:ext>
            </a:extLst>
          </p:cNvPr>
          <p:cNvSpPr txBox="1">
            <a:spLocks noChangeArrowheads="1"/>
          </p:cNvSpPr>
          <p:nvPr/>
        </p:nvSpPr>
        <p:spPr bwMode="white">
          <a:xfrm>
            <a:off x="1403648" y="116632"/>
            <a:ext cx="6480719"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hlink"/>
              </a:buClr>
              <a:buFont typeface="Wingdings" pitchFamily="2" charset="2"/>
              <a:buNone/>
              <a:defRPr sz="16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kern="0" dirty="0" smtClean="0"/>
              <a:t>NEC’201</a:t>
            </a:r>
            <a:r>
              <a:rPr lang="en-US" kern="0" dirty="0"/>
              <a:t>9</a:t>
            </a:r>
            <a:r>
              <a:rPr lang="en-US" kern="0" dirty="0" smtClean="0"/>
              <a:t>: </a:t>
            </a:r>
            <a:r>
              <a:rPr lang="en-US" dirty="0" smtClean="0"/>
              <a:t>XXVII </a:t>
            </a:r>
            <a:r>
              <a:rPr lang="en-US" dirty="0"/>
              <a:t>International Symposium</a:t>
            </a:r>
          </a:p>
          <a:p>
            <a:r>
              <a:rPr lang="en-US" dirty="0"/>
              <a:t>on Nuclear Electronics &amp; Computing</a:t>
            </a:r>
            <a:endParaRPr lang="en-US" kern="0" dirty="0"/>
          </a:p>
        </p:txBody>
      </p:sp>
      <p:pic>
        <p:nvPicPr>
          <p:cNvPr id="20" name="Рисунок 19">
            <a:extLst>
              <a:ext uri="{FF2B5EF4-FFF2-40B4-BE49-F238E27FC236}">
                <a16:creationId xmlns:a16="http://schemas.microsoft.com/office/drawing/2014/main" id="{AAA89EC1-956F-4F42-A1FE-B321830BA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376" y="0"/>
            <a:ext cx="799463" cy="764704"/>
          </a:xfrm>
          <a:prstGeom prst="rect">
            <a:avLst/>
          </a:prstGeom>
        </p:spPr>
      </p:pic>
      <p:pic>
        <p:nvPicPr>
          <p:cNvPr id="21" name="Рисунок 20">
            <a:extLst>
              <a:ext uri="{FF2B5EF4-FFF2-40B4-BE49-F238E27FC236}">
                <a16:creationId xmlns:a16="http://schemas.microsoft.com/office/drawing/2014/main" id="{8CEBB812-29CE-4A47-8CB0-611050BE4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358" y="-180291"/>
            <a:ext cx="1125285" cy="1125285"/>
          </a:xfrm>
          <a:prstGeom prst="rect">
            <a:avLst/>
          </a:prstGeom>
        </p:spPr>
      </p:pic>
    </p:spTree>
    <p:extLst>
      <p:ext uri="{BB962C8B-B14F-4D97-AF65-F5344CB8AC3E}">
        <p14:creationId xmlns:p14="http://schemas.microsoft.com/office/powerpoint/2010/main" val="2198576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36512" y="2564904"/>
            <a:ext cx="9151938" cy="553998"/>
          </a:xfrm>
          <a:prstGeom prst="rect">
            <a:avLst/>
          </a:prstGeom>
        </p:spPr>
        <p:txBody>
          <a:bodyPr wrap="square">
            <a:spAutoFit/>
          </a:bodyPr>
          <a:lstStyle/>
          <a:p>
            <a:pPr algn="ctr"/>
            <a:r>
              <a:rPr lang="en-US" sz="3000" b="1" i="1" kern="0" dirty="0">
                <a:solidFill>
                  <a:srgbClr val="FFFFFF"/>
                </a:solidFill>
                <a:effectLst>
                  <a:outerShdw blurRad="38100" dist="38100" dir="2700000" algn="tl">
                    <a:srgbClr val="000000">
                      <a:alpha val="43137"/>
                    </a:srgbClr>
                  </a:outerShdw>
                </a:effectLst>
                <a:latin typeface="Arial"/>
                <a:ea typeface="+mj-ea"/>
                <a:cs typeface="+mj-cs"/>
              </a:rPr>
              <a:t>Backup slides</a:t>
            </a:r>
            <a:endParaRPr lang="ru-RU" sz="3000" i="1" dirty="0"/>
          </a:p>
        </p:txBody>
      </p:sp>
      <p:sp>
        <p:nvSpPr>
          <p:cNvPr id="3" name="Прямоугольник 2">
            <a:extLst>
              <a:ext uri="{FF2B5EF4-FFF2-40B4-BE49-F238E27FC236}">
                <a16:creationId xmlns:a16="http://schemas.microsoft.com/office/drawing/2014/main" id="{A56EA4CF-191F-4247-BA0E-A0A401EA9192}"/>
              </a:ext>
            </a:extLst>
          </p:cNvPr>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50033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547664" y="2636912"/>
            <a:ext cx="5112568" cy="1308050"/>
          </a:xfrm>
          <a:prstGeom prst="rect">
            <a:avLst/>
          </a:prstGeom>
        </p:spPr>
        <p:txBody>
          <a:bodyPr wrap="square">
            <a:spAutoFit/>
          </a:bodyPr>
          <a:lstStyle/>
          <a:p>
            <a:pPr>
              <a:spcBef>
                <a:spcPts val="600"/>
              </a:spcBef>
              <a:buClr>
                <a:srgbClr val="C00000"/>
              </a:buClr>
            </a:pPr>
            <a:r>
              <a:rPr lang="en-US" sz="1600" dirty="0" smtClean="0">
                <a:latin typeface="F30"/>
              </a:rPr>
              <a:t>Incorrect </a:t>
            </a:r>
            <a:r>
              <a:rPr lang="en-US" sz="1600" dirty="0">
                <a:latin typeface="F30"/>
              </a:rPr>
              <a:t>p</a:t>
            </a:r>
            <a:r>
              <a:rPr lang="en-US" sz="1600" dirty="0" smtClean="0">
                <a:latin typeface="F30"/>
              </a:rPr>
              <a:t>assword login</a:t>
            </a:r>
          </a:p>
          <a:p>
            <a:pPr>
              <a:spcBef>
                <a:spcPts val="600"/>
              </a:spcBef>
              <a:buClr>
                <a:srgbClr val="C00000"/>
              </a:buClr>
            </a:pPr>
            <a:r>
              <a:rPr lang="en-US" sz="1600" dirty="0" smtClean="0">
                <a:latin typeface="F30"/>
              </a:rPr>
              <a:t>Multi-Column Sorting</a:t>
            </a:r>
          </a:p>
          <a:p>
            <a:pPr>
              <a:spcBef>
                <a:spcPts val="600"/>
              </a:spcBef>
              <a:buClr>
                <a:srgbClr val="C00000"/>
              </a:buClr>
            </a:pPr>
            <a:r>
              <a:rPr lang="en-US" sz="1600" dirty="0" smtClean="0">
                <a:latin typeface="F30"/>
              </a:rPr>
              <a:t>Add File Attachments (photos, e.g. new mapping)</a:t>
            </a:r>
          </a:p>
          <a:p>
            <a:pPr>
              <a:spcBef>
                <a:spcPts val="600"/>
              </a:spcBef>
              <a:buClr>
                <a:srgbClr val="C00000"/>
              </a:buClr>
            </a:pPr>
            <a:r>
              <a:rPr lang="en-US" sz="1600" dirty="0" smtClean="0">
                <a:latin typeface="F30"/>
              </a:rPr>
              <a:t>Tablets ???</a:t>
            </a:r>
          </a:p>
        </p:txBody>
      </p:sp>
      <p:sp>
        <p:nvSpPr>
          <p:cNvPr id="23" name="Rectangle 2"/>
          <p:cNvSpPr>
            <a:spLocks noGrp="1" noChangeArrowheads="1"/>
          </p:cNvSpPr>
          <p:nvPr>
            <p:ph type="title"/>
          </p:nvPr>
        </p:nvSpPr>
        <p:spPr>
          <a:xfrm>
            <a:off x="0" y="412750"/>
            <a:ext cx="9144000" cy="563563"/>
          </a:xfrm>
        </p:spPr>
        <p:txBody>
          <a:bodyPr/>
          <a:lstStyle/>
          <a:p>
            <a:r>
              <a:rPr lang="en-US" altLang="ru-RU" sz="3000" b="1" dirty="0" smtClean="0">
                <a:effectLst>
                  <a:outerShdw blurRad="38100" dist="38100" dir="2700000" algn="tl">
                    <a:srgbClr val="000000">
                      <a:alpha val="43137"/>
                    </a:srgbClr>
                  </a:outerShdw>
                </a:effectLst>
              </a:rPr>
              <a:t>e-Log small corrections </a:t>
            </a:r>
            <a:endParaRPr lang="en-US" altLang="ru-RU" sz="3000" b="1" dirty="0">
              <a:solidFill>
                <a:schemeClr val="accent1"/>
              </a:solidFill>
              <a:effectLst>
                <a:outerShdw blurRad="38100" dist="38100" dir="2700000" algn="tl">
                  <a:srgbClr val="000000">
                    <a:alpha val="43137"/>
                  </a:srgbClr>
                </a:outerShdw>
              </a:effectLst>
            </a:endParaRPr>
          </a:p>
        </p:txBody>
      </p:sp>
      <p:sp>
        <p:nvSpPr>
          <p:cNvPr id="20"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24</a:t>
            </a:fld>
            <a:endParaRPr lang="en-US" sz="1200" dirty="0">
              <a:solidFill>
                <a:schemeClr val="bg2">
                  <a:lumMod val="75000"/>
                </a:schemeClr>
              </a:solidFill>
            </a:endParaRPr>
          </a:p>
        </p:txBody>
      </p:sp>
      <p:sp>
        <p:nvSpPr>
          <p:cNvPr id="7"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Tree>
    <p:extLst>
      <p:ext uri="{BB962C8B-B14F-4D97-AF65-F5344CB8AC3E}">
        <p14:creationId xmlns:p14="http://schemas.microsoft.com/office/powerpoint/2010/main" val="753197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435608"/>
            <a:ext cx="9144000" cy="553998"/>
          </a:xfrm>
          <a:prstGeom prst="rect">
            <a:avLst/>
          </a:prstGeom>
        </p:spPr>
        <p:txBody>
          <a:bodyPr wrap="square">
            <a:spAutoFit/>
          </a:bodyPr>
          <a:lstStyle/>
          <a:p>
            <a:pPr algn="ctr">
              <a:spcAft>
                <a:spcPts val="600"/>
              </a:spcAft>
            </a:pPr>
            <a:r>
              <a:rPr lang="en-US" sz="3000" b="1" dirty="0">
                <a:solidFill>
                  <a:srgbClr val="18A6E1"/>
                </a:solidFill>
                <a:effectLst>
                  <a:outerShdw blurRad="38100" dist="38100" dir="2700000" algn="tl">
                    <a:srgbClr val="000000">
                      <a:alpha val="43137"/>
                    </a:srgbClr>
                  </a:outerShdw>
                </a:effectLst>
              </a:rPr>
              <a:t>B</a:t>
            </a:r>
            <a:r>
              <a:rPr lang="en-US" sz="3000" b="1" dirty="0">
                <a:solidFill>
                  <a:schemeClr val="bg1"/>
                </a:solidFill>
                <a:effectLst>
                  <a:outerShdw blurRad="38100" dist="38100" dir="2700000" algn="tl">
                    <a:srgbClr val="000000">
                      <a:alpha val="43137"/>
                    </a:srgbClr>
                  </a:outerShdw>
                </a:effectLst>
              </a:rPr>
              <a:t>aryonic </a:t>
            </a:r>
            <a:r>
              <a:rPr lang="en-US" sz="3000" b="1" dirty="0">
                <a:solidFill>
                  <a:srgbClr val="18A6E1"/>
                </a:solidFill>
                <a:effectLst>
                  <a:outerShdw blurRad="38100" dist="38100" dir="2700000" algn="tl">
                    <a:srgbClr val="000000">
                      <a:alpha val="43137"/>
                    </a:srgbClr>
                  </a:outerShdw>
                </a:effectLst>
              </a:rPr>
              <a:t>M</a:t>
            </a:r>
            <a:r>
              <a:rPr lang="en-US" sz="3000" b="1" dirty="0">
                <a:solidFill>
                  <a:schemeClr val="bg1"/>
                </a:solidFill>
                <a:effectLst>
                  <a:outerShdw blurRad="38100" dist="38100" dir="2700000" algn="tl">
                    <a:srgbClr val="000000">
                      <a:alpha val="43137"/>
                    </a:srgbClr>
                  </a:outerShdw>
                </a:effectLst>
              </a:rPr>
              <a:t>atter </a:t>
            </a:r>
            <a:r>
              <a:rPr lang="en-US" sz="3000" b="1" dirty="0">
                <a:solidFill>
                  <a:srgbClr val="18A6E1"/>
                </a:solidFill>
                <a:effectLst>
                  <a:outerShdw blurRad="38100" dist="38100" dir="2700000" algn="tl">
                    <a:srgbClr val="000000">
                      <a:alpha val="43137"/>
                    </a:srgbClr>
                  </a:outerShdw>
                </a:effectLst>
              </a:rPr>
              <a:t>@ N</a:t>
            </a:r>
            <a:r>
              <a:rPr lang="en-US" sz="3000" b="1" dirty="0">
                <a:solidFill>
                  <a:schemeClr val="bg1"/>
                </a:solidFill>
                <a:effectLst>
                  <a:outerShdw blurRad="38100" dist="38100" dir="2700000" algn="tl">
                    <a:srgbClr val="000000">
                      <a:alpha val="43137"/>
                    </a:srgbClr>
                  </a:outerShdw>
                </a:effectLst>
              </a:rPr>
              <a:t>uclotron</a:t>
            </a:r>
          </a:p>
        </p:txBody>
      </p:sp>
      <p:sp>
        <p:nvSpPr>
          <p:cNvPr id="8" name="Прямоугольник 7"/>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3</a:t>
            </a:fld>
            <a:endParaRPr lang="en-US" sz="1200" dirty="0">
              <a:solidFill>
                <a:schemeClr val="bg2">
                  <a:lumMod val="75000"/>
                </a:schemeClr>
              </a:solidFill>
            </a:endParaRPr>
          </a:p>
        </p:txBody>
      </p:sp>
      <p:sp>
        <p:nvSpPr>
          <p:cNvPr id="1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pic>
        <p:nvPicPr>
          <p:cNvPr id="14" name="Picture 5" descr="LHEAC"/>
          <p:cNvPicPr>
            <a:picLocks noChangeAspect="1" noChangeArrowheads="1"/>
          </p:cNvPicPr>
          <p:nvPr/>
        </p:nvPicPr>
        <p:blipFill>
          <a:blip r:embed="rId3"/>
          <a:srcRect l="2283" r="2283"/>
          <a:stretch>
            <a:fillRect/>
          </a:stretch>
        </p:blipFill>
        <p:spPr bwMode="auto">
          <a:xfrm>
            <a:off x="0" y="1016587"/>
            <a:ext cx="8990013" cy="5436749"/>
          </a:xfrm>
          <a:prstGeom prst="rect">
            <a:avLst/>
          </a:prstGeom>
          <a:noFill/>
          <a:ln w="9525">
            <a:noFill/>
            <a:miter lim="800000"/>
            <a:headEnd/>
            <a:tailEnd/>
          </a:ln>
        </p:spPr>
      </p:pic>
      <p:sp>
        <p:nvSpPr>
          <p:cNvPr id="16" name="Rectangle 11"/>
          <p:cNvSpPr>
            <a:spLocks noChangeArrowheads="1"/>
          </p:cNvSpPr>
          <p:nvPr/>
        </p:nvSpPr>
        <p:spPr bwMode="auto">
          <a:xfrm>
            <a:off x="2136775" y="3395663"/>
            <a:ext cx="1260475"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dirty="0" err="1">
                <a:solidFill>
                  <a:schemeClr val="hlink"/>
                </a:solidFill>
                <a:latin typeface="Arial" charset="0"/>
                <a:ea typeface="ＭＳ Ｐゴシック" charset="0"/>
                <a:cs typeface="Arial" charset="0"/>
              </a:rPr>
              <a:t>Nuclotron</a:t>
            </a:r>
            <a:endParaRPr lang="ru-RU" b="1" dirty="0">
              <a:solidFill>
                <a:schemeClr val="hlink"/>
              </a:solidFill>
              <a:latin typeface="Arial" charset="0"/>
              <a:ea typeface="ＭＳ Ｐゴシック" charset="0"/>
              <a:cs typeface="Arial" charset="0"/>
            </a:endParaRPr>
          </a:p>
        </p:txBody>
      </p:sp>
      <p:sp>
        <p:nvSpPr>
          <p:cNvPr id="19" name="Rectangle 18"/>
          <p:cNvSpPr>
            <a:spLocks noChangeArrowheads="1"/>
          </p:cNvSpPr>
          <p:nvPr/>
        </p:nvSpPr>
        <p:spPr bwMode="auto">
          <a:xfrm>
            <a:off x="4005263" y="4860925"/>
            <a:ext cx="962025" cy="3667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defRPr/>
            </a:pPr>
            <a:r>
              <a:rPr lang="en-US" b="1" dirty="0">
                <a:solidFill>
                  <a:schemeClr val="hlink"/>
                </a:solidFill>
                <a:latin typeface="Arial" charset="0"/>
                <a:ea typeface="ＭＳ Ｐゴシック" charset="0"/>
                <a:cs typeface="Arial" charset="0"/>
              </a:rPr>
              <a:t>~160 m</a:t>
            </a:r>
            <a:endParaRPr lang="ru-RU" b="1" dirty="0">
              <a:solidFill>
                <a:schemeClr val="hlink"/>
              </a:solidFill>
              <a:latin typeface="Arial" charset="0"/>
              <a:ea typeface="ＭＳ Ｐゴシック" charset="0"/>
              <a:cs typeface="Arial" charset="0"/>
            </a:endParaRPr>
          </a:p>
        </p:txBody>
      </p:sp>
      <p:pic>
        <p:nvPicPr>
          <p:cNvPr id="20" name="Picture 25" descr="zone_report_2015"/>
          <p:cNvPicPr>
            <a:picLocks noChangeAspect="1" noChangeArrowheads="1"/>
          </p:cNvPicPr>
          <p:nvPr/>
        </p:nvPicPr>
        <p:blipFill>
          <a:blip r:embed="rId4"/>
          <a:srcRect/>
          <a:stretch>
            <a:fillRect/>
          </a:stretch>
        </p:blipFill>
        <p:spPr bwMode="auto">
          <a:xfrm>
            <a:off x="5041900" y="3284538"/>
            <a:ext cx="4102100" cy="2547937"/>
          </a:xfrm>
          <a:prstGeom prst="rect">
            <a:avLst/>
          </a:prstGeom>
          <a:noFill/>
          <a:ln w="9525">
            <a:noFill/>
            <a:miter lim="800000"/>
            <a:headEnd/>
            <a:tailEnd/>
          </a:ln>
        </p:spPr>
      </p:pic>
      <p:sp>
        <p:nvSpPr>
          <p:cNvPr id="21" name="Text Box 14"/>
          <p:cNvSpPr txBox="1">
            <a:spLocks noChangeArrowheads="1"/>
          </p:cNvSpPr>
          <p:nvPr/>
        </p:nvSpPr>
        <p:spPr bwMode="auto">
          <a:xfrm>
            <a:off x="6152" y="1018868"/>
            <a:ext cx="2952328" cy="1938992"/>
          </a:xfrm>
          <a:prstGeom prst="rect">
            <a:avLst/>
          </a:prstGeom>
          <a:solidFill>
            <a:schemeClr val="accent5"/>
          </a:solidFill>
          <a:ln w="28575">
            <a:noFill/>
            <a:miter lim="800000"/>
            <a:headEnd/>
            <a:tailEnd/>
          </a:ln>
        </p:spPr>
        <p:txBody>
          <a:bodyPr wrap="square">
            <a:spAutoFit/>
          </a:bodyPr>
          <a:lstStyle/>
          <a:p>
            <a:pPr>
              <a:spcAft>
                <a:spcPts val="0"/>
              </a:spcAft>
              <a:defRPr/>
            </a:pPr>
            <a:r>
              <a:rPr lang="en-US" sz="1200" b="1" u="sng" dirty="0">
                <a:solidFill>
                  <a:srgbClr val="000090"/>
                </a:solidFill>
              </a:rPr>
              <a:t>BM@N physics program:</a:t>
            </a:r>
          </a:p>
          <a:p>
            <a:pPr>
              <a:spcAft>
                <a:spcPts val="0"/>
              </a:spcAft>
              <a:buClr>
                <a:srgbClr val="FF0000"/>
              </a:buClr>
              <a:buFont typeface="Wingdings" pitchFamily="2" charset="2"/>
              <a:buChar char="ü"/>
              <a:defRPr/>
            </a:pPr>
            <a:r>
              <a:rPr lang="en-US" sz="1200" i="1" dirty="0">
                <a:solidFill>
                  <a:srgbClr val="000090"/>
                </a:solidFill>
              </a:rPr>
              <a:t> strange / multi-strange hyperon and hypernuclei production at the threshold </a:t>
            </a:r>
          </a:p>
          <a:p>
            <a:pPr>
              <a:spcAft>
                <a:spcPts val="0"/>
              </a:spcAft>
              <a:buClr>
                <a:srgbClr val="FF0000"/>
              </a:buClr>
              <a:buFont typeface="Wingdings" pitchFamily="2" charset="2"/>
              <a:buChar char="ü"/>
              <a:defRPr/>
            </a:pPr>
            <a:r>
              <a:rPr lang="en-US" sz="1200" i="1" dirty="0">
                <a:solidFill>
                  <a:srgbClr val="000090"/>
                </a:solidFill>
              </a:rPr>
              <a:t> hadron femtoscopy</a:t>
            </a:r>
          </a:p>
          <a:p>
            <a:pPr>
              <a:spcAft>
                <a:spcPts val="0"/>
              </a:spcAft>
              <a:buClr>
                <a:srgbClr val="FF0000"/>
              </a:buClr>
              <a:buFont typeface="Wingdings" pitchFamily="2" charset="2"/>
              <a:buChar char="ü"/>
              <a:defRPr/>
            </a:pPr>
            <a:r>
              <a:rPr lang="en-US" sz="1200" i="1" dirty="0">
                <a:solidFill>
                  <a:srgbClr val="000090"/>
                </a:solidFill>
              </a:rPr>
              <a:t> short range correlations</a:t>
            </a:r>
          </a:p>
          <a:p>
            <a:pPr>
              <a:spcAft>
                <a:spcPts val="0"/>
              </a:spcAft>
              <a:buClr>
                <a:srgbClr val="FF0000"/>
              </a:buClr>
              <a:buFont typeface="Wingdings" pitchFamily="2" charset="2"/>
              <a:buChar char="ü"/>
              <a:defRPr/>
            </a:pPr>
            <a:r>
              <a:rPr lang="ru-RU" sz="1200" i="1" dirty="0">
                <a:solidFill>
                  <a:srgbClr val="000090"/>
                </a:solidFill>
              </a:rPr>
              <a:t> </a:t>
            </a:r>
            <a:r>
              <a:rPr lang="en-US" sz="1200" i="1" dirty="0">
                <a:solidFill>
                  <a:srgbClr val="000090"/>
                </a:solidFill>
              </a:rPr>
              <a:t>event-by event fluctuations</a:t>
            </a:r>
          </a:p>
          <a:p>
            <a:pPr>
              <a:spcAft>
                <a:spcPts val="0"/>
              </a:spcAft>
              <a:buClr>
                <a:srgbClr val="FF0000"/>
              </a:buClr>
              <a:buFont typeface="Wingdings" pitchFamily="2" charset="2"/>
              <a:buChar char="ü"/>
              <a:defRPr/>
            </a:pPr>
            <a:r>
              <a:rPr lang="en-US" sz="1200" dirty="0">
                <a:solidFill>
                  <a:srgbClr val="000090"/>
                </a:solidFill>
              </a:rPr>
              <a:t> </a:t>
            </a:r>
            <a:r>
              <a:rPr lang="en-US" sz="1200" i="1" dirty="0">
                <a:solidFill>
                  <a:srgbClr val="000090"/>
                </a:solidFill>
              </a:rPr>
              <a:t>in-medium modifications of strange &amp; vector mesons in dense nuclear matter</a:t>
            </a:r>
          </a:p>
          <a:p>
            <a:pPr>
              <a:spcAft>
                <a:spcPts val="0"/>
              </a:spcAft>
              <a:buClr>
                <a:srgbClr val="FF0000"/>
              </a:buClr>
              <a:buFont typeface="Wingdings" pitchFamily="2" charset="2"/>
              <a:buChar char="ü"/>
              <a:defRPr/>
            </a:pPr>
            <a:r>
              <a:rPr lang="en-US" sz="1200" i="1" dirty="0">
                <a:solidFill>
                  <a:srgbClr val="000090"/>
                </a:solidFill>
              </a:rPr>
              <a:t> electromagnetic probes, states decaying into </a:t>
            </a:r>
            <a:r>
              <a:rPr lang="el-GR" sz="1200" i="1" dirty="0">
                <a:solidFill>
                  <a:srgbClr val="000090"/>
                </a:solidFill>
              </a:rPr>
              <a:t>γ</a:t>
            </a:r>
            <a:r>
              <a:rPr lang="en-US" sz="1200" i="1" dirty="0">
                <a:solidFill>
                  <a:srgbClr val="000090"/>
                </a:solidFill>
              </a:rPr>
              <a:t>, e (with ECAL)</a:t>
            </a:r>
          </a:p>
        </p:txBody>
      </p:sp>
      <p:pic>
        <p:nvPicPr>
          <p:cNvPr id="22" name="Рисунок 21"/>
          <p:cNvPicPr>
            <a:picLocks noChangeAspect="1"/>
          </p:cNvPicPr>
          <p:nvPr/>
        </p:nvPicPr>
        <p:blipFill rotWithShape="1">
          <a:blip r:embed="rId5" cstate="print">
            <a:extLst>
              <a:ext uri="{28A0092B-C50C-407E-A947-70E740481C1C}">
                <a14:useLocalDpi xmlns:a14="http://schemas.microsoft.com/office/drawing/2010/main" val="0"/>
              </a:ext>
            </a:extLst>
          </a:blip>
          <a:srcRect r="221"/>
          <a:stretch/>
        </p:blipFill>
        <p:spPr>
          <a:xfrm>
            <a:off x="4738942" y="1017568"/>
            <a:ext cx="4324314" cy="2561451"/>
          </a:xfrm>
          <a:prstGeom prst="rect">
            <a:avLst/>
          </a:prstGeom>
        </p:spPr>
      </p:pic>
      <p:sp>
        <p:nvSpPr>
          <p:cNvPr id="25" name="Line 29"/>
          <p:cNvSpPr>
            <a:spLocks noChangeShapeType="1"/>
          </p:cNvSpPr>
          <p:nvPr/>
        </p:nvSpPr>
        <p:spPr bwMode="auto">
          <a:xfrm>
            <a:off x="6372200" y="3068960"/>
            <a:ext cx="1868513" cy="1322065"/>
          </a:xfrm>
          <a:prstGeom prst="line">
            <a:avLst/>
          </a:prstGeom>
          <a:noFill/>
          <a:ln w="25400">
            <a:solidFill>
              <a:srgbClr val="00009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tIns="46800" rIns="90000" bIns="46800">
            <a:spAutoFit/>
          </a:bodyPr>
          <a:lstStyle/>
          <a:p>
            <a:pPr>
              <a:defRPr/>
            </a:pPr>
            <a:endParaRPr lang="en-US">
              <a:latin typeface="Arial" charset="0"/>
              <a:ea typeface="ＭＳ Ｐゴシック" charset="0"/>
              <a:cs typeface="Arial" charset="0"/>
            </a:endParaRPr>
          </a:p>
        </p:txBody>
      </p:sp>
    </p:spTree>
    <p:extLst>
      <p:ext uri="{BB962C8B-B14F-4D97-AF65-F5344CB8AC3E}">
        <p14:creationId xmlns:p14="http://schemas.microsoft.com/office/powerpoint/2010/main" val="3770307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4</a:t>
            </a:fld>
            <a:endParaRPr lang="en-US" sz="1200" dirty="0">
              <a:solidFill>
                <a:schemeClr val="bg2">
                  <a:lumMod val="75000"/>
                </a:schemeClr>
              </a:solidFill>
            </a:endParaRPr>
          </a:p>
        </p:txBody>
      </p:sp>
      <p:sp>
        <p:nvSpPr>
          <p:cNvPr id="20" name="AutoShape 4"/>
          <p:cNvSpPr>
            <a:spLocks noChangeAspect="1" noChangeArrowheads="1"/>
          </p:cNvSpPr>
          <p:nvPr/>
        </p:nvSpPr>
        <p:spPr bwMode="auto">
          <a:xfrm>
            <a:off x="0" y="401515"/>
            <a:ext cx="9144000" cy="634773"/>
          </a:xfrm>
          <a:prstGeom prst="rect">
            <a:avLst/>
          </a:prstGeom>
          <a:noFill/>
          <a:ln w="9525">
            <a:noFill/>
            <a:miter lim="800000"/>
            <a:headEnd/>
            <a:tailEnd/>
          </a:ln>
        </p:spPr>
        <p:txBody>
          <a:bodyPr anchor="ctr"/>
          <a:lstStyle/>
          <a:p>
            <a:pPr algn="ctr"/>
            <a:r>
              <a:rPr lang="ru-RU" sz="3000" b="1" dirty="0">
                <a:solidFill>
                  <a:schemeClr val="bg1"/>
                </a:solidFill>
                <a:effectLst>
                  <a:outerShdw blurRad="38100" dist="38100" dir="2700000" algn="tl">
                    <a:srgbClr val="000000">
                      <a:alpha val="43137"/>
                    </a:srgbClr>
                  </a:outerShdw>
                </a:effectLst>
              </a:rPr>
              <a:t> </a:t>
            </a:r>
            <a:r>
              <a:rPr lang="en-US" sz="3000" b="1" dirty="0">
                <a:solidFill>
                  <a:schemeClr val="bg1"/>
                </a:solidFill>
                <a:effectLst>
                  <a:outerShdw blurRad="38100" dist="38100" dir="2700000" algn="tl">
                    <a:srgbClr val="000000">
                      <a:alpha val="43137"/>
                    </a:srgbClr>
                  </a:outerShdw>
                </a:effectLst>
              </a:rPr>
              <a:t>BM@N in Nuclotron runs (201</a:t>
            </a:r>
            <a:r>
              <a:rPr lang="ru-RU" sz="3000" b="1" dirty="0">
                <a:solidFill>
                  <a:schemeClr val="bg1"/>
                </a:solidFill>
                <a:effectLst>
                  <a:outerShdw blurRad="38100" dist="38100" dir="2700000" algn="tl">
                    <a:srgbClr val="000000">
                      <a:alpha val="43137"/>
                    </a:srgbClr>
                  </a:outerShdw>
                </a:effectLst>
              </a:rPr>
              <a:t>5</a:t>
            </a:r>
            <a:r>
              <a:rPr lang="en-US" sz="3000" b="1" dirty="0">
                <a:solidFill>
                  <a:schemeClr val="bg1"/>
                </a:solidFill>
                <a:effectLst>
                  <a:outerShdw blurRad="38100" dist="38100" dir="2700000" algn="tl">
                    <a:srgbClr val="000000">
                      <a:alpha val="43137"/>
                    </a:srgbClr>
                  </a:outerShdw>
                </a:effectLst>
              </a:rPr>
              <a:t> – </a:t>
            </a:r>
            <a:r>
              <a:rPr lang="en-US" sz="3000" b="1" dirty="0" smtClean="0">
                <a:solidFill>
                  <a:schemeClr val="bg1"/>
                </a:solidFill>
                <a:effectLst>
                  <a:outerShdw blurRad="38100" dist="38100" dir="2700000" algn="tl">
                    <a:srgbClr val="000000">
                      <a:alpha val="43137"/>
                    </a:srgbClr>
                  </a:outerShdw>
                </a:effectLst>
              </a:rPr>
              <a:t>2018)</a:t>
            </a:r>
            <a:endParaRPr lang="en-US" sz="3000" b="1" i="1" dirty="0">
              <a:solidFill>
                <a:schemeClr val="bg1"/>
              </a:solidFill>
              <a:effectLst>
                <a:outerShdw blurRad="38100" dist="38100" dir="2700000" algn="tl">
                  <a:srgbClr val="000000">
                    <a:alpha val="43137"/>
                  </a:srgbClr>
                </a:outerShdw>
              </a:effectLst>
            </a:endParaRPr>
          </a:p>
        </p:txBody>
      </p:sp>
      <p:sp>
        <p:nvSpPr>
          <p:cNvPr id="19"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mc:AlternateContent xmlns:mc="http://schemas.openxmlformats.org/markup-compatibility/2006" xmlns:a14="http://schemas.microsoft.com/office/drawing/2010/main">
        <mc:Choice Requires="a14">
          <p:sp>
            <p:nvSpPr>
              <p:cNvPr id="12" name="Rectangle 3"/>
              <p:cNvSpPr txBox="1">
                <a:spLocks noChangeArrowheads="1"/>
              </p:cNvSpPr>
              <p:nvPr/>
            </p:nvSpPr>
            <p:spPr bwMode="auto">
              <a:xfrm>
                <a:off x="279460" y="1047686"/>
                <a:ext cx="8566150" cy="22649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nSpc>
                    <a:spcPct val="130000"/>
                  </a:lnSpc>
                  <a:spcBef>
                    <a:spcPts val="0"/>
                  </a:spcBef>
                </a:pPr>
                <a:r>
                  <a:rPr lang="en-US" sz="2000" b="1" kern="0" dirty="0">
                    <a:solidFill>
                      <a:srgbClr val="000090"/>
                    </a:solidFill>
                    <a:latin typeface="Arial" charset="0"/>
                    <a:ea typeface="ＭＳ Ｐゴシック" charset="0"/>
                    <a:cs typeface="ＭＳ Ｐゴシック" charset="0"/>
                  </a:rPr>
                  <a:t>Run – 51 </a:t>
                </a:r>
                <a:r>
                  <a:rPr lang="en-US" sz="2000" kern="0" dirty="0" smtClean="0">
                    <a:solidFill>
                      <a:srgbClr val="000090"/>
                    </a:solidFill>
                    <a:latin typeface="Arial" charset="0"/>
                    <a:ea typeface="ＭＳ Ｐゴシック" charset="0"/>
                    <a:cs typeface="ＭＳ Ｐゴシック" charset="0"/>
                  </a:rPr>
                  <a:t>(</a:t>
                </a:r>
                <a:r>
                  <a:rPr lang="en-US" sz="2000" kern="0" dirty="0" err="1">
                    <a:solidFill>
                      <a:srgbClr val="000090"/>
                    </a:solidFill>
                    <a:latin typeface="Cambria Math" panose="02040503050406030204" pitchFamily="18" charset="0"/>
                    <a:ea typeface="Cambria Math" panose="02040503050406030204" pitchFamily="18" charset="0"/>
                    <a:cs typeface="ＭＳ Ｐゴシック" charset="0"/>
                  </a:rPr>
                  <a:t>d,C</a:t>
                </a:r>
                <a:r>
                  <a:rPr lang="en-US" sz="2000" kern="0" dirty="0" smtClean="0">
                    <a:solidFill>
                      <a:srgbClr val="000090"/>
                    </a:solidFill>
                    <a:latin typeface="Arial" charset="0"/>
                    <a:ea typeface="ＭＳ Ｐゴシック" charset="0"/>
                    <a:cs typeface="ＭＳ Ｐゴシック" charset="0"/>
                  </a:rPr>
                  <a:t>)  </a:t>
                </a:r>
                <a:r>
                  <a:rPr lang="ru-RU" sz="2000" kern="0" dirty="0">
                    <a:solidFill>
                      <a:srgbClr val="000090"/>
                    </a:solidFill>
                    <a:latin typeface="Arial" charset="0"/>
                    <a:ea typeface="ＭＳ Ｐゴシック" charset="0"/>
                    <a:cs typeface="ＭＳ Ｐゴシック" charset="0"/>
                  </a:rPr>
                  <a:t>	</a:t>
                </a:r>
                <a:r>
                  <a:rPr lang="en-US" sz="2000" kern="0" dirty="0">
                    <a:solidFill>
                      <a:srgbClr val="000090"/>
                    </a:solidFill>
                    <a:latin typeface="Arial" charset="0"/>
                    <a:ea typeface="ＭＳ Ｐゴシック" charset="0"/>
                    <a:cs typeface="ＭＳ Ｐゴシック" charset="0"/>
                  </a:rPr>
                  <a:t>		             </a:t>
                </a:r>
                <a:r>
                  <a:rPr lang="en-US" sz="2000" kern="0" dirty="0" smtClean="0">
                    <a:solidFill>
                      <a:srgbClr val="000090"/>
                    </a:solidFill>
                    <a:latin typeface="Arial" charset="0"/>
                    <a:ea typeface="ＭＳ Ｐゴシック" charset="0"/>
                    <a:cs typeface="ＭＳ Ｐゴシック" charset="0"/>
                  </a:rPr>
                  <a:t>  </a:t>
                </a:r>
                <a:r>
                  <a:rPr lang="en-US" sz="2000" i="1" kern="0" dirty="0" smtClean="0">
                    <a:solidFill>
                      <a:srgbClr val="000090"/>
                    </a:solidFill>
                    <a:latin typeface="Arial" charset="0"/>
                    <a:ea typeface="ＭＳ Ｐゴシック" charset="0"/>
                    <a:cs typeface="ＭＳ Ｐゴシック" charset="0"/>
                  </a:rPr>
                  <a:t>Feb. 22 </a:t>
                </a:r>
                <a:r>
                  <a:rPr lang="en-US" sz="2000" i="1" kern="0" dirty="0">
                    <a:solidFill>
                      <a:srgbClr val="000090"/>
                    </a:solidFill>
                    <a:latin typeface="Arial" charset="0"/>
                    <a:ea typeface="ＭＳ Ｐゴシック" charset="0"/>
                    <a:cs typeface="ＭＳ Ｐゴシック" charset="0"/>
                  </a:rPr>
                  <a:t>– </a:t>
                </a:r>
                <a:r>
                  <a:rPr lang="en-US" sz="2000" i="1" kern="0" dirty="0" smtClean="0">
                    <a:solidFill>
                      <a:srgbClr val="000090"/>
                    </a:solidFill>
                    <a:latin typeface="Arial" charset="0"/>
                    <a:ea typeface="ＭＳ Ｐゴシック" charset="0"/>
                    <a:cs typeface="ＭＳ Ｐゴシック" charset="0"/>
                  </a:rPr>
                  <a:t>Mar. 15, </a:t>
                </a:r>
                <a:r>
                  <a:rPr lang="en-US" sz="2000" b="1" i="1" kern="0" dirty="0">
                    <a:solidFill>
                      <a:srgbClr val="000090"/>
                    </a:solidFill>
                    <a:latin typeface="Arial" charset="0"/>
                    <a:ea typeface="ＭＳ Ｐゴシック" charset="0"/>
                    <a:cs typeface="ＭＳ Ｐゴシック" charset="0"/>
                  </a:rPr>
                  <a:t>2015</a:t>
                </a:r>
              </a:p>
              <a:p>
                <a:pPr>
                  <a:lnSpc>
                    <a:spcPct val="130000"/>
                  </a:lnSpc>
                </a:pPr>
                <a:r>
                  <a:rPr lang="en-US" sz="2000" b="1" kern="0" dirty="0">
                    <a:solidFill>
                      <a:srgbClr val="000090"/>
                    </a:solidFill>
                    <a:latin typeface="Arial" charset="0"/>
                    <a:ea typeface="ＭＳ Ｐゴシック" charset="0"/>
                    <a:cs typeface="ＭＳ Ｐゴシック" charset="0"/>
                  </a:rPr>
                  <a:t>Run – </a:t>
                </a:r>
                <a:r>
                  <a:rPr lang="ru-RU" sz="2000" b="1" kern="0" dirty="0">
                    <a:solidFill>
                      <a:srgbClr val="000090"/>
                    </a:solidFill>
                    <a:latin typeface="Arial" charset="0"/>
                    <a:ea typeface="ＭＳ Ｐゴシック" charset="0"/>
                    <a:cs typeface="ＭＳ Ｐゴシック" charset="0"/>
                  </a:rPr>
                  <a:t>52</a:t>
                </a:r>
                <a:r>
                  <a:rPr lang="en-US" sz="2000" b="1" kern="0" dirty="0">
                    <a:solidFill>
                      <a:srgbClr val="000090"/>
                    </a:solidFill>
                    <a:latin typeface="Arial" charset="0"/>
                    <a:ea typeface="ＭＳ Ｐゴシック" charset="0"/>
                    <a:cs typeface="ＭＳ Ｐゴシック" charset="0"/>
                  </a:rPr>
                  <a:t> </a:t>
                </a:r>
                <a:r>
                  <a:rPr lang="en-US" sz="2000" kern="0" dirty="0" smtClean="0">
                    <a:solidFill>
                      <a:srgbClr val="000090"/>
                    </a:solidFill>
                    <a:latin typeface="Arial" charset="0"/>
                    <a:ea typeface="ＭＳ Ｐゴシック" charset="0"/>
                    <a:cs typeface="ＭＳ Ｐゴシック" charset="0"/>
                  </a:rPr>
                  <a:t>(</a:t>
                </a:r>
                <a:r>
                  <a:rPr lang="en-US" sz="2000" kern="0" dirty="0">
                    <a:solidFill>
                      <a:srgbClr val="000090"/>
                    </a:solidFill>
                    <a:latin typeface="Cambria Math" panose="02040503050406030204" pitchFamily="18" charset="0"/>
                    <a:ea typeface="Cambria Math" panose="02040503050406030204" pitchFamily="18" charset="0"/>
                    <a:cs typeface="ＭＳ Ｐゴシック" charset="0"/>
                  </a:rPr>
                  <a:t>d</a:t>
                </a:r>
                <a:r>
                  <a:rPr lang="en-US" sz="2000" kern="0" dirty="0" smtClean="0">
                    <a:solidFill>
                      <a:srgbClr val="000090"/>
                    </a:solidFill>
                    <a:latin typeface="Arial" charset="0"/>
                    <a:ea typeface="ＭＳ Ｐゴシック" charset="0"/>
                    <a:cs typeface="ＭＳ Ｐゴシック" charset="0"/>
                  </a:rPr>
                  <a:t>)                            </a:t>
                </a:r>
                <a:r>
                  <a:rPr lang="en-US" sz="2000" kern="0" dirty="0">
                    <a:solidFill>
                      <a:srgbClr val="000090"/>
                    </a:solidFill>
                    <a:latin typeface="Arial" charset="0"/>
                    <a:ea typeface="ＭＳ Ｐゴシック" charset="0"/>
                    <a:cs typeface="ＭＳ Ｐゴシック" charset="0"/>
                  </a:rPr>
                  <a:t>		</a:t>
                </a:r>
                <a:r>
                  <a:rPr lang="en-US" sz="2000" kern="0" dirty="0" smtClean="0">
                    <a:solidFill>
                      <a:srgbClr val="000090"/>
                    </a:solidFill>
                    <a:latin typeface="Arial" charset="0"/>
                    <a:ea typeface="ＭＳ Ｐゴシック" charset="0"/>
                    <a:cs typeface="ＭＳ Ｐゴシック" charset="0"/>
                  </a:rPr>
                  <a:t> </a:t>
                </a:r>
                <a:r>
                  <a:rPr lang="en-US" sz="2000" i="1" kern="0" dirty="0" smtClean="0">
                    <a:solidFill>
                      <a:srgbClr val="000090"/>
                    </a:solidFill>
                    <a:latin typeface="Arial" charset="0"/>
                    <a:ea typeface="ＭＳ Ｐゴシック" charset="0"/>
                    <a:cs typeface="ＭＳ Ｐゴシック" charset="0"/>
                  </a:rPr>
                  <a:t>June </a:t>
                </a:r>
                <a:r>
                  <a:rPr lang="en-US" sz="2000" i="1" kern="0" dirty="0">
                    <a:solidFill>
                      <a:srgbClr val="000090"/>
                    </a:solidFill>
                    <a:latin typeface="Arial" charset="0"/>
                    <a:ea typeface="ＭＳ Ｐゴシック" charset="0"/>
                    <a:cs typeface="ＭＳ Ｐゴシック" charset="0"/>
                  </a:rPr>
                  <a:t>29 – </a:t>
                </a:r>
                <a:r>
                  <a:rPr lang="en-US" sz="2000" i="1" kern="0" dirty="0" smtClean="0">
                    <a:solidFill>
                      <a:srgbClr val="000090"/>
                    </a:solidFill>
                    <a:latin typeface="Arial" charset="0"/>
                    <a:ea typeface="ＭＳ Ｐゴシック" charset="0"/>
                    <a:cs typeface="ＭＳ Ｐゴシック" charset="0"/>
                  </a:rPr>
                  <a:t>June </a:t>
                </a:r>
                <a:r>
                  <a:rPr lang="en-US" sz="2000" i="1" kern="0" dirty="0">
                    <a:solidFill>
                      <a:srgbClr val="000090"/>
                    </a:solidFill>
                    <a:latin typeface="Arial" charset="0"/>
                    <a:ea typeface="ＭＳ Ｐゴシック" charset="0"/>
                    <a:cs typeface="ＭＳ Ｐゴシック" charset="0"/>
                  </a:rPr>
                  <a:t>30, </a:t>
                </a:r>
                <a:r>
                  <a:rPr lang="en-US" sz="2000" b="1" i="1" kern="0" dirty="0">
                    <a:solidFill>
                      <a:srgbClr val="000090"/>
                    </a:solidFill>
                    <a:latin typeface="Arial" charset="0"/>
                    <a:ea typeface="ＭＳ Ｐゴシック" charset="0"/>
                    <a:cs typeface="ＭＳ Ｐゴシック" charset="0"/>
                  </a:rPr>
                  <a:t>2016</a:t>
                </a:r>
                <a:endParaRPr lang="en-US" sz="2000" i="1" kern="0" dirty="0">
                  <a:solidFill>
                    <a:srgbClr val="000090"/>
                  </a:solidFill>
                  <a:latin typeface="Arial" charset="0"/>
                  <a:ea typeface="ＭＳ Ｐゴシック" charset="0"/>
                  <a:cs typeface="ＭＳ Ｐゴシック" charset="0"/>
                </a:endParaRPr>
              </a:p>
              <a:p>
                <a:pPr>
                  <a:lnSpc>
                    <a:spcPct val="130000"/>
                  </a:lnSpc>
                </a:pPr>
                <a:r>
                  <a:rPr lang="en-US" sz="2000" b="1" kern="0" dirty="0">
                    <a:solidFill>
                      <a:srgbClr val="000090"/>
                    </a:solidFill>
                    <a:latin typeface="Arial" charset="0"/>
                    <a:ea typeface="ＭＳ Ｐゴシック" charset="0"/>
                    <a:cs typeface="ＭＳ Ｐゴシック" charset="0"/>
                  </a:rPr>
                  <a:t>Run – 5</a:t>
                </a:r>
                <a:r>
                  <a:rPr lang="ru-RU" sz="2000" b="1" kern="0" dirty="0">
                    <a:solidFill>
                      <a:srgbClr val="000090"/>
                    </a:solidFill>
                    <a:latin typeface="Arial" charset="0"/>
                    <a:ea typeface="ＭＳ Ｐゴシック" charset="0"/>
                    <a:cs typeface="ＭＳ Ｐゴシック" charset="0"/>
                  </a:rPr>
                  <a:t>3</a:t>
                </a:r>
                <a:r>
                  <a:rPr lang="en-US" sz="2000" b="1" kern="0" dirty="0">
                    <a:solidFill>
                      <a:srgbClr val="000090"/>
                    </a:solidFill>
                    <a:latin typeface="Arial" charset="0"/>
                    <a:ea typeface="ＭＳ Ｐゴシック" charset="0"/>
                    <a:cs typeface="ＭＳ Ｐゴシック" charset="0"/>
                  </a:rPr>
                  <a:t> </a:t>
                </a:r>
                <a:r>
                  <a:rPr lang="en-US" sz="2000" kern="0" dirty="0" smtClean="0">
                    <a:solidFill>
                      <a:srgbClr val="000090"/>
                    </a:solidFill>
                    <a:latin typeface="Arial" charset="0"/>
                    <a:ea typeface="ＭＳ Ｐゴシック" charset="0"/>
                    <a:cs typeface="ＭＳ Ｐゴシック" charset="0"/>
                  </a:rPr>
                  <a:t>(</a:t>
                </a:r>
                <a:r>
                  <a:rPr lang="en-US" sz="2000" kern="0" dirty="0">
                    <a:solidFill>
                      <a:srgbClr val="000090"/>
                    </a:solidFill>
                    <a:latin typeface="Cambria Math" panose="02040503050406030204" pitchFamily="18" charset="0"/>
                    <a:ea typeface="Cambria Math" panose="02040503050406030204" pitchFamily="18" charset="0"/>
                    <a:cs typeface="ＭＳ Ｐゴシック" charset="0"/>
                  </a:rPr>
                  <a:t>d, </a:t>
                </a:r>
                <a14:m>
                  <m:oMath xmlns:m="http://schemas.openxmlformats.org/officeDocument/2006/math">
                    <m:sSup>
                      <m:sSupPr>
                        <m:ctrlPr>
                          <a:rPr lang="en-US" sz="2000" i="1" kern="0">
                            <a:solidFill>
                              <a:srgbClr val="000090"/>
                            </a:solidFill>
                            <a:latin typeface="Cambria Math" panose="02040503050406030204" pitchFamily="18" charset="0"/>
                            <a:ea typeface="Cambria Math" panose="02040503050406030204" pitchFamily="18" charset="0"/>
                          </a:rPr>
                        </m:ctrlPr>
                      </m:sSupPr>
                      <m:e>
                        <m:r>
                          <m:rPr>
                            <m:sty m:val="p"/>
                          </m:rPr>
                          <a:rPr lang="en-US" sz="2000" kern="0">
                            <a:solidFill>
                              <a:srgbClr val="000090"/>
                            </a:solidFill>
                            <a:latin typeface="Cambria Math" panose="02040503050406030204" pitchFamily="18" charset="0"/>
                            <a:ea typeface="Cambria Math" panose="02040503050406030204" pitchFamily="18" charset="0"/>
                          </a:rPr>
                          <m:t>d</m:t>
                        </m:r>
                      </m:e>
                      <m:sup>
                        <m:r>
                          <a:rPr lang="en-US" sz="2000" kern="0">
                            <a:solidFill>
                              <a:srgbClr val="000090"/>
                            </a:solidFill>
                            <a:latin typeface="Cambria Math" panose="02040503050406030204" pitchFamily="18" charset="0"/>
                            <a:ea typeface="Cambria Math" panose="02040503050406030204" pitchFamily="18" charset="0"/>
                          </a:rPr>
                          <m:t>↑</m:t>
                        </m:r>
                      </m:sup>
                    </m:sSup>
                  </m:oMath>
                </a14:m>
                <a:r>
                  <a:rPr lang="en-US" sz="2000" kern="0" dirty="0" smtClean="0">
                    <a:solidFill>
                      <a:srgbClr val="000090"/>
                    </a:solidFill>
                    <a:latin typeface="Arial" charset="0"/>
                    <a:ea typeface="ＭＳ Ｐゴシック" charset="0"/>
                    <a:cs typeface="ＭＳ Ｐゴシック" charset="0"/>
                  </a:rPr>
                  <a:t>)</a:t>
                </a:r>
                <a:r>
                  <a:rPr lang="en-US" sz="2000" kern="0" dirty="0">
                    <a:solidFill>
                      <a:srgbClr val="000090"/>
                    </a:solidFill>
                    <a:latin typeface="Arial" charset="0"/>
                    <a:ea typeface="ＭＳ Ｐゴシック" charset="0"/>
                    <a:cs typeface="ＭＳ Ｐゴシック" charset="0"/>
                  </a:rPr>
                  <a:t> </a:t>
                </a:r>
                <a:r>
                  <a:rPr lang="en-US" sz="2000" kern="0" dirty="0" smtClean="0">
                    <a:solidFill>
                      <a:srgbClr val="000090"/>
                    </a:solidFill>
                    <a:latin typeface="Arial" charset="0"/>
                    <a:ea typeface="ＭＳ Ｐゴシック" charset="0"/>
                    <a:cs typeface="ＭＳ Ｐゴシック" charset="0"/>
                  </a:rPr>
                  <a:t>	   </a:t>
                </a:r>
                <a:r>
                  <a:rPr lang="en-US" sz="2000" kern="0" dirty="0">
                    <a:solidFill>
                      <a:srgbClr val="000090"/>
                    </a:solidFill>
                    <a:latin typeface="Arial" charset="0"/>
                    <a:ea typeface="ＭＳ Ｐゴシック" charset="0"/>
                    <a:cs typeface="ＭＳ Ｐゴシック" charset="0"/>
                  </a:rPr>
                  <a:t>	        </a:t>
                </a:r>
                <a:r>
                  <a:rPr lang="en-US" sz="2000" i="1" kern="0" dirty="0">
                    <a:solidFill>
                      <a:srgbClr val="000090"/>
                    </a:solidFill>
                    <a:latin typeface="Arial" charset="0"/>
                    <a:ea typeface="ＭＳ Ｐゴシック" charset="0"/>
                    <a:cs typeface="ＭＳ Ｐゴシック" charset="0"/>
                  </a:rPr>
                  <a:t>                  </a:t>
                </a:r>
                <a:r>
                  <a:rPr lang="en-US" sz="2000" i="1" kern="0" dirty="0" smtClean="0">
                    <a:solidFill>
                      <a:srgbClr val="000090"/>
                    </a:solidFill>
                    <a:latin typeface="Arial" charset="0"/>
                    <a:ea typeface="ＭＳ Ｐゴシック" charset="0"/>
                    <a:cs typeface="ＭＳ Ｐゴシック" charset="0"/>
                  </a:rPr>
                  <a:t>   Dec</a:t>
                </a:r>
                <a:r>
                  <a:rPr lang="en-US" sz="2000" i="1" kern="0" dirty="0">
                    <a:solidFill>
                      <a:srgbClr val="000090"/>
                    </a:solidFill>
                    <a:latin typeface="Arial" charset="0"/>
                    <a:ea typeface="ＭＳ Ｐゴシック" charset="0"/>
                    <a:cs typeface="ＭＳ Ｐゴシック" charset="0"/>
                  </a:rPr>
                  <a:t>. 9 – Dec. </a:t>
                </a:r>
                <a:r>
                  <a:rPr lang="en-US" sz="2000" i="1" kern="0" dirty="0" smtClean="0">
                    <a:solidFill>
                      <a:srgbClr val="000090"/>
                    </a:solidFill>
                    <a:latin typeface="Arial" charset="0"/>
                    <a:ea typeface="ＭＳ Ｐゴシック" charset="0"/>
                    <a:cs typeface="ＭＳ Ｐゴシック" charset="0"/>
                  </a:rPr>
                  <a:t>23, </a:t>
                </a:r>
                <a:r>
                  <a:rPr lang="en-US" sz="2000" b="1" i="1" kern="0" dirty="0">
                    <a:solidFill>
                      <a:srgbClr val="000090"/>
                    </a:solidFill>
                    <a:latin typeface="Arial" charset="0"/>
                    <a:ea typeface="ＭＳ Ｐゴシック" charset="0"/>
                    <a:cs typeface="ＭＳ Ｐゴシック" charset="0"/>
                  </a:rPr>
                  <a:t>2016</a:t>
                </a:r>
              </a:p>
              <a:p>
                <a:pPr>
                  <a:lnSpc>
                    <a:spcPct val="130000"/>
                  </a:lnSpc>
                </a:pPr>
                <a:r>
                  <a:rPr lang="en-US" sz="2000" b="1" kern="0" dirty="0">
                    <a:solidFill>
                      <a:srgbClr val="000090"/>
                    </a:solidFill>
                    <a:latin typeface="Arial" charset="0"/>
                    <a:ea typeface="ＭＳ Ｐゴシック" charset="0"/>
                    <a:cs typeface="ＭＳ Ｐゴシック" charset="0"/>
                  </a:rPr>
                  <a:t>Run – 54 </a:t>
                </a:r>
                <a:r>
                  <a:rPr lang="en-US" sz="2000" kern="0" dirty="0" smtClean="0">
                    <a:solidFill>
                      <a:srgbClr val="000090"/>
                    </a:solidFill>
                    <a:latin typeface="Arial" charset="0"/>
                    <a:ea typeface="ＭＳ Ｐゴシック" charset="0"/>
                    <a:cs typeface="ＭＳ Ｐゴシック" charset="0"/>
                  </a:rPr>
                  <a:t>(</a:t>
                </a:r>
                <a:r>
                  <a:rPr lang="en-US" sz="2000" kern="0" dirty="0">
                    <a:solidFill>
                      <a:srgbClr val="000090"/>
                    </a:solidFill>
                    <a:latin typeface="Cambria Math" panose="02040503050406030204" pitchFamily="18" charset="0"/>
                    <a:ea typeface="Cambria Math" panose="02040503050406030204" pitchFamily="18" charset="0"/>
                    <a:cs typeface="ＭＳ Ｐゴシック" charset="0"/>
                  </a:rPr>
                  <a:t>C</a:t>
                </a:r>
                <a:r>
                  <a:rPr lang="en-US" sz="2000" kern="0" dirty="0" smtClean="0">
                    <a:solidFill>
                      <a:srgbClr val="000090"/>
                    </a:solidFill>
                    <a:latin typeface="Arial" charset="0"/>
                    <a:ea typeface="ＭＳ Ｐゴシック" charset="0"/>
                    <a:cs typeface="ＭＳ Ｐゴシック" charset="0"/>
                  </a:rPr>
                  <a:t>)</a:t>
                </a:r>
                <a:r>
                  <a:rPr lang="en-US" sz="2000" b="1" kern="0" dirty="0">
                    <a:solidFill>
                      <a:srgbClr val="000090"/>
                    </a:solidFill>
                    <a:latin typeface="Arial" charset="0"/>
                    <a:ea typeface="ＭＳ Ｐゴシック" charset="0"/>
                    <a:cs typeface="ＭＳ Ｐゴシック" charset="0"/>
                  </a:rPr>
                  <a:t>			                          </a:t>
                </a:r>
                <a:r>
                  <a:rPr lang="en-US" sz="2000" b="1" kern="0" dirty="0" smtClean="0">
                    <a:solidFill>
                      <a:srgbClr val="000090"/>
                    </a:solidFill>
                    <a:latin typeface="Arial" charset="0"/>
                    <a:ea typeface="ＭＳ Ｐゴシック" charset="0"/>
                    <a:cs typeface="ＭＳ Ｐゴシック" charset="0"/>
                  </a:rPr>
                  <a:t>   </a:t>
                </a:r>
                <a:r>
                  <a:rPr lang="en-US" sz="2000" i="1" kern="0" dirty="0" smtClean="0">
                    <a:solidFill>
                      <a:srgbClr val="000090"/>
                    </a:solidFill>
                    <a:latin typeface="Arial" charset="0"/>
                    <a:ea typeface="ＭＳ Ｐゴシック" charset="0"/>
                    <a:cs typeface="ＭＳ Ｐゴシック" charset="0"/>
                  </a:rPr>
                  <a:t>Mar</a:t>
                </a:r>
                <a:r>
                  <a:rPr lang="en-US" sz="2000" i="1" kern="0" dirty="0">
                    <a:solidFill>
                      <a:srgbClr val="000090"/>
                    </a:solidFill>
                    <a:latin typeface="Arial" charset="0"/>
                    <a:ea typeface="ＭＳ Ｐゴシック" charset="0"/>
                    <a:cs typeface="ＭＳ Ｐゴシック" charset="0"/>
                  </a:rPr>
                  <a:t>. 7 – Mar. </a:t>
                </a:r>
                <a:r>
                  <a:rPr lang="en-US" sz="2000" i="1" kern="0" dirty="0" smtClean="0">
                    <a:solidFill>
                      <a:srgbClr val="000090"/>
                    </a:solidFill>
                    <a:latin typeface="Arial" charset="0"/>
                    <a:ea typeface="ＭＳ Ｐゴシック" charset="0"/>
                    <a:cs typeface="ＭＳ Ｐゴシック" charset="0"/>
                  </a:rPr>
                  <a:t>18, </a:t>
                </a:r>
                <a:r>
                  <a:rPr lang="en-US" sz="2000" b="1" i="1" kern="0" dirty="0">
                    <a:solidFill>
                      <a:srgbClr val="000090"/>
                    </a:solidFill>
                    <a:latin typeface="Arial" charset="0"/>
                    <a:ea typeface="ＭＳ Ｐゴシック" charset="0"/>
                    <a:cs typeface="ＭＳ Ｐゴシック" charset="0"/>
                  </a:rPr>
                  <a:t>2017</a:t>
                </a:r>
              </a:p>
              <a:p>
                <a:pPr>
                  <a:lnSpc>
                    <a:spcPct val="130000"/>
                  </a:lnSpc>
                </a:pPr>
                <a:r>
                  <a:rPr lang="en-US" sz="2000" b="1" kern="0" dirty="0">
                    <a:solidFill>
                      <a:schemeClr val="tx2">
                        <a:lumMod val="75000"/>
                      </a:schemeClr>
                    </a:solidFill>
                    <a:latin typeface="Arial" charset="0"/>
                    <a:ea typeface="ＭＳ Ｐゴシック" charset="0"/>
                    <a:cs typeface="ＭＳ Ｐゴシック" charset="0"/>
                  </a:rPr>
                  <a:t>Run – 5</a:t>
                </a:r>
                <a:r>
                  <a:rPr lang="en-US" sz="2000" b="1" kern="0" dirty="0">
                    <a:solidFill>
                      <a:srgbClr val="112E67"/>
                    </a:solidFill>
                    <a:latin typeface="Arial" charset="0"/>
                    <a:ea typeface="ＭＳ Ｐゴシック" charset="0"/>
                    <a:cs typeface="ＭＳ Ｐゴシック" charset="0"/>
                  </a:rPr>
                  <a:t>5</a:t>
                </a:r>
                <a:r>
                  <a:rPr lang="en-US" sz="2000" b="1" kern="0" dirty="0">
                    <a:solidFill>
                      <a:schemeClr val="tx2">
                        <a:lumMod val="75000"/>
                      </a:schemeClr>
                    </a:solidFill>
                    <a:latin typeface="Arial" charset="0"/>
                    <a:ea typeface="ＭＳ Ｐゴシック" charset="0"/>
                    <a:cs typeface="ＭＳ Ｐゴシック" charset="0"/>
                  </a:rPr>
                  <a:t> </a:t>
                </a:r>
                <a:r>
                  <a:rPr lang="en-US" sz="2000" kern="0" dirty="0" smtClean="0">
                    <a:solidFill>
                      <a:srgbClr val="112E67"/>
                    </a:solidFill>
                    <a:latin typeface="Arial" charset="0"/>
                    <a:ea typeface="ＭＳ Ｐゴシック" charset="0"/>
                    <a:cs typeface="ＭＳ Ｐゴシック" charset="0"/>
                  </a:rPr>
                  <a:t>(</a:t>
                </a:r>
                <a:r>
                  <a:rPr lang="en-US" sz="2000" kern="0" dirty="0" err="1" smtClean="0">
                    <a:solidFill>
                      <a:srgbClr val="112E67"/>
                    </a:solidFill>
                    <a:latin typeface="Cambria Math" panose="02040503050406030204" pitchFamily="18" charset="0"/>
                    <a:ea typeface="Cambria Math" panose="02040503050406030204" pitchFamily="18" charset="0"/>
                    <a:cs typeface="ＭＳ Ｐゴシック" charset="0"/>
                  </a:rPr>
                  <a:t>C,Ar,Kr</a:t>
                </a:r>
                <a:r>
                  <a:rPr lang="en-US" sz="2000" kern="0" dirty="0" smtClean="0">
                    <a:solidFill>
                      <a:srgbClr val="112E67"/>
                    </a:solidFill>
                    <a:latin typeface="Arial" charset="0"/>
                    <a:ea typeface="ＭＳ Ｐゴシック" charset="0"/>
                    <a:cs typeface="ＭＳ Ｐゴシック" charset="0"/>
                  </a:rPr>
                  <a:t>)</a:t>
                </a:r>
                <a:r>
                  <a:rPr lang="en-US" sz="2000" b="1" kern="0" dirty="0" smtClean="0">
                    <a:solidFill>
                      <a:srgbClr val="112E67"/>
                    </a:solidFill>
                    <a:latin typeface="Arial" charset="0"/>
                    <a:ea typeface="ＭＳ Ｐゴシック" charset="0"/>
                    <a:cs typeface="ＭＳ Ｐゴシック" charset="0"/>
                  </a:rPr>
                  <a:t>    </a:t>
                </a:r>
                <a:r>
                  <a:rPr lang="en-US" sz="2000" b="1" i="1" kern="0" dirty="0" smtClean="0">
                    <a:solidFill>
                      <a:srgbClr val="112E67"/>
                    </a:solidFill>
                    <a:latin typeface="Arial" charset="0"/>
                    <a:ea typeface="ＭＳ Ｐゴシック" charset="0"/>
                    <a:cs typeface="ＭＳ Ｐゴシック" charset="0"/>
                  </a:rPr>
                  <a:t>Technical </a:t>
                </a:r>
                <a:r>
                  <a:rPr lang="en-US" sz="2000" b="1" kern="0" dirty="0" smtClean="0">
                    <a:solidFill>
                      <a:srgbClr val="112E67"/>
                    </a:solidFill>
                    <a:latin typeface="Arial" charset="0"/>
                    <a:ea typeface="ＭＳ Ｐゴシック" charset="0"/>
                    <a:cs typeface="ＭＳ Ｐゴシック" charset="0"/>
                  </a:rPr>
                  <a:t>+ </a:t>
                </a:r>
                <a:r>
                  <a:rPr lang="en-US" sz="2000" b="1" i="1" kern="0" dirty="0" smtClean="0">
                    <a:solidFill>
                      <a:schemeClr val="tx2">
                        <a:lumMod val="75000"/>
                      </a:schemeClr>
                    </a:solidFill>
                    <a:latin typeface="Arial" charset="0"/>
                    <a:ea typeface="ＭＳ Ｐゴシック" charset="0"/>
                    <a:cs typeface="ＭＳ Ｐゴシック" charset="0"/>
                  </a:rPr>
                  <a:t>Physics</a:t>
                </a:r>
                <a:r>
                  <a:rPr lang="en-US" sz="2000" b="1" kern="0" dirty="0" smtClean="0">
                    <a:solidFill>
                      <a:schemeClr val="tx2">
                        <a:lumMod val="75000"/>
                      </a:schemeClr>
                    </a:solidFill>
                    <a:latin typeface="Arial" charset="0"/>
                    <a:ea typeface="ＭＳ Ｐゴシック" charset="0"/>
                    <a:cs typeface="ＭＳ Ｐゴシック" charset="0"/>
                  </a:rPr>
                  <a:t>	    </a:t>
                </a:r>
                <a:r>
                  <a:rPr lang="en-US" sz="2000" i="1" kern="0" dirty="0" smtClean="0">
                    <a:solidFill>
                      <a:schemeClr val="tx2">
                        <a:lumMod val="75000"/>
                      </a:schemeClr>
                    </a:solidFill>
                    <a:latin typeface="Arial" charset="0"/>
                    <a:ea typeface="ＭＳ Ｐゴシック" charset="0"/>
                    <a:cs typeface="ＭＳ Ｐゴシック" charset="0"/>
                  </a:rPr>
                  <a:t>Mar. </a:t>
                </a:r>
                <a:r>
                  <a:rPr lang="en-US" sz="2000" i="1" kern="0" dirty="0">
                    <a:solidFill>
                      <a:schemeClr val="tx2">
                        <a:lumMod val="75000"/>
                      </a:schemeClr>
                    </a:solidFill>
                    <a:latin typeface="Arial" charset="0"/>
                    <a:ea typeface="ＭＳ Ｐゴシック" charset="0"/>
                    <a:cs typeface="ＭＳ Ｐゴシック" charset="0"/>
                  </a:rPr>
                  <a:t>3 – </a:t>
                </a:r>
                <a:r>
                  <a:rPr lang="en-US" sz="2000" i="1" kern="0" dirty="0" smtClean="0">
                    <a:solidFill>
                      <a:schemeClr val="tx2">
                        <a:lumMod val="75000"/>
                      </a:schemeClr>
                    </a:solidFill>
                    <a:latin typeface="Arial" charset="0"/>
                    <a:ea typeface="ＭＳ Ｐゴシック" charset="0"/>
                    <a:cs typeface="ＭＳ Ｐゴシック" charset="0"/>
                  </a:rPr>
                  <a:t>Apr. 5, </a:t>
                </a:r>
                <a:r>
                  <a:rPr lang="en-US" sz="2000" b="1" i="1" kern="0" dirty="0" smtClean="0">
                    <a:solidFill>
                      <a:schemeClr val="tx2">
                        <a:lumMod val="75000"/>
                      </a:schemeClr>
                    </a:solidFill>
                    <a:latin typeface="Arial" charset="0"/>
                    <a:ea typeface="ＭＳ Ｐゴシック" charset="0"/>
                    <a:cs typeface="ＭＳ Ｐゴシック" charset="0"/>
                  </a:rPr>
                  <a:t>2018</a:t>
                </a:r>
                <a:endParaRPr lang="en-US" sz="2000" b="1" i="1" kern="0" dirty="0">
                  <a:solidFill>
                    <a:schemeClr val="tx2">
                      <a:lumMod val="75000"/>
                    </a:schemeClr>
                  </a:solidFill>
                  <a:latin typeface="Arial" charset="0"/>
                  <a:ea typeface="ＭＳ Ｐゴシック" charset="0"/>
                  <a:cs typeface="ＭＳ Ｐゴシック" charset="0"/>
                </a:endParaRPr>
              </a:p>
              <a:p>
                <a:pPr>
                  <a:lnSpc>
                    <a:spcPct val="150000"/>
                  </a:lnSpc>
                </a:pPr>
                <a:endParaRPr lang="en-US" sz="2000" b="1" kern="0" dirty="0">
                  <a:solidFill>
                    <a:srgbClr val="000090"/>
                  </a:solidFill>
                  <a:latin typeface="Arial" charset="0"/>
                  <a:ea typeface="ＭＳ Ｐゴシック" charset="0"/>
                  <a:cs typeface="ＭＳ Ｐゴシック" charset="0"/>
                </a:endParaRPr>
              </a:p>
              <a:p>
                <a:pPr>
                  <a:lnSpc>
                    <a:spcPct val="150000"/>
                  </a:lnSpc>
                </a:pPr>
                <a:endParaRPr lang="en-US" sz="2000" b="1" kern="0" dirty="0">
                  <a:solidFill>
                    <a:srgbClr val="000090"/>
                  </a:solidFill>
                  <a:latin typeface="Arial" charset="0"/>
                  <a:ea typeface="ＭＳ Ｐゴシック" charset="0"/>
                  <a:cs typeface="ＭＳ Ｐゴシック" charset="0"/>
                </a:endParaRPr>
              </a:p>
            </p:txBody>
          </p:sp>
        </mc:Choice>
        <mc:Fallback xmlns="">
          <p:sp>
            <p:nvSpPr>
              <p:cNvPr id="12" name="Rectangle 3"/>
              <p:cNvSpPr txBox="1">
                <a:spLocks noRot="1" noChangeAspect="1" noMove="1" noResize="1" noEditPoints="1" noAdjustHandles="1" noChangeArrowheads="1" noChangeShapeType="1" noTextEdit="1"/>
              </p:cNvSpPr>
              <p:nvPr/>
            </p:nvSpPr>
            <p:spPr bwMode="auto">
              <a:xfrm>
                <a:off x="279460" y="1047686"/>
                <a:ext cx="8566150" cy="2264916"/>
              </a:xfrm>
              <a:prstGeom prst="rect">
                <a:avLst/>
              </a:prstGeom>
              <a:blipFill>
                <a:blip r:embed="rId3"/>
                <a:stretch>
                  <a:fillRect l="-641" r="-285" b="-67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cxnSp>
        <p:nvCxnSpPr>
          <p:cNvPr id="13" name="Прямая со стрелкой 50"/>
          <p:cNvCxnSpPr/>
          <p:nvPr/>
        </p:nvCxnSpPr>
        <p:spPr>
          <a:xfrm flipV="1">
            <a:off x="-221500" y="6394975"/>
            <a:ext cx="176815" cy="5836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Прямоугольник 14"/>
              <p:cNvSpPr/>
              <p:nvPr/>
            </p:nvSpPr>
            <p:spPr>
              <a:xfrm>
                <a:off x="4716016" y="3717032"/>
                <a:ext cx="4320480" cy="2682273"/>
              </a:xfrm>
              <a:prstGeom prst="rect">
                <a:avLst/>
              </a:prstGeom>
            </p:spPr>
            <p:txBody>
              <a:bodyPr wrap="square">
                <a:spAutoFit/>
              </a:bodyPr>
              <a:lstStyle/>
              <a:p>
                <a:pPr marL="266700" lvl="0" indent="-266700" algn="just">
                  <a:spcBef>
                    <a:spcPts val="800"/>
                  </a:spcBef>
                  <a:spcAft>
                    <a:spcPts val="0"/>
                  </a:spcAft>
                  <a:buClr>
                    <a:srgbClr val="000090"/>
                  </a:buClr>
                  <a:buBlip>
                    <a:blip r:embed="rId4"/>
                  </a:buBlip>
                  <a:defRPr/>
                </a:pPr>
                <a:r>
                  <a:rPr lang="en-US" sz="1400" spc="-1" dirty="0" smtClean="0">
                    <a:solidFill>
                      <a:srgbClr val="000000"/>
                    </a:solidFill>
                    <a:uFill>
                      <a:solidFill>
                        <a:srgbClr val="FFFFFF"/>
                      </a:solidFill>
                    </a:uFill>
                    <a:latin typeface="Arial"/>
                  </a:rPr>
                  <a:t>Beams: </a:t>
                </a:r>
                <a:r>
                  <a:rPr lang="en-US" sz="1400" spc="-1" dirty="0" err="1" smtClean="0">
                    <a:solidFill>
                      <a:srgbClr val="000000"/>
                    </a:solidFill>
                    <a:uFill>
                      <a:solidFill>
                        <a:srgbClr val="FFFFFF"/>
                      </a:solidFill>
                    </a:uFill>
                    <a:latin typeface="Arial"/>
                  </a:rPr>
                  <a:t>deutron</a:t>
                </a:r>
                <a:r>
                  <a:rPr lang="en-US" sz="1400" spc="-1" dirty="0" smtClean="0">
                    <a:solidFill>
                      <a:srgbClr val="000000"/>
                    </a:solidFill>
                    <a:uFill>
                      <a:solidFill>
                        <a:srgbClr val="FFFFFF"/>
                      </a:solidFill>
                    </a:uFill>
                    <a:latin typeface="Arial"/>
                  </a:rPr>
                  <a:t> </a:t>
                </a:r>
                <a:r>
                  <a:rPr lang="en-US" sz="1400" spc="-1" dirty="0">
                    <a:solidFill>
                      <a:srgbClr val="000000"/>
                    </a:solidFill>
                    <a:uFill>
                      <a:solidFill>
                        <a:srgbClr val="FFFFFF"/>
                      </a:solidFill>
                    </a:uFill>
                    <a:latin typeface="Arial"/>
                  </a:rPr>
                  <a:t>(4 </a:t>
                </a:r>
                <a:r>
                  <a:rPr lang="en-US" sz="1400" spc="-1" dirty="0" err="1">
                    <a:solidFill>
                      <a:srgbClr val="000000"/>
                    </a:solidFill>
                    <a:uFill>
                      <a:solidFill>
                        <a:srgbClr val="FFFFFF"/>
                      </a:solidFill>
                    </a:uFill>
                    <a:latin typeface="Arial"/>
                  </a:rPr>
                  <a:t>AGeV</a:t>
                </a:r>
                <a:r>
                  <a:rPr lang="en-US" sz="1400" spc="-1" dirty="0" smtClean="0">
                    <a:solidFill>
                      <a:srgbClr val="000000"/>
                    </a:solidFill>
                    <a:uFill>
                      <a:solidFill>
                        <a:srgbClr val="FFFFFF"/>
                      </a:solidFill>
                    </a:uFill>
                    <a:latin typeface="Arial"/>
                  </a:rPr>
                  <a:t>), </a:t>
                </a:r>
                <a14:m>
                  <m:oMath xmlns:m="http://schemas.openxmlformats.org/officeDocument/2006/math">
                    <m:sSup>
                      <m:sSupPr>
                        <m:ctrlPr>
                          <a:rPr lang="en-US" sz="1400" b="1" i="1" spc="-1" smtClean="0">
                            <a:solidFill>
                              <a:srgbClr val="000000"/>
                            </a:solidFill>
                            <a:uFill>
                              <a:solidFill>
                                <a:srgbClr val="FFFFFF"/>
                              </a:solidFill>
                            </a:uFill>
                            <a:latin typeface="Cambria Math" panose="02040503050406030204" pitchFamily="18" charset="0"/>
                          </a:rPr>
                        </m:ctrlPr>
                      </m:sSupPr>
                      <m:e>
                        <m:r>
                          <a:rPr lang="en-US" sz="1400" b="1" i="0" spc="-1" smtClean="0">
                            <a:solidFill>
                              <a:srgbClr val="000000"/>
                            </a:solidFill>
                            <a:uFill>
                              <a:solidFill>
                                <a:srgbClr val="FFFFFF"/>
                              </a:solidFill>
                            </a:uFill>
                            <a:latin typeface="Cambria Math"/>
                          </a:rPr>
                          <m:t>𝐂</m:t>
                        </m:r>
                      </m:e>
                      <m:sup>
                        <m:r>
                          <a:rPr lang="en-US" sz="1400" b="1" i="0" spc="-1" smtClean="0">
                            <a:solidFill>
                              <a:srgbClr val="000000"/>
                            </a:solidFill>
                            <a:uFill>
                              <a:solidFill>
                                <a:srgbClr val="FFFFFF"/>
                              </a:solidFill>
                            </a:uFill>
                            <a:latin typeface="Cambria Math"/>
                          </a:rPr>
                          <m:t>𝟏𝟐</m:t>
                        </m:r>
                      </m:sup>
                    </m:sSup>
                  </m:oMath>
                </a14:m>
                <a:r>
                  <a:rPr lang="en-US" sz="1400" spc="-1" dirty="0" smtClean="0">
                    <a:solidFill>
                      <a:srgbClr val="000000"/>
                    </a:solidFill>
                    <a:uFill>
                      <a:solidFill>
                        <a:srgbClr val="FFFFFF"/>
                      </a:solidFill>
                    </a:uFill>
                    <a:latin typeface="+mj-lt"/>
                  </a:rPr>
                  <a:t> </a:t>
                </a:r>
                <a:r>
                  <a:rPr lang="en-US" sz="1400" spc="-1" dirty="0">
                    <a:solidFill>
                      <a:srgbClr val="000000"/>
                    </a:solidFill>
                    <a:uFill>
                      <a:solidFill>
                        <a:srgbClr val="FFFFFF"/>
                      </a:solidFill>
                    </a:uFill>
                    <a:latin typeface="+mj-lt"/>
                  </a:rPr>
                  <a:t>(</a:t>
                </a:r>
                <a:r>
                  <a:rPr lang="en-US" sz="1400" spc="-1" dirty="0" smtClean="0">
                    <a:solidFill>
                      <a:srgbClr val="000000"/>
                    </a:solidFill>
                    <a:uFill>
                      <a:solidFill>
                        <a:srgbClr val="FFFFFF"/>
                      </a:solidFill>
                    </a:uFill>
                    <a:latin typeface="+mj-lt"/>
                  </a:rPr>
                  <a:t>3.5</a:t>
                </a:r>
                <a:r>
                  <a:rPr lang="en-US" sz="1400" spc="-1" dirty="0" smtClean="0">
                    <a:solidFill>
                      <a:srgbClr val="000000"/>
                    </a:solidFill>
                    <a:uFill>
                      <a:solidFill>
                        <a:srgbClr val="FFFFFF"/>
                      </a:solidFill>
                    </a:uFill>
                    <a:latin typeface="+mj-lt"/>
                    <a:sym typeface="Symbol"/>
                  </a:rPr>
                  <a:t></a:t>
                </a:r>
                <a:r>
                  <a:rPr lang="en-US" sz="1400" spc="-1" dirty="0" smtClean="0">
                    <a:solidFill>
                      <a:srgbClr val="000000"/>
                    </a:solidFill>
                    <a:uFill>
                      <a:solidFill>
                        <a:srgbClr val="FFFFFF"/>
                      </a:solidFill>
                    </a:uFill>
                    <a:latin typeface="+mj-lt"/>
                  </a:rPr>
                  <a:t>4.5 </a:t>
                </a:r>
                <a:r>
                  <a:rPr lang="en-US" sz="1400" spc="-1" dirty="0" err="1">
                    <a:solidFill>
                      <a:srgbClr val="000000"/>
                    </a:solidFill>
                    <a:uFill>
                      <a:solidFill>
                        <a:srgbClr val="FFFFFF"/>
                      </a:solidFill>
                    </a:uFill>
                    <a:latin typeface="+mj-lt"/>
                  </a:rPr>
                  <a:t>AGeV</a:t>
                </a:r>
                <a:r>
                  <a:rPr lang="en-US" sz="1400" spc="-1" dirty="0" smtClean="0">
                    <a:solidFill>
                      <a:srgbClr val="000000"/>
                    </a:solidFill>
                    <a:uFill>
                      <a:solidFill>
                        <a:srgbClr val="FFFFFF"/>
                      </a:solidFill>
                    </a:uFill>
                    <a:latin typeface="+mj-lt"/>
                  </a:rPr>
                  <a:t>), </a:t>
                </a:r>
                <a:r>
                  <a:rPr lang="en-US" sz="1400" spc="-1" dirty="0" err="1" smtClean="0">
                    <a:solidFill>
                      <a:srgbClr val="000000"/>
                    </a:solidFill>
                    <a:uFill>
                      <a:solidFill>
                        <a:srgbClr val="FFFFFF"/>
                      </a:solidFill>
                    </a:uFill>
                    <a:latin typeface="+mj-lt"/>
                  </a:rPr>
                  <a:t>Ar</a:t>
                </a:r>
                <a:r>
                  <a:rPr lang="en-US" sz="1400" spc="-1" dirty="0" smtClean="0">
                    <a:solidFill>
                      <a:srgbClr val="000000"/>
                    </a:solidFill>
                    <a:uFill>
                      <a:solidFill>
                        <a:srgbClr val="FFFFFF"/>
                      </a:solidFill>
                    </a:uFill>
                    <a:latin typeface="+mj-lt"/>
                  </a:rPr>
                  <a:t> (3.2 </a:t>
                </a:r>
                <a:r>
                  <a:rPr lang="en-US" sz="1400" spc="-1" dirty="0" err="1" smtClean="0">
                    <a:solidFill>
                      <a:srgbClr val="000000"/>
                    </a:solidFill>
                    <a:uFill>
                      <a:solidFill>
                        <a:srgbClr val="FFFFFF"/>
                      </a:solidFill>
                    </a:uFill>
                    <a:latin typeface="+mj-lt"/>
                  </a:rPr>
                  <a:t>AGeV</a:t>
                </a:r>
                <a:r>
                  <a:rPr lang="en-US" sz="1400" spc="-1" dirty="0">
                    <a:solidFill>
                      <a:srgbClr val="000000"/>
                    </a:solidFill>
                    <a:uFill>
                      <a:solidFill>
                        <a:srgbClr val="FFFFFF"/>
                      </a:solidFill>
                    </a:uFill>
                    <a:latin typeface="+mj-lt"/>
                  </a:rPr>
                  <a:t>), Kr (2.4, 3.0 </a:t>
                </a:r>
                <a:r>
                  <a:rPr lang="en-US" sz="1400" spc="-1" dirty="0" err="1" smtClean="0">
                    <a:solidFill>
                      <a:srgbClr val="000000"/>
                    </a:solidFill>
                    <a:uFill>
                      <a:solidFill>
                        <a:srgbClr val="FFFFFF"/>
                      </a:solidFill>
                    </a:uFill>
                    <a:latin typeface="+mj-lt"/>
                  </a:rPr>
                  <a:t>AGeV</a:t>
                </a:r>
                <a:r>
                  <a:rPr lang="en-US" sz="1400" spc="-1" dirty="0" smtClean="0">
                    <a:solidFill>
                      <a:srgbClr val="000000"/>
                    </a:solidFill>
                    <a:uFill>
                      <a:solidFill>
                        <a:srgbClr val="FFFFFF"/>
                      </a:solidFill>
                    </a:uFill>
                    <a:latin typeface="+mj-lt"/>
                  </a:rPr>
                  <a:t>)</a:t>
                </a:r>
                <a:endParaRPr lang="en-US" sz="1400" spc="-1" dirty="0" smtClean="0">
                  <a:solidFill>
                    <a:srgbClr val="000000"/>
                  </a:solidFill>
                  <a:uFill>
                    <a:solidFill>
                      <a:srgbClr val="FFFFFF"/>
                    </a:solidFill>
                  </a:uFill>
                  <a:latin typeface="Arial"/>
                </a:endParaRPr>
              </a:p>
              <a:p>
                <a:pPr lvl="0" indent="263525" algn="just">
                  <a:spcBef>
                    <a:spcPts val="0"/>
                  </a:spcBef>
                  <a:spcAft>
                    <a:spcPts val="0"/>
                  </a:spcAft>
                  <a:buClr>
                    <a:srgbClr val="000090"/>
                  </a:buClr>
                  <a:defRPr/>
                </a:pPr>
                <a:r>
                  <a:rPr lang="en-US" sz="1400" spc="-1" dirty="0">
                    <a:solidFill>
                      <a:srgbClr val="000000"/>
                    </a:solidFill>
                    <a:uFill>
                      <a:solidFill>
                        <a:srgbClr val="FFFFFF"/>
                      </a:solidFill>
                    </a:uFill>
                    <a:latin typeface="Arial"/>
                  </a:rPr>
                  <a:t>T</a:t>
                </a:r>
                <a:r>
                  <a:rPr lang="en-US" sz="1400" spc="-1" dirty="0" smtClean="0">
                    <a:solidFill>
                      <a:srgbClr val="000000"/>
                    </a:solidFill>
                    <a:uFill>
                      <a:solidFill>
                        <a:srgbClr val="FFFFFF"/>
                      </a:solidFill>
                    </a:uFill>
                    <a:latin typeface="Arial"/>
                  </a:rPr>
                  <a:t>argets: </a:t>
                </a:r>
                <a:r>
                  <a:rPr lang="en-US" sz="1400" spc="-1" dirty="0">
                    <a:solidFill>
                      <a:srgbClr val="000000"/>
                    </a:solidFill>
                    <a:uFill>
                      <a:solidFill>
                        <a:srgbClr val="FFFFFF"/>
                      </a:solidFill>
                    </a:uFill>
                    <a:latin typeface="Arial"/>
                  </a:rPr>
                  <a:t>C, Cu, </a:t>
                </a:r>
                <a:r>
                  <a:rPr lang="en-US" sz="1400" spc="-1" dirty="0" err="1">
                    <a:solidFill>
                      <a:srgbClr val="000000"/>
                    </a:solidFill>
                    <a:uFill>
                      <a:solidFill>
                        <a:srgbClr val="FFFFFF"/>
                      </a:solidFill>
                    </a:uFill>
                    <a:latin typeface="Arial"/>
                  </a:rPr>
                  <a:t>Pb</a:t>
                </a:r>
                <a:r>
                  <a:rPr lang="en-US" sz="1400" spc="-1" dirty="0">
                    <a:solidFill>
                      <a:srgbClr val="000000"/>
                    </a:solidFill>
                    <a:uFill>
                      <a:solidFill>
                        <a:srgbClr val="FFFFFF"/>
                      </a:solidFill>
                    </a:uFill>
                    <a:latin typeface="Arial"/>
                  </a:rPr>
                  <a:t>, Al</a:t>
                </a:r>
                <a:r>
                  <a:rPr lang="en-US" sz="1400" spc="-1" dirty="0" smtClean="0">
                    <a:solidFill>
                      <a:srgbClr val="000000"/>
                    </a:solidFill>
                    <a:uFill>
                      <a:solidFill>
                        <a:srgbClr val="FFFFFF"/>
                      </a:solidFill>
                    </a:uFill>
                    <a:latin typeface="Arial"/>
                  </a:rPr>
                  <a:t>, Sn, </a:t>
                </a:r>
                <a14:m>
                  <m:oMath xmlns:m="http://schemas.openxmlformats.org/officeDocument/2006/math">
                    <m:sSub>
                      <m:sSubPr>
                        <m:ctrlPr>
                          <a:rPr lang="en-US" sz="1500" b="0" i="1" spc="-1" smtClean="0">
                            <a:solidFill>
                              <a:srgbClr val="000000"/>
                            </a:solidFill>
                            <a:uFill>
                              <a:solidFill>
                                <a:srgbClr val="FFFFFF"/>
                              </a:solidFill>
                            </a:uFill>
                            <a:latin typeface="Cambria Math" panose="02040503050406030204" pitchFamily="18" charset="0"/>
                          </a:rPr>
                        </m:ctrlPr>
                      </m:sSubPr>
                      <m:e>
                        <m:r>
                          <m:rPr>
                            <m:sty m:val="p"/>
                          </m:rPr>
                          <a:rPr lang="en-US" sz="1500" b="0" i="0" spc="-1" smtClean="0">
                            <a:solidFill>
                              <a:srgbClr val="000000"/>
                            </a:solidFill>
                            <a:uFill>
                              <a:solidFill>
                                <a:srgbClr val="FFFFFF"/>
                              </a:solidFill>
                            </a:uFill>
                            <a:latin typeface="Cambria Math" panose="02040503050406030204" pitchFamily="18" charset="0"/>
                          </a:rPr>
                          <m:t>C</m:t>
                        </m:r>
                      </m:e>
                      <m:sub>
                        <m:r>
                          <a:rPr lang="en-US" sz="1500" b="0" i="0" spc="-1" smtClean="0">
                            <a:solidFill>
                              <a:srgbClr val="000000"/>
                            </a:solidFill>
                            <a:uFill>
                              <a:solidFill>
                                <a:srgbClr val="FFFFFF"/>
                              </a:solidFill>
                            </a:uFill>
                            <a:latin typeface="Cambria Math" panose="02040503050406030204" pitchFamily="18" charset="0"/>
                          </a:rPr>
                          <m:t>2</m:t>
                        </m:r>
                      </m:sub>
                    </m:sSub>
                    <m:sSub>
                      <m:sSubPr>
                        <m:ctrlPr>
                          <a:rPr lang="en-US" sz="1500" b="0" i="1" spc="-1" smtClean="0">
                            <a:solidFill>
                              <a:srgbClr val="000000"/>
                            </a:solidFill>
                            <a:uFill>
                              <a:solidFill>
                                <a:srgbClr val="FFFFFF"/>
                              </a:solidFill>
                            </a:uFill>
                            <a:latin typeface="Cambria Math" panose="02040503050406030204" pitchFamily="18" charset="0"/>
                          </a:rPr>
                        </m:ctrlPr>
                      </m:sSubPr>
                      <m:e>
                        <m:r>
                          <m:rPr>
                            <m:sty m:val="p"/>
                          </m:rPr>
                          <a:rPr lang="en-US" sz="1500" b="0" i="0" spc="-1" smtClean="0">
                            <a:solidFill>
                              <a:srgbClr val="000000"/>
                            </a:solidFill>
                            <a:uFill>
                              <a:solidFill>
                                <a:srgbClr val="FFFFFF"/>
                              </a:solidFill>
                            </a:uFill>
                            <a:latin typeface="Cambria Math" panose="02040503050406030204" pitchFamily="18" charset="0"/>
                          </a:rPr>
                          <m:t>H</m:t>
                        </m:r>
                      </m:e>
                      <m:sub>
                        <m:r>
                          <a:rPr lang="en-US" sz="1500" b="0" i="0" spc="-1" smtClean="0">
                            <a:solidFill>
                              <a:srgbClr val="000000"/>
                            </a:solidFill>
                            <a:uFill>
                              <a:solidFill>
                                <a:srgbClr val="FFFFFF"/>
                              </a:solidFill>
                            </a:uFill>
                            <a:latin typeface="Cambria Math" panose="02040503050406030204" pitchFamily="18" charset="0"/>
                          </a:rPr>
                          <m:t>4</m:t>
                        </m:r>
                      </m:sub>
                    </m:sSub>
                  </m:oMath>
                </a14:m>
                <a:r>
                  <a:rPr lang="en-US" sz="1400" spc="-1" dirty="0" smtClean="0">
                    <a:solidFill>
                      <a:srgbClr val="000000"/>
                    </a:solidFill>
                    <a:uFill>
                      <a:solidFill>
                        <a:srgbClr val="FFFFFF"/>
                      </a:solidFill>
                    </a:uFill>
                    <a:latin typeface="Arial"/>
                  </a:rPr>
                  <a:t>,</a:t>
                </a:r>
                <a:r>
                  <a:rPr lang="en-US" sz="1400" spc="-1" dirty="0">
                    <a:solidFill>
                      <a:srgbClr val="000000"/>
                    </a:solidFill>
                    <a:uFill>
                      <a:solidFill>
                        <a:srgbClr val="FFFFFF"/>
                      </a:solidFill>
                    </a:uFill>
                  </a:rPr>
                  <a:t> </a:t>
                </a:r>
                <a14:m>
                  <m:oMath xmlns:m="http://schemas.openxmlformats.org/officeDocument/2006/math">
                    <m:sSub>
                      <m:sSubPr>
                        <m:ctrlPr>
                          <a:rPr lang="en-US" sz="1400" i="1" spc="-1">
                            <a:solidFill>
                              <a:srgbClr val="000000"/>
                            </a:solidFill>
                            <a:uFill>
                              <a:solidFill>
                                <a:srgbClr val="FFFFFF"/>
                              </a:solidFill>
                            </a:uFill>
                            <a:latin typeface="Cambria Math" panose="02040503050406030204" pitchFamily="18" charset="0"/>
                          </a:rPr>
                        </m:ctrlPr>
                      </m:sSubPr>
                      <m:e>
                        <m:r>
                          <m:rPr>
                            <m:sty m:val="p"/>
                          </m:rPr>
                          <a:rPr lang="en-US" sz="1400" spc="-1">
                            <a:solidFill>
                              <a:srgbClr val="000000"/>
                            </a:solidFill>
                            <a:uFill>
                              <a:solidFill>
                                <a:srgbClr val="FFFFFF"/>
                              </a:solidFill>
                            </a:uFill>
                            <a:latin typeface="Cambria Math" panose="02040503050406030204" pitchFamily="18" charset="0"/>
                          </a:rPr>
                          <m:t>H</m:t>
                        </m:r>
                      </m:e>
                      <m:sub>
                        <m:r>
                          <a:rPr lang="en-US" sz="1400" b="0" i="0" spc="-1" smtClean="0">
                            <a:solidFill>
                              <a:srgbClr val="000000"/>
                            </a:solidFill>
                            <a:uFill>
                              <a:solidFill>
                                <a:srgbClr val="FFFFFF"/>
                              </a:solidFill>
                            </a:uFill>
                            <a:latin typeface="Cambria Math" panose="02040503050406030204" pitchFamily="18" charset="0"/>
                          </a:rPr>
                          <m:t>2</m:t>
                        </m:r>
                      </m:sub>
                    </m:sSub>
                  </m:oMath>
                </a14:m>
                <a:r>
                  <a:rPr lang="en-US" sz="1400" spc="-1" dirty="0" smtClean="0">
                    <a:solidFill>
                      <a:srgbClr val="000000"/>
                    </a:solidFill>
                    <a:uFill>
                      <a:solidFill>
                        <a:srgbClr val="FFFFFF"/>
                      </a:solidFill>
                    </a:uFill>
                    <a:latin typeface="Arial"/>
                  </a:rPr>
                  <a:t> </a:t>
                </a:r>
                <a:r>
                  <a:rPr lang="en-US" sz="1400" spc="-1" dirty="0">
                    <a:solidFill>
                      <a:srgbClr val="000000"/>
                    </a:solidFill>
                    <a:uFill>
                      <a:solidFill>
                        <a:srgbClr val="FFFFFF"/>
                      </a:solidFill>
                    </a:uFill>
                    <a:latin typeface="Arial"/>
                  </a:rPr>
                  <a:t>or empty</a:t>
                </a:r>
              </a:p>
              <a:p>
                <a:pPr marL="266700" lvl="0" indent="-266700" algn="just">
                  <a:spcBef>
                    <a:spcPts val="400"/>
                  </a:spcBef>
                  <a:spcAft>
                    <a:spcPts val="0"/>
                  </a:spcAft>
                  <a:buClr>
                    <a:srgbClr val="000090"/>
                  </a:buClr>
                  <a:buBlip>
                    <a:blip r:embed="rId4"/>
                  </a:buBlip>
                  <a:defRPr/>
                </a:pPr>
                <a:r>
                  <a:rPr lang="en-US" sz="1400" spc="-1" dirty="0">
                    <a:solidFill>
                      <a:srgbClr val="000000"/>
                    </a:solidFill>
                    <a:uFill>
                      <a:solidFill>
                        <a:srgbClr val="FFFFFF"/>
                      </a:solidFill>
                    </a:uFill>
                    <a:latin typeface="Arial"/>
                  </a:rPr>
                  <a:t>Trace beams, measure beam profile and time </a:t>
                </a:r>
                <a:r>
                  <a:rPr lang="en-US" sz="1400" spc="-1" dirty="0" smtClean="0">
                    <a:solidFill>
                      <a:srgbClr val="000000"/>
                    </a:solidFill>
                    <a:uFill>
                      <a:solidFill>
                        <a:srgbClr val="FFFFFF"/>
                      </a:solidFill>
                    </a:uFill>
                    <a:latin typeface="Arial"/>
                  </a:rPr>
                  <a:t>structure</a:t>
                </a:r>
              </a:p>
              <a:p>
                <a:pPr marL="266700" indent="-266700" algn="just">
                  <a:spcBef>
                    <a:spcPts val="400"/>
                  </a:spcBef>
                  <a:spcAft>
                    <a:spcPts val="0"/>
                  </a:spcAft>
                  <a:buClr>
                    <a:srgbClr val="000090"/>
                  </a:buClr>
                  <a:buBlip>
                    <a:blip r:embed="rId4"/>
                  </a:buBlip>
                  <a:defRPr/>
                </a:pPr>
                <a:r>
                  <a:rPr lang="en-US" sz="1400" spc="-1" dirty="0">
                    <a:solidFill>
                      <a:srgbClr val="000000"/>
                    </a:solidFill>
                    <a:uFill>
                      <a:solidFill>
                        <a:srgbClr val="FFFFFF"/>
                      </a:solidFill>
                    </a:uFill>
                    <a:latin typeface="Arial"/>
                  </a:rPr>
                  <a:t>Test integrated </a:t>
                </a:r>
                <a:r>
                  <a:rPr lang="en-US" sz="1400" spc="-1" dirty="0" smtClean="0">
                    <a:solidFill>
                      <a:srgbClr val="000000"/>
                    </a:solidFill>
                    <a:uFill>
                      <a:solidFill>
                        <a:srgbClr val="FFFFFF"/>
                      </a:solidFill>
                    </a:uFill>
                    <a:latin typeface="Arial"/>
                  </a:rPr>
                  <a:t>DAQ, </a:t>
                </a:r>
                <a14:m>
                  <m:oMath xmlns:m="http://schemas.openxmlformats.org/officeDocument/2006/math">
                    <m:sSub>
                      <m:sSubPr>
                        <m:ctrlPr>
                          <a:rPr lang="en-US" sz="1400" i="1" spc="-1">
                            <a:solidFill>
                              <a:srgbClr val="000000"/>
                            </a:solidFill>
                            <a:uFill>
                              <a:solidFill>
                                <a:srgbClr val="FFFFFF"/>
                              </a:solidFill>
                            </a:uFill>
                            <a:latin typeface="Cambria Math" panose="02040503050406030204" pitchFamily="18" charset="0"/>
                          </a:rPr>
                        </m:ctrlPr>
                      </m:sSubPr>
                      <m:e>
                        <m:r>
                          <m:rPr>
                            <m:sty m:val="p"/>
                          </m:rPr>
                          <a:rPr lang="en-US" sz="1400" spc="-1">
                            <a:solidFill>
                              <a:srgbClr val="000000"/>
                            </a:solidFill>
                            <a:uFill>
                              <a:solidFill>
                                <a:srgbClr val="FFFFFF"/>
                              </a:solidFill>
                            </a:uFill>
                            <a:latin typeface="Cambria Math" panose="02040503050406030204" pitchFamily="18" charset="0"/>
                          </a:rPr>
                          <m:t>T</m:t>
                        </m:r>
                      </m:e>
                      <m:sub>
                        <m:r>
                          <a:rPr lang="en-US" sz="1400" spc="-1">
                            <a:solidFill>
                              <a:srgbClr val="000000"/>
                            </a:solidFill>
                            <a:uFill>
                              <a:solidFill>
                                <a:srgbClr val="FFFFFF"/>
                              </a:solidFill>
                            </a:uFill>
                            <a:latin typeface="Cambria Math" panose="02040503050406030204" pitchFamily="18" charset="0"/>
                          </a:rPr>
                          <m:t>0</m:t>
                        </m:r>
                      </m:sub>
                    </m:sSub>
                  </m:oMath>
                </a14:m>
                <a:r>
                  <a:rPr lang="en-US" sz="1400" spc="-1" dirty="0" smtClean="0">
                    <a:solidFill>
                      <a:srgbClr val="000000"/>
                    </a:solidFill>
                    <a:uFill>
                      <a:solidFill>
                        <a:srgbClr val="FFFFFF"/>
                      </a:solidFill>
                    </a:uFill>
                    <a:latin typeface="Arial"/>
                  </a:rPr>
                  <a:t> </a:t>
                </a:r>
                <a:r>
                  <a:rPr lang="en-US" sz="1400" spc="-1" dirty="0">
                    <a:solidFill>
                      <a:srgbClr val="000000"/>
                    </a:solidFill>
                    <a:uFill>
                      <a:solidFill>
                        <a:srgbClr val="FFFFFF"/>
                      </a:solidFill>
                    </a:uFill>
                    <a:latin typeface="Arial"/>
                  </a:rPr>
                  <a:t>and </a:t>
                </a:r>
                <a:r>
                  <a:rPr lang="en-US" sz="1400" spc="-1" dirty="0" smtClean="0">
                    <a:solidFill>
                      <a:srgbClr val="000000"/>
                    </a:solidFill>
                    <a:uFill>
                      <a:solidFill>
                        <a:srgbClr val="FFFFFF"/>
                      </a:solidFill>
                    </a:uFill>
                    <a:latin typeface="Arial"/>
                  </a:rPr>
                  <a:t>Trigger system</a:t>
                </a:r>
                <a:endParaRPr lang="en-US" sz="1400" spc="-1" dirty="0">
                  <a:solidFill>
                    <a:srgbClr val="000000"/>
                  </a:solidFill>
                  <a:uFill>
                    <a:solidFill>
                      <a:srgbClr val="FFFFFF"/>
                    </a:solidFill>
                  </a:uFill>
                  <a:latin typeface="Arial"/>
                </a:endParaRPr>
              </a:p>
              <a:p>
                <a:pPr marL="266700" lvl="0" indent="-266700" algn="just">
                  <a:spcBef>
                    <a:spcPts val="400"/>
                  </a:spcBef>
                  <a:spcAft>
                    <a:spcPts val="0"/>
                  </a:spcAft>
                  <a:buClr>
                    <a:srgbClr val="000090"/>
                  </a:buClr>
                  <a:buBlip>
                    <a:blip r:embed="rId4"/>
                  </a:buBlip>
                  <a:defRPr/>
                </a:pPr>
                <a:r>
                  <a:rPr lang="en-US" sz="1400" spc="-1" dirty="0" smtClean="0">
                    <a:solidFill>
                      <a:srgbClr val="000000"/>
                    </a:solidFill>
                    <a:uFill>
                      <a:solidFill>
                        <a:srgbClr val="FFFFFF"/>
                      </a:solidFill>
                    </a:uFill>
                    <a:latin typeface="Arial"/>
                  </a:rPr>
                  <a:t>Detectors: </a:t>
                </a:r>
                <a:r>
                  <a:rPr lang="en-US" sz="1400" spc="-1" dirty="0">
                    <a:solidFill>
                      <a:srgbClr val="000000"/>
                    </a:solidFill>
                    <a:uFill>
                      <a:solidFill>
                        <a:srgbClr val="FFFFFF"/>
                      </a:solidFill>
                    </a:uFill>
                    <a:latin typeface="Arial"/>
                  </a:rPr>
                  <a:t>MWPC, Si, GEM, ToF-400, DCH-1, DCH-2, </a:t>
                </a:r>
                <a:r>
                  <a:rPr lang="en-US" sz="1400" spc="-1" dirty="0" smtClean="0">
                    <a:solidFill>
                      <a:srgbClr val="000000"/>
                    </a:solidFill>
                    <a:uFill>
                      <a:solidFill>
                        <a:srgbClr val="FFFFFF"/>
                      </a:solidFill>
                    </a:uFill>
                    <a:latin typeface="Arial"/>
                  </a:rPr>
                  <a:t>ToF-700, ZDC</a:t>
                </a:r>
                <a:r>
                  <a:rPr lang="en-US" sz="1400" spc="-1" dirty="0">
                    <a:solidFill>
                      <a:srgbClr val="000000"/>
                    </a:solidFill>
                    <a:uFill>
                      <a:solidFill>
                        <a:srgbClr val="FFFFFF"/>
                      </a:solidFill>
                    </a:uFill>
                    <a:latin typeface="Arial"/>
                  </a:rPr>
                  <a:t>, </a:t>
                </a:r>
                <a:r>
                  <a:rPr lang="en-US" sz="1400" spc="-1" dirty="0" smtClean="0">
                    <a:solidFill>
                      <a:srgbClr val="000000"/>
                    </a:solidFill>
                    <a:uFill>
                      <a:solidFill>
                        <a:srgbClr val="FFFFFF"/>
                      </a:solidFill>
                    </a:uFill>
                    <a:latin typeface="Arial"/>
                  </a:rPr>
                  <a:t>ECAL, LAND</a:t>
                </a:r>
              </a:p>
              <a:p>
                <a:pPr marL="266700" lvl="0" indent="-266700" algn="just">
                  <a:spcBef>
                    <a:spcPts val="400"/>
                  </a:spcBef>
                  <a:spcAft>
                    <a:spcPts val="0"/>
                  </a:spcAft>
                  <a:buClr>
                    <a:srgbClr val="000090"/>
                  </a:buClr>
                  <a:buBlip>
                    <a:blip r:embed="rId4"/>
                  </a:buBlip>
                  <a:defRPr/>
                </a:pPr>
                <a:r>
                  <a:rPr lang="en-US" sz="1400" spc="-1" dirty="0" smtClean="0">
                    <a:solidFill>
                      <a:srgbClr val="000000"/>
                    </a:solidFill>
                    <a:uFill>
                      <a:solidFill>
                        <a:srgbClr val="FFFFFF"/>
                      </a:solidFill>
                    </a:uFill>
                    <a:latin typeface="Arial"/>
                  </a:rPr>
                  <a:t>Detect </a:t>
                </a:r>
                <a:r>
                  <a:rPr lang="en-US" sz="1400" spc="-1" dirty="0">
                    <a:solidFill>
                      <a:srgbClr val="000000"/>
                    </a:solidFill>
                    <a:uFill>
                      <a:solidFill>
                        <a:srgbClr val="FFFFFF"/>
                      </a:solidFill>
                    </a:uFill>
                    <a:latin typeface="Arial"/>
                  </a:rPr>
                  <a:t>min bias beam-target interactions to reconstruct hyperons, </a:t>
                </a:r>
                <a:r>
                  <a:rPr lang="en-US" sz="1400" spc="-1" dirty="0" smtClean="0">
                    <a:solidFill>
                      <a:srgbClr val="000000"/>
                    </a:solidFill>
                    <a:uFill>
                      <a:solidFill>
                        <a:srgbClr val="FFFFFF"/>
                      </a:solidFill>
                    </a:uFill>
                    <a:latin typeface="Arial"/>
                  </a:rPr>
                  <a:t>identify </a:t>
                </a:r>
                <a:r>
                  <a:rPr lang="en-US" sz="1400" spc="-1" dirty="0">
                    <a:solidFill>
                      <a:srgbClr val="000000"/>
                    </a:solidFill>
                    <a:uFill>
                      <a:solidFill>
                        <a:srgbClr val="FFFFFF"/>
                      </a:solidFill>
                    </a:uFill>
                    <a:latin typeface="Arial"/>
                  </a:rPr>
                  <a:t>charged particles and </a:t>
                </a:r>
                <a:r>
                  <a:rPr lang="en-US" sz="1400" spc="-1" dirty="0" smtClean="0">
                    <a:solidFill>
                      <a:srgbClr val="000000"/>
                    </a:solidFill>
                    <a:uFill>
                      <a:solidFill>
                        <a:srgbClr val="FFFFFF"/>
                      </a:solidFill>
                    </a:uFill>
                    <a:latin typeface="Arial"/>
                  </a:rPr>
                  <a:t>nucleus </a:t>
                </a:r>
                <a:r>
                  <a:rPr lang="en-US" sz="1400" spc="-1" dirty="0">
                    <a:solidFill>
                      <a:srgbClr val="000000"/>
                    </a:solidFill>
                    <a:uFill>
                      <a:solidFill>
                        <a:srgbClr val="FFFFFF"/>
                      </a:solidFill>
                    </a:uFill>
                    <a:latin typeface="Arial"/>
                  </a:rPr>
                  <a:t>fragments</a:t>
                </a:r>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4716016" y="3717032"/>
                <a:ext cx="4320480" cy="2682273"/>
              </a:xfrm>
              <a:prstGeom prst="rect">
                <a:avLst/>
              </a:prstGeom>
              <a:blipFill>
                <a:blip r:embed="rId5"/>
                <a:stretch>
                  <a:fillRect t="-455" r="-565" b="-1364"/>
                </a:stretch>
              </a:blipFill>
            </p:spPr>
            <p:txBody>
              <a:bodyPr/>
              <a:lstStyle/>
              <a:p>
                <a:r>
                  <a:rPr lang="ru-RU">
                    <a:noFill/>
                  </a:rPr>
                  <a:t> </a:t>
                </a:r>
              </a:p>
            </p:txBody>
          </p:sp>
        </mc:Fallback>
      </mc:AlternateContent>
      <p:pic>
        <p:nvPicPr>
          <p:cNvPr id="21" name="Рисунок 20"/>
          <p:cNvPicPr/>
          <p:nvPr/>
        </p:nvPicPr>
        <p:blipFill rotWithShape="1">
          <a:blip r:embed="rId6" cstate="print">
            <a:extLst>
              <a:ext uri="{28A0092B-C50C-407E-A947-70E740481C1C}">
                <a14:useLocalDpi xmlns:a14="http://schemas.microsoft.com/office/drawing/2010/main" val="0"/>
              </a:ext>
            </a:extLst>
          </a:blip>
          <a:srcRect t="13373" r="13521" b="771"/>
          <a:stretch/>
        </p:blipFill>
        <p:spPr>
          <a:xfrm>
            <a:off x="107504" y="3645024"/>
            <a:ext cx="4536504" cy="2726976"/>
          </a:xfrm>
          <a:prstGeom prst="rect">
            <a:avLst/>
          </a:prstGeom>
          <a:ln>
            <a:noFill/>
          </a:ln>
        </p:spPr>
      </p:pic>
      <p:sp>
        <p:nvSpPr>
          <p:cNvPr id="22" name="Rectangle 3"/>
          <p:cNvSpPr txBox="1">
            <a:spLocks noChangeArrowheads="1"/>
          </p:cNvSpPr>
          <p:nvPr/>
        </p:nvSpPr>
        <p:spPr bwMode="auto">
          <a:xfrm>
            <a:off x="3563888" y="1682105"/>
            <a:ext cx="1512168" cy="59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nSpc>
                <a:spcPct val="150000"/>
              </a:lnSpc>
              <a:buNone/>
            </a:pPr>
            <a:r>
              <a:rPr lang="en-US" sz="2000" b="1" i="1" kern="0" dirty="0">
                <a:solidFill>
                  <a:srgbClr val="000090"/>
                </a:solidFill>
                <a:latin typeface="Arial" charset="0"/>
                <a:ea typeface="ＭＳ Ｐゴシック" charset="0"/>
                <a:cs typeface="ＭＳ Ｐゴシック" charset="0"/>
              </a:rPr>
              <a:t>Technical</a:t>
            </a:r>
            <a:endParaRPr lang="en-US" sz="2000" b="1" kern="0" dirty="0">
              <a:solidFill>
                <a:srgbClr val="00009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02392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Прямоугольник 5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5</a:t>
            </a:fld>
            <a:endParaRPr lang="en-US" sz="1200" dirty="0">
              <a:solidFill>
                <a:schemeClr val="bg2">
                  <a:lumMod val="75000"/>
                </a:schemeClr>
              </a:solidFill>
            </a:endParaRPr>
          </a:p>
        </p:txBody>
      </p:sp>
      <p:sp>
        <p:nvSpPr>
          <p:cNvPr id="63" name="CustomShape 4"/>
          <p:cNvSpPr/>
          <p:nvPr/>
        </p:nvSpPr>
        <p:spPr>
          <a:xfrm>
            <a:off x="723022" y="6543100"/>
            <a:ext cx="7529855" cy="28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300" spc="-1" dirty="0">
                <a:solidFill>
                  <a:srgbClr val="000000"/>
                </a:solidFill>
                <a:uFill>
                  <a:solidFill>
                    <a:srgbClr val="FFFFFF"/>
                  </a:solidFill>
                </a:uFill>
                <a:ea typeface="SimSun"/>
              </a:rPr>
              <a:t>matched from “MPD Data Acquisition System TDR”, </a:t>
            </a:r>
            <a:r>
              <a:rPr lang="en-US" sz="1300" spc="-1" dirty="0" smtClean="0">
                <a:solidFill>
                  <a:srgbClr val="000000"/>
                </a:solidFill>
                <a:uFill>
                  <a:solidFill>
                    <a:srgbClr val="FFFFFF"/>
                  </a:solidFill>
                </a:uFill>
                <a:ea typeface="SimSun"/>
              </a:rPr>
              <a:t>DAQ </a:t>
            </a:r>
            <a:r>
              <a:rPr lang="en-US" sz="1300" spc="-1" dirty="0">
                <a:solidFill>
                  <a:srgbClr val="000000"/>
                </a:solidFill>
                <a:uFill>
                  <a:solidFill>
                    <a:srgbClr val="FFFFFF"/>
                  </a:solidFill>
                </a:uFill>
                <a:ea typeface="SimSun"/>
              </a:rPr>
              <a:t>Collaboration</a:t>
            </a:r>
            <a:endParaRPr lang="en-US" spc="-1" dirty="0">
              <a:solidFill>
                <a:srgbClr val="000000"/>
              </a:solidFill>
              <a:uFill>
                <a:solidFill>
                  <a:srgbClr val="FFFFFF"/>
                </a:solidFill>
              </a:uFill>
            </a:endParaRPr>
          </a:p>
        </p:txBody>
      </p:sp>
      <p:sp>
        <p:nvSpPr>
          <p:cNvPr id="64" name="Заголовок 1"/>
          <p:cNvSpPr>
            <a:spLocks noGrp="1"/>
          </p:cNvSpPr>
          <p:nvPr>
            <p:ph type="title"/>
          </p:nvPr>
        </p:nvSpPr>
        <p:spPr>
          <a:xfrm>
            <a:off x="0" y="404664"/>
            <a:ext cx="9144000" cy="595536"/>
          </a:xfrm>
        </p:spPr>
        <p:txBody>
          <a:bodyPr/>
          <a:lstStyle/>
          <a:p>
            <a:pPr eaLnBrk="1" hangingPunct="1"/>
            <a:r>
              <a:rPr lang="en-US" sz="3000" b="1" dirty="0" smtClean="0">
                <a:effectLst>
                  <a:outerShdw blurRad="38100" dist="38100" dir="2700000" algn="tl">
                    <a:srgbClr val="000000">
                      <a:alpha val="43137"/>
                    </a:srgbClr>
                  </a:outerShdw>
                </a:effectLst>
                <a:cs typeface="Arial" panose="020B0604020202020204" pitchFamily="34" charset="0"/>
              </a:rPr>
              <a:t>BM@N </a:t>
            </a:r>
            <a:r>
              <a:rPr lang="en-US" sz="3000" b="1" dirty="0">
                <a:effectLst>
                  <a:outerShdw blurRad="38100" dist="38100" dir="2700000" algn="tl">
                    <a:srgbClr val="000000">
                      <a:alpha val="43137"/>
                    </a:srgbClr>
                  </a:outerShdw>
                </a:effectLst>
                <a:cs typeface="Arial" panose="020B0604020202020204" pitchFamily="34" charset="0"/>
              </a:rPr>
              <a:t>DAQ Data Flow </a:t>
            </a:r>
            <a:r>
              <a:rPr lang="en-US" sz="2000" i="1" dirty="0">
                <a:effectLst>
                  <a:outerShdw blurRad="38100" dist="38100" dir="2700000" algn="tl">
                    <a:srgbClr val="000000">
                      <a:alpha val="43137"/>
                    </a:srgbClr>
                  </a:outerShdw>
                </a:effectLst>
                <a:cs typeface="Arial" panose="020B0604020202020204" pitchFamily="34" charset="0"/>
              </a:rPr>
              <a:t>(proposal)</a:t>
            </a:r>
            <a:endParaRPr lang="ru-RU" sz="2000" i="1" dirty="0">
              <a:effectLst>
                <a:outerShdw blurRad="38100" dist="38100" dir="2700000" algn="tl">
                  <a:srgbClr val="000000">
                    <a:alpha val="43137"/>
                  </a:srgbClr>
                </a:outerShdw>
              </a:effectLst>
              <a:cs typeface="Arial" panose="020B0604020202020204" pitchFamily="34" charset="0"/>
            </a:endParaRPr>
          </a:p>
        </p:txBody>
      </p:sp>
      <p:sp>
        <p:nvSpPr>
          <p:cNvPr id="65" name="Rectangle 6">
            <a:extLst>
              <a:ext uri="{FF2B5EF4-FFF2-40B4-BE49-F238E27FC236}">
                <a16:creationId xmlns:a16="http://schemas.microsoft.com/office/drawing/2014/main" id="{CC97BADD-0674-43B8-BC1C-26820F457395}"/>
              </a:ext>
            </a:extLst>
          </p:cNvPr>
          <p:cNvSpPr>
            <a:spLocks noChangeArrowheads="1"/>
          </p:cNvSpPr>
          <p:nvPr/>
        </p:nvSpPr>
        <p:spPr bwMode="auto">
          <a:xfrm>
            <a:off x="4427901" y="434360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3000"/>
              </a:lnSpc>
              <a:spcAft>
                <a:spcPts val="1425"/>
              </a:spcAft>
              <a:buClr>
                <a:srgbClr val="000000"/>
              </a:buClr>
              <a:buSzPct val="100000"/>
              <a:buFont typeface="Times New Roman" pitchFamily="18" charset="0"/>
              <a:buChar char="•"/>
              <a:defRPr kumimoji="1" sz="3200">
                <a:solidFill>
                  <a:srgbClr val="000000"/>
                </a:solidFill>
                <a:latin typeface="Arial" pitchFamily="34" charset="0"/>
                <a:ea typeface="Arial" pitchFamily="34" charset="0"/>
                <a:cs typeface="SimSun" pitchFamily="2" charset="-122"/>
              </a:defRPr>
            </a:lvl1pPr>
            <a:lvl2pPr marL="742950" indent="-285750">
              <a:lnSpc>
                <a:spcPct val="93000"/>
              </a:lnSpc>
              <a:spcAft>
                <a:spcPts val="1138"/>
              </a:spcAft>
              <a:buClr>
                <a:srgbClr val="000000"/>
              </a:buClr>
              <a:buSzPct val="100000"/>
              <a:buFont typeface="Times New Roman" pitchFamily="18" charset="0"/>
              <a:buChar char="–"/>
              <a:defRPr kumimoji="1" sz="2800">
                <a:solidFill>
                  <a:srgbClr val="000000"/>
                </a:solidFill>
                <a:latin typeface="Arial" pitchFamily="34" charset="0"/>
                <a:ea typeface="SimSun" pitchFamily="2" charset="-122"/>
                <a:cs typeface="SimSun" pitchFamily="2" charset="-122"/>
              </a:defRPr>
            </a:lvl2pPr>
            <a:lvl3pPr marL="1143000" indent="-228600">
              <a:lnSpc>
                <a:spcPct val="93000"/>
              </a:lnSpc>
              <a:spcAft>
                <a:spcPts val="850"/>
              </a:spcAft>
              <a:buClr>
                <a:srgbClr val="000000"/>
              </a:buClr>
              <a:buSzPct val="100000"/>
              <a:buFont typeface="Times New Roman" pitchFamily="18" charset="0"/>
              <a:buChar char="•"/>
              <a:defRPr kumimoji="1" sz="2400">
                <a:solidFill>
                  <a:srgbClr val="000000"/>
                </a:solidFill>
                <a:latin typeface="Arial" pitchFamily="34" charset="0"/>
                <a:ea typeface="SimSun" pitchFamily="2" charset="-122"/>
                <a:cs typeface="SimSun" pitchFamily="2" charset="-122"/>
              </a:defRPr>
            </a:lvl3pPr>
            <a:lvl4pPr marL="1600200" indent="-228600">
              <a:lnSpc>
                <a:spcPct val="93000"/>
              </a:lnSpc>
              <a:spcAft>
                <a:spcPts val="575"/>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4pPr>
            <a:lvl5pPr marL="2057400" indent="-228600">
              <a:lnSpc>
                <a:spcPct val="93000"/>
              </a:lnSpc>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5pPr>
            <a:lvl6pPr marL="25146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6pPr>
            <a:lvl7pPr marL="29718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7pPr>
            <a:lvl8pPr marL="34290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8pPr>
            <a:lvl9pPr marL="3886200" indent="-228600" eaLnBrk="0" fontAlgn="base" hangingPunct="0">
              <a:lnSpc>
                <a:spcPct val="93000"/>
              </a:lnSpc>
              <a:spcBef>
                <a:spcPct val="0"/>
              </a:spcBef>
              <a:spcAft>
                <a:spcPts val="288"/>
              </a:spcAft>
              <a:buClr>
                <a:srgbClr val="000000"/>
              </a:buClr>
              <a:buSzPct val="100000"/>
              <a:buFont typeface="Times New Roman" pitchFamily="18" charset="0"/>
              <a:buChar char="»"/>
              <a:defRPr kumimoji="1" sz="2000">
                <a:solidFill>
                  <a:srgbClr val="000000"/>
                </a:solidFill>
                <a:latin typeface="Arial" pitchFamily="34" charset="0"/>
                <a:ea typeface="SimSun" pitchFamily="2" charset="-122"/>
                <a:cs typeface="SimSun" pitchFamily="2" charset="-122"/>
              </a:defRPr>
            </a:lvl9pPr>
          </a:lstStyle>
          <a:p>
            <a:pPr>
              <a:lnSpc>
                <a:spcPct val="100000"/>
              </a:lnSpc>
              <a:spcAft>
                <a:spcPct val="0"/>
              </a:spcAft>
              <a:buClrTx/>
              <a:buSzTx/>
              <a:buFontTx/>
              <a:buNone/>
            </a:pPr>
            <a:r>
              <a:rPr kumimoji="0" lang="en-US" altLang="ru-RU" sz="1600">
                <a:solidFill>
                  <a:schemeClr val="tx1"/>
                </a:solidFill>
                <a:ea typeface="SimSun" pitchFamily="2" charset="-122"/>
              </a:rPr>
              <a:t>￼</a:t>
            </a:r>
          </a:p>
        </p:txBody>
      </p:sp>
      <p:grpSp>
        <p:nvGrpSpPr>
          <p:cNvPr id="66" name="Группа 65">
            <a:extLst>
              <a:ext uri="{FF2B5EF4-FFF2-40B4-BE49-F238E27FC236}">
                <a16:creationId xmlns:a16="http://schemas.microsoft.com/office/drawing/2014/main" id="{7CE2DC32-32FF-4474-909C-1D68ED07FF5C}"/>
              </a:ext>
            </a:extLst>
          </p:cNvPr>
          <p:cNvGrpSpPr/>
          <p:nvPr/>
        </p:nvGrpSpPr>
        <p:grpSpPr>
          <a:xfrm>
            <a:off x="7595374" y="4066321"/>
            <a:ext cx="815165" cy="521616"/>
            <a:chOff x="7722175" y="4110315"/>
            <a:chExt cx="815165" cy="521616"/>
          </a:xfrm>
        </p:grpSpPr>
        <p:sp>
          <p:nvSpPr>
            <p:cNvPr id="67" name="Прямоугольник 66">
              <a:extLst>
                <a:ext uri="{FF2B5EF4-FFF2-40B4-BE49-F238E27FC236}">
                  <a16:creationId xmlns:a16="http://schemas.microsoft.com/office/drawing/2014/main" id="{065F782F-1453-498F-AAA6-29DD440197BF}"/>
                </a:ext>
              </a:extLst>
            </p:cNvPr>
            <p:cNvSpPr/>
            <p:nvPr/>
          </p:nvSpPr>
          <p:spPr>
            <a:xfrm>
              <a:off x="7722175" y="4250575"/>
              <a:ext cx="815165" cy="242793"/>
            </a:xfrm>
            <a:prstGeom prst="rect">
              <a:avLst/>
            </a:prstGeom>
            <a:solidFill>
              <a:srgbClr val="FACC99"/>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68" name="Группа 67">
              <a:extLst>
                <a:ext uri="{FF2B5EF4-FFF2-40B4-BE49-F238E27FC236}">
                  <a16:creationId xmlns:a16="http://schemas.microsoft.com/office/drawing/2014/main" id="{AFDA0795-D13B-4C92-9675-899F6331E3BC}"/>
                </a:ext>
              </a:extLst>
            </p:cNvPr>
            <p:cNvGrpSpPr/>
            <p:nvPr/>
          </p:nvGrpSpPr>
          <p:grpSpPr>
            <a:xfrm>
              <a:off x="7722176" y="4110315"/>
              <a:ext cx="815164" cy="521616"/>
              <a:chOff x="7722176" y="4110315"/>
              <a:chExt cx="815164" cy="521616"/>
            </a:xfrm>
          </p:grpSpPr>
          <p:sp>
            <p:nvSpPr>
              <p:cNvPr id="69" name="Овал 68">
                <a:extLst>
                  <a:ext uri="{FF2B5EF4-FFF2-40B4-BE49-F238E27FC236}">
                    <a16:creationId xmlns:a16="http://schemas.microsoft.com/office/drawing/2014/main" id="{B9A63EDD-A7D8-4439-8BB1-F2B384F7DC95}"/>
                  </a:ext>
                </a:extLst>
              </p:cNvPr>
              <p:cNvSpPr/>
              <p:nvPr/>
            </p:nvSpPr>
            <p:spPr>
              <a:xfrm>
                <a:off x="7722176" y="4361931"/>
                <a:ext cx="815164" cy="270000"/>
              </a:xfrm>
              <a:prstGeom prst="ellipse">
                <a:avLst/>
              </a:prstGeom>
              <a:solidFill>
                <a:srgbClr val="FACC99"/>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Овал 69">
                <a:extLst>
                  <a:ext uri="{FF2B5EF4-FFF2-40B4-BE49-F238E27FC236}">
                    <a16:creationId xmlns:a16="http://schemas.microsoft.com/office/drawing/2014/main" id="{0A4E8D31-6A64-484A-8C7C-187C18C14431}"/>
                  </a:ext>
                </a:extLst>
              </p:cNvPr>
              <p:cNvSpPr/>
              <p:nvPr/>
            </p:nvSpPr>
            <p:spPr>
              <a:xfrm>
                <a:off x="7722176" y="4250575"/>
                <a:ext cx="815164" cy="271697"/>
              </a:xfrm>
              <a:prstGeom prst="ellipse">
                <a:avLst/>
              </a:prstGeom>
              <a:solidFill>
                <a:srgbClr val="FACC99"/>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Овал 70">
                <a:extLst>
                  <a:ext uri="{FF2B5EF4-FFF2-40B4-BE49-F238E27FC236}">
                    <a16:creationId xmlns:a16="http://schemas.microsoft.com/office/drawing/2014/main" id="{057F992D-43DC-44EA-8E94-C85E8F504DA5}"/>
                  </a:ext>
                </a:extLst>
              </p:cNvPr>
              <p:cNvSpPr/>
              <p:nvPr/>
            </p:nvSpPr>
            <p:spPr>
              <a:xfrm>
                <a:off x="7722176" y="4110315"/>
                <a:ext cx="815164" cy="271697"/>
              </a:xfrm>
              <a:prstGeom prst="ellipse">
                <a:avLst/>
              </a:prstGeom>
              <a:solidFill>
                <a:srgbClr val="FACC99"/>
              </a:solidFill>
              <a:ln w="12700" cap="flat" cmpd="sng" algn="ctr">
                <a:solidFill>
                  <a:srgbClr val="5B9BD5">
                    <a:shade val="50000"/>
                  </a:srgbClr>
                </a:solidFill>
                <a:prstDash val="solid"/>
                <a:miter lim="800000"/>
              </a:ln>
              <a:effectLst/>
            </p:spPr>
            <p:txBody>
              <a:bodyPr lIns="0" tIns="54000" rIns="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mn-cs"/>
                  </a:rPr>
                  <a:t>Database</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72" name="Скругленный прямоугольник 25">
            <a:extLst>
              <a:ext uri="{FF2B5EF4-FFF2-40B4-BE49-F238E27FC236}">
                <a16:creationId xmlns:a16="http://schemas.microsoft.com/office/drawing/2014/main" id="{E049B9A9-B2ED-460B-8612-D845975BD49B}"/>
              </a:ext>
            </a:extLst>
          </p:cNvPr>
          <p:cNvSpPr/>
          <p:nvPr/>
        </p:nvSpPr>
        <p:spPr>
          <a:xfrm>
            <a:off x="1346932" y="1303938"/>
            <a:ext cx="1031590" cy="3520550"/>
          </a:xfrm>
          <a:prstGeom prst="roundRect">
            <a:avLst/>
          </a:prstGeom>
          <a:solidFill>
            <a:srgbClr val="FEF966"/>
          </a:solidFill>
          <a:ln w="12700" cap="flat" cmpd="sng" algn="ctr">
            <a:solidFill>
              <a:srgbClr val="70AD47"/>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FLP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First Level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Processor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Data Check Flow Control Formatting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3" name="Скругленный прямоугольник 26">
            <a:extLst>
              <a:ext uri="{FF2B5EF4-FFF2-40B4-BE49-F238E27FC236}">
                <a16:creationId xmlns:a16="http://schemas.microsoft.com/office/drawing/2014/main" id="{17B5CC81-8DF4-4A11-A717-BC8CADEFE134}"/>
              </a:ext>
            </a:extLst>
          </p:cNvPr>
          <p:cNvSpPr/>
          <p:nvPr/>
        </p:nvSpPr>
        <p:spPr>
          <a:xfrm>
            <a:off x="265015" y="3910619"/>
            <a:ext cx="509451" cy="520161"/>
          </a:xfrm>
          <a:prstGeom prst="roundRect">
            <a:avLst/>
          </a:prstGeom>
          <a:solidFill>
            <a:srgbClr val="FEF96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Скругленный прямоугольник 27">
            <a:extLst>
              <a:ext uri="{FF2B5EF4-FFF2-40B4-BE49-F238E27FC236}">
                <a16:creationId xmlns:a16="http://schemas.microsoft.com/office/drawing/2014/main" id="{19097DB7-EBDC-4297-B401-95C364B341A0}"/>
              </a:ext>
            </a:extLst>
          </p:cNvPr>
          <p:cNvSpPr/>
          <p:nvPr/>
        </p:nvSpPr>
        <p:spPr>
          <a:xfrm>
            <a:off x="159367" y="3837758"/>
            <a:ext cx="557119" cy="520161"/>
          </a:xfrm>
          <a:prstGeom prst="roundRect">
            <a:avLst/>
          </a:prstGeom>
          <a:solidFill>
            <a:srgbClr val="FEF96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Скругленный прямоугольник 28">
            <a:extLst>
              <a:ext uri="{FF2B5EF4-FFF2-40B4-BE49-F238E27FC236}">
                <a16:creationId xmlns:a16="http://schemas.microsoft.com/office/drawing/2014/main" id="{CDDEA3A9-9881-49D8-A678-4B52C9BC621C}"/>
              </a:ext>
            </a:extLst>
          </p:cNvPr>
          <p:cNvSpPr/>
          <p:nvPr/>
        </p:nvSpPr>
        <p:spPr>
          <a:xfrm>
            <a:off x="107504" y="3764897"/>
            <a:ext cx="551003" cy="520161"/>
          </a:xfrm>
          <a:prstGeom prst="roundRect">
            <a:avLst/>
          </a:prstGeom>
          <a:solidFill>
            <a:srgbClr val="FEF96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DRE</a:t>
            </a:r>
            <a:endParaRPr kumimoji="0" lang="ru-RU"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6" name="Скругленный прямоугольник 29">
            <a:extLst>
              <a:ext uri="{FF2B5EF4-FFF2-40B4-BE49-F238E27FC236}">
                <a16:creationId xmlns:a16="http://schemas.microsoft.com/office/drawing/2014/main" id="{E112BDCC-E371-46D7-A58A-6EAD686BAC3A}"/>
              </a:ext>
            </a:extLst>
          </p:cNvPr>
          <p:cNvSpPr/>
          <p:nvPr/>
        </p:nvSpPr>
        <p:spPr>
          <a:xfrm>
            <a:off x="1638294" y="3910619"/>
            <a:ext cx="509451" cy="520161"/>
          </a:xfrm>
          <a:prstGeom prst="roundRect">
            <a:avLst/>
          </a:prstGeom>
          <a:solidFill>
            <a:srgbClr val="FEF96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Скругленный прямоугольник 30">
            <a:extLst>
              <a:ext uri="{FF2B5EF4-FFF2-40B4-BE49-F238E27FC236}">
                <a16:creationId xmlns:a16="http://schemas.microsoft.com/office/drawing/2014/main" id="{DFB10BFB-A935-49C2-B3A2-47D55D60738D}"/>
              </a:ext>
            </a:extLst>
          </p:cNvPr>
          <p:cNvSpPr/>
          <p:nvPr/>
        </p:nvSpPr>
        <p:spPr>
          <a:xfrm>
            <a:off x="1580314" y="3837758"/>
            <a:ext cx="509451" cy="520161"/>
          </a:xfrm>
          <a:prstGeom prst="roundRect">
            <a:avLst/>
          </a:prstGeom>
          <a:solidFill>
            <a:srgbClr val="FEF966"/>
          </a:solidFill>
          <a:ln w="12700" cap="flat" cmpd="sng" algn="ctr">
            <a:gradFill flip="none" rotWithShape="1">
              <a:gsLst>
                <a:gs pos="39000">
                  <a:srgbClr val="41719C"/>
                </a:gs>
                <a:gs pos="100000">
                  <a:srgbClr val="4472C4">
                    <a:lumMod val="30000"/>
                    <a:lumOff val="70000"/>
                  </a:srgbClr>
                </a:gs>
              </a:gsLst>
              <a:lin ang="14400000" scaled="0"/>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Скругленный прямоугольник 32">
            <a:extLst>
              <a:ext uri="{FF2B5EF4-FFF2-40B4-BE49-F238E27FC236}">
                <a16:creationId xmlns:a16="http://schemas.microsoft.com/office/drawing/2014/main" id="{539BD317-FE3F-4F95-BA54-05A631F6F0F2}"/>
              </a:ext>
            </a:extLst>
          </p:cNvPr>
          <p:cNvSpPr/>
          <p:nvPr/>
        </p:nvSpPr>
        <p:spPr>
          <a:xfrm>
            <a:off x="5949379" y="3917080"/>
            <a:ext cx="916953" cy="918418"/>
          </a:xfrm>
          <a:prstGeom prst="roundRect">
            <a:avLst/>
          </a:prstGeom>
          <a:solidFill>
            <a:srgbClr val="83F389"/>
          </a:solidFill>
          <a:ln w="12700" cap="flat" cmpd="sng" algn="ctr">
            <a:solidFill>
              <a:sysClr val="windowText" lastClr="000000"/>
            </a:solidFill>
            <a:prstDash val="solid"/>
            <a:miter lim="800000"/>
          </a:ln>
          <a:effectLst/>
        </p:spPr>
        <p:txBody>
          <a:bodyPr wrap="none" lIns="27000" tIns="27000" rIns="27000" bIns="27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panose="020F0502020204030204"/>
                <a:cs typeface="Arial" panose="020B0604020202020204" pitchFamily="34" charset="0"/>
              </a:rPr>
              <a:t>EvM</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050" kern="0" dirty="0">
              <a:solidFill>
                <a:prstClr val="black"/>
              </a:solidFill>
              <a:latin typeface="Calibri" panose="020F0502020204030204"/>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Event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Monitor</a:t>
            </a:r>
          </a:p>
        </p:txBody>
      </p:sp>
      <p:sp>
        <p:nvSpPr>
          <p:cNvPr id="79" name="Скругленный прямоугольник 33">
            <a:extLst>
              <a:ext uri="{FF2B5EF4-FFF2-40B4-BE49-F238E27FC236}">
                <a16:creationId xmlns:a16="http://schemas.microsoft.com/office/drawing/2014/main" id="{759402AF-BF7C-4859-9899-5F96256BCD40}"/>
              </a:ext>
            </a:extLst>
          </p:cNvPr>
          <p:cNvSpPr/>
          <p:nvPr/>
        </p:nvSpPr>
        <p:spPr>
          <a:xfrm>
            <a:off x="3951291" y="3911954"/>
            <a:ext cx="895293" cy="918420"/>
          </a:xfrm>
          <a:prstGeom prst="roundRect">
            <a:avLst/>
          </a:prstGeom>
          <a:solidFill>
            <a:srgbClr val="83F389"/>
          </a:solidFill>
          <a:ln w="12700" cap="flat" cmpd="sng" algn="ctr">
            <a:solidFill>
              <a:sysClr val="windowText" lastClr="000000"/>
            </a:solidFill>
            <a:prstDash val="solid"/>
            <a:miter lim="800000"/>
          </a:ln>
          <a:effectLst/>
        </p:spPr>
        <p:txBody>
          <a:bodyPr wrap="none" lIns="27000" tIns="27000" rIns="27000" bIns="27000" rtlCol="0" anchor="t" anchorCtr="0"/>
          <a:lstStyle/>
          <a:p>
            <a:pPr lvl="0" algn="ctr" fontAlgn="auto">
              <a:spcBef>
                <a:spcPts val="0"/>
              </a:spcBef>
              <a:spcAft>
                <a:spcPts val="0"/>
              </a:spcAft>
              <a:defRPr/>
            </a:pPr>
            <a:r>
              <a:rPr lang="en-US" sz="1200" b="1" kern="0" dirty="0">
                <a:solidFill>
                  <a:prstClr val="black"/>
                </a:solidFill>
                <a:latin typeface="Calibri" panose="020F0502020204030204"/>
                <a:cs typeface="Arial" panose="020B0604020202020204" pitchFamily="34" charset="0"/>
              </a:rPr>
              <a:t>FT REC</a:t>
            </a:r>
          </a:p>
          <a:p>
            <a:pPr lvl="0" algn="ctr" fontAlgn="auto">
              <a:spcBef>
                <a:spcPts val="0"/>
              </a:spcBef>
              <a:spcAft>
                <a:spcPts val="0"/>
              </a:spcAft>
              <a:defRPr/>
            </a:pPr>
            <a:endParaRPr lang="en-US" sz="1050" kern="0" dirty="0">
              <a:solidFill>
                <a:prstClr val="black"/>
              </a:solidFill>
              <a:latin typeface="Calibri" panose="020F0502020204030204"/>
              <a:cs typeface="Arial" panose="020B0604020202020204" pitchFamily="34" charset="0"/>
            </a:endParaRPr>
          </a:p>
          <a:p>
            <a:pPr lvl="0" algn="ctr" fontAlgn="auto">
              <a:spcBef>
                <a:spcPts val="0"/>
              </a:spcBef>
              <a:spcAft>
                <a:spcPts val="0"/>
              </a:spcAft>
              <a:defRPr/>
            </a:pPr>
            <a:r>
              <a:rPr lang="en-US" sz="1050" kern="0" dirty="0">
                <a:solidFill>
                  <a:prstClr val="black"/>
                </a:solidFill>
                <a:latin typeface="Calibri" panose="020F0502020204030204"/>
                <a:cs typeface="Arial" panose="020B0604020202020204" pitchFamily="34" charset="0"/>
              </a:rPr>
              <a:t>Fast Event </a:t>
            </a:r>
          </a:p>
          <a:p>
            <a:pPr lvl="0" algn="ctr" fontAlgn="auto">
              <a:spcBef>
                <a:spcPts val="0"/>
              </a:spcBef>
              <a:spcAft>
                <a:spcPts val="0"/>
              </a:spcAft>
              <a:defRPr/>
            </a:pPr>
            <a:r>
              <a:rPr lang="en-US" sz="1050" kern="0" dirty="0">
                <a:solidFill>
                  <a:prstClr val="black"/>
                </a:solidFill>
                <a:latin typeface="Calibri" panose="020F0502020204030204"/>
                <a:cs typeface="Arial" panose="020B0604020202020204" pitchFamily="34" charset="0"/>
              </a:rPr>
              <a:t>Reconstruction</a:t>
            </a:r>
          </a:p>
        </p:txBody>
      </p:sp>
      <p:sp>
        <p:nvSpPr>
          <p:cNvPr id="80" name="Скругленный прямоугольник 34">
            <a:extLst>
              <a:ext uri="{FF2B5EF4-FFF2-40B4-BE49-F238E27FC236}">
                <a16:creationId xmlns:a16="http://schemas.microsoft.com/office/drawing/2014/main" id="{CDDE4AC8-CE52-4359-8E20-BAC7B5E8230E}"/>
              </a:ext>
            </a:extLst>
          </p:cNvPr>
          <p:cNvSpPr/>
          <p:nvPr/>
        </p:nvSpPr>
        <p:spPr>
          <a:xfrm>
            <a:off x="3951292" y="1408057"/>
            <a:ext cx="895293" cy="933137"/>
          </a:xfrm>
          <a:prstGeom prst="roundRect">
            <a:avLst/>
          </a:prstGeom>
          <a:solidFill>
            <a:srgbClr val="FEF966"/>
          </a:solidFill>
          <a:ln w="12700" cap="flat" cmpd="sng" algn="ctr">
            <a:solidFill>
              <a:sysClr val="windowText" lastClr="000000"/>
            </a:solid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HLT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High Level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L3 Trigger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1" name="Скругленный прямоугольник 35">
            <a:extLst>
              <a:ext uri="{FF2B5EF4-FFF2-40B4-BE49-F238E27FC236}">
                <a16:creationId xmlns:a16="http://schemas.microsoft.com/office/drawing/2014/main" id="{8B3CFC77-2D4E-4519-9FF0-E165B4A82557}"/>
              </a:ext>
            </a:extLst>
          </p:cNvPr>
          <p:cNvSpPr/>
          <p:nvPr/>
        </p:nvSpPr>
        <p:spPr>
          <a:xfrm>
            <a:off x="4952807" y="1408057"/>
            <a:ext cx="895293" cy="918899"/>
          </a:xfrm>
          <a:prstGeom prst="roundRect">
            <a:avLst/>
          </a:prstGeom>
          <a:solidFill>
            <a:srgbClr val="83F389"/>
          </a:solidFill>
          <a:ln w="12700" cap="flat" cmpd="sng" algn="ctr">
            <a:solidFill>
              <a:sysClr val="windowText" lastClr="000000"/>
            </a:solidFill>
            <a:prstDash val="solid"/>
            <a:miter lim="800000"/>
          </a:ln>
          <a:effectLst/>
        </p:spPr>
        <p:txBody>
          <a:bodyPr lIns="54000" tIns="54000" rIns="54000" b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RQ</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Raw 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Quality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Check</a:t>
            </a:r>
          </a:p>
        </p:txBody>
      </p:sp>
      <p:sp>
        <p:nvSpPr>
          <p:cNvPr id="82" name="Скругленный прямоугольник 37">
            <a:extLst>
              <a:ext uri="{FF2B5EF4-FFF2-40B4-BE49-F238E27FC236}">
                <a16:creationId xmlns:a16="http://schemas.microsoft.com/office/drawing/2014/main" id="{ED47919A-8B5B-4E55-8DDF-33A356E6C02A}"/>
              </a:ext>
            </a:extLst>
          </p:cNvPr>
          <p:cNvSpPr/>
          <p:nvPr/>
        </p:nvSpPr>
        <p:spPr>
          <a:xfrm>
            <a:off x="3982294" y="2751414"/>
            <a:ext cx="2754443" cy="775741"/>
          </a:xfrm>
          <a:prstGeom prst="roundRect">
            <a:avLst/>
          </a:prstGeom>
          <a:solidFill>
            <a:srgbClr val="B9DCFE"/>
          </a:solidFill>
          <a:ln w="12700" cap="flat" cmpd="sng" algn="ctr">
            <a:solidFill>
              <a:srgbClr val="5B9BD5">
                <a:shade val="50000"/>
              </a:srgbClr>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TDS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Transient Data Storage</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3" name="Скругленный прямоугольник 38">
            <a:extLst>
              <a:ext uri="{FF2B5EF4-FFF2-40B4-BE49-F238E27FC236}">
                <a16:creationId xmlns:a16="http://schemas.microsoft.com/office/drawing/2014/main" id="{46C336A2-AD74-4ECA-889F-C4B61F659770}"/>
              </a:ext>
            </a:extLst>
          </p:cNvPr>
          <p:cNvSpPr/>
          <p:nvPr/>
        </p:nvSpPr>
        <p:spPr>
          <a:xfrm>
            <a:off x="7040762" y="2768561"/>
            <a:ext cx="1776335" cy="775741"/>
          </a:xfrm>
          <a:prstGeom prst="roundRect">
            <a:avLst/>
          </a:prstGeom>
          <a:solidFill>
            <a:srgbClr val="83CAFD"/>
          </a:solidFill>
          <a:ln w="12700" cap="flat" cmpd="sng" algn="ctr">
            <a:solidFill>
              <a:srgbClr val="5B9BD5">
                <a:shade val="50000"/>
              </a:srgbClr>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Permanent Data Storage</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4" name="Скругленный прямоугольник 39">
            <a:extLst>
              <a:ext uri="{FF2B5EF4-FFF2-40B4-BE49-F238E27FC236}">
                <a16:creationId xmlns:a16="http://schemas.microsoft.com/office/drawing/2014/main" id="{C97605C7-F5F1-452B-AD2A-C8B3FEDCB235}"/>
              </a:ext>
            </a:extLst>
          </p:cNvPr>
          <p:cNvSpPr/>
          <p:nvPr/>
        </p:nvSpPr>
        <p:spPr>
          <a:xfrm>
            <a:off x="2750310" y="1320826"/>
            <a:ext cx="888167" cy="3530184"/>
          </a:xfrm>
          <a:prstGeom prst="roundRect">
            <a:avLst/>
          </a:prstGeom>
          <a:solidFill>
            <a:srgbClr val="FEF966"/>
          </a:solidFill>
          <a:ln w="12700" cap="flat" cmpd="sng" algn="ctr">
            <a:solidFill>
              <a:srgbClr val="70AD47"/>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EvB</a:t>
            </a: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Builder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Buffering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Sorting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Distribution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5" name="Нашивка 40">
            <a:extLst>
              <a:ext uri="{FF2B5EF4-FFF2-40B4-BE49-F238E27FC236}">
                <a16:creationId xmlns:a16="http://schemas.microsoft.com/office/drawing/2014/main" id="{B3E28768-FF72-4410-877E-0AB0CBA8A21F}"/>
              </a:ext>
            </a:extLst>
          </p:cNvPr>
          <p:cNvSpPr/>
          <p:nvPr/>
        </p:nvSpPr>
        <p:spPr>
          <a:xfrm>
            <a:off x="4010265" y="5486195"/>
            <a:ext cx="3103273" cy="607101"/>
          </a:xfrm>
          <a:prstGeom prst="chevron">
            <a:avLst>
              <a:gd name="adj" fmla="val 107895"/>
            </a:avLst>
          </a:prstGeom>
          <a:solidFill>
            <a:srgbClr val="83F389"/>
          </a:solidFill>
          <a:ln w="12700" cap="flat" cmpd="sng" algn="ctr">
            <a:solidFill>
              <a:srgbClr val="5B9BD5">
                <a:shade val="50000"/>
              </a:srgbClr>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Processing</a:t>
            </a:r>
            <a:endParaRPr kumimoji="0" lang="ru-RU"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6" name="Нашивка 42">
            <a:extLst>
              <a:ext uri="{FF2B5EF4-FFF2-40B4-BE49-F238E27FC236}">
                <a16:creationId xmlns:a16="http://schemas.microsoft.com/office/drawing/2014/main" id="{E9D01B30-7338-4791-AF0D-F0A60CE6BDE7}"/>
              </a:ext>
            </a:extLst>
          </p:cNvPr>
          <p:cNvSpPr/>
          <p:nvPr/>
        </p:nvSpPr>
        <p:spPr>
          <a:xfrm>
            <a:off x="453894" y="5486195"/>
            <a:ext cx="4190114" cy="607101"/>
          </a:xfrm>
          <a:prstGeom prst="chevron">
            <a:avLst>
              <a:gd name="adj" fmla="val 107895"/>
            </a:avLst>
          </a:prstGeom>
          <a:solidFill>
            <a:srgbClr val="FEF966"/>
          </a:solidFill>
          <a:ln w="12700" cap="flat" cmpd="sng" algn="ctr">
            <a:solidFill>
              <a:srgbClr val="5B9BD5">
                <a:shade val="50000"/>
              </a:srgbClr>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DAQ</a:t>
            </a:r>
            <a:endParaRPr kumimoji="0" lang="ru-RU"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87" name="Прямая со стрелкой 86">
            <a:extLst>
              <a:ext uri="{FF2B5EF4-FFF2-40B4-BE49-F238E27FC236}">
                <a16:creationId xmlns:a16="http://schemas.microsoft.com/office/drawing/2014/main" id="{936D9963-E94A-44D0-B7C1-169E9AEAE9A3}"/>
              </a:ext>
            </a:extLst>
          </p:cNvPr>
          <p:cNvCxnSpPr>
            <a:cxnSpLocks/>
          </p:cNvCxnSpPr>
          <p:nvPr/>
        </p:nvCxnSpPr>
        <p:spPr>
          <a:xfrm>
            <a:off x="4407176" y="2327307"/>
            <a:ext cx="0" cy="415250"/>
          </a:xfrm>
          <a:prstGeom prst="straightConnector1">
            <a:avLst/>
          </a:prstGeom>
          <a:noFill/>
          <a:ln w="28575" cap="flat" cmpd="sng" algn="ctr">
            <a:solidFill>
              <a:srgbClr val="006600"/>
            </a:solidFill>
            <a:prstDash val="solid"/>
            <a:miter lim="800000"/>
            <a:headEnd type="triangle" w="med" len="lg"/>
            <a:tailEnd type="triangle" w="med" len="lg"/>
          </a:ln>
          <a:effectLst/>
        </p:spPr>
      </p:cxnSp>
      <p:cxnSp>
        <p:nvCxnSpPr>
          <p:cNvPr id="88" name="Прямая со стрелкой 87">
            <a:extLst>
              <a:ext uri="{FF2B5EF4-FFF2-40B4-BE49-F238E27FC236}">
                <a16:creationId xmlns:a16="http://schemas.microsoft.com/office/drawing/2014/main" id="{3622ED24-5F4A-4A00-8CEE-FDA887F3E19F}"/>
              </a:ext>
            </a:extLst>
          </p:cNvPr>
          <p:cNvCxnSpPr/>
          <p:nvPr/>
        </p:nvCxnSpPr>
        <p:spPr>
          <a:xfrm rot="-60000" flipH="1">
            <a:off x="5378238" y="3530506"/>
            <a:ext cx="7925" cy="409878"/>
          </a:xfrm>
          <a:prstGeom prst="straightConnector1">
            <a:avLst/>
          </a:prstGeom>
          <a:noFill/>
          <a:ln w="28575" cap="flat" cmpd="sng" algn="ctr">
            <a:solidFill>
              <a:srgbClr val="006600"/>
            </a:solidFill>
            <a:prstDash val="solid"/>
            <a:miter lim="800000"/>
            <a:headEnd type="none" w="med" len="lg"/>
            <a:tailEnd type="triangle" w="med" len="lg"/>
          </a:ln>
          <a:effectLst/>
        </p:spPr>
      </p:cxnSp>
      <p:cxnSp>
        <p:nvCxnSpPr>
          <p:cNvPr id="89" name="Прямая со стрелкой 88">
            <a:extLst>
              <a:ext uri="{FF2B5EF4-FFF2-40B4-BE49-F238E27FC236}">
                <a16:creationId xmlns:a16="http://schemas.microsoft.com/office/drawing/2014/main" id="{3B34EA94-37F1-45C4-BDFC-97C6F379B62D}"/>
              </a:ext>
            </a:extLst>
          </p:cNvPr>
          <p:cNvCxnSpPr/>
          <p:nvPr/>
        </p:nvCxnSpPr>
        <p:spPr>
          <a:xfrm rot="16200000">
            <a:off x="6899457" y="2971563"/>
            <a:ext cx="0" cy="318600"/>
          </a:xfrm>
          <a:prstGeom prst="straightConnector1">
            <a:avLst/>
          </a:prstGeom>
          <a:noFill/>
          <a:ln w="28575" cap="flat" cmpd="sng" algn="ctr">
            <a:solidFill>
              <a:srgbClr val="006600"/>
            </a:solidFill>
            <a:prstDash val="solid"/>
            <a:miter lim="800000"/>
            <a:headEnd type="none" w="med" len="lg"/>
            <a:tailEnd type="triangle" w="med" len="lg"/>
          </a:ln>
          <a:effectLst/>
        </p:spPr>
      </p:cxnSp>
      <p:cxnSp>
        <p:nvCxnSpPr>
          <p:cNvPr id="90" name="Прямая со стрелкой 89">
            <a:extLst>
              <a:ext uri="{FF2B5EF4-FFF2-40B4-BE49-F238E27FC236}">
                <a16:creationId xmlns:a16="http://schemas.microsoft.com/office/drawing/2014/main" id="{93202976-6F61-4FAD-B234-24E9D52EEE4D}"/>
              </a:ext>
            </a:extLst>
          </p:cNvPr>
          <p:cNvCxnSpPr/>
          <p:nvPr/>
        </p:nvCxnSpPr>
        <p:spPr>
          <a:xfrm>
            <a:off x="3652421" y="3137814"/>
            <a:ext cx="357844" cy="0"/>
          </a:xfrm>
          <a:prstGeom prst="straightConnector1">
            <a:avLst/>
          </a:prstGeom>
          <a:noFill/>
          <a:ln w="28575" cap="flat" cmpd="sng" algn="ctr">
            <a:solidFill>
              <a:srgbClr val="EE412A"/>
            </a:solidFill>
            <a:prstDash val="solid"/>
            <a:miter lim="800000"/>
            <a:headEnd type="none" w="med" len="lg"/>
            <a:tailEnd type="triangle" w="med" len="lg"/>
          </a:ln>
          <a:effectLst/>
        </p:spPr>
      </p:cxnSp>
      <p:cxnSp>
        <p:nvCxnSpPr>
          <p:cNvPr id="91" name="Прямая со стрелкой 90">
            <a:extLst>
              <a:ext uri="{FF2B5EF4-FFF2-40B4-BE49-F238E27FC236}">
                <a16:creationId xmlns:a16="http://schemas.microsoft.com/office/drawing/2014/main" id="{7F4CD003-2DD0-4EA7-9E4B-16BDEF075B42}"/>
              </a:ext>
            </a:extLst>
          </p:cNvPr>
          <p:cNvCxnSpPr/>
          <p:nvPr/>
        </p:nvCxnSpPr>
        <p:spPr>
          <a:xfrm flipV="1">
            <a:off x="2378521" y="3130863"/>
            <a:ext cx="393492" cy="6951"/>
          </a:xfrm>
          <a:prstGeom prst="straightConnector1">
            <a:avLst/>
          </a:prstGeom>
          <a:noFill/>
          <a:ln w="28575" cap="flat" cmpd="sng" algn="ctr">
            <a:solidFill>
              <a:srgbClr val="EE412A"/>
            </a:solidFill>
            <a:prstDash val="solid"/>
            <a:miter lim="800000"/>
            <a:headEnd type="none" w="med" len="lg"/>
            <a:tailEnd type="triangle" w="med" len="lg"/>
          </a:ln>
          <a:effectLst/>
        </p:spPr>
      </p:cxnSp>
      <p:cxnSp>
        <p:nvCxnSpPr>
          <p:cNvPr id="92" name="Прямая со стрелкой 91">
            <a:extLst>
              <a:ext uri="{FF2B5EF4-FFF2-40B4-BE49-F238E27FC236}">
                <a16:creationId xmlns:a16="http://schemas.microsoft.com/office/drawing/2014/main" id="{99D3601F-554E-4D6A-BE74-C4F2804DB9F6}"/>
              </a:ext>
            </a:extLst>
          </p:cNvPr>
          <p:cNvCxnSpPr/>
          <p:nvPr/>
        </p:nvCxnSpPr>
        <p:spPr>
          <a:xfrm rot="5400000" flipH="1">
            <a:off x="1216977" y="3800662"/>
            <a:ext cx="1061" cy="891000"/>
          </a:xfrm>
          <a:prstGeom prst="straightConnector1">
            <a:avLst/>
          </a:prstGeom>
          <a:noFill/>
          <a:ln w="28575" cap="flat" cmpd="sng" algn="ctr">
            <a:solidFill>
              <a:srgbClr val="EE412A"/>
            </a:solidFill>
            <a:prstDash val="solid"/>
            <a:miter lim="800000"/>
            <a:headEnd type="triangle" w="med" len="lg"/>
            <a:tailEnd type="triangle" w="med" len="lg"/>
          </a:ln>
          <a:effectLst/>
        </p:spPr>
      </p:cxnSp>
      <p:cxnSp>
        <p:nvCxnSpPr>
          <p:cNvPr id="93" name="Прямая со стрелкой 92">
            <a:extLst>
              <a:ext uri="{FF2B5EF4-FFF2-40B4-BE49-F238E27FC236}">
                <a16:creationId xmlns:a16="http://schemas.microsoft.com/office/drawing/2014/main" id="{B33C4A7B-9175-4C77-B1B6-326E232F632D}"/>
              </a:ext>
            </a:extLst>
          </p:cNvPr>
          <p:cNvCxnSpPr/>
          <p:nvPr/>
        </p:nvCxnSpPr>
        <p:spPr>
          <a:xfrm rot="5400000" flipH="1">
            <a:off x="1098888" y="3664283"/>
            <a:ext cx="1061" cy="891000"/>
          </a:xfrm>
          <a:prstGeom prst="straightConnector1">
            <a:avLst/>
          </a:prstGeom>
          <a:noFill/>
          <a:ln w="28575" cap="flat" cmpd="sng" algn="ctr">
            <a:solidFill>
              <a:srgbClr val="EE412A"/>
            </a:solidFill>
            <a:prstDash val="solid"/>
            <a:miter lim="800000"/>
            <a:headEnd type="triangle" w="med" len="lg"/>
            <a:tailEnd type="triangle" w="med" len="lg"/>
          </a:ln>
          <a:effectLst/>
        </p:spPr>
      </p:cxnSp>
      <p:cxnSp>
        <p:nvCxnSpPr>
          <p:cNvPr id="94" name="Прямая со стрелкой 93">
            <a:extLst>
              <a:ext uri="{FF2B5EF4-FFF2-40B4-BE49-F238E27FC236}">
                <a16:creationId xmlns:a16="http://schemas.microsoft.com/office/drawing/2014/main" id="{EECBC258-8798-45AC-AD67-12AB8276CF8D}"/>
              </a:ext>
            </a:extLst>
          </p:cNvPr>
          <p:cNvCxnSpPr/>
          <p:nvPr/>
        </p:nvCxnSpPr>
        <p:spPr>
          <a:xfrm rot="5400000" flipH="1">
            <a:off x="1167993" y="3725729"/>
            <a:ext cx="1061" cy="891000"/>
          </a:xfrm>
          <a:prstGeom prst="straightConnector1">
            <a:avLst/>
          </a:prstGeom>
          <a:noFill/>
          <a:ln w="28575" cap="flat" cmpd="sng" algn="ctr">
            <a:solidFill>
              <a:srgbClr val="EE412A"/>
            </a:solidFill>
            <a:prstDash val="solid"/>
            <a:miter lim="800000"/>
            <a:headEnd type="triangle" w="med" len="lg"/>
            <a:tailEnd type="triangle" w="med" len="lg"/>
          </a:ln>
          <a:effectLst/>
        </p:spPr>
      </p:cxnSp>
      <p:sp>
        <p:nvSpPr>
          <p:cNvPr id="95" name="Скругленный прямоугольник 61">
            <a:extLst>
              <a:ext uri="{FF2B5EF4-FFF2-40B4-BE49-F238E27FC236}">
                <a16:creationId xmlns:a16="http://schemas.microsoft.com/office/drawing/2014/main" id="{D94D9081-F001-4676-9F4C-3F6358693006}"/>
              </a:ext>
            </a:extLst>
          </p:cNvPr>
          <p:cNvSpPr/>
          <p:nvPr/>
        </p:nvSpPr>
        <p:spPr>
          <a:xfrm>
            <a:off x="1522335" y="3764897"/>
            <a:ext cx="509451" cy="520161"/>
          </a:xfrm>
          <a:prstGeom prst="roundRect">
            <a:avLst/>
          </a:prstGeom>
          <a:solidFill>
            <a:srgbClr val="FEF966">
              <a:alpha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prstClr val="black"/>
                </a:solidFill>
                <a:effectLst/>
                <a:uLnTx/>
                <a:uFillTx/>
                <a:latin typeface="Calibri" panose="020F0502020204030204"/>
                <a:ea typeface="+mn-ea"/>
                <a:cs typeface="+mn-cs"/>
              </a:rPr>
              <a:t>LDC</a:t>
            </a:r>
            <a:endParaRPr kumimoji="0" lang="ru-RU" sz="13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6" name="Нашивка 69">
            <a:extLst>
              <a:ext uri="{FF2B5EF4-FFF2-40B4-BE49-F238E27FC236}">
                <a16:creationId xmlns:a16="http://schemas.microsoft.com/office/drawing/2014/main" id="{3CBD406A-8DE6-4401-AB8E-4FA06CB33C14}"/>
              </a:ext>
            </a:extLst>
          </p:cNvPr>
          <p:cNvSpPr/>
          <p:nvPr/>
        </p:nvSpPr>
        <p:spPr>
          <a:xfrm>
            <a:off x="6444208" y="5489619"/>
            <a:ext cx="2592288" cy="607101"/>
          </a:xfrm>
          <a:prstGeom prst="chevron">
            <a:avLst>
              <a:gd name="adj" fmla="val 107895"/>
            </a:avLst>
          </a:prstGeom>
          <a:solidFill>
            <a:srgbClr val="CCCCFE"/>
          </a:solidFill>
          <a:ln w="12700" cap="flat" cmpd="sng" algn="ctr">
            <a:solidFill>
              <a:srgbClr val="5B9BD5">
                <a:shade val="50000"/>
              </a:srgbClr>
            </a:solidFill>
            <a:prstDash val="solid"/>
            <a:miter lim="800000"/>
          </a:ln>
          <a:effectLst/>
        </p:spPr>
        <p:txBody>
          <a:bodyPr lIns="54000" tIns="27000" rIns="54000" bIns="27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Off-line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Processing</a:t>
            </a:r>
            <a:endParaRPr kumimoji="0" lang="ru-RU"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97" name="Скругленный прямоугольник 89">
            <a:extLst>
              <a:ext uri="{FF2B5EF4-FFF2-40B4-BE49-F238E27FC236}">
                <a16:creationId xmlns:a16="http://schemas.microsoft.com/office/drawing/2014/main" id="{06F548FF-4EB1-4758-8F5B-FE548F3FEFE2}"/>
              </a:ext>
            </a:extLst>
          </p:cNvPr>
          <p:cNvSpPr/>
          <p:nvPr/>
        </p:nvSpPr>
        <p:spPr>
          <a:xfrm>
            <a:off x="6237121" y="1226934"/>
            <a:ext cx="895293" cy="930893"/>
          </a:xfrm>
          <a:prstGeom prst="roundRect">
            <a:avLst/>
          </a:prstGeom>
          <a:solidFill>
            <a:srgbClr val="CCCCFE"/>
          </a:solidFill>
          <a:ln w="12700" cap="flat" cmpd="sng" algn="ctr">
            <a:solidFill>
              <a:sysClr val="windowText" lastClr="000000"/>
            </a:solidFill>
            <a:prstDash val="solid"/>
            <a:miter lim="800000"/>
          </a:ln>
          <a:effectLst/>
        </p:spPr>
        <p:txBody>
          <a:bodyPr wrap="none" lIns="54000" tIns="108000" rIns="54000" bIns="10800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Rootifier</a:t>
            </a:r>
          </a:p>
          <a:p>
            <a:pPr algn="ctr" fontAlgn="auto">
              <a:spcBef>
                <a:spcPts val="0"/>
              </a:spcBef>
              <a:spcAft>
                <a:spcPts val="0"/>
              </a:spcAft>
            </a:pPr>
            <a:endParaRPr lang="en-US" sz="1050" kern="0" dirty="0">
              <a:solidFill>
                <a:prstClr val="black"/>
              </a:solidFill>
              <a:latin typeface="Calibri" panose="020F0502020204030204"/>
              <a:cs typeface="Arial" panose="020B0604020202020204" pitchFamily="34" charset="0"/>
            </a:endParaRPr>
          </a:p>
          <a:p>
            <a:pPr algn="ctr" fontAlgn="auto">
              <a:spcBef>
                <a:spcPts val="0"/>
              </a:spcBef>
              <a:spcAft>
                <a:spcPts val="0"/>
              </a:spcAft>
            </a:pPr>
            <a:r>
              <a:rPr lang="en-US" sz="1050" kern="0" dirty="0">
                <a:solidFill>
                  <a:prstClr val="black"/>
                </a:solidFill>
                <a:latin typeface="Calibri" panose="020F0502020204030204"/>
                <a:cs typeface="Arial" panose="020B0604020202020204" pitchFamily="34" charset="0"/>
              </a:rPr>
              <a:t>ROOT Format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Mapping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Alignment</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98" name="Скругленный прямоугольник 58">
            <a:extLst>
              <a:ext uri="{FF2B5EF4-FFF2-40B4-BE49-F238E27FC236}">
                <a16:creationId xmlns:a16="http://schemas.microsoft.com/office/drawing/2014/main" id="{88FE5BDB-6355-41F3-8896-F4BBB882C7B6}"/>
              </a:ext>
            </a:extLst>
          </p:cNvPr>
          <p:cNvSpPr/>
          <p:nvPr/>
        </p:nvSpPr>
        <p:spPr>
          <a:xfrm>
            <a:off x="7171856" y="1217370"/>
            <a:ext cx="916953" cy="950519"/>
          </a:xfrm>
          <a:prstGeom prst="roundRect">
            <a:avLst/>
          </a:prstGeom>
          <a:solidFill>
            <a:srgbClr val="CCCCFE"/>
          </a:solidFill>
          <a:ln w="12700" cap="flat" cmpd="sng" algn="ctr">
            <a:solidFill>
              <a:sysClr val="windowText" lastClr="000000"/>
            </a:solidFill>
            <a:prstDash val="solid"/>
            <a:miter lim="800000"/>
          </a:ln>
          <a:effectLst/>
        </p:spPr>
        <p:txBody>
          <a:bodyPr wrap="none" lIns="27000" tIns="27000" rIns="27000" bIns="27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Event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Reconstruction</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99" name="Скругленный прямоугольник 65">
            <a:extLst>
              <a:ext uri="{FF2B5EF4-FFF2-40B4-BE49-F238E27FC236}">
                <a16:creationId xmlns:a16="http://schemas.microsoft.com/office/drawing/2014/main" id="{CAF22176-980E-4A4A-A276-93E4643F404A}"/>
              </a:ext>
            </a:extLst>
          </p:cNvPr>
          <p:cNvSpPr/>
          <p:nvPr/>
        </p:nvSpPr>
        <p:spPr>
          <a:xfrm>
            <a:off x="8125017" y="1217371"/>
            <a:ext cx="916953" cy="950519"/>
          </a:xfrm>
          <a:prstGeom prst="roundRect">
            <a:avLst/>
          </a:prstGeom>
          <a:solidFill>
            <a:srgbClr val="CCCCFE"/>
          </a:solidFill>
          <a:ln w="12700" cap="flat" cmpd="sng" algn="ctr">
            <a:solidFill>
              <a:sysClr val="windowText" lastClr="000000"/>
            </a:solidFill>
            <a:prstDash val="solid"/>
            <a:miter lim="800000"/>
          </a:ln>
          <a:effectLst/>
        </p:spPr>
        <p:txBody>
          <a:bodyPr wrap="none" lIns="27000" tIns="27000" rIns="27000" bIns="27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panose="020F0502020204030204"/>
                <a:cs typeface="Arial" panose="020B0604020202020204" pitchFamily="34" charset="0"/>
              </a:rPr>
              <a:t>PA</a:t>
            </a:r>
            <a:endParaRPr kumimoji="0" lang="en-US" sz="1200" b="1"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Physics</a:t>
            </a:r>
            <a:r>
              <a:rPr kumimoji="0" lang="en-US"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Analysis</a:t>
            </a:r>
            <a:endParaRPr kumimoji="0" lang="ru-RU" sz="105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cxnSp>
        <p:nvCxnSpPr>
          <p:cNvPr id="100" name="Прямая со стрелкой 99">
            <a:extLst>
              <a:ext uri="{FF2B5EF4-FFF2-40B4-BE49-F238E27FC236}">
                <a16:creationId xmlns:a16="http://schemas.microsoft.com/office/drawing/2014/main" id="{22E8DF84-9B8D-45B4-AD5A-4C648AF2EFD2}"/>
              </a:ext>
            </a:extLst>
          </p:cNvPr>
          <p:cNvCxnSpPr/>
          <p:nvPr/>
        </p:nvCxnSpPr>
        <p:spPr>
          <a:xfrm>
            <a:off x="7884368" y="2361149"/>
            <a:ext cx="0" cy="394901"/>
          </a:xfrm>
          <a:prstGeom prst="straightConnector1">
            <a:avLst/>
          </a:prstGeom>
          <a:noFill/>
          <a:ln w="28575" cap="flat" cmpd="sng" algn="ctr">
            <a:solidFill>
              <a:schemeClr val="accent2">
                <a:lumMod val="25000"/>
              </a:schemeClr>
            </a:solidFill>
            <a:prstDash val="solid"/>
            <a:miter lim="800000"/>
            <a:headEnd type="triangle" w="med" len="lg"/>
            <a:tailEnd type="triangle" w="med" len="lg"/>
          </a:ln>
          <a:effectLst/>
        </p:spPr>
      </p:cxnSp>
      <p:cxnSp>
        <p:nvCxnSpPr>
          <p:cNvPr id="101" name="Прямая со стрелкой 100">
            <a:extLst>
              <a:ext uri="{FF2B5EF4-FFF2-40B4-BE49-F238E27FC236}">
                <a16:creationId xmlns:a16="http://schemas.microsoft.com/office/drawing/2014/main" id="{4F2BF72F-C9E0-4D69-9D95-C62783F9229A}"/>
              </a:ext>
            </a:extLst>
          </p:cNvPr>
          <p:cNvCxnSpPr/>
          <p:nvPr/>
        </p:nvCxnSpPr>
        <p:spPr>
          <a:xfrm rot="-60000" flipH="1">
            <a:off x="5388867" y="2318929"/>
            <a:ext cx="7925" cy="409878"/>
          </a:xfrm>
          <a:prstGeom prst="straightConnector1">
            <a:avLst/>
          </a:prstGeom>
          <a:noFill/>
          <a:ln w="28575" cap="flat" cmpd="sng" algn="ctr">
            <a:solidFill>
              <a:srgbClr val="006600"/>
            </a:solidFill>
            <a:prstDash val="solid"/>
            <a:miter lim="800000"/>
            <a:headEnd type="triangle" w="med" len="lg"/>
            <a:tailEnd type="none" w="med" len="lg"/>
          </a:ln>
          <a:effectLst/>
        </p:spPr>
      </p:cxnSp>
      <p:sp>
        <p:nvSpPr>
          <p:cNvPr id="102" name="Скругленный прямоугольник 7176">
            <a:extLst>
              <a:ext uri="{FF2B5EF4-FFF2-40B4-BE49-F238E27FC236}">
                <a16:creationId xmlns:a16="http://schemas.microsoft.com/office/drawing/2014/main" id="{CB199578-F9A2-41BA-A6B7-D071E2556E9D}"/>
              </a:ext>
            </a:extLst>
          </p:cNvPr>
          <p:cNvSpPr/>
          <p:nvPr/>
        </p:nvSpPr>
        <p:spPr>
          <a:xfrm>
            <a:off x="6202617" y="1140460"/>
            <a:ext cx="2881001" cy="1244405"/>
          </a:xfrm>
          <a:prstGeom prst="roundRect">
            <a:avLst/>
          </a:prstGeom>
          <a:noFill/>
          <a:ln w="19050">
            <a:solidFill>
              <a:srgbClr val="000066"/>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3" name="Прямоугольник 102">
            <a:extLst>
              <a:ext uri="{FF2B5EF4-FFF2-40B4-BE49-F238E27FC236}">
                <a16:creationId xmlns:a16="http://schemas.microsoft.com/office/drawing/2014/main" id="{52A288AE-330D-4F77-9165-FD390F3055F5}"/>
              </a:ext>
            </a:extLst>
          </p:cNvPr>
          <p:cNvSpPr/>
          <p:nvPr/>
        </p:nvSpPr>
        <p:spPr>
          <a:xfrm>
            <a:off x="7707039" y="2139223"/>
            <a:ext cx="1359668" cy="276999"/>
          </a:xfrm>
          <a:prstGeom prst="rect">
            <a:avLst/>
          </a:prstGeom>
        </p:spPr>
        <p:txBody>
          <a:bodyPr wrap="none">
            <a:spAutoFit/>
          </a:bodyPr>
          <a:lstStyle/>
          <a:p>
            <a:pPr lvl="0" algn="ctr" fontAlgn="auto">
              <a:spcBef>
                <a:spcPts val="0"/>
              </a:spcBef>
              <a:spcAft>
                <a:spcPts val="0"/>
              </a:spcAft>
              <a:defRPr/>
            </a:pPr>
            <a:r>
              <a:rPr lang="en-US" sz="1200" b="1" kern="0" dirty="0">
                <a:solidFill>
                  <a:prstClr val="black"/>
                </a:solidFill>
                <a:latin typeface="Calibri" panose="020F0502020204030204"/>
                <a:cs typeface="Arial" panose="020B0604020202020204" pitchFamily="34" charset="0"/>
              </a:rPr>
              <a:t>distributed cluster</a:t>
            </a:r>
          </a:p>
        </p:txBody>
      </p:sp>
      <p:pic>
        <p:nvPicPr>
          <p:cNvPr id="105" name="Рисунок 104">
            <a:extLst>
              <a:ext uri="{FF2B5EF4-FFF2-40B4-BE49-F238E27FC236}">
                <a16:creationId xmlns:a16="http://schemas.microsoft.com/office/drawing/2014/main" id="{B5E2F64E-1233-42CF-A114-7C26BCD79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418" y="2681932"/>
            <a:ext cx="1701120" cy="1107108"/>
          </a:xfrm>
          <a:prstGeom prst="rect">
            <a:avLst/>
          </a:prstGeom>
        </p:spPr>
      </p:pic>
      <p:cxnSp>
        <p:nvCxnSpPr>
          <p:cNvPr id="106" name="Прямая со стрелкой 105">
            <a:extLst>
              <a:ext uri="{FF2B5EF4-FFF2-40B4-BE49-F238E27FC236}">
                <a16:creationId xmlns:a16="http://schemas.microsoft.com/office/drawing/2014/main" id="{D0C9B68C-963D-4286-8BEE-0D82FBA1F24E}"/>
              </a:ext>
            </a:extLst>
          </p:cNvPr>
          <p:cNvCxnSpPr>
            <a:cxnSpLocks/>
          </p:cNvCxnSpPr>
          <p:nvPr/>
        </p:nvCxnSpPr>
        <p:spPr>
          <a:xfrm>
            <a:off x="4398493" y="3502323"/>
            <a:ext cx="0" cy="415250"/>
          </a:xfrm>
          <a:prstGeom prst="straightConnector1">
            <a:avLst/>
          </a:prstGeom>
          <a:noFill/>
          <a:ln w="28575" cap="flat" cmpd="sng" algn="ctr">
            <a:solidFill>
              <a:srgbClr val="006600"/>
            </a:solidFill>
            <a:prstDash val="solid"/>
            <a:miter lim="800000"/>
            <a:headEnd type="triangle" w="med" len="lg"/>
            <a:tailEnd type="triangle" w="med" len="lg"/>
          </a:ln>
          <a:effectLst/>
        </p:spPr>
      </p:cxnSp>
      <p:cxnSp>
        <p:nvCxnSpPr>
          <p:cNvPr id="107" name="Прямая со стрелкой 106">
            <a:extLst>
              <a:ext uri="{FF2B5EF4-FFF2-40B4-BE49-F238E27FC236}">
                <a16:creationId xmlns:a16="http://schemas.microsoft.com/office/drawing/2014/main" id="{008016BD-50EB-4A81-A6CC-2450E756BDC1}"/>
              </a:ext>
            </a:extLst>
          </p:cNvPr>
          <p:cNvCxnSpPr/>
          <p:nvPr/>
        </p:nvCxnSpPr>
        <p:spPr>
          <a:xfrm>
            <a:off x="6407855" y="3508603"/>
            <a:ext cx="0" cy="415250"/>
          </a:xfrm>
          <a:prstGeom prst="straightConnector1">
            <a:avLst/>
          </a:prstGeom>
          <a:noFill/>
          <a:ln w="28575" cap="flat" cmpd="sng" algn="ctr">
            <a:solidFill>
              <a:srgbClr val="006600"/>
            </a:solidFill>
            <a:prstDash val="solid"/>
            <a:miter lim="800000"/>
            <a:headEnd type="none" w="med" len="lg"/>
            <a:tailEnd type="triangle" w="med" len="lg"/>
          </a:ln>
          <a:effectLst/>
        </p:spPr>
      </p:cxnSp>
      <p:sp>
        <p:nvSpPr>
          <p:cNvPr id="152" name="Скругленный прямоугольник 32">
            <a:extLst>
              <a:ext uri="{FF2B5EF4-FFF2-40B4-BE49-F238E27FC236}">
                <a16:creationId xmlns:a16="http://schemas.microsoft.com/office/drawing/2014/main" id="{225E8690-0E3E-4FEE-98E5-0792F922B4E2}"/>
              </a:ext>
            </a:extLst>
          </p:cNvPr>
          <p:cNvSpPr/>
          <p:nvPr/>
        </p:nvSpPr>
        <p:spPr>
          <a:xfrm>
            <a:off x="4939505" y="3911955"/>
            <a:ext cx="916953" cy="918418"/>
          </a:xfrm>
          <a:prstGeom prst="roundRect">
            <a:avLst/>
          </a:prstGeom>
          <a:solidFill>
            <a:srgbClr val="83F389"/>
          </a:solidFill>
          <a:ln w="12700" cap="flat" cmpd="sng" algn="ctr">
            <a:solidFill>
              <a:sysClr val="windowText" lastClr="000000"/>
            </a:solidFill>
            <a:prstDash val="solid"/>
            <a:miter lim="800000"/>
          </a:ln>
          <a:effectLst/>
        </p:spPr>
        <p:txBody>
          <a:bodyPr wrap="none" lIns="27000" tIns="27000" rIns="27000" bIns="2700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err="1">
                <a:solidFill>
                  <a:prstClr val="black"/>
                </a:solidFill>
                <a:latin typeface="Calibri" panose="020F0502020204030204"/>
                <a:cs typeface="Arial" panose="020B0604020202020204" pitchFamily="34" charset="0"/>
              </a:rPr>
              <a:t>HIST</a:t>
            </a:r>
            <a:endParaRPr lang="en-US" sz="1200" b="1" kern="0" dirty="0">
              <a:solidFill>
                <a:prstClr val="black"/>
              </a:solidFill>
              <a:latin typeface="Calibri" panose="020F0502020204030204"/>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050" kern="0" dirty="0">
              <a:solidFill>
                <a:prstClr val="black"/>
              </a:solidFill>
              <a:latin typeface="Calibri" panose="020F0502020204030204"/>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Online</a:t>
            </a:r>
          </a:p>
          <a:p>
            <a:pPr marL="0" marR="0" lvl="0" indent="0" algn="ctr" defTabSz="914400" eaLnBrk="1" fontAlgn="auto" latinLnBrk="0" hangingPunct="1">
              <a:lnSpc>
                <a:spcPct val="100000"/>
              </a:lnSpc>
              <a:spcBef>
                <a:spcPts val="0"/>
              </a:spcBef>
              <a:spcAft>
                <a:spcPts val="0"/>
              </a:spcAft>
              <a:buClrTx/>
              <a:buSzTx/>
              <a:buFontTx/>
              <a:buNone/>
              <a:tabLst/>
              <a:defRPr/>
            </a:pPr>
            <a:r>
              <a:rPr lang="en-US" sz="1050" kern="0" dirty="0">
                <a:solidFill>
                  <a:prstClr val="black"/>
                </a:solidFill>
                <a:latin typeface="Calibri" panose="020F0502020204030204"/>
                <a:cs typeface="Arial" panose="020B0604020202020204" pitchFamily="34" charset="0"/>
              </a:rPr>
              <a:t>Histograms</a:t>
            </a:r>
          </a:p>
        </p:txBody>
      </p:sp>
    </p:spTree>
    <p:extLst>
      <p:ext uri="{BB962C8B-B14F-4D97-AF65-F5344CB8AC3E}">
        <p14:creationId xmlns:p14="http://schemas.microsoft.com/office/powerpoint/2010/main" val="1016724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bwMode="white">
          <a:xfrm>
            <a:off x="0" y="422952"/>
            <a:ext cx="91440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pPr eaLnBrk="1" hangingPunct="1"/>
            <a:r>
              <a:rPr lang="en-US" sz="3000" kern="0" dirty="0" smtClean="0">
                <a:effectLst>
                  <a:outerShdw blurRad="38100" dist="38100" dir="2700000" algn="tl">
                    <a:srgbClr val="000000">
                      <a:alpha val="43137"/>
                    </a:srgbClr>
                  </a:outerShdw>
                </a:effectLst>
                <a:cs typeface="Arial" panose="020B0604020202020204" pitchFamily="34" charset="0"/>
              </a:rPr>
              <a:t>1</a:t>
            </a:r>
            <a:r>
              <a:rPr lang="en-US" sz="3000" kern="0" baseline="30000" dirty="0" smtClean="0">
                <a:effectLst>
                  <a:outerShdw blurRad="38100" dist="38100" dir="2700000" algn="tl">
                    <a:srgbClr val="000000">
                      <a:alpha val="43137"/>
                    </a:srgbClr>
                  </a:outerShdw>
                </a:effectLst>
                <a:cs typeface="Arial" panose="020B0604020202020204" pitchFamily="34" charset="0"/>
              </a:rPr>
              <a:t>st</a:t>
            </a:r>
            <a:r>
              <a:rPr lang="en-US" sz="3000" kern="0" dirty="0" smtClean="0">
                <a:effectLst>
                  <a:outerShdw blurRad="38100" dist="38100" dir="2700000" algn="tl">
                    <a:srgbClr val="000000">
                      <a:alpha val="43137"/>
                    </a:srgbClr>
                  </a:outerShdw>
                </a:effectLst>
                <a:cs typeface="Arial" panose="020B0604020202020204" pitchFamily="34" charset="0"/>
              </a:rPr>
              <a:t> Runs of the BM@N experiment</a:t>
            </a:r>
            <a:endParaRPr lang="ru-RU" sz="3000" kern="0" dirty="0">
              <a:effectLst>
                <a:outerShdw blurRad="38100" dist="38100" dir="2700000" algn="tl">
                  <a:srgbClr val="000000">
                    <a:alpha val="43137"/>
                  </a:srgbClr>
                </a:outerShdw>
              </a:effectLst>
              <a:cs typeface="Arial" panose="020B0604020202020204" pitchFamily="34" charset="0"/>
            </a:endParaRPr>
          </a:p>
        </p:txBody>
      </p:sp>
      <p:sp>
        <p:nvSpPr>
          <p:cNvPr id="9" name="Прямоугольник 8"/>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
        <p:nvSpPr>
          <p:cNvPr id="12"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6</a:t>
            </a:fld>
            <a:endParaRPr lang="en-US" sz="1200" dirty="0">
              <a:solidFill>
                <a:schemeClr val="bg2">
                  <a:lumMod val="75000"/>
                </a:schemeClr>
              </a:solidFill>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r="460" b="2491"/>
          <a:stretch/>
        </p:blipFill>
        <p:spPr>
          <a:xfrm>
            <a:off x="648072" y="1042022"/>
            <a:ext cx="7812360" cy="5411314"/>
          </a:xfrm>
          <a:prstGeom prst="rect">
            <a:avLst/>
          </a:prstGeom>
        </p:spPr>
      </p:pic>
    </p:spTree>
    <p:extLst>
      <p:ext uri="{BB962C8B-B14F-4D97-AF65-F5344CB8AC3E}">
        <p14:creationId xmlns:p14="http://schemas.microsoft.com/office/powerpoint/2010/main" val="3126254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37865"/>
            <a:ext cx="8352928" cy="5419989"/>
          </a:xfrm>
          <a:prstGeom prst="rect">
            <a:avLst/>
          </a:prstGeom>
        </p:spPr>
      </p:pic>
      <p:sp>
        <p:nvSpPr>
          <p:cNvPr id="8" name="Заголовок 1"/>
          <p:cNvSpPr txBox="1">
            <a:spLocks/>
          </p:cNvSpPr>
          <p:nvPr/>
        </p:nvSpPr>
        <p:spPr bwMode="white">
          <a:xfrm>
            <a:off x="0" y="422952"/>
            <a:ext cx="91440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pPr eaLnBrk="1" hangingPunct="1"/>
            <a:r>
              <a:rPr lang="en-US" sz="3000" kern="0" dirty="0" smtClean="0">
                <a:effectLst>
                  <a:outerShdw blurRad="38100" dist="38100" dir="2700000" algn="tl">
                    <a:srgbClr val="000000">
                      <a:alpha val="43137"/>
                    </a:srgbClr>
                  </a:outerShdw>
                </a:effectLst>
                <a:cs typeface="Arial" panose="020B0604020202020204" pitchFamily="34" charset="0"/>
              </a:rPr>
              <a:t>1</a:t>
            </a:r>
            <a:r>
              <a:rPr lang="en-US" sz="3000" kern="0" baseline="30000" dirty="0" smtClean="0">
                <a:effectLst>
                  <a:outerShdw blurRad="38100" dist="38100" dir="2700000" algn="tl">
                    <a:srgbClr val="000000">
                      <a:alpha val="43137"/>
                    </a:srgbClr>
                  </a:outerShdw>
                </a:effectLst>
                <a:cs typeface="Arial" panose="020B0604020202020204" pitchFamily="34" charset="0"/>
              </a:rPr>
              <a:t>st</a:t>
            </a:r>
            <a:r>
              <a:rPr lang="en-US" sz="3000" kern="0" dirty="0" smtClean="0">
                <a:effectLst>
                  <a:outerShdw blurRad="38100" dist="38100" dir="2700000" algn="tl">
                    <a:srgbClr val="000000">
                      <a:alpha val="43137"/>
                    </a:srgbClr>
                  </a:outerShdw>
                </a:effectLst>
                <a:cs typeface="Arial" panose="020B0604020202020204" pitchFamily="34" charset="0"/>
              </a:rPr>
              <a:t> version of the logbook: electronic Web-table</a:t>
            </a:r>
            <a:endParaRPr lang="ru-RU" sz="3000" kern="0" dirty="0">
              <a:effectLst>
                <a:outerShdw blurRad="38100" dist="38100" dir="2700000" algn="tl">
                  <a:srgbClr val="000000">
                    <a:alpha val="43137"/>
                  </a:srgbClr>
                </a:outerShdw>
              </a:effectLst>
              <a:cs typeface="Arial" panose="020B0604020202020204" pitchFamily="34" charset="0"/>
            </a:endParaRPr>
          </a:p>
        </p:txBody>
      </p:sp>
      <p:sp>
        <p:nvSpPr>
          <p:cNvPr id="9" name="Прямоугольник 8"/>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
        <p:nvSpPr>
          <p:cNvPr id="12"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7</a:t>
            </a:fld>
            <a:endParaRPr lang="en-US" sz="1200" dirty="0">
              <a:solidFill>
                <a:schemeClr val="bg2">
                  <a:lumMod val="75000"/>
                </a:schemeClr>
              </a:solidFill>
            </a:endParaRPr>
          </a:p>
        </p:txBody>
      </p:sp>
      <p:sp>
        <p:nvSpPr>
          <p:cNvPr id="14" name="Нижний колонтитул 2"/>
          <p:cNvSpPr txBox="1">
            <a:spLocks/>
          </p:cNvSpPr>
          <p:nvPr/>
        </p:nvSpPr>
        <p:spPr bwMode="auto">
          <a:xfrm>
            <a:off x="2987824" y="6524625"/>
            <a:ext cx="3464024"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kern="1200">
                <a:solidFill>
                  <a:schemeClr val="tx1"/>
                </a:solidFill>
                <a:latin typeface="Arial" charset="0"/>
                <a:ea typeface="+mn-ea"/>
                <a:cs typeface="+mn-cs"/>
              </a:defRPr>
            </a:lvl2pPr>
            <a:lvl3pPr marL="1143000" indent="-228600" algn="l" rtl="0" eaLnBrk="0" fontAlgn="base" hangingPunct="0">
              <a:spcBef>
                <a:spcPct val="0"/>
              </a:spcBef>
              <a:spcAft>
                <a:spcPct val="0"/>
              </a:spcAft>
              <a:defRPr kern="1200">
                <a:solidFill>
                  <a:schemeClr val="tx1"/>
                </a:solidFill>
                <a:latin typeface="Arial" charset="0"/>
                <a:ea typeface="+mn-ea"/>
                <a:cs typeface="+mn-cs"/>
              </a:defRPr>
            </a:lvl3pPr>
            <a:lvl4pPr marL="1600200" indent="-228600" algn="l" rtl="0" eaLnBrk="0" fontAlgn="base" hangingPunct="0">
              <a:spcBef>
                <a:spcPct val="0"/>
              </a:spcBef>
              <a:spcAft>
                <a:spcPct val="0"/>
              </a:spcAft>
              <a:defRPr kern="1200">
                <a:solidFill>
                  <a:schemeClr val="tx1"/>
                </a:solidFill>
                <a:latin typeface="Arial" charset="0"/>
                <a:ea typeface="+mn-ea"/>
                <a:cs typeface="+mn-cs"/>
              </a:defRPr>
            </a:lvl4pPr>
            <a:lvl5pPr marL="2057400" indent="-228600" algn="l" rtl="0" eaLnBrk="0" fontAlgn="base" hangingPunct="0">
              <a:spcBef>
                <a:spcPct val="0"/>
              </a:spcBef>
              <a:spcAft>
                <a:spcPct val="0"/>
              </a:spcAft>
              <a:defRPr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smtClean="0">
                <a:solidFill>
                  <a:srgbClr val="969696">
                    <a:lumMod val="75000"/>
                  </a:srgbClr>
                </a:solidFill>
              </a:rPr>
              <a:t>Ivan </a:t>
            </a:r>
            <a:r>
              <a:rPr kumimoji="0" lang="en-US" sz="1200" b="0" i="0" u="none" strike="noStrike" kern="1200" cap="none" spc="0" normalizeH="0" baseline="0" noProof="0" dirty="0" smtClean="0">
                <a:ln>
                  <a:noFill/>
                </a:ln>
                <a:solidFill>
                  <a:srgbClr val="969696">
                    <a:lumMod val="75000"/>
                  </a:srgbClr>
                </a:solidFill>
                <a:effectLst/>
                <a:uLnTx/>
                <a:uFillTx/>
                <a:latin typeface="Arial" charset="0"/>
                <a:ea typeface="+mn-ea"/>
                <a:cs typeface="+mn-cs"/>
              </a:rPr>
              <a:t>Slepov</a:t>
            </a:r>
            <a:endParaRPr kumimoji="0" lang="en-US" sz="1200" b="0" i="0" u="none" strike="noStrike" kern="1200" cap="none" spc="0" normalizeH="0" baseline="0" noProof="0" dirty="0">
              <a:ln>
                <a:noFill/>
              </a:ln>
              <a:solidFill>
                <a:srgbClr val="969696">
                  <a:lumMod val="75000"/>
                </a:srgbClr>
              </a:solidFill>
              <a:effectLst/>
              <a:uLnTx/>
              <a:uFillTx/>
              <a:latin typeface="Arial" charset="0"/>
              <a:ea typeface="+mn-ea"/>
              <a:cs typeface="+mn-cs"/>
            </a:endParaRPr>
          </a:p>
        </p:txBody>
      </p:sp>
    </p:spTree>
    <p:extLst>
      <p:ext uri="{BB962C8B-B14F-4D97-AF65-F5344CB8AC3E}">
        <p14:creationId xmlns:p14="http://schemas.microsoft.com/office/powerpoint/2010/main" val="3511688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298806"/>
            <a:ext cx="2502035" cy="2154530"/>
          </a:xfrm>
          <a:prstGeom prst="rect">
            <a:avLst/>
          </a:prstGeom>
        </p:spPr>
      </p:pic>
      <p:sp>
        <p:nvSpPr>
          <p:cNvPr id="10" name="Объект 2">
            <a:extLst>
              <a:ext uri="{FF2B5EF4-FFF2-40B4-BE49-F238E27FC236}">
                <a16:creationId xmlns:a16="http://schemas.microsoft.com/office/drawing/2014/main" id="{8CE818E4-9F88-49E0-92E1-ED601A625A3F}"/>
              </a:ext>
            </a:extLst>
          </p:cNvPr>
          <p:cNvSpPr txBox="1">
            <a:spLocks/>
          </p:cNvSpPr>
          <p:nvPr/>
        </p:nvSpPr>
        <p:spPr bwMode="auto">
          <a:xfrm>
            <a:off x="827584" y="5085184"/>
            <a:ext cx="576064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lvl="0" indent="0" algn="ctr" eaLnBrk="1" hangingPunct="1">
              <a:lnSpc>
                <a:spcPct val="114000"/>
              </a:lnSpc>
              <a:spcBef>
                <a:spcPts val="0"/>
              </a:spcBef>
              <a:buClr>
                <a:srgbClr val="26728A"/>
              </a:buClr>
              <a:buNone/>
              <a:defRPr/>
            </a:pPr>
            <a:r>
              <a:rPr kumimoji="0" lang="en-US" sz="2400" i="0" u="none" strike="noStrike" kern="0" cap="none" spc="0" normalizeH="0" baseline="0" noProof="0" dirty="0" smtClean="0">
                <a:ln>
                  <a:noFill/>
                </a:ln>
                <a:solidFill>
                  <a:srgbClr val="000000"/>
                </a:solidFill>
                <a:effectLst/>
                <a:uLnTx/>
                <a:uFillTx/>
                <a:latin typeface="Calibri" panose="020F0502020204030204" pitchFamily="34" charset="0"/>
                <a:cs typeface="Calibri" panose="020F0502020204030204" pitchFamily="34" charset="0"/>
              </a:rPr>
              <a:t>A </a:t>
            </a:r>
            <a:r>
              <a:rPr kumimoji="0" lang="en-US" sz="240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database</a:t>
            </a:r>
            <a:r>
              <a:rPr kumimoji="0" lang="en-US" sz="240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rPr>
              <a:t> </a:t>
            </a:r>
            <a:r>
              <a:rPr lang="en-US" sz="2400" kern="0" dirty="0">
                <a:solidFill>
                  <a:srgbClr val="000000"/>
                </a:solidFill>
                <a:latin typeface="Calibri" panose="020F0502020204030204" pitchFamily="34" charset="0"/>
                <a:cs typeface="Calibri" panose="020F0502020204030204" pitchFamily="34" charset="0"/>
              </a:rPr>
              <a:t>and stricter rules </a:t>
            </a:r>
            <a:r>
              <a:rPr kumimoji="0" lang="en-US" sz="2400" i="0" u="none" strike="noStrike" kern="0" cap="none" spc="0" normalizeH="0" noProof="0" dirty="0" smtClean="0">
                <a:ln>
                  <a:noFill/>
                </a:ln>
                <a:solidFill>
                  <a:srgbClr val="000000"/>
                </a:solidFill>
                <a:effectLst/>
                <a:uLnTx/>
                <a:uFillTx/>
                <a:latin typeface="Calibri" panose="020F0502020204030204" pitchFamily="34" charset="0"/>
                <a:cs typeface="Calibri" panose="020F0502020204030204" pitchFamily="34" charset="0"/>
              </a:rPr>
              <a:t>w</a:t>
            </a:r>
            <a:r>
              <a:rPr lang="en-US" sz="2400" kern="0" dirty="0" smtClean="0">
                <a:solidFill>
                  <a:srgbClr val="000000"/>
                </a:solidFill>
                <a:latin typeface="Calibri" panose="020F0502020204030204" pitchFamily="34" charset="0"/>
                <a:cs typeface="Calibri" panose="020F0502020204030204" pitchFamily="34" charset="0"/>
              </a:rPr>
              <a:t>ere</a:t>
            </a:r>
            <a:r>
              <a:rPr kumimoji="0" lang="en-US" sz="2400" i="0" u="none" strike="noStrike" kern="0" cap="none" spc="0" normalizeH="0" noProof="0" dirty="0" smtClean="0">
                <a:ln>
                  <a:noFill/>
                </a:ln>
                <a:solidFill>
                  <a:srgbClr val="000000"/>
                </a:solidFill>
                <a:effectLst/>
                <a:uLnTx/>
                <a:uFillTx/>
                <a:latin typeface="Calibri" panose="020F0502020204030204" pitchFamily="34" charset="0"/>
                <a:cs typeface="Calibri" panose="020F0502020204030204" pitchFamily="34" charset="0"/>
              </a:rPr>
              <a:t> necessary</a:t>
            </a:r>
            <a:r>
              <a:rPr lang="en-US" sz="2400" kern="0" dirty="0" smtClean="0">
                <a:solidFill>
                  <a:srgbClr val="000000"/>
                </a:solidFill>
                <a:latin typeface="Calibri" panose="020F0502020204030204" pitchFamily="34" charset="0"/>
                <a:cs typeface="Calibri" panose="020F0502020204030204" pitchFamily="34" charset="0"/>
              </a:rPr>
              <a:t> </a:t>
            </a:r>
            <a:r>
              <a:rPr kumimoji="0" lang="en-US" sz="2400" i="0" u="none" strike="noStrike" kern="0" cap="none" spc="0" normalizeH="0" noProof="0" dirty="0" smtClean="0">
                <a:ln>
                  <a:noFill/>
                </a:ln>
                <a:solidFill>
                  <a:srgbClr val="000000"/>
                </a:solidFill>
                <a:effectLst/>
                <a:uLnTx/>
                <a:uFillTx/>
                <a:latin typeface="Calibri" panose="020F0502020204030204" pitchFamily="34" charset="0"/>
                <a:cs typeface="Calibri" panose="020F0502020204030204" pitchFamily="34" charset="0"/>
              </a:rPr>
              <a:t>instead </a:t>
            </a:r>
            <a:r>
              <a:rPr kumimoji="0" lang="en-US" sz="240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rPr>
              <a:t>of the text </a:t>
            </a:r>
            <a:r>
              <a:rPr kumimoji="0" lang="en-US" sz="2400" i="0" u="none" strike="noStrike" kern="0" cap="none" spc="0" normalizeH="0" noProof="0" dirty="0" smtClean="0">
                <a:ln>
                  <a:noFill/>
                </a:ln>
                <a:solidFill>
                  <a:srgbClr val="000000"/>
                </a:solidFill>
                <a:effectLst/>
                <a:uLnTx/>
                <a:uFillTx/>
                <a:latin typeface="Calibri" panose="020F0502020204030204" pitchFamily="34" charset="0"/>
                <a:cs typeface="Calibri" panose="020F0502020204030204" pitchFamily="34" charset="0"/>
              </a:rPr>
              <a:t>file storing!</a:t>
            </a:r>
            <a:endParaRPr kumimoji="0" lang="en-US" sz="2400" i="0" u="none" strike="noStrike" kern="0" cap="none" spc="0" normalizeH="0" baseline="0" noProof="0" dirty="0">
              <a:ln>
                <a:noFill/>
              </a:ln>
              <a:solidFill>
                <a:srgbClr val="717171"/>
              </a:solidFill>
              <a:effectLst/>
              <a:uLnTx/>
              <a:uFillTx/>
              <a:latin typeface="Calibri" panose="020F0502020204030204" pitchFamily="34" charset="0"/>
              <a:cs typeface="Calibri" panose="020F0502020204030204" pitchFamily="34" charset="0"/>
            </a:endParaRPr>
          </a:p>
        </p:txBody>
      </p:sp>
      <p:sp>
        <p:nvSpPr>
          <p:cNvPr id="11" name="Прямоугольник 10"/>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
        <p:nvSpPr>
          <p:cNvPr id="14"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8</a:t>
            </a:fld>
            <a:endParaRPr lang="en-US" sz="1200" dirty="0">
              <a:solidFill>
                <a:schemeClr val="bg2">
                  <a:lumMod val="75000"/>
                </a:schemeClr>
              </a:solidFill>
            </a:endParaRPr>
          </a:p>
        </p:txBody>
      </p:sp>
      <p:sp>
        <p:nvSpPr>
          <p:cNvPr id="15" name="Заголовок 1"/>
          <p:cNvSpPr txBox="1">
            <a:spLocks/>
          </p:cNvSpPr>
          <p:nvPr/>
        </p:nvSpPr>
        <p:spPr bwMode="white">
          <a:xfrm>
            <a:off x="0" y="422952"/>
            <a:ext cx="91440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eaLnBrk="1" fontAlgn="base" hangingPunct="1">
              <a:spcBef>
                <a:spcPct val="0"/>
              </a:spcBef>
              <a:spcAft>
                <a:spcPct val="0"/>
              </a:spcAft>
              <a:defRPr sz="3200" b="1">
                <a:solidFill>
                  <a:schemeClr val="bg1"/>
                </a:solidFill>
                <a:latin typeface="Arial" charset="0"/>
              </a:defRPr>
            </a:lvl6pPr>
            <a:lvl7pPr marL="914400" algn="ctr" rtl="0" eaLnBrk="1" fontAlgn="base" hangingPunct="1">
              <a:spcBef>
                <a:spcPct val="0"/>
              </a:spcBef>
              <a:spcAft>
                <a:spcPct val="0"/>
              </a:spcAft>
              <a:defRPr sz="3200" b="1">
                <a:solidFill>
                  <a:schemeClr val="bg1"/>
                </a:solidFill>
                <a:latin typeface="Arial" charset="0"/>
              </a:defRPr>
            </a:lvl7pPr>
            <a:lvl8pPr marL="1371600" algn="ctr" rtl="0" eaLnBrk="1" fontAlgn="base" hangingPunct="1">
              <a:spcBef>
                <a:spcPct val="0"/>
              </a:spcBef>
              <a:spcAft>
                <a:spcPct val="0"/>
              </a:spcAft>
              <a:defRPr sz="3200" b="1">
                <a:solidFill>
                  <a:schemeClr val="bg1"/>
                </a:solidFill>
                <a:latin typeface="Arial" charset="0"/>
              </a:defRPr>
            </a:lvl8pPr>
            <a:lvl9pPr marL="1828800" algn="ctr" rtl="0" eaLnBrk="1" fontAlgn="base" hangingPunct="1">
              <a:spcBef>
                <a:spcPct val="0"/>
              </a:spcBef>
              <a:spcAft>
                <a:spcPct val="0"/>
              </a:spcAft>
              <a:defRPr sz="3200" b="1">
                <a:solidFill>
                  <a:schemeClr val="bg1"/>
                </a:solidFill>
                <a:latin typeface="Arial" charset="0"/>
              </a:defRPr>
            </a:lvl9pPr>
          </a:lstStyle>
          <a:p>
            <a:pPr eaLnBrk="1" hangingPunct="1"/>
            <a:r>
              <a:rPr lang="en-US" sz="3000" kern="0" dirty="0" smtClean="0">
                <a:effectLst>
                  <a:outerShdw blurRad="38100" dist="38100" dir="2700000" algn="tl">
                    <a:srgbClr val="000000">
                      <a:alpha val="43137"/>
                    </a:srgbClr>
                  </a:outerShdw>
                </a:effectLst>
                <a:cs typeface="Arial" panose="020B0604020202020204" pitchFamily="34" charset="0"/>
              </a:rPr>
              <a:t>BM@N Web-logbook in a text view</a:t>
            </a:r>
            <a:endParaRPr lang="ru-RU" sz="3000" kern="0" dirty="0">
              <a:effectLst>
                <a:outerShdw blurRad="38100" dist="38100" dir="2700000" algn="tl">
                  <a:srgbClr val="000000">
                    <a:alpha val="43137"/>
                  </a:srgbClr>
                </a:outerShdw>
              </a:effectLst>
              <a:cs typeface="Arial" panose="020B0604020202020204" pitchFamily="34" charset="0"/>
            </a:endParaRPr>
          </a:p>
        </p:txBody>
      </p:sp>
      <p:sp>
        <p:nvSpPr>
          <p:cNvPr id="16" name="Объект 2"/>
          <p:cNvSpPr>
            <a:spLocks noGrp="1"/>
          </p:cNvSpPr>
          <p:nvPr>
            <p:ph idx="1"/>
          </p:nvPr>
        </p:nvSpPr>
        <p:spPr>
          <a:xfrm>
            <a:off x="179512" y="1052736"/>
            <a:ext cx="8721595" cy="3246070"/>
          </a:xfrm>
        </p:spPr>
        <p:txBody>
          <a:bodyPr/>
          <a:lstStyle/>
          <a:p>
            <a:pPr marL="0" lvl="0" indent="0" algn="ctr">
              <a:spcBef>
                <a:spcPts val="0"/>
              </a:spcBef>
              <a:spcAft>
                <a:spcPts val="0"/>
              </a:spcAft>
              <a:buClr>
                <a:srgbClr val="000090"/>
              </a:buClr>
              <a:buNone/>
              <a:defRPr/>
            </a:pPr>
            <a:r>
              <a:rPr lang="en-US" sz="2200" b="1" dirty="0" smtClean="0">
                <a:solidFill>
                  <a:srgbClr val="000000"/>
                </a:solidFill>
              </a:rPr>
              <a:t>Main disadvantages</a:t>
            </a:r>
            <a:r>
              <a:rPr lang="ru-RU" sz="2200" b="1" dirty="0" smtClean="0">
                <a:solidFill>
                  <a:srgbClr val="000000"/>
                </a:solidFill>
              </a:rPr>
              <a:t> </a:t>
            </a:r>
            <a:r>
              <a:rPr lang="en-US" sz="2200" b="1" dirty="0" smtClean="0">
                <a:solidFill>
                  <a:srgbClr val="000000"/>
                </a:solidFill>
              </a:rPr>
              <a:t>of the electronic Web-table</a:t>
            </a:r>
          </a:p>
          <a:p>
            <a:pPr marL="0" lvl="0" indent="0" algn="ctr">
              <a:spcBef>
                <a:spcPts val="0"/>
              </a:spcBef>
              <a:spcAft>
                <a:spcPts val="800"/>
              </a:spcAft>
              <a:buClr>
                <a:srgbClr val="000090"/>
              </a:buClr>
              <a:buNone/>
              <a:defRPr/>
            </a:pPr>
            <a:r>
              <a:rPr lang="en-US" sz="2200" b="1" dirty="0" smtClean="0">
                <a:solidFill>
                  <a:srgbClr val="000000"/>
                </a:solidFill>
              </a:rPr>
              <a:t>with a file storing approach:</a:t>
            </a:r>
          </a:p>
          <a:p>
            <a:pPr marL="265113" indent="-265113" algn="just">
              <a:spcAft>
                <a:spcPts val="600"/>
              </a:spcAft>
              <a:buClr>
                <a:srgbClr val="000090"/>
              </a:buClr>
              <a:buBlip>
                <a:blip r:embed="rId4"/>
              </a:buBlip>
              <a:defRPr/>
            </a:pPr>
            <a:r>
              <a:rPr lang="en-US" sz="2000" dirty="0">
                <a:solidFill>
                  <a:srgbClr val="000000"/>
                </a:solidFill>
              </a:rPr>
              <a:t>Some data were duplicated at different </a:t>
            </a:r>
            <a:r>
              <a:rPr lang="en-US" sz="2000" dirty="0" smtClean="0">
                <a:solidFill>
                  <a:srgbClr val="000000"/>
                </a:solidFill>
              </a:rPr>
              <a:t>columns</a:t>
            </a:r>
          </a:p>
          <a:p>
            <a:pPr marL="265113" lvl="0" indent="-265113" algn="just">
              <a:spcAft>
                <a:spcPts val="600"/>
              </a:spcAft>
              <a:buClr>
                <a:srgbClr val="000090"/>
              </a:buClr>
              <a:buBlip>
                <a:blip r:embed="rId4"/>
              </a:buBlip>
              <a:defRPr/>
            </a:pPr>
            <a:r>
              <a:rPr lang="en-US" sz="2000" dirty="0" smtClean="0">
                <a:solidFill>
                  <a:srgbClr val="000000"/>
                </a:solidFill>
              </a:rPr>
              <a:t>BM@N Logbook contained some information which was never used</a:t>
            </a:r>
          </a:p>
          <a:p>
            <a:pPr marL="265113" lvl="0" indent="-265113" algn="just">
              <a:spcAft>
                <a:spcPts val="600"/>
              </a:spcAft>
              <a:buClr>
                <a:srgbClr val="000090"/>
              </a:buClr>
              <a:buBlip>
                <a:blip r:embed="rId4"/>
              </a:buBlip>
              <a:defRPr/>
            </a:pPr>
            <a:r>
              <a:rPr lang="en-US" sz="2000" dirty="0" smtClean="0">
                <a:solidFill>
                  <a:srgbClr val="000000"/>
                </a:solidFill>
              </a:rPr>
              <a:t>There was no interface to get data for the </a:t>
            </a:r>
            <a:r>
              <a:rPr lang="en-US" sz="2000" dirty="0">
                <a:solidFill>
                  <a:srgbClr val="000000"/>
                </a:solidFill>
              </a:rPr>
              <a:t>external information systems</a:t>
            </a:r>
            <a:endParaRPr lang="ru-RU" sz="2000" dirty="0">
              <a:solidFill>
                <a:srgbClr val="000000"/>
              </a:solidFill>
            </a:endParaRPr>
          </a:p>
          <a:p>
            <a:pPr marL="265113" lvl="0" indent="-265113" algn="just">
              <a:spcAft>
                <a:spcPts val="600"/>
              </a:spcAft>
              <a:buClr>
                <a:srgbClr val="000090"/>
              </a:buClr>
              <a:buBlip>
                <a:blip r:embed="rId4"/>
              </a:buBlip>
              <a:defRPr/>
            </a:pPr>
            <a:r>
              <a:rPr lang="en-US" sz="2000" dirty="0" smtClean="0">
                <a:solidFill>
                  <a:srgbClr val="000000"/>
                </a:solidFill>
              </a:rPr>
              <a:t>It was </a:t>
            </a:r>
            <a:r>
              <a:rPr lang="en-US" sz="2000" dirty="0">
                <a:solidFill>
                  <a:srgbClr val="000000"/>
                </a:solidFill>
              </a:rPr>
              <a:t>comparable with artificial intelligence to </a:t>
            </a:r>
            <a:r>
              <a:rPr lang="en-US" sz="2000" dirty="0" smtClean="0">
                <a:solidFill>
                  <a:srgbClr val="000000"/>
                </a:solidFill>
              </a:rPr>
              <a:t>automatically parse </a:t>
            </a:r>
            <a:r>
              <a:rPr lang="en-US" sz="2000" dirty="0">
                <a:solidFill>
                  <a:srgbClr val="000000"/>
                </a:solidFill>
              </a:rPr>
              <a:t>the </a:t>
            </a:r>
            <a:r>
              <a:rPr lang="en-US" sz="2000" dirty="0" smtClean="0">
                <a:solidFill>
                  <a:srgbClr val="000000"/>
                </a:solidFill>
              </a:rPr>
              <a:t>text view of the Electronic Logbook with </a:t>
            </a:r>
            <a:r>
              <a:rPr lang="en-US" sz="2000" dirty="0">
                <a:solidFill>
                  <a:srgbClr val="000000"/>
                </a:solidFill>
              </a:rPr>
              <a:t>columns of arbitrary </a:t>
            </a:r>
            <a:r>
              <a:rPr lang="en-US" sz="2000" dirty="0" smtClean="0">
                <a:solidFill>
                  <a:srgbClr val="000000"/>
                </a:solidFill>
              </a:rPr>
              <a:t>format in order to transfer required data to other systems</a:t>
            </a:r>
            <a:endParaRPr lang="ru-RU" sz="2000" dirty="0" smtClean="0">
              <a:solidFill>
                <a:srgbClr val="000000"/>
              </a:solidFill>
            </a:endParaRPr>
          </a:p>
        </p:txBody>
      </p:sp>
    </p:spTree>
    <p:extLst>
      <p:ext uri="{BB962C8B-B14F-4D97-AF65-F5344CB8AC3E}">
        <p14:creationId xmlns:p14="http://schemas.microsoft.com/office/powerpoint/2010/main" val="2928188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0" y="412750"/>
            <a:ext cx="9144000" cy="563563"/>
          </a:xfrm>
        </p:spPr>
        <p:txBody>
          <a:bodyPr/>
          <a:lstStyle/>
          <a:p>
            <a:r>
              <a:rPr lang="ru-RU" sz="3000" b="1" dirty="0">
                <a:effectLst>
                  <a:outerShdw blurRad="38100" dist="38100" dir="2700000" algn="tl">
                    <a:srgbClr val="000000">
                      <a:alpha val="43137"/>
                    </a:srgbClr>
                  </a:outerShdw>
                </a:effectLst>
              </a:rPr>
              <a:t> </a:t>
            </a:r>
            <a:r>
              <a:rPr lang="en-US" sz="3000" b="1" dirty="0">
                <a:effectLst>
                  <a:outerShdw blurRad="38100" dist="38100" dir="2700000" algn="tl">
                    <a:srgbClr val="000000">
                      <a:alpha val="43137"/>
                    </a:srgbClr>
                  </a:outerShdw>
                </a:effectLst>
              </a:rPr>
              <a:t>Electronic Logbook</a:t>
            </a:r>
            <a:endParaRPr lang="en-US" altLang="ru-RU" sz="2000" b="1" dirty="0">
              <a:effectLst>
                <a:outerShdw blurRad="38100" dist="38100" dir="2700000" algn="tl">
                  <a:srgbClr val="000000">
                    <a:alpha val="43137"/>
                  </a:srgbClr>
                </a:outerShdw>
              </a:effectLst>
            </a:endParaRPr>
          </a:p>
        </p:txBody>
      </p:sp>
      <p:sp>
        <p:nvSpPr>
          <p:cNvPr id="23" name="Номер слайда 3"/>
          <p:cNvSpPr>
            <a:spLocks noGrp="1"/>
          </p:cNvSpPr>
          <p:nvPr>
            <p:ph type="sldNum" sz="quarter" idx="4294967295"/>
          </p:nvPr>
        </p:nvSpPr>
        <p:spPr>
          <a:xfrm>
            <a:off x="8532440" y="6524625"/>
            <a:ext cx="432048" cy="320675"/>
          </a:xfrm>
          <a:prstGeom prst="rect">
            <a:avLst/>
          </a:prstGeo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99E7E646-5D21-45DE-BD89-AF687DFE642D}" type="slidenum">
              <a:rPr lang="en-US" sz="1200" smtClean="0">
                <a:solidFill>
                  <a:schemeClr val="bg2">
                    <a:lumMod val="75000"/>
                  </a:schemeClr>
                </a:solidFill>
              </a:rPr>
              <a:pPr algn="r" eaLnBrk="1" hangingPunct="1">
                <a:defRPr/>
              </a:pPr>
              <a:t>9</a:t>
            </a:fld>
            <a:endParaRPr lang="en-US" sz="1200" dirty="0">
              <a:solidFill>
                <a:schemeClr val="bg2">
                  <a:lumMod val="75000"/>
                </a:schemeClr>
              </a:solidFill>
            </a:endParaRPr>
          </a:p>
        </p:txBody>
      </p:sp>
      <p:sp>
        <p:nvSpPr>
          <p:cNvPr id="24" name="Прямоугольник 23"/>
          <p:cNvSpPr/>
          <p:nvPr/>
        </p:nvSpPr>
        <p:spPr>
          <a:xfrm>
            <a:off x="7668344" y="6516158"/>
            <a:ext cx="792088" cy="320675"/>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бъект 2"/>
          <p:cNvSpPr txBox="1">
            <a:spLocks/>
          </p:cNvSpPr>
          <p:nvPr/>
        </p:nvSpPr>
        <p:spPr bwMode="auto">
          <a:xfrm>
            <a:off x="85374" y="1061614"/>
            <a:ext cx="8928992" cy="5355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lgn="just" eaLnBrk="1" hangingPunct="1">
              <a:spcAft>
                <a:spcPts val="600"/>
              </a:spcAft>
              <a:buClr>
                <a:srgbClr val="000090"/>
              </a:buClr>
              <a:buBlip>
                <a:blip r:embed="rId2"/>
              </a:buBlip>
              <a:defRPr/>
            </a:pPr>
            <a:r>
              <a:rPr lang="en-US" sz="2400" kern="0" dirty="0">
                <a:solidFill>
                  <a:srgbClr val="008000"/>
                </a:solidFill>
              </a:rPr>
              <a:t>e-Log</a:t>
            </a:r>
            <a:r>
              <a:rPr lang="en-US" sz="2400" kern="0" dirty="0"/>
              <a:t> platform is a collaborative </a:t>
            </a:r>
            <a:r>
              <a:rPr lang="en-US" sz="2400" kern="0" dirty="0" smtClean="0"/>
              <a:t>tool </a:t>
            </a:r>
            <a:r>
              <a:rPr lang="en-US" sz="2400" kern="0" dirty="0"/>
              <a:t>which provides an interface for shift crews to store and share information with offline users on various events or problems occurring in the experiment during its operation.</a:t>
            </a:r>
          </a:p>
          <a:p>
            <a:pPr lvl="0" algn="just" eaLnBrk="1" hangingPunct="1">
              <a:spcAft>
                <a:spcPts val="600"/>
              </a:spcAft>
              <a:buClr>
                <a:srgbClr val="000090"/>
              </a:buClr>
              <a:buBlip>
                <a:blip r:embed="rId2"/>
              </a:buBlip>
              <a:defRPr/>
            </a:pPr>
            <a:r>
              <a:rPr lang="en-US" sz="2400" kern="0" dirty="0"/>
              <a:t>The e-Log </a:t>
            </a:r>
            <a:r>
              <a:rPr lang="en-US" sz="2400" kern="0" dirty="0" smtClean="0"/>
              <a:t>system uses </a:t>
            </a:r>
            <a:r>
              <a:rPr lang="en-US" sz="2400" kern="0" dirty="0"/>
              <a:t>a developed Logbook Database based on </a:t>
            </a:r>
            <a:r>
              <a:rPr lang="en-US" sz="2400" kern="0" dirty="0" smtClean="0"/>
              <a:t>PostgreSQL which ensures data consistency, integrity</a:t>
            </a:r>
            <a:r>
              <a:rPr lang="en-US" sz="2400" kern="0" dirty="0"/>
              <a:t> </a:t>
            </a:r>
            <a:r>
              <a:rPr lang="en-US" sz="2400" kern="0" dirty="0" smtClean="0"/>
              <a:t>and </a:t>
            </a:r>
            <a:r>
              <a:rPr lang="en-US" sz="2400" kern="0" dirty="0"/>
              <a:t>automatic backup </a:t>
            </a:r>
            <a:r>
              <a:rPr lang="en-US" sz="2400" kern="0" dirty="0" smtClean="0"/>
              <a:t>of the stored data.</a:t>
            </a:r>
          </a:p>
          <a:p>
            <a:pPr lvl="0" algn="just" eaLnBrk="1" hangingPunct="1">
              <a:spcAft>
                <a:spcPts val="600"/>
              </a:spcAft>
              <a:buClr>
                <a:srgbClr val="000090"/>
              </a:buClr>
              <a:buBlip>
                <a:blip r:embed="rId2"/>
              </a:buBlip>
              <a:defRPr/>
            </a:pPr>
            <a:r>
              <a:rPr lang="en-US" sz="2400" kern="0" dirty="0" smtClean="0"/>
              <a:t>A part </a:t>
            </a:r>
            <a:r>
              <a:rPr lang="en-US" sz="2400" kern="0" dirty="0"/>
              <a:t>of e-Log data is automatically transferred to the </a:t>
            </a:r>
            <a:r>
              <a:rPr lang="en-US" sz="2400" kern="0" dirty="0" smtClean="0"/>
              <a:t>Unified </a:t>
            </a:r>
            <a:r>
              <a:rPr lang="en-US" sz="2400" kern="0" dirty="0"/>
              <a:t>Database of the experiment to use in offline analysis</a:t>
            </a:r>
            <a:r>
              <a:rPr lang="en-US" sz="2400" kern="0" dirty="0" smtClean="0"/>
              <a:t>.</a:t>
            </a:r>
          </a:p>
          <a:p>
            <a:pPr lvl="0" algn="just" eaLnBrk="1" hangingPunct="1">
              <a:spcAft>
                <a:spcPts val="600"/>
              </a:spcAft>
              <a:buClr>
                <a:srgbClr val="000090"/>
              </a:buClr>
              <a:buBlip>
                <a:blip r:embed="rId2"/>
              </a:buBlip>
              <a:defRPr/>
            </a:pPr>
            <a:r>
              <a:rPr lang="en-US" sz="2400" kern="0" dirty="0"/>
              <a:t>D</a:t>
            </a:r>
            <a:r>
              <a:rPr lang="en-US" sz="2400" kern="0" dirty="0" smtClean="0"/>
              <a:t>eveloped interfaces provides an unified access to </a:t>
            </a:r>
            <a:r>
              <a:rPr lang="en-US" sz="2400" kern="0" dirty="0"/>
              <a:t>required logbook </a:t>
            </a:r>
            <a:r>
              <a:rPr lang="en-US" sz="2400" kern="0" dirty="0" smtClean="0"/>
              <a:t>data</a:t>
            </a:r>
            <a:r>
              <a:rPr lang="en-US" sz="2400" kern="0" dirty="0"/>
              <a:t> for various online and offline </a:t>
            </a:r>
            <a:r>
              <a:rPr lang="en-US" sz="2400" kern="0" dirty="0" smtClean="0"/>
              <a:t>systems, and </a:t>
            </a:r>
            <a:r>
              <a:rPr lang="en-US" sz="2400" kern="0" dirty="0"/>
              <a:t>convenient </a:t>
            </a:r>
            <a:r>
              <a:rPr lang="en-US" sz="2400" kern="0" dirty="0" smtClean="0"/>
              <a:t>viewing, </a:t>
            </a:r>
            <a:r>
              <a:rPr lang="en-US" sz="2400" kern="0" dirty="0"/>
              <a:t>transparent </a:t>
            </a:r>
            <a:r>
              <a:rPr lang="en-US" sz="2400" kern="0" dirty="0" smtClean="0"/>
              <a:t>managing and searching for users.</a:t>
            </a:r>
            <a:endParaRPr lang="en-US" sz="2400" kern="0" dirty="0"/>
          </a:p>
        </p:txBody>
      </p:sp>
      <p:sp>
        <p:nvSpPr>
          <p:cNvPr id="8" name="Дата 1"/>
          <p:cNvSpPr>
            <a:spLocks noGrp="1"/>
          </p:cNvSpPr>
          <p:nvPr>
            <p:ph type="dt" sz="quarter" idx="10"/>
          </p:nvPr>
        </p:nvSpPr>
        <p:spPr>
          <a:xfrm>
            <a:off x="323528" y="6524625"/>
            <a:ext cx="2133600" cy="32067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200" dirty="0" smtClean="0">
                <a:solidFill>
                  <a:schemeClr val="bg2">
                    <a:lumMod val="75000"/>
                  </a:schemeClr>
                </a:solidFill>
              </a:rPr>
              <a:t>23 April 2019</a:t>
            </a:r>
            <a:endParaRPr lang="en-US" sz="1200" dirty="0">
              <a:solidFill>
                <a:schemeClr val="bg2">
                  <a:lumMod val="75000"/>
                </a:schemeClr>
              </a:solidFill>
            </a:endParaRPr>
          </a:p>
        </p:txBody>
      </p:sp>
    </p:spTree>
    <p:extLst>
      <p:ext uri="{BB962C8B-B14F-4D97-AF65-F5344CB8AC3E}">
        <p14:creationId xmlns:p14="http://schemas.microsoft.com/office/powerpoint/2010/main" val="4068044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156gl">
  <a:themeElements>
    <a:clrScheme name="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7E6256"/>
        </a:dk2>
        <a:lt2>
          <a:srgbClr val="969696"/>
        </a:lt2>
        <a:accent1>
          <a:srgbClr val="E4CF84"/>
        </a:accent1>
        <a:accent2>
          <a:srgbClr val="92A5E0"/>
        </a:accent2>
        <a:accent3>
          <a:srgbClr val="FFFFFF"/>
        </a:accent3>
        <a:accent4>
          <a:srgbClr val="000000"/>
        </a:accent4>
        <a:accent5>
          <a:srgbClr val="EFE4C2"/>
        </a:accent5>
        <a:accent6>
          <a:srgbClr val="8495CB"/>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515F7B"/>
        </a:dk2>
        <a:lt2>
          <a:srgbClr val="808080"/>
        </a:lt2>
        <a:accent1>
          <a:srgbClr val="9FCAD3"/>
        </a:accent1>
        <a:accent2>
          <a:srgbClr val="8DB1F3"/>
        </a:accent2>
        <a:accent3>
          <a:srgbClr val="FFFFFF"/>
        </a:accent3>
        <a:accent4>
          <a:srgbClr val="000000"/>
        </a:accent4>
        <a:accent5>
          <a:srgbClr val="CDE1E6"/>
        </a:accent5>
        <a:accent6>
          <a:srgbClr val="7FA0D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173D89"/>
        </a:dk2>
        <a:lt2>
          <a:srgbClr val="969696"/>
        </a:lt2>
        <a:accent1>
          <a:srgbClr val="9181E1"/>
        </a:accent1>
        <a:accent2>
          <a:srgbClr val="4CD2AF"/>
        </a:accent2>
        <a:accent3>
          <a:srgbClr val="FFFFFF"/>
        </a:accent3>
        <a:accent4>
          <a:srgbClr val="000000"/>
        </a:accent4>
        <a:accent5>
          <a:srgbClr val="C7C1EE"/>
        </a:accent5>
        <a:accent6>
          <a:srgbClr val="44BE9E"/>
        </a:accent6>
        <a:hlink>
          <a:srgbClr val="5FB6F1"/>
        </a:hlink>
        <a:folHlink>
          <a:srgbClr val="94B1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cdb2004156gl</Template>
  <TotalTime>12927</TotalTime>
  <Words>1244</Words>
  <Application>Microsoft Office PowerPoint</Application>
  <PresentationFormat>Экран (4:3)</PresentationFormat>
  <Paragraphs>322</Paragraphs>
  <Slides>24</Slides>
  <Notes>5</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24</vt:i4>
      </vt:variant>
    </vt:vector>
  </HeadingPairs>
  <TitlesOfParts>
    <vt:vector size="39" baseType="lpstr">
      <vt:lpstr>ＭＳ Ｐゴシック</vt:lpstr>
      <vt:lpstr>SimSun</vt:lpstr>
      <vt:lpstr>Arial</vt:lpstr>
      <vt:lpstr>Calibri</vt:lpstr>
      <vt:lpstr>Cambria Math</vt:lpstr>
      <vt:lpstr>DejaVu Sans</vt:lpstr>
      <vt:lpstr>F30</vt:lpstr>
      <vt:lpstr>Georgia</vt:lpstr>
      <vt:lpstr>Symbol</vt:lpstr>
      <vt:lpstr>Tahoma</vt:lpstr>
      <vt:lpstr>Times New Roman</vt:lpstr>
      <vt:lpstr>Verdana</vt:lpstr>
      <vt:lpstr>WenQuanYi Micro Hei</vt:lpstr>
      <vt:lpstr>Wingdings</vt:lpstr>
      <vt:lpstr>cdb2004156gl</vt:lpstr>
      <vt:lpstr>Development and Integration of the Electronic Logbook for the BM@N experiment at NICA</vt:lpstr>
      <vt:lpstr>Презентация PowerPoint</vt:lpstr>
      <vt:lpstr>Презентация PowerPoint</vt:lpstr>
      <vt:lpstr>Презентация PowerPoint</vt:lpstr>
      <vt:lpstr>BM@N DAQ Data Flow (proposal)</vt:lpstr>
      <vt:lpstr>Презентация PowerPoint</vt:lpstr>
      <vt:lpstr>Презентация PowerPoint</vt:lpstr>
      <vt:lpstr>Презентация PowerPoint</vt:lpstr>
      <vt:lpstr> Electronic Logbook</vt:lpstr>
      <vt:lpstr> Electronic Logbook data</vt:lpstr>
      <vt:lpstr>e-Log Database scheme</vt:lpstr>
      <vt:lpstr>Web-interface for shift crew and users</vt:lpstr>
      <vt:lpstr>Презентация PowerPoint</vt:lpstr>
      <vt:lpstr>C++ database interface</vt:lpstr>
      <vt:lpstr> e-Log: Communication Scheme</vt:lpstr>
      <vt:lpstr> e-Log: Online Integration</vt:lpstr>
      <vt:lpstr> e-Log: Authentication Service</vt:lpstr>
      <vt:lpstr> e-Log: Notification Service</vt:lpstr>
      <vt:lpstr> e-Log: AutoRecovery Service</vt:lpstr>
      <vt:lpstr>Презентация PowerPoint</vt:lpstr>
      <vt:lpstr>Презентация PowerPoint</vt:lpstr>
      <vt:lpstr>Презентация PowerPoint</vt:lpstr>
      <vt:lpstr>Презентация PowerPoint</vt:lpstr>
      <vt:lpstr>e-Log small corrections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Soul</dc:creator>
  <cp:lastModifiedBy>Konstantin Gertsenberger</cp:lastModifiedBy>
  <cp:revision>1088</cp:revision>
  <dcterms:created xsi:type="dcterms:W3CDTF">2015-02-14T20:56:55Z</dcterms:created>
  <dcterms:modified xsi:type="dcterms:W3CDTF">2019-04-24T17:12:14Z</dcterms:modified>
</cp:coreProperties>
</file>