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71" r:id="rId4"/>
    <p:sldId id="260" r:id="rId5"/>
    <p:sldId id="261" r:id="rId6"/>
    <p:sldId id="262" r:id="rId7"/>
    <p:sldId id="263" r:id="rId8"/>
    <p:sldId id="264" r:id="rId9"/>
    <p:sldId id="265" r:id="rId10"/>
    <p:sldId id="266" r:id="rId11"/>
    <p:sldId id="272" r:id="rId12"/>
    <p:sldId id="273" r:id="rId13"/>
    <p:sldId id="274" r:id="rId14"/>
    <p:sldId id="270" r:id="rId15"/>
    <p:sldId id="268" r:id="rId16"/>
    <p:sldId id="269" r:id="rId17"/>
    <p:sldId id="267"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E04AD-1DB6-4A61-A169-81B8412A0901}" type="datetimeFigureOut">
              <a:rPr lang="ru-RU" smtClean="0"/>
              <a:t>23.04.2019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2215D-849A-48C1-A44E-B487C11470EC}" type="slidenum">
              <a:rPr lang="ru-RU" smtClean="0"/>
              <a:t>‹#›</a:t>
            </a:fld>
            <a:endParaRPr lang="ru-RU"/>
          </a:p>
        </p:txBody>
      </p:sp>
    </p:spTree>
    <p:extLst>
      <p:ext uri="{BB962C8B-B14F-4D97-AF65-F5344CB8AC3E}">
        <p14:creationId xmlns:p14="http://schemas.microsoft.com/office/powerpoint/2010/main" val="1480699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91C030-74A4-4BC9-A343-D0F3A588ABBC}" type="slidenum">
              <a:rPr lang="ru-RU" smtClean="0"/>
              <a:pPr/>
              <a:t>4</a:t>
            </a:fld>
            <a:endParaRPr lang="ru-RU"/>
          </a:p>
        </p:txBody>
      </p:sp>
    </p:spTree>
    <p:extLst>
      <p:ext uri="{BB962C8B-B14F-4D97-AF65-F5344CB8AC3E}">
        <p14:creationId xmlns:p14="http://schemas.microsoft.com/office/powerpoint/2010/main" val="61539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91C030-74A4-4BC9-A343-D0F3A588ABBC}" type="slidenum">
              <a:rPr lang="ru-RU" smtClean="0"/>
              <a:pPr/>
              <a:t>6</a:t>
            </a:fld>
            <a:endParaRPr lang="ru-RU"/>
          </a:p>
        </p:txBody>
      </p:sp>
    </p:spTree>
    <p:extLst>
      <p:ext uri="{BB962C8B-B14F-4D97-AF65-F5344CB8AC3E}">
        <p14:creationId xmlns:p14="http://schemas.microsoft.com/office/powerpoint/2010/main" val="16592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91C030-74A4-4BC9-A343-D0F3A588ABBC}" type="slidenum">
              <a:rPr lang="ru-RU" smtClean="0"/>
              <a:pPr/>
              <a:t>7</a:t>
            </a:fld>
            <a:endParaRPr lang="ru-RU"/>
          </a:p>
        </p:txBody>
      </p:sp>
    </p:spTree>
    <p:extLst>
      <p:ext uri="{BB962C8B-B14F-4D97-AF65-F5344CB8AC3E}">
        <p14:creationId xmlns:p14="http://schemas.microsoft.com/office/powerpoint/2010/main" val="425075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AA49485-EF06-4B3C-BDEC-15220663D14E}" type="datetimeFigureOut">
              <a:rPr lang="ru-RU" smtClean="0"/>
              <a:t>23.04.2019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E4B4FD-371A-41DA-A5B7-141805CA1CD9}" type="slidenum">
              <a:rPr lang="ru-RU" smtClean="0"/>
              <a:t>‹#›</a:t>
            </a:fld>
            <a:endParaRPr lang="ru-RU"/>
          </a:p>
        </p:txBody>
      </p:sp>
    </p:spTree>
    <p:extLst>
      <p:ext uri="{BB962C8B-B14F-4D97-AF65-F5344CB8AC3E}">
        <p14:creationId xmlns:p14="http://schemas.microsoft.com/office/powerpoint/2010/main" val="161745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A49485-EF06-4B3C-BDEC-15220663D14E}" type="datetimeFigureOut">
              <a:rPr lang="ru-RU" smtClean="0"/>
              <a:t>23.04.2019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E4B4FD-371A-41DA-A5B7-141805CA1CD9}" type="slidenum">
              <a:rPr lang="ru-RU" smtClean="0"/>
              <a:t>‹#›</a:t>
            </a:fld>
            <a:endParaRPr lang="ru-RU"/>
          </a:p>
        </p:txBody>
      </p:sp>
    </p:spTree>
    <p:extLst>
      <p:ext uri="{BB962C8B-B14F-4D97-AF65-F5344CB8AC3E}">
        <p14:creationId xmlns:p14="http://schemas.microsoft.com/office/powerpoint/2010/main" val="325229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A49485-EF06-4B3C-BDEC-15220663D14E}" type="datetimeFigureOut">
              <a:rPr lang="ru-RU" smtClean="0"/>
              <a:t>23.04.2019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E4B4FD-371A-41DA-A5B7-141805CA1CD9}" type="slidenum">
              <a:rPr lang="ru-RU" smtClean="0"/>
              <a:t>‹#›</a:t>
            </a:fld>
            <a:endParaRPr lang="ru-RU"/>
          </a:p>
        </p:txBody>
      </p:sp>
    </p:spTree>
    <p:extLst>
      <p:ext uri="{BB962C8B-B14F-4D97-AF65-F5344CB8AC3E}">
        <p14:creationId xmlns:p14="http://schemas.microsoft.com/office/powerpoint/2010/main" val="25979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A49485-EF06-4B3C-BDEC-15220663D14E}" type="datetimeFigureOut">
              <a:rPr lang="ru-RU" smtClean="0"/>
              <a:t>23.04.2019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E4B4FD-371A-41DA-A5B7-141805CA1CD9}" type="slidenum">
              <a:rPr lang="ru-RU" smtClean="0"/>
              <a:t>‹#›</a:t>
            </a:fld>
            <a:endParaRPr lang="ru-RU"/>
          </a:p>
        </p:txBody>
      </p:sp>
    </p:spTree>
    <p:extLst>
      <p:ext uri="{BB962C8B-B14F-4D97-AF65-F5344CB8AC3E}">
        <p14:creationId xmlns:p14="http://schemas.microsoft.com/office/powerpoint/2010/main" val="30586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A49485-EF06-4B3C-BDEC-15220663D14E}" type="datetimeFigureOut">
              <a:rPr lang="ru-RU" smtClean="0"/>
              <a:t>23.04.2019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E4B4FD-371A-41DA-A5B7-141805CA1CD9}" type="slidenum">
              <a:rPr lang="ru-RU" smtClean="0"/>
              <a:t>‹#›</a:t>
            </a:fld>
            <a:endParaRPr lang="ru-RU"/>
          </a:p>
        </p:txBody>
      </p:sp>
    </p:spTree>
    <p:extLst>
      <p:ext uri="{BB962C8B-B14F-4D97-AF65-F5344CB8AC3E}">
        <p14:creationId xmlns:p14="http://schemas.microsoft.com/office/powerpoint/2010/main" val="249904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A49485-EF06-4B3C-BDEC-15220663D14E}" type="datetimeFigureOut">
              <a:rPr lang="ru-RU" smtClean="0"/>
              <a:t>23.04.2019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E4B4FD-371A-41DA-A5B7-141805CA1CD9}" type="slidenum">
              <a:rPr lang="ru-RU" smtClean="0"/>
              <a:t>‹#›</a:t>
            </a:fld>
            <a:endParaRPr lang="ru-RU"/>
          </a:p>
        </p:txBody>
      </p:sp>
    </p:spTree>
    <p:extLst>
      <p:ext uri="{BB962C8B-B14F-4D97-AF65-F5344CB8AC3E}">
        <p14:creationId xmlns:p14="http://schemas.microsoft.com/office/powerpoint/2010/main" val="237307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AA49485-EF06-4B3C-BDEC-15220663D14E}" type="datetimeFigureOut">
              <a:rPr lang="ru-RU" smtClean="0"/>
              <a:t>23.04.2019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DE4B4FD-371A-41DA-A5B7-141805CA1CD9}" type="slidenum">
              <a:rPr lang="ru-RU" smtClean="0"/>
              <a:t>‹#›</a:t>
            </a:fld>
            <a:endParaRPr lang="ru-RU"/>
          </a:p>
        </p:txBody>
      </p:sp>
    </p:spTree>
    <p:extLst>
      <p:ext uri="{BB962C8B-B14F-4D97-AF65-F5344CB8AC3E}">
        <p14:creationId xmlns:p14="http://schemas.microsoft.com/office/powerpoint/2010/main" val="369659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A49485-EF06-4B3C-BDEC-15220663D14E}" type="datetimeFigureOut">
              <a:rPr lang="ru-RU" smtClean="0"/>
              <a:t>23.04.2019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DE4B4FD-371A-41DA-A5B7-141805CA1CD9}" type="slidenum">
              <a:rPr lang="ru-RU" smtClean="0"/>
              <a:t>‹#›</a:t>
            </a:fld>
            <a:endParaRPr lang="ru-RU"/>
          </a:p>
        </p:txBody>
      </p:sp>
    </p:spTree>
    <p:extLst>
      <p:ext uri="{BB962C8B-B14F-4D97-AF65-F5344CB8AC3E}">
        <p14:creationId xmlns:p14="http://schemas.microsoft.com/office/powerpoint/2010/main" val="381592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A49485-EF06-4B3C-BDEC-15220663D14E}" type="datetimeFigureOut">
              <a:rPr lang="ru-RU" smtClean="0"/>
              <a:t>23.04.2019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DE4B4FD-371A-41DA-A5B7-141805CA1CD9}" type="slidenum">
              <a:rPr lang="ru-RU" smtClean="0"/>
              <a:t>‹#›</a:t>
            </a:fld>
            <a:endParaRPr lang="ru-RU"/>
          </a:p>
        </p:txBody>
      </p:sp>
    </p:spTree>
    <p:extLst>
      <p:ext uri="{BB962C8B-B14F-4D97-AF65-F5344CB8AC3E}">
        <p14:creationId xmlns:p14="http://schemas.microsoft.com/office/powerpoint/2010/main" val="17958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AA49485-EF06-4B3C-BDEC-15220663D14E}" type="datetimeFigureOut">
              <a:rPr lang="ru-RU" smtClean="0"/>
              <a:t>23.04.2019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E4B4FD-371A-41DA-A5B7-141805CA1CD9}" type="slidenum">
              <a:rPr lang="ru-RU" smtClean="0"/>
              <a:t>‹#›</a:t>
            </a:fld>
            <a:endParaRPr lang="ru-RU"/>
          </a:p>
        </p:txBody>
      </p:sp>
    </p:spTree>
    <p:extLst>
      <p:ext uri="{BB962C8B-B14F-4D97-AF65-F5344CB8AC3E}">
        <p14:creationId xmlns:p14="http://schemas.microsoft.com/office/powerpoint/2010/main" val="113452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AA49485-EF06-4B3C-BDEC-15220663D14E}" type="datetimeFigureOut">
              <a:rPr lang="ru-RU" smtClean="0"/>
              <a:t>23.04.2019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E4B4FD-371A-41DA-A5B7-141805CA1CD9}" type="slidenum">
              <a:rPr lang="ru-RU" smtClean="0"/>
              <a:t>‹#›</a:t>
            </a:fld>
            <a:endParaRPr lang="ru-RU"/>
          </a:p>
        </p:txBody>
      </p:sp>
    </p:spTree>
    <p:extLst>
      <p:ext uri="{BB962C8B-B14F-4D97-AF65-F5344CB8AC3E}">
        <p14:creationId xmlns:p14="http://schemas.microsoft.com/office/powerpoint/2010/main" val="15748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49485-EF06-4B3C-BDEC-15220663D14E}" type="datetimeFigureOut">
              <a:rPr lang="ru-RU" smtClean="0"/>
              <a:t>23.04.2019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4B4FD-371A-41DA-A5B7-141805CA1CD9}" type="slidenum">
              <a:rPr lang="ru-RU" smtClean="0"/>
              <a:t>‹#›</a:t>
            </a:fld>
            <a:endParaRPr lang="ru-RU"/>
          </a:p>
        </p:txBody>
      </p:sp>
    </p:spTree>
    <p:extLst>
      <p:ext uri="{BB962C8B-B14F-4D97-AF65-F5344CB8AC3E}">
        <p14:creationId xmlns:p14="http://schemas.microsoft.com/office/powerpoint/2010/main" val="2099080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b="1" dirty="0"/>
              <a:t>Geometry Database for the BM@N experiment</a:t>
            </a:r>
            <a:r>
              <a:rPr lang="en-US" dirty="0"/>
              <a:t>: </a:t>
            </a:r>
            <a:r>
              <a:rPr lang="en-US" i="1" dirty="0"/>
              <a:t>current status and plans</a:t>
            </a:r>
            <a:endParaRPr lang="ru-RU" i="1" dirty="0"/>
          </a:p>
        </p:txBody>
      </p:sp>
      <p:sp>
        <p:nvSpPr>
          <p:cNvPr id="3" name="Подзаголовок 2"/>
          <p:cNvSpPr>
            <a:spLocks noGrp="1"/>
          </p:cNvSpPr>
          <p:nvPr>
            <p:ph type="subTitle" idx="1"/>
          </p:nvPr>
        </p:nvSpPr>
        <p:spPr>
          <a:xfrm>
            <a:off x="1440873" y="4158991"/>
            <a:ext cx="9144000" cy="1655762"/>
          </a:xfrm>
        </p:spPr>
        <p:txBody>
          <a:bodyPr/>
          <a:lstStyle/>
          <a:p>
            <a:r>
              <a:rPr lang="en-US" u="sng" dirty="0" smtClean="0"/>
              <a:t>E. </a:t>
            </a:r>
            <a:r>
              <a:rPr lang="en-US" u="sng" dirty="0" err="1" smtClean="0"/>
              <a:t>Alexandrov</a:t>
            </a:r>
            <a:r>
              <a:rPr lang="en-US" dirty="0" smtClean="0"/>
              <a:t>, I </a:t>
            </a:r>
            <a:r>
              <a:rPr lang="en-US" dirty="0" err="1" smtClean="0"/>
              <a:t>Aleksandrov</a:t>
            </a:r>
            <a:r>
              <a:rPr lang="en-US" dirty="0" smtClean="0"/>
              <a:t>, I </a:t>
            </a:r>
            <a:r>
              <a:rPr lang="en-US" dirty="0" err="1" smtClean="0"/>
              <a:t>Filozova</a:t>
            </a:r>
            <a:endParaRPr lang="ru-RU" dirty="0"/>
          </a:p>
        </p:txBody>
      </p:sp>
    </p:spTree>
    <p:extLst>
      <p:ext uri="{BB962C8B-B14F-4D97-AF65-F5344CB8AC3E}">
        <p14:creationId xmlns:p14="http://schemas.microsoft.com/office/powerpoint/2010/main" val="4024604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2650" y="1"/>
            <a:ext cx="7886700" cy="1325563"/>
          </a:xfrm>
        </p:spPr>
        <p:txBody>
          <a:bodyPr>
            <a:normAutofit/>
          </a:bodyPr>
          <a:lstStyle/>
          <a:p>
            <a:pPr algn="ctr"/>
            <a:r>
              <a:rPr lang="en-US" sz="3200" b="1" dirty="0">
                <a:solidFill>
                  <a:srgbClr val="002060"/>
                </a:solidFill>
                <a:latin typeface="Cambria" panose="02040503050406030204" pitchFamily="18" charset="0"/>
              </a:rPr>
              <a:t>Load setup into CBM ROOT environment with possibility to move any module</a:t>
            </a:r>
            <a:r>
              <a:rPr lang="ru-RU" sz="3200" b="1" dirty="0">
                <a:solidFill>
                  <a:srgbClr val="002060"/>
                </a:solidFill>
                <a:latin typeface="Cambria" panose="02040503050406030204" pitchFamily="18" charset="0"/>
              </a:rPr>
              <a:t> (3)</a:t>
            </a:r>
            <a:endParaRPr lang="ru-RU" sz="3200" dirty="0">
              <a:solidFill>
                <a:srgbClr val="002060"/>
              </a:solidFill>
              <a:latin typeface="Cambria" panose="02040503050406030204" pitchFamily="18" charset="0"/>
            </a:endParaRPr>
          </a:p>
        </p:txBody>
      </p:sp>
      <p:sp>
        <p:nvSpPr>
          <p:cNvPr id="3" name="Объект 2"/>
          <p:cNvSpPr>
            <a:spLocks noGrp="1"/>
          </p:cNvSpPr>
          <p:nvPr>
            <p:ph idx="1"/>
          </p:nvPr>
        </p:nvSpPr>
        <p:spPr>
          <a:xfrm>
            <a:off x="1775520" y="1304390"/>
            <a:ext cx="8712968" cy="5417087"/>
          </a:xfrm>
        </p:spPr>
        <p:txBody>
          <a:bodyPr>
            <a:normAutofit fontScale="25000" lnSpcReduction="20000"/>
          </a:bodyPr>
          <a:lstStyle/>
          <a:p>
            <a:pPr marL="0" indent="0">
              <a:buNone/>
            </a:pPr>
            <a:r>
              <a:rPr lang="en-US" sz="8000" dirty="0">
                <a:latin typeface="Cambria" panose="02040503050406030204" pitchFamily="18" charset="0"/>
              </a:rPr>
              <a:t>XML file content:</a:t>
            </a:r>
            <a:endParaRPr lang="ru-RU" sz="8000" dirty="0">
              <a:latin typeface="Cambria" panose="02040503050406030204" pitchFamily="18" charset="0"/>
            </a:endParaRPr>
          </a:p>
          <a:p>
            <a:pPr marL="0" indent="0">
              <a:buNone/>
            </a:pPr>
            <a:endParaRPr lang="ru-RU" sz="7200" dirty="0">
              <a:latin typeface="Cambria" panose="02040503050406030204" pitchFamily="18" charset="0"/>
            </a:endParaRPr>
          </a:p>
          <a:p>
            <a:pPr marL="0" indent="0">
              <a:buNone/>
            </a:pPr>
            <a:endParaRPr lang="en-US" sz="8000" dirty="0">
              <a:latin typeface="Cambria" panose="02040503050406030204" pitchFamily="18" charset="0"/>
            </a:endParaRPr>
          </a:p>
          <a:p>
            <a:pPr marL="0" indent="0">
              <a:buNone/>
            </a:pPr>
            <a:endParaRPr lang="en-US" sz="8000" dirty="0">
              <a:latin typeface="Cambria" panose="02040503050406030204" pitchFamily="18" charset="0"/>
            </a:endParaRPr>
          </a:p>
          <a:p>
            <a:pPr marL="0" indent="0">
              <a:buNone/>
            </a:pPr>
            <a:endParaRPr lang="en-US" sz="8000" dirty="0">
              <a:latin typeface="Cambria" panose="02040503050406030204" pitchFamily="18" charset="0"/>
            </a:endParaRPr>
          </a:p>
          <a:p>
            <a:pPr marL="0" indent="0">
              <a:buNone/>
            </a:pPr>
            <a:endParaRPr lang="en-US" sz="8000" dirty="0">
              <a:latin typeface="Cambria" panose="02040503050406030204" pitchFamily="18" charset="0"/>
            </a:endParaRPr>
          </a:p>
          <a:p>
            <a:pPr marL="0" indent="0">
              <a:buNone/>
            </a:pPr>
            <a:endParaRPr lang="en-US" sz="8000" dirty="0">
              <a:latin typeface="Cambria" panose="02040503050406030204" pitchFamily="18" charset="0"/>
            </a:endParaRPr>
          </a:p>
          <a:p>
            <a:pPr marL="0" indent="0">
              <a:buNone/>
            </a:pPr>
            <a:endParaRPr lang="en-US" sz="8000" dirty="0">
              <a:latin typeface="Cambria" panose="02040503050406030204" pitchFamily="18" charset="0"/>
            </a:endParaRPr>
          </a:p>
          <a:p>
            <a:pPr marL="0" indent="0">
              <a:buNone/>
            </a:pPr>
            <a:endParaRPr lang="en-US" sz="8000" dirty="0">
              <a:latin typeface="Cambria" panose="02040503050406030204" pitchFamily="18" charset="0"/>
            </a:endParaRPr>
          </a:p>
          <a:p>
            <a:pPr marL="0" indent="0">
              <a:buNone/>
            </a:pPr>
            <a:endParaRPr lang="en-US" sz="8000" dirty="0">
              <a:latin typeface="Cambria" panose="02040503050406030204" pitchFamily="18" charset="0"/>
            </a:endParaRPr>
          </a:p>
          <a:p>
            <a:pPr marL="0" indent="0">
              <a:buNone/>
            </a:pPr>
            <a:r>
              <a:rPr lang="en-US" sz="8000" dirty="0">
                <a:latin typeface="Cambria" panose="02040503050406030204" pitchFamily="18" charset="0"/>
              </a:rPr>
              <a:t>If some module type that belongs to setup is absent in XML file the correspond module will be loaded without additional moving.</a:t>
            </a:r>
            <a:endParaRPr lang="ru-RU" sz="8000" dirty="0">
              <a:latin typeface="Cambria" panose="02040503050406030204" pitchFamily="18" charset="0"/>
            </a:endParaRPr>
          </a:p>
          <a:p>
            <a:pPr marL="0" indent="0">
              <a:buNone/>
            </a:pPr>
            <a:r>
              <a:rPr lang="en-US" sz="8000" b="1" dirty="0">
                <a:latin typeface="Cambria" panose="02040503050406030204" pitchFamily="18" charset="0"/>
              </a:rPr>
              <a:t> </a:t>
            </a:r>
            <a:endParaRPr lang="ru-RU" sz="8000" dirty="0">
              <a:latin typeface="Cambria" panose="02040503050406030204" pitchFamily="18" charset="0"/>
            </a:endParaRPr>
          </a:p>
          <a:p>
            <a:pPr marL="0" indent="0">
              <a:buNone/>
            </a:pPr>
            <a:r>
              <a:rPr lang="en-US" sz="8000" b="1" dirty="0">
                <a:latin typeface="Cambria" panose="02040503050406030204" pitchFamily="18" charset="0"/>
              </a:rPr>
              <a:t>Return value: </a:t>
            </a:r>
            <a:r>
              <a:rPr lang="en-US" sz="8000" dirty="0">
                <a:latin typeface="Cambria" panose="02040503050406030204" pitchFamily="18" charset="0"/>
              </a:rPr>
              <a:t>Return </a:t>
            </a:r>
            <a:r>
              <a:rPr lang="en-US" sz="8000" i="1" dirty="0">
                <a:latin typeface="Cambria" panose="02040503050406030204" pitchFamily="18" charset="0"/>
              </a:rPr>
              <a:t>false</a:t>
            </a:r>
            <a:r>
              <a:rPr lang="en-US" sz="8000" dirty="0">
                <a:latin typeface="Cambria" panose="02040503050406030204" pitchFamily="18" charset="0"/>
              </a:rPr>
              <a:t> if setup was not loaded because of errors and true if load is successful.</a:t>
            </a:r>
            <a:endParaRPr lang="ru-RU" sz="8000" dirty="0">
              <a:latin typeface="Cambria" panose="02040503050406030204" pitchFamily="18" charset="0"/>
            </a:endParaRPr>
          </a:p>
          <a:p>
            <a:pPr marL="0" indent="0">
              <a:buNone/>
            </a:pPr>
            <a:r>
              <a:rPr lang="en-US" sz="8000" b="1" dirty="0">
                <a:latin typeface="Cambria" panose="02040503050406030204" pitchFamily="18" charset="0"/>
              </a:rPr>
              <a:t> </a:t>
            </a:r>
            <a:endParaRPr lang="ru-RU" sz="8000" dirty="0">
              <a:latin typeface="Cambria" panose="02040503050406030204" pitchFamily="18" charset="0"/>
            </a:endParaRPr>
          </a:p>
          <a:p>
            <a:pPr marL="0" indent="0">
              <a:buNone/>
            </a:pPr>
            <a:r>
              <a:rPr lang="en-US" sz="8000" b="1" dirty="0">
                <a:latin typeface="Cambria" panose="02040503050406030204" pitchFamily="18" charset="0"/>
              </a:rPr>
              <a:t>Example:</a:t>
            </a:r>
            <a:r>
              <a:rPr lang="en-US" sz="8000" dirty="0">
                <a:solidFill>
                  <a:srgbClr val="00B0F0"/>
                </a:solidFill>
                <a:latin typeface="Cambria" panose="02040503050406030204" pitchFamily="18" charset="0"/>
              </a:rPr>
              <a:t>  </a:t>
            </a:r>
            <a:r>
              <a:rPr lang="en-US" sz="8000" b="1" dirty="0" err="1">
                <a:solidFill>
                  <a:srgbClr val="00B0F0"/>
                </a:solidFill>
                <a:latin typeface="Courier New" panose="02070309020205020404" pitchFamily="49" charset="0"/>
                <a:cs typeface="Courier New" panose="02070309020205020404" pitchFamily="49" charset="0"/>
              </a:rPr>
              <a:t>loadSetup</a:t>
            </a:r>
            <a:r>
              <a:rPr lang="en-US" sz="8000" b="1" dirty="0">
                <a:latin typeface="Courier New" panose="02070309020205020404" pitchFamily="49" charset="0"/>
                <a:cs typeface="Courier New" panose="02070309020205020404" pitchFamily="49" charset="0"/>
              </a:rPr>
              <a:t>("sis100_electron", ”*”, "local.xml")</a:t>
            </a:r>
            <a:endParaRPr lang="ru-RU" sz="8000" b="1" dirty="0">
              <a:latin typeface="Courier New" panose="02070309020205020404" pitchFamily="49" charset="0"/>
              <a:cs typeface="Courier New" panose="02070309020205020404" pitchFamily="49" charset="0"/>
            </a:endParaRPr>
          </a:p>
        </p:txBody>
      </p:sp>
      <p:sp>
        <p:nvSpPr>
          <p:cNvPr id="5" name="Номер слайда 4"/>
          <p:cNvSpPr>
            <a:spLocks noGrp="1"/>
          </p:cNvSpPr>
          <p:nvPr>
            <p:ph type="sldNum" sz="quarter" idx="12"/>
          </p:nvPr>
        </p:nvSpPr>
        <p:spPr/>
        <p:txBody>
          <a:bodyPr/>
          <a:lstStyle/>
          <a:p>
            <a:fld id="{9873668C-1D03-4606-BB8C-B3075B64DBAA}" type="slidenum">
              <a:rPr lang="ru-RU" smtClean="0"/>
              <a:pPr/>
              <a:t>10</a:t>
            </a:fld>
            <a:endParaRPr lang="ru-RU"/>
          </a:p>
        </p:txBody>
      </p:sp>
      <p:pic>
        <p:nvPicPr>
          <p:cNvPr id="4" name="Рисунок 3"/>
          <p:cNvPicPr>
            <a:picLocks noChangeAspect="1"/>
          </p:cNvPicPr>
          <p:nvPr/>
        </p:nvPicPr>
        <p:blipFill>
          <a:blip r:embed="rId2"/>
          <a:stretch>
            <a:fillRect/>
          </a:stretch>
        </p:blipFill>
        <p:spPr>
          <a:xfrm>
            <a:off x="1814098" y="1708157"/>
            <a:ext cx="8225252" cy="2664000"/>
          </a:xfrm>
          <a:prstGeom prst="rect">
            <a:avLst/>
          </a:prstGeom>
        </p:spPr>
      </p:pic>
    </p:spTree>
    <p:extLst>
      <p:ext uri="{BB962C8B-B14F-4D97-AF65-F5344CB8AC3E}">
        <p14:creationId xmlns:p14="http://schemas.microsoft.com/office/powerpoint/2010/main" val="782612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9873668C-1D03-4606-BB8C-B3075B64DBAA}" type="slidenum">
              <a:rPr lang="ru-RU" smtClean="0"/>
              <a:pPr/>
              <a:t>11</a:t>
            </a:fld>
            <a:endParaRPr lang="ru-RU"/>
          </a:p>
        </p:txBody>
      </p:sp>
      <p:sp>
        <p:nvSpPr>
          <p:cNvPr id="6" name="Заголовок 1"/>
          <p:cNvSpPr>
            <a:spLocks noGrp="1"/>
          </p:cNvSpPr>
          <p:nvPr>
            <p:ph type="title"/>
          </p:nvPr>
        </p:nvSpPr>
        <p:spPr>
          <a:xfrm>
            <a:off x="2571068" y="-27384"/>
            <a:ext cx="8277460" cy="1143000"/>
          </a:xfrm>
        </p:spPr>
        <p:txBody>
          <a:bodyPr>
            <a:noAutofit/>
          </a:bodyPr>
          <a:lstStyle/>
          <a:p>
            <a:r>
              <a:rPr lang="en-US" dirty="0" smtClean="0"/>
              <a:t>  Macros</a:t>
            </a:r>
            <a:endParaRPr lang="ru-RU" dirty="0"/>
          </a:p>
        </p:txBody>
      </p:sp>
      <p:sp>
        <p:nvSpPr>
          <p:cNvPr id="7" name="Объект 2"/>
          <p:cNvSpPr>
            <a:spLocks noGrp="1"/>
          </p:cNvSpPr>
          <p:nvPr>
            <p:ph idx="1"/>
          </p:nvPr>
        </p:nvSpPr>
        <p:spPr>
          <a:xfrm>
            <a:off x="2783632" y="980728"/>
            <a:ext cx="7779116" cy="5328592"/>
          </a:xfrm>
        </p:spPr>
        <p:txBody>
          <a:bodyPr>
            <a:normAutofit/>
          </a:bodyPr>
          <a:lstStyle/>
          <a:p>
            <a:pPr marL="82296" indent="0" algn="just">
              <a:buNone/>
            </a:pPr>
            <a:r>
              <a:rPr lang="en-US" dirty="0"/>
              <a:t>Macros </a:t>
            </a:r>
            <a:r>
              <a:rPr lang="en-US" dirty="0"/>
              <a:t>are used by </a:t>
            </a:r>
            <a:r>
              <a:rPr lang="en-US" dirty="0" smtClean="0"/>
              <a:t>users </a:t>
            </a:r>
            <a:r>
              <a:rPr lang="en-US" dirty="0"/>
              <a:t>to obtain information about existing Setups and to load the needed Setup from Local Geometry DB into the memory of applications</a:t>
            </a:r>
            <a:r>
              <a:rPr lang="en-US" dirty="0"/>
              <a:t>.</a:t>
            </a:r>
          </a:p>
          <a:p>
            <a:pPr marL="82296" indent="0" algn="just">
              <a:buNone/>
            </a:pPr>
            <a:r>
              <a:rPr lang="en-GB" dirty="0"/>
              <a:t>Requited following environment variables</a:t>
            </a:r>
            <a:r>
              <a:rPr lang="en-US" dirty="0"/>
              <a:t>:</a:t>
            </a:r>
          </a:p>
          <a:p>
            <a:pPr marL="82296" indent="0" algn="just">
              <a:buNone/>
            </a:pPr>
            <a:r>
              <a:rPr lang="en-US" dirty="0">
                <a:solidFill>
                  <a:srgbClr val="00B0F0"/>
                </a:solidFill>
              </a:rPr>
              <a:t>DBL_ROOT_PATH</a:t>
            </a:r>
            <a:r>
              <a:rPr lang="en-US" dirty="0"/>
              <a:t> – path to data storage</a:t>
            </a:r>
          </a:p>
          <a:p>
            <a:pPr marL="82296" indent="0" algn="just">
              <a:buNone/>
            </a:pPr>
            <a:r>
              <a:rPr lang="en-US" dirty="0">
                <a:solidFill>
                  <a:srgbClr val="00B0F0"/>
                </a:solidFill>
              </a:rPr>
              <a:t>DBL_FILE_PATH</a:t>
            </a:r>
            <a:r>
              <a:rPr lang="en-US" dirty="0"/>
              <a:t> – path to </a:t>
            </a:r>
            <a:r>
              <a:rPr lang="en-US" dirty="0" err="1"/>
              <a:t>sqllite</a:t>
            </a:r>
            <a:r>
              <a:rPr lang="en-US" dirty="0"/>
              <a:t> file</a:t>
            </a:r>
          </a:p>
          <a:p>
            <a:pPr marL="82296" indent="0" algn="just">
              <a:buNone/>
            </a:pPr>
            <a:r>
              <a:rPr lang="en-US" dirty="0">
                <a:solidFill>
                  <a:srgbClr val="00B0F0"/>
                </a:solidFill>
              </a:rPr>
              <a:t>TMP_PATH</a:t>
            </a:r>
            <a:r>
              <a:rPr lang="en-US" dirty="0">
                <a:solidFill>
                  <a:srgbClr val="C00000"/>
                </a:solidFill>
              </a:rPr>
              <a:t> </a:t>
            </a:r>
            <a:r>
              <a:rPr lang="en-US" dirty="0"/>
              <a:t>– path to temporary directory used by macro</a:t>
            </a:r>
          </a:p>
          <a:p>
            <a:pPr marL="82296" indent="0">
              <a:buNone/>
            </a:pPr>
            <a:endParaRPr lang="en-US" sz="2000" dirty="0"/>
          </a:p>
          <a:p>
            <a:pPr marL="82296" indent="0">
              <a:buNone/>
            </a:pPr>
            <a:endParaRPr lang="en-US" sz="2400" dirty="0"/>
          </a:p>
          <a:p>
            <a:pPr marL="82296" indent="0">
              <a:buNone/>
            </a:pPr>
            <a:endParaRPr lang="en-US" sz="2400" dirty="0"/>
          </a:p>
          <a:p>
            <a:pPr marL="82296" indent="0">
              <a:buNone/>
            </a:pPr>
            <a:endParaRPr lang="en-US" sz="2400" dirty="0"/>
          </a:p>
        </p:txBody>
      </p:sp>
    </p:spTree>
    <p:extLst>
      <p:ext uri="{BB962C8B-B14F-4D97-AF65-F5344CB8AC3E}">
        <p14:creationId xmlns:p14="http://schemas.microsoft.com/office/powerpoint/2010/main" val="494002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9873668C-1D03-4606-BB8C-B3075B64DBAA}" type="slidenum">
              <a:rPr lang="ru-RU" smtClean="0"/>
              <a:pPr/>
              <a:t>12</a:t>
            </a:fld>
            <a:endParaRPr lang="ru-RU"/>
          </a:p>
        </p:txBody>
      </p:sp>
      <p:sp>
        <p:nvSpPr>
          <p:cNvPr id="6" name="Заголовок 1"/>
          <p:cNvSpPr>
            <a:spLocks noGrp="1"/>
          </p:cNvSpPr>
          <p:nvPr>
            <p:ph type="title"/>
          </p:nvPr>
        </p:nvSpPr>
        <p:spPr>
          <a:xfrm>
            <a:off x="2571068" y="-171400"/>
            <a:ext cx="8277460" cy="1143000"/>
          </a:xfrm>
        </p:spPr>
        <p:txBody>
          <a:bodyPr>
            <a:noAutofit/>
          </a:bodyPr>
          <a:lstStyle/>
          <a:p>
            <a:r>
              <a:rPr lang="en-US" dirty="0" smtClean="0"/>
              <a:t>Get List Macros</a:t>
            </a:r>
            <a:endParaRPr lang="ru-RU" dirty="0"/>
          </a:p>
        </p:txBody>
      </p:sp>
      <p:sp>
        <p:nvSpPr>
          <p:cNvPr id="7" name="Объект 2"/>
          <p:cNvSpPr>
            <a:spLocks noGrp="1"/>
          </p:cNvSpPr>
          <p:nvPr>
            <p:ph idx="1"/>
          </p:nvPr>
        </p:nvSpPr>
        <p:spPr>
          <a:xfrm>
            <a:off x="2527700" y="836712"/>
            <a:ext cx="8067148" cy="2094000"/>
          </a:xfrm>
        </p:spPr>
        <p:txBody>
          <a:bodyPr>
            <a:normAutofit/>
          </a:bodyPr>
          <a:lstStyle/>
          <a:p>
            <a:pPr marL="82296" indent="0">
              <a:buNone/>
            </a:pPr>
            <a:r>
              <a:rPr lang="en-US" sz="2000" dirty="0" err="1"/>
              <a:t>getSetupList</a:t>
            </a:r>
            <a:r>
              <a:rPr lang="en-US" sz="2000" dirty="0"/>
              <a:t>()</a:t>
            </a:r>
            <a:endParaRPr lang="en-US" sz="2400" dirty="0"/>
          </a:p>
          <a:p>
            <a:pPr marL="82296" indent="0">
              <a:buNone/>
            </a:pPr>
            <a:endParaRPr lang="en-US" sz="2400" dirty="0"/>
          </a:p>
          <a:p>
            <a:pPr marL="82296" indent="0">
              <a:buNone/>
            </a:pP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7" y="1268760"/>
            <a:ext cx="787350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87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9873668C-1D03-4606-BB8C-B3075B64DBAA}" type="slidenum">
              <a:rPr lang="ru-RU" smtClean="0"/>
              <a:pPr/>
              <a:t>13</a:t>
            </a:fld>
            <a:endParaRPr lang="ru-RU"/>
          </a:p>
        </p:txBody>
      </p:sp>
      <p:sp>
        <p:nvSpPr>
          <p:cNvPr id="6" name="Заголовок 1"/>
          <p:cNvSpPr>
            <a:spLocks noGrp="1"/>
          </p:cNvSpPr>
          <p:nvPr>
            <p:ph type="title"/>
          </p:nvPr>
        </p:nvSpPr>
        <p:spPr>
          <a:xfrm>
            <a:off x="2571068" y="-171400"/>
            <a:ext cx="8277460" cy="1143000"/>
          </a:xfrm>
        </p:spPr>
        <p:txBody>
          <a:bodyPr>
            <a:noAutofit/>
          </a:bodyPr>
          <a:lstStyle/>
          <a:p>
            <a:r>
              <a:rPr lang="en-US" dirty="0"/>
              <a:t>Load Setup Macro</a:t>
            </a:r>
            <a:endParaRPr lang="ru-RU" dirty="0"/>
          </a:p>
        </p:txBody>
      </p:sp>
      <p:sp>
        <p:nvSpPr>
          <p:cNvPr id="7" name="Объект 2"/>
          <p:cNvSpPr>
            <a:spLocks noGrp="1"/>
          </p:cNvSpPr>
          <p:nvPr>
            <p:ph idx="1"/>
          </p:nvPr>
        </p:nvSpPr>
        <p:spPr>
          <a:xfrm>
            <a:off x="2527700" y="836712"/>
            <a:ext cx="8067148" cy="2094000"/>
          </a:xfrm>
        </p:spPr>
        <p:txBody>
          <a:bodyPr>
            <a:normAutofit/>
          </a:bodyPr>
          <a:lstStyle/>
          <a:p>
            <a:pPr marL="82296" indent="0">
              <a:buNone/>
            </a:pPr>
            <a:r>
              <a:rPr lang="en-US" sz="2000" dirty="0" err="1"/>
              <a:t>gROOT</a:t>
            </a:r>
            <a:r>
              <a:rPr lang="en-US" sz="2000" dirty="0"/>
              <a:t>-&gt;</a:t>
            </a:r>
            <a:r>
              <a:rPr lang="en-US" sz="2000" dirty="0" err="1"/>
              <a:t>LoadMacro</a:t>
            </a:r>
            <a:r>
              <a:rPr lang="en-US" sz="2000" dirty="0"/>
              <a:t>(“</a:t>
            </a:r>
            <a:r>
              <a:rPr lang="en-US" sz="2000" dirty="0" err="1"/>
              <a:t>loadSetup.C</a:t>
            </a:r>
            <a:r>
              <a:rPr lang="en-US" sz="2000" dirty="0"/>
              <a:t>”);</a:t>
            </a:r>
          </a:p>
          <a:p>
            <a:pPr marL="82296" indent="0">
              <a:buNone/>
            </a:pPr>
            <a:r>
              <a:rPr lang="en-US" sz="2000" dirty="0" err="1"/>
              <a:t>TString</a:t>
            </a:r>
            <a:r>
              <a:rPr lang="en-US" sz="2000" dirty="0"/>
              <a:t> fun = "</a:t>
            </a:r>
            <a:r>
              <a:rPr lang="en-US" sz="2000" dirty="0" err="1"/>
              <a:t>loadSetup</a:t>
            </a:r>
            <a:r>
              <a:rPr lang="en-US" sz="2000" dirty="0"/>
              <a:t>(\"sis100_electron</a:t>
            </a:r>
            <a:r>
              <a:rPr lang="en-US" sz="2000" dirty="0" smtClean="0"/>
              <a:t>\“,-1)";</a:t>
            </a:r>
            <a:endParaRPr lang="en-US" sz="2000" dirty="0"/>
          </a:p>
          <a:p>
            <a:pPr marL="82296" indent="0">
              <a:buNone/>
            </a:pPr>
            <a:r>
              <a:rPr lang="en-US" sz="2000" dirty="0"/>
              <a:t> </a:t>
            </a:r>
            <a:r>
              <a:rPr lang="en-US" sz="2000" dirty="0" err="1"/>
              <a:t>gROOT</a:t>
            </a:r>
            <a:r>
              <a:rPr lang="en-US" sz="2000" dirty="0"/>
              <a:t>-&gt;</a:t>
            </a:r>
            <a:r>
              <a:rPr lang="en-US" sz="2000" dirty="0" err="1"/>
              <a:t>ProcessLine</a:t>
            </a:r>
            <a:r>
              <a:rPr lang="en-US" sz="2000" dirty="0"/>
              <a:t>(</a:t>
            </a:r>
            <a:r>
              <a:rPr lang="en-US" sz="2000" dirty="0" err="1"/>
              <a:t>fun.Data</a:t>
            </a:r>
            <a:r>
              <a:rPr lang="en-US" sz="2000" dirty="0"/>
              <a:t>());</a:t>
            </a:r>
            <a:endParaRPr lang="en-US" sz="2400" dirty="0"/>
          </a:p>
          <a:p>
            <a:pPr marL="82296" indent="0">
              <a:buNone/>
            </a:pPr>
            <a:endParaRPr lang="en-US" sz="2400" dirty="0"/>
          </a:p>
          <a:p>
            <a:pPr marL="82296" indent="0">
              <a:buNone/>
            </a:pPr>
            <a:endParaRPr lang="en-US" sz="2400" dirty="0"/>
          </a:p>
        </p:txBody>
      </p:sp>
      <p:pic>
        <p:nvPicPr>
          <p:cNvPr id="3" name="Рисунок 2">
            <a:extLst>
              <a:ext uri="{FF2B5EF4-FFF2-40B4-BE49-F238E27FC236}">
                <a16:creationId xmlns:a16="http://schemas.microsoft.com/office/drawing/2014/main" id="{6ED2F784-CDDA-47A3-A80A-16FDAE963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2036370"/>
            <a:ext cx="6408712" cy="4720086"/>
          </a:xfrm>
          <a:prstGeom prst="rect">
            <a:avLst/>
          </a:prstGeom>
        </p:spPr>
      </p:pic>
    </p:spTree>
    <p:extLst>
      <p:ext uri="{BB962C8B-B14F-4D97-AF65-F5344CB8AC3E}">
        <p14:creationId xmlns:p14="http://schemas.microsoft.com/office/powerpoint/2010/main" val="3084067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9873668C-1D03-4606-BB8C-B3075B64DBAA}" type="slidenum">
              <a:rPr lang="ru-RU" sz="1600"/>
              <a:t>14</a:t>
            </a:fld>
            <a:endParaRPr lang="ru-RU" sz="1600" dirty="0"/>
          </a:p>
        </p:txBody>
      </p:sp>
      <p:sp>
        <p:nvSpPr>
          <p:cNvPr id="4" name="Заголовок 1"/>
          <p:cNvSpPr>
            <a:spLocks noGrp="1"/>
          </p:cNvSpPr>
          <p:nvPr>
            <p:ph type="title"/>
          </p:nvPr>
        </p:nvSpPr>
        <p:spPr>
          <a:xfrm>
            <a:off x="1991544" y="12130"/>
            <a:ext cx="8277460" cy="943547"/>
          </a:xfrm>
        </p:spPr>
        <p:txBody>
          <a:bodyPr>
            <a:noAutofit/>
          </a:bodyPr>
          <a:lstStyle/>
          <a:p>
            <a:pPr algn="ctr"/>
            <a:r>
              <a:rPr lang="en-US" dirty="0"/>
              <a:t>  </a:t>
            </a:r>
            <a:r>
              <a:rPr lang="en-US" sz="3600" b="1" dirty="0" err="1">
                <a:solidFill>
                  <a:schemeClr val="accent5">
                    <a:lumMod val="50000"/>
                  </a:schemeClr>
                </a:solidFill>
                <a:latin typeface="Cambria" panose="02040503050406030204" pitchFamily="18" charset="0"/>
              </a:rPr>
              <a:t>RunManager</a:t>
            </a:r>
            <a:r>
              <a:rPr lang="en-US" sz="3600" b="1" dirty="0">
                <a:solidFill>
                  <a:schemeClr val="accent5">
                    <a:lumMod val="50000"/>
                  </a:schemeClr>
                </a:solidFill>
                <a:latin typeface="Cambria" panose="02040503050406030204" pitchFamily="18" charset="0"/>
              </a:rPr>
              <a:t>    &amp;   Geometry</a:t>
            </a:r>
            <a:endParaRPr lang="ru-RU" sz="3600" b="1" dirty="0">
              <a:solidFill>
                <a:schemeClr val="accent5">
                  <a:lumMod val="50000"/>
                </a:schemeClr>
              </a:solidFill>
              <a:latin typeface="Cambria" panose="02040503050406030204" pitchFamily="18" charset="0"/>
            </a:endParaRPr>
          </a:p>
        </p:txBody>
      </p:sp>
      <p:cxnSp>
        <p:nvCxnSpPr>
          <p:cNvPr id="3" name="Прямая соединительная линия 2"/>
          <p:cNvCxnSpPr/>
          <p:nvPr/>
        </p:nvCxnSpPr>
        <p:spPr>
          <a:xfrm>
            <a:off x="6130274" y="800782"/>
            <a:ext cx="37734" cy="565255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94754" y="800781"/>
            <a:ext cx="3528392" cy="523220"/>
          </a:xfrm>
          <a:prstGeom prst="rect">
            <a:avLst/>
          </a:prstGeom>
          <a:noFill/>
        </p:spPr>
        <p:txBody>
          <a:bodyPr wrap="square" rtlCol="0">
            <a:spAutoFit/>
          </a:bodyPr>
          <a:lstStyle/>
          <a:p>
            <a:r>
              <a:rPr lang="en-US" sz="2800" dirty="0">
                <a:solidFill>
                  <a:srgbClr val="7030A0"/>
                </a:solidFill>
              </a:rPr>
              <a:t>Simulation</a:t>
            </a:r>
            <a:endParaRPr lang="ru-RU" sz="2800" dirty="0">
              <a:solidFill>
                <a:srgbClr val="7030A0"/>
              </a:solidFill>
            </a:endParaRPr>
          </a:p>
        </p:txBody>
      </p:sp>
      <p:sp>
        <p:nvSpPr>
          <p:cNvPr id="8" name="TextBox 7"/>
          <p:cNvSpPr txBox="1"/>
          <p:nvPr/>
        </p:nvSpPr>
        <p:spPr>
          <a:xfrm>
            <a:off x="6420036" y="801400"/>
            <a:ext cx="3528392" cy="523220"/>
          </a:xfrm>
          <a:prstGeom prst="rect">
            <a:avLst/>
          </a:prstGeom>
          <a:noFill/>
        </p:spPr>
        <p:txBody>
          <a:bodyPr wrap="square" rtlCol="0">
            <a:spAutoFit/>
          </a:bodyPr>
          <a:lstStyle/>
          <a:p>
            <a:r>
              <a:rPr lang="en-US" sz="2800" dirty="0">
                <a:solidFill>
                  <a:srgbClr val="7030A0"/>
                </a:solidFill>
              </a:rPr>
              <a:t>Reconstruction</a:t>
            </a:r>
            <a:endParaRPr lang="ru-RU" sz="2800" dirty="0">
              <a:solidFill>
                <a:srgbClr val="7030A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144" y="1731292"/>
            <a:ext cx="1313110" cy="197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760296" y="2276873"/>
            <a:ext cx="1296144" cy="646331"/>
          </a:xfrm>
          <a:prstGeom prst="rect">
            <a:avLst/>
          </a:prstGeom>
          <a:noFill/>
        </p:spPr>
        <p:txBody>
          <a:bodyPr wrap="square" rtlCol="0">
            <a:spAutoFit/>
          </a:bodyPr>
          <a:lstStyle/>
          <a:p>
            <a:r>
              <a:rPr lang="en-US" dirty="0"/>
              <a:t>Full Geometry</a:t>
            </a:r>
            <a:endParaRPr lang="ru-RU" dirty="0"/>
          </a:p>
        </p:txBody>
      </p:sp>
      <p:sp>
        <p:nvSpPr>
          <p:cNvPr id="10" name="Прямоугольник 9"/>
          <p:cNvSpPr/>
          <p:nvPr/>
        </p:nvSpPr>
        <p:spPr>
          <a:xfrm>
            <a:off x="7076591" y="4608437"/>
            <a:ext cx="194421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FairRunAna</a:t>
            </a:r>
            <a:endParaRPr lang="ru-RU" dirty="0"/>
          </a:p>
        </p:txBody>
      </p:sp>
      <p:cxnSp>
        <p:nvCxnSpPr>
          <p:cNvPr id="12" name="Прямая со стрелкой 11"/>
          <p:cNvCxnSpPr>
            <a:stCxn id="1026" idx="2"/>
          </p:cNvCxnSpPr>
          <p:nvPr/>
        </p:nvCxnSpPr>
        <p:spPr>
          <a:xfrm>
            <a:off x="8048699" y="3704507"/>
            <a:ext cx="0" cy="90393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184232" y="3933056"/>
            <a:ext cx="1476164" cy="369332"/>
          </a:xfrm>
          <a:prstGeom prst="rect">
            <a:avLst/>
          </a:prstGeom>
          <a:noFill/>
        </p:spPr>
        <p:txBody>
          <a:bodyPr wrap="square" rtlCol="0">
            <a:spAutoFit/>
          </a:bodyPr>
          <a:lstStyle/>
          <a:p>
            <a:r>
              <a:rPr lang="en-US" dirty="0"/>
              <a:t>Import</a:t>
            </a:r>
            <a:endParaRPr lang="ru-RU" dirty="0"/>
          </a:p>
        </p:txBody>
      </p:sp>
      <p:sp>
        <p:nvSpPr>
          <p:cNvPr id="15" name="Прямоугольник 14"/>
          <p:cNvSpPr/>
          <p:nvPr/>
        </p:nvSpPr>
        <p:spPr>
          <a:xfrm>
            <a:off x="2943888" y="3856999"/>
            <a:ext cx="1512168" cy="75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FairRunSim</a:t>
            </a:r>
            <a:endParaRPr lang="ru-RU"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985" y="5229201"/>
            <a:ext cx="947931" cy="142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Прямая со стрелкой 16"/>
          <p:cNvCxnSpPr/>
          <p:nvPr/>
        </p:nvCxnSpPr>
        <p:spPr>
          <a:xfrm>
            <a:off x="3699972" y="4596904"/>
            <a:ext cx="0" cy="63229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81251" y="4707157"/>
            <a:ext cx="1476164" cy="369332"/>
          </a:xfrm>
          <a:prstGeom prst="rect">
            <a:avLst/>
          </a:prstGeom>
          <a:noFill/>
        </p:spPr>
        <p:txBody>
          <a:bodyPr wrap="square" rtlCol="0">
            <a:spAutoFit/>
          </a:bodyPr>
          <a:lstStyle/>
          <a:p>
            <a:r>
              <a:rPr lang="en-US" dirty="0"/>
              <a:t>Export</a:t>
            </a:r>
            <a:endParaRPr lang="ru-RU" dirty="0"/>
          </a:p>
        </p:txBody>
      </p:sp>
      <p:sp>
        <p:nvSpPr>
          <p:cNvPr id="20" name="TextBox 19"/>
          <p:cNvSpPr txBox="1"/>
          <p:nvPr/>
        </p:nvSpPr>
        <p:spPr>
          <a:xfrm>
            <a:off x="4223792" y="5393543"/>
            <a:ext cx="1296144" cy="646331"/>
          </a:xfrm>
          <a:prstGeom prst="rect">
            <a:avLst/>
          </a:prstGeom>
          <a:noFill/>
        </p:spPr>
        <p:txBody>
          <a:bodyPr wrap="square" rtlCol="0">
            <a:spAutoFit/>
          </a:bodyPr>
          <a:lstStyle/>
          <a:p>
            <a:r>
              <a:rPr lang="en-US" dirty="0"/>
              <a:t>Full Geometry</a:t>
            </a:r>
            <a:endParaRPr lang="ru-RU"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05" y="2717899"/>
            <a:ext cx="836139" cy="67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7849" y="2281044"/>
            <a:ext cx="1223937"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2272" y="1633945"/>
            <a:ext cx="64770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576108" y="3388439"/>
            <a:ext cx="1476164" cy="369332"/>
          </a:xfrm>
          <a:prstGeom prst="rect">
            <a:avLst/>
          </a:prstGeom>
          <a:noFill/>
        </p:spPr>
        <p:txBody>
          <a:bodyPr wrap="square" rtlCol="0">
            <a:spAutoFit/>
          </a:bodyPr>
          <a:lstStyle/>
          <a:p>
            <a:r>
              <a:rPr lang="en-US" dirty="0"/>
              <a:t>Magnet</a:t>
            </a:r>
            <a:endParaRPr lang="ru-RU" dirty="0"/>
          </a:p>
        </p:txBody>
      </p:sp>
      <p:sp>
        <p:nvSpPr>
          <p:cNvPr id="18" name="TextBox 17"/>
          <p:cNvSpPr txBox="1"/>
          <p:nvPr/>
        </p:nvSpPr>
        <p:spPr>
          <a:xfrm>
            <a:off x="2415563" y="2096378"/>
            <a:ext cx="829073" cy="369332"/>
          </a:xfrm>
          <a:prstGeom prst="rect">
            <a:avLst/>
          </a:prstGeom>
          <a:noFill/>
        </p:spPr>
        <p:txBody>
          <a:bodyPr wrap="none" rtlCol="0">
            <a:spAutoFit/>
          </a:bodyPr>
          <a:lstStyle/>
          <a:p>
            <a:r>
              <a:rPr lang="en-US" dirty="0"/>
              <a:t>MWPC</a:t>
            </a:r>
            <a:endParaRPr lang="ru-RU" dirty="0"/>
          </a:p>
        </p:txBody>
      </p:sp>
      <p:sp>
        <p:nvSpPr>
          <p:cNvPr id="26" name="TextBox 25"/>
          <p:cNvSpPr txBox="1"/>
          <p:nvPr/>
        </p:nvSpPr>
        <p:spPr>
          <a:xfrm>
            <a:off x="4223793" y="1494076"/>
            <a:ext cx="1670329" cy="369332"/>
          </a:xfrm>
          <a:prstGeom prst="rect">
            <a:avLst/>
          </a:prstGeom>
          <a:noFill/>
        </p:spPr>
        <p:txBody>
          <a:bodyPr wrap="none" rtlCol="0">
            <a:spAutoFit/>
          </a:bodyPr>
          <a:lstStyle/>
          <a:p>
            <a:r>
              <a:rPr lang="en-US" dirty="0"/>
              <a:t>Other detectors</a:t>
            </a:r>
            <a:endParaRPr lang="ru-RU" dirty="0"/>
          </a:p>
        </p:txBody>
      </p:sp>
      <p:sp>
        <p:nvSpPr>
          <p:cNvPr id="27" name="TextBox 26"/>
          <p:cNvSpPr txBox="1"/>
          <p:nvPr/>
        </p:nvSpPr>
        <p:spPr>
          <a:xfrm>
            <a:off x="4978896" y="3053169"/>
            <a:ext cx="788677" cy="369332"/>
          </a:xfrm>
          <a:prstGeom prst="rect">
            <a:avLst/>
          </a:prstGeom>
          <a:noFill/>
        </p:spPr>
        <p:txBody>
          <a:bodyPr wrap="none" rtlCol="0">
            <a:spAutoFit/>
          </a:bodyPr>
          <a:lstStyle/>
          <a:p>
            <a:r>
              <a:rPr lang="en-US" dirty="0"/>
              <a:t>Silicon</a:t>
            </a:r>
            <a:endParaRPr lang="ru-RU" dirty="0"/>
          </a:p>
        </p:txBody>
      </p:sp>
      <p:cxnSp>
        <p:nvCxnSpPr>
          <p:cNvPr id="22" name="Прямая со стрелкой 21"/>
          <p:cNvCxnSpPr>
            <a:endCxn id="15" idx="0"/>
          </p:cNvCxnSpPr>
          <p:nvPr/>
        </p:nvCxnSpPr>
        <p:spPr>
          <a:xfrm>
            <a:off x="2467644" y="3422501"/>
            <a:ext cx="1232329" cy="43449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029" idx="2"/>
            <a:endCxn id="15" idx="0"/>
          </p:cNvCxnSpPr>
          <p:nvPr/>
        </p:nvCxnSpPr>
        <p:spPr>
          <a:xfrm>
            <a:off x="3376122" y="3053169"/>
            <a:ext cx="323850" cy="80383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26" idx="2"/>
            <a:endCxn id="15" idx="0"/>
          </p:cNvCxnSpPr>
          <p:nvPr/>
        </p:nvCxnSpPr>
        <p:spPr>
          <a:xfrm flipH="1">
            <a:off x="3699973" y="1863409"/>
            <a:ext cx="1358985" cy="199359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1028" idx="2"/>
            <a:endCxn id="15" idx="0"/>
          </p:cNvCxnSpPr>
          <p:nvPr/>
        </p:nvCxnSpPr>
        <p:spPr>
          <a:xfrm flipH="1">
            <a:off x="3699973" y="2928031"/>
            <a:ext cx="1639845" cy="9289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184984" y="3285224"/>
            <a:ext cx="1476164" cy="369332"/>
          </a:xfrm>
          <a:prstGeom prst="rect">
            <a:avLst/>
          </a:prstGeom>
          <a:noFill/>
        </p:spPr>
        <p:txBody>
          <a:bodyPr wrap="square" rtlCol="0">
            <a:spAutoFit/>
          </a:bodyPr>
          <a:lstStyle/>
          <a:p>
            <a:r>
              <a:rPr lang="en-US" dirty="0"/>
              <a:t>Import</a:t>
            </a:r>
            <a:endParaRPr lang="ru-RU" dirty="0"/>
          </a:p>
        </p:txBody>
      </p:sp>
    </p:spTree>
    <p:extLst>
      <p:ext uri="{BB962C8B-B14F-4D97-AF65-F5344CB8AC3E}">
        <p14:creationId xmlns:p14="http://schemas.microsoft.com/office/powerpoint/2010/main" val="1639067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991544" y="-99392"/>
            <a:ext cx="8277460" cy="943547"/>
          </a:xfrm>
        </p:spPr>
        <p:txBody>
          <a:bodyPr>
            <a:noAutofit/>
          </a:bodyPr>
          <a:lstStyle/>
          <a:p>
            <a:pPr algn="ctr"/>
            <a:r>
              <a:rPr lang="en-US" sz="3600" b="1" dirty="0">
                <a:solidFill>
                  <a:schemeClr val="accent5">
                    <a:lumMod val="50000"/>
                  </a:schemeClr>
                </a:solidFill>
                <a:latin typeface="Cambria" panose="02040503050406030204" pitchFamily="18" charset="0"/>
              </a:rPr>
              <a:t>Verification of BM@N database (1)</a:t>
            </a:r>
            <a:endParaRPr lang="ru-RU" sz="3600" b="1" dirty="0">
              <a:solidFill>
                <a:schemeClr val="accent5">
                  <a:lumMod val="50000"/>
                </a:schemeClr>
              </a:solidFill>
              <a:latin typeface="Cambria" panose="02040503050406030204" pitchFamily="18" charset="0"/>
            </a:endParaRPr>
          </a:p>
        </p:txBody>
      </p:sp>
      <p:sp>
        <p:nvSpPr>
          <p:cNvPr id="5" name="Номер слайда 4"/>
          <p:cNvSpPr>
            <a:spLocks noGrp="1"/>
          </p:cNvSpPr>
          <p:nvPr>
            <p:ph type="sldNum" sz="quarter" idx="12"/>
          </p:nvPr>
        </p:nvSpPr>
        <p:spPr/>
        <p:txBody>
          <a:bodyPr/>
          <a:lstStyle/>
          <a:p>
            <a:fld id="{9873668C-1D03-4606-BB8C-B3075B64DBAA}" type="slidenum">
              <a:rPr lang="ru-RU" smtClean="0"/>
              <a:pPr/>
              <a:t>15</a:t>
            </a:fld>
            <a:endParaRPr lang="ru-RU"/>
          </a:p>
        </p:txBody>
      </p:sp>
      <p:sp>
        <p:nvSpPr>
          <p:cNvPr id="4" name="TextBox 3"/>
          <p:cNvSpPr txBox="1"/>
          <p:nvPr/>
        </p:nvSpPr>
        <p:spPr>
          <a:xfrm>
            <a:off x="2423592" y="620688"/>
            <a:ext cx="8136904" cy="1446550"/>
          </a:xfrm>
          <a:prstGeom prst="rect">
            <a:avLst/>
          </a:prstGeom>
          <a:noFill/>
        </p:spPr>
        <p:txBody>
          <a:bodyPr wrap="square" rtlCol="0">
            <a:spAutoFit/>
          </a:bodyPr>
          <a:lstStyle/>
          <a:p>
            <a:r>
              <a:rPr lang="en-US" sz="2200" b="1" dirty="0">
                <a:solidFill>
                  <a:srgbClr val="002060"/>
                </a:solidFill>
                <a:latin typeface="Garamond" pitchFamily="18" charset="0"/>
              </a:rPr>
              <a:t>Verification using simulation:</a:t>
            </a:r>
          </a:p>
          <a:p>
            <a:pPr marL="285750" indent="-285750">
              <a:buFont typeface="Wingdings" pitchFamily="2" charset="2"/>
              <a:buChar char="Ø"/>
            </a:pPr>
            <a:r>
              <a:rPr lang="en-US" sz="2200" dirty="0">
                <a:solidFill>
                  <a:srgbClr val="002060"/>
                </a:solidFill>
                <a:latin typeface="Garamond" pitchFamily="18" charset="0"/>
              </a:rPr>
              <a:t>Filling Geometry DB with data for Run6 </a:t>
            </a:r>
          </a:p>
          <a:p>
            <a:pPr marL="285750" indent="-285750">
              <a:buFont typeface="Wingdings" pitchFamily="2" charset="2"/>
              <a:buChar char="Ø"/>
            </a:pPr>
            <a:r>
              <a:rPr lang="en-US" sz="2200" dirty="0">
                <a:latin typeface="Garamond" pitchFamily="18" charset="0"/>
              </a:rPr>
              <a:t>Run simulation using Geometry DB</a:t>
            </a:r>
            <a:endParaRPr lang="en-US" sz="2200" dirty="0">
              <a:solidFill>
                <a:srgbClr val="FF0000"/>
              </a:solidFill>
              <a:latin typeface="Garamond" pitchFamily="18" charset="0"/>
            </a:endParaRPr>
          </a:p>
          <a:p>
            <a:pPr marL="285750" indent="-285750">
              <a:buFont typeface="Wingdings" pitchFamily="2" charset="2"/>
              <a:buChar char="Ø"/>
            </a:pPr>
            <a:r>
              <a:rPr lang="en-US" sz="2200" dirty="0">
                <a:latin typeface="Garamond" pitchFamily="18" charset="0"/>
              </a:rPr>
              <a:t>Comparison of the original geometry and geometry from DB</a:t>
            </a:r>
            <a:endParaRPr lang="ru-RU" sz="2200" dirty="0">
              <a:latin typeface="Garamond" pitchFamily="18"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7" y="1988840"/>
            <a:ext cx="2824807" cy="4531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84" y="2000164"/>
            <a:ext cx="2717248" cy="46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999656" y="6525344"/>
            <a:ext cx="2448272" cy="369332"/>
          </a:xfrm>
          <a:prstGeom prst="rect">
            <a:avLst/>
          </a:prstGeom>
          <a:noFill/>
        </p:spPr>
        <p:txBody>
          <a:bodyPr wrap="square" rtlCol="0">
            <a:spAutoFit/>
          </a:bodyPr>
          <a:lstStyle/>
          <a:p>
            <a:r>
              <a:rPr lang="en-US" dirty="0"/>
              <a:t>Original geometry</a:t>
            </a:r>
            <a:endParaRPr lang="ru-RU" dirty="0"/>
          </a:p>
        </p:txBody>
      </p:sp>
      <p:sp>
        <p:nvSpPr>
          <p:cNvPr id="11" name="TextBox 10"/>
          <p:cNvSpPr txBox="1"/>
          <p:nvPr/>
        </p:nvSpPr>
        <p:spPr>
          <a:xfrm>
            <a:off x="6096000" y="6525344"/>
            <a:ext cx="4320480" cy="369332"/>
          </a:xfrm>
          <a:prstGeom prst="rect">
            <a:avLst/>
          </a:prstGeom>
          <a:noFill/>
        </p:spPr>
        <p:txBody>
          <a:bodyPr wrap="square" rtlCol="0">
            <a:spAutoFit/>
          </a:bodyPr>
          <a:lstStyle/>
          <a:p>
            <a:r>
              <a:rPr lang="en-US" dirty="0"/>
              <a:t>Geometry from DB</a:t>
            </a:r>
            <a:endParaRPr lang="ru-RU" dirty="0"/>
          </a:p>
        </p:txBody>
      </p:sp>
    </p:spTree>
    <p:extLst>
      <p:ext uri="{BB962C8B-B14F-4D97-AF65-F5344CB8AC3E}">
        <p14:creationId xmlns:p14="http://schemas.microsoft.com/office/powerpoint/2010/main" val="1238513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991544" y="12130"/>
            <a:ext cx="8277460" cy="943547"/>
          </a:xfrm>
        </p:spPr>
        <p:txBody>
          <a:bodyPr>
            <a:noAutofit/>
          </a:bodyPr>
          <a:lstStyle/>
          <a:p>
            <a:pPr algn="ctr"/>
            <a:r>
              <a:rPr lang="en-US" sz="3600" b="1" dirty="0">
                <a:solidFill>
                  <a:schemeClr val="accent5">
                    <a:lumMod val="50000"/>
                  </a:schemeClr>
                </a:solidFill>
                <a:latin typeface="Cambria" panose="02040503050406030204" pitchFamily="18" charset="0"/>
              </a:rPr>
              <a:t>Verification of BM@N database (2)</a:t>
            </a:r>
            <a:endParaRPr lang="ru-RU" sz="3600" b="1" dirty="0">
              <a:solidFill>
                <a:schemeClr val="accent5">
                  <a:lumMod val="50000"/>
                </a:schemeClr>
              </a:solidFill>
              <a:latin typeface="Cambria" panose="02040503050406030204" pitchFamily="18" charset="0"/>
            </a:endParaRPr>
          </a:p>
        </p:txBody>
      </p:sp>
      <p:sp>
        <p:nvSpPr>
          <p:cNvPr id="5" name="Номер слайда 4"/>
          <p:cNvSpPr>
            <a:spLocks noGrp="1"/>
          </p:cNvSpPr>
          <p:nvPr>
            <p:ph type="sldNum" sz="quarter" idx="12"/>
          </p:nvPr>
        </p:nvSpPr>
        <p:spPr/>
        <p:txBody>
          <a:bodyPr/>
          <a:lstStyle/>
          <a:p>
            <a:fld id="{9873668C-1D03-4606-BB8C-B3075B64DBAA}" type="slidenum">
              <a:rPr lang="ru-RU" smtClean="0"/>
              <a:pPr/>
              <a:t>16</a:t>
            </a:fld>
            <a:endParaRPr lang="ru-RU"/>
          </a:p>
        </p:txBody>
      </p:sp>
      <p:sp>
        <p:nvSpPr>
          <p:cNvPr id="4" name="TextBox 3"/>
          <p:cNvSpPr txBox="1"/>
          <p:nvPr/>
        </p:nvSpPr>
        <p:spPr>
          <a:xfrm>
            <a:off x="2063552" y="836712"/>
            <a:ext cx="8604448" cy="1446550"/>
          </a:xfrm>
          <a:prstGeom prst="rect">
            <a:avLst/>
          </a:prstGeom>
          <a:noFill/>
        </p:spPr>
        <p:txBody>
          <a:bodyPr wrap="square" rtlCol="0">
            <a:spAutoFit/>
          </a:bodyPr>
          <a:lstStyle/>
          <a:p>
            <a:r>
              <a:rPr lang="en-US" sz="2200" b="1" dirty="0">
                <a:solidFill>
                  <a:srgbClr val="002060"/>
                </a:solidFill>
                <a:latin typeface="Garamond" pitchFamily="18" charset="0"/>
              </a:rPr>
              <a:t>Verification using reconstruction:</a:t>
            </a:r>
          </a:p>
          <a:p>
            <a:pPr marL="285750" indent="-285750">
              <a:buFont typeface="Wingdings" pitchFamily="2" charset="2"/>
              <a:buChar char="Ø"/>
            </a:pPr>
            <a:r>
              <a:rPr lang="en-US" sz="2200" dirty="0">
                <a:latin typeface="Garamond" pitchFamily="18" charset="0"/>
              </a:rPr>
              <a:t>Reconstruction using original geometry</a:t>
            </a:r>
          </a:p>
          <a:p>
            <a:pPr marL="285750" indent="-285750">
              <a:buFont typeface="Wingdings" pitchFamily="2" charset="2"/>
              <a:buChar char="Ø"/>
            </a:pPr>
            <a:r>
              <a:rPr lang="en-US" sz="2200" dirty="0">
                <a:latin typeface="Garamond" pitchFamily="18" charset="0"/>
              </a:rPr>
              <a:t>Reconstruction using geometry file from DB</a:t>
            </a:r>
            <a:endParaRPr lang="en-US" sz="2200" dirty="0">
              <a:solidFill>
                <a:srgbClr val="002060"/>
              </a:solidFill>
              <a:latin typeface="Garamond" pitchFamily="18" charset="0"/>
            </a:endParaRPr>
          </a:p>
          <a:p>
            <a:pPr marL="285750" indent="-285750">
              <a:buFont typeface="Wingdings" pitchFamily="2" charset="2"/>
              <a:buChar char="Ø"/>
            </a:pPr>
            <a:r>
              <a:rPr lang="en-US" sz="2200" dirty="0">
                <a:latin typeface="Garamond" pitchFamily="18" charset="0"/>
              </a:rPr>
              <a:t>Comparison of the reconstructions results</a:t>
            </a:r>
            <a:endParaRPr lang="ru-RU" sz="2200" dirty="0">
              <a:latin typeface="Garamond"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528" y="2480098"/>
            <a:ext cx="4205958" cy="246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2856" y="2505694"/>
            <a:ext cx="4347640" cy="243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847529" y="5086926"/>
            <a:ext cx="3197105" cy="646331"/>
          </a:xfrm>
          <a:prstGeom prst="rect">
            <a:avLst/>
          </a:prstGeom>
          <a:noFill/>
        </p:spPr>
        <p:txBody>
          <a:bodyPr wrap="square" rtlCol="0">
            <a:spAutoFit/>
          </a:bodyPr>
          <a:lstStyle/>
          <a:p>
            <a:r>
              <a:rPr lang="en-US" dirty="0"/>
              <a:t>Reconstruction for run 6 (10000 events) using original geometry</a:t>
            </a:r>
            <a:endParaRPr lang="ru-RU" dirty="0"/>
          </a:p>
        </p:txBody>
      </p:sp>
      <p:sp>
        <p:nvSpPr>
          <p:cNvPr id="11" name="TextBox 10"/>
          <p:cNvSpPr txBox="1"/>
          <p:nvPr/>
        </p:nvSpPr>
        <p:spPr>
          <a:xfrm>
            <a:off x="6098150" y="5085185"/>
            <a:ext cx="4318331" cy="646331"/>
          </a:xfrm>
          <a:prstGeom prst="rect">
            <a:avLst/>
          </a:prstGeom>
          <a:noFill/>
        </p:spPr>
        <p:txBody>
          <a:bodyPr wrap="square" rtlCol="0">
            <a:spAutoFit/>
          </a:bodyPr>
          <a:lstStyle/>
          <a:p>
            <a:r>
              <a:rPr lang="en-US" dirty="0"/>
              <a:t>Reconstruction for run 6 (10000 events) using geometry from DB with simulation </a:t>
            </a:r>
            <a:endParaRPr lang="ru-RU" dirty="0"/>
          </a:p>
        </p:txBody>
      </p:sp>
    </p:spTree>
    <p:extLst>
      <p:ext uri="{BB962C8B-B14F-4D97-AF65-F5344CB8AC3E}">
        <p14:creationId xmlns:p14="http://schemas.microsoft.com/office/powerpoint/2010/main" val="1294706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Plans </a:t>
            </a:r>
            <a:endParaRPr lang="ru-RU" dirty="0"/>
          </a:p>
        </p:txBody>
      </p:sp>
      <p:sp>
        <p:nvSpPr>
          <p:cNvPr id="3" name="Объект 2"/>
          <p:cNvSpPr>
            <a:spLocks noGrp="1"/>
          </p:cNvSpPr>
          <p:nvPr>
            <p:ph idx="1"/>
          </p:nvPr>
        </p:nvSpPr>
        <p:spPr/>
        <p:txBody>
          <a:bodyPr/>
          <a:lstStyle/>
          <a:p>
            <a:r>
              <a:rPr lang="en-US" dirty="0" smtClean="0"/>
              <a:t>New Modules (detectors)</a:t>
            </a:r>
          </a:p>
          <a:p>
            <a:pPr lvl="1"/>
            <a:r>
              <a:rPr lang="en-US" dirty="0" smtClean="0"/>
              <a:t>First version of WEB part for create new module is implemented by </a:t>
            </a:r>
            <a:r>
              <a:rPr lang="en-US" dirty="0" smtClean="0"/>
              <a:t>Irina</a:t>
            </a:r>
            <a:endParaRPr lang="en-US" dirty="0" smtClean="0"/>
          </a:p>
          <a:p>
            <a:pPr lvl="1"/>
            <a:r>
              <a:rPr lang="en-US" dirty="0" smtClean="0"/>
              <a:t>API part for automatic use new modules in API required </a:t>
            </a:r>
            <a:r>
              <a:rPr lang="en-US" dirty="0" smtClean="0"/>
              <a:t>(in progress)</a:t>
            </a:r>
            <a:endParaRPr lang="en-US" dirty="0" smtClean="0"/>
          </a:p>
          <a:p>
            <a:r>
              <a:rPr lang="en-US" dirty="0" smtClean="0"/>
              <a:t>Change implementation of </a:t>
            </a:r>
            <a:r>
              <a:rPr lang="en-US" dirty="0"/>
              <a:t>C</a:t>
            </a:r>
            <a:r>
              <a:rPr lang="en-US" dirty="0" smtClean="0"/>
              <a:t>++ for exist modules (add revision for module</a:t>
            </a:r>
            <a:r>
              <a:rPr lang="en-US" dirty="0" smtClean="0"/>
              <a:t>)</a:t>
            </a:r>
          </a:p>
          <a:p>
            <a:pPr lvl="1"/>
            <a:r>
              <a:rPr lang="en-US" dirty="0" smtClean="0"/>
              <a:t>WEB part </a:t>
            </a:r>
          </a:p>
          <a:p>
            <a:pPr lvl="1"/>
            <a:r>
              <a:rPr lang="en-US" dirty="0" smtClean="0"/>
              <a:t>API part</a:t>
            </a:r>
            <a:endParaRPr lang="en-US" dirty="0" smtClean="0"/>
          </a:p>
        </p:txBody>
      </p:sp>
    </p:spTree>
    <p:extLst>
      <p:ext uri="{BB962C8B-B14F-4D97-AF65-F5344CB8AC3E}">
        <p14:creationId xmlns:p14="http://schemas.microsoft.com/office/powerpoint/2010/main" val="35834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5560" y="0"/>
            <a:ext cx="7886700" cy="720080"/>
          </a:xfrm>
        </p:spPr>
        <p:txBody>
          <a:bodyPr/>
          <a:lstStyle/>
          <a:p>
            <a:pPr algn="ctr"/>
            <a:r>
              <a:rPr lang="en-US" b="1" dirty="0">
                <a:solidFill>
                  <a:srgbClr val="002060"/>
                </a:solidFill>
                <a:latin typeface="Garamond" panose="02020404030301010803" pitchFamily="18" charset="0"/>
              </a:rPr>
              <a:t>CBM    &amp;    BM@N</a:t>
            </a:r>
            <a:endParaRPr lang="ru-RU" b="1" dirty="0">
              <a:solidFill>
                <a:srgbClr val="002060"/>
              </a:solidFill>
              <a:latin typeface="Garamond" panose="02020404030301010803" pitchFamily="18" charset="0"/>
            </a:endParaRPr>
          </a:p>
        </p:txBody>
      </p:sp>
      <p:graphicFrame>
        <p:nvGraphicFramePr>
          <p:cNvPr id="6" name="Объект 5"/>
          <p:cNvGraphicFramePr>
            <a:graphicFrameLocks noGrp="1"/>
          </p:cNvGraphicFramePr>
          <p:nvPr>
            <p:ph idx="1"/>
            <p:extLst/>
          </p:nvPr>
        </p:nvGraphicFramePr>
        <p:xfrm>
          <a:off x="1847528" y="548681"/>
          <a:ext cx="8424936" cy="2825349"/>
        </p:xfrm>
        <a:graphic>
          <a:graphicData uri="http://schemas.openxmlformats.org/drawingml/2006/table">
            <a:tbl>
              <a:tblPr firstRow="1" bandRow="1">
                <a:tableStyleId>{5C22544A-7EE6-4342-B048-85BDC9FD1C3A}</a:tableStyleId>
              </a:tblPr>
              <a:tblGrid>
                <a:gridCol w="5323189">
                  <a:extLst>
                    <a:ext uri="{9D8B030D-6E8A-4147-A177-3AD203B41FA5}">
                      <a16:colId xmlns:a16="http://schemas.microsoft.com/office/drawing/2014/main" val="20000"/>
                    </a:ext>
                  </a:extLst>
                </a:gridCol>
                <a:gridCol w="3101747">
                  <a:extLst>
                    <a:ext uri="{9D8B030D-6E8A-4147-A177-3AD203B41FA5}">
                      <a16:colId xmlns:a16="http://schemas.microsoft.com/office/drawing/2014/main" val="20001"/>
                    </a:ext>
                  </a:extLst>
                </a:gridCol>
              </a:tblGrid>
              <a:tr h="511258">
                <a:tc>
                  <a:txBody>
                    <a:bodyPr/>
                    <a:lstStyle/>
                    <a:p>
                      <a:r>
                        <a:rPr lang="en-US" sz="2400" dirty="0"/>
                        <a:t>Common features</a:t>
                      </a:r>
                      <a:endParaRPr lang="ru-RU" sz="2400" dirty="0"/>
                    </a:p>
                  </a:txBody>
                  <a:tcPr/>
                </a:tc>
                <a:tc>
                  <a:txBody>
                    <a:bodyPr/>
                    <a:lstStyle/>
                    <a:p>
                      <a:r>
                        <a:rPr lang="en-US" sz="2400" dirty="0" err="1"/>
                        <a:t>Deferences</a:t>
                      </a:r>
                      <a:endParaRPr lang="ru-RU" sz="2400" dirty="0"/>
                    </a:p>
                  </a:txBody>
                  <a:tcPr/>
                </a:tc>
                <a:extLst>
                  <a:ext uri="{0D108BD9-81ED-4DB2-BD59-A6C34878D82A}">
                    <a16:rowId xmlns:a16="http://schemas.microsoft.com/office/drawing/2014/main" val="10000"/>
                  </a:ext>
                </a:extLst>
              </a:tr>
              <a:tr h="783929">
                <a:tc>
                  <a:txBody>
                    <a:bodyPr/>
                    <a:lstStyle/>
                    <a:p>
                      <a:r>
                        <a:rPr lang="en-US" sz="2000" dirty="0">
                          <a:latin typeface="Garamond" panose="02020404030301010803" pitchFamily="18" charset="0"/>
                        </a:rPr>
                        <a:t>Approaches to the methods of simulations and reconstructions</a:t>
                      </a:r>
                      <a:endParaRPr lang="ru-RU" sz="2000" dirty="0">
                        <a:latin typeface="Garamond" panose="02020404030301010803" pitchFamily="18" charset="0"/>
                      </a:endParaRPr>
                    </a:p>
                  </a:txBody>
                  <a:tcPr/>
                </a:tc>
                <a:tc rowSpan="2">
                  <a:txBody>
                    <a:bodyPr/>
                    <a:lstStyle/>
                    <a:p>
                      <a:r>
                        <a:rPr lang="en-US" sz="2000" dirty="0">
                          <a:latin typeface="Garamond" panose="02020404030301010803" pitchFamily="18" charset="0"/>
                        </a:rPr>
                        <a:t>The sets of Detectors</a:t>
                      </a:r>
                      <a:endParaRPr lang="ru-RU" sz="2000" dirty="0">
                        <a:latin typeface="Garamond" panose="02020404030301010803" pitchFamily="18" charset="0"/>
                      </a:endParaRPr>
                    </a:p>
                  </a:txBody>
                  <a:tcPr anchor="ctr"/>
                </a:tc>
                <a:extLst>
                  <a:ext uri="{0D108BD9-81ED-4DB2-BD59-A6C34878D82A}">
                    <a16:rowId xmlns:a16="http://schemas.microsoft.com/office/drawing/2014/main" val="10001"/>
                  </a:ext>
                </a:extLst>
              </a:tr>
              <a:tr h="153016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dirty="0">
                          <a:latin typeface="Garamond" panose="02020404030301010803" pitchFamily="18" charset="0"/>
                        </a:rPr>
                        <a:t>Software:</a:t>
                      </a:r>
                      <a:r>
                        <a:rPr lang="en-US" sz="2000" baseline="0" dirty="0">
                          <a:latin typeface="Garamond" panose="02020404030301010803" pitchFamily="18" charset="0"/>
                        </a:rPr>
                        <a:t> </a:t>
                      </a:r>
                      <a:r>
                        <a:rPr lang="en-US" sz="2000" dirty="0">
                          <a:latin typeface="Garamond" panose="02020404030301010803" pitchFamily="18" charset="0"/>
                        </a:rPr>
                        <a:t> FAIRSOFT, FAIRROOT</a:t>
                      </a:r>
                    </a:p>
                    <a:p>
                      <a:pPr marL="0" marR="0" indent="0" algn="l" defTabSz="685800" rtl="0" eaLnBrk="1" fontAlgn="auto" latinLnBrk="0" hangingPunct="1">
                        <a:lnSpc>
                          <a:spcPct val="100000"/>
                        </a:lnSpc>
                        <a:spcBef>
                          <a:spcPts val="0"/>
                        </a:spcBef>
                        <a:spcAft>
                          <a:spcPts val="0"/>
                        </a:spcAft>
                        <a:buClrTx/>
                        <a:buSzTx/>
                        <a:buFontTx/>
                        <a:buNone/>
                        <a:tabLst/>
                        <a:defRPr/>
                      </a:pPr>
                      <a:r>
                        <a:rPr lang="en-US" sz="2000" b="1" dirty="0" err="1">
                          <a:latin typeface="Garamond" panose="02020404030301010803" pitchFamily="18" charset="0"/>
                        </a:rPr>
                        <a:t>RunManager</a:t>
                      </a:r>
                      <a:r>
                        <a:rPr lang="en-US" sz="2000" b="1" dirty="0">
                          <a:latin typeface="Garamond" panose="02020404030301010803" pitchFamily="18" charset="0"/>
                        </a:rPr>
                        <a:t>:</a:t>
                      </a:r>
                    </a:p>
                    <a:p>
                      <a:pPr marL="342900" marR="0" indent="-342900" algn="l" defTabSz="685800" rtl="0" eaLnBrk="1" fontAlgn="auto" latinLnBrk="0" hangingPunct="1">
                        <a:lnSpc>
                          <a:spcPct val="100000"/>
                        </a:lnSpc>
                        <a:spcBef>
                          <a:spcPts val="0"/>
                        </a:spcBef>
                        <a:spcAft>
                          <a:spcPts val="0"/>
                        </a:spcAft>
                        <a:buClrTx/>
                        <a:buSzTx/>
                        <a:buFont typeface="Wingdings" pitchFamily="2" charset="2"/>
                        <a:buChar char="Ø"/>
                        <a:tabLst/>
                        <a:defRPr/>
                      </a:pPr>
                      <a:r>
                        <a:rPr lang="en-US" sz="1800" b="1" dirty="0" err="1">
                          <a:latin typeface="Garamond" pitchFamily="18" charset="0"/>
                          <a:cs typeface="Courier New" panose="02070309020205020404" pitchFamily="49" charset="0"/>
                        </a:rPr>
                        <a:t>FairRunSim</a:t>
                      </a:r>
                      <a:r>
                        <a:rPr lang="en-US" sz="1800" b="1" dirty="0">
                          <a:latin typeface="Garamond" pitchFamily="18" charset="0"/>
                          <a:cs typeface="Courier New" panose="02070309020205020404" pitchFamily="49" charset="0"/>
                        </a:rPr>
                        <a:t> </a:t>
                      </a:r>
                      <a:r>
                        <a:rPr lang="en-US" sz="1800" b="0" dirty="0">
                          <a:latin typeface="Garamond" pitchFamily="18" charset="0"/>
                          <a:cs typeface="Courier New" panose="02070309020205020404" pitchFamily="49" charset="0"/>
                        </a:rPr>
                        <a:t>for the simulation runs</a:t>
                      </a:r>
                    </a:p>
                    <a:p>
                      <a:pPr marL="285750" marR="0" indent="-285750" algn="l" defTabSz="685800" rtl="0" eaLnBrk="1" fontAlgn="auto" latinLnBrk="0" hangingPunct="1">
                        <a:lnSpc>
                          <a:spcPct val="100000"/>
                        </a:lnSpc>
                        <a:spcBef>
                          <a:spcPts val="0"/>
                        </a:spcBef>
                        <a:spcAft>
                          <a:spcPts val="0"/>
                        </a:spcAft>
                        <a:buClrTx/>
                        <a:buSzTx/>
                        <a:buFont typeface="Wingdings" pitchFamily="2" charset="2"/>
                        <a:buChar char="Ø"/>
                        <a:tabLst/>
                        <a:defRPr/>
                      </a:pPr>
                      <a:r>
                        <a:rPr lang="en-US" sz="1800" b="1" dirty="0">
                          <a:latin typeface="Garamond" pitchFamily="18" charset="0"/>
                          <a:cs typeface="Courier New" panose="02070309020205020404" pitchFamily="49" charset="0"/>
                        </a:rPr>
                        <a:t> </a:t>
                      </a:r>
                      <a:r>
                        <a:rPr lang="en-US" sz="1800" b="1" dirty="0" err="1">
                          <a:latin typeface="Garamond" pitchFamily="18" charset="0"/>
                          <a:cs typeface="Courier New" panose="02070309020205020404" pitchFamily="49" charset="0"/>
                        </a:rPr>
                        <a:t>FairRunAna</a:t>
                      </a:r>
                      <a:r>
                        <a:rPr lang="en-US" sz="1800" b="1" dirty="0">
                          <a:latin typeface="Garamond" pitchFamily="18" charset="0"/>
                          <a:cs typeface="Courier New" panose="02070309020205020404" pitchFamily="49" charset="0"/>
                        </a:rPr>
                        <a:t> </a:t>
                      </a:r>
                      <a:r>
                        <a:rPr lang="en-US" sz="1800" b="0" dirty="0">
                          <a:latin typeface="Garamond" pitchFamily="18" charset="0"/>
                          <a:cs typeface="Courier New" panose="02070309020205020404" pitchFamily="49" charset="0"/>
                        </a:rPr>
                        <a:t>for the reconstruction or analysis runs</a:t>
                      </a:r>
                    </a:p>
                    <a:p>
                      <a:pPr marL="0" marR="0" indent="0" algn="l" defTabSz="685800" rtl="0" eaLnBrk="1" fontAlgn="auto" latinLnBrk="0" hangingPunct="1">
                        <a:lnSpc>
                          <a:spcPct val="100000"/>
                        </a:lnSpc>
                        <a:spcBef>
                          <a:spcPts val="0"/>
                        </a:spcBef>
                        <a:spcAft>
                          <a:spcPts val="0"/>
                        </a:spcAft>
                        <a:buClrTx/>
                        <a:buSzTx/>
                        <a:buFont typeface="Wingdings" pitchFamily="2" charset="2"/>
                        <a:buNone/>
                        <a:tabLst/>
                        <a:defRPr/>
                      </a:pPr>
                      <a:endParaRPr lang="ru-RU" sz="1800" b="1" dirty="0">
                        <a:latin typeface="Garamond" pitchFamily="18" charset="0"/>
                        <a:cs typeface="Courier New" panose="02070309020205020404" pitchFamily="49" charset="0"/>
                      </a:endParaRPr>
                    </a:p>
                  </a:txBody>
                  <a:tcPr/>
                </a:tc>
                <a:tc vMerge="1">
                  <a:txBody>
                    <a:bodyPr/>
                    <a:lstStyle/>
                    <a:p>
                      <a:endParaRPr lang="ru-RU" sz="2000" dirty="0">
                        <a:latin typeface="Garamond" panose="02020404030301010803" pitchFamily="18" charset="0"/>
                      </a:endParaRPr>
                    </a:p>
                  </a:txBody>
                  <a:tcPr/>
                </a:tc>
                <a:extLst>
                  <a:ext uri="{0D108BD9-81ED-4DB2-BD59-A6C34878D82A}">
                    <a16:rowId xmlns:a16="http://schemas.microsoft.com/office/drawing/2014/main" val="10002"/>
                  </a:ext>
                </a:extLst>
              </a:tr>
            </a:tbl>
          </a:graphicData>
        </a:graphic>
      </p:graphicFrame>
      <p:sp>
        <p:nvSpPr>
          <p:cNvPr id="5" name="Номер слайда 4"/>
          <p:cNvSpPr>
            <a:spLocks noGrp="1"/>
          </p:cNvSpPr>
          <p:nvPr>
            <p:ph type="sldNum" sz="quarter" idx="12"/>
          </p:nvPr>
        </p:nvSpPr>
        <p:spPr>
          <a:xfrm>
            <a:off x="8184232" y="6381329"/>
            <a:ext cx="2057400" cy="365125"/>
          </a:xfrm>
        </p:spPr>
        <p:txBody>
          <a:bodyPr/>
          <a:lstStyle/>
          <a:p>
            <a:fld id="{9873668C-1D03-4606-BB8C-B3075B64DBAA}" type="slidenum">
              <a:rPr lang="ru-RU" smtClean="0"/>
              <a:pPr/>
              <a:t>2</a:t>
            </a:fld>
            <a:endParaRPr lang="ru-RU" dirty="0"/>
          </a:p>
        </p:txBody>
      </p:sp>
      <p:sp>
        <p:nvSpPr>
          <p:cNvPr id="7" name="Прямоугольник 6"/>
          <p:cNvSpPr/>
          <p:nvPr/>
        </p:nvSpPr>
        <p:spPr>
          <a:xfrm>
            <a:off x="4772163" y="3607266"/>
            <a:ext cx="2066528"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Garamond" panose="02020404030301010803" pitchFamily="18" charset="0"/>
              </a:rPr>
              <a:t>FairRoot</a:t>
            </a:r>
            <a:endParaRPr lang="ru-RU" sz="2000" b="1" dirty="0">
              <a:solidFill>
                <a:srgbClr val="002060"/>
              </a:solidFill>
              <a:latin typeface="Garamond" panose="02020404030301010803" pitchFamily="18" charset="0"/>
            </a:endParaRPr>
          </a:p>
        </p:txBody>
      </p:sp>
      <p:sp>
        <p:nvSpPr>
          <p:cNvPr id="8" name="Прямоугольник 7"/>
          <p:cNvSpPr/>
          <p:nvPr/>
        </p:nvSpPr>
        <p:spPr>
          <a:xfrm>
            <a:off x="2865608" y="5529023"/>
            <a:ext cx="2066528" cy="6480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Garamond" panose="02020404030301010803" pitchFamily="18" charset="0"/>
              </a:rPr>
              <a:t>CBMRoot</a:t>
            </a:r>
            <a:endParaRPr lang="ru-RU" sz="2000" b="1" dirty="0">
              <a:solidFill>
                <a:srgbClr val="002060"/>
              </a:solidFill>
              <a:latin typeface="Garamond" panose="02020404030301010803" pitchFamily="18" charset="0"/>
            </a:endParaRPr>
          </a:p>
        </p:txBody>
      </p:sp>
      <p:sp>
        <p:nvSpPr>
          <p:cNvPr id="9" name="Прямоугольник 8"/>
          <p:cNvSpPr/>
          <p:nvPr/>
        </p:nvSpPr>
        <p:spPr>
          <a:xfrm>
            <a:off x="6838691" y="5500018"/>
            <a:ext cx="2066528" cy="64807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Garamond" panose="02020404030301010803" pitchFamily="18" charset="0"/>
              </a:rPr>
              <a:t>BMNRoot</a:t>
            </a:r>
            <a:endParaRPr lang="ru-RU" sz="2000" b="1" dirty="0">
              <a:solidFill>
                <a:srgbClr val="002060"/>
              </a:solidFill>
              <a:latin typeface="Garamond" panose="02020404030301010803" pitchFamily="18" charset="0"/>
            </a:endParaRPr>
          </a:p>
        </p:txBody>
      </p:sp>
      <p:sp>
        <p:nvSpPr>
          <p:cNvPr id="10" name="Овал 9"/>
          <p:cNvSpPr/>
          <p:nvPr/>
        </p:nvSpPr>
        <p:spPr>
          <a:xfrm rot="-2040000">
            <a:off x="2285247" y="3605884"/>
            <a:ext cx="5352155" cy="2449826"/>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rot="2100000">
            <a:off x="4059554" y="3741166"/>
            <a:ext cx="5485443" cy="2289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rot="-2400000">
            <a:off x="2862775" y="4536525"/>
            <a:ext cx="1863587" cy="338554"/>
          </a:xfrm>
          <a:prstGeom prst="rect">
            <a:avLst/>
          </a:prstGeom>
          <a:noFill/>
        </p:spPr>
        <p:txBody>
          <a:bodyPr wrap="none" rtlCol="0">
            <a:spAutoFit/>
          </a:bodyPr>
          <a:lstStyle/>
          <a:p>
            <a:r>
              <a:rPr lang="en-US" sz="1600" b="1" dirty="0">
                <a:latin typeface="Garamond" panose="02020404030301010803" pitchFamily="18" charset="0"/>
              </a:rPr>
              <a:t>CBM </a:t>
            </a:r>
            <a:r>
              <a:rPr lang="en-US" sz="1600" b="1" dirty="0" err="1">
                <a:latin typeface="Garamond" panose="02020404030301010803" pitchFamily="18" charset="0"/>
              </a:rPr>
              <a:t>GeometryDB</a:t>
            </a:r>
            <a:endParaRPr lang="ru-RU" sz="1600" b="1" dirty="0">
              <a:latin typeface="Garamond" panose="02020404030301010803" pitchFamily="18" charset="0"/>
            </a:endParaRPr>
          </a:p>
        </p:txBody>
      </p:sp>
      <p:sp>
        <p:nvSpPr>
          <p:cNvPr id="13" name="TextBox 12"/>
          <p:cNvSpPr txBox="1"/>
          <p:nvPr/>
        </p:nvSpPr>
        <p:spPr>
          <a:xfrm rot="2400000">
            <a:off x="6872995" y="4602123"/>
            <a:ext cx="2088007" cy="338554"/>
          </a:xfrm>
          <a:prstGeom prst="rect">
            <a:avLst/>
          </a:prstGeom>
          <a:noFill/>
        </p:spPr>
        <p:txBody>
          <a:bodyPr wrap="none" rtlCol="0">
            <a:spAutoFit/>
          </a:bodyPr>
          <a:lstStyle/>
          <a:p>
            <a:r>
              <a:rPr lang="en-US" sz="1600" b="1" dirty="0">
                <a:latin typeface="Garamond" panose="02020404030301010803" pitchFamily="18" charset="0"/>
              </a:rPr>
              <a:t>BM@N </a:t>
            </a:r>
            <a:r>
              <a:rPr lang="en-US" sz="1600" b="1" dirty="0" err="1">
                <a:latin typeface="Garamond" panose="02020404030301010803" pitchFamily="18" charset="0"/>
              </a:rPr>
              <a:t>GeometryDB</a:t>
            </a:r>
            <a:endParaRPr lang="ru-RU" sz="1600" b="1" dirty="0">
              <a:latin typeface="Garamond" panose="02020404030301010803" pitchFamily="18" charset="0"/>
            </a:endParaRPr>
          </a:p>
        </p:txBody>
      </p:sp>
      <p:cxnSp>
        <p:nvCxnSpPr>
          <p:cNvPr id="4" name="Прямая со стрелкой 3"/>
          <p:cNvCxnSpPr>
            <a:stCxn id="7" idx="2"/>
          </p:cNvCxnSpPr>
          <p:nvPr/>
        </p:nvCxnSpPr>
        <p:spPr>
          <a:xfrm flipH="1">
            <a:off x="4340115" y="4255338"/>
            <a:ext cx="1465312" cy="124468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7" idx="2"/>
            <a:endCxn id="9" idx="0"/>
          </p:cNvCxnSpPr>
          <p:nvPr/>
        </p:nvCxnSpPr>
        <p:spPr>
          <a:xfrm>
            <a:off x="5805427" y="4255338"/>
            <a:ext cx="2066528" cy="124468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33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2567608" y="274638"/>
            <a:ext cx="7992888" cy="1143000"/>
          </a:xfrm>
        </p:spPr>
        <p:txBody>
          <a:bodyPr>
            <a:normAutofit fontScale="90000"/>
          </a:bodyPr>
          <a:lstStyle/>
          <a:p>
            <a:r>
              <a:rPr lang="en-US" dirty="0" smtClean="0"/>
              <a:t>Geometry Database. Current Situation</a:t>
            </a:r>
            <a:endParaRPr lang="ru-RU" dirty="0"/>
          </a:p>
        </p:txBody>
      </p:sp>
      <p:sp>
        <p:nvSpPr>
          <p:cNvPr id="7" name="Прямоугольник 6"/>
          <p:cNvSpPr/>
          <p:nvPr/>
        </p:nvSpPr>
        <p:spPr>
          <a:xfrm>
            <a:off x="2711624" y="1606149"/>
            <a:ext cx="7776864" cy="461665"/>
          </a:xfrm>
          <a:prstGeom prst="rect">
            <a:avLst/>
          </a:prstGeom>
        </p:spPr>
        <p:txBody>
          <a:bodyPr wrap="square">
            <a:spAutoFit/>
          </a:bodyPr>
          <a:lstStyle/>
          <a:p>
            <a:pPr algn="just"/>
            <a:r>
              <a:rPr lang="en-US" sz="2400" dirty="0"/>
              <a:t>	</a:t>
            </a:r>
            <a:endParaRPr lang="en-US" sz="24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313" y="1484784"/>
            <a:ext cx="7781124" cy="4104456"/>
          </a:xfrm>
          <a:prstGeom prst="rect">
            <a:avLst/>
          </a:prstGeom>
        </p:spPr>
      </p:pic>
      <p:sp>
        <p:nvSpPr>
          <p:cNvPr id="4" name="Номер слайда 3"/>
          <p:cNvSpPr>
            <a:spLocks noGrp="1"/>
          </p:cNvSpPr>
          <p:nvPr>
            <p:ph type="sldNum" sz="quarter" idx="12"/>
          </p:nvPr>
        </p:nvSpPr>
        <p:spPr/>
        <p:txBody>
          <a:bodyPr/>
          <a:lstStyle/>
          <a:p>
            <a:fld id="{9873668C-1D03-4606-BB8C-B3075B64DBAA}" type="slidenum">
              <a:rPr lang="ru-RU" smtClean="0"/>
              <a:t>3</a:t>
            </a:fld>
            <a:endParaRPr lang="ru-RU" sz="1400" dirty="0"/>
          </a:p>
        </p:txBody>
      </p:sp>
    </p:spTree>
    <p:extLst>
      <p:ext uri="{BB962C8B-B14F-4D97-AF65-F5344CB8AC3E}">
        <p14:creationId xmlns:p14="http://schemas.microsoft.com/office/powerpoint/2010/main" val="2070023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7568" y="0"/>
            <a:ext cx="7498080" cy="1143000"/>
          </a:xfrm>
        </p:spPr>
        <p:txBody>
          <a:bodyPr>
            <a:normAutofit/>
          </a:bodyPr>
          <a:lstStyle/>
          <a:p>
            <a:pPr algn="ctr"/>
            <a:r>
              <a:rPr lang="en-US" sz="3600" b="1" dirty="0">
                <a:solidFill>
                  <a:srgbClr val="002060"/>
                </a:solidFill>
                <a:latin typeface="Cambria" panose="02040503050406030204" pitchFamily="18" charset="0"/>
                <a:ea typeface="Cambria" panose="02040503050406030204" pitchFamily="18" charset="0"/>
              </a:rPr>
              <a:t>Basic Definitions</a:t>
            </a:r>
            <a:endParaRPr lang="ru-RU" sz="3600" b="1" dirty="0">
              <a:solidFill>
                <a:srgbClr val="002060"/>
              </a:solidFill>
              <a:latin typeface="Cambria" panose="02040503050406030204" pitchFamily="18" charset="0"/>
              <a:ea typeface="Cambria" panose="02040503050406030204" pitchFamily="18" charset="0"/>
            </a:endParaRPr>
          </a:p>
        </p:txBody>
      </p:sp>
      <p:sp>
        <p:nvSpPr>
          <p:cNvPr id="3" name="Объект 2"/>
          <p:cNvSpPr>
            <a:spLocks noGrp="1"/>
          </p:cNvSpPr>
          <p:nvPr>
            <p:ph idx="1"/>
          </p:nvPr>
        </p:nvSpPr>
        <p:spPr>
          <a:xfrm>
            <a:off x="1919536" y="994297"/>
            <a:ext cx="8496944" cy="5544616"/>
          </a:xfrm>
        </p:spPr>
        <p:txBody>
          <a:bodyPr>
            <a:noAutofit/>
          </a:bodyPr>
          <a:lstStyle/>
          <a:p>
            <a:pPr marL="82296" indent="0">
              <a:buNone/>
            </a:pPr>
            <a:r>
              <a:rPr lang="en-US" b="1" dirty="0">
                <a:latin typeface="Cambria" panose="02040503050406030204" pitchFamily="18" charset="0"/>
              </a:rPr>
              <a:t>Geometry Module</a:t>
            </a:r>
          </a:p>
          <a:p>
            <a:pPr marL="82296" indent="0">
              <a:buNone/>
            </a:pPr>
            <a:r>
              <a:rPr lang="en-US" dirty="0">
                <a:latin typeface="Cambria" panose="02040503050406030204" pitchFamily="18" charset="0"/>
              </a:rPr>
              <a:t>File in ROOT format with content of detector geometry</a:t>
            </a:r>
          </a:p>
          <a:p>
            <a:pPr marL="82296" indent="0">
              <a:buNone/>
            </a:pPr>
            <a:endParaRPr lang="en-US" b="1" dirty="0">
              <a:latin typeface="Cambria" panose="02040503050406030204" pitchFamily="18" charset="0"/>
            </a:endParaRPr>
          </a:p>
          <a:p>
            <a:pPr marL="82296" indent="0">
              <a:buNone/>
            </a:pPr>
            <a:r>
              <a:rPr lang="en-US" b="1" dirty="0">
                <a:latin typeface="Cambria" panose="02040503050406030204" pitchFamily="18" charset="0"/>
              </a:rPr>
              <a:t>Setup Module</a:t>
            </a:r>
          </a:p>
          <a:p>
            <a:pPr marL="82296" indent="0">
              <a:buNone/>
            </a:pPr>
            <a:r>
              <a:rPr lang="en-US" dirty="0">
                <a:latin typeface="Cambria" panose="02040503050406030204" pitchFamily="18" charset="0"/>
              </a:rPr>
              <a:t>Geometry module, link to the mother geometry module, its placement in the mother module (transformation matrix or object of class </a:t>
            </a:r>
            <a:r>
              <a:rPr lang="en-US" dirty="0" err="1">
                <a:latin typeface="Cambria" panose="02040503050406030204" pitchFamily="18" charset="0"/>
              </a:rPr>
              <a:t>TGeoMatrix</a:t>
            </a:r>
            <a:r>
              <a:rPr lang="en-US" dirty="0">
                <a:latin typeface="Cambria" panose="02040503050406030204" pitchFamily="18" charset="0"/>
              </a:rPr>
              <a:t>)</a:t>
            </a:r>
          </a:p>
          <a:p>
            <a:pPr marL="82296" indent="0">
              <a:buNone/>
            </a:pPr>
            <a:endParaRPr lang="en-US" b="1" dirty="0">
              <a:latin typeface="Cambria" panose="02040503050406030204" pitchFamily="18" charset="0"/>
            </a:endParaRPr>
          </a:p>
          <a:p>
            <a:pPr marL="82296" indent="0">
              <a:buNone/>
            </a:pPr>
            <a:r>
              <a:rPr lang="en-US" b="1" dirty="0">
                <a:latin typeface="Cambria" panose="02040503050406030204" pitchFamily="18" charset="0"/>
              </a:rPr>
              <a:t>Setup</a:t>
            </a:r>
          </a:p>
          <a:p>
            <a:pPr marL="82296" indent="0">
              <a:buNone/>
            </a:pPr>
            <a:r>
              <a:rPr lang="en-US" dirty="0">
                <a:latin typeface="Cambria" panose="02040503050406030204" pitchFamily="18" charset="0"/>
              </a:rPr>
              <a:t>Combination of setup modules which represents the full geometry</a:t>
            </a:r>
            <a:endParaRPr lang="ru-RU" dirty="0">
              <a:latin typeface="Cambria" panose="02040503050406030204" pitchFamily="18" charset="0"/>
            </a:endParaRPr>
          </a:p>
          <a:p>
            <a:pPr marL="82296" indent="0">
              <a:buNone/>
            </a:pPr>
            <a:endParaRPr lang="ru-RU" sz="2000" dirty="0">
              <a:latin typeface="Cambria" panose="02040503050406030204" pitchFamily="18" charset="0"/>
            </a:endParaRPr>
          </a:p>
        </p:txBody>
      </p:sp>
      <p:sp>
        <p:nvSpPr>
          <p:cNvPr id="5" name="Номер слайда 4"/>
          <p:cNvSpPr>
            <a:spLocks noGrp="1"/>
          </p:cNvSpPr>
          <p:nvPr>
            <p:ph type="sldNum" sz="quarter" idx="12"/>
          </p:nvPr>
        </p:nvSpPr>
        <p:spPr/>
        <p:txBody>
          <a:bodyPr/>
          <a:lstStyle/>
          <a:p>
            <a:fld id="{9873668C-1D03-4606-BB8C-B3075B64DBAA}" type="slidenum">
              <a:rPr lang="ru-RU" sz="1600"/>
              <a:pPr/>
              <a:t>4</a:t>
            </a:fld>
            <a:endParaRPr lang="ru-RU" sz="1600" dirty="0"/>
          </a:p>
        </p:txBody>
      </p:sp>
    </p:spTree>
    <p:extLst>
      <p:ext uri="{BB962C8B-B14F-4D97-AF65-F5344CB8AC3E}">
        <p14:creationId xmlns:p14="http://schemas.microsoft.com/office/powerpoint/2010/main" val="190300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9616" y="-18256"/>
            <a:ext cx="7498080" cy="1143000"/>
          </a:xfrm>
        </p:spPr>
        <p:txBody>
          <a:bodyPr>
            <a:normAutofit/>
          </a:bodyPr>
          <a:lstStyle/>
          <a:p>
            <a:pPr algn="ctr"/>
            <a:r>
              <a:rPr lang="en-US" sz="3600" b="1" dirty="0">
                <a:solidFill>
                  <a:srgbClr val="002060"/>
                </a:solidFill>
                <a:latin typeface="Cambria" panose="02040503050406030204" pitchFamily="18" charset="0"/>
              </a:rPr>
              <a:t>CBM Setup Structure</a:t>
            </a:r>
            <a:endParaRPr lang="ru-RU" sz="3600" b="1" dirty="0">
              <a:solidFill>
                <a:srgbClr val="002060"/>
              </a:solidFill>
              <a:latin typeface="Cambria" panose="02040503050406030204" pitchFamily="18" charset="0"/>
            </a:endParaRPr>
          </a:p>
        </p:txBody>
      </p:sp>
      <p:sp>
        <p:nvSpPr>
          <p:cNvPr id="5" name="Номер слайда 4"/>
          <p:cNvSpPr>
            <a:spLocks noGrp="1"/>
          </p:cNvSpPr>
          <p:nvPr>
            <p:ph type="sldNum" sz="quarter" idx="12"/>
          </p:nvPr>
        </p:nvSpPr>
        <p:spPr/>
        <p:txBody>
          <a:bodyPr/>
          <a:lstStyle/>
          <a:p>
            <a:fld id="{9873668C-1D03-4606-BB8C-B3075B64DBAA}" type="slidenum">
              <a:rPr lang="ru-RU" sz="1600"/>
              <a:pPr/>
              <a:t>5</a:t>
            </a:fld>
            <a:endParaRPr lang="ru-RU" sz="1600" dirty="0"/>
          </a:p>
        </p:txBody>
      </p:sp>
      <p:cxnSp>
        <p:nvCxnSpPr>
          <p:cNvPr id="20" name="Прямая соединительная линия 19"/>
          <p:cNvCxnSpPr/>
          <p:nvPr/>
        </p:nvCxnSpPr>
        <p:spPr>
          <a:xfrm flipH="1">
            <a:off x="3576834" y="4554188"/>
            <a:ext cx="29159" cy="1150676"/>
          </a:xfrm>
          <a:prstGeom prst="line">
            <a:avLst/>
          </a:prstGeom>
          <a:ln w="22225" cmpd="sng">
            <a:solidFill>
              <a:schemeClr val="accent1"/>
            </a:solidFill>
            <a:prstDash val="sysDash"/>
          </a:ln>
          <a:effectLst>
            <a:outerShdw blurRad="50800" dist="50800" dir="5400000" sx="17000" sy="17000" algn="ctr" rotWithShape="0">
              <a:srgbClr val="000000">
                <a:alpha val="43137"/>
              </a:srgbClr>
            </a:outerShdw>
            <a:reflection blurRad="101600" stA="45000" endPos="64000" dist="50800" dir="5400000" sy="-100000" algn="bl" rotWithShape="0"/>
            <a:softEdge rad="228600"/>
          </a:effectLst>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a16="http://schemas.microsoft.com/office/drawing/2014/main" id="{531D5B51-5BDA-4715-9002-944BD2E76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512" y="1296609"/>
            <a:ext cx="7954838" cy="4806934"/>
          </a:xfrm>
          <a:prstGeom prst="rect">
            <a:avLst/>
          </a:prstGeom>
        </p:spPr>
      </p:pic>
    </p:spTree>
    <p:extLst>
      <p:ext uri="{BB962C8B-B14F-4D97-AF65-F5344CB8AC3E}">
        <p14:creationId xmlns:p14="http://schemas.microsoft.com/office/powerpoint/2010/main" val="162895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2351584" y="44624"/>
            <a:ext cx="7992888" cy="1143000"/>
          </a:xfrm>
        </p:spPr>
        <p:txBody>
          <a:bodyPr>
            <a:normAutofit/>
          </a:bodyPr>
          <a:lstStyle/>
          <a:p>
            <a:r>
              <a:rPr lang="en-US" sz="3600" b="1" dirty="0">
                <a:solidFill>
                  <a:srgbClr val="002060"/>
                </a:solidFill>
                <a:latin typeface="Cambria" panose="02040503050406030204" pitchFamily="18" charset="0"/>
              </a:rPr>
              <a:t>Geometry Database. Use Cases</a:t>
            </a:r>
            <a:endParaRPr lang="ru-RU" sz="3600" b="1" dirty="0">
              <a:solidFill>
                <a:srgbClr val="002060"/>
              </a:solidFill>
              <a:latin typeface="Cambria" panose="02040503050406030204" pitchFamily="18" charset="0"/>
            </a:endParaRPr>
          </a:p>
        </p:txBody>
      </p:sp>
      <p:sp>
        <p:nvSpPr>
          <p:cNvPr id="3" name="Номер слайда 2"/>
          <p:cNvSpPr>
            <a:spLocks noGrp="1"/>
          </p:cNvSpPr>
          <p:nvPr>
            <p:ph type="sldNum" sz="quarter" idx="12"/>
          </p:nvPr>
        </p:nvSpPr>
        <p:spPr/>
        <p:txBody>
          <a:bodyPr/>
          <a:lstStyle/>
          <a:p>
            <a:fld id="{9873668C-1D03-4606-BB8C-B3075B64DBAA}" type="slidenum">
              <a:rPr lang="ru-RU" sz="1600"/>
              <a:t>6</a:t>
            </a:fld>
            <a:endParaRPr lang="ru-RU" sz="1600" dirty="0"/>
          </a:p>
        </p:txBody>
      </p:sp>
      <p:sp>
        <p:nvSpPr>
          <p:cNvPr id="7" name="Прямоугольник 6"/>
          <p:cNvSpPr/>
          <p:nvPr/>
        </p:nvSpPr>
        <p:spPr>
          <a:xfrm>
            <a:off x="2711624" y="1606149"/>
            <a:ext cx="7776864" cy="461665"/>
          </a:xfrm>
          <a:prstGeom prst="rect">
            <a:avLst/>
          </a:prstGeom>
        </p:spPr>
        <p:txBody>
          <a:bodyPr wrap="square">
            <a:spAutoFit/>
          </a:bodyPr>
          <a:lstStyle/>
          <a:p>
            <a:pPr algn="just"/>
            <a:r>
              <a:rPr lang="en-US" sz="2400" dirty="0"/>
              <a:t>	</a:t>
            </a:r>
          </a:p>
        </p:txBody>
      </p:sp>
      <p:sp>
        <p:nvSpPr>
          <p:cNvPr id="9" name="Прямоугольник 8"/>
          <p:cNvSpPr/>
          <p:nvPr/>
        </p:nvSpPr>
        <p:spPr>
          <a:xfrm>
            <a:off x="2711624" y="1606149"/>
            <a:ext cx="7776864" cy="461665"/>
          </a:xfrm>
          <a:prstGeom prst="rect">
            <a:avLst/>
          </a:prstGeom>
        </p:spPr>
        <p:txBody>
          <a:bodyPr wrap="square">
            <a:spAutoFit/>
          </a:bodyPr>
          <a:lstStyle/>
          <a:p>
            <a:pPr algn="just"/>
            <a:r>
              <a:rPr lang="en-US" sz="2400" dirty="0"/>
              <a:t>	</a:t>
            </a:r>
          </a:p>
        </p:txBody>
      </p:sp>
      <p:sp>
        <p:nvSpPr>
          <p:cNvPr id="2" name="Прямоугольник 1"/>
          <p:cNvSpPr/>
          <p:nvPr/>
        </p:nvSpPr>
        <p:spPr>
          <a:xfrm>
            <a:off x="7306105" y="2260317"/>
            <a:ext cx="3289847" cy="3785652"/>
          </a:xfrm>
          <a:prstGeom prst="rect">
            <a:avLst/>
          </a:prstGeom>
        </p:spPr>
        <p:txBody>
          <a:bodyPr wrap="square">
            <a:spAutoFit/>
          </a:bodyPr>
          <a:lstStyle/>
          <a:p>
            <a:r>
              <a:rPr lang="en-US" sz="2000" dirty="0">
                <a:latin typeface="Cambria" panose="02040503050406030204" pitchFamily="18" charset="0"/>
              </a:rPr>
              <a:t>The Geometry DB is used:</a:t>
            </a:r>
          </a:p>
          <a:p>
            <a:endParaRPr lang="en-US" sz="2000" dirty="0">
              <a:latin typeface="Cambria" panose="02040503050406030204" pitchFamily="18" charset="0"/>
            </a:endParaRPr>
          </a:p>
          <a:p>
            <a:pPr marL="342900" indent="-342900">
              <a:buFont typeface="Arial" panose="020B0604020202020204" pitchFamily="34" charset="0"/>
              <a:buChar char="•"/>
            </a:pPr>
            <a:r>
              <a:rPr lang="en-US" sz="2000" dirty="0">
                <a:latin typeface="Cambria" panose="02040503050406030204" pitchFamily="18" charset="0"/>
              </a:rPr>
              <a:t>to provide interfaces to view, retrieve and update modules and setups</a:t>
            </a:r>
            <a:endParaRPr lang="ru-RU" sz="2000" dirty="0">
              <a:latin typeface="Cambria" panose="02040503050406030204" pitchFamily="18" charset="0"/>
            </a:endParaRPr>
          </a:p>
          <a:p>
            <a:pPr marL="342900" indent="-342900">
              <a:buFont typeface="Arial" panose="020B0604020202020204" pitchFamily="34" charset="0"/>
              <a:buChar char="•"/>
            </a:pPr>
            <a:r>
              <a:rPr lang="en-US" sz="2000" dirty="0">
                <a:latin typeface="Cambria" panose="02040503050406030204" pitchFamily="18" charset="0"/>
              </a:rPr>
              <a:t>to store setups as combination of setup modules,  </a:t>
            </a:r>
            <a:r>
              <a:rPr lang="en-US" sz="2000" dirty="0">
                <a:solidFill>
                  <a:schemeClr val="tx1">
                    <a:lumMod val="95000"/>
                    <a:lumOff val="5000"/>
                  </a:schemeClr>
                </a:solidFill>
                <a:latin typeface="Cambria" panose="02040503050406030204" pitchFamily="18" charset="0"/>
              </a:rPr>
              <a:t>magnetic fields </a:t>
            </a:r>
            <a:r>
              <a:rPr lang="en-US" sz="2000" dirty="0">
                <a:latin typeface="Cambria" panose="02040503050406030204" pitchFamily="18" charset="0"/>
              </a:rPr>
              <a:t>and materials</a:t>
            </a:r>
          </a:p>
          <a:p>
            <a:pPr marL="342900" indent="-342900">
              <a:buFont typeface="Arial" panose="020B0604020202020204" pitchFamily="34" charset="0"/>
              <a:buChar char="•"/>
            </a:pPr>
            <a:r>
              <a:rPr lang="en-US" sz="2000" dirty="0">
                <a:latin typeface="Cambria" panose="02040503050406030204" pitchFamily="18" charset="0"/>
              </a:rPr>
              <a:t>to store setup modules as ROOT files and Transformation matrix</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980728"/>
            <a:ext cx="5732472" cy="5724000"/>
          </a:xfrm>
          <a:prstGeom prst="rect">
            <a:avLst/>
          </a:prstGeom>
        </p:spPr>
      </p:pic>
    </p:spTree>
    <p:extLst>
      <p:ext uri="{BB962C8B-B14F-4D97-AF65-F5344CB8AC3E}">
        <p14:creationId xmlns:p14="http://schemas.microsoft.com/office/powerpoint/2010/main" val="2715138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2063552" y="147377"/>
            <a:ext cx="8277460" cy="1143000"/>
          </a:xfrm>
        </p:spPr>
        <p:txBody>
          <a:bodyPr>
            <a:noAutofit/>
          </a:bodyPr>
          <a:lstStyle/>
          <a:p>
            <a:pPr algn="ctr"/>
            <a:r>
              <a:rPr lang="en-US" sz="3600" b="1" dirty="0">
                <a:solidFill>
                  <a:srgbClr val="002060"/>
                </a:solidFill>
                <a:latin typeface="Cambria" panose="02040503050406030204" pitchFamily="18" charset="0"/>
              </a:rPr>
              <a:t>The implementation</a:t>
            </a:r>
            <a:endParaRPr lang="ru-RU" sz="3600" b="1" dirty="0">
              <a:solidFill>
                <a:srgbClr val="002060"/>
              </a:solidFill>
              <a:latin typeface="Cambria" panose="02040503050406030204" pitchFamily="18" charset="0"/>
            </a:endParaRPr>
          </a:p>
        </p:txBody>
      </p:sp>
      <p:sp>
        <p:nvSpPr>
          <p:cNvPr id="7" name="Объект 2"/>
          <p:cNvSpPr>
            <a:spLocks noGrp="1"/>
          </p:cNvSpPr>
          <p:nvPr>
            <p:ph idx="1"/>
          </p:nvPr>
        </p:nvSpPr>
        <p:spPr>
          <a:xfrm>
            <a:off x="2063552" y="1412777"/>
            <a:ext cx="8067148" cy="4943574"/>
          </a:xfrm>
        </p:spPr>
        <p:txBody>
          <a:bodyPr>
            <a:normAutofit/>
          </a:bodyPr>
          <a:lstStyle/>
          <a:p>
            <a:pPr algn="just"/>
            <a:r>
              <a:rPr lang="en-US" b="1" dirty="0">
                <a:solidFill>
                  <a:srgbClr val="0070C0"/>
                </a:solidFill>
                <a:latin typeface="Cambria" panose="02040503050406030204" pitchFamily="18" charset="0"/>
              </a:rPr>
              <a:t>GUI (Graphical User Interface)</a:t>
            </a:r>
            <a:r>
              <a:rPr lang="ru-RU" b="1" dirty="0">
                <a:solidFill>
                  <a:srgbClr val="0070C0"/>
                </a:solidFill>
                <a:latin typeface="Cambria" panose="02040503050406030204" pitchFamily="18" charset="0"/>
              </a:rPr>
              <a:t> </a:t>
            </a:r>
            <a:r>
              <a:rPr lang="en-US" dirty="0">
                <a:latin typeface="Cambria" panose="02040503050406030204" pitchFamily="18" charset="0"/>
              </a:rPr>
              <a:t>implemented as Web-interface.</a:t>
            </a:r>
            <a:endParaRPr lang="ru-RU" dirty="0">
              <a:latin typeface="Cambria" panose="02040503050406030204" pitchFamily="18" charset="0"/>
            </a:endParaRPr>
          </a:p>
          <a:p>
            <a:pPr lvl="1" algn="just"/>
            <a:r>
              <a:rPr lang="en-US" dirty="0">
                <a:latin typeface="Cambria" panose="02040503050406030204" pitchFamily="18" charset="0"/>
              </a:rPr>
              <a:t>View;</a:t>
            </a:r>
          </a:p>
          <a:p>
            <a:pPr lvl="1" algn="just"/>
            <a:r>
              <a:rPr lang="en-US" dirty="0">
                <a:latin typeface="Cambria" panose="02040503050406030204" pitchFamily="18" charset="0"/>
              </a:rPr>
              <a:t>Edit;</a:t>
            </a:r>
          </a:p>
          <a:p>
            <a:pPr lvl="1" algn="just"/>
            <a:r>
              <a:rPr lang="en-US" dirty="0">
                <a:latin typeface="Cambria" panose="02040503050406030204" pitchFamily="18" charset="0"/>
              </a:rPr>
              <a:t>Download.</a:t>
            </a:r>
          </a:p>
          <a:p>
            <a:pPr marL="342900" lvl="1" indent="0" algn="just">
              <a:buNone/>
            </a:pPr>
            <a:endParaRPr lang="en-US" dirty="0">
              <a:latin typeface="Cambria" panose="02040503050406030204" pitchFamily="18" charset="0"/>
            </a:endParaRPr>
          </a:p>
          <a:p>
            <a:pPr algn="just"/>
            <a:r>
              <a:rPr lang="en-US" b="1" dirty="0">
                <a:solidFill>
                  <a:srgbClr val="0070C0"/>
                </a:solidFill>
                <a:latin typeface="Cambria" panose="02040503050406030204" pitchFamily="18" charset="0"/>
              </a:rPr>
              <a:t>API (Application Programming Interface)</a:t>
            </a:r>
            <a:r>
              <a:rPr lang="en-US" b="1" dirty="0">
                <a:latin typeface="Cambria" panose="02040503050406030204" pitchFamily="18" charset="0"/>
              </a:rPr>
              <a:t> </a:t>
            </a:r>
            <a:r>
              <a:rPr lang="en-US" dirty="0">
                <a:latin typeface="Cambria" panose="02040503050406030204" pitchFamily="18" charset="0"/>
              </a:rPr>
              <a:t> implemented as macros of the ROOT environment. Any macro can be used as executable file or can be called from other ROOT macros. </a:t>
            </a:r>
            <a:endParaRPr lang="en-US" dirty="0">
              <a:solidFill>
                <a:srgbClr val="FF0000"/>
              </a:solidFill>
              <a:latin typeface="Cambria" panose="02040503050406030204" pitchFamily="18" charset="0"/>
            </a:endParaRPr>
          </a:p>
          <a:p>
            <a:pPr marL="82296" indent="0" algn="just">
              <a:buNone/>
            </a:pPr>
            <a:endParaRPr lang="en-US" sz="2400" dirty="0"/>
          </a:p>
          <a:p>
            <a:pPr marL="82296" indent="0" algn="just">
              <a:buNone/>
            </a:pPr>
            <a:endParaRPr lang="en-US" sz="2400" dirty="0"/>
          </a:p>
        </p:txBody>
      </p:sp>
      <p:sp>
        <p:nvSpPr>
          <p:cNvPr id="5" name="Номер слайда 4"/>
          <p:cNvSpPr>
            <a:spLocks noGrp="1"/>
          </p:cNvSpPr>
          <p:nvPr>
            <p:ph type="sldNum" sz="quarter" idx="12"/>
          </p:nvPr>
        </p:nvSpPr>
        <p:spPr/>
        <p:txBody>
          <a:bodyPr/>
          <a:lstStyle/>
          <a:p>
            <a:fld id="{9873668C-1D03-4606-BB8C-B3075B64DBAA}" type="slidenum">
              <a:rPr lang="ru-RU" sz="1600"/>
              <a:pPr/>
              <a:t>7</a:t>
            </a:fld>
            <a:endParaRPr lang="ru-RU" sz="1600" dirty="0"/>
          </a:p>
        </p:txBody>
      </p:sp>
    </p:spTree>
    <p:extLst>
      <p:ext uri="{BB962C8B-B14F-4D97-AF65-F5344CB8AC3E}">
        <p14:creationId xmlns:p14="http://schemas.microsoft.com/office/powerpoint/2010/main" val="85487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8182" y="-62851"/>
            <a:ext cx="7886700" cy="687610"/>
          </a:xfrm>
        </p:spPr>
        <p:txBody>
          <a:bodyPr/>
          <a:lstStyle/>
          <a:p>
            <a:pPr algn="ctr"/>
            <a:r>
              <a:rPr lang="en-US" sz="3200" b="1" dirty="0">
                <a:solidFill>
                  <a:srgbClr val="002060"/>
                </a:solidFill>
                <a:latin typeface="Cambria" panose="02040503050406030204" pitchFamily="18" charset="0"/>
              </a:rPr>
              <a:t>Web-interface. View Mode</a:t>
            </a:r>
            <a:endParaRPr lang="ru-RU" dirty="0"/>
          </a:p>
        </p:txBody>
      </p:sp>
      <p:pic>
        <p:nvPicPr>
          <p:cNvPr id="6" name="Объект 5"/>
          <p:cNvPicPr>
            <a:picLocks noGrp="1" noChangeAspect="1"/>
          </p:cNvPicPr>
          <p:nvPr>
            <p:ph idx="1"/>
          </p:nvPr>
        </p:nvPicPr>
        <p:blipFill>
          <a:blip r:embed="rId2"/>
          <a:stretch>
            <a:fillRect/>
          </a:stretch>
        </p:blipFill>
        <p:spPr>
          <a:xfrm>
            <a:off x="2156296" y="476672"/>
            <a:ext cx="7610475" cy="4000500"/>
          </a:xfrm>
          <a:prstGeom prst="rect">
            <a:avLst/>
          </a:prstGeom>
        </p:spPr>
      </p:pic>
      <p:cxnSp>
        <p:nvCxnSpPr>
          <p:cNvPr id="7" name="Прямая со стрелкой 6"/>
          <p:cNvCxnSpPr/>
          <p:nvPr/>
        </p:nvCxnSpPr>
        <p:spPr>
          <a:xfrm>
            <a:off x="3559256" y="2613507"/>
            <a:ext cx="936104" cy="57606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Овал 9"/>
          <p:cNvSpPr/>
          <p:nvPr/>
        </p:nvSpPr>
        <p:spPr>
          <a:xfrm>
            <a:off x="4548943" y="3097974"/>
            <a:ext cx="79208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p:cNvPicPr>
            <a:picLocks noChangeAspect="1"/>
          </p:cNvPicPr>
          <p:nvPr/>
        </p:nvPicPr>
        <p:blipFill>
          <a:blip r:embed="rId3"/>
          <a:stretch>
            <a:fillRect/>
          </a:stretch>
        </p:blipFill>
        <p:spPr>
          <a:xfrm>
            <a:off x="3869202" y="3846517"/>
            <a:ext cx="4476750" cy="2019300"/>
          </a:xfrm>
          <a:prstGeom prst="rect">
            <a:avLst/>
          </a:prstGeom>
          <a:ln w="12700">
            <a:solidFill>
              <a:srgbClr val="7030A0"/>
            </a:solidFill>
          </a:ln>
        </p:spPr>
      </p:pic>
      <p:cxnSp>
        <p:nvCxnSpPr>
          <p:cNvPr id="15" name="Скругленная соединительная линия 14"/>
          <p:cNvCxnSpPr/>
          <p:nvPr/>
        </p:nvCxnSpPr>
        <p:spPr>
          <a:xfrm rot="5400000">
            <a:off x="4032551" y="3420000"/>
            <a:ext cx="742527" cy="648074"/>
          </a:xfrm>
          <a:prstGeom prst="curvedConnector3">
            <a:avLst>
              <a:gd name="adj1" fmla="val 50000"/>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a:off x="4727849" y="5090616"/>
            <a:ext cx="792088" cy="42661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 name="Скругленная соединительная линия 23"/>
          <p:cNvCxnSpPr>
            <a:stCxn id="23" idx="5"/>
          </p:cNvCxnSpPr>
          <p:nvPr/>
        </p:nvCxnSpPr>
        <p:spPr>
          <a:xfrm rot="5400000">
            <a:off x="5034655" y="5652005"/>
            <a:ext cx="566532" cy="172034"/>
          </a:xfrm>
          <a:prstGeom prst="curvedConnector3">
            <a:avLst>
              <a:gd name="adj1" fmla="val 50000"/>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28" name="Рисунок 27"/>
          <p:cNvPicPr>
            <a:picLocks noChangeAspect="1"/>
          </p:cNvPicPr>
          <p:nvPr/>
        </p:nvPicPr>
        <p:blipFill>
          <a:blip r:embed="rId4"/>
          <a:stretch>
            <a:fillRect/>
          </a:stretch>
        </p:blipFill>
        <p:spPr>
          <a:xfrm>
            <a:off x="4413338" y="6068809"/>
            <a:ext cx="1981200" cy="742950"/>
          </a:xfrm>
          <a:prstGeom prst="rect">
            <a:avLst/>
          </a:prstGeom>
          <a:ln>
            <a:solidFill>
              <a:srgbClr val="7030A0"/>
            </a:solidFill>
          </a:ln>
        </p:spPr>
      </p:pic>
    </p:spTree>
    <p:extLst>
      <p:ext uri="{BB962C8B-B14F-4D97-AF65-F5344CB8AC3E}">
        <p14:creationId xmlns:p14="http://schemas.microsoft.com/office/powerpoint/2010/main" val="330104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heel(1)">
                                      <p:cBhvr>
                                        <p:cTn id="24" dur="2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991544" y="12130"/>
            <a:ext cx="8277460" cy="943547"/>
          </a:xfrm>
        </p:spPr>
        <p:txBody>
          <a:bodyPr>
            <a:noAutofit/>
          </a:bodyPr>
          <a:lstStyle/>
          <a:p>
            <a:pPr algn="ctr"/>
            <a:r>
              <a:rPr lang="en-US" dirty="0"/>
              <a:t>  </a:t>
            </a:r>
            <a:r>
              <a:rPr lang="en-US" sz="3600" b="1" dirty="0">
                <a:solidFill>
                  <a:schemeClr val="accent5">
                    <a:lumMod val="50000"/>
                  </a:schemeClr>
                </a:solidFill>
                <a:latin typeface="Cambria" panose="02040503050406030204" pitchFamily="18" charset="0"/>
              </a:rPr>
              <a:t>Macros</a:t>
            </a:r>
            <a:endParaRPr lang="ru-RU" sz="3600" b="1" dirty="0">
              <a:solidFill>
                <a:schemeClr val="accent5">
                  <a:lumMod val="50000"/>
                </a:schemeClr>
              </a:solidFill>
              <a:latin typeface="Cambria" panose="02040503050406030204" pitchFamily="18" charset="0"/>
            </a:endParaRPr>
          </a:p>
        </p:txBody>
      </p:sp>
      <p:sp>
        <p:nvSpPr>
          <p:cNvPr id="5" name="Номер слайда 4"/>
          <p:cNvSpPr>
            <a:spLocks noGrp="1"/>
          </p:cNvSpPr>
          <p:nvPr>
            <p:ph type="sldNum" sz="quarter" idx="12"/>
          </p:nvPr>
        </p:nvSpPr>
        <p:spPr/>
        <p:txBody>
          <a:bodyPr/>
          <a:lstStyle/>
          <a:p>
            <a:fld id="{9873668C-1D03-4606-BB8C-B3075B64DBAA}" type="slidenum">
              <a:rPr lang="ru-RU" smtClean="0"/>
              <a:pPr/>
              <a:t>9</a:t>
            </a:fld>
            <a:endParaRPr lang="ru-RU"/>
          </a:p>
        </p:txBody>
      </p:sp>
      <p:graphicFrame>
        <p:nvGraphicFramePr>
          <p:cNvPr id="8" name="Объект 2"/>
          <p:cNvGraphicFramePr>
            <a:graphicFrameLocks/>
          </p:cNvGraphicFramePr>
          <p:nvPr>
            <p:extLst/>
          </p:nvPr>
        </p:nvGraphicFramePr>
        <p:xfrm>
          <a:off x="1701782" y="947656"/>
          <a:ext cx="8856984" cy="5765800"/>
        </p:xfrm>
        <a:graphic>
          <a:graphicData uri="http://schemas.openxmlformats.org/drawingml/2006/table">
            <a:tbl>
              <a:tblPr firstRow="1" bandRow="1"/>
              <a:tblGrid>
                <a:gridCol w="2177947">
                  <a:extLst>
                    <a:ext uri="{9D8B030D-6E8A-4147-A177-3AD203B41FA5}">
                      <a16:colId xmlns:a16="http://schemas.microsoft.com/office/drawing/2014/main" val="20000"/>
                    </a:ext>
                  </a:extLst>
                </a:gridCol>
                <a:gridCol w="3798717">
                  <a:extLst>
                    <a:ext uri="{9D8B030D-6E8A-4147-A177-3AD203B41FA5}">
                      <a16:colId xmlns:a16="http://schemas.microsoft.com/office/drawing/2014/main" val="20001"/>
                    </a:ext>
                  </a:extLst>
                </a:gridCol>
                <a:gridCol w="1791347">
                  <a:extLst>
                    <a:ext uri="{9D8B030D-6E8A-4147-A177-3AD203B41FA5}">
                      <a16:colId xmlns:a16="http://schemas.microsoft.com/office/drawing/2014/main" val="20002"/>
                    </a:ext>
                  </a:extLst>
                </a:gridCol>
                <a:gridCol w="1088973">
                  <a:extLst>
                    <a:ext uri="{9D8B030D-6E8A-4147-A177-3AD203B41FA5}">
                      <a16:colId xmlns:a16="http://schemas.microsoft.com/office/drawing/2014/main" val="20003"/>
                    </a:ext>
                  </a:extLst>
                </a:gridCol>
              </a:tblGrid>
              <a:tr h="370840">
                <a:tc>
                  <a:txBody>
                    <a:bodyPr/>
                    <a:lstStyle/>
                    <a:p>
                      <a:r>
                        <a:rPr lang="en-US" sz="1600" b="1" i="1" dirty="0">
                          <a:latin typeface="Cambria" panose="02040503050406030204" pitchFamily="18" charset="0"/>
                        </a:rPr>
                        <a:t>Signature</a:t>
                      </a:r>
                      <a:endParaRPr lang="ru-RU" sz="1600" i="1" dirty="0"/>
                    </a:p>
                  </a:txBody>
                  <a:tcPr>
                    <a:solidFill>
                      <a:schemeClr val="accent1">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1" i="1" dirty="0">
                          <a:latin typeface="Cambria" panose="02040503050406030204" pitchFamily="18" charset="0"/>
                        </a:rPr>
                        <a:t>Description</a:t>
                      </a:r>
                      <a:endParaRPr lang="ru-RU" sz="1600" i="1" dirty="0"/>
                    </a:p>
                  </a:txBody>
                  <a:tcPr>
                    <a:solidFill>
                      <a:schemeClr val="accent1">
                        <a:lumMod val="20000"/>
                        <a:lumOff val="80000"/>
                      </a:schemeClr>
                    </a:solidFill>
                  </a:tcPr>
                </a:tc>
                <a:tc>
                  <a:txBody>
                    <a:bodyPr/>
                    <a:lstStyle/>
                    <a:p>
                      <a:r>
                        <a:rPr lang="en-US" sz="1600" b="1" i="1" dirty="0">
                          <a:latin typeface="Cambria" panose="02040503050406030204" pitchFamily="18" charset="0"/>
                        </a:rPr>
                        <a:t>Call</a:t>
                      </a:r>
                      <a:r>
                        <a:rPr lang="en-US" sz="1600" b="1" i="1" baseline="0" dirty="0">
                          <a:latin typeface="Cambria" panose="02040503050406030204" pitchFamily="18" charset="0"/>
                        </a:rPr>
                        <a:t> </a:t>
                      </a:r>
                      <a:r>
                        <a:rPr lang="en-US" sz="1600" b="1" i="1" dirty="0">
                          <a:latin typeface="Cambria" panose="02040503050406030204" pitchFamily="18" charset="0"/>
                        </a:rPr>
                        <a:t>Example</a:t>
                      </a:r>
                      <a:endParaRPr lang="ru-RU" sz="1600" i="1" dirty="0"/>
                    </a:p>
                  </a:txBody>
                  <a:tcPr>
                    <a:solidFill>
                      <a:schemeClr val="accent1">
                        <a:lumMod val="20000"/>
                        <a:lumOff val="80000"/>
                      </a:schemeClr>
                    </a:solidFill>
                  </a:tcPr>
                </a:tc>
                <a:tc>
                  <a:txBody>
                    <a:bodyPr/>
                    <a:lstStyle/>
                    <a:p>
                      <a:r>
                        <a:rPr lang="en-US" sz="1600" b="1" i="1" dirty="0">
                          <a:latin typeface="Cambria" panose="02040503050406030204" pitchFamily="18" charset="0"/>
                        </a:rPr>
                        <a:t>Comment</a:t>
                      </a:r>
                      <a:endParaRPr lang="ru-RU" sz="1600" i="1" dirty="0"/>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r>
                        <a:rPr lang="en-US" sz="1500" b="1" dirty="0">
                          <a:solidFill>
                            <a:srgbClr val="00B050"/>
                          </a:solidFill>
                          <a:latin typeface="Courier New" panose="02070309020205020404" pitchFamily="49" charset="0"/>
                          <a:cs typeface="Courier New" panose="02070309020205020404" pitchFamily="49" charset="0"/>
                        </a:rPr>
                        <a:t>void</a:t>
                      </a:r>
                      <a:r>
                        <a:rPr lang="en-US" sz="1500" b="1" dirty="0">
                          <a:latin typeface="Cambria" panose="02040503050406030204" pitchFamily="18" charset="0"/>
                        </a:rPr>
                        <a:t> </a:t>
                      </a:r>
                      <a:r>
                        <a:rPr lang="en-US" sz="1500" b="1" dirty="0" err="1">
                          <a:solidFill>
                            <a:srgbClr val="0070C0"/>
                          </a:solidFill>
                          <a:latin typeface="Courier New" panose="02070309020205020404" pitchFamily="49" charset="0"/>
                          <a:cs typeface="Courier New" panose="02070309020205020404" pitchFamily="49" charset="0"/>
                        </a:rPr>
                        <a:t>getSetupList</a:t>
                      </a:r>
                      <a:r>
                        <a:rPr lang="en-US" sz="1500" b="1" dirty="0">
                          <a:solidFill>
                            <a:srgbClr val="0070C0"/>
                          </a:solidFill>
                          <a:latin typeface="Courier New" panose="02070309020205020404" pitchFamily="49" charset="0"/>
                          <a:cs typeface="Courier New" panose="02070309020205020404" pitchFamily="49" charset="0"/>
                        </a:rPr>
                        <a:t>();</a:t>
                      </a:r>
                      <a:endParaRPr lang="ru-RU" sz="1500" dirty="0"/>
                    </a:p>
                  </a:txBody>
                  <a:tcPr>
                    <a:solidFill>
                      <a:schemeClr val="bg1">
                        <a:lumMod val="95000"/>
                      </a:schemeClr>
                    </a:solidFill>
                  </a:tcPr>
                </a:tc>
                <a:tc>
                  <a:txBody>
                    <a:bodyPr/>
                    <a:lstStyle/>
                    <a:p>
                      <a:r>
                        <a:rPr lang="en-US" sz="1500" b="1" i="1" dirty="0">
                          <a:latin typeface="Cambria" panose="02040503050406030204" pitchFamily="18" charset="0"/>
                        </a:rPr>
                        <a:t>Get the list of available setups</a:t>
                      </a:r>
                      <a:r>
                        <a:rPr lang="en-US" sz="1500" b="1" i="1" dirty="0"/>
                        <a:t>. </a:t>
                      </a:r>
                      <a:r>
                        <a:rPr lang="en-US" sz="1500" dirty="0">
                          <a:latin typeface="Cambria" panose="02040503050406030204" pitchFamily="18" charset="0"/>
                        </a:rPr>
                        <a:t>Print the list of available setups including tag, date of creation, author and description parameters for each approved setup. </a:t>
                      </a:r>
                      <a:endParaRPr lang="ru-RU" sz="1500" dirty="0"/>
                    </a:p>
                  </a:txBody>
                  <a:tcP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dirty="0" err="1">
                          <a:solidFill>
                            <a:srgbClr val="00B0F0"/>
                          </a:solidFill>
                          <a:latin typeface="Cambria" panose="02040503050406030204" pitchFamily="18" charset="0"/>
                        </a:rPr>
                        <a:t>getSetupList.c</a:t>
                      </a:r>
                      <a:r>
                        <a:rPr lang="en-US" sz="1500" dirty="0">
                          <a:latin typeface="Cambria" panose="02040503050406030204" pitchFamily="18" charset="0"/>
                        </a:rPr>
                        <a:t>();</a:t>
                      </a:r>
                      <a:endParaRPr lang="ru-RU" sz="1500" dirty="0">
                        <a:latin typeface="Cambria" panose="02040503050406030204" pitchFamily="18" charset="0"/>
                      </a:endParaRPr>
                    </a:p>
                  </a:txBody>
                  <a:tcPr>
                    <a:solidFill>
                      <a:schemeClr val="bg1">
                        <a:lumMod val="95000"/>
                      </a:schemeClr>
                    </a:solidFill>
                  </a:tcPr>
                </a:tc>
                <a:tc>
                  <a:txBody>
                    <a:bodyPr/>
                    <a:lstStyle/>
                    <a:p>
                      <a:r>
                        <a:rPr lang="en-US" sz="1200" dirty="0">
                          <a:latin typeface="Cambria" panose="02040503050406030204" pitchFamily="18" charset="0"/>
                        </a:rPr>
                        <a:t>Return the available setups’ list</a:t>
                      </a:r>
                      <a:endParaRPr lang="ru-RU" sz="1200" dirty="0"/>
                    </a:p>
                  </a:txBody>
                  <a:tcPr>
                    <a:solidFill>
                      <a:schemeClr val="bg1">
                        <a:lumMod val="95000"/>
                      </a:schemeClr>
                    </a:solidFill>
                  </a:tcPr>
                </a:tc>
                <a:extLst>
                  <a:ext uri="{0D108BD9-81ED-4DB2-BD59-A6C34878D82A}">
                    <a16:rowId xmlns:a16="http://schemas.microsoft.com/office/drawing/2014/main" val="10001"/>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dirty="0">
                          <a:solidFill>
                            <a:srgbClr val="00B050"/>
                          </a:solidFill>
                          <a:latin typeface="Cambria" panose="02040503050406030204" pitchFamily="18" charset="0"/>
                        </a:rPr>
                        <a:t>bool</a:t>
                      </a:r>
                      <a:r>
                        <a:rPr lang="en-US" sz="1500" b="1" dirty="0">
                          <a:solidFill>
                            <a:srgbClr val="00B0F0"/>
                          </a:solidFill>
                          <a:latin typeface="Cambria" panose="02040503050406030204" pitchFamily="18" charset="0"/>
                        </a:rPr>
                        <a:t> </a:t>
                      </a:r>
                      <a:r>
                        <a:rPr lang="en-US" sz="1500" b="1" dirty="0" err="1">
                          <a:solidFill>
                            <a:srgbClr val="00B0F0"/>
                          </a:solidFill>
                          <a:latin typeface="Cambria" panose="02040503050406030204" pitchFamily="18" charset="0"/>
                        </a:rPr>
                        <a:t>loadSetup</a:t>
                      </a:r>
                      <a:r>
                        <a:rPr lang="en-US" sz="1500" dirty="0">
                          <a:latin typeface="Cambria" panose="02040503050406030204" pitchFamily="18" charset="0"/>
                        </a:rPr>
                        <a:t>(</a:t>
                      </a:r>
                      <a:r>
                        <a:rPr lang="en-US" sz="1500" dirty="0" err="1">
                          <a:solidFill>
                            <a:srgbClr val="00B050"/>
                          </a:solidFill>
                          <a:latin typeface="Cambria" panose="02040503050406030204" pitchFamily="18" charset="0"/>
                        </a:rPr>
                        <a:t>const</a:t>
                      </a:r>
                      <a:r>
                        <a:rPr lang="en-US" sz="1500" dirty="0">
                          <a:solidFill>
                            <a:srgbClr val="00B050"/>
                          </a:solidFill>
                          <a:latin typeface="Cambria" panose="02040503050406030204" pitchFamily="18" charset="0"/>
                        </a:rPr>
                        <a:t> char*</a:t>
                      </a:r>
                      <a:r>
                        <a:rPr lang="en-US" sz="1500" dirty="0">
                          <a:latin typeface="Cambria" panose="02040503050406030204" pitchFamily="18" charset="0"/>
                        </a:rPr>
                        <a:t> </a:t>
                      </a:r>
                      <a:r>
                        <a:rPr lang="en-US" sz="1500" dirty="0" err="1">
                          <a:latin typeface="Cambria" panose="02040503050406030204" pitchFamily="18" charset="0"/>
                        </a:rPr>
                        <a:t>setupTag</a:t>
                      </a:r>
                      <a:r>
                        <a:rPr lang="en-US" sz="1500" dirty="0">
                          <a:latin typeface="Cambria" panose="02040503050406030204" pitchFamily="18" charset="0"/>
                        </a:rPr>
                        <a:t>, </a:t>
                      </a:r>
                      <a:r>
                        <a:rPr lang="en-US" sz="1500" dirty="0" err="1">
                          <a:solidFill>
                            <a:srgbClr val="00B050"/>
                          </a:solidFill>
                          <a:latin typeface="Cambria" panose="02040503050406030204" pitchFamily="18" charset="0"/>
                        </a:rPr>
                        <a:t>const</a:t>
                      </a:r>
                      <a:r>
                        <a:rPr lang="en-US" sz="1500" dirty="0">
                          <a:solidFill>
                            <a:srgbClr val="00B050"/>
                          </a:solidFill>
                          <a:latin typeface="Cambria" panose="02040503050406030204" pitchFamily="18" charset="0"/>
                        </a:rPr>
                        <a:t> char* </a:t>
                      </a:r>
                      <a:r>
                        <a:rPr lang="en-US" sz="1500" dirty="0" err="1">
                          <a:latin typeface="Cambria" panose="02040503050406030204" pitchFamily="18" charset="0"/>
                        </a:rPr>
                        <a:t>moduleName</a:t>
                      </a:r>
                      <a:r>
                        <a:rPr lang="en-US" sz="1500" dirty="0">
                          <a:latin typeface="Cambria" panose="02040503050406030204" pitchFamily="18" charset="0"/>
                        </a:rPr>
                        <a:t>);</a:t>
                      </a:r>
                      <a:endParaRPr lang="ru-RU" sz="1500" dirty="0">
                        <a:latin typeface="Cambria" panose="02040503050406030204" pitchFamily="18" charset="0"/>
                      </a:endParaRPr>
                    </a:p>
                  </a:txBody>
                  <a:tcP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i="1" dirty="0">
                          <a:latin typeface="Cambria" panose="02040503050406030204" pitchFamily="18" charset="0"/>
                        </a:rPr>
                        <a:t>Load setup into the </a:t>
                      </a:r>
                      <a:r>
                        <a:rPr lang="en-US" sz="1500" b="1" i="1" dirty="0" smtClean="0">
                          <a:latin typeface="Cambria" panose="02040503050406030204" pitchFamily="18" charset="0"/>
                        </a:rPr>
                        <a:t>CBM/BMN </a:t>
                      </a:r>
                      <a:r>
                        <a:rPr lang="en-US" sz="1500" b="1" i="1" dirty="0">
                          <a:latin typeface="Cambria" panose="02040503050406030204" pitchFamily="18" charset="0"/>
                        </a:rPr>
                        <a:t>ROOT framework. </a:t>
                      </a:r>
                      <a:r>
                        <a:rPr lang="en-US" sz="1500" dirty="0">
                          <a:latin typeface="Cambria" panose="02040503050406030204" pitchFamily="18" charset="0"/>
                        </a:rPr>
                        <a:t>The Geometry can be used in ROOT framework afterwards. Return FALSE  if setup is not loaded, and TRUE if the loading is successful.</a:t>
                      </a:r>
                      <a:endParaRPr lang="ru-RU" sz="1500" dirty="0">
                        <a:latin typeface="Cambria" panose="02040503050406030204" pitchFamily="18" charset="0"/>
                      </a:endParaRPr>
                    </a:p>
                  </a:txBody>
                  <a:tcPr>
                    <a:solidFill>
                      <a:schemeClr val="bg1">
                        <a:lumMod val="95000"/>
                      </a:schemeClr>
                    </a:solidFill>
                  </a:tcPr>
                </a:tc>
                <a:tc>
                  <a:txBody>
                    <a:bodyPr/>
                    <a:lstStyle/>
                    <a:p>
                      <a:r>
                        <a:rPr lang="en-US" sz="1500" dirty="0">
                          <a:solidFill>
                            <a:srgbClr val="00B050"/>
                          </a:solidFill>
                          <a:latin typeface="Cambria" panose="02040503050406030204" pitchFamily="18" charset="0"/>
                        </a:rPr>
                        <a:t>bool</a:t>
                      </a:r>
                      <a:r>
                        <a:rPr lang="en-US" sz="1500" dirty="0">
                          <a:latin typeface="Cambria" panose="02040503050406030204" pitchFamily="18" charset="0"/>
                        </a:rPr>
                        <a:t> res = </a:t>
                      </a:r>
                      <a:r>
                        <a:rPr lang="en-US" sz="1500" dirty="0" err="1">
                          <a:solidFill>
                            <a:srgbClr val="00B0F0"/>
                          </a:solidFill>
                          <a:latin typeface="Cambria" panose="02040503050406030204" pitchFamily="18" charset="0"/>
                        </a:rPr>
                        <a:t>loadSetup</a:t>
                      </a:r>
                      <a:r>
                        <a:rPr lang="en-US" sz="1500" dirty="0">
                          <a:latin typeface="Cambria" panose="02040503050406030204" pitchFamily="18" charset="0"/>
                        </a:rPr>
                        <a:t>(“sis100_electron”, “*”); </a:t>
                      </a:r>
                      <a:endParaRPr lang="ru-RU" sz="1500" dirty="0"/>
                    </a:p>
                  </a:txBody>
                  <a:tcPr>
                    <a:solidFill>
                      <a:schemeClr val="bg1">
                        <a:lumMod val="95000"/>
                      </a:schemeClr>
                    </a:solidFill>
                  </a:tcPr>
                </a:tc>
                <a:tc>
                  <a:txBody>
                    <a:bodyPr/>
                    <a:lstStyle/>
                    <a:p>
                      <a:pPr marL="0" indent="0">
                        <a:buNone/>
                      </a:pPr>
                      <a:r>
                        <a:rPr lang="en-US" sz="1200" b="1" dirty="0">
                          <a:latin typeface="Cambria" panose="02040503050406030204" pitchFamily="18" charset="0"/>
                        </a:rPr>
                        <a:t>“*”</a:t>
                      </a:r>
                      <a:r>
                        <a:rPr lang="en-US" sz="1200" dirty="0">
                          <a:latin typeface="Cambria" panose="02040503050406030204" pitchFamily="18" charset="0"/>
                        </a:rPr>
                        <a:t> – all setup modules to be loaded</a:t>
                      </a:r>
                      <a:endParaRPr lang="ru-RU" sz="1200" dirty="0">
                        <a:latin typeface="Cambria" panose="02040503050406030204" pitchFamily="18" charset="0"/>
                      </a:endParaRPr>
                    </a:p>
                  </a:txBody>
                  <a:tcPr>
                    <a:solidFill>
                      <a:schemeClr val="bg1">
                        <a:lumMod val="95000"/>
                      </a:schemeClr>
                    </a:solidFill>
                  </a:tcPr>
                </a:tc>
                <a:extLst>
                  <a:ext uri="{0D108BD9-81ED-4DB2-BD59-A6C34878D82A}">
                    <a16:rowId xmlns:a16="http://schemas.microsoft.com/office/drawing/2014/main" val="10002"/>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dirty="0">
                          <a:solidFill>
                            <a:srgbClr val="00B050"/>
                          </a:solidFill>
                          <a:latin typeface="Cambria" panose="02040503050406030204" pitchFamily="18" charset="0"/>
                        </a:rPr>
                        <a:t>bool</a:t>
                      </a:r>
                      <a:r>
                        <a:rPr lang="en-US" sz="1500" b="1" dirty="0">
                          <a:latin typeface="Cambria" panose="02040503050406030204" pitchFamily="18" charset="0"/>
                        </a:rPr>
                        <a:t> </a:t>
                      </a:r>
                      <a:r>
                        <a:rPr lang="en-US" sz="1500" b="1" dirty="0" err="1">
                          <a:solidFill>
                            <a:srgbClr val="00B0F0"/>
                          </a:solidFill>
                          <a:latin typeface="Cambria" panose="02040503050406030204" pitchFamily="18" charset="0"/>
                        </a:rPr>
                        <a:t>loadSetup</a:t>
                      </a:r>
                      <a:r>
                        <a:rPr lang="en-US" sz="1500" dirty="0">
                          <a:latin typeface="Cambria" panose="02040503050406030204" pitchFamily="18" charset="0"/>
                        </a:rPr>
                        <a:t>(</a:t>
                      </a:r>
                      <a:r>
                        <a:rPr lang="en-US" sz="1500" dirty="0" err="1">
                          <a:solidFill>
                            <a:srgbClr val="00B050"/>
                          </a:solidFill>
                          <a:latin typeface="Cambria" panose="02040503050406030204" pitchFamily="18" charset="0"/>
                        </a:rPr>
                        <a:t>const</a:t>
                      </a:r>
                      <a:r>
                        <a:rPr lang="en-US" sz="1500" dirty="0">
                          <a:solidFill>
                            <a:srgbClr val="00B050"/>
                          </a:solidFill>
                          <a:latin typeface="Cambria" panose="02040503050406030204" pitchFamily="18" charset="0"/>
                        </a:rPr>
                        <a:t> char* </a:t>
                      </a:r>
                      <a:r>
                        <a:rPr lang="en-US" sz="1500" dirty="0" err="1">
                          <a:latin typeface="Cambria" panose="02040503050406030204" pitchFamily="18" charset="0"/>
                        </a:rPr>
                        <a:t>setupTag</a:t>
                      </a:r>
                      <a:r>
                        <a:rPr lang="en-US" sz="1500" dirty="0">
                          <a:latin typeface="Cambria" panose="02040503050406030204" pitchFamily="18" charset="0"/>
                        </a:rPr>
                        <a:t>, </a:t>
                      </a:r>
                      <a:r>
                        <a:rPr lang="en-US" sz="1500" kern="1200" dirty="0" err="1">
                          <a:solidFill>
                            <a:schemeClr val="tx1"/>
                          </a:solidFill>
                          <a:effectLst/>
                          <a:latin typeface="+mn-lt"/>
                          <a:ea typeface="+mn-ea"/>
                          <a:cs typeface="+mn-cs"/>
                        </a:rPr>
                        <a:t>int</a:t>
                      </a:r>
                      <a:r>
                        <a:rPr lang="en-US" sz="1500" kern="1200" dirty="0">
                          <a:solidFill>
                            <a:schemeClr val="tx1"/>
                          </a:solidFill>
                          <a:effectLst/>
                          <a:latin typeface="+mn-lt"/>
                          <a:ea typeface="+mn-ea"/>
                          <a:cs typeface="+mn-cs"/>
                        </a:rPr>
                        <a:t> </a:t>
                      </a:r>
                      <a:r>
                        <a:rPr lang="en-US" sz="1500" kern="1200" dirty="0" err="1">
                          <a:solidFill>
                            <a:schemeClr val="tx1"/>
                          </a:solidFill>
                          <a:effectLst/>
                          <a:latin typeface="+mn-lt"/>
                          <a:ea typeface="+mn-ea"/>
                          <a:cs typeface="+mn-cs"/>
                        </a:rPr>
                        <a:t>moduleId</a:t>
                      </a:r>
                      <a:r>
                        <a:rPr lang="en-US" sz="1500" dirty="0">
                          <a:latin typeface="Cambria" panose="02040503050406030204" pitchFamily="18" charset="0"/>
                        </a:rPr>
                        <a:t>);</a:t>
                      </a:r>
                      <a:endParaRPr lang="ru-RU" sz="1500" dirty="0">
                        <a:latin typeface="Cambria" panose="02040503050406030204" pitchFamily="18" charset="0"/>
                      </a:endParaRPr>
                    </a:p>
                  </a:txBody>
                  <a:tcPr>
                    <a:solidFill>
                      <a:schemeClr val="bg1">
                        <a:lumMod val="95000"/>
                      </a:schemeClr>
                    </a:solidFill>
                  </a:tcPr>
                </a:tc>
                <a:tc>
                  <a:txBody>
                    <a:bodyPr/>
                    <a:lstStyle/>
                    <a:p>
                      <a:r>
                        <a:rPr lang="en-US" sz="1500" b="1" i="1" kern="1200" dirty="0">
                          <a:solidFill>
                            <a:schemeClr val="tx1"/>
                          </a:solidFill>
                          <a:effectLst/>
                          <a:latin typeface="Cambria" panose="02040503050406030204" pitchFamily="18" charset="0"/>
                          <a:ea typeface="+mn-ea"/>
                          <a:cs typeface="+mn-cs"/>
                        </a:rPr>
                        <a:t>Load setup into </a:t>
                      </a:r>
                      <a:r>
                        <a:rPr lang="en-US" sz="1500" b="1" i="1" kern="1200" dirty="0" smtClean="0">
                          <a:solidFill>
                            <a:schemeClr val="tx1"/>
                          </a:solidFill>
                          <a:effectLst/>
                          <a:latin typeface="Cambria" panose="02040503050406030204" pitchFamily="18" charset="0"/>
                          <a:ea typeface="+mn-ea"/>
                          <a:cs typeface="+mn-cs"/>
                        </a:rPr>
                        <a:t>CBM</a:t>
                      </a:r>
                      <a:r>
                        <a:rPr lang="en-US" sz="1500" b="1" i="1" dirty="0" smtClean="0">
                          <a:latin typeface="Cambria" panose="02040503050406030204" pitchFamily="18" charset="0"/>
                        </a:rPr>
                        <a:t>/BMN</a:t>
                      </a:r>
                      <a:r>
                        <a:rPr lang="en-US" sz="1500" b="1" i="1" kern="1200" dirty="0" smtClean="0">
                          <a:solidFill>
                            <a:schemeClr val="tx1"/>
                          </a:solidFill>
                          <a:effectLst/>
                          <a:latin typeface="Cambria" panose="02040503050406030204" pitchFamily="18" charset="0"/>
                          <a:ea typeface="+mn-ea"/>
                          <a:cs typeface="+mn-cs"/>
                        </a:rPr>
                        <a:t> </a:t>
                      </a:r>
                      <a:r>
                        <a:rPr lang="en-US" sz="1500" b="1" i="1" kern="1200" dirty="0">
                          <a:solidFill>
                            <a:schemeClr val="tx1"/>
                          </a:solidFill>
                          <a:effectLst/>
                          <a:latin typeface="Cambria" panose="02040503050406030204" pitchFamily="18" charset="0"/>
                          <a:ea typeface="+mn-ea"/>
                          <a:cs typeface="+mn-cs"/>
                        </a:rPr>
                        <a:t>ROOT environment by module Id</a:t>
                      </a:r>
                      <a:r>
                        <a:rPr lang="en-US" sz="1500" b="1" i="1" kern="1200" baseline="0" dirty="0">
                          <a:solidFill>
                            <a:schemeClr val="tx1"/>
                          </a:solidFill>
                          <a:effectLst/>
                          <a:latin typeface="Cambria" panose="02040503050406030204" pitchFamily="18" charset="0"/>
                          <a:ea typeface="+mn-ea"/>
                          <a:cs typeface="+mn-cs"/>
                        </a:rPr>
                        <a:t> </a:t>
                      </a:r>
                      <a:r>
                        <a:rPr lang="en-US" sz="1500" kern="1200" dirty="0">
                          <a:solidFill>
                            <a:schemeClr val="tx1"/>
                          </a:solidFill>
                          <a:effectLst/>
                          <a:latin typeface="Cambria" panose="02040503050406030204" pitchFamily="18" charset="0"/>
                          <a:ea typeface="+mn-ea"/>
                          <a:cs typeface="+mn-cs"/>
                        </a:rPr>
                        <a:t>to load setup into the CBM ROOT framework. The Geometry can be used in ROOT framework afterwards. Return FALSE if setup is not loaded, and TRUE if loading is successful.</a:t>
                      </a:r>
                      <a:endParaRPr lang="ru-RU" sz="1500" dirty="0">
                        <a:latin typeface="Cambria" panose="02040503050406030204" pitchFamily="18" charset="0"/>
                      </a:endParaRPr>
                    </a:p>
                  </a:txBody>
                  <a:tcPr>
                    <a:solidFill>
                      <a:schemeClr val="bg1">
                        <a:lumMod val="95000"/>
                      </a:schemeClr>
                    </a:solidFill>
                  </a:tcPr>
                </a:tc>
                <a:tc>
                  <a:txBody>
                    <a:bodyPr/>
                    <a:lstStyle/>
                    <a:p>
                      <a:r>
                        <a:rPr lang="en-US" sz="1500" dirty="0">
                          <a:solidFill>
                            <a:srgbClr val="00B050"/>
                          </a:solidFill>
                          <a:latin typeface="Cambria" panose="02040503050406030204" pitchFamily="18" charset="0"/>
                        </a:rPr>
                        <a:t>bool</a:t>
                      </a:r>
                      <a:r>
                        <a:rPr lang="en-US" sz="1500" dirty="0">
                          <a:latin typeface="Cambria" panose="02040503050406030204" pitchFamily="18" charset="0"/>
                        </a:rPr>
                        <a:t> res = </a:t>
                      </a:r>
                      <a:r>
                        <a:rPr lang="en-US" sz="1500" dirty="0" err="1">
                          <a:solidFill>
                            <a:srgbClr val="00B0F0"/>
                          </a:solidFill>
                          <a:latin typeface="Cambria" panose="02040503050406030204" pitchFamily="18" charset="0"/>
                        </a:rPr>
                        <a:t>loadSetup</a:t>
                      </a:r>
                      <a:r>
                        <a:rPr lang="en-US" sz="1500" dirty="0">
                          <a:latin typeface="Cambria" panose="02040503050406030204" pitchFamily="18" charset="0"/>
                        </a:rPr>
                        <a:t>(“sis100_electron”</a:t>
                      </a:r>
                      <a:r>
                        <a:rPr lang="en-US" sz="1500" kern="1200" dirty="0">
                          <a:solidFill>
                            <a:schemeClr val="tx1"/>
                          </a:solidFill>
                          <a:effectLst/>
                          <a:latin typeface="+mn-lt"/>
                          <a:ea typeface="+mn-ea"/>
                          <a:cs typeface="+mn-cs"/>
                        </a:rPr>
                        <a:t>,-1);     </a:t>
                      </a:r>
                      <a:endParaRPr lang="ru-RU" sz="1500" dirty="0"/>
                    </a:p>
                  </a:txBody>
                  <a:tcPr>
                    <a:solidFill>
                      <a:schemeClr val="bg1">
                        <a:lumMod val="95000"/>
                      </a:schemeClr>
                    </a:solidFill>
                  </a:tcPr>
                </a:tc>
                <a:tc>
                  <a:txBody>
                    <a:bodyPr/>
                    <a:lstStyle/>
                    <a:p>
                      <a:endParaRPr lang="ru-RU" dirty="0"/>
                    </a:p>
                  </a:txBody>
                  <a:tcPr>
                    <a:solidFill>
                      <a:schemeClr val="bg1">
                        <a:lumMod val="95000"/>
                      </a:schemeClr>
                    </a:solidFill>
                  </a:tcPr>
                </a:tc>
                <a:extLst>
                  <a:ext uri="{0D108BD9-81ED-4DB2-BD59-A6C34878D82A}">
                    <a16:rowId xmlns:a16="http://schemas.microsoft.com/office/drawing/2014/main" val="10003"/>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dirty="0">
                          <a:solidFill>
                            <a:srgbClr val="00B050"/>
                          </a:solidFill>
                          <a:latin typeface="Cambria" panose="02040503050406030204" pitchFamily="18" charset="0"/>
                        </a:rPr>
                        <a:t>bool</a:t>
                      </a:r>
                      <a:r>
                        <a:rPr lang="en-US" sz="1500" b="1" dirty="0">
                          <a:latin typeface="Cambria" panose="02040503050406030204" pitchFamily="18" charset="0"/>
                        </a:rPr>
                        <a:t> </a:t>
                      </a:r>
                      <a:r>
                        <a:rPr lang="en-US" sz="1500" b="1" dirty="0" err="1">
                          <a:solidFill>
                            <a:srgbClr val="00B0F0"/>
                          </a:solidFill>
                          <a:latin typeface="Cambria" panose="02040503050406030204" pitchFamily="18" charset="0"/>
                        </a:rPr>
                        <a:t>loadSetup</a:t>
                      </a:r>
                      <a:r>
                        <a:rPr lang="en-US" sz="1500" dirty="0">
                          <a:latin typeface="Cambria" panose="02040503050406030204" pitchFamily="18" charset="0"/>
                        </a:rPr>
                        <a:t>(</a:t>
                      </a:r>
                      <a:r>
                        <a:rPr lang="en-US" sz="1500" dirty="0" err="1">
                          <a:solidFill>
                            <a:srgbClr val="00B050"/>
                          </a:solidFill>
                          <a:latin typeface="Cambria" panose="02040503050406030204" pitchFamily="18" charset="0"/>
                        </a:rPr>
                        <a:t>const</a:t>
                      </a:r>
                      <a:r>
                        <a:rPr lang="en-US" sz="1500" dirty="0">
                          <a:solidFill>
                            <a:srgbClr val="00B050"/>
                          </a:solidFill>
                          <a:latin typeface="Cambria" panose="02040503050406030204" pitchFamily="18" charset="0"/>
                        </a:rPr>
                        <a:t> char* </a:t>
                      </a:r>
                      <a:r>
                        <a:rPr lang="en-US" sz="1500" dirty="0" err="1">
                          <a:latin typeface="Cambria" panose="02040503050406030204" pitchFamily="18" charset="0"/>
                        </a:rPr>
                        <a:t>setupTag</a:t>
                      </a:r>
                      <a:r>
                        <a:rPr lang="en-US" sz="1500" dirty="0">
                          <a:latin typeface="Cambria" panose="02040503050406030204" pitchFamily="18" charset="0"/>
                        </a:rPr>
                        <a:t>, </a:t>
                      </a:r>
                      <a:r>
                        <a:rPr lang="en-US" sz="1500" dirty="0" err="1">
                          <a:solidFill>
                            <a:srgbClr val="00B050"/>
                          </a:solidFill>
                          <a:latin typeface="Cambria" panose="02040503050406030204" pitchFamily="18" charset="0"/>
                        </a:rPr>
                        <a:t>const</a:t>
                      </a:r>
                      <a:r>
                        <a:rPr lang="en-US" sz="1500" dirty="0">
                          <a:solidFill>
                            <a:srgbClr val="00B050"/>
                          </a:solidFill>
                          <a:latin typeface="Cambria" panose="02040503050406030204" pitchFamily="18" charset="0"/>
                        </a:rPr>
                        <a:t> char* </a:t>
                      </a:r>
                      <a:r>
                        <a:rPr lang="en-US" sz="1500" dirty="0" err="1">
                          <a:latin typeface="Cambria" panose="02040503050406030204" pitchFamily="18" charset="0"/>
                        </a:rPr>
                        <a:t>moduleName</a:t>
                      </a:r>
                      <a:r>
                        <a:rPr lang="en-US" sz="1500" dirty="0">
                          <a:latin typeface="Cambria" panose="02040503050406030204" pitchFamily="18" charset="0"/>
                        </a:rPr>
                        <a:t>, </a:t>
                      </a:r>
                      <a:r>
                        <a:rPr lang="en-US" sz="1500" dirty="0" err="1">
                          <a:solidFill>
                            <a:srgbClr val="00B050"/>
                          </a:solidFill>
                          <a:latin typeface="Cambria" panose="02040503050406030204" pitchFamily="18" charset="0"/>
                        </a:rPr>
                        <a:t>const</a:t>
                      </a:r>
                      <a:r>
                        <a:rPr lang="en-US" sz="1500" dirty="0">
                          <a:solidFill>
                            <a:srgbClr val="00B050"/>
                          </a:solidFill>
                          <a:latin typeface="Cambria" panose="02040503050406030204" pitchFamily="18" charset="0"/>
                        </a:rPr>
                        <a:t> char* </a:t>
                      </a:r>
                      <a:r>
                        <a:rPr lang="en-US" sz="1500" dirty="0">
                          <a:latin typeface="Cambria" panose="02040503050406030204" pitchFamily="18" charset="0"/>
                        </a:rPr>
                        <a:t>xml);</a:t>
                      </a:r>
                      <a:endParaRPr lang="ru-RU" sz="1500" dirty="0">
                        <a:latin typeface="Cambria" panose="02040503050406030204" pitchFamily="18" charset="0"/>
                      </a:endParaRPr>
                    </a:p>
                  </a:txBody>
                  <a:tcP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i="1" dirty="0">
                          <a:latin typeface="Cambria" panose="02040503050406030204" pitchFamily="18" charset="0"/>
                        </a:rPr>
                        <a:t>Load setup into the ROOT environment</a:t>
                      </a:r>
                      <a:r>
                        <a:rPr lang="en-US" sz="1500" dirty="0">
                          <a:latin typeface="Cambria" panose="02040503050406030204" pitchFamily="18" charset="0"/>
                        </a:rPr>
                        <a:t>. Geometry can be used in the ROOT environment after this operation. User can use xml file in order to move any setup module during loading. Return false if setup was not loaded because of errors and true if load is successful.</a:t>
                      </a:r>
                      <a:endParaRPr lang="ru-RU" sz="1500" dirty="0">
                        <a:latin typeface="Cambria" panose="02040503050406030204" pitchFamily="18" charset="0"/>
                      </a:endParaRPr>
                    </a:p>
                  </a:txBody>
                  <a:tcP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dirty="0" err="1">
                          <a:solidFill>
                            <a:srgbClr val="00B0F0"/>
                          </a:solidFill>
                          <a:latin typeface="Cambria" panose="02040503050406030204" pitchFamily="18" charset="0"/>
                        </a:rPr>
                        <a:t>loadSetup</a:t>
                      </a:r>
                      <a:r>
                        <a:rPr lang="en-US" sz="1500" dirty="0">
                          <a:latin typeface="Cambria" panose="02040503050406030204" pitchFamily="18" charset="0"/>
                        </a:rPr>
                        <a:t>("sis100_electron", ”*”, "local.xml")</a:t>
                      </a:r>
                      <a:endParaRPr lang="ru-RU" sz="1500" dirty="0">
                        <a:latin typeface="Cambria" panose="02040503050406030204" pitchFamily="18" charset="0"/>
                      </a:endParaRPr>
                    </a:p>
                  </a:txBody>
                  <a:tcPr>
                    <a:solidFill>
                      <a:schemeClr val="bg1">
                        <a:lumMod val="95000"/>
                      </a:schemeClr>
                    </a:solidFill>
                  </a:tcPr>
                </a:tc>
                <a:tc>
                  <a:txBody>
                    <a:bodyPr/>
                    <a:lstStyle/>
                    <a:p>
                      <a:r>
                        <a:rPr lang="en-US" sz="1200" dirty="0">
                          <a:latin typeface="Cambria" panose="02040503050406030204" pitchFamily="18" charset="0"/>
                        </a:rPr>
                        <a:t>xml file contains information on the setup modules and their shifts.</a:t>
                      </a:r>
                      <a:endParaRPr lang="ru-RU" sz="1200" dirty="0"/>
                    </a:p>
                  </a:txBody>
                  <a:tcP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114710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780</Words>
  <Application>Microsoft Office PowerPoint</Application>
  <PresentationFormat>Широкоэкранный</PresentationFormat>
  <Paragraphs>146</Paragraphs>
  <Slides>17</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Arial</vt:lpstr>
      <vt:lpstr>Calibri</vt:lpstr>
      <vt:lpstr>Calibri Light</vt:lpstr>
      <vt:lpstr>Cambria</vt:lpstr>
      <vt:lpstr>Courier New</vt:lpstr>
      <vt:lpstr>Garamond</vt:lpstr>
      <vt:lpstr>Wingdings</vt:lpstr>
      <vt:lpstr>Тема Office</vt:lpstr>
      <vt:lpstr>Geometry Database for the BM@N experiment: current status and plans</vt:lpstr>
      <vt:lpstr>CBM    &amp;    BM@N</vt:lpstr>
      <vt:lpstr>Geometry Database. Current Situation</vt:lpstr>
      <vt:lpstr>Basic Definitions</vt:lpstr>
      <vt:lpstr>CBM Setup Structure</vt:lpstr>
      <vt:lpstr>Geometry Database. Use Cases</vt:lpstr>
      <vt:lpstr>The implementation</vt:lpstr>
      <vt:lpstr>Web-interface. View Mode</vt:lpstr>
      <vt:lpstr>  Macros</vt:lpstr>
      <vt:lpstr>Load setup into CBM ROOT environment with possibility to move any module (3)</vt:lpstr>
      <vt:lpstr>  Macros</vt:lpstr>
      <vt:lpstr>Get List Macros</vt:lpstr>
      <vt:lpstr>Load Setup Macro</vt:lpstr>
      <vt:lpstr>  RunManager    &amp;   Geometry</vt:lpstr>
      <vt:lpstr>Verification of BM@N database (1)</vt:lpstr>
      <vt:lpstr>Verification of BM@N database (2)</vt:lpstr>
      <vt:lpstr>Plans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evgeny</dc:creator>
  <cp:lastModifiedBy>evgeny</cp:lastModifiedBy>
  <cp:revision>5</cp:revision>
  <dcterms:created xsi:type="dcterms:W3CDTF">2019-04-08T12:06:51Z</dcterms:created>
  <dcterms:modified xsi:type="dcterms:W3CDTF">2019-04-23T15:12:50Z</dcterms:modified>
</cp:coreProperties>
</file>