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732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98"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F6BB72-29AE-412F-AF3B-5D3A748457BD}" type="datetimeFigureOut">
              <a:rPr lang="en-GB" smtClean="0"/>
              <a:pPr/>
              <a:t>05/06/2019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101571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F6BB72-29AE-412F-AF3B-5D3A748457BD}" type="datetimeFigureOut">
              <a:rPr lang="en-GB" smtClean="0"/>
              <a:pPr/>
              <a:t>05/06/2019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637949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F6BB72-29AE-412F-AF3B-5D3A748457BD}" type="datetimeFigureOut">
              <a:rPr lang="en-GB" smtClean="0"/>
              <a:pPr/>
              <a:t>05/06/2019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8145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F6BB72-29AE-412F-AF3B-5D3A748457BD}" type="datetimeFigureOut">
              <a:rPr lang="en-GB" smtClean="0"/>
              <a:pPr/>
              <a:t>05/06/2019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6865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F6BB72-29AE-412F-AF3B-5D3A748457BD}" type="datetimeFigureOut">
              <a:rPr lang="en-GB" smtClean="0"/>
              <a:pPr/>
              <a:t>05/06/2019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2024521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F6BB72-29AE-412F-AF3B-5D3A748457BD}" type="datetimeFigureOut">
              <a:rPr lang="en-GB" smtClean="0"/>
              <a:pPr/>
              <a:t>05/06/2019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2447677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F6BB72-29AE-412F-AF3B-5D3A748457BD}" type="datetimeFigureOut">
              <a:rPr lang="en-GB" smtClean="0"/>
              <a:pPr/>
              <a:t>05/06/2019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95357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F6BB72-29AE-412F-AF3B-5D3A748457BD}" type="datetimeFigureOut">
              <a:rPr lang="en-GB" smtClean="0"/>
              <a:pPr/>
              <a:t>05/06/2019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311502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6BB72-29AE-412F-AF3B-5D3A748457BD}" type="datetimeFigureOut">
              <a:rPr lang="en-GB" smtClean="0"/>
              <a:pPr/>
              <a:t>05/06/2019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40445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6BB72-29AE-412F-AF3B-5D3A748457BD}" type="datetimeFigureOut">
              <a:rPr lang="en-GB" smtClean="0"/>
              <a:pPr/>
              <a:t>05/06/2019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3612362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6BB72-29AE-412F-AF3B-5D3A748457BD}" type="datetimeFigureOut">
              <a:rPr lang="en-GB" smtClean="0"/>
              <a:pPr/>
              <a:t>05/06/2019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181700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6BB72-29AE-412F-AF3B-5D3A748457BD}" type="datetimeFigureOut">
              <a:rPr lang="en-GB" smtClean="0"/>
              <a:pPr/>
              <a:t>05/06/2019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71355-8810-4480-8F71-C8CD5324270D}" type="slidenum">
              <a:rPr lang="en-GB" smtClean="0"/>
              <a:pPr/>
              <a:t>‹#›</a:t>
            </a:fld>
            <a:endParaRPr lang="en-GB" dirty="0"/>
          </a:p>
        </p:txBody>
      </p:sp>
    </p:spTree>
    <p:extLst>
      <p:ext uri="{BB962C8B-B14F-4D97-AF65-F5344CB8AC3E}">
        <p14:creationId xmlns:p14="http://schemas.microsoft.com/office/powerpoint/2010/main" xmlns="" val="198301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1"/>
            <a:ext cx="7772400" cy="864096"/>
          </a:xfrm>
        </p:spPr>
        <p:txBody>
          <a:bodyPr>
            <a:normAutofit fontScale="90000"/>
          </a:bodyPr>
          <a:lstStyle/>
          <a:p>
            <a:r>
              <a:rPr lang="en-GB" sz="3100" b="1" i="1" dirty="0" smtClean="0"/>
              <a:t>Resume of video-conference </a:t>
            </a:r>
            <a:br>
              <a:rPr lang="en-GB" sz="3100" b="1" i="1" dirty="0" smtClean="0"/>
            </a:br>
            <a:r>
              <a:rPr lang="en-GB" sz="2800" dirty="0" smtClean="0"/>
              <a:t>of the NICA MAC ("miniMAC")</a:t>
            </a:r>
            <a:endParaRPr lang="en-GB" sz="2800" dirty="0"/>
          </a:p>
        </p:txBody>
      </p:sp>
      <p:sp>
        <p:nvSpPr>
          <p:cNvPr id="3" name="Subtitle 2"/>
          <p:cNvSpPr>
            <a:spLocks noGrp="1"/>
          </p:cNvSpPr>
          <p:nvPr>
            <p:ph type="subTitle" idx="1"/>
          </p:nvPr>
        </p:nvSpPr>
        <p:spPr>
          <a:xfrm>
            <a:off x="827584" y="1916832"/>
            <a:ext cx="7704856" cy="4176464"/>
          </a:xfrm>
        </p:spPr>
        <p:txBody>
          <a:bodyPr>
            <a:normAutofit/>
          </a:bodyPr>
          <a:lstStyle/>
          <a:p>
            <a:pPr algn="l"/>
            <a:r>
              <a:rPr lang="en-US" sz="2400" dirty="0">
                <a:solidFill>
                  <a:schemeClr val="tx1"/>
                </a:solidFill>
              </a:rPr>
              <a:t>Currently, two proposals are being considered for the implementation of a polarized program at </a:t>
            </a:r>
            <a:r>
              <a:rPr lang="en-US" sz="2400" dirty="0" smtClean="0">
                <a:solidFill>
                  <a:schemeClr val="tx1"/>
                </a:solidFill>
              </a:rPr>
              <a:t>NICA:</a:t>
            </a:r>
          </a:p>
          <a:p>
            <a:pPr algn="l"/>
            <a:endParaRPr lang="en-US" sz="2400" dirty="0" smtClean="0">
              <a:solidFill>
                <a:schemeClr val="tx1"/>
              </a:solidFill>
            </a:endParaRPr>
          </a:p>
          <a:p>
            <a:pPr algn="l"/>
            <a:r>
              <a:rPr lang="en-GB" sz="2400" b="1" i="1" dirty="0" smtClean="0">
                <a:solidFill>
                  <a:schemeClr val="tx2"/>
                </a:solidFill>
              </a:rPr>
              <a:t>(A)	I. Koop A.Otboyev, S.Mane, P.Shatunov, Yu.Shatunov (Budker INP)</a:t>
            </a:r>
            <a:r>
              <a:rPr lang="en-US" sz="2400" b="1" i="1" dirty="0" smtClean="0">
                <a:solidFill>
                  <a:schemeClr val="tx2"/>
                </a:solidFill>
              </a:rPr>
              <a:t>, </a:t>
            </a:r>
            <a:r>
              <a:rPr lang="en-GB" sz="2400" b="1" i="1" dirty="0" smtClean="0">
                <a:solidFill>
                  <a:srgbClr val="FF0000"/>
                </a:solidFill>
              </a:rPr>
              <a:t>Polarized </a:t>
            </a:r>
            <a:r>
              <a:rPr lang="en-GB" sz="2400" b="1" i="1" dirty="0">
                <a:solidFill>
                  <a:srgbClr val="FF0000"/>
                </a:solidFill>
              </a:rPr>
              <a:t>colliding beams in NICA storage </a:t>
            </a:r>
            <a:r>
              <a:rPr lang="en-GB" sz="2400" b="1" i="1" dirty="0" smtClean="0">
                <a:solidFill>
                  <a:srgbClr val="FF0000"/>
                </a:solidFill>
              </a:rPr>
              <a:t>ring </a:t>
            </a:r>
          </a:p>
          <a:p>
            <a:pPr algn="l"/>
            <a:endParaRPr lang="en-GB" sz="2400" dirty="0" smtClean="0">
              <a:solidFill>
                <a:srgbClr val="FF0000"/>
              </a:solidFill>
            </a:endParaRPr>
          </a:p>
          <a:p>
            <a:pPr algn="l"/>
            <a:r>
              <a:rPr lang="en-GB" sz="2400" b="1" i="1" dirty="0" smtClean="0">
                <a:solidFill>
                  <a:schemeClr val="tx2"/>
                </a:solidFill>
              </a:rPr>
              <a:t>(B)	Yu.Filatov </a:t>
            </a:r>
            <a:r>
              <a:rPr lang="en-GB" sz="2400" b="1" i="1" dirty="0">
                <a:solidFill>
                  <a:schemeClr val="tx2"/>
                </a:solidFill>
              </a:rPr>
              <a:t>(MPTU, Moscow), </a:t>
            </a:r>
            <a:r>
              <a:rPr lang="nn-NO" sz="2400" b="1" i="1" dirty="0" smtClean="0">
                <a:solidFill>
                  <a:schemeClr val="tx2"/>
                </a:solidFill>
              </a:rPr>
              <a:t>A.Kovalenko </a:t>
            </a:r>
            <a:r>
              <a:rPr lang="nn-NO" sz="2400" b="1" i="1" dirty="0">
                <a:solidFill>
                  <a:schemeClr val="tx2"/>
                </a:solidFill>
              </a:rPr>
              <a:t>(JINR), </a:t>
            </a:r>
            <a:r>
              <a:rPr lang="nn-NO" sz="2400" b="1" i="1" dirty="0" smtClean="0">
                <a:solidFill>
                  <a:schemeClr val="tx2"/>
                </a:solidFill>
              </a:rPr>
              <a:t>          A</a:t>
            </a:r>
            <a:r>
              <a:rPr lang="nn-NO" sz="2400" b="1" i="1" dirty="0">
                <a:solidFill>
                  <a:schemeClr val="tx2"/>
                </a:solidFill>
              </a:rPr>
              <a:t>. Kondratenko (</a:t>
            </a:r>
            <a:r>
              <a:rPr lang="nn-NO" sz="2400" b="1" i="1" dirty="0" smtClean="0">
                <a:solidFill>
                  <a:schemeClr val="tx2"/>
                </a:solidFill>
              </a:rPr>
              <a:t>Novosibirsk), </a:t>
            </a:r>
            <a:r>
              <a:rPr lang="en-GB" sz="2400" b="1" i="1" dirty="0" smtClean="0">
                <a:solidFill>
                  <a:srgbClr val="FF0000"/>
                </a:solidFill>
              </a:rPr>
              <a:t>Polarized </a:t>
            </a:r>
            <a:r>
              <a:rPr lang="en-GB" sz="2400" b="1" i="1" dirty="0">
                <a:solidFill>
                  <a:srgbClr val="FF0000"/>
                </a:solidFill>
              </a:rPr>
              <a:t>ions in NICA </a:t>
            </a:r>
            <a:r>
              <a:rPr lang="en-GB" sz="2400" b="1" i="1" dirty="0" smtClean="0">
                <a:solidFill>
                  <a:srgbClr val="FF0000"/>
                </a:solidFill>
              </a:rPr>
              <a:t>complex </a:t>
            </a:r>
          </a:p>
        </p:txBody>
      </p:sp>
    </p:spTree>
    <p:extLst>
      <p:ext uri="{BB962C8B-B14F-4D97-AF65-F5344CB8AC3E}">
        <p14:creationId xmlns:p14="http://schemas.microsoft.com/office/powerpoint/2010/main" xmlns="" val="3493073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700" b="1" i="1" dirty="0"/>
              <a:t>Resume of the NICA </a:t>
            </a:r>
            <a:r>
              <a:rPr lang="en-GB" sz="2700" b="1" dirty="0"/>
              <a:t>Machine Advisory Committee at JINR, November 15, 2018 </a:t>
            </a:r>
          </a:p>
        </p:txBody>
      </p:sp>
      <p:sp>
        <p:nvSpPr>
          <p:cNvPr id="3" name="Content Placeholder 2"/>
          <p:cNvSpPr>
            <a:spLocks noGrp="1"/>
          </p:cNvSpPr>
          <p:nvPr>
            <p:ph idx="1"/>
          </p:nvPr>
        </p:nvSpPr>
        <p:spPr/>
        <p:txBody>
          <a:bodyPr>
            <a:normAutofit fontScale="92500"/>
          </a:bodyPr>
          <a:lstStyle/>
          <a:p>
            <a:pPr marL="0" indent="0" algn="just">
              <a:lnSpc>
                <a:spcPct val="80000"/>
              </a:lnSpc>
              <a:buNone/>
            </a:pPr>
            <a:r>
              <a:rPr lang="en-GB" sz="2400" dirty="0">
                <a:latin typeface="Times New Roman" panose="02020603050405020304" pitchFamily="18" charset="0"/>
                <a:cs typeface="Times New Roman" panose="02020603050405020304" pitchFamily="18" charset="0"/>
              </a:rPr>
              <a:t>6. Analysis of the Collider luminosity with polarized proton and deuteron beams was not considered sufficiently at this session by mutual agreement. However, it should be done in the nearest future</a:t>
            </a:r>
            <a:r>
              <a:rPr lang="en-GB" sz="2400" dirty="0" smtClean="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marL="0" indent="0" algn="just">
              <a:lnSpc>
                <a:spcPct val="80000"/>
              </a:lnSpc>
              <a:buNone/>
            </a:pPr>
            <a:endParaRPr lang="en-GB" sz="2400" dirty="0">
              <a:latin typeface="Times New Roman" panose="02020603050405020304" pitchFamily="18" charset="0"/>
              <a:cs typeface="Times New Roman" panose="02020603050405020304" pitchFamily="18" charset="0"/>
            </a:endParaRPr>
          </a:p>
          <a:p>
            <a:pPr marL="0" indent="0" algn="just">
              <a:lnSpc>
                <a:spcPct val="80000"/>
              </a:lnSpc>
              <a:buNone/>
            </a:pPr>
            <a:r>
              <a:rPr lang="en-GB" sz="2400" dirty="0">
                <a:latin typeface="Times New Roman" panose="02020603050405020304" pitchFamily="18" charset="0"/>
                <a:cs typeface="Times New Roman" panose="02020603050405020304" pitchFamily="18" charset="0"/>
              </a:rPr>
              <a:t>7. One should consider also the idea outspoken in the Proposal (A) “to operate the coasting beams that would be an essentially advancing approach for NICA case due to the space charge and synchronization problems of the bunch –bunch collisions regime”. </a:t>
            </a:r>
            <a:endParaRPr lang="en-GB" sz="2400" dirty="0" smtClean="0">
              <a:latin typeface="Times New Roman" panose="02020603050405020304" pitchFamily="18" charset="0"/>
              <a:cs typeface="Times New Roman" panose="02020603050405020304" pitchFamily="18" charset="0"/>
            </a:endParaRPr>
          </a:p>
          <a:p>
            <a:pPr marL="0" indent="0">
              <a:lnSpc>
                <a:spcPct val="80000"/>
              </a:lnSpc>
              <a:buNone/>
            </a:pPr>
            <a:endParaRPr lang="en-US" sz="2400" dirty="0">
              <a:latin typeface="Times New Roman" panose="02020603050405020304" pitchFamily="18" charset="0"/>
              <a:cs typeface="Times New Roman" panose="02020603050405020304" pitchFamily="18" charset="0"/>
            </a:endParaRPr>
          </a:p>
          <a:p>
            <a:pPr marL="0" indent="0">
              <a:buNone/>
            </a:pPr>
            <a:r>
              <a:rPr lang="en-GB" sz="2400" b="1" dirty="0"/>
              <a:t>Conclusion: </a:t>
            </a:r>
            <a:endParaRPr lang="en-GB" sz="2400" dirty="0"/>
          </a:p>
          <a:p>
            <a:r>
              <a:rPr lang="en-GB" sz="2600" dirty="0"/>
              <a:t>Both proposals show the good perspectives of the polarization program at the accelerator complex with the NICA collider. </a:t>
            </a:r>
            <a:endParaRPr lang="en-GB" sz="26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xmlns="" val="88148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200" b="1" i="1" dirty="0" smtClean="0">
                <a:solidFill>
                  <a:schemeClr val="tx1"/>
                </a:solidFill>
              </a:rPr>
              <a:t>The main tasks </a:t>
            </a:r>
            <a:r>
              <a:rPr lang="en-US" sz="2800" b="1" dirty="0" smtClean="0">
                <a:solidFill>
                  <a:srgbClr val="FF0000"/>
                </a:solidFill>
              </a:rPr>
              <a:t>of proposals</a:t>
            </a:r>
            <a:r>
              <a:rPr lang="en-US" sz="2800" dirty="0" smtClean="0">
                <a:solidFill>
                  <a:schemeClr val="tx1"/>
                </a:solidFill>
              </a:rPr>
              <a:t>:</a:t>
            </a:r>
            <a:endParaRPr lang="en-GB" sz="2800" dirty="0"/>
          </a:p>
        </p:txBody>
      </p:sp>
      <p:sp>
        <p:nvSpPr>
          <p:cNvPr id="3" name="Content Placeholder 2"/>
          <p:cNvSpPr>
            <a:spLocks noGrp="1"/>
          </p:cNvSpPr>
          <p:nvPr>
            <p:ph idx="1"/>
          </p:nvPr>
        </p:nvSpPr>
        <p:spPr>
          <a:xfrm>
            <a:off x="395536" y="1412776"/>
            <a:ext cx="8229600" cy="3744416"/>
          </a:xfrm>
        </p:spPr>
        <p:txBody>
          <a:bodyPr>
            <a:normAutofit fontScale="85000" lnSpcReduction="20000"/>
          </a:bodyPr>
          <a:lstStyle/>
          <a:p>
            <a:pPr marL="0" indent="0">
              <a:buNone/>
            </a:pPr>
            <a:endParaRPr lang="en-US" dirty="0" smtClean="0"/>
          </a:p>
          <a:p>
            <a:pPr marL="0" indent="0" algn="just">
              <a:buNone/>
            </a:pPr>
            <a:r>
              <a:rPr lang="en-US" sz="3000" dirty="0" smtClean="0">
                <a:solidFill>
                  <a:schemeClr val="tx1"/>
                </a:solidFill>
              </a:rPr>
              <a:t>The main tasks of the magnetic optics of the accelerator complex "Nuclotron + NICA" are</a:t>
            </a:r>
          </a:p>
          <a:p>
            <a:pPr marL="0" indent="0" algn="just">
              <a:buNone/>
            </a:pPr>
            <a:endParaRPr lang="en-US" sz="3000" dirty="0" smtClean="0">
              <a:solidFill>
                <a:schemeClr val="tx1"/>
              </a:solidFill>
            </a:endParaRPr>
          </a:p>
          <a:p>
            <a:pPr algn="just">
              <a:buFontTx/>
              <a:buChar char="-"/>
            </a:pPr>
            <a:r>
              <a:rPr lang="en-US" sz="3000" dirty="0" smtClean="0">
                <a:solidFill>
                  <a:schemeClr val="tx1"/>
                </a:solidFill>
              </a:rPr>
              <a:t>to preserve ion polarization during beam acceleration at each stage, </a:t>
            </a:r>
          </a:p>
          <a:p>
            <a:pPr algn="just">
              <a:buFontTx/>
              <a:buChar char="-"/>
            </a:pPr>
            <a:r>
              <a:rPr lang="en-US" sz="3000" dirty="0" smtClean="0">
                <a:solidFill>
                  <a:schemeClr val="tx1"/>
                </a:solidFill>
              </a:rPr>
              <a:t>to control the direction of polarization at the meeting point in the collider and </a:t>
            </a:r>
          </a:p>
          <a:p>
            <a:pPr algn="just">
              <a:buFontTx/>
              <a:buChar char="-"/>
            </a:pPr>
            <a:r>
              <a:rPr lang="en-US" sz="3000" dirty="0" smtClean="0">
                <a:solidFill>
                  <a:schemeClr val="tx1"/>
                </a:solidFill>
              </a:rPr>
              <a:t>also to match the direction of polarization between the stages.</a:t>
            </a:r>
            <a:endParaRPr lang="en-GB" sz="3000" dirty="0" smtClean="0">
              <a:solidFill>
                <a:schemeClr val="tx1"/>
              </a:solidFill>
            </a:endParaRPr>
          </a:p>
          <a:p>
            <a:pPr marL="0" indent="0">
              <a:buNone/>
            </a:pPr>
            <a:endParaRPr lang="en-GB" dirty="0"/>
          </a:p>
        </p:txBody>
      </p:sp>
      <p:sp>
        <p:nvSpPr>
          <p:cNvPr id="6" name="Rectangle 5"/>
          <p:cNvSpPr/>
          <p:nvPr/>
        </p:nvSpPr>
        <p:spPr>
          <a:xfrm>
            <a:off x="467544" y="1772816"/>
            <a:ext cx="8280920" cy="3600400"/>
          </a:xfrm>
          <a:prstGeom prst="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xmlns="" val="221282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200" b="1" i="1" dirty="0" smtClean="0"/>
              <a:t>Proposal (A): </a:t>
            </a:r>
            <a:r>
              <a:rPr lang="en-GB" sz="3200" b="1" dirty="0" smtClean="0">
                <a:solidFill>
                  <a:srgbClr val="FF0000"/>
                </a:solidFill>
              </a:rPr>
              <a:t>transition energy to NICA</a:t>
            </a:r>
            <a:endParaRPr lang="en-GB" sz="3200" b="1" i="1" dirty="0">
              <a:solidFill>
                <a:srgbClr val="FF0000"/>
              </a:solidFill>
            </a:endParaRPr>
          </a:p>
        </p:txBody>
      </p:sp>
      <p:sp>
        <p:nvSpPr>
          <p:cNvPr id="3" name="Content Placeholder 2"/>
          <p:cNvSpPr>
            <a:spLocks noGrp="1"/>
          </p:cNvSpPr>
          <p:nvPr>
            <p:ph idx="1"/>
          </p:nvPr>
        </p:nvSpPr>
        <p:spPr>
          <a:xfrm>
            <a:off x="457200" y="1268760"/>
            <a:ext cx="8229600" cy="4857403"/>
          </a:xfrm>
        </p:spPr>
        <p:txBody>
          <a:bodyPr>
            <a:normAutofit lnSpcReduction="10000"/>
          </a:bodyPr>
          <a:lstStyle/>
          <a:p>
            <a:pPr algn="just"/>
            <a:r>
              <a:rPr lang="en-US" sz="2800" dirty="0"/>
              <a:t>The authors of the proposal (A) consider a single mode of operation, when the Nuclotron in the entire energy range accelerates the polarized beam to the required energy and then injects the beam into the collider NICA operated in the accumulating and colliding mode. </a:t>
            </a:r>
            <a:endParaRPr lang="en-US" sz="2800" dirty="0" smtClean="0"/>
          </a:p>
          <a:p>
            <a:pPr marL="0" indent="0" algn="just">
              <a:buNone/>
            </a:pPr>
            <a:endParaRPr lang="en-US" sz="2800" dirty="0" smtClean="0"/>
          </a:p>
          <a:p>
            <a:pPr algn="just"/>
            <a:r>
              <a:rPr lang="en-US" sz="2800" dirty="0" smtClean="0"/>
              <a:t>In </a:t>
            </a:r>
            <a:r>
              <a:rPr lang="en-US" sz="2800" dirty="0"/>
              <a:t>accordance with this scheme, the task falls into two: preservation of polarization in the Nuclotron and control of polarization direction in the NICA collider. </a:t>
            </a:r>
            <a:endParaRPr lang="en-GB" sz="2800" dirty="0"/>
          </a:p>
          <a:p>
            <a:endParaRPr lang="en-GB" dirty="0"/>
          </a:p>
        </p:txBody>
      </p:sp>
    </p:spTree>
    <p:extLst>
      <p:ext uri="{BB962C8B-B14F-4D97-AF65-F5344CB8AC3E}">
        <p14:creationId xmlns:p14="http://schemas.microsoft.com/office/powerpoint/2010/main" xmlns="" val="356642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a:bodyPr>
          <a:lstStyle/>
          <a:p>
            <a:r>
              <a:rPr lang="en-US" sz="3200" b="1" i="1" dirty="0" smtClean="0"/>
              <a:t>Proposal (A): </a:t>
            </a:r>
            <a:r>
              <a:rPr lang="en-US" sz="3200" b="1" i="1" dirty="0" smtClean="0">
                <a:solidFill>
                  <a:srgbClr val="FF0000"/>
                </a:solidFill>
              </a:rPr>
              <a:t>preservation of polarization</a:t>
            </a:r>
            <a:endParaRPr lang="en-GB" sz="3200" dirty="0">
              <a:solidFill>
                <a:srgbClr val="FF0000"/>
              </a:solidFill>
            </a:endParaRPr>
          </a:p>
        </p:txBody>
      </p:sp>
      <p:sp>
        <p:nvSpPr>
          <p:cNvPr id="3" name="Content Placeholder 2"/>
          <p:cNvSpPr>
            <a:spLocks noGrp="1"/>
          </p:cNvSpPr>
          <p:nvPr>
            <p:ph idx="1"/>
          </p:nvPr>
        </p:nvSpPr>
        <p:spPr>
          <a:xfrm>
            <a:off x="457200" y="1412776"/>
            <a:ext cx="8229600" cy="4713387"/>
          </a:xfrm>
        </p:spPr>
        <p:txBody>
          <a:bodyPr>
            <a:normAutofit lnSpcReduction="10000"/>
          </a:bodyPr>
          <a:lstStyle/>
          <a:p>
            <a:pPr marL="0" indent="0">
              <a:buNone/>
            </a:pPr>
            <a:r>
              <a:rPr lang="en-US" sz="2800" dirty="0"/>
              <a:t>As a result of this consideration, </a:t>
            </a:r>
            <a:r>
              <a:rPr lang="en-US" sz="2800" dirty="0" smtClean="0"/>
              <a:t>the </a:t>
            </a:r>
            <a:r>
              <a:rPr lang="en-US" sz="2800" dirty="0"/>
              <a:t>authors </a:t>
            </a:r>
            <a:r>
              <a:rPr lang="en-US" sz="2800" dirty="0" smtClean="0"/>
              <a:t>conclude</a:t>
            </a:r>
          </a:p>
          <a:p>
            <a:pPr marL="0" indent="0">
              <a:buNone/>
            </a:pPr>
            <a:r>
              <a:rPr lang="en-US" sz="2800" dirty="0" smtClean="0"/>
              <a:t> </a:t>
            </a:r>
          </a:p>
          <a:p>
            <a:pPr>
              <a:buFontTx/>
              <a:buChar char="-"/>
            </a:pPr>
            <a:r>
              <a:rPr lang="en-US" sz="2800" b="1" dirty="0" smtClean="0"/>
              <a:t>the </a:t>
            </a:r>
            <a:r>
              <a:rPr lang="en-US" sz="2800" b="1" dirty="0"/>
              <a:t>problem of preserving the polarization of protons in the Nuclotron can be solved using standard methods in the whole range of </a:t>
            </a:r>
            <a:r>
              <a:rPr lang="en-US" sz="2800" b="1" dirty="0" smtClean="0"/>
              <a:t>energies</a:t>
            </a:r>
            <a:r>
              <a:rPr lang="en-US" sz="2800" dirty="0" smtClean="0"/>
              <a:t>.</a:t>
            </a:r>
          </a:p>
          <a:p>
            <a:pPr marL="0" indent="0">
              <a:buNone/>
            </a:pPr>
            <a:endParaRPr lang="en-US" sz="2800" dirty="0" smtClean="0"/>
          </a:p>
          <a:p>
            <a:pPr>
              <a:buFontTx/>
              <a:buChar char="-"/>
            </a:pPr>
            <a:r>
              <a:rPr lang="en-US" sz="2800" b="1" dirty="0" smtClean="0"/>
              <a:t>assuming </a:t>
            </a:r>
            <a:r>
              <a:rPr lang="en-US" sz="2800" b="1" dirty="0"/>
              <a:t>that the beam will be injected into the collider at any necessary energy, the authors nevertheless made estimates of the resonance forces in the collider in the whole range of energies from 2 to 14 GeV.</a:t>
            </a:r>
            <a:endParaRPr lang="en-GB" sz="2800" b="1" dirty="0"/>
          </a:p>
        </p:txBody>
      </p:sp>
    </p:spTree>
    <p:extLst>
      <p:ext uri="{BB962C8B-B14F-4D97-AF65-F5344CB8AC3E}">
        <p14:creationId xmlns:p14="http://schemas.microsoft.com/office/powerpoint/2010/main" xmlns="" val="361185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6950"/>
          </a:xfrm>
        </p:spPr>
        <p:txBody>
          <a:bodyPr>
            <a:normAutofit fontScale="90000"/>
          </a:bodyPr>
          <a:lstStyle/>
          <a:p>
            <a:r>
              <a:rPr lang="en-US" sz="3600" b="1" i="1" dirty="0" smtClean="0"/>
              <a:t>Proposal (A): </a:t>
            </a:r>
            <a:r>
              <a:rPr lang="en-US" sz="3600" b="1" i="1" dirty="0" smtClean="0">
                <a:solidFill>
                  <a:srgbClr val="FF0000"/>
                </a:solidFill>
              </a:rPr>
              <a:t>control of</a:t>
            </a:r>
            <a:r>
              <a:rPr lang="en-GB" sz="3600" dirty="0"/>
              <a:t> </a:t>
            </a:r>
            <a:r>
              <a:rPr lang="en-US" sz="3600" b="1" i="1" dirty="0" smtClean="0">
                <a:solidFill>
                  <a:srgbClr val="FF0000"/>
                </a:solidFill>
              </a:rPr>
              <a:t>polarization direction</a:t>
            </a:r>
            <a:endParaRPr lang="en-GB" sz="3600" dirty="0"/>
          </a:p>
        </p:txBody>
      </p:sp>
      <p:sp>
        <p:nvSpPr>
          <p:cNvPr id="3" name="Content Placeholder 2"/>
          <p:cNvSpPr>
            <a:spLocks noGrp="1"/>
          </p:cNvSpPr>
          <p:nvPr>
            <p:ph idx="1"/>
          </p:nvPr>
        </p:nvSpPr>
        <p:spPr>
          <a:xfrm>
            <a:off x="457200" y="836712"/>
            <a:ext cx="8229600" cy="5289451"/>
          </a:xfrm>
        </p:spPr>
        <p:txBody>
          <a:bodyPr>
            <a:normAutofit fontScale="92500" lnSpcReduction="10000"/>
          </a:bodyPr>
          <a:lstStyle/>
          <a:p>
            <a:pPr algn="just"/>
            <a:r>
              <a:rPr lang="ru-RU" sz="2400" b="1" i="1" dirty="0"/>
              <a:t>First, </a:t>
            </a:r>
            <a:r>
              <a:rPr lang="ru-RU" sz="2400" dirty="0" smtClean="0"/>
              <a:t>the</a:t>
            </a:r>
            <a:r>
              <a:rPr lang="en-US" sz="2400" dirty="0" smtClean="0"/>
              <a:t> authors </a:t>
            </a:r>
            <a:r>
              <a:rPr lang="ru-RU" sz="2400" dirty="0" smtClean="0"/>
              <a:t> </a:t>
            </a:r>
            <a:r>
              <a:rPr lang="ru-RU" sz="2400" dirty="0"/>
              <a:t>consider </a:t>
            </a:r>
            <a:r>
              <a:rPr lang="ru-RU" sz="2400" dirty="0" smtClean="0"/>
              <a:t>the </a:t>
            </a:r>
            <a:r>
              <a:rPr lang="ru-RU" sz="2400" dirty="0"/>
              <a:t>transformation of a vertically polarized proton beam with a slight initial detuning from </a:t>
            </a:r>
            <a:r>
              <a:rPr lang="en-US" sz="2400" b="1" i="1" u="sng" dirty="0" smtClean="0"/>
              <a:t>integer </a:t>
            </a:r>
            <a:r>
              <a:rPr lang="ru-RU" sz="2400" b="1" i="1" u="sng" dirty="0" smtClean="0"/>
              <a:t>resonance </a:t>
            </a:r>
            <a:r>
              <a:rPr lang="ru-RU" sz="2400" dirty="0"/>
              <a:t>ν</a:t>
            </a:r>
            <a:r>
              <a:rPr lang="ru-RU" sz="2400" baseline="-25000" dirty="0"/>
              <a:t>s</a:t>
            </a:r>
            <a:r>
              <a:rPr lang="ru-RU" sz="2400" dirty="0"/>
              <a:t> = k-ε into a beam with longitudinal polarization for the frequency ν</a:t>
            </a:r>
            <a:r>
              <a:rPr lang="ru-RU" sz="2400" baseline="-25000" dirty="0"/>
              <a:t>s</a:t>
            </a:r>
            <a:r>
              <a:rPr lang="ru-RU" sz="2400" dirty="0"/>
              <a:t> = 12 and ν</a:t>
            </a:r>
            <a:r>
              <a:rPr lang="ru-RU" sz="2400" baseline="-25000" dirty="0"/>
              <a:t>s</a:t>
            </a:r>
            <a:r>
              <a:rPr lang="ru-RU" sz="2400" dirty="0"/>
              <a:t> = 26 by slow switching on weak solenoids 0.5-1 T · m (</a:t>
            </a:r>
            <a:r>
              <a:rPr lang="ru-RU" sz="2400" dirty="0" smtClean="0"/>
              <a:t>partial</a:t>
            </a:r>
            <a:r>
              <a:rPr lang="en-US" sz="2400" dirty="0" smtClean="0"/>
              <a:t> </a:t>
            </a:r>
            <a:r>
              <a:rPr lang="ru-RU" sz="2400" dirty="0" smtClean="0"/>
              <a:t>Siberian </a:t>
            </a:r>
            <a:r>
              <a:rPr lang="ru-RU" sz="2400" dirty="0"/>
              <a:t>snake) and reduce detuning ε to zero</a:t>
            </a:r>
            <a:r>
              <a:rPr lang="ru-RU" sz="2400" dirty="0" smtClean="0"/>
              <a:t>.</a:t>
            </a:r>
            <a:endParaRPr lang="en-US" sz="2400" dirty="0" smtClean="0"/>
          </a:p>
          <a:p>
            <a:pPr marL="0" indent="0" algn="just">
              <a:buNone/>
            </a:pPr>
            <a:endParaRPr lang="en-US" sz="2400" dirty="0" smtClean="0"/>
          </a:p>
          <a:p>
            <a:pPr algn="just"/>
            <a:r>
              <a:rPr lang="en-US" sz="2400" b="1" i="1" dirty="0" smtClean="0"/>
              <a:t>Second, </a:t>
            </a:r>
            <a:r>
              <a:rPr lang="en-US" sz="2400" dirty="0" smtClean="0"/>
              <a:t>the </a:t>
            </a:r>
            <a:r>
              <a:rPr lang="en-US" sz="2400" dirty="0"/>
              <a:t>authors </a:t>
            </a:r>
            <a:r>
              <a:rPr lang="en-US" sz="2400" dirty="0" smtClean="0"/>
              <a:t>make </a:t>
            </a:r>
            <a:r>
              <a:rPr lang="en-US" sz="2400" dirty="0"/>
              <a:t>an assessment of the use of</a:t>
            </a:r>
            <a:r>
              <a:rPr lang="en-US" sz="2400" b="1" i="1" u="sng" dirty="0"/>
              <a:t> Siberian snakes </a:t>
            </a:r>
            <a:r>
              <a:rPr lang="en-US" sz="2400" dirty="0"/>
              <a:t>to control the direction of polarization of deuterons. If for protons the magnitudes of the magnetic fields can be realistic ~ 45 T · m, then for deuterons the value BL = 165 T · m looks unrealistic</a:t>
            </a:r>
            <a:r>
              <a:rPr lang="en-US" sz="2400" dirty="0" smtClean="0"/>
              <a:t>.</a:t>
            </a:r>
          </a:p>
          <a:p>
            <a:pPr marL="0" indent="0" algn="just">
              <a:buNone/>
            </a:pPr>
            <a:endParaRPr lang="en-US" sz="2400" dirty="0" smtClean="0"/>
          </a:p>
          <a:p>
            <a:pPr algn="just"/>
            <a:r>
              <a:rPr lang="en-US" sz="2400" b="1" i="1" dirty="0" smtClean="0"/>
              <a:t>Third, </a:t>
            </a:r>
            <a:r>
              <a:rPr lang="en-US" sz="2400" dirty="0"/>
              <a:t>the authors estimate the parameters of the </a:t>
            </a:r>
            <a:r>
              <a:rPr lang="en-US" sz="2400" b="1" i="1" u="sng" dirty="0"/>
              <a:t>RF </a:t>
            </a:r>
            <a:r>
              <a:rPr lang="en-US" sz="2400" b="1" i="1" u="sng" dirty="0" smtClean="0"/>
              <a:t>flipper </a:t>
            </a:r>
            <a:r>
              <a:rPr lang="en-US" sz="2400" dirty="0" smtClean="0"/>
              <a:t>used </a:t>
            </a:r>
            <a:r>
              <a:rPr lang="en-US" sz="2400" dirty="0"/>
              <a:t>to control the direction of polarization. The frequency of the RF flipper must be tunable depending on the energy. The estimates of the polarization lifetime are very optimistic, about 10</a:t>
            </a:r>
            <a:r>
              <a:rPr lang="en-US" sz="2400" baseline="30000" dirty="0"/>
              <a:t>5</a:t>
            </a:r>
            <a:r>
              <a:rPr lang="en-US" sz="2400" dirty="0"/>
              <a:t> seconds. The authors recommend exploring this </a:t>
            </a:r>
            <a:r>
              <a:rPr lang="en-US" sz="2400" dirty="0" smtClean="0"/>
              <a:t>option.</a:t>
            </a:r>
            <a:endParaRPr lang="en-GB" sz="2400" dirty="0"/>
          </a:p>
        </p:txBody>
      </p:sp>
    </p:spTree>
    <p:extLst>
      <p:ext uri="{BB962C8B-B14F-4D97-AF65-F5344CB8AC3E}">
        <p14:creationId xmlns:p14="http://schemas.microsoft.com/office/powerpoint/2010/main" xmlns="" val="352590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a:t>Proposal (B):</a:t>
            </a:r>
            <a:r>
              <a:rPr lang="en-GB" sz="3200" b="1" i="1" dirty="0">
                <a:solidFill>
                  <a:srgbClr val="FF0000"/>
                </a:solidFill>
              </a:rPr>
              <a:t>transition energy to NICA</a:t>
            </a:r>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US" sz="2800" dirty="0"/>
              <a:t>The authors of proposal (B) consider two modes of operation of the accelerator complex:</a:t>
            </a:r>
            <a:endParaRPr lang="en-GB" sz="2800" dirty="0"/>
          </a:p>
          <a:p>
            <a:pPr>
              <a:buFontTx/>
              <a:buChar char="-"/>
            </a:pPr>
            <a:r>
              <a:rPr lang="en-US" sz="2800" dirty="0" smtClean="0"/>
              <a:t>the </a:t>
            </a:r>
            <a:r>
              <a:rPr lang="en-US" sz="2800" dirty="0"/>
              <a:t>NICA collider operates in the accumulating mode with an arbitrary fixed energy, and the Nuclotron injects a polarized beam with the required energy</a:t>
            </a:r>
            <a:r>
              <a:rPr lang="en-US" sz="2800" dirty="0" smtClean="0"/>
              <a:t>;</a:t>
            </a:r>
          </a:p>
          <a:p>
            <a:pPr marL="0" indent="0">
              <a:buNone/>
            </a:pPr>
            <a:endParaRPr lang="en-GB" sz="2800" dirty="0" smtClean="0"/>
          </a:p>
          <a:p>
            <a:pPr>
              <a:buFontTx/>
              <a:buChar char="-"/>
            </a:pPr>
            <a:r>
              <a:rPr lang="en-US" sz="2800" dirty="0" smtClean="0"/>
              <a:t>the </a:t>
            </a:r>
            <a:r>
              <a:rPr lang="en-US" sz="2800" dirty="0"/>
              <a:t>NICA itself accelerates the polarized beam to the required energy, and the injection energy from the Nuclotron is fixed.</a:t>
            </a:r>
            <a:endParaRPr lang="en-GB" sz="2800" dirty="0"/>
          </a:p>
          <a:p>
            <a:endParaRPr lang="en-GB" dirty="0"/>
          </a:p>
        </p:txBody>
      </p:sp>
    </p:spTree>
    <p:extLst>
      <p:ext uri="{BB962C8B-B14F-4D97-AF65-F5344CB8AC3E}">
        <p14:creationId xmlns:p14="http://schemas.microsoft.com/office/powerpoint/2010/main" xmlns="" val="411503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US" sz="3600" b="1" i="1" dirty="0" smtClean="0"/>
              <a:t>Proposal (B): </a:t>
            </a:r>
            <a:r>
              <a:rPr lang="en-US" sz="3600" b="1" i="1" dirty="0" smtClean="0">
                <a:solidFill>
                  <a:srgbClr val="FF0000"/>
                </a:solidFill>
              </a:rPr>
              <a:t>“spin transparency” mode</a:t>
            </a:r>
            <a:endParaRPr lang="en-GB" sz="3600" dirty="0">
              <a:solidFill>
                <a:srgbClr val="FF0000"/>
              </a:solidFill>
            </a:endParaRPr>
          </a:p>
        </p:txBody>
      </p:sp>
      <p:sp>
        <p:nvSpPr>
          <p:cNvPr id="3" name="Content Placeholder 2"/>
          <p:cNvSpPr>
            <a:spLocks noGrp="1"/>
          </p:cNvSpPr>
          <p:nvPr>
            <p:ph idx="1"/>
          </p:nvPr>
        </p:nvSpPr>
        <p:spPr>
          <a:xfrm>
            <a:off x="539552" y="1052736"/>
            <a:ext cx="8424936" cy="5433467"/>
          </a:xfrm>
        </p:spPr>
        <p:txBody>
          <a:bodyPr>
            <a:normAutofit/>
          </a:bodyPr>
          <a:lstStyle/>
          <a:p>
            <a:pPr marL="0" indent="0">
              <a:buNone/>
            </a:pPr>
            <a:r>
              <a:rPr lang="en-US" sz="2200" dirty="0"/>
              <a:t>The authors </a:t>
            </a:r>
            <a:r>
              <a:rPr lang="en-US" sz="2200" dirty="0" smtClean="0"/>
              <a:t>suggest </a:t>
            </a:r>
          </a:p>
          <a:p>
            <a:pPr>
              <a:buFontTx/>
              <a:buChar char="-"/>
            </a:pPr>
            <a:r>
              <a:rPr lang="en-US" sz="2200" dirty="0" smtClean="0"/>
              <a:t>“spin transparency </a:t>
            </a:r>
            <a:r>
              <a:rPr lang="en-US" sz="2200" dirty="0"/>
              <a:t>mode” (</a:t>
            </a:r>
            <a:r>
              <a:rPr lang="en-US" sz="2200" b="1" dirty="0" smtClean="0">
                <a:solidFill>
                  <a:srgbClr val="FF0000"/>
                </a:solidFill>
              </a:rPr>
              <a:t>ST</a:t>
            </a:r>
            <a:r>
              <a:rPr lang="en-US" sz="2200" dirty="0" smtClean="0"/>
              <a:t>) and </a:t>
            </a:r>
          </a:p>
          <a:p>
            <a:pPr>
              <a:buFontTx/>
              <a:buChar char="-"/>
            </a:pPr>
            <a:r>
              <a:rPr lang="en-US" sz="2200" dirty="0" smtClean="0"/>
              <a:t>compare </a:t>
            </a:r>
            <a:r>
              <a:rPr lang="en-US" sz="2200" b="1" dirty="0" smtClean="0">
                <a:solidFill>
                  <a:srgbClr val="FF0000"/>
                </a:solidFill>
              </a:rPr>
              <a:t>ST</a:t>
            </a:r>
            <a:r>
              <a:rPr lang="en-US" sz="2200" dirty="0" smtClean="0"/>
              <a:t> </a:t>
            </a:r>
            <a:r>
              <a:rPr lang="en-US" sz="2200" dirty="0"/>
              <a:t>with the “preferred spin mode” (</a:t>
            </a:r>
            <a:r>
              <a:rPr lang="en-US" sz="2200" b="1" dirty="0">
                <a:solidFill>
                  <a:schemeClr val="accent1"/>
                </a:solidFill>
              </a:rPr>
              <a:t>PS</a:t>
            </a:r>
            <a:r>
              <a:rPr lang="en-US" sz="2200" dirty="0" smtClean="0"/>
              <a:t>) </a:t>
            </a:r>
            <a:r>
              <a:rPr lang="en-US" sz="2200" dirty="0"/>
              <a:t>using strong spin-rotators. </a:t>
            </a:r>
            <a:endParaRPr lang="en-US" sz="2200" dirty="0" smtClean="0"/>
          </a:p>
          <a:p>
            <a:pPr marL="0" indent="0">
              <a:buNone/>
            </a:pPr>
            <a:r>
              <a:rPr lang="en-US" sz="2200" dirty="0" smtClean="0"/>
              <a:t>The </a:t>
            </a:r>
            <a:r>
              <a:rPr lang="en-US" sz="2200" b="1" dirty="0" smtClean="0">
                <a:solidFill>
                  <a:srgbClr val="FF0000"/>
                </a:solidFill>
              </a:rPr>
              <a:t>ST</a:t>
            </a:r>
            <a:r>
              <a:rPr lang="en-US" sz="2200" dirty="0" smtClean="0"/>
              <a:t> </a:t>
            </a:r>
            <a:r>
              <a:rPr lang="en-US" sz="2200" dirty="0"/>
              <a:t>method is based on work in the vicinity of the integer spin tune resonance ν</a:t>
            </a:r>
            <a:r>
              <a:rPr lang="en-US" sz="2200" baseline="-25000" dirty="0"/>
              <a:t>s</a:t>
            </a:r>
            <a:r>
              <a:rPr lang="en-US" sz="2200" dirty="0"/>
              <a:t> = </a:t>
            </a:r>
            <a:r>
              <a:rPr lang="en-US" sz="2200" dirty="0" smtClean="0"/>
              <a:t>0  (spin converts in itself after each turn)using the weak </a:t>
            </a:r>
            <a:r>
              <a:rPr lang="en-US" sz="2200" b="1" dirty="0" smtClean="0"/>
              <a:t>transverse</a:t>
            </a:r>
            <a:r>
              <a:rPr lang="en-US" sz="2200" dirty="0" smtClean="0"/>
              <a:t> magnetic fields ~1 T · m to control the </a:t>
            </a:r>
            <a:r>
              <a:rPr lang="en-US" sz="2200" dirty="0"/>
              <a:t>direction of polarization. </a:t>
            </a:r>
            <a:r>
              <a:rPr lang="en-US" sz="2200" dirty="0" smtClean="0"/>
              <a:t>However, to realize the transparent  mode we need the integral field </a:t>
            </a:r>
          </a:p>
          <a:p>
            <a:pPr marL="0" indent="0">
              <a:buNone/>
            </a:pPr>
            <a:r>
              <a:rPr lang="en-US" sz="2200" dirty="0" smtClean="0"/>
              <a:t>for the protons 		</a:t>
            </a:r>
            <a:r>
              <a:rPr lang="en-US" altLang="ru-RU" sz="2000" dirty="0" smtClean="0">
                <a:solidFill>
                  <a:srgbClr val="000099"/>
                </a:solidFill>
                <a:latin typeface="Tahoma" pitchFamily="34" charset="0"/>
              </a:rPr>
              <a:t>(B</a:t>
            </a:r>
            <a:r>
              <a:rPr lang="en-US" altLang="ru-RU" sz="2000" baseline="-25000" dirty="0" smtClean="0">
                <a:solidFill>
                  <a:srgbClr val="000099"/>
                </a:solidFill>
                <a:latin typeface="Tahoma" pitchFamily="34" charset="0"/>
              </a:rPr>
              <a:t>||</a:t>
            </a:r>
            <a:r>
              <a:rPr lang="en-US" altLang="ru-RU" sz="2000" dirty="0" smtClean="0">
                <a:solidFill>
                  <a:srgbClr val="000099"/>
                </a:solidFill>
                <a:latin typeface="Tahoma" pitchFamily="34" charset="0"/>
              </a:rPr>
              <a:t>L)</a:t>
            </a:r>
            <a:r>
              <a:rPr lang="en-US" altLang="ru-RU" sz="2000" baseline="-25000" dirty="0" smtClean="0">
                <a:solidFill>
                  <a:srgbClr val="000099"/>
                </a:solidFill>
                <a:latin typeface="Tahoma" pitchFamily="34" charset="0"/>
              </a:rPr>
              <a:t>max</a:t>
            </a:r>
            <a:r>
              <a:rPr lang="ru-RU" altLang="ru-RU" sz="2000" dirty="0" smtClean="0">
                <a:solidFill>
                  <a:srgbClr val="000099"/>
                </a:solidFill>
                <a:latin typeface="Tahoma" pitchFamily="34" charset="0"/>
              </a:rPr>
              <a:t>=</a:t>
            </a:r>
            <a:r>
              <a:rPr lang="en-US" altLang="ru-RU" sz="2000" dirty="0" smtClean="0">
                <a:solidFill>
                  <a:srgbClr val="000099"/>
                </a:solidFill>
                <a:latin typeface="Tahoma" pitchFamily="34" charset="0"/>
              </a:rPr>
              <a:t>4</a:t>
            </a:r>
            <a:r>
              <a:rPr lang="en-US" altLang="ru-RU" sz="2000" dirty="0" smtClean="0">
                <a:solidFill>
                  <a:srgbClr val="000099"/>
                </a:solidFill>
                <a:latin typeface="Tahoma" pitchFamily="34" charset="0"/>
                <a:sym typeface="Symbol" pitchFamily="18" charset="2"/>
              </a:rPr>
              <a:t>(5÷25)</a:t>
            </a:r>
            <a:r>
              <a:rPr lang="ru-RU" altLang="ru-RU" sz="2000" dirty="0" smtClean="0">
                <a:solidFill>
                  <a:srgbClr val="000099"/>
                </a:solidFill>
                <a:latin typeface="Tahoma" pitchFamily="34" charset="0"/>
              </a:rPr>
              <a:t> </a:t>
            </a:r>
            <a:r>
              <a:rPr lang="en-US" altLang="ru-RU" sz="2000" dirty="0" smtClean="0">
                <a:solidFill>
                  <a:srgbClr val="000099"/>
                </a:solidFill>
                <a:latin typeface="Tahoma" pitchFamily="34" charset="0"/>
              </a:rPr>
              <a:t>T</a:t>
            </a:r>
            <a:r>
              <a:rPr lang="en-US" altLang="ru-RU" sz="2000" dirty="0" smtClean="0">
                <a:solidFill>
                  <a:srgbClr val="000099"/>
                </a:solidFill>
                <a:latin typeface="Tahoma" pitchFamily="34" charset="0"/>
                <a:sym typeface="Symbol" pitchFamily="18" charset="2"/>
              </a:rPr>
              <a:t></a:t>
            </a:r>
            <a:r>
              <a:rPr lang="en-US" altLang="ru-RU" sz="2000" dirty="0" smtClean="0">
                <a:solidFill>
                  <a:srgbClr val="000099"/>
                </a:solidFill>
                <a:latin typeface="Tahoma" pitchFamily="34" charset="0"/>
              </a:rPr>
              <a:t>m </a:t>
            </a:r>
          </a:p>
          <a:p>
            <a:pPr marL="0" indent="0">
              <a:buNone/>
            </a:pPr>
            <a:r>
              <a:rPr lang="en-US" altLang="ru-RU" sz="2200" dirty="0"/>
              <a:t>and for the </a:t>
            </a:r>
            <a:r>
              <a:rPr lang="en-US" altLang="ru-RU" sz="2200" dirty="0" smtClean="0"/>
              <a:t>deuterons 	</a:t>
            </a:r>
            <a:r>
              <a:rPr lang="en-US" altLang="ru-RU" sz="2000" dirty="0" smtClean="0">
                <a:solidFill>
                  <a:srgbClr val="000099"/>
                </a:solidFill>
                <a:latin typeface="Tahoma" pitchFamily="34" charset="0"/>
              </a:rPr>
              <a:t>(B</a:t>
            </a:r>
            <a:r>
              <a:rPr lang="en-US" altLang="ru-RU" sz="2000" baseline="-25000" dirty="0" smtClean="0">
                <a:solidFill>
                  <a:srgbClr val="000099"/>
                </a:solidFill>
                <a:latin typeface="Tahoma" pitchFamily="34" charset="0"/>
              </a:rPr>
              <a:t>||</a:t>
            </a:r>
            <a:r>
              <a:rPr lang="en-US" altLang="ru-RU" sz="2000" dirty="0" smtClean="0">
                <a:solidFill>
                  <a:srgbClr val="000099"/>
                </a:solidFill>
                <a:latin typeface="Tahoma" pitchFamily="34" charset="0"/>
              </a:rPr>
              <a:t>L)</a:t>
            </a:r>
            <a:r>
              <a:rPr lang="en-US" altLang="ru-RU" sz="2000" baseline="-25000" dirty="0" smtClean="0">
                <a:solidFill>
                  <a:srgbClr val="000099"/>
                </a:solidFill>
                <a:latin typeface="Tahoma" pitchFamily="34" charset="0"/>
              </a:rPr>
              <a:t>max</a:t>
            </a:r>
            <a:r>
              <a:rPr lang="ru-RU" altLang="ru-RU" sz="2000" dirty="0" smtClean="0">
                <a:solidFill>
                  <a:srgbClr val="000099"/>
                </a:solidFill>
                <a:latin typeface="Tahoma" pitchFamily="34" charset="0"/>
              </a:rPr>
              <a:t>=</a:t>
            </a:r>
            <a:r>
              <a:rPr lang="en-US" altLang="ru-RU" sz="2000" dirty="0" smtClean="0">
                <a:solidFill>
                  <a:srgbClr val="000099"/>
                </a:solidFill>
                <a:latin typeface="Tahoma" pitchFamily="34" charset="0"/>
              </a:rPr>
              <a:t>4</a:t>
            </a:r>
            <a:r>
              <a:rPr lang="en-US" altLang="ru-RU" sz="2000" dirty="0" smtClean="0">
                <a:solidFill>
                  <a:srgbClr val="000099"/>
                </a:solidFill>
                <a:latin typeface="Tahoma" pitchFamily="34" charset="0"/>
                <a:sym typeface="Symbol" pitchFamily="18" charset="2"/>
              </a:rPr>
              <a:t>(15÷80)</a:t>
            </a:r>
            <a:r>
              <a:rPr lang="ru-RU" altLang="ru-RU" sz="2000" dirty="0" smtClean="0">
                <a:solidFill>
                  <a:srgbClr val="000099"/>
                </a:solidFill>
                <a:latin typeface="Tahoma" pitchFamily="34" charset="0"/>
              </a:rPr>
              <a:t> </a:t>
            </a:r>
            <a:r>
              <a:rPr lang="en-US" altLang="ru-RU" sz="2000" dirty="0" smtClean="0">
                <a:solidFill>
                  <a:srgbClr val="000099"/>
                </a:solidFill>
                <a:latin typeface="Tahoma" pitchFamily="34" charset="0"/>
              </a:rPr>
              <a:t>T</a:t>
            </a:r>
            <a:r>
              <a:rPr lang="en-US" altLang="ru-RU" sz="2000" dirty="0" smtClean="0">
                <a:solidFill>
                  <a:srgbClr val="000099"/>
                </a:solidFill>
                <a:latin typeface="Tahoma" pitchFamily="34" charset="0"/>
                <a:sym typeface="Symbol" pitchFamily="18" charset="2"/>
              </a:rPr>
              <a:t></a:t>
            </a:r>
            <a:r>
              <a:rPr lang="en-US" altLang="ru-RU" sz="2000" dirty="0" smtClean="0">
                <a:solidFill>
                  <a:srgbClr val="000099"/>
                </a:solidFill>
                <a:latin typeface="Tahoma" pitchFamily="34" charset="0"/>
              </a:rPr>
              <a:t>m</a:t>
            </a:r>
          </a:p>
          <a:p>
            <a:pPr marL="0" indent="0">
              <a:buNone/>
            </a:pPr>
            <a:r>
              <a:rPr lang="en-US" altLang="ru-RU" sz="2000" dirty="0" smtClean="0">
                <a:solidFill>
                  <a:srgbClr val="000099"/>
                </a:solidFill>
                <a:latin typeface="Tahoma" pitchFamily="34" charset="0"/>
              </a:rPr>
              <a:t>Therefore </a:t>
            </a:r>
            <a:r>
              <a:rPr lang="en-US" altLang="ru-RU" sz="2000" dirty="0">
                <a:solidFill>
                  <a:srgbClr val="FF0000"/>
                </a:solidFill>
                <a:latin typeface="Tahoma" pitchFamily="34" charset="0"/>
              </a:rPr>
              <a:t>t</a:t>
            </a:r>
            <a:r>
              <a:rPr lang="en-US" altLang="ru-RU" sz="2000" dirty="0" smtClean="0">
                <a:solidFill>
                  <a:srgbClr val="FF0000"/>
                </a:solidFill>
                <a:latin typeface="Tahoma" pitchFamily="34" charset="0"/>
              </a:rPr>
              <a:t>he space problems have to be solved.</a:t>
            </a:r>
          </a:p>
          <a:p>
            <a:pPr marL="0" indent="0">
              <a:buNone/>
            </a:pPr>
            <a:r>
              <a:rPr lang="en-US" altLang="ru-RU" sz="2000" dirty="0" smtClean="0">
                <a:latin typeface="Tahoma" pitchFamily="34" charset="0"/>
              </a:rPr>
              <a:t>However, for PS mode we need the transverse magnetic field </a:t>
            </a:r>
          </a:p>
          <a:p>
            <a:pPr marL="0" indent="0">
              <a:buNone/>
            </a:pPr>
            <a:r>
              <a:rPr lang="en-US" altLang="ru-RU" sz="2000" dirty="0">
                <a:latin typeface="Tahoma" pitchFamily="34" charset="0"/>
              </a:rPr>
              <a:t> </a:t>
            </a:r>
            <a:r>
              <a:rPr lang="en-US" altLang="ru-RU" sz="2000" dirty="0" smtClean="0">
                <a:latin typeface="Tahoma" pitchFamily="34" charset="0"/>
              </a:rPr>
              <a:t>         ~30 </a:t>
            </a:r>
            <a:r>
              <a:rPr lang="en-US" altLang="ru-RU" sz="2000" dirty="0">
                <a:latin typeface="Tahoma" pitchFamily="34" charset="0"/>
              </a:rPr>
              <a:t>T</a:t>
            </a:r>
            <a:r>
              <a:rPr lang="en-US" altLang="ru-RU" sz="2000" dirty="0">
                <a:latin typeface="Tahoma" pitchFamily="34" charset="0"/>
                <a:sym typeface="Symbol" pitchFamily="18" charset="2"/>
              </a:rPr>
              <a:t></a:t>
            </a:r>
            <a:r>
              <a:rPr lang="en-US" altLang="ru-RU" sz="2000" dirty="0" smtClean="0">
                <a:latin typeface="Tahoma" pitchFamily="34" charset="0"/>
              </a:rPr>
              <a:t>m=&gt; strong perturbation of </a:t>
            </a:r>
            <a:r>
              <a:rPr lang="en-US" altLang="ru-RU" sz="2000" dirty="0" err="1" smtClean="0">
                <a:latin typeface="Tahoma" pitchFamily="34" charset="0"/>
              </a:rPr>
              <a:t>betatron</a:t>
            </a:r>
            <a:r>
              <a:rPr lang="en-US" altLang="ru-RU" sz="2000" dirty="0" smtClean="0">
                <a:latin typeface="Tahoma" pitchFamily="34" charset="0"/>
              </a:rPr>
              <a:t> motion</a:t>
            </a:r>
            <a:endParaRPr lang="en-US" sz="2200"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xmlns="" val="285623836"/>
              </p:ext>
            </p:extLst>
          </p:nvPr>
        </p:nvGraphicFramePr>
        <p:xfrm>
          <a:off x="683568" y="5877271"/>
          <a:ext cx="720080" cy="385757"/>
        </p:xfrm>
        <a:graphic>
          <a:graphicData uri="http://schemas.openxmlformats.org/presentationml/2006/ole">
            <p:oleObj spid="_x0000_s1027" name="Equation" r:id="rId3" imgW="355320" imgH="190440" progId="">
              <p:embed/>
            </p:oleObj>
          </a:graphicData>
        </a:graphic>
      </p:graphicFrame>
    </p:spTree>
    <p:extLst>
      <p:ext uri="{BB962C8B-B14F-4D97-AF65-F5344CB8AC3E}">
        <p14:creationId xmlns:p14="http://schemas.microsoft.com/office/powerpoint/2010/main" xmlns="" val="2631881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700" b="1" i="1" dirty="0" smtClean="0"/>
              <a:t>Resume </a:t>
            </a:r>
            <a:r>
              <a:rPr lang="en-GB" sz="2700" b="1" i="1" dirty="0"/>
              <a:t>of the NICA </a:t>
            </a:r>
            <a:r>
              <a:rPr lang="en-GB" sz="2700" b="1" dirty="0"/>
              <a:t>Machine </a:t>
            </a:r>
            <a:r>
              <a:rPr lang="en-GB" sz="2700" b="1" dirty="0" smtClean="0"/>
              <a:t>Advisory Committee </a:t>
            </a:r>
            <a:r>
              <a:rPr lang="en-GB" sz="2700" b="1" dirty="0"/>
              <a:t>at </a:t>
            </a:r>
            <a:r>
              <a:rPr lang="en-GB" sz="2700" b="1" dirty="0" smtClean="0"/>
              <a:t>JINR, November </a:t>
            </a:r>
            <a:r>
              <a:rPr lang="en-GB" sz="2700" b="1" dirty="0"/>
              <a:t>15, 2018 </a:t>
            </a:r>
            <a:endParaRPr lang="en-GB" sz="2700" dirty="0"/>
          </a:p>
        </p:txBody>
      </p:sp>
      <p:sp>
        <p:nvSpPr>
          <p:cNvPr id="3" name="Content Placeholder 2"/>
          <p:cNvSpPr>
            <a:spLocks noGrp="1"/>
          </p:cNvSpPr>
          <p:nvPr>
            <p:ph idx="1"/>
          </p:nvPr>
        </p:nvSpPr>
        <p:spPr>
          <a:xfrm>
            <a:off x="457200" y="1268760"/>
            <a:ext cx="8229600" cy="4857403"/>
          </a:xfrm>
        </p:spPr>
        <p:txBody>
          <a:bodyPr>
            <a:normAutofit fontScale="47500" lnSpcReduction="20000"/>
          </a:bodyPr>
          <a:lstStyle/>
          <a:p>
            <a:endParaRPr lang="en-GB" dirty="0"/>
          </a:p>
          <a:p>
            <a:pPr marL="0" indent="0" algn="just">
              <a:buNone/>
            </a:pPr>
            <a:r>
              <a:rPr lang="en-GB" sz="5100" dirty="0">
                <a:latin typeface="Times New Roman" panose="02020603050405020304" pitchFamily="18" charset="0"/>
                <a:cs typeface="Times New Roman" panose="02020603050405020304" pitchFamily="18" charset="0"/>
              </a:rPr>
              <a:t> 1. First step should be done is the choice of the scheme of injection and storage of the polarized particles. Both options – fixed injection energy and acceleration in the Collider – are to be </a:t>
            </a:r>
            <a:r>
              <a:rPr lang="en-GB" sz="5100" dirty="0" smtClean="0">
                <a:latin typeface="Times New Roman" panose="02020603050405020304" pitchFamily="18" charset="0"/>
                <a:cs typeface="Times New Roman" panose="02020603050405020304" pitchFamily="18" charset="0"/>
              </a:rPr>
              <a:t>analysed </a:t>
            </a:r>
            <a:r>
              <a:rPr lang="en-GB" sz="5100" dirty="0">
                <a:latin typeface="Times New Roman" panose="02020603050405020304" pitchFamily="18" charset="0"/>
                <a:cs typeface="Times New Roman" panose="02020603050405020304" pitchFamily="18" charset="0"/>
              </a:rPr>
              <a:t>and compared. </a:t>
            </a:r>
            <a:endParaRPr lang="en-GB" sz="5100" dirty="0" smtClean="0">
              <a:latin typeface="Times New Roman" panose="02020603050405020304" pitchFamily="18" charset="0"/>
              <a:cs typeface="Times New Roman" panose="02020603050405020304" pitchFamily="18" charset="0"/>
            </a:endParaRPr>
          </a:p>
          <a:p>
            <a:pPr algn="just"/>
            <a:endParaRPr lang="en-GB" sz="5100" dirty="0">
              <a:latin typeface="Times New Roman" panose="02020603050405020304" pitchFamily="18" charset="0"/>
              <a:cs typeface="Times New Roman" panose="02020603050405020304" pitchFamily="18" charset="0"/>
            </a:endParaRPr>
          </a:p>
          <a:p>
            <a:pPr marL="0" indent="0" algn="just">
              <a:buNone/>
            </a:pPr>
            <a:r>
              <a:rPr lang="en-GB" sz="5100" dirty="0">
                <a:latin typeface="Times New Roman" panose="02020603050405020304" pitchFamily="18" charset="0"/>
                <a:cs typeface="Times New Roman" panose="02020603050405020304" pitchFamily="18" charset="0"/>
              </a:rPr>
              <a:t>2. The spin preservation at acceleration in Nuclotron has to be </a:t>
            </a:r>
            <a:r>
              <a:rPr lang="en-GB" sz="5100" dirty="0" smtClean="0">
                <a:latin typeface="Times New Roman" panose="02020603050405020304" pitchFamily="18" charset="0"/>
                <a:cs typeface="Times New Roman" panose="02020603050405020304" pitchFamily="18" charset="0"/>
              </a:rPr>
              <a:t>analysed </a:t>
            </a:r>
            <a:r>
              <a:rPr lang="en-GB" sz="5100" dirty="0">
                <a:latin typeface="Times New Roman" panose="02020603050405020304" pitchFamily="18" charset="0"/>
                <a:cs typeface="Times New Roman" panose="02020603050405020304" pitchFamily="18" charset="0"/>
              </a:rPr>
              <a:t>using numerical simulation and tested experimentally a.s.a.p. </a:t>
            </a:r>
            <a:endParaRPr lang="en-GB" sz="5100" dirty="0" smtClean="0">
              <a:latin typeface="Times New Roman" panose="02020603050405020304" pitchFamily="18" charset="0"/>
              <a:cs typeface="Times New Roman" panose="02020603050405020304" pitchFamily="18" charset="0"/>
            </a:endParaRPr>
          </a:p>
          <a:p>
            <a:pPr algn="just"/>
            <a:endParaRPr lang="en-GB" sz="5100" dirty="0">
              <a:latin typeface="Times New Roman" panose="02020603050405020304" pitchFamily="18" charset="0"/>
              <a:cs typeface="Times New Roman" panose="02020603050405020304" pitchFamily="18" charset="0"/>
            </a:endParaRPr>
          </a:p>
          <a:p>
            <a:pPr marL="0" indent="0" algn="just">
              <a:buNone/>
            </a:pPr>
            <a:r>
              <a:rPr lang="en-GB" sz="5100" dirty="0">
                <a:latin typeface="Times New Roman" panose="02020603050405020304" pitchFamily="18" charset="0"/>
                <a:cs typeface="Times New Roman" panose="02020603050405020304" pitchFamily="18" charset="0"/>
              </a:rPr>
              <a:t>3. Process of particle storage and bunched beam formation in the Collider was not presented properly in both proposals that is a weak point of both of them. This should be </a:t>
            </a:r>
            <a:r>
              <a:rPr lang="en-GB" sz="5100" dirty="0" smtClean="0">
                <a:latin typeface="Times New Roman" panose="02020603050405020304" pitchFamily="18" charset="0"/>
                <a:cs typeface="Times New Roman" panose="02020603050405020304" pitchFamily="18" charset="0"/>
              </a:rPr>
              <a:t>investigated. </a:t>
            </a:r>
            <a:endParaRPr lang="en-GB" sz="5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80971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700" b="1" i="1" dirty="0"/>
              <a:t>Resume of the NICA </a:t>
            </a:r>
            <a:r>
              <a:rPr lang="en-GB" sz="2700" b="1" dirty="0"/>
              <a:t>Machine Advisory Committee at JINR, November 15, 2018 </a:t>
            </a:r>
          </a:p>
        </p:txBody>
      </p:sp>
      <p:sp>
        <p:nvSpPr>
          <p:cNvPr id="3" name="Content Placeholder 2"/>
          <p:cNvSpPr>
            <a:spLocks noGrp="1"/>
          </p:cNvSpPr>
          <p:nvPr>
            <p:ph idx="1"/>
          </p:nvPr>
        </p:nvSpPr>
        <p:spPr/>
        <p:txBody>
          <a:bodyPr>
            <a:normAutofit/>
          </a:bodyPr>
          <a:lstStyle/>
          <a:p>
            <a:pPr marL="0" indent="0" algn="just">
              <a:lnSpc>
                <a:spcPct val="80000"/>
              </a:lnSpc>
              <a:buFont typeface="Arial" panose="020B0604020202020204" pitchFamily="34" charset="0"/>
              <a:buNone/>
            </a:pPr>
            <a:r>
              <a:rPr lang="en-GB" sz="2400" dirty="0">
                <a:latin typeface="Times New Roman" panose="02020603050405020304" pitchFamily="18" charset="0"/>
                <a:cs typeface="Times New Roman" panose="02020603050405020304" pitchFamily="18" charset="0"/>
              </a:rPr>
              <a:t>4. Comparison of two proposed modes of spin preservation in the Collider – the Spin Transparency and the Spin Flipper driving the polarization direction – has to be done in details and a choice has to be made. The effect of high field solenoids on particle dynamics in the Collider rings when strong snakes are used to support spin transparency requires a detailed analysis</a:t>
            </a:r>
          </a:p>
          <a:p>
            <a:pPr marL="0" indent="0" algn="just">
              <a:lnSpc>
                <a:spcPct val="80000"/>
              </a:lnSpc>
              <a:buFont typeface="Arial" panose="020B0604020202020204" pitchFamily="34" charset="0"/>
              <a:buNone/>
            </a:pPr>
            <a:endParaRPr lang="en-GB" sz="2400" dirty="0">
              <a:latin typeface="Times New Roman" panose="02020603050405020304" pitchFamily="18" charset="0"/>
              <a:cs typeface="Times New Roman" panose="02020603050405020304" pitchFamily="18" charset="0"/>
            </a:endParaRPr>
          </a:p>
          <a:p>
            <a:pPr marL="0" indent="0" algn="just">
              <a:lnSpc>
                <a:spcPct val="80000"/>
              </a:lnSpc>
              <a:buFont typeface="Arial" panose="020B0604020202020204" pitchFamily="34" charset="0"/>
              <a:buNone/>
            </a:pPr>
            <a:r>
              <a:rPr lang="en-GB" sz="2400" dirty="0">
                <a:latin typeface="Times New Roman" panose="02020603050405020304" pitchFamily="18" charset="0"/>
                <a:cs typeface="Times New Roman" panose="02020603050405020304" pitchFamily="18" charset="0"/>
              </a:rPr>
              <a:t>5. Application of the cooling methods is mandatory, however they lose efficiency with increase of the beam intensity (stochastic cooling) and particle energy (electron cooling). </a:t>
            </a:r>
          </a:p>
          <a:p>
            <a:endParaRPr lang="en-GB" dirty="0"/>
          </a:p>
        </p:txBody>
      </p:sp>
    </p:spTree>
    <p:extLst>
      <p:ext uri="{BB962C8B-B14F-4D97-AF65-F5344CB8AC3E}">
        <p14:creationId xmlns:p14="http://schemas.microsoft.com/office/powerpoint/2010/main" xmlns="" val="3148678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934</Words>
  <Application>Microsoft Office PowerPoint</Application>
  <PresentationFormat>Экран (4:3)</PresentationFormat>
  <Paragraphs>62</Paragraphs>
  <Slides>10</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10</vt:i4>
      </vt:variant>
    </vt:vector>
  </HeadingPairs>
  <TitlesOfParts>
    <vt:vector size="12" baseType="lpstr">
      <vt:lpstr>Office Theme</vt:lpstr>
      <vt:lpstr>Equation</vt:lpstr>
      <vt:lpstr>Resume of video-conference  of the NICA MAC ("miniMAC")</vt:lpstr>
      <vt:lpstr>The main tasks of proposals:</vt:lpstr>
      <vt:lpstr>Proposal (A): transition energy to NICA</vt:lpstr>
      <vt:lpstr>Proposal (A): preservation of polarization</vt:lpstr>
      <vt:lpstr>Proposal (A): control of polarization direction</vt:lpstr>
      <vt:lpstr>Proposal (B):transition energy to NICA</vt:lpstr>
      <vt:lpstr>Proposal (B): “spin transparency” mode</vt:lpstr>
      <vt:lpstr>Resume of the NICA Machine Advisory Committee at JINR, November 15, 2018 </vt:lpstr>
      <vt:lpstr>Resume of the NICA Machine Advisory Committee at JINR, November 15, 2018 </vt:lpstr>
      <vt:lpstr>Resume of the NICA Machine Advisory Committee at JINR, November 15, 2018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Senichev</dc:creator>
  <cp:lastModifiedBy>User</cp:lastModifiedBy>
  <cp:revision>22</cp:revision>
  <dcterms:created xsi:type="dcterms:W3CDTF">2019-06-04T07:32:03Z</dcterms:created>
  <dcterms:modified xsi:type="dcterms:W3CDTF">2019-06-05T15:24:11Z</dcterms:modified>
</cp:coreProperties>
</file>