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0"/>
  </p:notesMasterIdLst>
  <p:handoutMasterIdLst>
    <p:handoutMasterId r:id="rId21"/>
  </p:handoutMasterIdLst>
  <p:sldIdLst>
    <p:sldId id="256" r:id="rId2"/>
    <p:sldId id="384" r:id="rId3"/>
    <p:sldId id="474" r:id="rId4"/>
    <p:sldId id="452" r:id="rId5"/>
    <p:sldId id="450" r:id="rId6"/>
    <p:sldId id="471" r:id="rId7"/>
    <p:sldId id="453" r:id="rId8"/>
    <p:sldId id="460" r:id="rId9"/>
    <p:sldId id="461" r:id="rId10"/>
    <p:sldId id="436" r:id="rId11"/>
    <p:sldId id="442" r:id="rId12"/>
    <p:sldId id="472" r:id="rId13"/>
    <p:sldId id="443" r:id="rId14"/>
    <p:sldId id="444" r:id="rId15"/>
    <p:sldId id="473" r:id="rId16"/>
    <p:sldId id="445" r:id="rId17"/>
    <p:sldId id="475" r:id="rId18"/>
    <p:sldId id="45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ведение" id="{0E94EFCC-E01E-40D0-8E36-BEAC7E5747E7}">
          <p14:sldIdLst>
            <p14:sldId id="256"/>
            <p14:sldId id="384"/>
            <p14:sldId id="474"/>
            <p14:sldId id="452"/>
            <p14:sldId id="450"/>
            <p14:sldId id="471"/>
            <p14:sldId id="453"/>
            <p14:sldId id="460"/>
            <p14:sldId id="461"/>
            <p14:sldId id="436"/>
            <p14:sldId id="442"/>
            <p14:sldId id="472"/>
            <p14:sldId id="443"/>
            <p14:sldId id="444"/>
            <p14:sldId id="473"/>
            <p14:sldId id="445"/>
            <p14:sldId id="475"/>
            <p14:sldId id="45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0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206" autoAdjust="0"/>
    <p:restoredTop sz="95921" autoAdjust="0"/>
  </p:normalViewPr>
  <p:slideViewPr>
    <p:cSldViewPr>
      <p:cViewPr varScale="1">
        <p:scale>
          <a:sx n="85" d="100"/>
          <a:sy n="85" d="100"/>
        </p:scale>
        <p:origin x="-1234" y="-110"/>
      </p:cViewPr>
      <p:guideLst>
        <p:guide orient="horz" pos="204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606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FA1D3-E1F2-4F03-A61F-2A47350D6C51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A0DA3-2934-4C61-A8A0-001D2D097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39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14DE9-B00F-44DC-BFF7-9530AD38DED7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B2B32-9C13-49CE-AC68-4559841E8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5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MAC’2019                                    Development of control system of the NICA.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19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45324"/>
            <a:ext cx="2895600" cy="3761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MAC’2019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E50708-7D5C-4AB2-92F9-9A54DA706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0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MAC’2019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E50708-7D5C-4AB2-92F9-9A54DA706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5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MAC’2019                                    Development of control system of the NICA.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94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MAC’2019                                    Development of control system of the NICA.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8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MAC’2019                                    Development of control system of the NICA.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54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MAC’2019                                    Development of control system of the NICA.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 baseline="0">
                <a:solidFill>
                  <a:schemeClr val="tx2"/>
                </a:solidFill>
              </a:defRPr>
            </a:lvl2pPr>
            <a:lvl3pPr>
              <a:defRPr sz="18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60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 baseline="0">
                <a:solidFill>
                  <a:schemeClr val="tx2"/>
                </a:solidFill>
              </a:defRPr>
            </a:lvl2pPr>
            <a:lvl3pPr>
              <a:defRPr sz="18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60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62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MAC’2019                                    Development of control system of the NICA.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0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MAC’2019                                    Development of control system of the NICA.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55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MAC’2019                                    Development of control system of the NICA.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82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MAC’2019                                    Development of control system of the NICA.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43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MAC’2019                                    Development of control system of the NICA.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954652" cy="1470025"/>
          </a:xfrm>
        </p:spPr>
        <p:txBody>
          <a:bodyPr/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control system of the NICA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08" y="5697252"/>
            <a:ext cx="8136904" cy="540060"/>
          </a:xfrm>
        </p:spPr>
        <p:txBody>
          <a:bodyPr/>
          <a:lstStyle/>
          <a:p>
            <a:r>
              <a:rPr lang="en-US" sz="2800" dirty="0" err="1"/>
              <a:t>Evgeny</a:t>
            </a:r>
            <a:r>
              <a:rPr lang="en-US" sz="2800" dirty="0"/>
              <a:t> Gorbachev on behalf of team LHEP, JINR</a:t>
            </a:r>
            <a:endParaRPr lang="ru-RU" sz="280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/>
              <a:t>MAC’2019                                          Development of control system of the NICA.     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1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/>
              <a:t>MAC’2019                                      Development of control system of the NICA. 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1234" y="5124442"/>
            <a:ext cx="9133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Recent changes: </a:t>
            </a:r>
          </a:p>
          <a:p>
            <a:r>
              <a:rPr lang="en-US" sz="2000" dirty="0"/>
              <a:t>Tango device servers for hardware calibration, data acquisition, storage and retrieval are fully developed.</a:t>
            </a:r>
          </a:p>
          <a:p>
            <a:r>
              <a:rPr lang="en-US" sz="2000" dirty="0"/>
              <a:t>Web client for thermometry is developed and tested on </a:t>
            </a:r>
            <a:r>
              <a:rPr lang="en-US" sz="2000" dirty="0" smtClean="0"/>
              <a:t>3 Booster quadrants.</a:t>
            </a:r>
            <a:endParaRPr lang="en-US" sz="2000" dirty="0"/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473427" y="0"/>
            <a:ext cx="8229600" cy="707886"/>
          </a:xfrm>
        </p:spPr>
        <p:txBody>
          <a:bodyPr>
            <a:spAutoFit/>
          </a:bodyPr>
          <a:lstStyle/>
          <a:p>
            <a:r>
              <a:rPr lang="en-US" sz="4000" dirty="0"/>
              <a:t>Booster thermometry system</a:t>
            </a:r>
            <a:endParaRPr lang="ru-RU" sz="40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79D1E37-F475-4A15-A2AA-58F4B4551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660043"/>
            <a:ext cx="6067932" cy="35379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B1D2C08-0ED7-4526-AF0F-7D68ECA56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39" y="872716"/>
            <a:ext cx="5724636" cy="440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37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MAC’2019                                    Development of control system of the NICA.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7886"/>
          </a:xfrm>
        </p:spPr>
        <p:txBody>
          <a:bodyPr>
            <a:spAutoFit/>
          </a:bodyPr>
          <a:lstStyle/>
          <a:p>
            <a:r>
              <a:rPr lang="en-US" sz="4000" dirty="0"/>
              <a:t>Booster magnetic cycle control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87271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main task of the system is to produce cycle synchronization signals and series of pulses (B-series) representing main field (current) and it’s first and second derivatives to control 3 dipole magnets and quadruple lenses power supplies:</a:t>
            </a:r>
            <a:endParaRPr lang="ru-RU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FB397AF-4E40-4943-A779-8D1ECA3ABB29}"/>
              </a:ext>
            </a:extLst>
          </p:cNvPr>
          <p:cNvSpPr txBox="1"/>
          <p:nvPr/>
        </p:nvSpPr>
        <p:spPr>
          <a:xfrm>
            <a:off x="111270" y="1879470"/>
            <a:ext cx="41006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Power supplies control: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I+ and I-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I’+ and I’-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</a:t>
            </a:r>
            <a:r>
              <a:rPr lang="en-US" sz="2000" baseline="-25000" dirty="0"/>
              <a:t>1</a:t>
            </a:r>
            <a:r>
              <a:rPr lang="en-US" sz="2000" dirty="0"/>
              <a:t>+ and K</a:t>
            </a:r>
            <a:r>
              <a:rPr lang="en-US" sz="2000" baseline="-25000" dirty="0"/>
              <a:t>1</a:t>
            </a:r>
            <a:r>
              <a:rPr lang="en-US" sz="2000" dirty="0"/>
              <a:t>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</a:t>
            </a:r>
            <a:r>
              <a:rPr lang="en-US" sz="2000" baseline="-25000" dirty="0"/>
              <a:t>2</a:t>
            </a:r>
            <a:r>
              <a:rPr lang="en-US" sz="2000" dirty="0"/>
              <a:t>+ and K</a:t>
            </a:r>
            <a:r>
              <a:rPr lang="en-US" sz="2000" baseline="-25000" dirty="0"/>
              <a:t>2</a:t>
            </a:r>
            <a:r>
              <a:rPr lang="en-US" sz="2000" dirty="0"/>
              <a:t>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(K</a:t>
            </a:r>
            <a:r>
              <a:rPr lang="en-US" sz="2000" baseline="-25000" dirty="0"/>
              <a:t>1</a:t>
            </a:r>
            <a:r>
              <a:rPr lang="en-US" sz="2000" dirty="0"/>
              <a:t>*I)+ and (K</a:t>
            </a:r>
            <a:r>
              <a:rPr lang="en-US" sz="2000" baseline="-25000" dirty="0"/>
              <a:t>1</a:t>
            </a:r>
            <a:r>
              <a:rPr lang="en-US" sz="2000" dirty="0"/>
              <a:t>*I)-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(K</a:t>
            </a:r>
            <a:r>
              <a:rPr lang="en-US" sz="2000" baseline="-25000" dirty="0"/>
              <a:t>2</a:t>
            </a:r>
            <a:r>
              <a:rPr lang="en-US" sz="2000" dirty="0"/>
              <a:t>*I)+ and (K</a:t>
            </a:r>
            <a:r>
              <a:rPr lang="en-US" sz="2000" baseline="-25000" dirty="0"/>
              <a:t>2</a:t>
            </a:r>
            <a:r>
              <a:rPr lang="en-US" sz="2000" dirty="0"/>
              <a:t>*I)-</a:t>
            </a:r>
          </a:p>
          <a:p>
            <a:r>
              <a:rPr lang="en-US" sz="2000" dirty="0"/>
              <a:t>Interlocks: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PS</a:t>
            </a:r>
            <a:r>
              <a:rPr lang="en-US" sz="2000" baseline="-25000" dirty="0"/>
              <a:t>1</a:t>
            </a:r>
            <a:r>
              <a:rPr lang="en-US" sz="2000" dirty="0"/>
              <a:t>,PS</a:t>
            </a:r>
            <a:r>
              <a:rPr lang="en-US" sz="2000" baseline="-25000" dirty="0"/>
              <a:t>2</a:t>
            </a:r>
            <a:r>
              <a:rPr lang="en-US" sz="2000" dirty="0"/>
              <a:t>,PS</a:t>
            </a:r>
            <a:r>
              <a:rPr lang="en-US" sz="2000" baseline="-25000" dirty="0"/>
              <a:t>3  </a:t>
            </a:r>
            <a:r>
              <a:rPr lang="en-US" sz="2000" dirty="0"/>
              <a:t>ready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Vacuum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Cryogenics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Quench protection</a:t>
            </a:r>
          </a:p>
          <a:p>
            <a:r>
              <a:rPr lang="en-US" sz="2000" dirty="0"/>
              <a:t>Synchro pulses: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24 synchro pulses at the start and end of specific cycle regions.</a:t>
            </a:r>
          </a:p>
        </p:txBody>
      </p:sp>
      <p:pic>
        <p:nvPicPr>
          <p:cNvPr id="1026" name="Picture 2" descr="ЦЗА">
            <a:extLst>
              <a:ext uri="{FF2B5EF4-FFF2-40B4-BE49-F238E27FC236}">
                <a16:creationId xmlns="" xmlns:a16="http://schemas.microsoft.com/office/drawing/2014/main" id="{7D322359-9679-41B7-B852-2F0A40B8A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809" y="2123105"/>
            <a:ext cx="6526191" cy="386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004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MAC’2019                                    Development of control system of the NICA.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7886"/>
          </a:xfrm>
        </p:spPr>
        <p:txBody>
          <a:bodyPr>
            <a:spAutoFit/>
          </a:bodyPr>
          <a:lstStyle/>
          <a:p>
            <a:r>
              <a:rPr lang="en-US" sz="4000" dirty="0"/>
              <a:t>Booster magnetic cycle control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85" y="2211847"/>
            <a:ext cx="4811816" cy="35993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008" y="1143091"/>
            <a:ext cx="4067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hardware consists of: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PXI Digital Reconfigurable I/O module NI PXIe-7821R: </a:t>
            </a:r>
            <a:r>
              <a:rPr lang="en-GB" dirty="0" err="1"/>
              <a:t>Kintex</a:t>
            </a:r>
            <a:r>
              <a:rPr lang="en-GB" dirty="0"/>
              <a:t> 7 160T FPGA, 128 DIO, 512 MB DRAM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3U Euro rack providing digital bus on the backplane and power supply.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A set of digital I/O modules: TTL and optical inputs and outputs.</a:t>
            </a:r>
          </a:p>
          <a:p>
            <a:r>
              <a:rPr lang="en-US" dirty="0">
                <a:solidFill>
                  <a:srgbClr val="00B050"/>
                </a:solidFill>
              </a:rPr>
              <a:t>Recent changes: </a:t>
            </a:r>
            <a:r>
              <a:rPr lang="en-US" dirty="0"/>
              <a:t>hardware and software are completely developed and ready for installation at Booster.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685" y="1386447"/>
            <a:ext cx="1676471" cy="16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4B5E20E-AE26-470C-B220-7C3FA764B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" y="4282412"/>
            <a:ext cx="4057358" cy="21029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33" y="3032956"/>
            <a:ext cx="5064467" cy="33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95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MAC’2019                                    Development of control system of the NICA.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7886"/>
          </a:xfrm>
        </p:spPr>
        <p:txBody>
          <a:bodyPr>
            <a:spAutoFit/>
          </a:bodyPr>
          <a:lstStyle/>
          <a:p>
            <a:r>
              <a:rPr lang="en-US" sz="4000" dirty="0"/>
              <a:t>Booster beam orbit correction system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2599" y="1124744"/>
            <a:ext cx="58686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Dipole correctors for Booster: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12 cabinets with 48 PS 140-8 power supplies in total.</a:t>
            </a:r>
          </a:p>
          <a:p>
            <a:pPr marL="0" lvl="1"/>
            <a:r>
              <a:rPr lang="en-US" sz="2000" dirty="0"/>
              <a:t>Multipole correctors power supplies for Booster: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8 cabinets with 24 PS 140-8 power supplies.</a:t>
            </a:r>
          </a:p>
          <a:p>
            <a:r>
              <a:rPr lang="en-US" sz="2000" dirty="0"/>
              <a:t>4 NI PXIe-1082 control chassis: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NI PXI-8433 RS485  interface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NI PXIe-6733 16 bit function generators</a:t>
            </a:r>
          </a:p>
          <a:p>
            <a:pPr marL="0" lvl="2"/>
            <a:r>
              <a:rPr lang="en-US" sz="2000" dirty="0">
                <a:solidFill>
                  <a:srgbClr val="00B050"/>
                </a:solidFill>
              </a:rPr>
              <a:t>Recent changes:</a:t>
            </a:r>
          </a:p>
          <a:p>
            <a:pPr marL="0" lvl="2"/>
            <a:r>
              <a:rPr lang="en-US" sz="2000" dirty="0"/>
              <a:t>Hardware is fully assembled, half of cabinets are installed at Booster and ready for cabling. </a:t>
            </a:r>
          </a:p>
          <a:p>
            <a:pPr marL="0" lvl="2"/>
            <a:r>
              <a:rPr lang="en-US" sz="2000" dirty="0"/>
              <a:t>TANGO device drivers for correctors control and data acquisition are fully developed and tested on the test bench.</a:t>
            </a:r>
          </a:p>
          <a:p>
            <a:pPr marL="0" lvl="2"/>
            <a:r>
              <a:rPr lang="en-US" sz="2000" dirty="0">
                <a:solidFill>
                  <a:srgbClr val="C00000"/>
                </a:solidFill>
              </a:rPr>
              <a:t>To do: </a:t>
            </a:r>
          </a:p>
          <a:p>
            <a:pPr marL="0" lvl="2"/>
            <a:r>
              <a:rPr lang="en-US" sz="2000" dirty="0"/>
              <a:t>Operator interface is under development.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54" y="1376772"/>
            <a:ext cx="2618509" cy="455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30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MAC’2019                                    Development of control system of the NICA.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7886"/>
          </a:xfrm>
        </p:spPr>
        <p:txBody>
          <a:bodyPr>
            <a:spAutoFit/>
          </a:bodyPr>
          <a:lstStyle/>
          <a:p>
            <a:r>
              <a:rPr lang="en-US" sz="4000" dirty="0"/>
              <a:t>Booster beam diagnostics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96" y="1088740"/>
            <a:ext cx="2572480" cy="4581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548" y="1340768"/>
            <a:ext cx="54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Beam orbit and intensity measurements: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4 cabinets, each with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2 Libera Hadron racks (each processing 4 pickups).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8 Power supplies for Amplifier 110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1  cabinet with acquisition electronics for </a:t>
            </a:r>
            <a:r>
              <a:rPr lang="en-US" sz="2400" dirty="0" err="1"/>
              <a:t>Bergoz</a:t>
            </a:r>
            <a:r>
              <a:rPr lang="en-US" sz="2400" dirty="0"/>
              <a:t> parametric and fast current transformers.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21900B88-86C0-4500-BADD-2EA64A94B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4293096"/>
            <a:ext cx="5572805" cy="211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5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MAC’2019                                    Development of control system of the NICA.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182"/>
            <a:ext cx="8229600" cy="707886"/>
          </a:xfrm>
        </p:spPr>
        <p:txBody>
          <a:bodyPr>
            <a:spAutoFit/>
          </a:bodyPr>
          <a:lstStyle/>
          <a:p>
            <a:r>
              <a:rPr lang="en-US" sz="4000" dirty="0"/>
              <a:t>Booster beam diagnostics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1A03024-F751-4829-A3DB-8394E824E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14" y="1515398"/>
            <a:ext cx="4167400" cy="38272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39EE070-D883-4A64-8137-DD035B309CDC}"/>
              </a:ext>
            </a:extLst>
          </p:cNvPr>
          <p:cNvSpPr txBox="1"/>
          <p:nvPr/>
        </p:nvSpPr>
        <p:spPr>
          <a:xfrm>
            <a:off x="153572" y="692696"/>
            <a:ext cx="424937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Recent changes: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4-channel preamplifiers developed and tested to match pickup impedance with Libera Hadron.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Calibration </a:t>
            </a:r>
            <a:r>
              <a:rPr lang="en-US" sz="2000" dirty="0"/>
              <a:t>and measurements routine was developed and tested on the cryogenic test bench. 10um accuracy is </a:t>
            </a:r>
            <a:r>
              <a:rPr lang="en-US" sz="2000" dirty="0" smtClean="0"/>
              <a:t>reachable with 50um long-term.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Pickups adjustment procedure was developed and tested.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Cabinets with hardware are mounted at Booster and ready for cabling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TANGO integration is done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>
                <a:solidFill>
                  <a:srgbClr val="C00000"/>
                </a:solidFill>
              </a:rPr>
              <a:t>To do: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Operator web applications </a:t>
            </a:r>
            <a:r>
              <a:rPr lang="en-US" sz="2000" dirty="0"/>
              <a:t>for beam orbit measurements, tune measurements.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940C6FA-9F14-4F49-AA02-4C9A73EBB080}"/>
              </a:ext>
            </a:extLst>
          </p:cNvPr>
          <p:cNvSpPr txBox="1"/>
          <p:nvPr/>
        </p:nvSpPr>
        <p:spPr>
          <a:xfrm>
            <a:off x="4754725" y="5409220"/>
            <a:ext cx="410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and Y wire position measurements (nm)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96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MAC’2019                                    Development of control system of the NICA.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7886"/>
          </a:xfrm>
        </p:spPr>
        <p:txBody>
          <a:bodyPr>
            <a:spAutoFit/>
          </a:bodyPr>
          <a:lstStyle/>
          <a:p>
            <a:r>
              <a:rPr lang="en-US" sz="4000" dirty="0"/>
              <a:t>Booster injection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750" y="905968"/>
            <a:ext cx="4031940" cy="522058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5 inflector plates with thyratron power supplies. CompactRIO based control hardware to manage thyristors, synchronization and data acquisition.</a:t>
            </a:r>
          </a:p>
          <a:p>
            <a:r>
              <a:rPr lang="en-US" sz="2000" dirty="0">
                <a:solidFill>
                  <a:schemeClr val="tx1"/>
                </a:solidFill>
              </a:rPr>
              <a:t>cRIO-9068 chassis</a:t>
            </a:r>
          </a:p>
          <a:p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NI 9239 – analog input module</a:t>
            </a:r>
          </a:p>
          <a:p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NI 9269 – analog output module</a:t>
            </a:r>
          </a:p>
          <a:p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NI 9401 – slow digital I/O module</a:t>
            </a:r>
          </a:p>
          <a:p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NI 9402 – fast digital I/O module</a:t>
            </a:r>
          </a:p>
          <a:p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NI 9862 – CAN interface module</a:t>
            </a:r>
          </a:p>
          <a:p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TANGO device servers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Recent changes: </a:t>
            </a:r>
            <a:r>
              <a:rPr lang="en-US" sz="2000" dirty="0"/>
              <a:t>full scale system (5 inflector plates) has been developed.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To do:</a:t>
            </a:r>
            <a:r>
              <a:rPr lang="en-US" sz="2000" dirty="0"/>
              <a:t> Web application with operator interface.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66963" y="2333738"/>
            <a:ext cx="4857786" cy="272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106902" y="3180149"/>
            <a:ext cx="3754175" cy="210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Картинки по запрос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8404" y="973308"/>
            <a:ext cx="2405596" cy="1221891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5616116" y="1952836"/>
            <a:ext cx="1476164" cy="2880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424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MAC’2019                                    Development of control system of the NICA.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7886"/>
          </a:xfrm>
        </p:spPr>
        <p:txBody>
          <a:bodyPr>
            <a:spAutoFit/>
          </a:bodyPr>
          <a:lstStyle/>
          <a:p>
            <a:r>
              <a:rPr lang="en-US" sz="4000" dirty="0" smtClean="0"/>
              <a:t>Other systems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1" name="Объект 3"/>
          <p:cNvSpPr>
            <a:spLocks noGrp="1"/>
          </p:cNvSpPr>
          <p:nvPr/>
        </p:nvSpPr>
        <p:spPr bwMode="auto">
          <a:xfrm>
            <a:off x="318356" y="1166019"/>
            <a:ext cx="8507288" cy="471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Developed TANGO interfaces to different external protocols: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TANGO to OPC server (SCADA systems)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TANGO to NI </a:t>
            </a:r>
            <a:r>
              <a:rPr lang="en-US" sz="2000" dirty="0" err="1" smtClean="0"/>
              <a:t>DataSocket</a:t>
            </a:r>
            <a:r>
              <a:rPr lang="en-US" sz="2000" dirty="0" smtClean="0"/>
              <a:t> (LabVIEW  based systems)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TANGO to Modbus (industrial electronic equipment)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TANGO to </a:t>
            </a:r>
            <a:r>
              <a:rPr lang="en-US" sz="2000" dirty="0" err="1" smtClean="0"/>
              <a:t>Profibus</a:t>
            </a:r>
            <a:r>
              <a:rPr lang="en-US" sz="2000" dirty="0" smtClean="0"/>
              <a:t>, CAN (industrial electronics)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Communication with </a:t>
            </a:r>
            <a:r>
              <a:rPr lang="en-US" sz="2000" dirty="0" smtClean="0"/>
              <a:t>local control </a:t>
            </a:r>
            <a:r>
              <a:rPr lang="en-US" sz="2000" dirty="0" smtClean="0"/>
              <a:t>systems:</a:t>
            </a:r>
          </a:p>
          <a:p>
            <a:r>
              <a:rPr lang="en-US" sz="2000" dirty="0" smtClean="0"/>
              <a:t>Booster vacuum system: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TANGO interface to OPC server</a:t>
            </a:r>
          </a:p>
          <a:p>
            <a:r>
              <a:rPr lang="en-US" sz="2000" dirty="0" smtClean="0"/>
              <a:t>Booster </a:t>
            </a:r>
            <a:r>
              <a:rPr lang="en-US" sz="2000" dirty="0"/>
              <a:t>E-cooling </a:t>
            </a:r>
            <a:r>
              <a:rPr lang="en-US" sz="2000" dirty="0" smtClean="0"/>
              <a:t>system.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Preliminary </a:t>
            </a:r>
            <a:r>
              <a:rPr lang="en-US" sz="1800" dirty="0"/>
              <a:t>TANGO interface via TCP/IP sockets.</a:t>
            </a:r>
          </a:p>
          <a:p>
            <a:r>
              <a:rPr lang="en-US" sz="2000" dirty="0"/>
              <a:t>Booster RF </a:t>
            </a:r>
            <a:r>
              <a:rPr lang="en-US" sz="2000" dirty="0" smtClean="0"/>
              <a:t>system: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TANGO </a:t>
            </a:r>
            <a:r>
              <a:rPr lang="en-US" sz="1800" dirty="0"/>
              <a:t>interface </a:t>
            </a:r>
            <a:r>
              <a:rPr lang="en-US" sz="1800" dirty="0" smtClean="0"/>
              <a:t>via general TCP sockets communications.</a:t>
            </a:r>
            <a:endParaRPr lang="en-US" sz="1800" dirty="0"/>
          </a:p>
          <a:p>
            <a:pPr marL="457200" lvl="1" indent="-45720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6791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MAC’2019                                    Development of control system of the NICA.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596988"/>
            <a:ext cx="9144000" cy="3308176"/>
          </a:xfrm>
        </p:spPr>
        <p:txBody>
          <a:bodyPr/>
          <a:lstStyle/>
          <a:p>
            <a:r>
              <a:rPr lang="en-US" sz="2400" dirty="0"/>
              <a:t>The computer </a:t>
            </a:r>
            <a:r>
              <a:rPr lang="en-US" sz="2400" dirty="0" smtClean="0"/>
              <a:t>cluster, data storage </a:t>
            </a:r>
            <a:r>
              <a:rPr lang="en-US" sz="2400" dirty="0"/>
              <a:t>and network infrastructure for Booster is ready.</a:t>
            </a:r>
          </a:p>
          <a:p>
            <a:r>
              <a:rPr lang="en-US" sz="2400" dirty="0"/>
              <a:t>Most of the Booster control system hardware is ready.</a:t>
            </a:r>
          </a:p>
          <a:p>
            <a:r>
              <a:rPr lang="en-US" sz="2400" dirty="0"/>
              <a:t>Thermometry, beam diagnostics, orbit correction, magnetic cycle systems are in the process of installation and cabling.</a:t>
            </a:r>
          </a:p>
          <a:p>
            <a:r>
              <a:rPr lang="en-US" sz="2400" dirty="0" smtClean="0"/>
              <a:t>Most of the low </a:t>
            </a:r>
            <a:r>
              <a:rPr lang="en-US" sz="2400" dirty="0"/>
              <a:t>level TANGO software is ready.</a:t>
            </a:r>
          </a:p>
          <a:p>
            <a:r>
              <a:rPr lang="en-US" sz="2400" dirty="0"/>
              <a:t>Some systems missing finished Graphical User Interface (GUI). However, standard TANGO ATK panels can be used.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536" y="47611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Thank you for your attention!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68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/>
              <a:t>MAC’2019                                      Development of control system of the NICA. 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42272" y="0"/>
            <a:ext cx="8229600" cy="707886"/>
          </a:xfrm>
        </p:spPr>
        <p:txBody>
          <a:bodyPr>
            <a:spAutoFit/>
          </a:bodyPr>
          <a:lstStyle/>
          <a:p>
            <a:r>
              <a:rPr lang="en-US" sz="4000" dirty="0"/>
              <a:t>Content</a:t>
            </a:r>
            <a:endParaRPr lang="ru-RU" sz="4000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376772"/>
            <a:ext cx="8229600" cy="3600400"/>
          </a:xfrm>
        </p:spPr>
        <p:txBody>
          <a:bodyPr/>
          <a:lstStyle/>
          <a:p>
            <a:r>
              <a:rPr lang="en-US" dirty="0"/>
              <a:t>Status of the CS infrastructure and services development.</a:t>
            </a:r>
          </a:p>
          <a:p>
            <a:r>
              <a:rPr lang="en-US" dirty="0"/>
              <a:t>Status of the CS subsystems hardware and software development and production.</a:t>
            </a:r>
          </a:p>
          <a:p>
            <a:r>
              <a:rPr lang="en-US" dirty="0"/>
              <a:t>Conclusions.</a:t>
            </a:r>
          </a:p>
        </p:txBody>
      </p:sp>
    </p:spTree>
    <p:extLst>
      <p:ext uri="{BB962C8B-B14F-4D97-AF65-F5344CB8AC3E}">
        <p14:creationId xmlns:p14="http://schemas.microsoft.com/office/powerpoint/2010/main" val="230750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0371E553-7485-46CE-877C-F9950F533F8B}"/>
              </a:ext>
            </a:extLst>
          </p:cNvPr>
          <p:cNvSpPr/>
          <p:nvPr/>
        </p:nvSpPr>
        <p:spPr>
          <a:xfrm>
            <a:off x="220786" y="2179356"/>
            <a:ext cx="2541068" cy="2216664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5E10BFDE-D1B2-4DAF-83E5-F5E7FDD1F423}"/>
              </a:ext>
            </a:extLst>
          </p:cNvPr>
          <p:cNvSpPr/>
          <p:nvPr/>
        </p:nvSpPr>
        <p:spPr>
          <a:xfrm>
            <a:off x="3122383" y="2176345"/>
            <a:ext cx="2541068" cy="2216664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AF18B24E-CDEC-4792-A781-0329BD9B1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MAC’2019                                    Development of control system of the NICA.                        E.Gorbachev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17A4987-5AA1-4C25-BAEA-94502C5F6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4B762A1-FC15-4479-9A12-A43A4875E098}"/>
              </a:ext>
            </a:extLst>
          </p:cNvPr>
          <p:cNvSpPr txBox="1"/>
          <p:nvPr/>
        </p:nvSpPr>
        <p:spPr>
          <a:xfrm>
            <a:off x="7148926" y="3614892"/>
            <a:ext cx="1683346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Orbit correction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1F90697-2047-49DD-885D-4FF109C589EF}"/>
              </a:ext>
            </a:extLst>
          </p:cNvPr>
          <p:cNvSpPr txBox="1"/>
          <p:nvPr/>
        </p:nvSpPr>
        <p:spPr>
          <a:xfrm>
            <a:off x="6922979" y="1849293"/>
            <a:ext cx="1583126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Magnetic cycle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7902154-0E8A-4771-B04B-06592C0D1CBD}"/>
              </a:ext>
            </a:extLst>
          </p:cNvPr>
          <p:cNvSpPr txBox="1"/>
          <p:nvPr/>
        </p:nvSpPr>
        <p:spPr>
          <a:xfrm>
            <a:off x="7148926" y="2437826"/>
            <a:ext cx="1815562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Beam diagnostics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6A31915-9302-49D5-83DC-23927380D098}"/>
              </a:ext>
            </a:extLst>
          </p:cNvPr>
          <p:cNvSpPr txBox="1"/>
          <p:nvPr/>
        </p:nvSpPr>
        <p:spPr>
          <a:xfrm>
            <a:off x="7375876" y="3026359"/>
            <a:ext cx="939681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Vacuum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8B7DDB5-B531-48BD-801C-ADB356A2C352}"/>
              </a:ext>
            </a:extLst>
          </p:cNvPr>
          <p:cNvSpPr txBox="1"/>
          <p:nvPr/>
        </p:nvSpPr>
        <p:spPr>
          <a:xfrm>
            <a:off x="6896591" y="4203425"/>
            <a:ext cx="1117485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RF system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9CF7D97-1EEF-4B37-90AB-2658C338D0D0}"/>
              </a:ext>
            </a:extLst>
          </p:cNvPr>
          <p:cNvSpPr txBox="1"/>
          <p:nvPr/>
        </p:nvSpPr>
        <p:spPr>
          <a:xfrm>
            <a:off x="3431635" y="1139005"/>
            <a:ext cx="1920141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Operator interface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650DCF5-B7BD-4198-9448-B625308B4B9B}"/>
              </a:ext>
            </a:extLst>
          </p:cNvPr>
          <p:cNvSpPr txBox="1"/>
          <p:nvPr/>
        </p:nvSpPr>
        <p:spPr>
          <a:xfrm>
            <a:off x="686261" y="2315634"/>
            <a:ext cx="1521250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Data archiving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371FB0B-435B-4327-967F-56C6023A25D5}"/>
              </a:ext>
            </a:extLst>
          </p:cNvPr>
          <p:cNvSpPr txBox="1"/>
          <p:nvPr/>
        </p:nvSpPr>
        <p:spPr>
          <a:xfrm>
            <a:off x="6673616" y="4791958"/>
            <a:ext cx="1689052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Electron cooling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0AD0E39-AF73-4867-9DDB-34909C74E9A4}"/>
              </a:ext>
            </a:extLst>
          </p:cNvPr>
          <p:cNvSpPr txBox="1"/>
          <p:nvPr/>
        </p:nvSpPr>
        <p:spPr>
          <a:xfrm>
            <a:off x="992819" y="3702501"/>
            <a:ext cx="908134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Logging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A16A976-B92E-4F04-8D25-26321B1E1E93}"/>
              </a:ext>
            </a:extLst>
          </p:cNvPr>
          <p:cNvSpPr txBox="1"/>
          <p:nvPr/>
        </p:nvSpPr>
        <p:spPr>
          <a:xfrm>
            <a:off x="683568" y="2777923"/>
            <a:ext cx="1526636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Access control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4FAFAC6-0DE4-4252-BF2E-B42945C19D49}"/>
              </a:ext>
            </a:extLst>
          </p:cNvPr>
          <p:cNvSpPr txBox="1"/>
          <p:nvPr/>
        </p:nvSpPr>
        <p:spPr>
          <a:xfrm>
            <a:off x="3875798" y="2621046"/>
            <a:ext cx="994055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Network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CB55E0B-9BB6-416F-9797-6939353F500D}"/>
              </a:ext>
            </a:extLst>
          </p:cNvPr>
          <p:cNvSpPr txBox="1"/>
          <p:nvPr/>
        </p:nvSpPr>
        <p:spPr>
          <a:xfrm>
            <a:off x="3422212" y="3093547"/>
            <a:ext cx="1901226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Computing cluster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0342DD1-C2B4-4DF7-91B6-7CDA1D95634F}"/>
              </a:ext>
            </a:extLst>
          </p:cNvPr>
          <p:cNvSpPr txBox="1"/>
          <p:nvPr/>
        </p:nvSpPr>
        <p:spPr>
          <a:xfrm>
            <a:off x="3383868" y="3533223"/>
            <a:ext cx="1977914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Distributed storage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E49B613-DE8C-4071-A4DE-637C15F40A4E}"/>
              </a:ext>
            </a:extLst>
          </p:cNvPr>
          <p:cNvSpPr txBox="1"/>
          <p:nvPr/>
        </p:nvSpPr>
        <p:spPr>
          <a:xfrm>
            <a:off x="827486" y="3240212"/>
            <a:ext cx="1238801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Monitoring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7BB83E6-DD34-40F4-B2E2-40B842FEF1BE}"/>
              </a:ext>
            </a:extLst>
          </p:cNvPr>
          <p:cNvSpPr txBox="1"/>
          <p:nvPr/>
        </p:nvSpPr>
        <p:spPr>
          <a:xfrm>
            <a:off x="6251437" y="5380491"/>
            <a:ext cx="2037289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Injection/extraction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AC95404-C1CD-46F1-AF6B-B02F6733E7B3}"/>
              </a:ext>
            </a:extLst>
          </p:cNvPr>
          <p:cNvSpPr txBox="1"/>
          <p:nvPr/>
        </p:nvSpPr>
        <p:spPr>
          <a:xfrm>
            <a:off x="6667127" y="1260760"/>
            <a:ext cx="1481431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Thermometry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989050B-B6A1-4D1F-994C-17F48B7FC5ED}"/>
              </a:ext>
            </a:extLst>
          </p:cNvPr>
          <p:cNvSpPr txBox="1"/>
          <p:nvPr/>
        </p:nvSpPr>
        <p:spPr>
          <a:xfrm>
            <a:off x="192244" y="4064907"/>
            <a:ext cx="1036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Services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FBE8347-150B-4E85-A618-B9C12F2C0857}"/>
              </a:ext>
            </a:extLst>
          </p:cNvPr>
          <p:cNvSpPr txBox="1"/>
          <p:nvPr/>
        </p:nvSpPr>
        <p:spPr>
          <a:xfrm>
            <a:off x="3140211" y="4032432"/>
            <a:ext cx="1622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Infrastructure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="" xmlns:a16="http://schemas.microsoft.com/office/drawing/2014/main" id="{BFA8A1E2-E50B-4A54-B674-C61CA47307CE}"/>
              </a:ext>
            </a:extLst>
          </p:cNvPr>
          <p:cNvCxnSpPr>
            <a:stCxn id="30" idx="3"/>
            <a:endCxn id="29" idx="1"/>
          </p:cNvCxnSpPr>
          <p:nvPr/>
        </p:nvCxnSpPr>
        <p:spPr>
          <a:xfrm flipV="1">
            <a:off x="2761854" y="3284677"/>
            <a:ext cx="360529" cy="30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="" xmlns:a16="http://schemas.microsoft.com/office/drawing/2014/main" id="{2F5F36AD-F290-4530-99AB-B97788594940}"/>
              </a:ext>
            </a:extLst>
          </p:cNvPr>
          <p:cNvCxnSpPr>
            <a:stCxn id="11" idx="2"/>
            <a:endCxn id="29" idx="0"/>
          </p:cNvCxnSpPr>
          <p:nvPr/>
        </p:nvCxnSpPr>
        <p:spPr>
          <a:xfrm>
            <a:off x="4391706" y="1508337"/>
            <a:ext cx="1211" cy="6680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07DEAAC6-B0D5-457D-92E5-A524540BD2FA}"/>
              </a:ext>
            </a:extLst>
          </p:cNvPr>
          <p:cNvCxnSpPr>
            <a:stCxn id="23" idx="1"/>
            <a:endCxn id="29" idx="3"/>
          </p:cNvCxnSpPr>
          <p:nvPr/>
        </p:nvCxnSpPr>
        <p:spPr>
          <a:xfrm flipH="1">
            <a:off x="5663451" y="1445426"/>
            <a:ext cx="1003676" cy="1839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FA7162BC-71E9-46AE-A774-D412157A6646}"/>
              </a:ext>
            </a:extLst>
          </p:cNvPr>
          <p:cNvCxnSpPr>
            <a:stCxn id="7" idx="1"/>
            <a:endCxn id="29" idx="3"/>
          </p:cNvCxnSpPr>
          <p:nvPr/>
        </p:nvCxnSpPr>
        <p:spPr>
          <a:xfrm flipH="1">
            <a:off x="5663451" y="2033959"/>
            <a:ext cx="1259528" cy="1250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="" xmlns:a16="http://schemas.microsoft.com/office/drawing/2014/main" id="{A3144213-DAB9-423C-8D3D-B4AA907F246B}"/>
              </a:ext>
            </a:extLst>
          </p:cNvPr>
          <p:cNvCxnSpPr>
            <a:stCxn id="8" idx="1"/>
            <a:endCxn id="29" idx="3"/>
          </p:cNvCxnSpPr>
          <p:nvPr/>
        </p:nvCxnSpPr>
        <p:spPr>
          <a:xfrm flipH="1">
            <a:off x="5663451" y="2622492"/>
            <a:ext cx="1485475" cy="662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="" xmlns:a16="http://schemas.microsoft.com/office/drawing/2014/main" id="{196D19E7-D079-4B42-8CA8-8A21463A868D}"/>
              </a:ext>
            </a:extLst>
          </p:cNvPr>
          <p:cNvCxnSpPr>
            <a:stCxn id="9" idx="1"/>
            <a:endCxn id="29" idx="3"/>
          </p:cNvCxnSpPr>
          <p:nvPr/>
        </p:nvCxnSpPr>
        <p:spPr>
          <a:xfrm flipH="1">
            <a:off x="5663451" y="3211025"/>
            <a:ext cx="1712425" cy="73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="" xmlns:a16="http://schemas.microsoft.com/office/drawing/2014/main" id="{DC09A1F4-5DBE-4408-B4D7-8EAE770C594A}"/>
              </a:ext>
            </a:extLst>
          </p:cNvPr>
          <p:cNvCxnSpPr>
            <a:stCxn id="6" idx="1"/>
            <a:endCxn id="29" idx="3"/>
          </p:cNvCxnSpPr>
          <p:nvPr/>
        </p:nvCxnSpPr>
        <p:spPr>
          <a:xfrm flipH="1" flipV="1">
            <a:off x="5663451" y="3284677"/>
            <a:ext cx="1485475" cy="514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808704FE-B580-4CBE-AF17-40BE8B247D55}"/>
              </a:ext>
            </a:extLst>
          </p:cNvPr>
          <p:cNvCxnSpPr>
            <a:stCxn id="10" idx="1"/>
            <a:endCxn id="29" idx="3"/>
          </p:cNvCxnSpPr>
          <p:nvPr/>
        </p:nvCxnSpPr>
        <p:spPr>
          <a:xfrm flipH="1" flipV="1">
            <a:off x="5663451" y="3284677"/>
            <a:ext cx="1233140" cy="1103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="" xmlns:a16="http://schemas.microsoft.com/office/drawing/2014/main" id="{C4FB09E5-9698-43F2-AF33-CE0979BC3BD1}"/>
              </a:ext>
            </a:extLst>
          </p:cNvPr>
          <p:cNvCxnSpPr>
            <a:stCxn id="13" idx="1"/>
            <a:endCxn id="29" idx="3"/>
          </p:cNvCxnSpPr>
          <p:nvPr/>
        </p:nvCxnSpPr>
        <p:spPr>
          <a:xfrm flipH="1" flipV="1">
            <a:off x="5663451" y="3284677"/>
            <a:ext cx="1010165" cy="1691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="" xmlns:a16="http://schemas.microsoft.com/office/drawing/2014/main" id="{2AFD8B73-406B-4C18-A0BC-1B247B7E46B3}"/>
              </a:ext>
            </a:extLst>
          </p:cNvPr>
          <p:cNvCxnSpPr>
            <a:stCxn id="22" idx="1"/>
            <a:endCxn id="29" idx="3"/>
          </p:cNvCxnSpPr>
          <p:nvPr/>
        </p:nvCxnSpPr>
        <p:spPr>
          <a:xfrm flipH="1" flipV="1">
            <a:off x="5663451" y="3284677"/>
            <a:ext cx="587986" cy="228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3EC3E11-C894-46A3-A87F-DE8448A370AD}"/>
              </a:ext>
            </a:extLst>
          </p:cNvPr>
          <p:cNvSpPr txBox="1"/>
          <p:nvPr/>
        </p:nvSpPr>
        <p:spPr>
          <a:xfrm>
            <a:off x="6816789" y="5801198"/>
            <a:ext cx="1397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Subsystems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8D64CD9-22D7-43A2-8679-7A5A72B8279B}"/>
              </a:ext>
            </a:extLst>
          </p:cNvPr>
          <p:cNvSpPr txBox="1"/>
          <p:nvPr/>
        </p:nvSpPr>
        <p:spPr>
          <a:xfrm>
            <a:off x="6392829" y="672227"/>
            <a:ext cx="2385140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Timing/synchronization</a:t>
            </a:r>
            <a:endParaRPr lang="ru-RU" dirty="0"/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="" xmlns:a16="http://schemas.microsoft.com/office/drawing/2014/main" id="{5C64F6E7-0393-4A34-B8DB-68879E42A353}"/>
              </a:ext>
            </a:extLst>
          </p:cNvPr>
          <p:cNvCxnSpPr>
            <a:stCxn id="29" idx="3"/>
            <a:endCxn id="59" idx="1"/>
          </p:cNvCxnSpPr>
          <p:nvPr/>
        </p:nvCxnSpPr>
        <p:spPr>
          <a:xfrm flipV="1">
            <a:off x="5663451" y="856893"/>
            <a:ext cx="729378" cy="2427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Заголовок 2">
            <a:extLst>
              <a:ext uri="{FF2B5EF4-FFF2-40B4-BE49-F238E27FC236}">
                <a16:creationId xmlns="" xmlns:a16="http://schemas.microsoft.com/office/drawing/2014/main" id="{0AD1A721-DFF4-4BDB-BCC9-790A70F68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4"/>
            <a:ext cx="8229600" cy="707886"/>
          </a:xfrm>
        </p:spPr>
        <p:txBody>
          <a:bodyPr>
            <a:spAutoFit/>
          </a:bodyPr>
          <a:lstStyle/>
          <a:p>
            <a:r>
              <a:rPr lang="en-US" sz="4000" dirty="0"/>
              <a:t>CS structure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2217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40" y="884071"/>
            <a:ext cx="3212520" cy="2222717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MAC’2019                                    Development of control system of the NICA.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74"/>
            <a:ext cx="8229600" cy="707886"/>
          </a:xfrm>
        </p:spPr>
        <p:txBody>
          <a:bodyPr>
            <a:spAutoFit/>
          </a:bodyPr>
          <a:lstStyle/>
          <a:p>
            <a:r>
              <a:rPr lang="en-US" sz="4000" dirty="0"/>
              <a:t>Realization details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" y="1946262"/>
            <a:ext cx="5937564" cy="2662473"/>
          </a:xfrm>
        </p:spPr>
        <p:txBody>
          <a:bodyPr/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Frontend layer </a:t>
            </a:r>
            <a:r>
              <a:rPr lang="en-US" sz="2000" dirty="0"/>
              <a:t>- NI modular PXI platform: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acquisition boards, analog and digital I/O, signal generators, high speed digitizers and many others.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reconfigurable FPGA modules: </a:t>
            </a:r>
            <a:r>
              <a:rPr lang="en-US" sz="2000" dirty="0" err="1"/>
              <a:t>FlexRIO</a:t>
            </a:r>
            <a:r>
              <a:rPr lang="en-US" sz="2000" dirty="0"/>
              <a:t>, CompactRIO and others.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Recent changes: </a:t>
            </a:r>
            <a:r>
              <a:rPr lang="en-US" sz="2000" dirty="0"/>
              <a:t>Developed custom PXIe modules for receiving, fanout and transmitting of trigger signals.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To do: </a:t>
            </a:r>
            <a:r>
              <a:rPr lang="en-US" sz="2000" dirty="0">
                <a:solidFill>
                  <a:schemeClr val="tx1"/>
                </a:solidFill>
              </a:rPr>
              <a:t>PXI and CompactRIO </a:t>
            </a:r>
            <a:r>
              <a:rPr lang="en-US" sz="2000" dirty="0" err="1">
                <a:solidFill>
                  <a:schemeClr val="tx1"/>
                </a:solidFill>
              </a:rPr>
              <a:t>WhiteRabbit</a:t>
            </a:r>
            <a:r>
              <a:rPr lang="en-US" sz="2000" dirty="0">
                <a:solidFill>
                  <a:schemeClr val="tx1"/>
                </a:solidFill>
              </a:rPr>
              <a:t> modules.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-1357" y="4876095"/>
            <a:ext cx="8852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Service layer </a:t>
            </a:r>
            <a:r>
              <a:rPr lang="en-US" sz="2000" dirty="0"/>
              <a:t>– virtual machines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/>
              <a:t>running on failover computer cluster.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Client layer </a:t>
            </a:r>
            <a:r>
              <a:rPr lang="en-US" sz="2000" dirty="0">
                <a:solidFill>
                  <a:schemeClr val="tx2"/>
                </a:solidFill>
              </a:rPr>
              <a:t>- web applications: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cross-platform, flexible, fast and convenient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Data exchange with TANGO via custom </a:t>
            </a:r>
            <a:r>
              <a:rPr lang="en-US" sz="2000" dirty="0" err="1">
                <a:solidFill>
                  <a:schemeClr val="tx2"/>
                </a:solidFill>
              </a:rPr>
              <a:t>Websockets</a:t>
            </a:r>
            <a:r>
              <a:rPr lang="en-US" sz="2000" dirty="0">
                <a:solidFill>
                  <a:schemeClr val="tx2"/>
                </a:solidFill>
              </a:rPr>
              <a:t> and REST TANGO devices.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8E420EC-9DAD-4A40-9C4B-E6CA55F5DFFA}"/>
              </a:ext>
            </a:extLst>
          </p:cNvPr>
          <p:cNvSpPr/>
          <p:nvPr/>
        </p:nvSpPr>
        <p:spPr>
          <a:xfrm>
            <a:off x="2588" y="596842"/>
            <a:ext cx="5937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Middleware</a:t>
            </a:r>
            <a:r>
              <a:rPr lang="en-US" dirty="0"/>
              <a:t> - TANGO controls: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 multiplatform CORBA based distributed  object-oriented control system framework. Unified interface to any hardware or software.</a:t>
            </a:r>
          </a:p>
        </p:txBody>
      </p:sp>
    </p:spTree>
    <p:extLst>
      <p:ext uri="{BB962C8B-B14F-4D97-AF65-F5344CB8AC3E}">
        <p14:creationId xmlns:p14="http://schemas.microsoft.com/office/powerpoint/2010/main" val="153464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MAC’2019                                    Development of control system of the NICA.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3918"/>
            <a:ext cx="8229600" cy="707886"/>
          </a:xfrm>
        </p:spPr>
        <p:txBody>
          <a:bodyPr>
            <a:spAutoFit/>
          </a:bodyPr>
          <a:lstStyle/>
          <a:p>
            <a:r>
              <a:rPr lang="en-US" sz="4000" dirty="0"/>
              <a:t>CS computer cluster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3994" y="764704"/>
            <a:ext cx="8626458" cy="568863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High availability and scalability:</a:t>
            </a:r>
          </a:p>
          <a:p>
            <a:r>
              <a:rPr lang="en-US" sz="2000" dirty="0"/>
              <a:t>Virtual machines are running on Proxmox VE cluster with VM images stored on redundant shared storage. Any VM can be started on any node.</a:t>
            </a:r>
          </a:p>
          <a:p>
            <a:r>
              <a:rPr lang="en-US" sz="2000" dirty="0"/>
              <a:t>Distributed shared storage CEPH  - the data is replicated and distributed between nodes dynamically providing data redundancy, performance and scalability.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Recent changes: 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Installed additional dual node Supermicro server for VMs hosting.</a:t>
            </a:r>
          </a:p>
          <a:p>
            <a:r>
              <a:rPr lang="en-US" sz="2000" dirty="0"/>
              <a:t>Installed additional 10Gb network switch for CEPH network – got rid of the last single point of failure. The data flow in CEPH network is balanced between 2 separate 10Gb switches in </a:t>
            </a:r>
            <a:r>
              <a:rPr lang="en-US" sz="2000" dirty="0" err="1"/>
              <a:t>PortChannel</a:t>
            </a:r>
            <a:r>
              <a:rPr lang="en-US" sz="2000" dirty="0"/>
              <a:t> mode.</a:t>
            </a:r>
          </a:p>
          <a:p>
            <a:r>
              <a:rPr lang="en-US" sz="2000" dirty="0">
                <a:solidFill>
                  <a:schemeClr val="tx1"/>
                </a:solidFill>
              </a:rPr>
              <a:t>Started migration of old servers from spinning disks to enterprise level 1Tb SSD disks which have better reliability (5 DWPD (drive writes per day during 5 years)), much more read/write throughput and IOPS.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To do:</a:t>
            </a:r>
            <a:r>
              <a:rPr lang="en-US" sz="2000" dirty="0"/>
              <a:t> collider operation will require more servers for running VMs and especially for the data storage. It’s foreseen another 2 servers for VMs and 3 servers for the data storage.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9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7000" cy="2667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MAC’2019                                    Development of control system of the NICA.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7886"/>
          </a:xfrm>
        </p:spPr>
        <p:txBody>
          <a:bodyPr>
            <a:spAutoFit/>
          </a:bodyPr>
          <a:lstStyle/>
          <a:p>
            <a:r>
              <a:rPr lang="en-US" sz="4000" dirty="0"/>
              <a:t>Network infrastructure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5516" y="1772816"/>
            <a:ext cx="8568952" cy="4644516"/>
          </a:xfrm>
        </p:spPr>
        <p:txBody>
          <a:bodyPr/>
          <a:lstStyle/>
          <a:p>
            <a:r>
              <a:rPr lang="en-US" sz="2400" dirty="0"/>
              <a:t>4 cabinets with total 8 switches </a:t>
            </a:r>
            <a:r>
              <a:rPr lang="ru-RU" sz="2400" dirty="0" err="1"/>
              <a:t>Aruba</a:t>
            </a:r>
            <a:r>
              <a:rPr lang="ru-RU" sz="2400" dirty="0"/>
              <a:t> </a:t>
            </a:r>
            <a:r>
              <a:rPr lang="ru-RU" sz="2400" dirty="0" smtClean="0"/>
              <a:t>3810M</a:t>
            </a:r>
            <a:r>
              <a:rPr lang="en-US" sz="2400" dirty="0" smtClean="0"/>
              <a:t>. </a:t>
            </a:r>
            <a:r>
              <a:rPr lang="en-US" sz="2400" dirty="0"/>
              <a:t>Each has 48 RJ-45 10/100/1000 ports.</a:t>
            </a:r>
          </a:p>
          <a:p>
            <a:r>
              <a:rPr lang="en-US" sz="2400" dirty="0"/>
              <a:t>Switches are stacked in pairs to increase the reliability.</a:t>
            </a:r>
          </a:p>
          <a:p>
            <a:r>
              <a:rPr lang="en-US" sz="2400" dirty="0"/>
              <a:t>Use of an IP range unroutable outside JINR.</a:t>
            </a:r>
          </a:p>
          <a:p>
            <a:r>
              <a:rPr lang="en-US" sz="2400" dirty="0"/>
              <a:t>Provide access from the external world via VPN.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Recent </a:t>
            </a:r>
            <a:r>
              <a:rPr lang="en-US" sz="2400" dirty="0">
                <a:solidFill>
                  <a:srgbClr val="00B050"/>
                </a:solidFill>
              </a:rPr>
              <a:t>changes: </a:t>
            </a:r>
          </a:p>
          <a:p>
            <a:r>
              <a:rPr lang="en-US" sz="2400" dirty="0"/>
              <a:t>all 4 rack with switches are mounted along </a:t>
            </a:r>
            <a:r>
              <a:rPr lang="en-US" sz="2400" dirty="0" smtClean="0"/>
              <a:t>Booster.</a:t>
            </a:r>
            <a:endParaRPr lang="en-US" sz="2400" dirty="0"/>
          </a:p>
          <a:p>
            <a:r>
              <a:rPr lang="en-US" sz="2400" dirty="0"/>
              <a:t>Mounting and cabling are in progress and expected to be finished soon.</a:t>
            </a:r>
          </a:p>
          <a:p>
            <a:r>
              <a:rPr lang="en-US" sz="2400" dirty="0" smtClean="0"/>
              <a:t>New fiber optics cables between buildings.</a:t>
            </a:r>
            <a:endParaRPr lang="en-US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73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FE1EDCA-B24E-4337-B786-725F87894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457" y="4725804"/>
            <a:ext cx="4716524" cy="1201152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MAC’2019                                    Development of control system of the NICA.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991"/>
            <a:ext cx="8229600" cy="707886"/>
          </a:xfrm>
        </p:spPr>
        <p:txBody>
          <a:bodyPr>
            <a:spAutoFit/>
          </a:bodyPr>
          <a:lstStyle/>
          <a:p>
            <a:r>
              <a:rPr lang="en-US" sz="4000" dirty="0"/>
              <a:t>Access control, monitoring and logging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920" y="758910"/>
            <a:ext cx="9144000" cy="3795367"/>
          </a:xfrm>
        </p:spPr>
        <p:txBody>
          <a:bodyPr/>
          <a:lstStyle/>
          <a:p>
            <a:r>
              <a:rPr lang="en-US" sz="2000" dirty="0"/>
              <a:t>Zabbix to monitor everything (physical servers, VMs, CEPH and backup storage, network, UPSs, TANGO devices).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Custom Role Based Access Control (RBAC) service on the server side: allow device servers to check permissions of clients to execute commands, read or write attributes.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Centralized management of user’s permissions.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Authentication by username/password pair and/or location (IP address).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Simple usage for both TANGO device server and client application. No modifications to Tango library.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/>
              <a:t>TANGO database protection.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Centralized logging service for TANGO devices has been developed.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3D3D2E1-7E66-4589-BE61-A6B6BEBEDD22}"/>
              </a:ext>
            </a:extLst>
          </p:cNvPr>
          <p:cNvSpPr/>
          <p:nvPr/>
        </p:nvSpPr>
        <p:spPr>
          <a:xfrm>
            <a:off x="6920" y="4493462"/>
            <a:ext cx="4565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Logging of all TANGO database changes – can be very useful for identification of the reason of problems.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Flexible interface for administrators to search or filter information in logs.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0914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MAC’2019                                    Development of control system of the NICA.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6717" y="-27008"/>
            <a:ext cx="8229600" cy="707886"/>
          </a:xfrm>
        </p:spPr>
        <p:txBody>
          <a:bodyPr>
            <a:spAutoFit/>
          </a:bodyPr>
          <a:lstStyle/>
          <a:p>
            <a:r>
              <a:rPr lang="en-US" sz="4000" dirty="0"/>
              <a:t>Data archiving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03747"/>
            <a:ext cx="4788533" cy="316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84" y="2064972"/>
            <a:ext cx="9133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Recent changes: </a:t>
            </a:r>
            <a:r>
              <a:rPr lang="en-US" sz="2000" dirty="0"/>
              <a:t>HDB++ configuration application has been developed. It allows to </a:t>
            </a:r>
          </a:p>
          <a:p>
            <a:r>
              <a:rPr lang="en-US" sz="2000" dirty="0"/>
              <a:t>manage all aspects of the archiving: add/remove/start/stop attributes, monitor archiving, distribute archiving to different subscribers.</a:t>
            </a:r>
          </a:p>
          <a:p>
            <a:r>
              <a:rPr lang="en-US" sz="2000" dirty="0">
                <a:solidFill>
                  <a:srgbClr val="C00000"/>
                </a:solidFill>
              </a:rPr>
              <a:t>To do: </a:t>
            </a:r>
            <a:r>
              <a:rPr lang="en-US" sz="2000" dirty="0"/>
              <a:t>Working on database management functions: copy, move, delete stored data.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03747"/>
            <a:ext cx="2456096" cy="3160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E609B36-4DFF-4B4C-985C-BD88453C044C}"/>
              </a:ext>
            </a:extLst>
          </p:cNvPr>
          <p:cNvSpPr txBox="1"/>
          <p:nvPr/>
        </p:nvSpPr>
        <p:spPr>
          <a:xfrm>
            <a:off x="-10483" y="557317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HDB++ archiving system is used for various CS data storage: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Stores TANGO attributes values into a database (SQL or </a:t>
            </a:r>
            <a:r>
              <a:rPr lang="en-GB" sz="2000" dirty="0" err="1"/>
              <a:t>noSQL</a:t>
            </a:r>
            <a:r>
              <a:rPr lang="en-GB" sz="2000" dirty="0"/>
              <a:t>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Publish/subscribe via TANGO archiving events – storing only valuable information.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Highly scalable - multiple archivers to distribute load over few databases, servers and disk storages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1608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MAC’2019                                    Development of control system of the NICA.                        </a:t>
            </a:r>
            <a:r>
              <a:rPr lang="en-US" dirty="0" err="1"/>
              <a:t>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00"/>
            <a:ext cx="8229600" cy="707886"/>
          </a:xfrm>
        </p:spPr>
        <p:txBody>
          <a:bodyPr>
            <a:spAutoFit/>
          </a:bodyPr>
          <a:lstStyle/>
          <a:p>
            <a:r>
              <a:rPr lang="en-US" sz="4000" dirty="0"/>
              <a:t>Booster thermometry system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92773" y="2456892"/>
            <a:ext cx="5225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Booster equipment: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4 cabinets with NI PXIe-1082 chassis.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5 NI PXI-4357 modules (24-bit ADC, 20 channels) in each cabinet.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Lakeshore 121 DC current sources.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400 measurement channels in total.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HDB++ archiving – up to 400 values per second</a:t>
            </a:r>
          </a:p>
          <a:p>
            <a:r>
              <a:rPr lang="en-US" sz="2000" dirty="0">
                <a:solidFill>
                  <a:srgbClr val="00B050"/>
                </a:solidFill>
              </a:rPr>
              <a:t>Recent changes: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Hardware is fully assembled.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Cabinets are installed and fully cabled </a:t>
            </a:r>
            <a:r>
              <a:rPr lang="en-US" sz="2000" dirty="0" smtClean="0"/>
              <a:t>on 3 quadrants of </a:t>
            </a:r>
            <a:r>
              <a:rPr lang="en-US" sz="2000" dirty="0"/>
              <a:t>the </a:t>
            </a:r>
            <a:r>
              <a:rPr lang="en-US" sz="2000" dirty="0" smtClean="0"/>
              <a:t>Booster.</a:t>
            </a:r>
            <a:endParaRPr lang="en-US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CF0F7F9-6D84-4340-B9A3-82FB4F5480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03" y="1141823"/>
            <a:ext cx="2794434" cy="496788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0BE3804-D055-4C36-AB29-54E92E39AF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97" y="872716"/>
            <a:ext cx="2932205" cy="16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63953"/>
      </p:ext>
    </p:extLst>
  </p:cSld>
  <p:clrMapOvr>
    <a:masterClrMapping/>
  </p:clrMapOvr>
</p:sld>
</file>

<file path=ppt/theme/theme1.xml><?xml version="1.0" encoding="utf-8"?>
<a:theme xmlns:a="http://schemas.openxmlformats.org/drawingml/2006/main" name="NICA-MAC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NICA-MAC</Template>
  <TotalTime>40281</TotalTime>
  <Words>1653</Words>
  <Application>Microsoft Office PowerPoint</Application>
  <PresentationFormat>Экран (4:3)</PresentationFormat>
  <Paragraphs>209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NICA-MAC</vt:lpstr>
      <vt:lpstr>Development of control system of the NICA</vt:lpstr>
      <vt:lpstr>Content</vt:lpstr>
      <vt:lpstr>CS structure</vt:lpstr>
      <vt:lpstr>Realization details</vt:lpstr>
      <vt:lpstr>CS computer cluster</vt:lpstr>
      <vt:lpstr>Network infrastructure</vt:lpstr>
      <vt:lpstr>Access control, monitoring and logging</vt:lpstr>
      <vt:lpstr>Data archiving</vt:lpstr>
      <vt:lpstr>Booster thermometry system</vt:lpstr>
      <vt:lpstr>Booster thermometry system</vt:lpstr>
      <vt:lpstr>Booster magnetic cycle control</vt:lpstr>
      <vt:lpstr>Booster magnetic cycle control</vt:lpstr>
      <vt:lpstr>Booster beam orbit correction system</vt:lpstr>
      <vt:lpstr>Booster beam diagnostics</vt:lpstr>
      <vt:lpstr>Booster beam diagnostics</vt:lpstr>
      <vt:lpstr>Booster injection</vt:lpstr>
      <vt:lpstr>Other systems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gorbe</dc:creator>
  <cp:lastModifiedBy>gorbe</cp:lastModifiedBy>
  <cp:revision>501</cp:revision>
  <dcterms:created xsi:type="dcterms:W3CDTF">2015-09-15T10:26:38Z</dcterms:created>
  <dcterms:modified xsi:type="dcterms:W3CDTF">2019-06-05T09:44:32Z</dcterms:modified>
</cp:coreProperties>
</file>