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7" r:id="rId4"/>
    <p:sldId id="276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73" r:id="rId13"/>
    <p:sldId id="274" r:id="rId14"/>
  </p:sldIdLst>
  <p:sldSz cx="9144000" cy="6858000" type="screen4x3"/>
  <p:notesSz cx="7099300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0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55D-3524-4E39-8A41-422DFD203CC7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1499-8E0D-4C37-BE80-1E453D34F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99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55D-3524-4E39-8A41-422DFD203CC7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1499-8E0D-4C37-BE80-1E453D34F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79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55D-3524-4E39-8A41-422DFD203CC7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1499-8E0D-4C37-BE80-1E453D34F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9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55D-3524-4E39-8A41-422DFD203CC7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1499-8E0D-4C37-BE80-1E453D34F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773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55D-3524-4E39-8A41-422DFD203CC7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1499-8E0D-4C37-BE80-1E453D34F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77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55D-3524-4E39-8A41-422DFD203CC7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1499-8E0D-4C37-BE80-1E453D34F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830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55D-3524-4E39-8A41-422DFD203CC7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1499-8E0D-4C37-BE80-1E453D34F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673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55D-3524-4E39-8A41-422DFD203CC7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1499-8E0D-4C37-BE80-1E453D34F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83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55D-3524-4E39-8A41-422DFD203CC7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1499-8E0D-4C37-BE80-1E453D34F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572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55D-3524-4E39-8A41-422DFD203CC7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1499-8E0D-4C37-BE80-1E453D34F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19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55D-3524-4E39-8A41-422DFD203CC7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1499-8E0D-4C37-BE80-1E453D34F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03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E555D-3524-4E39-8A41-422DFD203CC7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41499-8E0D-4C37-BE80-1E453D34F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18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2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905435"/>
            <a:ext cx="9143998" cy="105259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26000">
                <a:schemeClr val="accent1">
                  <a:lumMod val="45000"/>
                  <a:lumOff val="55000"/>
                </a:schemeClr>
              </a:gs>
              <a:gs pos="81000">
                <a:schemeClr val="accent1">
                  <a:lumMod val="30000"/>
                  <a:lumOff val="70000"/>
                </a:schemeClr>
              </a:gs>
            </a:gsLst>
            <a:lin ang="0" scaled="1"/>
          </a:gradFill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endParaRPr lang="en-US" sz="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20000"/>
              </a:lnSpc>
            </a:pPr>
            <a:r>
              <a:rPr lang="en-US" sz="3600" b="1" dirty="0" smtClean="0">
                <a:solidFill>
                  <a:srgbClr val="0033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 of Beam-beam Simulations for NICA</a:t>
            </a:r>
            <a:endParaRPr lang="en-US" sz="3600" b="1" dirty="0">
              <a:solidFill>
                <a:srgbClr val="0033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20000"/>
              </a:lnSpc>
            </a:pPr>
            <a:endParaRPr lang="en-US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1583668" y="5815302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NICA MAC 10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Session</a:t>
            </a:r>
            <a:endParaRPr lang="en-US" sz="2000" dirty="0"/>
          </a:p>
          <a:p>
            <a:pPr algn="ctr"/>
            <a:r>
              <a:rPr lang="en-US" sz="2000" dirty="0" err="1" smtClean="0"/>
              <a:t>Dubna</a:t>
            </a:r>
            <a:r>
              <a:rPr lang="en-US" sz="2000" dirty="0" smtClean="0"/>
              <a:t>, JINR, 05 June 2019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240972" y="2531271"/>
            <a:ext cx="666205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 smtClean="0"/>
          </a:p>
          <a:p>
            <a:pPr algn="ctr"/>
            <a:r>
              <a:rPr lang="en-US" sz="2800" b="1" dirty="0" smtClean="0"/>
              <a:t>Dmitry Shatilov</a:t>
            </a:r>
            <a:endParaRPr lang="en-US" sz="2800" b="1" dirty="0"/>
          </a:p>
          <a:p>
            <a:pPr algn="ctr"/>
            <a:endParaRPr lang="en-US" sz="400" dirty="0"/>
          </a:p>
          <a:p>
            <a:pPr algn="ctr"/>
            <a:r>
              <a:rPr lang="en-US" sz="2400" dirty="0" smtClean="0"/>
              <a:t>BINP, Novosibirsk</a:t>
            </a:r>
            <a:endParaRPr lang="en-US" sz="2400" dirty="0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000340"/>
              </p:ext>
            </p:extLst>
          </p:nvPr>
        </p:nvGraphicFramePr>
        <p:xfrm>
          <a:off x="4597400" y="3352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97400" y="3352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693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2"/>
            <a:ext cx="9144000" cy="49244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21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  <a:effectLst/>
          <a:extLst/>
        </p:spPr>
        <p:txBody>
          <a:bodyPr wrap="square" t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ru-RU" sz="3200" b="1" dirty="0" smtClean="0">
                <a:solidFill>
                  <a:srgbClr val="00339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Space Charge: Discussion</a:t>
            </a:r>
            <a:endParaRPr lang="ru-RU" altLang="ru-RU" sz="3200" b="1" dirty="0">
              <a:solidFill>
                <a:srgbClr val="00339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52001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D. </a:t>
            </a:r>
            <a:r>
              <a:rPr lang="en-US" sz="1400" dirty="0" err="1"/>
              <a:t>Shatilov</a:t>
            </a:r>
            <a:r>
              <a:rPr lang="en-US" sz="1400" dirty="0"/>
              <a:t>                                    </a:t>
            </a:r>
            <a:r>
              <a:rPr lang="en-US" sz="1400" dirty="0" smtClean="0"/>
              <a:t>                                      NICA MAC 10, </a:t>
            </a:r>
            <a:r>
              <a:rPr lang="en-US" sz="1400" dirty="0" err="1" smtClean="0"/>
              <a:t>Dubna</a:t>
            </a:r>
            <a:r>
              <a:rPr lang="en-US" sz="1400" dirty="0" smtClean="0"/>
              <a:t>                                                                                         10</a:t>
            </a:r>
            <a:endParaRPr lang="ru-RU" sz="14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0" y="6552001"/>
            <a:ext cx="9144000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85611" y="1207977"/>
            <a:ext cx="7572777" cy="4401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u="sng" dirty="0"/>
              <a:t>Hybrid approach</a:t>
            </a:r>
            <a:r>
              <a:rPr lang="en-US" sz="2000" dirty="0" smtClean="0"/>
              <a:t>: the transverse kicks are calculated by </a:t>
            </a:r>
            <a:r>
              <a:rPr lang="en-US" sz="2000" dirty="0" err="1"/>
              <a:t>Bassetti</a:t>
            </a:r>
            <a:r>
              <a:rPr lang="en-US" sz="2000" dirty="0"/>
              <a:t>-Erskine </a:t>
            </a:r>
            <a:r>
              <a:rPr lang="en-US" sz="2000" dirty="0" smtClean="0"/>
              <a:t>formula, the longitudinal kick – by </a:t>
            </a:r>
            <a:r>
              <a:rPr lang="en-US" sz="2000" dirty="0" err="1" smtClean="0"/>
              <a:t>Glukhov’s</a:t>
            </a:r>
            <a:r>
              <a:rPr lang="en-US" sz="2000" dirty="0" smtClean="0"/>
              <a:t> approximation. This is not exactly a symplectic way, but it looks better than others.</a:t>
            </a:r>
          </a:p>
          <a:p>
            <a:endParaRPr lang="en-US" sz="1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N</a:t>
            </a:r>
            <a:r>
              <a:rPr lang="en-US" sz="2000" dirty="0" smtClean="0"/>
              <a:t>on-symplecticity usually makes the results worse, unless it creates artificial damping (that we believe is not our case).</a:t>
            </a:r>
          </a:p>
          <a:p>
            <a:endParaRPr lang="en-US" sz="1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We may proceed with hybrid approach and consider </a:t>
            </a:r>
            <a:r>
              <a:rPr lang="en-US" sz="2000" dirty="0"/>
              <a:t>the results as “maybe </a:t>
            </a:r>
            <a:r>
              <a:rPr lang="en-US" sz="2000" dirty="0" smtClean="0"/>
              <a:t>a little </a:t>
            </a:r>
            <a:r>
              <a:rPr lang="en-US" sz="2000" dirty="0"/>
              <a:t>worse than reality</a:t>
            </a:r>
            <a:r>
              <a:rPr lang="en-US" sz="2000" dirty="0" smtClean="0"/>
              <a:t>”. Since reality is usually much worse than any model, this should be OK.</a:t>
            </a:r>
          </a:p>
          <a:p>
            <a:endParaRPr lang="en-US" sz="1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I</a:t>
            </a:r>
            <a:r>
              <a:rPr lang="en-US" sz="2000" dirty="0" smtClean="0"/>
              <a:t>t </a:t>
            </a:r>
            <a:r>
              <a:rPr lang="en-US" sz="2000" dirty="0"/>
              <a:t>also makes sense to </a:t>
            </a:r>
            <a:r>
              <a:rPr lang="en-US" sz="2000" dirty="0" smtClean="0"/>
              <a:t>test </a:t>
            </a:r>
            <a:r>
              <a:rPr lang="en-US" sz="2000" dirty="0"/>
              <a:t>some </a:t>
            </a:r>
            <a:r>
              <a:rPr lang="en-US" sz="2000" dirty="0" smtClean="0"/>
              <a:t>cases in the future with a full </a:t>
            </a:r>
            <a:r>
              <a:rPr lang="en-US" sz="2000" dirty="0"/>
              <a:t>approximation</a:t>
            </a:r>
            <a:r>
              <a:rPr lang="en-US" sz="2000" dirty="0" smtClean="0"/>
              <a:t>, to see the difference.</a:t>
            </a:r>
          </a:p>
          <a:p>
            <a:endParaRPr lang="en-US" sz="1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We should continue the search for a </a:t>
            </a:r>
            <a:r>
              <a:rPr lang="en-US" sz="2000" dirty="0" smtClean="0"/>
              <a:t>better approximation. And we already have a tool for testing.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79114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2"/>
            <a:ext cx="9144000" cy="49244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21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  <a:effectLst/>
          <a:extLst/>
        </p:spPr>
        <p:txBody>
          <a:bodyPr wrap="square" t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ru-RU" sz="3200" b="1" dirty="0" smtClean="0">
                <a:solidFill>
                  <a:srgbClr val="00339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Space Charge: Shielding</a:t>
            </a:r>
            <a:endParaRPr lang="ru-RU" altLang="ru-RU" sz="3200" b="1" dirty="0">
              <a:solidFill>
                <a:srgbClr val="00339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52001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D. </a:t>
            </a:r>
            <a:r>
              <a:rPr lang="en-US" sz="1400" dirty="0" err="1"/>
              <a:t>Shatilov</a:t>
            </a:r>
            <a:r>
              <a:rPr lang="en-US" sz="1400" dirty="0"/>
              <a:t>                                    </a:t>
            </a:r>
            <a:r>
              <a:rPr lang="en-US" sz="1400" dirty="0" smtClean="0"/>
              <a:t>                                      NICA MAC 10, </a:t>
            </a:r>
            <a:r>
              <a:rPr lang="en-US" sz="1400" dirty="0" err="1" smtClean="0"/>
              <a:t>Dubna</a:t>
            </a:r>
            <a:r>
              <a:rPr lang="en-US" sz="1400" dirty="0" smtClean="0"/>
              <a:t>                                                                                         11</a:t>
            </a:r>
            <a:endParaRPr lang="ru-RU" sz="14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0" y="6552001"/>
            <a:ext cx="9144000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1138" y="631066"/>
            <a:ext cx="8641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 feature of the NICA collider is that the </a:t>
            </a:r>
            <a:r>
              <a:rPr lang="en-US" sz="1600" dirty="0" smtClean="0"/>
              <a:t>bunch </a:t>
            </a:r>
            <a:r>
              <a:rPr lang="ru-RU" sz="1600" dirty="0"/>
              <a:t>(</a:t>
            </a:r>
            <a:r>
              <a:rPr lang="ru-RU" sz="1600" i="1" dirty="0">
                <a:sym typeface="Symbol"/>
              </a:rPr>
              <a:t></a:t>
            </a:r>
            <a:r>
              <a:rPr lang="en-US" sz="1600" baseline="-25000" dirty="0"/>
              <a:t>z</a:t>
            </a:r>
            <a:r>
              <a:rPr lang="en-US" sz="1600" dirty="0"/>
              <a:t> </a:t>
            </a:r>
            <a:r>
              <a:rPr lang="ru-RU" sz="1600" dirty="0">
                <a:sym typeface="Symbol"/>
              </a:rPr>
              <a:t></a:t>
            </a:r>
            <a:r>
              <a:rPr lang="ru-RU" sz="1600" dirty="0"/>
              <a:t> </a:t>
            </a:r>
            <a:r>
              <a:rPr lang="en-US" sz="1600" dirty="0" smtClean="0"/>
              <a:t>60 cm) is </a:t>
            </a:r>
            <a:r>
              <a:rPr lang="en-US" sz="1600" dirty="0"/>
              <a:t>much longer than the radius </a:t>
            </a:r>
            <a:r>
              <a:rPr lang="en-US" sz="1600" dirty="0" smtClean="0"/>
              <a:t>of </a:t>
            </a:r>
            <a:r>
              <a:rPr lang="en-US" sz="1600" dirty="0"/>
              <a:t>vacuum </a:t>
            </a:r>
            <a:r>
              <a:rPr lang="en-US" sz="1600" dirty="0" smtClean="0"/>
              <a:t>chamber. </a:t>
            </a:r>
            <a:r>
              <a:rPr lang="en-US" sz="1600" dirty="0"/>
              <a:t>Because of the </a:t>
            </a:r>
            <a:r>
              <a:rPr lang="en-US" sz="1600" dirty="0" smtClean="0"/>
              <a:t>shielding</a:t>
            </a:r>
            <a:r>
              <a:rPr lang="en-US" sz="1600" dirty="0"/>
              <a:t>, </a:t>
            </a:r>
            <a:r>
              <a:rPr lang="en-US" sz="1600" dirty="0" smtClean="0"/>
              <a:t>particles </a:t>
            </a:r>
            <a:r>
              <a:rPr lang="en-US" sz="1600" dirty="0"/>
              <a:t>practically </a:t>
            </a:r>
            <a:r>
              <a:rPr lang="en-US" sz="1600" dirty="0" smtClean="0"/>
              <a:t>do </a:t>
            </a:r>
            <a:r>
              <a:rPr lang="en-US" sz="1600" dirty="0"/>
              <a:t>not feel the space charge </a:t>
            </a:r>
            <a:r>
              <a:rPr lang="en-US" sz="1600" dirty="0" smtClean="0"/>
              <a:t>from remote parts </a:t>
            </a:r>
            <a:r>
              <a:rPr lang="en-US" sz="1600" dirty="0"/>
              <a:t>of the </a:t>
            </a:r>
            <a:r>
              <a:rPr lang="en-US" sz="1600" dirty="0" smtClean="0"/>
              <a:t>bunch</a:t>
            </a:r>
            <a:r>
              <a:rPr lang="en-US" sz="1600" dirty="0"/>
              <a:t>. </a:t>
            </a:r>
            <a:r>
              <a:rPr lang="en-US" sz="1600" dirty="0" smtClean="0"/>
              <a:t>We </a:t>
            </a:r>
            <a:r>
              <a:rPr lang="en-US" sz="1600" dirty="0"/>
              <a:t>must somehow take this into </a:t>
            </a:r>
            <a:r>
              <a:rPr lang="en-US" sz="1600" dirty="0" smtClean="0"/>
              <a:t>account.</a:t>
            </a:r>
            <a:endParaRPr lang="ru-RU" sz="1600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224370" y="1462063"/>
            <a:ext cx="6047105" cy="3007995"/>
            <a:chOff x="0" y="0"/>
            <a:chExt cx="10058400" cy="4422294"/>
          </a:xfrm>
        </p:grpSpPr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0058400" cy="4422294"/>
            </a:xfrm>
            <a:prstGeom prst="rect">
              <a:avLst/>
            </a:prstGeom>
          </p:spPr>
        </p:pic>
        <p:cxnSp>
          <p:nvCxnSpPr>
            <p:cNvPr id="16" name="Прямая соединительная линия 15"/>
            <p:cNvCxnSpPr/>
            <p:nvPr/>
          </p:nvCxnSpPr>
          <p:spPr>
            <a:xfrm>
              <a:off x="7245527" y="246161"/>
              <a:ext cx="0" cy="3816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6"/>
            <p:cNvSpPr txBox="1"/>
            <p:nvPr/>
          </p:nvSpPr>
          <p:spPr>
            <a:xfrm>
              <a:off x="6893633" y="3962543"/>
              <a:ext cx="918743" cy="45971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z</a:t>
              </a:r>
              <a:r>
                <a:rPr lang="en-US" sz="1200" kern="1200" baseline="-250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0 </a:t>
              </a:r>
              <a:r>
                <a:rPr lang="en-US" sz="12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/</a:t>
              </a:r>
              <a:r>
                <a:rPr lang="en-US" sz="12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  <a:sym typeface="Symbol"/>
                </a:rPr>
                <a:t></a:t>
              </a:r>
              <a:r>
                <a:rPr lang="en-US" sz="1200" kern="1200" baseline="-250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z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123493"/>
              </p:ext>
            </p:extLst>
          </p:nvPr>
        </p:nvGraphicFramePr>
        <p:xfrm>
          <a:off x="894466" y="1905716"/>
          <a:ext cx="3033960" cy="708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" name="Equation" r:id="rId4" imgW="2082600" imgH="482400" progId="Equation.DSMT4">
                  <p:embed/>
                </p:oleObj>
              </mc:Choice>
              <mc:Fallback>
                <p:oleObj name="Equation" r:id="rId4" imgW="2082600" imgH="482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4466" y="1905716"/>
                        <a:ext cx="3033960" cy="7086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Овал 19"/>
          <p:cNvSpPr/>
          <p:nvPr/>
        </p:nvSpPr>
        <p:spPr>
          <a:xfrm>
            <a:off x="1787591" y="2052000"/>
            <a:ext cx="540000" cy="4320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2057591" y="2484000"/>
            <a:ext cx="468088" cy="96042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2381591" y="1764000"/>
            <a:ext cx="1656000" cy="1008000"/>
          </a:xfrm>
          <a:prstGeom prst="ellipse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3897277" y="2538442"/>
            <a:ext cx="401104" cy="2748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063398" y="2341266"/>
            <a:ext cx="3190105" cy="15295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145195" y="4285369"/>
            <a:ext cx="59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z/</a:t>
            </a:r>
            <a:r>
              <a:rPr lang="en-US" i="1" dirty="0" smtClean="0">
                <a:sym typeface="Symbol"/>
              </a:rPr>
              <a:t></a:t>
            </a:r>
            <a:r>
              <a:rPr lang="en-US" baseline="-25000" dirty="0" smtClean="0">
                <a:sym typeface="Symbol"/>
              </a:rPr>
              <a:t>z</a:t>
            </a:r>
            <a:endParaRPr lang="ru-RU" baseline="-25000" dirty="0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" name="Объект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774480"/>
              </p:ext>
            </p:extLst>
          </p:nvPr>
        </p:nvGraphicFramePr>
        <p:xfrm>
          <a:off x="6480000" y="3136042"/>
          <a:ext cx="2255979" cy="124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Equation" r:id="rId6" imgW="1676160" imgH="939600" progId="Equation.DSMT4">
                  <p:embed/>
                </p:oleObj>
              </mc:Choice>
              <mc:Fallback>
                <p:oleObj name="Equation" r:id="rId6" imgW="1676160" imgH="939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000" y="3136042"/>
                        <a:ext cx="2255979" cy="1247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6362163" y="2488042"/>
            <a:ext cx="2389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attenuation </a:t>
            </a:r>
            <a:r>
              <a:rPr lang="en-US" sz="1600" dirty="0" smtClean="0"/>
              <a:t>factor for the longitudinal kick:</a:t>
            </a:r>
            <a:endParaRPr lang="ru-RU" sz="1600" dirty="0"/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8" name="Объект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21198"/>
              </p:ext>
            </p:extLst>
          </p:nvPr>
        </p:nvGraphicFramePr>
        <p:xfrm>
          <a:off x="7440687" y="1575850"/>
          <a:ext cx="1300162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" name="Equation" r:id="rId8" imgW="850680" imgH="457200" progId="Equation.DSMT4">
                  <p:embed/>
                </p:oleObj>
              </mc:Choice>
              <mc:Fallback>
                <p:oleObj name="Equation" r:id="rId8" imgW="85068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0687" y="1575850"/>
                        <a:ext cx="1300162" cy="692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6362163" y="1764000"/>
            <a:ext cx="1107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“new” </a:t>
            </a:r>
            <a:r>
              <a:rPr lang="en-US" sz="1600" i="1" dirty="0" smtClean="0">
                <a:sym typeface="Symbol"/>
              </a:rPr>
              <a:t></a:t>
            </a:r>
            <a:r>
              <a:rPr lang="en-US" sz="1600" baseline="-25000" dirty="0" smtClean="0">
                <a:sym typeface="Symbol"/>
              </a:rPr>
              <a:t>z </a:t>
            </a:r>
            <a:r>
              <a:rPr lang="en-US" sz="1600" dirty="0" smtClean="0">
                <a:sym typeface="Symbol"/>
              </a:rPr>
              <a:t>:</a:t>
            </a:r>
            <a:endParaRPr lang="ru-RU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518440" y="4776038"/>
            <a:ext cx="814588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Since the field of electric charge is inversely proportional to the square of the distance, the </a:t>
            </a:r>
            <a:r>
              <a:rPr lang="en-US" sz="1600" dirty="0" smtClean="0"/>
              <a:t>main contribution </a:t>
            </a:r>
            <a:r>
              <a:rPr lang="en-US" sz="1600" dirty="0"/>
              <a:t>to the longitudinal field at the </a:t>
            </a:r>
            <a:r>
              <a:rPr lang="en-US" sz="1600" dirty="0" smtClean="0"/>
              <a:t>point z</a:t>
            </a:r>
            <a:r>
              <a:rPr lang="en-US" sz="1600" baseline="-25000" dirty="0" smtClean="0"/>
              <a:t>0</a:t>
            </a:r>
            <a:r>
              <a:rPr lang="en-US" sz="1600" dirty="0" smtClean="0"/>
              <a:t> </a:t>
            </a:r>
            <a:r>
              <a:rPr lang="en-US" sz="1600" dirty="0"/>
              <a:t>is given by the </a:t>
            </a:r>
            <a:r>
              <a:rPr lang="en-US" sz="1600" dirty="0" smtClean="0"/>
              <a:t>region                 </a:t>
            </a:r>
            <a:r>
              <a:rPr lang="en-US" sz="1600" dirty="0" smtClean="0"/>
              <a:t>a few </a:t>
            </a:r>
            <a:r>
              <a:rPr lang="en-US" sz="1600" i="1" dirty="0" smtClean="0">
                <a:sym typeface="Symbol" panose="05050102010706020507" pitchFamily="18" charset="2"/>
              </a:rPr>
              <a:t></a:t>
            </a:r>
            <a:r>
              <a:rPr lang="en-US" sz="1600" baseline="-25000" dirty="0" smtClean="0">
                <a:sym typeface="Symbol" panose="05050102010706020507" pitchFamily="18" charset="2"/>
              </a:rPr>
              <a:t>x </a:t>
            </a:r>
            <a:r>
              <a:rPr lang="en-US" sz="1600" dirty="0" smtClean="0"/>
              <a:t>; </a:t>
            </a:r>
            <a:r>
              <a:rPr lang="en-US" sz="1600" dirty="0"/>
              <a:t>the rest of the bunch is “</a:t>
            </a:r>
            <a:r>
              <a:rPr lang="en-US" sz="1600" dirty="0" smtClean="0"/>
              <a:t>shielded</a:t>
            </a:r>
            <a:r>
              <a:rPr lang="en-US" sz="1600" dirty="0"/>
              <a:t>” in a natural way</a:t>
            </a:r>
            <a:r>
              <a:rPr lang="en-US" sz="1600" dirty="0" smtClean="0"/>
              <a:t>.</a:t>
            </a:r>
          </a:p>
          <a:p>
            <a:endParaRPr lang="en-US" sz="800" dirty="0" smtClean="0"/>
          </a:p>
          <a:p>
            <a:r>
              <a:rPr lang="en-US" sz="1600" dirty="0"/>
              <a:t>It can be said that the transverse </a:t>
            </a:r>
            <a:r>
              <a:rPr lang="en-US" sz="1600" dirty="0" smtClean="0"/>
              <a:t>kick </a:t>
            </a:r>
            <a:r>
              <a:rPr lang="en-US" sz="1600" dirty="0"/>
              <a:t>is mainly determined by the linear density at this point, and the longitudinal </a:t>
            </a:r>
            <a:r>
              <a:rPr lang="en-US" sz="1600" dirty="0" smtClean="0"/>
              <a:t>kick </a:t>
            </a:r>
            <a:r>
              <a:rPr lang="en-US" sz="1600" dirty="0"/>
              <a:t>is determined by its gradient at this point, so the effect of shielding </a:t>
            </a:r>
            <a:r>
              <a:rPr lang="en-US" sz="1600" dirty="0" smtClean="0"/>
              <a:t>by the vacuum chamber is </a:t>
            </a:r>
            <a:r>
              <a:rPr lang="en-US" sz="1600" dirty="0"/>
              <a:t>small (especially for the transverse </a:t>
            </a:r>
            <a:r>
              <a:rPr lang="en-US" sz="1600" dirty="0" smtClean="0"/>
              <a:t>kicks). Nevertheless, it is accounted.</a:t>
            </a:r>
            <a:endParaRPr lang="ru-RU" sz="1600" dirty="0"/>
          </a:p>
        </p:txBody>
      </p:sp>
      <p:sp>
        <p:nvSpPr>
          <p:cNvPr id="4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2" name="Объект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14221"/>
              </p:ext>
            </p:extLst>
          </p:nvPr>
        </p:nvGraphicFramePr>
        <p:xfrm>
          <a:off x="6660000" y="5076000"/>
          <a:ext cx="687387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" name="Equation" r:id="rId10" imgW="545760" imgH="253800" progId="Equation.DSMT4">
                  <p:embed/>
                </p:oleObj>
              </mc:Choice>
              <mc:Fallback>
                <p:oleObj name="Equation" r:id="rId10" imgW="545760" imgH="2538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000" y="5076000"/>
                        <a:ext cx="687387" cy="323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ectangle 23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199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2"/>
            <a:ext cx="9144000" cy="49244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21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  <a:effectLst/>
          <a:extLst/>
        </p:spPr>
        <p:txBody>
          <a:bodyPr wrap="square" t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ru-RU" sz="3200" b="1" dirty="0" smtClean="0">
                <a:solidFill>
                  <a:srgbClr val="00339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Remaining Issues</a:t>
            </a:r>
            <a:endParaRPr lang="ru-RU" altLang="ru-RU" sz="3200" b="1" dirty="0">
              <a:solidFill>
                <a:srgbClr val="00339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552001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D. </a:t>
            </a:r>
            <a:r>
              <a:rPr lang="en-US" sz="1400" dirty="0" err="1"/>
              <a:t>Shatilov</a:t>
            </a:r>
            <a:r>
              <a:rPr lang="en-US" sz="1400" dirty="0"/>
              <a:t>                                    </a:t>
            </a:r>
            <a:r>
              <a:rPr lang="en-US" sz="1400" dirty="0" smtClean="0"/>
              <a:t>                                      NICA MAC 10, </a:t>
            </a:r>
            <a:r>
              <a:rPr lang="en-US" sz="1400" dirty="0" err="1" smtClean="0"/>
              <a:t>Dubna</a:t>
            </a:r>
            <a:r>
              <a:rPr lang="en-US" sz="1400" dirty="0" smtClean="0"/>
              <a:t>                                                                                         12</a:t>
            </a:r>
            <a:endParaRPr lang="ru-RU" sz="14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0" y="6552001"/>
            <a:ext cx="9144000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7048" y="897160"/>
            <a:ext cx="840990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u="sng" dirty="0" smtClean="0"/>
              <a:t>Non-Gaussian longitudinal </a:t>
            </a:r>
            <a:r>
              <a:rPr lang="en-US" u="sng" dirty="0"/>
              <a:t>distribution</a:t>
            </a:r>
            <a:r>
              <a:rPr lang="en-US" dirty="0"/>
              <a:t>. The approach, in which it is represented as a superposition of Gauss and parabola, is currently in the process of implementation and testing</a:t>
            </a:r>
            <a:r>
              <a:rPr lang="en-US" dirty="0" smtClean="0"/>
              <a:t>. </a:t>
            </a:r>
            <a:r>
              <a:rPr lang="en-US" dirty="0"/>
              <a:t>D</a:t>
            </a:r>
            <a:r>
              <a:rPr lang="en-US" dirty="0" smtClean="0"/>
              <a:t>ecomposition coefficients can be obtained from &lt;z</a:t>
            </a:r>
            <a:r>
              <a:rPr lang="en-US" baseline="30000" dirty="0" smtClean="0"/>
              <a:t>2</a:t>
            </a:r>
            <a:r>
              <a:rPr lang="en-US" dirty="0" smtClean="0"/>
              <a:t>&gt; and &lt;z</a:t>
            </a:r>
            <a:r>
              <a:rPr lang="en-US" baseline="30000" dirty="0" smtClean="0"/>
              <a:t>4</a:t>
            </a:r>
            <a:r>
              <a:rPr lang="en-US" dirty="0" smtClean="0"/>
              <a:t>&gt;.</a:t>
            </a:r>
          </a:p>
          <a:p>
            <a:endParaRPr lang="en-US" sz="1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u="sng" dirty="0" smtClean="0"/>
              <a:t>Intrabeam scattering</a:t>
            </a:r>
            <a:r>
              <a:rPr lang="en-US" dirty="0" smtClean="0"/>
              <a:t>. It should be introduced in the same points as the space charge. The </a:t>
            </a:r>
            <a:r>
              <a:rPr lang="en-US" dirty="0"/>
              <a:t>method proposed by N. Alekseev, A. </a:t>
            </a:r>
            <a:r>
              <a:rPr lang="en-US" dirty="0" err="1"/>
              <a:t>Bolshakov</a:t>
            </a:r>
            <a:r>
              <a:rPr lang="en-US" dirty="0"/>
              <a:t>, E. </a:t>
            </a:r>
            <a:r>
              <a:rPr lang="en-US" dirty="0" err="1"/>
              <a:t>Mustafin</a:t>
            </a:r>
            <a:r>
              <a:rPr lang="en-US" dirty="0"/>
              <a:t> and P. </a:t>
            </a:r>
            <a:r>
              <a:rPr lang="en-US" dirty="0" err="1" smtClean="0"/>
              <a:t>Zenkevich</a:t>
            </a:r>
            <a:r>
              <a:rPr lang="en-US" dirty="0"/>
              <a:t> in “Numerical code for Monte Carlo simulation of ion storage</a:t>
            </a:r>
            <a:r>
              <a:rPr lang="en-US" dirty="0" smtClean="0"/>
              <a:t>” will be implemented.</a:t>
            </a:r>
          </a:p>
          <a:p>
            <a:endParaRPr lang="en-US" sz="1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u="sng" dirty="0" smtClean="0"/>
              <a:t>Electron cooling</a:t>
            </a:r>
            <a:r>
              <a:rPr lang="en-US" dirty="0" smtClean="0"/>
              <a:t>. The basic formulae received from V. </a:t>
            </a:r>
            <a:r>
              <a:rPr lang="en-US" dirty="0" smtClean="0"/>
              <a:t>Reva, should </a:t>
            </a:r>
            <a:r>
              <a:rPr lang="en-US" dirty="0" smtClean="0"/>
              <a:t>be no problem to implement.</a:t>
            </a:r>
          </a:p>
          <a:p>
            <a:endParaRPr lang="en-US" sz="1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u="sng" dirty="0" smtClean="0"/>
              <a:t>Stochastic cooling</a:t>
            </a:r>
            <a:r>
              <a:rPr lang="en-US" dirty="0" smtClean="0"/>
              <a:t>. The “correct” approach is clear, but its implementation will lead to a </a:t>
            </a:r>
            <a:r>
              <a:rPr lang="en-US" dirty="0"/>
              <a:t>significant </a:t>
            </a:r>
            <a:r>
              <a:rPr lang="en-US" dirty="0" smtClean="0"/>
              <a:t>slowdown of parallel processing. We </a:t>
            </a:r>
            <a:r>
              <a:rPr lang="en-US" dirty="0"/>
              <a:t>will </a:t>
            </a:r>
            <a:r>
              <a:rPr lang="en-US" dirty="0" smtClean="0"/>
              <a:t>probably start with a simplified variant (e.g. ordinary damping decrements, possibly with some dependencies).</a:t>
            </a:r>
          </a:p>
          <a:p>
            <a:endParaRPr lang="en-US" dirty="0"/>
          </a:p>
          <a:p>
            <a:pPr algn="ctr"/>
            <a:r>
              <a:rPr lang="en-US" sz="2000" dirty="0" smtClean="0"/>
              <a:t>All of the above should be done by this autumn.</a:t>
            </a:r>
          </a:p>
          <a:p>
            <a:endParaRPr lang="en-US" sz="1000" dirty="0" smtClean="0"/>
          </a:p>
          <a:p>
            <a:r>
              <a:rPr lang="en-US" dirty="0" smtClean="0"/>
              <a:t>This will allow to obtain self-consistent bunch sizes. And some time will be needed for testing… The next step: add beam-beam interaction (small modifications are needed for low gamma-factor). By the end of this year, we expect that we will have a complete tool.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3433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2"/>
            <a:ext cx="9144000" cy="49244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21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  <a:effectLst/>
          <a:extLst/>
        </p:spPr>
        <p:txBody>
          <a:bodyPr wrap="square" t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ru-RU" sz="3200" b="1" dirty="0" smtClean="0">
                <a:solidFill>
                  <a:srgbClr val="00339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  <a:endParaRPr lang="ru-RU" altLang="ru-RU" sz="3200" b="1" dirty="0">
              <a:solidFill>
                <a:srgbClr val="00339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552001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D. </a:t>
            </a:r>
            <a:r>
              <a:rPr lang="en-US" sz="1400" dirty="0" err="1"/>
              <a:t>Shatilov</a:t>
            </a:r>
            <a:r>
              <a:rPr lang="en-US" sz="1400" dirty="0"/>
              <a:t>                                    </a:t>
            </a:r>
            <a:r>
              <a:rPr lang="en-US" sz="1400" dirty="0" smtClean="0"/>
              <a:t>                                      NICA MAC 10, </a:t>
            </a:r>
            <a:r>
              <a:rPr lang="en-US" sz="1400" dirty="0" err="1" smtClean="0"/>
              <a:t>Dubna</a:t>
            </a:r>
            <a:r>
              <a:rPr lang="en-US" sz="1400" dirty="0" smtClean="0"/>
              <a:t>                                                                                         13</a:t>
            </a:r>
            <a:endParaRPr lang="ru-RU" sz="14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0" y="6552001"/>
            <a:ext cx="9144000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45459" y="1013011"/>
            <a:ext cx="79158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Code development for </a:t>
            </a:r>
            <a:r>
              <a:rPr lang="en-US" sz="2400" dirty="0" smtClean="0"/>
              <a:t>beam </a:t>
            </a:r>
            <a:r>
              <a:rPr lang="en-US" sz="2400" dirty="0"/>
              <a:t>modeling in </a:t>
            </a:r>
            <a:r>
              <a:rPr lang="en-US" sz="2400" dirty="0" smtClean="0"/>
              <a:t>the NICA collider </a:t>
            </a:r>
            <a:r>
              <a:rPr lang="en-US" sz="2400" dirty="0"/>
              <a:t>is underway</a:t>
            </a:r>
            <a:r>
              <a:rPr lang="en-US" sz="2400" dirty="0" smtClean="0"/>
              <a:t>.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 smtClean="0"/>
              <a:t>The most difficult problem is a qualitative simulation of space charge </a:t>
            </a:r>
            <a:r>
              <a:rPr lang="en-US" sz="2400" dirty="0"/>
              <a:t>effects. A [tentative] solution has been </a:t>
            </a:r>
            <a:r>
              <a:rPr lang="en-US" sz="2400" dirty="0" smtClean="0"/>
              <a:t>found, we </a:t>
            </a:r>
            <a:r>
              <a:rPr lang="en-US" sz="2400" dirty="0"/>
              <a:t>can go on with it</a:t>
            </a:r>
            <a:r>
              <a:rPr lang="en-US" sz="2400" dirty="0" smtClean="0"/>
              <a:t>.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 smtClean="0"/>
              <a:t>Some other features still need to be implemented in </a:t>
            </a:r>
            <a:r>
              <a:rPr lang="en-US" sz="2400" dirty="0"/>
              <a:t>the code, but this should not cause big </a:t>
            </a:r>
            <a:r>
              <a:rPr lang="en-US" sz="2400" dirty="0" smtClean="0"/>
              <a:t>delays.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Full-scale simulations with all the main effects included will be possible by the end of this year.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02952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2"/>
            <a:ext cx="9144000" cy="49244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21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  <a:effectLst/>
          <a:extLst/>
        </p:spPr>
        <p:txBody>
          <a:bodyPr wrap="square" t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ru-RU" sz="3200" b="1" dirty="0" smtClean="0">
                <a:solidFill>
                  <a:srgbClr val="00339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Introduction</a:t>
            </a:r>
            <a:endParaRPr lang="ru-RU" altLang="ru-RU" sz="3200" b="1" dirty="0">
              <a:solidFill>
                <a:srgbClr val="00339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9588" y="722426"/>
            <a:ext cx="766482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Beam-beam simulations for the NICA collider are </a:t>
            </a:r>
            <a:r>
              <a:rPr lang="en-US" sz="2000" dirty="0"/>
              <a:t>more </a:t>
            </a:r>
            <a:r>
              <a:rPr lang="en-US" sz="2000" dirty="0" smtClean="0"/>
              <a:t>complicated </a:t>
            </a:r>
            <a:r>
              <a:rPr lang="en-US" sz="2000" dirty="0"/>
              <a:t>than </a:t>
            </a:r>
            <a:r>
              <a:rPr lang="en-US" sz="2000" dirty="0" smtClean="0"/>
              <a:t>usual because of specific features: 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sz="2000" dirty="0" smtClean="0"/>
              <a:t>space </a:t>
            </a:r>
            <a:r>
              <a:rPr lang="en-US" sz="2000" dirty="0"/>
              <a:t>charge </a:t>
            </a:r>
            <a:r>
              <a:rPr lang="en-US" sz="2000" dirty="0" smtClean="0"/>
              <a:t>effects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sz="2000" dirty="0" smtClean="0"/>
              <a:t>intrabeam scattering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sz="2000" dirty="0" smtClean="0"/>
              <a:t>cooling </a:t>
            </a:r>
            <a:r>
              <a:rPr lang="en-US" sz="2000" dirty="0"/>
              <a:t>(both electron and stochastic</a:t>
            </a:r>
            <a:r>
              <a:rPr lang="en-US" sz="2000" dirty="0" smtClean="0"/>
              <a:t>)</a:t>
            </a:r>
          </a:p>
          <a:p>
            <a:pPr lvl="1"/>
            <a:endParaRPr lang="en-US" sz="600" dirty="0" smtClean="0"/>
          </a:p>
          <a:p>
            <a:r>
              <a:rPr lang="en-US" sz="2000" dirty="0" smtClean="0"/>
              <a:t>    The </a:t>
            </a:r>
            <a:r>
              <a:rPr lang="en-US" sz="2000" dirty="0"/>
              <a:t>beam dimensions are formed under the influence of all </a:t>
            </a:r>
            <a:r>
              <a:rPr lang="en-US" sz="2000" dirty="0" smtClean="0"/>
              <a:t>these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/>
              <a:t>factors, and should be correctly reproduced </a:t>
            </a:r>
            <a:r>
              <a:rPr lang="en-US" sz="2000" dirty="0" smtClean="0"/>
              <a:t>in simulations</a:t>
            </a:r>
            <a:r>
              <a:rPr lang="en-US" sz="2000" dirty="0"/>
              <a:t>. </a:t>
            </a:r>
            <a:r>
              <a:rPr lang="en-US" sz="2000" dirty="0" smtClean="0"/>
              <a:t>The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longitudinal </a:t>
            </a:r>
            <a:r>
              <a:rPr lang="en-US" sz="2000" dirty="0"/>
              <a:t>distribution in such a beam is usually different </a:t>
            </a:r>
            <a:r>
              <a:rPr lang="en-US" sz="2000" dirty="0" smtClean="0"/>
              <a:t>from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/>
              <a:t>the Gaussian and may resemble a </a:t>
            </a:r>
            <a:r>
              <a:rPr lang="en-US" sz="2000" dirty="0" smtClean="0"/>
              <a:t>parabola.</a:t>
            </a:r>
          </a:p>
          <a:p>
            <a:endParaRPr lang="en-US" sz="1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It </a:t>
            </a:r>
            <a:r>
              <a:rPr lang="en-US" sz="2000" dirty="0"/>
              <a:t>is necessary to solve a complex self-consistent problem in order to obtain the correct </a:t>
            </a:r>
            <a:r>
              <a:rPr lang="en-US" sz="2000" dirty="0" smtClean="0"/>
              <a:t>6D distribution </a:t>
            </a:r>
            <a:r>
              <a:rPr lang="en-US" sz="2000" dirty="0"/>
              <a:t>and its evolution in </a:t>
            </a:r>
            <a:r>
              <a:rPr lang="en-US" sz="2000" dirty="0" smtClean="0"/>
              <a:t>time, even without beam-beam.</a:t>
            </a:r>
          </a:p>
          <a:p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B</a:t>
            </a:r>
            <a:r>
              <a:rPr lang="en-US" sz="2000" dirty="0" smtClean="0"/>
              <a:t>eam-beam </a:t>
            </a:r>
            <a:r>
              <a:rPr lang="en-US" sz="2000" dirty="0"/>
              <a:t>simulations </a:t>
            </a:r>
            <a:r>
              <a:rPr lang="en-US" sz="2000" dirty="0" smtClean="0"/>
              <a:t>make </a:t>
            </a:r>
            <a:r>
              <a:rPr lang="en-US" sz="2000" dirty="0"/>
              <a:t>sense only after all of the above </a:t>
            </a:r>
            <a:r>
              <a:rPr lang="en-US" sz="2000" dirty="0" smtClean="0"/>
              <a:t>is </a:t>
            </a:r>
            <a:r>
              <a:rPr lang="en-US" sz="2000" dirty="0"/>
              <a:t>implemented in the tracking code. The task is to take </a:t>
            </a:r>
            <a:r>
              <a:rPr lang="en-US" sz="2000" dirty="0" smtClean="0"/>
              <a:t>the </a:t>
            </a:r>
            <a:r>
              <a:rPr lang="en-US" sz="2000" dirty="0"/>
              <a:t>working and proven program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Lifetrac</a:t>
            </a:r>
            <a:r>
              <a:rPr lang="en-US" sz="2000" dirty="0"/>
              <a:t>) and add these new features. This work is not yet complete, and </a:t>
            </a:r>
            <a:r>
              <a:rPr lang="en-US" sz="2000" dirty="0" smtClean="0"/>
              <a:t>we discuss </a:t>
            </a:r>
            <a:r>
              <a:rPr lang="en-US" sz="2000" dirty="0"/>
              <a:t>the current status and plans.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2001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D. </a:t>
            </a:r>
            <a:r>
              <a:rPr lang="en-US" sz="1400" dirty="0" err="1"/>
              <a:t>Shatilov</a:t>
            </a:r>
            <a:r>
              <a:rPr lang="en-US" sz="1400" dirty="0"/>
              <a:t>                                    </a:t>
            </a:r>
            <a:r>
              <a:rPr lang="en-US" sz="1400" dirty="0" smtClean="0"/>
              <a:t>                                      NICA MAC 10, </a:t>
            </a:r>
            <a:r>
              <a:rPr lang="en-US" sz="1400" dirty="0" err="1" smtClean="0"/>
              <a:t>Dubna</a:t>
            </a:r>
            <a:r>
              <a:rPr lang="en-US" sz="1400" dirty="0" smtClean="0"/>
              <a:t>                                                                                         </a:t>
            </a:r>
            <a:r>
              <a:rPr lang="en-US" sz="1400" dirty="0"/>
              <a:t>2</a:t>
            </a:r>
            <a:endParaRPr lang="ru-RU" sz="1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0" y="6552001"/>
            <a:ext cx="9144000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3387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2"/>
            <a:ext cx="9144000" cy="49244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21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  <a:effectLst/>
          <a:extLst/>
        </p:spPr>
        <p:txBody>
          <a:bodyPr wrap="square" t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ru-RU" sz="3200" b="1" dirty="0">
                <a:solidFill>
                  <a:srgbClr val="00339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Main Features of </a:t>
            </a:r>
            <a:r>
              <a:rPr lang="en-US" altLang="ru-RU" sz="3200" b="1" dirty="0" smtClean="0">
                <a:solidFill>
                  <a:srgbClr val="00339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Lifetrac</a:t>
            </a:r>
            <a:endParaRPr lang="ru-RU" altLang="ru-RU" sz="3200" b="1" dirty="0">
              <a:solidFill>
                <a:srgbClr val="00339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611" y="934007"/>
            <a:ext cx="7456867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code was created to simulate beam-beam effects in </a:t>
            </a:r>
            <a:r>
              <a:rPr lang="en-US" sz="2000" dirty="0" err="1"/>
              <a:t>e+e</a:t>
            </a:r>
            <a:r>
              <a:rPr lang="en-US" sz="2000" dirty="0"/>
              <a:t>- colliders. Some features and capabilities, such as </a:t>
            </a:r>
            <a:r>
              <a:rPr lang="en-US" sz="2000" dirty="0" smtClean="0"/>
              <a:t>fast obtaining </a:t>
            </a:r>
            <a:r>
              <a:rPr lang="en-US" sz="2000" dirty="0"/>
              <a:t>an equilibrium </a:t>
            </a:r>
            <a:r>
              <a:rPr lang="en-US" sz="2000" dirty="0" smtClean="0"/>
              <a:t>distribution </a:t>
            </a:r>
            <a:r>
              <a:rPr lang="en-US" sz="2000" dirty="0"/>
              <a:t>including </a:t>
            </a:r>
            <a:r>
              <a:rPr lang="en-US" sz="2000" dirty="0" smtClean="0"/>
              <a:t>the beam </a:t>
            </a:r>
            <a:r>
              <a:rPr lang="en-US" sz="2000" dirty="0"/>
              <a:t>tails, </a:t>
            </a:r>
            <a:r>
              <a:rPr lang="en-US" sz="2000" dirty="0" smtClean="0"/>
              <a:t>may </a:t>
            </a:r>
            <a:r>
              <a:rPr lang="en-US" sz="2000" dirty="0"/>
              <a:t>be applicable only to such types of colliders. </a:t>
            </a:r>
            <a:endParaRPr lang="en-US" sz="2000" dirty="0" smtClean="0"/>
          </a:p>
          <a:p>
            <a:endParaRPr lang="en-US" sz="800" dirty="0"/>
          </a:p>
          <a:p>
            <a:r>
              <a:rPr lang="en-US" sz="2000" dirty="0" smtClean="0"/>
              <a:t>Twenty </a:t>
            </a:r>
            <a:r>
              <a:rPr lang="en-US" sz="2000" dirty="0"/>
              <a:t>years ago the code was upgraded for use in hadron colliders. Since then, it has been used successfully for </a:t>
            </a:r>
            <a:r>
              <a:rPr lang="en-US" sz="2000" dirty="0" err="1"/>
              <a:t>Tevatron</a:t>
            </a:r>
            <a:r>
              <a:rPr lang="en-US" sz="2000" dirty="0"/>
              <a:t> and HL-LHC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The lattice is converted from MADX format, including errors and </a:t>
            </a:r>
            <a:r>
              <a:rPr lang="en-US" sz="2000" dirty="0" smtClean="0"/>
              <a:t>misalignments (if any).</a:t>
            </a:r>
            <a:endParaRPr lang="en-US" sz="2000" dirty="0"/>
          </a:p>
          <a:p>
            <a:endParaRPr lang="en-US" sz="8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Multi-particle and multi-turn tracking. The code is well parallelized</a:t>
            </a:r>
            <a:r>
              <a:rPr lang="en-US" sz="2000" dirty="0" smtClean="0"/>
              <a:t>.</a:t>
            </a:r>
          </a:p>
          <a:p>
            <a:endParaRPr lang="en-US" sz="8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Observables</a:t>
            </a:r>
            <a:r>
              <a:rPr lang="en-US" sz="2000" dirty="0"/>
              <a:t>: luminosity, emittances and beam sizes, 1D histograms, 2D contour plots in the </a:t>
            </a:r>
            <a:r>
              <a:rPr lang="en-US" sz="2000" dirty="0" smtClean="0"/>
              <a:t>space </a:t>
            </a:r>
            <a:r>
              <a:rPr lang="en-US" sz="2000" dirty="0"/>
              <a:t>of normalized betatron amplitudes, lifetime. Evolution of all of the above in time.</a:t>
            </a:r>
          </a:p>
          <a:p>
            <a:endParaRPr lang="en-US" sz="8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FMA: the footprint, identification of harmful resonances, DA (with and w/o beam-beam and/or space charge</a:t>
            </a:r>
            <a:r>
              <a:rPr lang="en-US" sz="2000" dirty="0" smtClean="0"/>
              <a:t>).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2001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D. </a:t>
            </a:r>
            <a:r>
              <a:rPr lang="en-US" sz="1400" dirty="0" err="1"/>
              <a:t>Shatilov</a:t>
            </a:r>
            <a:r>
              <a:rPr lang="en-US" sz="1400" dirty="0"/>
              <a:t>                                    </a:t>
            </a:r>
            <a:r>
              <a:rPr lang="en-US" sz="1400" dirty="0" smtClean="0"/>
              <a:t>                                      NICA MAC 10, </a:t>
            </a:r>
            <a:r>
              <a:rPr lang="en-US" sz="1400" dirty="0" err="1" smtClean="0"/>
              <a:t>Dubna</a:t>
            </a:r>
            <a:r>
              <a:rPr lang="en-US" sz="1400" dirty="0" smtClean="0"/>
              <a:t>                                                                                         </a:t>
            </a:r>
            <a:r>
              <a:rPr lang="en-US" sz="1400" dirty="0"/>
              <a:t>3</a:t>
            </a:r>
            <a:endParaRPr lang="ru-RU" sz="1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0" y="6552001"/>
            <a:ext cx="9144000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9123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2"/>
            <a:ext cx="9144000" cy="49244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21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  <a:effectLst/>
          <a:extLst/>
        </p:spPr>
        <p:txBody>
          <a:bodyPr wrap="square" t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ru-RU" sz="3200" b="1" dirty="0" smtClean="0">
                <a:solidFill>
                  <a:srgbClr val="00339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DA for HL-LHC</a:t>
            </a:r>
            <a:endParaRPr lang="ru-RU" altLang="ru-RU" sz="3200" b="1" dirty="0">
              <a:solidFill>
                <a:srgbClr val="00339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145" y="1322630"/>
            <a:ext cx="5745789" cy="5142239"/>
          </a:xfrm>
          <a:prstGeom prst="rect">
            <a:avLst/>
          </a:prstGeom>
        </p:spPr>
      </p:pic>
      <p:pic>
        <p:nvPicPr>
          <p:cNvPr id="3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3" r="10607"/>
          <a:stretch/>
        </p:blipFill>
        <p:spPr>
          <a:xfrm>
            <a:off x="2561882" y="1409762"/>
            <a:ext cx="5796000" cy="4983871"/>
          </a:xfrm>
          <a:prstGeom prst="rect">
            <a:avLst/>
          </a:prstGeom>
        </p:spPr>
      </p:pic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8520845" y="1232540"/>
            <a:ext cx="1017709" cy="228600"/>
          </a:xfrm>
        </p:spPr>
        <p:txBody>
          <a:bodyPr/>
          <a:lstStyle/>
          <a:p>
            <a:r>
              <a:rPr lang="en-US" dirty="0" smtClean="0"/>
              <a:t>20 Sep. 2013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700682" y="505195"/>
            <a:ext cx="1443318" cy="320040"/>
          </a:xfrm>
          <a:solidFill>
            <a:srgbClr val="FFFF00"/>
          </a:solidFill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</a:rPr>
              <a:t>A. </a:t>
            </a:r>
            <a:r>
              <a:rPr lang="en-US" sz="1800" dirty="0" err="1" smtClean="0">
                <a:solidFill>
                  <a:schemeClr val="tx1"/>
                </a:solidFill>
              </a:rPr>
              <a:t>Valishev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3000777" y="534614"/>
            <a:ext cx="4958367" cy="78801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10</a:t>
            </a:r>
            <a:r>
              <a:rPr lang="en-US" sz="1800" baseline="30000" dirty="0" smtClean="0"/>
              <a:t>6</a:t>
            </a:r>
            <a:r>
              <a:rPr lang="en-US" sz="1800" dirty="0" smtClean="0"/>
              <a:t>  turns DA: </a:t>
            </a:r>
            <a:r>
              <a:rPr lang="en-US" sz="1800" dirty="0" err="1" smtClean="0"/>
              <a:t>Lifetrac</a:t>
            </a:r>
            <a:r>
              <a:rPr lang="en-US" sz="1800" dirty="0" smtClean="0"/>
              <a:t> vs. </a:t>
            </a:r>
            <a:r>
              <a:rPr lang="en-US" sz="1800" dirty="0" err="1" smtClean="0"/>
              <a:t>Sixtrack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i="1" dirty="0" smtClean="0">
                <a:latin typeface="Symbol" charset="2"/>
                <a:cs typeface="Symbol" charset="2"/>
              </a:rPr>
              <a:t>b</a:t>
            </a:r>
            <a:r>
              <a:rPr lang="en-US" sz="1800" dirty="0" smtClean="0"/>
              <a:t>*=10cm, 720 </a:t>
            </a:r>
            <a:r>
              <a:rPr lang="en-US" sz="1800" i="1" dirty="0" err="1" smtClean="0">
                <a:latin typeface="Symbol" charset="2"/>
                <a:cs typeface="Symbol" charset="2"/>
              </a:rPr>
              <a:t>m</a:t>
            </a:r>
            <a:r>
              <a:rPr lang="en-US" sz="1800" dirty="0" err="1" smtClean="0"/>
              <a:t>rad</a:t>
            </a:r>
            <a:r>
              <a:rPr lang="en-US" sz="1800" dirty="0" smtClean="0"/>
              <a:t>, Np=2.2E11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163773" y="2501788"/>
            <a:ext cx="264194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FMA</a:t>
            </a:r>
          </a:p>
          <a:p>
            <a:endParaRPr lang="en-US" sz="800" dirty="0"/>
          </a:p>
          <a:p>
            <a:r>
              <a:rPr lang="en-US" sz="1600" dirty="0"/>
              <a:t>D</a:t>
            </a:r>
            <a:r>
              <a:rPr lang="en-US" sz="1600" dirty="0" smtClean="0"/>
              <a:t>iffusion indexes are coded by colors: blue – stable motion, red – stochastic.</a:t>
            </a:r>
          </a:p>
          <a:p>
            <a:endParaRPr lang="en-US" sz="800" dirty="0"/>
          </a:p>
          <a:p>
            <a:r>
              <a:rPr lang="en-US" sz="1600" dirty="0" smtClean="0"/>
              <a:t>Each point corresponds to a particle trajectory of </a:t>
            </a:r>
            <a:r>
              <a:rPr lang="en-US" sz="1600" dirty="0" smtClean="0">
                <a:sym typeface="Symbol" panose="05050102010706020507" pitchFamily="18" charset="2"/>
              </a:rPr>
              <a:t>16k</a:t>
            </a:r>
            <a:r>
              <a:rPr lang="en-US" sz="1600" dirty="0" smtClean="0"/>
              <a:t> turns. Actually, 4k turns is enough to detect the DA.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6552001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D. </a:t>
            </a:r>
            <a:r>
              <a:rPr lang="en-US" sz="1400" dirty="0" err="1"/>
              <a:t>Shatilov</a:t>
            </a:r>
            <a:r>
              <a:rPr lang="en-US" sz="1400" dirty="0"/>
              <a:t>                                    </a:t>
            </a:r>
            <a:r>
              <a:rPr lang="en-US" sz="1400" dirty="0" smtClean="0"/>
              <a:t>                                      NICA MAC 10, </a:t>
            </a:r>
            <a:r>
              <a:rPr lang="en-US" sz="1400" dirty="0" err="1" smtClean="0"/>
              <a:t>Dubna</a:t>
            </a:r>
            <a:r>
              <a:rPr lang="en-US" sz="1400" dirty="0" smtClean="0"/>
              <a:t>                                                                                         </a:t>
            </a:r>
            <a:r>
              <a:rPr lang="en-US" sz="1400" dirty="0"/>
              <a:t>4</a:t>
            </a:r>
            <a:endParaRPr lang="ru-RU" sz="14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0" y="6552001"/>
            <a:ext cx="9144000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33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2"/>
            <a:ext cx="9144000" cy="49244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21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  <a:effectLst/>
          <a:extLst/>
        </p:spPr>
        <p:txBody>
          <a:bodyPr wrap="square" t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ru-RU" sz="3200" b="1" dirty="0" smtClean="0">
                <a:solidFill>
                  <a:srgbClr val="00339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DA for NICA</a:t>
            </a:r>
            <a:endParaRPr lang="ru-RU" altLang="ru-RU" sz="3200" b="1" dirty="0">
              <a:solidFill>
                <a:srgbClr val="00339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1512000"/>
            <a:ext cx="4533900" cy="40576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512000"/>
            <a:ext cx="4533900" cy="40576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552001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D. </a:t>
            </a:r>
            <a:r>
              <a:rPr lang="en-US" sz="1400" dirty="0" err="1"/>
              <a:t>Shatilov</a:t>
            </a:r>
            <a:r>
              <a:rPr lang="en-US" sz="1400" dirty="0"/>
              <a:t>                                    </a:t>
            </a:r>
            <a:r>
              <a:rPr lang="en-US" sz="1400" dirty="0" smtClean="0"/>
              <a:t>                                      NICA MAC 10, </a:t>
            </a:r>
            <a:r>
              <a:rPr lang="en-US" sz="1400" dirty="0" err="1" smtClean="0"/>
              <a:t>Dubna</a:t>
            </a:r>
            <a:r>
              <a:rPr lang="en-US" sz="1400" dirty="0" smtClean="0"/>
              <a:t>                                                                                         </a:t>
            </a:r>
            <a:r>
              <a:rPr lang="en-US" sz="1400" dirty="0"/>
              <a:t>5</a:t>
            </a:r>
            <a:endParaRPr lang="ru-RU" sz="14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0" y="6552001"/>
            <a:ext cx="9144000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5907" y="692518"/>
            <a:ext cx="78474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Lattice as of November 2018, with </a:t>
            </a:r>
            <a:r>
              <a:rPr lang="en-US" dirty="0" err="1" smtClean="0"/>
              <a:t>octupoles</a:t>
            </a:r>
            <a:r>
              <a:rPr lang="en-US" dirty="0" smtClean="0"/>
              <a:t> and fringe fields, </a:t>
            </a:r>
            <a:r>
              <a:rPr lang="en-US" dirty="0"/>
              <a:t>8</a:t>
            </a:r>
            <a:r>
              <a:rPr lang="en-US" dirty="0" smtClean="0"/>
              <a:t>k turns.</a:t>
            </a:r>
          </a:p>
          <a:p>
            <a:pPr algn="ctr"/>
            <a:endParaRPr lang="en-US" dirty="0"/>
          </a:p>
          <a:p>
            <a:r>
              <a:rPr lang="en-US" sz="2000" dirty="0" smtClean="0"/>
              <a:t>                       As = 0                                                                     As = 1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77679" y="5712908"/>
            <a:ext cx="8584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Similar pictures can be obtained with account of space charge and beam-beam.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62233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52001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D. </a:t>
            </a:r>
            <a:r>
              <a:rPr lang="en-US" sz="1400" dirty="0" err="1"/>
              <a:t>Shatilov</a:t>
            </a:r>
            <a:r>
              <a:rPr lang="en-US" sz="1400" dirty="0"/>
              <a:t>                                    </a:t>
            </a:r>
            <a:r>
              <a:rPr lang="en-US" sz="1400" dirty="0" smtClean="0"/>
              <a:t>                                      NICA MAC 10, </a:t>
            </a:r>
            <a:r>
              <a:rPr lang="en-US" sz="1400" dirty="0" err="1" smtClean="0"/>
              <a:t>Dubna</a:t>
            </a:r>
            <a:r>
              <a:rPr lang="en-US" sz="1400" dirty="0" smtClean="0"/>
              <a:t>                                                                                         </a:t>
            </a:r>
            <a:r>
              <a:rPr lang="en-US" sz="1400" dirty="0"/>
              <a:t>6</a:t>
            </a:r>
            <a:endParaRPr lang="ru-RU" sz="1400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0" y="6552001"/>
            <a:ext cx="9144000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2"/>
            <a:ext cx="9144000" cy="49244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21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  <a:effectLst/>
          <a:extLst/>
        </p:spPr>
        <p:txBody>
          <a:bodyPr wrap="square" t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ru-RU" sz="3200" b="1" dirty="0" smtClean="0">
                <a:solidFill>
                  <a:srgbClr val="00339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Space Charge: Requirements</a:t>
            </a:r>
            <a:endParaRPr lang="ru-RU" altLang="ru-RU" sz="3200" b="1" dirty="0">
              <a:solidFill>
                <a:srgbClr val="00339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899" y="750628"/>
            <a:ext cx="832513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There </a:t>
            </a:r>
            <a:r>
              <a:rPr lang="en-US" dirty="0"/>
              <a:t>are advanced space charge programs that take into account many details, but they are slow and are usually designed for a small number (or even single) of beam passages</a:t>
            </a:r>
            <a:r>
              <a:rPr lang="en-US" dirty="0" smtClean="0"/>
              <a:t>.</a:t>
            </a:r>
          </a:p>
          <a:p>
            <a:endParaRPr lang="en-US" sz="12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Simplified and faster calculations can be used for boosters, but bunches do not live there for long, therefore the requirements for accuracy and symplecticity are noticeably weakened</a:t>
            </a:r>
            <a:r>
              <a:rPr lang="en-US" dirty="0" smtClean="0"/>
              <a:t>.</a:t>
            </a:r>
          </a:p>
          <a:p>
            <a:endParaRPr lang="en-US" sz="12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In colliders, beams live </a:t>
            </a:r>
            <a:r>
              <a:rPr lang="en-US" dirty="0" smtClean="0"/>
              <a:t>a long time and the damping </a:t>
            </a:r>
            <a:r>
              <a:rPr lang="en-US" dirty="0"/>
              <a:t>is very weak. Even with cooling, the damping decrements are of the order of 10</a:t>
            </a:r>
            <a:r>
              <a:rPr lang="en-US" baseline="30000" dirty="0"/>
              <a:t>-6</a:t>
            </a:r>
            <a:r>
              <a:rPr lang="en-US" dirty="0"/>
              <a:t>. This imposes strict requirements on symplecticity</a:t>
            </a:r>
            <a:r>
              <a:rPr lang="en-US" dirty="0" smtClean="0"/>
              <a:t>.</a:t>
            </a:r>
          </a:p>
          <a:p>
            <a:endParaRPr lang="en-US" sz="12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The standard simulation method is that </a:t>
            </a:r>
            <a:r>
              <a:rPr lang="en-US" dirty="0" smtClean="0"/>
              <a:t>many special </a:t>
            </a:r>
            <a:r>
              <a:rPr lang="en-US" dirty="0" smtClean="0"/>
              <a:t>SC elements </a:t>
            </a:r>
            <a:r>
              <a:rPr lang="en-US" dirty="0"/>
              <a:t>are placed on the ring, in which particles receive 3D </a:t>
            </a:r>
            <a:r>
              <a:rPr lang="en-US" dirty="0" smtClean="0"/>
              <a:t>kicks </a:t>
            </a:r>
            <a:r>
              <a:rPr lang="en-US" dirty="0"/>
              <a:t>depending on their coordinates. </a:t>
            </a:r>
            <a:r>
              <a:rPr lang="en-US" dirty="0" smtClean="0"/>
              <a:t>Since </a:t>
            </a:r>
            <a:r>
              <a:rPr lang="en-US" dirty="0"/>
              <a:t>the simulation is carried out for a large number of particles and </a:t>
            </a:r>
            <a:r>
              <a:rPr lang="en-US" dirty="0" smtClean="0"/>
              <a:t>for many </a:t>
            </a:r>
            <a:r>
              <a:rPr lang="en-US" dirty="0"/>
              <a:t>turns, the speed of calculations becomes critical</a:t>
            </a:r>
            <a:r>
              <a:rPr lang="en-US" dirty="0" smtClean="0"/>
              <a:t>.</a:t>
            </a:r>
          </a:p>
          <a:p>
            <a:endParaRPr lang="en-US" sz="12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The potential of space charge is similar to beam-beam, but the 3D kicks cannot be expressed through known functions. Numerical integration is too slow and can only be used for testing. For </a:t>
            </a:r>
            <a:r>
              <a:rPr lang="en-US" u="sng" dirty="0"/>
              <a:t>fast and symplectic calculations</a:t>
            </a:r>
            <a:r>
              <a:rPr lang="en-US" dirty="0"/>
              <a:t>, a good approximation of the potential is needed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740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2"/>
            <a:ext cx="9144000" cy="49244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21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  <a:effectLst/>
          <a:extLst/>
        </p:spPr>
        <p:txBody>
          <a:bodyPr wrap="square" t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ru-RU" sz="3200" b="1" dirty="0" smtClean="0">
                <a:solidFill>
                  <a:srgbClr val="00339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Space Charge Potential: </a:t>
            </a:r>
            <a:r>
              <a:rPr lang="en-US" altLang="ru-RU" sz="3200" b="1" dirty="0" err="1" smtClean="0">
                <a:solidFill>
                  <a:srgbClr val="00339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Glukhov’s</a:t>
            </a:r>
            <a:r>
              <a:rPr lang="en-US" altLang="ru-RU" sz="3200" b="1" dirty="0" smtClean="0">
                <a:solidFill>
                  <a:srgbClr val="00339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Approximation</a:t>
            </a:r>
            <a:endParaRPr lang="ru-RU" altLang="ru-RU" sz="3200" b="1" dirty="0">
              <a:solidFill>
                <a:srgbClr val="00339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552001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D. </a:t>
            </a:r>
            <a:r>
              <a:rPr lang="en-US" sz="1400" dirty="0" err="1"/>
              <a:t>Shatilov</a:t>
            </a:r>
            <a:r>
              <a:rPr lang="en-US" sz="1400" dirty="0"/>
              <a:t>                                    </a:t>
            </a:r>
            <a:r>
              <a:rPr lang="en-US" sz="1400" dirty="0" smtClean="0"/>
              <a:t>                                      NICA MAC 10, </a:t>
            </a:r>
            <a:r>
              <a:rPr lang="en-US" sz="1400" dirty="0" err="1" smtClean="0"/>
              <a:t>Dubna</a:t>
            </a:r>
            <a:r>
              <a:rPr lang="en-US" sz="1400" dirty="0" smtClean="0"/>
              <a:t>                                                                                         </a:t>
            </a:r>
            <a:r>
              <a:rPr lang="en-US" sz="1400" dirty="0"/>
              <a:t>7</a:t>
            </a:r>
            <a:endParaRPr lang="ru-RU" sz="1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0" y="6552001"/>
            <a:ext cx="9144000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2" r="476"/>
          <a:stretch/>
        </p:blipFill>
        <p:spPr>
          <a:xfrm>
            <a:off x="108000" y="828000"/>
            <a:ext cx="3042057" cy="26312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8" r="490"/>
          <a:stretch/>
        </p:blipFill>
        <p:spPr>
          <a:xfrm>
            <a:off x="3384000" y="828000"/>
            <a:ext cx="3042057" cy="26312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6000" y="504000"/>
            <a:ext cx="1897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Horizontal kick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852000" y="504000"/>
            <a:ext cx="1974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Accuracy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1" r="477"/>
          <a:stretch/>
        </p:blipFill>
        <p:spPr>
          <a:xfrm>
            <a:off x="108000" y="3852000"/>
            <a:ext cx="3042057" cy="263128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6" r="524"/>
          <a:stretch/>
        </p:blipFill>
        <p:spPr>
          <a:xfrm>
            <a:off x="3384000" y="3816000"/>
            <a:ext cx="3041994" cy="263128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768000" y="1476000"/>
            <a:ext cx="2124000" cy="4032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A </a:t>
            </a:r>
            <a:r>
              <a:rPr lang="en-US" sz="1600" dirty="0" smtClean="0"/>
              <a:t>numerical code and GUI were </a:t>
            </a:r>
            <a:r>
              <a:rPr lang="en-US" sz="1600" dirty="0"/>
              <a:t>created for </a:t>
            </a:r>
            <a:r>
              <a:rPr lang="en-US" sz="1600" dirty="0" smtClean="0"/>
              <a:t>integration of exact formulae, with </a:t>
            </a:r>
            <a:r>
              <a:rPr lang="en-US" sz="1600" dirty="0"/>
              <a:t>an error </a:t>
            </a:r>
            <a:r>
              <a:rPr lang="en-US" sz="1600" dirty="0" smtClean="0"/>
              <a:t>of the order of 10</a:t>
            </a:r>
            <a:r>
              <a:rPr lang="en-US" sz="1600" baseline="30000" dirty="0" smtClean="0"/>
              <a:t>–4</a:t>
            </a:r>
            <a:r>
              <a:rPr lang="en-US" sz="1600" dirty="0"/>
              <a:t>. </a:t>
            </a:r>
          </a:p>
          <a:p>
            <a:endParaRPr lang="en-US" sz="1600" dirty="0" smtClean="0"/>
          </a:p>
          <a:p>
            <a:r>
              <a:rPr lang="en-US" sz="1600" dirty="0" smtClean="0"/>
              <a:t>With </a:t>
            </a:r>
            <a:r>
              <a:rPr lang="en-US" sz="1600" dirty="0"/>
              <a:t>its help, various approximations were </a:t>
            </a:r>
            <a:r>
              <a:rPr lang="en-US" sz="1600" dirty="0" smtClean="0"/>
              <a:t>tested </a:t>
            </a:r>
            <a:r>
              <a:rPr lang="en-US" sz="1600" dirty="0"/>
              <a:t>in a wide range </a:t>
            </a:r>
            <a:r>
              <a:rPr lang="en-US" sz="1600" dirty="0" smtClean="0"/>
              <a:t>of parameters.</a:t>
            </a:r>
          </a:p>
          <a:p>
            <a:endParaRPr lang="en-US" sz="1600" dirty="0"/>
          </a:p>
          <a:p>
            <a:r>
              <a:rPr lang="en-US" sz="1600" dirty="0" smtClean="0"/>
              <a:t>For the last version, the relative </a:t>
            </a:r>
            <a:r>
              <a:rPr lang="en-US" sz="1600" dirty="0"/>
              <a:t>error in the </a:t>
            </a:r>
            <a:r>
              <a:rPr lang="en-US" sz="1600" dirty="0" smtClean="0"/>
              <a:t>regions </a:t>
            </a:r>
            <a:r>
              <a:rPr lang="en-US" sz="1600" dirty="0"/>
              <a:t>where </a:t>
            </a:r>
            <a:r>
              <a:rPr lang="en-US" sz="1600" dirty="0" smtClean="0"/>
              <a:t>the kicks are </a:t>
            </a:r>
            <a:r>
              <a:rPr lang="en-US" sz="1600" dirty="0"/>
              <a:t>not </a:t>
            </a:r>
            <a:r>
              <a:rPr lang="en-US" sz="1600" dirty="0" smtClean="0"/>
              <a:t>small, </a:t>
            </a:r>
            <a:r>
              <a:rPr lang="en-US" sz="1600" dirty="0"/>
              <a:t>is </a:t>
            </a:r>
            <a:r>
              <a:rPr lang="en-US" sz="1600" dirty="0" smtClean="0"/>
              <a:t>about a few %.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576000" y="3528000"/>
            <a:ext cx="1897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Longitudinal kick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852000" y="3528000"/>
            <a:ext cx="1974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Accuracy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232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2"/>
            <a:ext cx="9144000" cy="49244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21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  <a:effectLst/>
          <a:extLst/>
        </p:spPr>
        <p:txBody>
          <a:bodyPr wrap="square" t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ru-RU" sz="3200" b="1" dirty="0" smtClean="0">
                <a:solidFill>
                  <a:srgbClr val="00339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Space Charge: FMA test, A</a:t>
            </a:r>
            <a:r>
              <a:rPr lang="en-US" altLang="ru-RU" sz="3200" b="1" baseline="-25000" dirty="0" smtClean="0">
                <a:solidFill>
                  <a:srgbClr val="00339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ru-RU" sz="3200" b="1" dirty="0" smtClean="0">
                <a:solidFill>
                  <a:srgbClr val="00339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=0</a:t>
            </a:r>
            <a:endParaRPr lang="ru-RU" altLang="ru-RU" sz="3200" b="1" dirty="0">
              <a:solidFill>
                <a:srgbClr val="00339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552001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D. </a:t>
            </a:r>
            <a:r>
              <a:rPr lang="en-US" sz="1400" dirty="0" err="1"/>
              <a:t>Shatilov</a:t>
            </a:r>
            <a:r>
              <a:rPr lang="en-US" sz="1400" dirty="0"/>
              <a:t>                                    </a:t>
            </a:r>
            <a:r>
              <a:rPr lang="en-US" sz="1400" dirty="0" smtClean="0"/>
              <a:t>                                      NICA MAC 10, </a:t>
            </a:r>
            <a:r>
              <a:rPr lang="en-US" sz="1400" dirty="0" err="1" smtClean="0"/>
              <a:t>Dubna</a:t>
            </a:r>
            <a:r>
              <a:rPr lang="en-US" sz="1400" dirty="0" smtClean="0"/>
              <a:t>                                                                                         </a:t>
            </a:r>
            <a:r>
              <a:rPr lang="en-US" sz="1400" dirty="0"/>
              <a:t>8</a:t>
            </a:r>
            <a:endParaRPr lang="ru-RU" sz="1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0" y="6552001"/>
            <a:ext cx="9144000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52"/>
          <a:stretch/>
        </p:blipFill>
        <p:spPr>
          <a:xfrm>
            <a:off x="36000" y="612001"/>
            <a:ext cx="3168000" cy="284035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52"/>
          <a:stretch/>
        </p:blipFill>
        <p:spPr>
          <a:xfrm>
            <a:off x="3312000" y="612001"/>
            <a:ext cx="3168000" cy="284035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52"/>
          <a:stretch/>
        </p:blipFill>
        <p:spPr>
          <a:xfrm>
            <a:off x="36000" y="3564001"/>
            <a:ext cx="3168000" cy="284035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6000" y="1080000"/>
            <a:ext cx="12241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Numerical integration,</a:t>
            </a:r>
          </a:p>
          <a:p>
            <a:r>
              <a:rPr lang="en-US" sz="1400" dirty="0"/>
              <a:t>n</a:t>
            </a:r>
            <a:r>
              <a:rPr lang="en-US" sz="1400" dirty="0" smtClean="0"/>
              <a:t>ominal step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672000" y="1080000"/>
            <a:ext cx="12241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Numerical integration,</a:t>
            </a:r>
          </a:p>
          <a:p>
            <a:r>
              <a:rPr lang="en-US" sz="1400" dirty="0" smtClean="0"/>
              <a:t>half step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96000" y="3960000"/>
            <a:ext cx="1458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Bassetti</a:t>
            </a:r>
            <a:r>
              <a:rPr lang="en-US" sz="1400" dirty="0"/>
              <a:t> </a:t>
            </a:r>
            <a:r>
              <a:rPr lang="en-US" sz="1400" dirty="0" smtClean="0"/>
              <a:t>– Erskine 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8"/>
          <a:stretch/>
        </p:blipFill>
        <p:spPr>
          <a:xfrm>
            <a:off x="3312000" y="3564000"/>
            <a:ext cx="3168000" cy="283021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672000" y="3960000"/>
            <a:ext cx="13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Approximation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60000" y="648000"/>
            <a:ext cx="2340000" cy="5796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 avoid interference with the nonlinear lattice, transport transformations between SC elements were replaced by linear 6</a:t>
            </a:r>
            <a:r>
              <a:rPr lang="en-US" sz="1600" dirty="0" smtClean="0">
                <a:sym typeface="Symbol"/>
              </a:rPr>
              <a:t></a:t>
            </a:r>
            <a:r>
              <a:rPr lang="en-US" sz="1600" dirty="0" smtClean="0"/>
              <a:t>6 matrices.</a:t>
            </a:r>
          </a:p>
          <a:p>
            <a:endParaRPr lang="en-US" sz="1200" dirty="0"/>
          </a:p>
          <a:p>
            <a:r>
              <a:rPr lang="en-US" sz="1600" dirty="0" smtClean="0"/>
              <a:t>The working point was shifted away from the main coupling resonance, to provide more clear conditions for FMA.</a:t>
            </a:r>
          </a:p>
          <a:p>
            <a:endParaRPr lang="en-US" sz="1200" dirty="0"/>
          </a:p>
          <a:p>
            <a:r>
              <a:rPr lang="en-US" sz="1600" dirty="0"/>
              <a:t>Synchrotron </a:t>
            </a:r>
            <a:r>
              <a:rPr lang="en-US" sz="1600" dirty="0" smtClean="0"/>
              <a:t>tune was increased </a:t>
            </a:r>
            <a:r>
              <a:rPr lang="en-US" sz="1600" dirty="0"/>
              <a:t>several times. This improves the quality </a:t>
            </a:r>
            <a:r>
              <a:rPr lang="en-US" sz="1600" dirty="0" smtClean="0"/>
              <a:t>of </a:t>
            </a:r>
            <a:r>
              <a:rPr lang="en-US" sz="1600" dirty="0"/>
              <a:t>FMA </a:t>
            </a:r>
            <a:r>
              <a:rPr lang="en-US" sz="1600" dirty="0" smtClean="0"/>
              <a:t>plots </a:t>
            </a:r>
            <a:r>
              <a:rPr lang="en-US" sz="1600" dirty="0"/>
              <a:t>and </a:t>
            </a:r>
            <a:r>
              <a:rPr lang="en-US" sz="1600" dirty="0" smtClean="0"/>
              <a:t>reduces the </a:t>
            </a:r>
            <a:r>
              <a:rPr lang="en-US" sz="1600" dirty="0"/>
              <a:t>computation </a:t>
            </a:r>
            <a:r>
              <a:rPr lang="en-US" sz="1600" dirty="0" smtClean="0"/>
              <a:t>time.</a:t>
            </a:r>
            <a:endParaRPr lang="en-US" sz="1600" dirty="0"/>
          </a:p>
          <a:p>
            <a:endParaRPr lang="en-US" sz="1200" dirty="0"/>
          </a:p>
          <a:p>
            <a:r>
              <a:rPr lang="en-US" sz="1600" dirty="0" smtClean="0"/>
              <a:t>The bunch population was intentionally increased several times  to enhance the effect of SC (only for testing).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33766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52"/>
          <a:stretch/>
        </p:blipFill>
        <p:spPr>
          <a:xfrm>
            <a:off x="3312000" y="3564000"/>
            <a:ext cx="3168000" cy="284035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52"/>
          <a:stretch/>
        </p:blipFill>
        <p:spPr>
          <a:xfrm>
            <a:off x="36000" y="3564000"/>
            <a:ext cx="3168000" cy="284035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52"/>
          <a:stretch/>
        </p:blipFill>
        <p:spPr>
          <a:xfrm>
            <a:off x="36000" y="612000"/>
            <a:ext cx="3168000" cy="2840355"/>
          </a:xfrm>
          <a:prstGeom prst="rect">
            <a:avLst/>
          </a:prstGeom>
        </p:spPr>
      </p:pic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2"/>
            <a:ext cx="9144000" cy="49244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21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  <a:effectLst/>
          <a:extLst/>
        </p:spPr>
        <p:txBody>
          <a:bodyPr wrap="square" t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ru-RU" sz="3200" b="1" dirty="0" smtClean="0">
                <a:solidFill>
                  <a:srgbClr val="00339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Space Charge: FMA test, A</a:t>
            </a:r>
            <a:r>
              <a:rPr lang="en-US" altLang="ru-RU" sz="3200" b="1" baseline="-25000" dirty="0" smtClean="0">
                <a:solidFill>
                  <a:srgbClr val="00339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ru-RU" sz="3200" b="1" dirty="0" smtClean="0">
                <a:solidFill>
                  <a:srgbClr val="00339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=1</a:t>
            </a:r>
            <a:endParaRPr lang="ru-RU" altLang="ru-RU" sz="3200" b="1" dirty="0">
              <a:solidFill>
                <a:srgbClr val="00339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552001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D. </a:t>
            </a:r>
            <a:r>
              <a:rPr lang="en-US" sz="1400" dirty="0" err="1"/>
              <a:t>Shatilov</a:t>
            </a:r>
            <a:r>
              <a:rPr lang="en-US" sz="1400" dirty="0"/>
              <a:t>                                    </a:t>
            </a:r>
            <a:r>
              <a:rPr lang="en-US" sz="1400" dirty="0" smtClean="0"/>
              <a:t>                                      NICA MAC 10, </a:t>
            </a:r>
            <a:r>
              <a:rPr lang="en-US" sz="1400" dirty="0" err="1" smtClean="0"/>
              <a:t>Dubna</a:t>
            </a:r>
            <a:r>
              <a:rPr lang="en-US" sz="1400" dirty="0" smtClean="0"/>
              <a:t>                                                                                         </a:t>
            </a:r>
            <a:r>
              <a:rPr lang="en-US" sz="1400" dirty="0"/>
              <a:t>9</a:t>
            </a:r>
            <a:endParaRPr lang="ru-RU" sz="1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0" y="6552001"/>
            <a:ext cx="9144000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6000" y="108000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Numerical integration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6000" y="3960000"/>
            <a:ext cx="1458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Bassetti</a:t>
            </a:r>
            <a:r>
              <a:rPr lang="en-US" sz="1400" dirty="0"/>
              <a:t> </a:t>
            </a:r>
            <a:r>
              <a:rPr lang="en-US" sz="1400" dirty="0" smtClean="0"/>
              <a:t>– Erskine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72000" y="3960000"/>
            <a:ext cx="13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Approximation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000" y="612000"/>
            <a:ext cx="3173730" cy="284035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672000" y="1080000"/>
            <a:ext cx="1428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Hybrid approach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60000" y="756000"/>
            <a:ext cx="2340000" cy="55707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Numerical integration is more accurate, but slow and produces some noise</a:t>
            </a:r>
            <a:r>
              <a:rPr lang="en-US" sz="1600" dirty="0"/>
              <a:t>. </a:t>
            </a:r>
            <a:r>
              <a:rPr lang="en-US" sz="1600" dirty="0" smtClean="0"/>
              <a:t>It is useful only for tests.</a:t>
            </a:r>
          </a:p>
          <a:p>
            <a:endParaRPr lang="en-US" sz="1200" dirty="0" smtClean="0"/>
          </a:p>
          <a:p>
            <a:r>
              <a:rPr lang="en-US" sz="1600" dirty="0" smtClean="0"/>
              <a:t>Non-symplecticity can be detected by the colors of background (dark blue becomes light blue).</a:t>
            </a:r>
          </a:p>
          <a:p>
            <a:endParaRPr lang="en-US" sz="1200" dirty="0"/>
          </a:p>
          <a:p>
            <a:r>
              <a:rPr lang="en-US" sz="1600" dirty="0" smtClean="0"/>
              <a:t>Despite approximation is symplectic, it creates artefacts in the form of high-order resonances.</a:t>
            </a:r>
          </a:p>
          <a:p>
            <a:endParaRPr lang="en-US" sz="1200" dirty="0"/>
          </a:p>
          <a:p>
            <a:r>
              <a:rPr lang="en-US" sz="1600" dirty="0" err="1" smtClean="0"/>
              <a:t>Bassetti</a:t>
            </a:r>
            <a:r>
              <a:rPr lang="en-US" sz="1600" dirty="0" smtClean="0"/>
              <a:t>-Erskine formula for the transverse kicks is quite good. But if the longitudinal kick does not depend on the transverse coordinates, the whole approach becomes non-symplectic.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47332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5532</TotalTime>
  <Words>1629</Words>
  <Application>Microsoft Office PowerPoint</Application>
  <PresentationFormat>Экран (4:3)</PresentationFormat>
  <Paragraphs>146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Calibri</vt:lpstr>
      <vt:lpstr>Courier New</vt:lpstr>
      <vt:lpstr>Symbol</vt:lpstr>
      <vt:lpstr>Times New Roman</vt:lpstr>
      <vt:lpstr>Wingdings</vt:lpstr>
      <vt:lpstr>Тема Office</vt:lpstr>
      <vt:lpstr>Equation</vt:lpstr>
      <vt:lpstr>MathType 6.0 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BINP User</cp:lastModifiedBy>
  <cp:revision>163</cp:revision>
  <cp:lastPrinted>2019-06-03T05:53:33Z</cp:lastPrinted>
  <dcterms:created xsi:type="dcterms:W3CDTF">2018-12-21T17:22:14Z</dcterms:created>
  <dcterms:modified xsi:type="dcterms:W3CDTF">2019-06-03T05:57:54Z</dcterms:modified>
</cp:coreProperties>
</file>