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56" r:id="rId2"/>
    <p:sldId id="329" r:id="rId3"/>
    <p:sldId id="313" r:id="rId4"/>
    <p:sldId id="305" r:id="rId5"/>
    <p:sldId id="273" r:id="rId6"/>
    <p:sldId id="262" r:id="rId7"/>
    <p:sldId id="300" r:id="rId8"/>
    <p:sldId id="280" r:id="rId9"/>
    <p:sldId id="338" r:id="rId10"/>
    <p:sldId id="327" r:id="rId11"/>
    <p:sldId id="330" r:id="rId12"/>
    <p:sldId id="344" r:id="rId13"/>
    <p:sldId id="340" r:id="rId14"/>
    <p:sldId id="331" r:id="rId15"/>
    <p:sldId id="317" r:id="rId16"/>
    <p:sldId id="298" r:id="rId17"/>
    <p:sldId id="314" r:id="rId18"/>
    <p:sldId id="318" r:id="rId19"/>
    <p:sldId id="312" r:id="rId20"/>
    <p:sldId id="347" r:id="rId21"/>
    <p:sldId id="324" r:id="rId22"/>
    <p:sldId id="321" r:id="rId23"/>
    <p:sldId id="325" r:id="rId24"/>
    <p:sldId id="346" r:id="rId25"/>
    <p:sldId id="337" r:id="rId26"/>
    <p:sldId id="341" r:id="rId27"/>
    <p:sldId id="315" r:id="rId28"/>
    <p:sldId id="342" r:id="rId29"/>
    <p:sldId id="319" r:id="rId30"/>
    <p:sldId id="320" r:id="rId31"/>
    <p:sldId id="332" r:id="rId32"/>
    <p:sldId id="333" r:id="rId33"/>
    <p:sldId id="323" r:id="rId34"/>
    <p:sldId id="335" r:id="rId35"/>
    <p:sldId id="322" r:id="rId36"/>
    <p:sldId id="343" r:id="rId37"/>
    <p:sldId id="345" r:id="rId38"/>
    <p:sldId id="336" r:id="rId39"/>
    <p:sldId id="290" r:id="rId40"/>
    <p:sldId id="278" r:id="rId41"/>
    <p:sldId id="339" r:id="rId42"/>
  </p:sldIdLst>
  <p:sldSz cx="9144000" cy="5143500" type="screen16x9"/>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88831" autoAdjust="0"/>
  </p:normalViewPr>
  <p:slideViewPr>
    <p:cSldViewPr>
      <p:cViewPr>
        <p:scale>
          <a:sx n="75" d="100"/>
          <a:sy n="75" d="100"/>
        </p:scale>
        <p:origin x="-4500" y="-19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0" d="100"/>
          <a:sy n="110" d="100"/>
        </p:scale>
        <p:origin x="-5082" y="-7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257A7BD3-5CCA-4452-8D1E-7396FBBBD312}" type="datetimeFigureOut">
              <a:rPr lang="ru-RU" smtClean="0"/>
              <a:t>05.06.2019</a:t>
            </a:fld>
            <a:endParaRPr lang="ru-RU"/>
          </a:p>
        </p:txBody>
      </p:sp>
      <p:sp>
        <p:nvSpPr>
          <p:cNvPr id="4" name="Нижний колонтитул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6AE350F2-8A97-4851-9447-32836A5BBF92}" type="slidenum">
              <a:rPr lang="ru-RU" smtClean="0"/>
              <a:t>‹#›</a:t>
            </a:fld>
            <a:endParaRPr lang="ru-RU"/>
          </a:p>
        </p:txBody>
      </p:sp>
    </p:spTree>
    <p:extLst>
      <p:ext uri="{BB962C8B-B14F-4D97-AF65-F5344CB8AC3E}">
        <p14:creationId xmlns:p14="http://schemas.microsoft.com/office/powerpoint/2010/main" val="4286300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B96129A-6B0F-432C-BB68-186180AE5771}" type="datetimeFigureOut">
              <a:rPr lang="ru-RU" smtClean="0"/>
              <a:t>05.06.2019</a:t>
            </a:fld>
            <a:endParaRPr lang="ru-RU"/>
          </a:p>
        </p:txBody>
      </p:sp>
      <p:sp>
        <p:nvSpPr>
          <p:cNvPr id="4" name="Образ слайда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1C43E8B-2ADD-4B0B-93D9-961561E15E1B}" type="slidenum">
              <a:rPr lang="ru-RU" smtClean="0"/>
              <a:t>‹#›</a:t>
            </a:fld>
            <a:endParaRPr lang="ru-RU"/>
          </a:p>
        </p:txBody>
      </p:sp>
    </p:spTree>
    <p:extLst>
      <p:ext uri="{BB962C8B-B14F-4D97-AF65-F5344CB8AC3E}">
        <p14:creationId xmlns:p14="http://schemas.microsoft.com/office/powerpoint/2010/main" val="111316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1</a:t>
            </a:fld>
            <a:endParaRPr lang="ru-RU"/>
          </a:p>
        </p:txBody>
      </p:sp>
    </p:spTree>
    <p:extLst>
      <p:ext uri="{BB962C8B-B14F-4D97-AF65-F5344CB8AC3E}">
        <p14:creationId xmlns:p14="http://schemas.microsoft.com/office/powerpoint/2010/main" val="1715697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r>
              <a:rPr lang="en-US" dirty="0" smtClean="0"/>
              <a:t>Accordin</a:t>
            </a:r>
            <a:r>
              <a:rPr lang="en-US" baseline="0" dirty="0" smtClean="0"/>
              <a:t>g to plans and tasks of the NICA project booster first cooling will happen until the end of 2018. At the same time we depend on production of main components. We plan to have more then 70 % magnetic units and all equipment of vacuum systems for first launch till the middle of the next year. To this time E-</a:t>
            </a:r>
            <a:r>
              <a:rPr lang="en-US" baseline="0" dirty="0" err="1" smtClean="0"/>
              <a:t>coolling</a:t>
            </a:r>
            <a:r>
              <a:rPr lang="en-US" baseline="0" dirty="0" smtClean="0"/>
              <a:t> assembling will finish, and assembling of accelerating sections will be in process. </a:t>
            </a:r>
            <a:endParaRPr lang="en-US" dirty="0" smtClean="0"/>
          </a:p>
          <a:p>
            <a:endParaRPr lang="en-US" dirty="0" smtClean="0"/>
          </a:p>
        </p:txBody>
      </p:sp>
      <p:sp>
        <p:nvSpPr>
          <p:cNvPr id="4" name="Номер слайда 3"/>
          <p:cNvSpPr>
            <a:spLocks noGrp="1"/>
          </p:cNvSpPr>
          <p:nvPr>
            <p:ph type="sldNum" sz="quarter" idx="10"/>
          </p:nvPr>
        </p:nvSpPr>
        <p:spPr/>
        <p:txBody>
          <a:bodyPr/>
          <a:lstStyle/>
          <a:p>
            <a:fld id="{B1C43E8B-2ADD-4B0B-93D9-961561E15E1B}" type="slidenum">
              <a:rPr lang="ru-RU" smtClean="0"/>
              <a:t>39</a:t>
            </a:fld>
            <a:endParaRPr lang="ru-RU"/>
          </a:p>
        </p:txBody>
      </p:sp>
    </p:spTree>
    <p:extLst>
      <p:ext uri="{BB962C8B-B14F-4D97-AF65-F5344CB8AC3E}">
        <p14:creationId xmlns:p14="http://schemas.microsoft.com/office/powerpoint/2010/main" val="95427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endParaRPr lang="en-US" dirty="0" smtClean="0"/>
          </a:p>
        </p:txBody>
      </p:sp>
      <p:sp>
        <p:nvSpPr>
          <p:cNvPr id="4" name="Номер слайда 3"/>
          <p:cNvSpPr>
            <a:spLocks noGrp="1"/>
          </p:cNvSpPr>
          <p:nvPr>
            <p:ph type="sldNum" sz="quarter" idx="10"/>
          </p:nvPr>
        </p:nvSpPr>
        <p:spPr/>
        <p:txBody>
          <a:bodyPr/>
          <a:lstStyle/>
          <a:p>
            <a:fld id="{B1C43E8B-2ADD-4B0B-93D9-961561E15E1B}" type="slidenum">
              <a:rPr lang="ru-RU" smtClean="0"/>
              <a:t>40</a:t>
            </a:fld>
            <a:endParaRPr lang="ru-RU"/>
          </a:p>
        </p:txBody>
      </p:sp>
    </p:spTree>
    <p:extLst>
      <p:ext uri="{BB962C8B-B14F-4D97-AF65-F5344CB8AC3E}">
        <p14:creationId xmlns:p14="http://schemas.microsoft.com/office/powerpoint/2010/main" val="413957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2</a:t>
            </a:fld>
            <a:endParaRPr lang="ru-RU"/>
          </a:p>
        </p:txBody>
      </p:sp>
    </p:spTree>
    <p:extLst>
      <p:ext uri="{BB962C8B-B14F-4D97-AF65-F5344CB8AC3E}">
        <p14:creationId xmlns:p14="http://schemas.microsoft.com/office/powerpoint/2010/main" val="6302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endParaRPr lang="en-US" dirty="0" smtClean="0"/>
          </a:p>
        </p:txBody>
      </p:sp>
      <p:sp>
        <p:nvSpPr>
          <p:cNvPr id="4" name="Номер слайда 3"/>
          <p:cNvSpPr>
            <a:spLocks noGrp="1"/>
          </p:cNvSpPr>
          <p:nvPr>
            <p:ph type="sldNum" sz="quarter" idx="10"/>
          </p:nvPr>
        </p:nvSpPr>
        <p:spPr/>
        <p:txBody>
          <a:bodyPr/>
          <a:lstStyle/>
          <a:p>
            <a:fld id="{B1C43E8B-2ADD-4B0B-93D9-961561E15E1B}" type="slidenum">
              <a:rPr lang="ru-RU" smtClean="0"/>
              <a:t>5</a:t>
            </a:fld>
            <a:endParaRPr lang="ru-RU"/>
          </a:p>
        </p:txBody>
      </p:sp>
    </p:spTree>
    <p:extLst>
      <p:ext uri="{BB962C8B-B14F-4D97-AF65-F5344CB8AC3E}">
        <p14:creationId xmlns:p14="http://schemas.microsoft.com/office/powerpoint/2010/main" val="37823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Номер слайда 3"/>
          <p:cNvSpPr>
            <a:spLocks noGrp="1"/>
          </p:cNvSpPr>
          <p:nvPr>
            <p:ph type="sldNum" sz="quarter" idx="10"/>
          </p:nvPr>
        </p:nvSpPr>
        <p:spPr/>
        <p:txBody>
          <a:bodyPr/>
          <a:lstStyle/>
          <a:p>
            <a:fld id="{B1C43E8B-2ADD-4B0B-93D9-961561E15E1B}" type="slidenum">
              <a:rPr lang="ru-RU" smtClean="0"/>
              <a:t>6</a:t>
            </a:fld>
            <a:endParaRPr lang="ru-RU"/>
          </a:p>
        </p:txBody>
      </p:sp>
    </p:spTree>
    <p:extLst>
      <p:ext uri="{BB962C8B-B14F-4D97-AF65-F5344CB8AC3E}">
        <p14:creationId xmlns:p14="http://schemas.microsoft.com/office/powerpoint/2010/main" val="326804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7</a:t>
            </a:fld>
            <a:endParaRPr lang="ru-RU"/>
          </a:p>
        </p:txBody>
      </p:sp>
    </p:spTree>
    <p:extLst>
      <p:ext uri="{BB962C8B-B14F-4D97-AF65-F5344CB8AC3E}">
        <p14:creationId xmlns:p14="http://schemas.microsoft.com/office/powerpoint/2010/main" val="85136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lstStyle/>
          <a:p>
            <a:endParaRPr lang="en-US" dirty="0" smtClean="0"/>
          </a:p>
        </p:txBody>
      </p:sp>
      <p:sp>
        <p:nvSpPr>
          <p:cNvPr id="4" name="Номер слайда 3"/>
          <p:cNvSpPr>
            <a:spLocks noGrp="1"/>
          </p:cNvSpPr>
          <p:nvPr>
            <p:ph type="sldNum" sz="quarter" idx="10"/>
          </p:nvPr>
        </p:nvSpPr>
        <p:spPr/>
        <p:txBody>
          <a:bodyPr/>
          <a:lstStyle/>
          <a:p>
            <a:fld id="{B1C43E8B-2ADD-4B0B-93D9-961561E15E1B}" type="slidenum">
              <a:rPr lang="ru-RU" smtClean="0"/>
              <a:t>8</a:t>
            </a:fld>
            <a:endParaRPr lang="ru-RU"/>
          </a:p>
        </p:txBody>
      </p:sp>
    </p:spTree>
    <p:extLst>
      <p:ext uri="{BB962C8B-B14F-4D97-AF65-F5344CB8AC3E}">
        <p14:creationId xmlns:p14="http://schemas.microsoft.com/office/powerpoint/2010/main" val="339847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10</a:t>
            </a:fld>
            <a:endParaRPr lang="ru-RU"/>
          </a:p>
        </p:txBody>
      </p:sp>
    </p:spTree>
    <p:extLst>
      <p:ext uri="{BB962C8B-B14F-4D97-AF65-F5344CB8AC3E}">
        <p14:creationId xmlns:p14="http://schemas.microsoft.com/office/powerpoint/2010/main" val="134076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15</a:t>
            </a:fld>
            <a:endParaRPr lang="ru-RU"/>
          </a:p>
        </p:txBody>
      </p:sp>
    </p:spTree>
    <p:extLst>
      <p:ext uri="{BB962C8B-B14F-4D97-AF65-F5344CB8AC3E}">
        <p14:creationId xmlns:p14="http://schemas.microsoft.com/office/powerpoint/2010/main" val="90123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C43E8B-2ADD-4B0B-93D9-961561E15E1B}" type="slidenum">
              <a:rPr lang="ru-RU" smtClean="0"/>
              <a:t>38</a:t>
            </a:fld>
            <a:endParaRPr lang="ru-RU"/>
          </a:p>
        </p:txBody>
      </p:sp>
    </p:spTree>
    <p:extLst>
      <p:ext uri="{BB962C8B-B14F-4D97-AF65-F5344CB8AC3E}">
        <p14:creationId xmlns:p14="http://schemas.microsoft.com/office/powerpoint/2010/main" val="178015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95E3DBB-3712-4AB1-8216-1AAFE3EBBE3B}" type="datetime1">
              <a:rPr lang="ru-RU" smtClean="0"/>
              <a:t>05.06.2019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5C9D3E-118B-4C05-AF1C-7AB67E4E1B8E}" type="datetime1">
              <a:rPr lang="ru-RU" smtClean="0"/>
              <a:t>05.06.2019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506A8F6-CAF4-40AD-8D27-6A61EB5E9877}" type="datetime1">
              <a:rPr lang="ru-RU" smtClean="0"/>
              <a:t>05.06.2019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EFFBCB-524A-4E72-A010-CDC4AC43F3B2}" type="datetime1">
              <a:rPr lang="ru-RU" smtClean="0"/>
              <a:t>05.06.2019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EC3E45D-6435-4B65-B1F6-40B44CD81B1C}" type="datetime1">
              <a:rPr lang="ru-RU" smtClean="0"/>
              <a:t>05.06.2019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F2DFC77-CB50-4A1E-9C2D-07D967F661D4}" type="datetime1">
              <a:rPr lang="ru-RU" smtClean="0"/>
              <a:t>05.06.2019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F0DEA2C-0228-4461-8097-3BF002BC111E}" type="datetime1">
              <a:rPr lang="ru-RU" smtClean="0"/>
              <a:t>05.06.2019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6CBBB8C-21DD-438A-8894-F8DB133073A9}" type="datetime1">
              <a:rPr lang="ru-RU" smtClean="0"/>
              <a:t>05.06.2019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8079336-E35A-43C3-AC7E-B3E607B259BC}" type="datetime1">
              <a:rPr lang="ru-RU" smtClean="0"/>
              <a:t>05.06.2019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FCCFF1-99F9-40BC-BB8D-B5E08A3D4873}" type="datetime1">
              <a:rPr lang="ru-RU" smtClean="0"/>
              <a:t>05.06.2019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C0F8A0C-92E0-4707-941D-7D494C1C0010}" type="datetime1">
              <a:rPr lang="ru-RU" smtClean="0"/>
              <a:t>05.06.2019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3">
                <a:lumMod val="40000"/>
                <a:lumOff val="60000"/>
              </a:schemeClr>
            </a:gs>
            <a:gs pos="0">
              <a:srgbClr val="92D050">
                <a:alpha val="31000"/>
              </a:srgbClr>
            </a:gs>
            <a:gs pos="50000">
              <a:schemeClr val="bg1"/>
            </a:gs>
            <a:gs pos="100000">
              <a:srgbClr val="92D050">
                <a:alpha val="27000"/>
              </a:srgb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CE2758-E020-4E00-870E-F2B36199D896}" type="datetime1">
              <a:rPr lang="ru-RU" smtClean="0"/>
              <a:t>05.06.2019</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059582"/>
            <a:ext cx="7772400" cy="1480561"/>
          </a:xfrm>
        </p:spPr>
        <p:txBody>
          <a:bodyPr>
            <a:noAutofit/>
          </a:bodyPr>
          <a:lstStyle/>
          <a:p>
            <a:r>
              <a:rPr lang="en-US" sz="6000" dirty="0"/>
              <a:t>NICA </a:t>
            </a:r>
            <a:r>
              <a:rPr lang="en-US" sz="6000" dirty="0" smtClean="0"/>
              <a:t>Booster: </a:t>
            </a:r>
            <a:br>
              <a:rPr lang="en-US" sz="6000" dirty="0" smtClean="0"/>
            </a:br>
            <a:r>
              <a:rPr lang="en-US" sz="4000" dirty="0" smtClean="0"/>
              <a:t>assembling </a:t>
            </a:r>
            <a:r>
              <a:rPr lang="en-US" sz="4000" dirty="0"/>
              <a:t>and commissioning </a:t>
            </a:r>
            <a:endParaRPr lang="ru-RU" b="1" dirty="0">
              <a:solidFill>
                <a:schemeClr val="accent1">
                  <a:lumMod val="75000"/>
                </a:schemeClr>
              </a:solidFill>
            </a:endParaRPr>
          </a:p>
        </p:txBody>
      </p:sp>
      <p:sp>
        <p:nvSpPr>
          <p:cNvPr id="3" name="Подзаголовок 2"/>
          <p:cNvSpPr>
            <a:spLocks noGrp="1"/>
          </p:cNvSpPr>
          <p:nvPr>
            <p:ph type="subTitle" idx="1"/>
          </p:nvPr>
        </p:nvSpPr>
        <p:spPr>
          <a:xfrm>
            <a:off x="1619672" y="4382002"/>
            <a:ext cx="6400800" cy="739248"/>
          </a:xfrm>
        </p:spPr>
        <p:txBody>
          <a:bodyPr>
            <a:normAutofit/>
          </a:bodyPr>
          <a:lstStyle/>
          <a:p>
            <a:r>
              <a:rPr lang="en-US" sz="1200" dirty="0" smtClean="0"/>
              <a:t>NICA </a:t>
            </a:r>
            <a:r>
              <a:rPr lang="en-US" sz="1200" dirty="0"/>
              <a:t>Machine Advisory Committee, </a:t>
            </a:r>
            <a:endParaRPr lang="ru-RU" sz="1200" dirty="0" smtClean="0"/>
          </a:p>
          <a:p>
            <a:r>
              <a:rPr lang="en-US" sz="1200" dirty="0" smtClean="0"/>
              <a:t>meeting </a:t>
            </a:r>
            <a:r>
              <a:rPr lang="en-US" sz="1200" dirty="0"/>
              <a:t>at Joint Institute for Nuclear Research, </a:t>
            </a:r>
            <a:r>
              <a:rPr lang="en-US" sz="1200" dirty="0" err="1"/>
              <a:t>Dubna</a:t>
            </a:r>
            <a:r>
              <a:rPr lang="en-US" sz="1200" dirty="0"/>
              <a:t>, Russia</a:t>
            </a:r>
          </a:p>
          <a:p>
            <a:r>
              <a:rPr lang="en-US" sz="1200" dirty="0"/>
              <a:t>June, </a:t>
            </a:r>
            <a:r>
              <a:rPr lang="en-US" sz="1200" dirty="0" smtClean="0"/>
              <a:t>6-7, 2019</a:t>
            </a:r>
            <a:endParaRPr lang="en-US" sz="1200" dirty="0"/>
          </a:p>
        </p:txBody>
      </p:sp>
      <p:sp>
        <p:nvSpPr>
          <p:cNvPr id="5" name="TextBox 4"/>
          <p:cNvSpPr txBox="1"/>
          <p:nvPr/>
        </p:nvSpPr>
        <p:spPr>
          <a:xfrm>
            <a:off x="3779912" y="3117797"/>
            <a:ext cx="1538050" cy="830997"/>
          </a:xfrm>
          <a:prstGeom prst="rect">
            <a:avLst/>
          </a:prstGeom>
          <a:noFill/>
        </p:spPr>
        <p:txBody>
          <a:bodyPr wrap="none" rtlCol="0">
            <a:spAutoFit/>
          </a:bodyPr>
          <a:lstStyle/>
          <a:p>
            <a:r>
              <a:rPr lang="en-US" sz="2400" dirty="0">
                <a:solidFill>
                  <a:schemeClr val="accent1">
                    <a:lumMod val="75000"/>
                  </a:schemeClr>
                </a:solidFill>
              </a:rPr>
              <a:t>A. </a:t>
            </a:r>
            <a:r>
              <a:rPr lang="en-US" sz="2400" dirty="0" err="1">
                <a:solidFill>
                  <a:schemeClr val="accent1">
                    <a:lumMod val="75000"/>
                  </a:schemeClr>
                </a:solidFill>
              </a:rPr>
              <a:t>Galimov</a:t>
            </a:r>
            <a:endParaRPr lang="en-US" sz="2400" dirty="0">
              <a:solidFill>
                <a:schemeClr val="accent1">
                  <a:lumMod val="75000"/>
                </a:schemeClr>
              </a:solidFill>
            </a:endParaRPr>
          </a:p>
          <a:p>
            <a:endParaRPr lang="ru-RU" sz="2400" dirty="0"/>
          </a:p>
        </p:txBody>
      </p:sp>
    </p:spTree>
    <p:extLst>
      <p:ext uri="{BB962C8B-B14F-4D97-AF65-F5344CB8AC3E}">
        <p14:creationId xmlns:p14="http://schemas.microsoft.com/office/powerpoint/2010/main" val="204085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10</a:t>
            </a:fld>
            <a:endParaRPr lang="ru-RU"/>
          </a:p>
        </p:txBody>
      </p:sp>
      <p:pic>
        <p:nvPicPr>
          <p:cNvPr id="13314" name="Picture 2" descr="D:\Photos\Work\Проекты\NICA\Booster\Assembling\IMG_20190131_0936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08" y="6102"/>
            <a:ext cx="9152508" cy="51373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31840" y="-5963"/>
            <a:ext cx="3417795" cy="369332"/>
          </a:xfrm>
          <a:prstGeom prst="rect">
            <a:avLst/>
          </a:prstGeom>
          <a:noFill/>
        </p:spPr>
        <p:txBody>
          <a:bodyPr wrap="none" rtlCol="0">
            <a:spAutoFit/>
          </a:bodyPr>
          <a:lstStyle/>
          <a:p>
            <a:r>
              <a:rPr lang="en-US" dirty="0">
                <a:solidFill>
                  <a:schemeClr val="bg1"/>
                </a:solidFill>
              </a:rPr>
              <a:t>Alignment </a:t>
            </a:r>
            <a:r>
              <a:rPr lang="en-US" dirty="0" smtClean="0">
                <a:solidFill>
                  <a:schemeClr val="bg1"/>
                </a:solidFill>
              </a:rPr>
              <a:t>of magnets on </a:t>
            </a:r>
            <a:r>
              <a:rPr lang="en-US" dirty="0">
                <a:solidFill>
                  <a:schemeClr val="bg1"/>
                </a:solidFill>
              </a:rPr>
              <a:t>position</a:t>
            </a:r>
            <a:r>
              <a:rPr lang="en-US" dirty="0" smtClean="0">
                <a:solidFill>
                  <a:schemeClr val="bg1"/>
                </a:solidFill>
              </a:rPr>
              <a:t> </a:t>
            </a:r>
            <a:endParaRPr lang="ru-RU" dirty="0">
              <a:solidFill>
                <a:schemeClr val="bg1"/>
              </a:solidFill>
            </a:endParaRPr>
          </a:p>
        </p:txBody>
      </p:sp>
      <p:sp>
        <p:nvSpPr>
          <p:cNvPr id="8" name="TextBox 7"/>
          <p:cNvSpPr txBox="1"/>
          <p:nvPr/>
        </p:nvSpPr>
        <p:spPr>
          <a:xfrm>
            <a:off x="215752" y="3834834"/>
            <a:ext cx="2685222" cy="369332"/>
          </a:xfrm>
          <a:prstGeom prst="rect">
            <a:avLst/>
          </a:prstGeom>
          <a:noFill/>
        </p:spPr>
        <p:txBody>
          <a:bodyPr wrap="none" rtlCol="0">
            <a:spAutoFit/>
          </a:bodyPr>
          <a:lstStyle/>
          <a:p>
            <a:r>
              <a:rPr lang="en-US" dirty="0" smtClean="0">
                <a:solidFill>
                  <a:schemeClr val="bg1"/>
                </a:solidFill>
              </a:rPr>
              <a:t>• </a:t>
            </a:r>
            <a:r>
              <a:rPr lang="en-US" dirty="0" err="1" smtClean="0">
                <a:solidFill>
                  <a:schemeClr val="bg1"/>
                </a:solidFill>
              </a:rPr>
              <a:t>Promizmerenia</a:t>
            </a:r>
            <a:r>
              <a:rPr lang="en-US" dirty="0" smtClean="0">
                <a:solidFill>
                  <a:schemeClr val="bg1"/>
                </a:solidFill>
              </a:rPr>
              <a:t> company</a:t>
            </a:r>
            <a:endParaRPr lang="ru-RU" dirty="0">
              <a:solidFill>
                <a:schemeClr val="bg1"/>
              </a:solidFill>
            </a:endParaRPr>
          </a:p>
        </p:txBody>
      </p:sp>
    </p:spTree>
    <p:extLst>
      <p:ext uri="{BB962C8B-B14F-4D97-AF65-F5344CB8AC3E}">
        <p14:creationId xmlns:p14="http://schemas.microsoft.com/office/powerpoint/2010/main" val="2228604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11</a:t>
            </a:fld>
            <a:endParaRPr lang="ru-RU"/>
          </a:p>
        </p:txBody>
      </p:sp>
      <p:pic>
        <p:nvPicPr>
          <p:cNvPr id="5" name="Picture 2" descr="D:\Photos\Разобрать\2019\0520\DSC0526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D:\Library\RI\JINR\Проекты\NICA\SCMD\Доклады\index.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8464" y="49542"/>
            <a:ext cx="329383" cy="218547"/>
          </a:xfrm>
          <a:prstGeom prst="rect">
            <a:avLst/>
          </a:prstGeom>
          <a:noFill/>
          <a:extLst>
            <a:ext uri="{909E8E84-426E-40DD-AFC4-6F175D3DCCD1}">
              <a14:hiddenFill xmlns:a14="http://schemas.microsoft.com/office/drawing/2010/main">
                <a:solidFill>
                  <a:srgbClr val="FFFFFF"/>
                </a:solidFill>
              </a14:hiddenFill>
            </a:ext>
          </a:extLst>
        </p:spPr>
      </p:pic>
      <p:sp>
        <p:nvSpPr>
          <p:cNvPr id="15" name="Скругленный прямоугольник 14"/>
          <p:cNvSpPr/>
          <p:nvPr/>
        </p:nvSpPr>
        <p:spPr>
          <a:xfrm>
            <a:off x="3203848" y="30580"/>
            <a:ext cx="2448272" cy="198019"/>
          </a:xfrm>
          <a:prstGeom prst="roundRect">
            <a:avLst/>
          </a:prstGeom>
          <a:pattFill prst="pct50">
            <a:fgClr>
              <a:schemeClr val="accent1"/>
            </a:fgClr>
            <a:bgClr>
              <a:schemeClr val="bg1"/>
            </a:bgClr>
          </a:patt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rPr>
              <a:t>Connection of dipole magnets</a:t>
            </a:r>
            <a:endParaRPr lang="ru-RU" sz="1400" dirty="0">
              <a:solidFill>
                <a:srgbClr val="002060"/>
              </a:solidFill>
            </a:endParaRPr>
          </a:p>
        </p:txBody>
      </p:sp>
      <p:sp>
        <p:nvSpPr>
          <p:cNvPr id="10"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11</a:t>
            </a:fld>
            <a:endParaRPr lang="ru-RU" dirty="0"/>
          </a:p>
        </p:txBody>
      </p:sp>
    </p:spTree>
    <p:extLst>
      <p:ext uri="{BB962C8B-B14F-4D97-AF65-F5344CB8AC3E}">
        <p14:creationId xmlns:p14="http://schemas.microsoft.com/office/powerpoint/2010/main" val="2841922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12</a:t>
            </a:fld>
            <a:endParaRPr lang="ru-RU"/>
          </a:p>
        </p:txBody>
      </p:sp>
      <p:pic>
        <p:nvPicPr>
          <p:cNvPr id="5122" name="Picture 2" descr="C:\Users\Artem\Desktop\2019-06-06_07\Presentation\Galimov\Data\Photos\IMG_20190517_0916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8384"/>
            <a:ext cx="6846821" cy="5135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39952" y="15766"/>
            <a:ext cx="1961627" cy="369332"/>
          </a:xfrm>
          <a:prstGeom prst="rect">
            <a:avLst/>
          </a:prstGeom>
          <a:noFill/>
        </p:spPr>
        <p:txBody>
          <a:bodyPr wrap="none" rtlCol="0">
            <a:spAutoFit/>
          </a:bodyPr>
          <a:lstStyle/>
          <a:p>
            <a:pPr algn="ctr"/>
            <a:r>
              <a:rPr lang="en-US" dirty="0" smtClean="0"/>
              <a:t>Bus-bars  soldering</a:t>
            </a:r>
            <a:endParaRPr lang="ru-RU" dirty="0"/>
          </a:p>
        </p:txBody>
      </p:sp>
    </p:spTree>
    <p:extLst>
      <p:ext uri="{BB962C8B-B14F-4D97-AF65-F5344CB8AC3E}">
        <p14:creationId xmlns:p14="http://schemas.microsoft.com/office/powerpoint/2010/main" val="99618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13</a:t>
            </a:fld>
            <a:endParaRPr lang="ru-RU"/>
          </a:p>
        </p:txBody>
      </p:sp>
      <p:pic>
        <p:nvPicPr>
          <p:cNvPr id="8194" name="Picture 2" descr="D:\Photos\Разобрать\2019\22490529\JPG\DSC053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2" y="1"/>
            <a:ext cx="9144422"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2980" y="0"/>
            <a:ext cx="2180918" cy="369332"/>
          </a:xfrm>
          <a:prstGeom prst="rect">
            <a:avLst/>
          </a:prstGeom>
          <a:noFill/>
        </p:spPr>
        <p:txBody>
          <a:bodyPr wrap="none" rtlCol="0">
            <a:spAutoFit/>
          </a:bodyPr>
          <a:lstStyle/>
          <a:p>
            <a:pPr algn="ctr"/>
            <a:r>
              <a:rPr lang="en-US" dirty="0" smtClean="0">
                <a:solidFill>
                  <a:schemeClr val="bg1"/>
                </a:solidFill>
              </a:rPr>
              <a:t>Bus-bars connections</a:t>
            </a:r>
            <a:endParaRPr lang="ru-RU" dirty="0">
              <a:solidFill>
                <a:schemeClr val="bg1"/>
              </a:solidFill>
            </a:endParaRPr>
          </a:p>
        </p:txBody>
      </p:sp>
      <p:sp>
        <p:nvSpPr>
          <p:cNvPr id="6"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13</a:t>
            </a:fld>
            <a:endParaRPr lang="ru-RU" dirty="0"/>
          </a:p>
        </p:txBody>
      </p:sp>
    </p:spTree>
    <p:extLst>
      <p:ext uri="{BB962C8B-B14F-4D97-AF65-F5344CB8AC3E}">
        <p14:creationId xmlns:p14="http://schemas.microsoft.com/office/powerpoint/2010/main" val="881820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14</a:t>
            </a:fld>
            <a:endParaRPr lang="ru-RU"/>
          </a:p>
        </p:txBody>
      </p:sp>
      <p:pic>
        <p:nvPicPr>
          <p:cNvPr id="16386" name="Picture 2" descr="D:\Photos\Разобрать\2019\0521\DSC052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64"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25617" y="0"/>
            <a:ext cx="3004733" cy="369332"/>
          </a:xfrm>
          <a:prstGeom prst="rect">
            <a:avLst/>
          </a:prstGeom>
          <a:noFill/>
        </p:spPr>
        <p:txBody>
          <a:bodyPr wrap="none" rtlCol="0">
            <a:spAutoFit/>
          </a:bodyPr>
          <a:lstStyle/>
          <a:p>
            <a:pPr algn="ctr"/>
            <a:r>
              <a:rPr lang="en-US" dirty="0">
                <a:solidFill>
                  <a:schemeClr val="bg1"/>
                </a:solidFill>
              </a:rPr>
              <a:t>Connection of dipole magnets</a:t>
            </a:r>
          </a:p>
        </p:txBody>
      </p:sp>
      <p:sp>
        <p:nvSpPr>
          <p:cNvPr id="7"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14</a:t>
            </a:fld>
            <a:endParaRPr lang="ru-RU" dirty="0"/>
          </a:p>
        </p:txBody>
      </p:sp>
    </p:spTree>
    <p:extLst>
      <p:ext uri="{BB962C8B-B14F-4D97-AF65-F5344CB8AC3E}">
        <p14:creationId xmlns:p14="http://schemas.microsoft.com/office/powerpoint/2010/main" val="215789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15</a:t>
            </a:fld>
            <a:endParaRPr lang="ru-RU"/>
          </a:p>
        </p:txBody>
      </p:sp>
      <p:pic>
        <p:nvPicPr>
          <p:cNvPr id="5" name="Picture 3" descr="D:\Photos\Work\Проекты\NICA\Booster\Cостояние\20190329, Серочкина\IMG_28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2716007" y="87442"/>
            <a:ext cx="3207681" cy="305274"/>
          </a:xfrm>
          <a:prstGeom prst="roundRect">
            <a:avLst>
              <a:gd name="adj" fmla="val 28837"/>
            </a:avLst>
          </a:prstGeom>
          <a:pattFill prst="pct50">
            <a:fgClr>
              <a:schemeClr val="accent1">
                <a:lumMod val="20000"/>
                <a:lumOff val="80000"/>
              </a:schemeClr>
            </a:fgClr>
            <a:bgClr>
              <a:schemeClr val="accent1">
                <a:lumMod val="40000"/>
                <a:lumOff val="60000"/>
              </a:schemeClr>
            </a:bgClr>
          </a:pattFill>
          <a:ln w="63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6" name="TextBox 5"/>
          <p:cNvSpPr txBox="1"/>
          <p:nvPr/>
        </p:nvSpPr>
        <p:spPr>
          <a:xfrm>
            <a:off x="2975010" y="26687"/>
            <a:ext cx="2800767" cy="400110"/>
          </a:xfrm>
          <a:prstGeom prst="rect">
            <a:avLst/>
          </a:prstGeom>
          <a:noFill/>
        </p:spPr>
        <p:txBody>
          <a:bodyPr wrap="none" rtlCol="0">
            <a:spAutoFit/>
          </a:bodyPr>
          <a:lstStyle/>
          <a:p>
            <a:r>
              <a:rPr lang="en-US" sz="2000" dirty="0" smtClean="0">
                <a:solidFill>
                  <a:schemeClr val="tx1">
                    <a:lumMod val="85000"/>
                    <a:lumOff val="15000"/>
                  </a:schemeClr>
                </a:solidFill>
              </a:rPr>
              <a:t>Dipole</a:t>
            </a:r>
            <a:r>
              <a:rPr lang="en-US" sz="2000" dirty="0" smtClean="0">
                <a:solidFill>
                  <a:schemeClr val="bg1">
                    <a:lumMod val="95000"/>
                  </a:schemeClr>
                </a:solidFill>
              </a:rPr>
              <a:t> </a:t>
            </a:r>
            <a:r>
              <a:rPr lang="en-US" sz="2000" dirty="0" smtClean="0">
                <a:solidFill>
                  <a:schemeClr val="tx1">
                    <a:lumMod val="85000"/>
                    <a:lumOff val="15000"/>
                  </a:schemeClr>
                </a:solidFill>
              </a:rPr>
              <a:t>modules in tunnel</a:t>
            </a:r>
            <a:endParaRPr lang="ru-RU" sz="2000" dirty="0">
              <a:solidFill>
                <a:schemeClr val="tx1">
                  <a:lumMod val="85000"/>
                  <a:lumOff val="15000"/>
                </a:schemeClr>
              </a:solidFill>
            </a:endParaRPr>
          </a:p>
        </p:txBody>
      </p:sp>
      <p:pic>
        <p:nvPicPr>
          <p:cNvPr id="10" name="Picture 17" descr="D:\Library\RI\JINR\Проекты\NICA\SCMD\Доклады\index.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8464" y="49542"/>
            <a:ext cx="329383" cy="218547"/>
          </a:xfrm>
          <a:prstGeom prst="rect">
            <a:avLst/>
          </a:prstGeom>
          <a:noFill/>
          <a:extLst>
            <a:ext uri="{909E8E84-426E-40DD-AFC4-6F175D3DCCD1}">
              <a14:hiddenFill xmlns:a14="http://schemas.microsoft.com/office/drawing/2010/main">
                <a:solidFill>
                  <a:srgbClr val="FFFFFF"/>
                </a:solidFill>
              </a14:hiddenFill>
            </a:ext>
          </a:extLst>
        </p:spPr>
      </p:pic>
      <p:sp>
        <p:nvSpPr>
          <p:cNvPr id="11"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15</a:t>
            </a:fld>
            <a:endParaRPr lang="ru-RU" dirty="0"/>
          </a:p>
        </p:txBody>
      </p:sp>
    </p:spTree>
    <p:extLst>
      <p:ext uri="{BB962C8B-B14F-4D97-AF65-F5344CB8AC3E}">
        <p14:creationId xmlns:p14="http://schemas.microsoft.com/office/powerpoint/2010/main" val="3794589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59832" y="-5342"/>
            <a:ext cx="3304623" cy="338554"/>
          </a:xfrm>
          <a:prstGeom prst="rect">
            <a:avLst/>
          </a:prstGeom>
          <a:noFill/>
        </p:spPr>
        <p:txBody>
          <a:bodyPr wrap="none" rtlCol="0">
            <a:spAutoFit/>
          </a:bodyPr>
          <a:lstStyle/>
          <a:p>
            <a:r>
              <a:rPr lang="en-US" sz="1600" dirty="0"/>
              <a:t>Bypass </a:t>
            </a:r>
            <a:r>
              <a:rPr lang="en-US" sz="1600" dirty="0" smtClean="0"/>
              <a:t>unit of I and III warm sections </a:t>
            </a:r>
            <a:endParaRPr lang="ru-RU" sz="1600" dirty="0"/>
          </a:p>
        </p:txBody>
      </p:sp>
      <p:pic>
        <p:nvPicPr>
          <p:cNvPr id="10242" name="Picture 2" descr="J:\Lib\Education\Семинары, школы, конференции, тренинги\2018-06-07_08 MAC, NICA\Fig\Bypass.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616" y="391765"/>
            <a:ext cx="7136945" cy="4062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8101" y="699542"/>
            <a:ext cx="1132298"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Quadrant I or II</a:t>
            </a:r>
          </a:p>
        </p:txBody>
      </p:sp>
      <p:sp>
        <p:nvSpPr>
          <p:cNvPr id="9" name="TextBox 8"/>
          <p:cNvSpPr txBox="1"/>
          <p:nvPr/>
        </p:nvSpPr>
        <p:spPr>
          <a:xfrm>
            <a:off x="1261355" y="1943800"/>
            <a:ext cx="1356333"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Cold-warm section</a:t>
            </a:r>
            <a:endParaRPr lang="ru-RU" sz="1200" dirty="0"/>
          </a:p>
        </p:txBody>
      </p:sp>
      <p:sp>
        <p:nvSpPr>
          <p:cNvPr id="10" name="TextBox 9"/>
          <p:cNvSpPr txBox="1"/>
          <p:nvPr/>
        </p:nvSpPr>
        <p:spPr>
          <a:xfrm>
            <a:off x="6650313" y="2320843"/>
            <a:ext cx="1356333"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Cold-warm section</a:t>
            </a:r>
            <a:endParaRPr lang="ru-RU" sz="1200" dirty="0"/>
          </a:p>
        </p:txBody>
      </p:sp>
      <p:sp>
        <p:nvSpPr>
          <p:cNvPr id="11" name="TextBox 10"/>
          <p:cNvSpPr txBox="1"/>
          <p:nvPr/>
        </p:nvSpPr>
        <p:spPr>
          <a:xfrm>
            <a:off x="3144686" y="1888219"/>
            <a:ext cx="1009892"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Transfer tube</a:t>
            </a:r>
            <a:endParaRPr lang="ru-RU" sz="1200" dirty="0"/>
          </a:p>
        </p:txBody>
      </p:sp>
      <p:cxnSp>
        <p:nvCxnSpPr>
          <p:cNvPr id="20" name="Прямая со стрелкой 19"/>
          <p:cNvCxnSpPr>
            <a:stCxn id="10" idx="0"/>
          </p:cNvCxnSpPr>
          <p:nvPr/>
        </p:nvCxnSpPr>
        <p:spPr>
          <a:xfrm flipH="1" flipV="1">
            <a:off x="7020272" y="1383619"/>
            <a:ext cx="308208" cy="93722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939522" y="2220799"/>
            <a:ext cx="130376" cy="7540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364088" y="2542262"/>
            <a:ext cx="1080120"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smtClean="0"/>
              <a:t>All-metal gate</a:t>
            </a:r>
            <a:endParaRPr lang="en-US" sz="1200" dirty="0"/>
          </a:p>
        </p:txBody>
      </p:sp>
      <p:cxnSp>
        <p:nvCxnSpPr>
          <p:cNvPr id="35" name="Прямая со стрелкой 34"/>
          <p:cNvCxnSpPr>
            <a:stCxn id="34" idx="0"/>
          </p:cNvCxnSpPr>
          <p:nvPr/>
        </p:nvCxnSpPr>
        <p:spPr>
          <a:xfrm flipV="1">
            <a:off x="5904148" y="1545636"/>
            <a:ext cx="324905" cy="9966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67944" y="3590895"/>
            <a:ext cx="1080120"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smtClean="0"/>
              <a:t>All-metal gate</a:t>
            </a:r>
            <a:endParaRPr lang="en-US" sz="1200" dirty="0"/>
          </a:p>
        </p:txBody>
      </p:sp>
      <p:cxnSp>
        <p:nvCxnSpPr>
          <p:cNvPr id="39" name="Прямая со стрелкой 38"/>
          <p:cNvCxnSpPr/>
          <p:nvPr/>
        </p:nvCxnSpPr>
        <p:spPr>
          <a:xfrm flipH="1" flipV="1">
            <a:off x="2915816" y="3206318"/>
            <a:ext cx="1152130" cy="4983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5536" y="3463184"/>
            <a:ext cx="1257332"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Quadrant III or IV</a:t>
            </a:r>
          </a:p>
        </p:txBody>
      </p:sp>
      <p:pic>
        <p:nvPicPr>
          <p:cNvPr id="27" name="Picture 2" descr="F:\Lib\Education\Семинары, школы, конференции, тренинги\2018-06-07_08 MAC, NICA\Fig\Рисунок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5145" y="2793219"/>
            <a:ext cx="3229824" cy="1757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300192" y="4591865"/>
            <a:ext cx="1356333"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Cold-warm section</a:t>
            </a:r>
            <a:endParaRPr lang="ru-RU" sz="1200" dirty="0"/>
          </a:p>
        </p:txBody>
      </p:sp>
      <p:sp>
        <p:nvSpPr>
          <p:cNvPr id="29" name="TextBox 28"/>
          <p:cNvSpPr txBox="1"/>
          <p:nvPr/>
        </p:nvSpPr>
        <p:spPr>
          <a:xfrm>
            <a:off x="7791666" y="4312388"/>
            <a:ext cx="921790" cy="276999"/>
          </a:xfrm>
          <a:prstGeom prst="rect">
            <a:avLst/>
          </a:prstGeom>
          <a:solidFill>
            <a:schemeClr val="bg1">
              <a:lumMod val="95000"/>
            </a:schemeClr>
          </a:solidFill>
          <a:ln>
            <a:solidFill>
              <a:schemeClr val="tx1"/>
            </a:solidFill>
          </a:ln>
        </p:spPr>
        <p:txBody>
          <a:bodyPr wrap="square" rtlCol="0">
            <a:spAutoFit/>
          </a:bodyPr>
          <a:lstStyle/>
          <a:p>
            <a:pPr algn="ctr"/>
            <a:r>
              <a:rPr lang="en-US" sz="1200" dirty="0" smtClean="0"/>
              <a:t>Beam pipe</a:t>
            </a:r>
            <a:endParaRPr lang="en-US" sz="1200" dirty="0"/>
          </a:p>
        </p:txBody>
      </p:sp>
      <p:cxnSp>
        <p:nvCxnSpPr>
          <p:cNvPr id="30" name="Прямая со стрелкой 29"/>
          <p:cNvCxnSpPr>
            <a:stCxn id="29" idx="1"/>
          </p:cNvCxnSpPr>
          <p:nvPr/>
        </p:nvCxnSpPr>
        <p:spPr>
          <a:xfrm flipH="1" flipV="1">
            <a:off x="7092281" y="4155926"/>
            <a:ext cx="699385" cy="2949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16</a:t>
            </a:fld>
            <a:endParaRPr lang="ru-RU" dirty="0"/>
          </a:p>
        </p:txBody>
      </p:sp>
    </p:spTree>
    <p:extLst>
      <p:ext uri="{BB962C8B-B14F-4D97-AF65-F5344CB8AC3E}">
        <p14:creationId xmlns:p14="http://schemas.microsoft.com/office/powerpoint/2010/main" val="894421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17</a:t>
            </a:fld>
            <a:endParaRPr lang="ru-RU"/>
          </a:p>
        </p:txBody>
      </p:sp>
      <p:pic>
        <p:nvPicPr>
          <p:cNvPr id="3074" name="Picture 2" descr="D:\Lib\RI\_Проекты\NICA\MAC\2019-06-06_07\Presentation\Galimov\Data\2 участок ИП.jpg"/>
          <p:cNvPicPr>
            <a:picLocks noChangeAspect="1" noChangeArrowheads="1"/>
          </p:cNvPicPr>
          <p:nvPr/>
        </p:nvPicPr>
        <p:blipFill rotWithShape="1">
          <a:blip r:embed="rId2" cstate="print">
            <a:clrChange>
              <a:clrFrom>
                <a:srgbClr val="C2DCF5"/>
              </a:clrFrom>
              <a:clrTo>
                <a:srgbClr val="C2DCF5">
                  <a:alpha val="0"/>
                </a:srgbClr>
              </a:clrTo>
            </a:clrChange>
            <a:extLst>
              <a:ext uri="{28A0092B-C50C-407E-A947-70E740481C1C}">
                <a14:useLocalDpi xmlns:a14="http://schemas.microsoft.com/office/drawing/2010/main" val="0"/>
              </a:ext>
            </a:extLst>
          </a:blip>
          <a:srcRect/>
          <a:stretch/>
        </p:blipFill>
        <p:spPr bwMode="auto">
          <a:xfrm>
            <a:off x="0" y="-11217"/>
            <a:ext cx="9144000" cy="51547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27823" y="1409263"/>
            <a:ext cx="847027"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Feedboxes</a:t>
            </a:r>
            <a:endParaRPr lang="ru-RU" sz="1200" dirty="0"/>
          </a:p>
        </p:txBody>
      </p:sp>
      <p:sp>
        <p:nvSpPr>
          <p:cNvPr id="9" name="TextBox 8"/>
          <p:cNvSpPr txBox="1"/>
          <p:nvPr/>
        </p:nvSpPr>
        <p:spPr>
          <a:xfrm>
            <a:off x="6875336" y="1084580"/>
            <a:ext cx="1297984"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Cryogenic feeders</a:t>
            </a:r>
          </a:p>
        </p:txBody>
      </p:sp>
      <p:sp>
        <p:nvSpPr>
          <p:cNvPr id="3" name="Скругленная прямоугольная выноска 2"/>
          <p:cNvSpPr/>
          <p:nvPr/>
        </p:nvSpPr>
        <p:spPr>
          <a:xfrm>
            <a:off x="3632240" y="4412873"/>
            <a:ext cx="1584176" cy="288032"/>
          </a:xfrm>
          <a:prstGeom prst="wedgeRoundRectCallout">
            <a:avLst>
              <a:gd name="adj1" fmla="val 44103"/>
              <a:gd name="adj2" fmla="val -24116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200" dirty="0"/>
              <a:t>Accelerating stations</a:t>
            </a:r>
            <a:endParaRPr lang="ru-RU" sz="1200" dirty="0"/>
          </a:p>
        </p:txBody>
      </p:sp>
      <p:sp>
        <p:nvSpPr>
          <p:cNvPr id="16" name="Скругленная прямоугольная выноска 15"/>
          <p:cNvSpPr/>
          <p:nvPr/>
        </p:nvSpPr>
        <p:spPr>
          <a:xfrm>
            <a:off x="1691680" y="400715"/>
            <a:ext cx="1368152" cy="185694"/>
          </a:xfrm>
          <a:prstGeom prst="wedgeRoundRectCallout">
            <a:avLst>
              <a:gd name="adj1" fmla="val 47735"/>
              <a:gd name="adj2" fmla="val 28454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Reference magnet</a:t>
            </a:r>
            <a:endParaRPr lang="ru-RU" sz="1200" dirty="0"/>
          </a:p>
        </p:txBody>
      </p:sp>
      <p:sp>
        <p:nvSpPr>
          <p:cNvPr id="17" name="TextBox 16"/>
          <p:cNvSpPr txBox="1"/>
          <p:nvPr/>
        </p:nvSpPr>
        <p:spPr>
          <a:xfrm>
            <a:off x="3203848" y="0"/>
            <a:ext cx="3157596" cy="369332"/>
          </a:xfrm>
          <a:prstGeom prst="rect">
            <a:avLst/>
          </a:prstGeom>
          <a:noFill/>
        </p:spPr>
        <p:txBody>
          <a:bodyPr wrap="none" rtlCol="0">
            <a:spAutoFit/>
          </a:bodyPr>
          <a:lstStyle/>
          <a:p>
            <a:r>
              <a:rPr lang="en-US" dirty="0"/>
              <a:t>S</a:t>
            </a:r>
            <a:r>
              <a:rPr lang="en-US" dirty="0" smtClean="0"/>
              <a:t>ection with reference magnets</a:t>
            </a:r>
            <a:endParaRPr lang="ru-RU" dirty="0"/>
          </a:p>
        </p:txBody>
      </p:sp>
      <p:sp>
        <p:nvSpPr>
          <p:cNvPr id="18" name="Скругленная прямоугольная выноска 17"/>
          <p:cNvSpPr/>
          <p:nvPr/>
        </p:nvSpPr>
        <p:spPr>
          <a:xfrm>
            <a:off x="7524328" y="1762150"/>
            <a:ext cx="1368152" cy="185694"/>
          </a:xfrm>
          <a:prstGeom prst="wedgeRoundRectCallout">
            <a:avLst>
              <a:gd name="adj1" fmla="val -51821"/>
              <a:gd name="adj2" fmla="val 40252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Reference magnet</a:t>
            </a:r>
            <a:endParaRPr lang="ru-RU" sz="1200" dirty="0"/>
          </a:p>
        </p:txBody>
      </p:sp>
      <p:sp>
        <p:nvSpPr>
          <p:cNvPr id="10"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17</a:t>
            </a:fld>
            <a:endParaRPr lang="ru-RU" dirty="0"/>
          </a:p>
        </p:txBody>
      </p:sp>
    </p:spTree>
    <p:extLst>
      <p:ext uri="{BB962C8B-B14F-4D97-AF65-F5344CB8AC3E}">
        <p14:creationId xmlns:p14="http://schemas.microsoft.com/office/powerpoint/2010/main" val="136756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s\Разобрать\2019\22490529\JPG\DSC054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43" y="-1"/>
            <a:ext cx="9143257"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19B0651-EE4F-4900-A07F-96A6BFA9D0F0}" type="slidenum">
              <a:rPr lang="ru-RU" smtClean="0"/>
              <a:t>18</a:t>
            </a:fld>
            <a:endParaRPr lang="ru-RU"/>
          </a:p>
        </p:txBody>
      </p:sp>
      <p:sp>
        <p:nvSpPr>
          <p:cNvPr id="6" name="TextBox 5"/>
          <p:cNvSpPr txBox="1"/>
          <p:nvPr/>
        </p:nvSpPr>
        <p:spPr>
          <a:xfrm>
            <a:off x="3203848" y="0"/>
            <a:ext cx="3157596" cy="369332"/>
          </a:xfrm>
          <a:prstGeom prst="rect">
            <a:avLst/>
          </a:prstGeom>
          <a:noFill/>
        </p:spPr>
        <p:txBody>
          <a:bodyPr wrap="none" rtlCol="0">
            <a:spAutoFit/>
          </a:bodyPr>
          <a:lstStyle/>
          <a:p>
            <a:r>
              <a:rPr lang="en-US" dirty="0">
                <a:solidFill>
                  <a:schemeClr val="bg1"/>
                </a:solidFill>
              </a:rPr>
              <a:t>S</a:t>
            </a:r>
            <a:r>
              <a:rPr lang="en-US" dirty="0" smtClean="0">
                <a:solidFill>
                  <a:schemeClr val="bg1"/>
                </a:solidFill>
              </a:rPr>
              <a:t>ection with reference magnets</a:t>
            </a:r>
            <a:endParaRPr lang="ru-RU" dirty="0">
              <a:solidFill>
                <a:schemeClr val="bg1"/>
              </a:solidFill>
            </a:endParaRPr>
          </a:p>
        </p:txBody>
      </p:sp>
    </p:spTree>
    <p:extLst>
      <p:ext uri="{BB962C8B-B14F-4D97-AF65-F5344CB8AC3E}">
        <p14:creationId xmlns:p14="http://schemas.microsoft.com/office/powerpoint/2010/main" val="1795145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ib\RI\_Проекты\NICA\MAC\2019-06-06_07\Presentation\Galimov\Data\1 Участок.jpg"/>
          <p:cNvPicPr>
            <a:picLocks noChangeAspect="1" noChangeArrowheads="1"/>
          </p:cNvPicPr>
          <p:nvPr/>
        </p:nvPicPr>
        <p:blipFill rotWithShape="1">
          <a:blip r:embed="rId2" cstate="print">
            <a:clrChange>
              <a:clrFrom>
                <a:srgbClr val="C2DCF5"/>
              </a:clrFrom>
              <a:clrTo>
                <a:srgbClr val="C2DCF5">
                  <a:alpha val="0"/>
                </a:srgbClr>
              </a:clrTo>
            </a:clrChange>
            <a:extLst>
              <a:ext uri="{28A0092B-C50C-407E-A947-70E740481C1C}">
                <a14:useLocalDpi xmlns:a14="http://schemas.microsoft.com/office/drawing/2010/main" val="0"/>
              </a:ext>
            </a:extLst>
          </a:blip>
          <a:srcRect/>
          <a:stretch/>
        </p:blipFill>
        <p:spPr bwMode="auto">
          <a:xfrm>
            <a:off x="0" y="348763"/>
            <a:ext cx="9144000" cy="4668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1482" y="-20569"/>
            <a:ext cx="3308342" cy="369332"/>
          </a:xfrm>
          <a:prstGeom prst="rect">
            <a:avLst/>
          </a:prstGeom>
          <a:noFill/>
        </p:spPr>
        <p:txBody>
          <a:bodyPr wrap="none" rtlCol="0">
            <a:spAutoFit/>
          </a:bodyPr>
          <a:lstStyle/>
          <a:p>
            <a:r>
              <a:rPr lang="en-US" dirty="0"/>
              <a:t>Injection </a:t>
            </a:r>
            <a:r>
              <a:rPr lang="en-US" dirty="0" smtClean="0"/>
              <a:t>section (First warm gap)</a:t>
            </a:r>
            <a:endParaRPr lang="en-US" dirty="0">
              <a:solidFill>
                <a:srgbClr val="000000"/>
              </a:solidFill>
            </a:endParaRPr>
          </a:p>
        </p:txBody>
      </p:sp>
      <p:sp>
        <p:nvSpPr>
          <p:cNvPr id="8" name="Скругленная прямоугольная выноска 7"/>
          <p:cNvSpPr/>
          <p:nvPr/>
        </p:nvSpPr>
        <p:spPr>
          <a:xfrm>
            <a:off x="4719305" y="3723878"/>
            <a:ext cx="1508879" cy="216024"/>
          </a:xfrm>
          <a:prstGeom prst="wedgeRoundRectCallout">
            <a:avLst>
              <a:gd name="adj1" fmla="val -113896"/>
              <a:gd name="adj2" fmla="val -33274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Electrostatic septum</a:t>
            </a:r>
            <a:endParaRPr lang="ru-RU" sz="1200" dirty="0"/>
          </a:p>
        </p:txBody>
      </p:sp>
      <p:sp>
        <p:nvSpPr>
          <p:cNvPr id="9" name="Скругленная прямоугольная выноска 8"/>
          <p:cNvSpPr/>
          <p:nvPr/>
        </p:nvSpPr>
        <p:spPr>
          <a:xfrm>
            <a:off x="3362826" y="4155926"/>
            <a:ext cx="1508879" cy="360040"/>
          </a:xfrm>
          <a:prstGeom prst="wedgeRoundRectCallout">
            <a:avLst>
              <a:gd name="adj1" fmla="val -118315"/>
              <a:gd name="adj2" fmla="val -23750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Injection channel from HILAC</a:t>
            </a:r>
            <a:endParaRPr lang="ru-RU" sz="1200" dirty="0"/>
          </a:p>
        </p:txBody>
      </p:sp>
      <p:sp>
        <p:nvSpPr>
          <p:cNvPr id="10" name="Скругленная прямоугольная выноска 9"/>
          <p:cNvSpPr/>
          <p:nvPr/>
        </p:nvSpPr>
        <p:spPr>
          <a:xfrm>
            <a:off x="5473744" y="3435846"/>
            <a:ext cx="682431" cy="216024"/>
          </a:xfrm>
          <a:prstGeom prst="wedgeRoundRectCallout">
            <a:avLst>
              <a:gd name="adj1" fmla="val -124303"/>
              <a:gd name="adj2" fmla="val -45179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Kicker</a:t>
            </a:r>
            <a:endParaRPr lang="ru-RU" sz="1200" dirty="0"/>
          </a:p>
        </p:txBody>
      </p:sp>
      <p:sp>
        <p:nvSpPr>
          <p:cNvPr id="11" name="Скругленная прямоугольная выноска 10"/>
          <p:cNvSpPr/>
          <p:nvPr/>
        </p:nvSpPr>
        <p:spPr>
          <a:xfrm>
            <a:off x="7164288" y="1590328"/>
            <a:ext cx="1080120" cy="216024"/>
          </a:xfrm>
          <a:prstGeom prst="wedgeRoundRectCallout">
            <a:avLst>
              <a:gd name="adj1" fmla="val 5501"/>
              <a:gd name="adj2" fmla="val -240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Quadrant I</a:t>
            </a:r>
            <a:endParaRPr lang="ru-RU" sz="1200" dirty="0"/>
          </a:p>
        </p:txBody>
      </p:sp>
      <p:sp>
        <p:nvSpPr>
          <p:cNvPr id="12" name="Скругленная прямоугольная выноска 11"/>
          <p:cNvSpPr/>
          <p:nvPr/>
        </p:nvSpPr>
        <p:spPr>
          <a:xfrm>
            <a:off x="755576" y="3219822"/>
            <a:ext cx="1080120" cy="216024"/>
          </a:xfrm>
          <a:prstGeom prst="wedgeRoundRectCallout">
            <a:avLst>
              <a:gd name="adj1" fmla="val 5501"/>
              <a:gd name="adj2" fmla="val -240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Quadrant IV</a:t>
            </a:r>
            <a:endParaRPr lang="ru-RU" sz="1200" dirty="0"/>
          </a:p>
        </p:txBody>
      </p:sp>
      <p:cxnSp>
        <p:nvCxnSpPr>
          <p:cNvPr id="13" name="Прямая со стрелкой 12"/>
          <p:cNvCxnSpPr/>
          <p:nvPr/>
        </p:nvCxnSpPr>
        <p:spPr>
          <a:xfrm flipV="1">
            <a:off x="3568263" y="1995686"/>
            <a:ext cx="977072" cy="325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Скругленная прямоугольная выноска 6"/>
          <p:cNvSpPr/>
          <p:nvPr/>
        </p:nvSpPr>
        <p:spPr>
          <a:xfrm>
            <a:off x="3131840" y="1593751"/>
            <a:ext cx="795377" cy="216024"/>
          </a:xfrm>
          <a:prstGeom prst="wedgeRoundRectCallout">
            <a:avLst>
              <a:gd name="adj1" fmla="val 87254"/>
              <a:gd name="adj2" fmla="val 26691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Bypass</a:t>
            </a:r>
            <a:endParaRPr lang="ru-RU" sz="1200" dirty="0"/>
          </a:p>
        </p:txBody>
      </p:sp>
      <p:sp>
        <p:nvSpPr>
          <p:cNvPr id="14"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19</a:t>
            </a:fld>
            <a:endParaRPr lang="ru-RU" dirty="0"/>
          </a:p>
        </p:txBody>
      </p:sp>
    </p:spTree>
    <p:extLst>
      <p:ext uri="{BB962C8B-B14F-4D97-AF65-F5344CB8AC3E}">
        <p14:creationId xmlns:p14="http://schemas.microsoft.com/office/powerpoint/2010/main" val="709022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Lib\Личное\Education\Семинары, школы, конференции, тренинги\2017-05-22_23 MAC\Presentation_my\Fig\Схема на доклад.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1439" y="304693"/>
            <a:ext cx="6901130" cy="4680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629585535"/>
              </p:ext>
            </p:extLst>
          </p:nvPr>
        </p:nvGraphicFramePr>
        <p:xfrm>
          <a:off x="2843808" y="1419622"/>
          <a:ext cx="3600400" cy="2754630"/>
        </p:xfrm>
        <a:graphic>
          <a:graphicData uri="http://schemas.openxmlformats.org/drawingml/2006/table">
            <a:tbl>
              <a:tblPr firstRow="1" bandRow="1">
                <a:tableStyleId>{5C22544A-7EE6-4342-B048-85BDC9FD1C3A}</a:tableStyleId>
              </a:tblPr>
              <a:tblGrid>
                <a:gridCol w="2644044"/>
                <a:gridCol w="956356"/>
              </a:tblGrid>
              <a:tr h="179453">
                <a:tc>
                  <a:txBody>
                    <a:bodyPr/>
                    <a:lstStyle/>
                    <a:p>
                      <a:pPr algn="ctr"/>
                      <a:r>
                        <a:rPr lang="en-US" sz="1200" dirty="0" smtClean="0"/>
                        <a:t>Assemblies</a:t>
                      </a:r>
                      <a:endParaRPr lang="ru-RU" sz="1200" dirty="0"/>
                    </a:p>
                  </a:txBody>
                  <a:tcPr marT="34290" marB="34290" anchor="ctr"/>
                </a:tc>
                <a:tc>
                  <a:txBody>
                    <a:bodyPr/>
                    <a:lstStyle/>
                    <a:p>
                      <a:pPr algn="ctr"/>
                      <a:r>
                        <a:rPr lang="en-US" sz="1200" dirty="0" smtClean="0"/>
                        <a:t>Q-ty, pcs</a:t>
                      </a:r>
                      <a:endParaRPr lang="ru-RU" sz="1200" dirty="0"/>
                    </a:p>
                  </a:txBody>
                  <a:tcPr marT="34290" marB="34290"/>
                </a:tc>
              </a:tr>
              <a:tr h="278130">
                <a:tc>
                  <a:txBody>
                    <a:bodyPr/>
                    <a:lstStyle/>
                    <a:p>
                      <a:r>
                        <a:rPr lang="en-US" sz="1200" dirty="0" smtClean="0"/>
                        <a:t>Dipoles</a:t>
                      </a:r>
                      <a:endParaRPr lang="ru-RU" sz="1200" dirty="0"/>
                    </a:p>
                  </a:txBody>
                  <a:tcPr marT="34290" marB="34290"/>
                </a:tc>
                <a:tc>
                  <a:txBody>
                    <a:bodyPr/>
                    <a:lstStyle/>
                    <a:p>
                      <a:pPr algn="ctr"/>
                      <a:r>
                        <a:rPr lang="en-US" sz="1200" dirty="0" smtClean="0"/>
                        <a:t>40</a:t>
                      </a:r>
                      <a:endParaRPr lang="ru-RU" sz="1200" dirty="0"/>
                    </a:p>
                  </a:txBody>
                  <a:tcPr marT="34290" marB="34290"/>
                </a:tc>
              </a:tr>
              <a:tr h="278130">
                <a:tc>
                  <a:txBody>
                    <a:bodyPr/>
                    <a:lstStyle/>
                    <a:p>
                      <a:r>
                        <a:rPr lang="en-US" sz="1200" dirty="0" smtClean="0"/>
                        <a:t>Quadrupole</a:t>
                      </a:r>
                      <a:r>
                        <a:rPr lang="en-US" sz="1200" baseline="0" dirty="0" smtClean="0"/>
                        <a:t> doublets</a:t>
                      </a:r>
                      <a:endParaRPr lang="ru-RU" sz="1200" dirty="0"/>
                    </a:p>
                  </a:txBody>
                  <a:tcPr marT="34290" marB="34290"/>
                </a:tc>
                <a:tc>
                  <a:txBody>
                    <a:bodyPr/>
                    <a:lstStyle/>
                    <a:p>
                      <a:pPr algn="ctr"/>
                      <a:r>
                        <a:rPr lang="en-US" sz="1200" dirty="0" smtClean="0"/>
                        <a:t>24</a:t>
                      </a:r>
                      <a:endParaRPr lang="ru-RU" sz="1200" dirty="0"/>
                    </a:p>
                  </a:txBody>
                  <a:tcPr marT="34290" marB="34290"/>
                </a:tc>
              </a:tr>
              <a:tr h="278130">
                <a:tc>
                  <a:txBody>
                    <a:bodyPr/>
                    <a:lstStyle/>
                    <a:p>
                      <a:r>
                        <a:rPr lang="en-US" sz="1200" dirty="0" smtClean="0"/>
                        <a:t>Kit</a:t>
                      </a:r>
                      <a:r>
                        <a:rPr lang="en-US" sz="1200" baseline="0" dirty="0" smtClean="0"/>
                        <a:t> for assembling magnet joints</a:t>
                      </a:r>
                      <a:endParaRPr lang="ru-RU" sz="1200" dirty="0"/>
                    </a:p>
                  </a:txBody>
                  <a:tcPr marT="34290" marB="34290"/>
                </a:tc>
                <a:tc>
                  <a:txBody>
                    <a:bodyPr/>
                    <a:lstStyle/>
                    <a:p>
                      <a:pPr algn="ctr"/>
                      <a:r>
                        <a:rPr lang="en-US" sz="1200" dirty="0" smtClean="0"/>
                        <a:t>45</a:t>
                      </a:r>
                      <a:endParaRPr lang="ru-RU" sz="1200" dirty="0"/>
                    </a:p>
                  </a:txBody>
                  <a:tcPr marT="34290" marB="34290"/>
                </a:tc>
              </a:tr>
              <a:tr h="278130">
                <a:tc>
                  <a:txBody>
                    <a:bodyPr/>
                    <a:lstStyle/>
                    <a:p>
                      <a:r>
                        <a:rPr lang="en-US" sz="1200" dirty="0" smtClean="0"/>
                        <a:t>Bypass</a:t>
                      </a:r>
                      <a:r>
                        <a:rPr lang="en-US" sz="1200" baseline="0" dirty="0" smtClean="0"/>
                        <a:t> for c</a:t>
                      </a:r>
                      <a:r>
                        <a:rPr lang="en-US" sz="1200" dirty="0" smtClean="0"/>
                        <a:t>oolant liquid</a:t>
                      </a:r>
                      <a:endParaRPr lang="ru-RU" sz="1200" dirty="0"/>
                    </a:p>
                  </a:txBody>
                  <a:tcPr marT="34290" marB="34290"/>
                </a:tc>
                <a:tc>
                  <a:txBody>
                    <a:bodyPr/>
                    <a:lstStyle/>
                    <a:p>
                      <a:pPr algn="ctr"/>
                      <a:r>
                        <a:rPr lang="en-US" sz="1200" dirty="0" smtClean="0"/>
                        <a:t>2</a:t>
                      </a:r>
                      <a:endParaRPr lang="ru-RU" sz="1200" dirty="0"/>
                    </a:p>
                  </a:txBody>
                  <a:tcPr marT="34290" marB="34290"/>
                </a:tc>
              </a:tr>
              <a:tr h="278130">
                <a:tc>
                  <a:txBody>
                    <a:bodyPr/>
                    <a:lstStyle/>
                    <a:p>
                      <a:r>
                        <a:rPr lang="en-US" sz="1200" dirty="0" smtClean="0"/>
                        <a:t>Warm sections</a:t>
                      </a:r>
                      <a:endParaRPr lang="ru-RU" sz="1200" dirty="0"/>
                    </a:p>
                  </a:txBody>
                  <a:tcPr marT="34290" marB="34290"/>
                </a:tc>
                <a:tc>
                  <a:txBody>
                    <a:bodyPr/>
                    <a:lstStyle/>
                    <a:p>
                      <a:pPr algn="ctr"/>
                      <a:r>
                        <a:rPr lang="en-US" sz="1200" dirty="0" smtClean="0"/>
                        <a:t>4</a:t>
                      </a:r>
                      <a:endParaRPr lang="ru-RU" sz="1200" dirty="0"/>
                    </a:p>
                  </a:txBody>
                  <a:tcPr marT="34290" marB="34290"/>
                </a:tc>
              </a:tr>
              <a:tr h="278130">
                <a:tc>
                  <a:txBody>
                    <a:bodyPr/>
                    <a:lstStyle/>
                    <a:p>
                      <a:r>
                        <a:rPr lang="en-US" sz="1200" dirty="0" smtClean="0"/>
                        <a:t>Section with reference magnets (L,</a:t>
                      </a:r>
                      <a:r>
                        <a:rPr lang="en-US" sz="1200" baseline="0" dirty="0" smtClean="0"/>
                        <a:t> R)</a:t>
                      </a:r>
                      <a:endParaRPr lang="ru-RU" sz="1200" dirty="0"/>
                    </a:p>
                  </a:txBody>
                  <a:tcPr marT="34290" marB="34290"/>
                </a:tc>
                <a:tc>
                  <a:txBody>
                    <a:bodyPr/>
                    <a:lstStyle/>
                    <a:p>
                      <a:pPr algn="ctr"/>
                      <a:r>
                        <a:rPr lang="en-US" sz="1200" dirty="0" smtClean="0"/>
                        <a:t>2</a:t>
                      </a:r>
                      <a:endParaRPr lang="ru-RU" sz="1200" dirty="0"/>
                    </a:p>
                  </a:txBody>
                  <a:tcPr marT="34290" marB="34290"/>
                </a:tc>
              </a:tr>
              <a:tr h="278130">
                <a:tc>
                  <a:txBody>
                    <a:bodyPr/>
                    <a:lstStyle/>
                    <a:p>
                      <a:r>
                        <a:rPr lang="en-US" sz="1200" dirty="0" smtClean="0"/>
                        <a:t>Feed box (L, R)</a:t>
                      </a:r>
                      <a:endParaRPr lang="ru-RU" sz="1200" dirty="0"/>
                    </a:p>
                  </a:txBody>
                  <a:tcPr marT="34290" marB="34290"/>
                </a:tc>
                <a:tc>
                  <a:txBody>
                    <a:bodyPr/>
                    <a:lstStyle/>
                    <a:p>
                      <a:pPr algn="ctr"/>
                      <a:r>
                        <a:rPr lang="en-US" sz="1200" dirty="0" smtClean="0"/>
                        <a:t>2</a:t>
                      </a:r>
                      <a:endParaRPr lang="ru-RU" sz="1200" dirty="0"/>
                    </a:p>
                  </a:txBody>
                  <a:tcPr marT="34290" marB="34290"/>
                </a:tc>
              </a:tr>
              <a:tr h="278130">
                <a:tc>
                  <a:txBody>
                    <a:bodyPr/>
                    <a:lstStyle/>
                    <a:p>
                      <a:r>
                        <a:rPr lang="en-US" sz="1200" dirty="0" smtClean="0"/>
                        <a:t>Vacuum stations</a:t>
                      </a:r>
                      <a:r>
                        <a:rPr lang="en-US" sz="1200" baseline="0" dirty="0" smtClean="0"/>
                        <a:t> </a:t>
                      </a:r>
                      <a:r>
                        <a:rPr lang="en-US" sz="1200" dirty="0" smtClean="0"/>
                        <a:t>(insulation</a:t>
                      </a:r>
                      <a:r>
                        <a:rPr lang="en-US" sz="1200" baseline="0" dirty="0" smtClean="0"/>
                        <a:t> volume)</a:t>
                      </a:r>
                      <a:endParaRPr lang="ru-RU" sz="1200" dirty="0"/>
                    </a:p>
                  </a:txBody>
                  <a:tcPr marT="34290" marB="34290"/>
                </a:tc>
                <a:tc>
                  <a:txBody>
                    <a:bodyPr/>
                    <a:lstStyle/>
                    <a:p>
                      <a:pPr algn="ctr"/>
                      <a:r>
                        <a:rPr lang="en-US" sz="1200" dirty="0" smtClean="0"/>
                        <a:t>26</a:t>
                      </a:r>
                      <a:endParaRPr lang="ru-RU" sz="1200" dirty="0"/>
                    </a:p>
                  </a:txBody>
                  <a:tcPr marT="34290" marB="34290"/>
                </a:tc>
              </a:tr>
              <a:tr h="278130">
                <a:tc>
                  <a:txBody>
                    <a:bodyPr/>
                    <a:lstStyle/>
                    <a:p>
                      <a:r>
                        <a:rPr lang="en-US" sz="1200" dirty="0" smtClean="0"/>
                        <a:t>Vacuum stations (cold</a:t>
                      </a:r>
                      <a:r>
                        <a:rPr lang="en-US" sz="1200" baseline="0" dirty="0" smtClean="0"/>
                        <a:t> beam pipe)</a:t>
                      </a:r>
                      <a:endParaRPr lang="ru-RU" sz="1200" dirty="0"/>
                    </a:p>
                  </a:txBody>
                  <a:tcPr marT="34290" marB="34290"/>
                </a:tc>
                <a:tc>
                  <a:txBody>
                    <a:bodyPr/>
                    <a:lstStyle/>
                    <a:p>
                      <a:pPr algn="ctr"/>
                      <a:r>
                        <a:rPr lang="en-US" sz="1200" dirty="0" smtClean="0"/>
                        <a:t>24</a:t>
                      </a:r>
                      <a:endParaRPr lang="ru-RU" sz="1200" dirty="0"/>
                    </a:p>
                  </a:txBody>
                  <a:tcPr marT="34290" marB="34290"/>
                </a:tc>
              </a:tr>
            </a:tbl>
          </a:graphicData>
        </a:graphic>
      </p:graphicFrame>
      <p:sp>
        <p:nvSpPr>
          <p:cNvPr id="10" name="TextBox 9"/>
          <p:cNvSpPr txBox="1"/>
          <p:nvPr/>
        </p:nvSpPr>
        <p:spPr>
          <a:xfrm>
            <a:off x="3707904" y="-4327"/>
            <a:ext cx="1688026" cy="369332"/>
          </a:xfrm>
          <a:prstGeom prst="rect">
            <a:avLst/>
          </a:prstGeom>
          <a:noFill/>
        </p:spPr>
        <p:txBody>
          <a:bodyPr wrap="none" rtlCol="0">
            <a:spAutoFit/>
          </a:bodyPr>
          <a:lstStyle/>
          <a:p>
            <a:r>
              <a:rPr lang="en-US" dirty="0" smtClean="0"/>
              <a:t>Booster scheme</a:t>
            </a:r>
            <a:endParaRPr lang="en-US" dirty="0">
              <a:solidFill>
                <a:srgbClr val="000000"/>
              </a:solidFill>
            </a:endParaRPr>
          </a:p>
        </p:txBody>
      </p:sp>
      <p:sp>
        <p:nvSpPr>
          <p:cNvPr id="5"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a:t>
            </a:fld>
            <a:endParaRPr lang="ru-RU" dirty="0"/>
          </a:p>
        </p:txBody>
      </p:sp>
      <p:sp>
        <p:nvSpPr>
          <p:cNvPr id="6" name="Номер слайда 3"/>
          <p:cNvSpPr txBox="1">
            <a:spLocks/>
          </p:cNvSpPr>
          <p:nvPr/>
        </p:nvSpPr>
        <p:spPr>
          <a:xfrm>
            <a:off x="7010400" y="49196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a:t>
            </a:fld>
            <a:endParaRPr lang="ru-RU" dirty="0"/>
          </a:p>
        </p:txBody>
      </p:sp>
    </p:spTree>
    <p:extLst>
      <p:ext uri="{BB962C8B-B14F-4D97-AF65-F5344CB8AC3E}">
        <p14:creationId xmlns:p14="http://schemas.microsoft.com/office/powerpoint/2010/main" val="853343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20</a:t>
            </a:fld>
            <a:endParaRPr lang="ru-RU"/>
          </a:p>
        </p:txBody>
      </p:sp>
      <p:pic>
        <p:nvPicPr>
          <p:cNvPr id="2050" name="Picture 2" descr="D:\Lib\RI\JINR\Работа\Снабжение\По поставщикам\Криосистемы\Септум\Photos\20180731_0913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846"/>
            <a:ext cx="9131830" cy="5136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59832" y="0"/>
            <a:ext cx="3430811" cy="369332"/>
          </a:xfrm>
          <a:prstGeom prst="rect">
            <a:avLst/>
          </a:prstGeom>
          <a:noFill/>
        </p:spPr>
        <p:txBody>
          <a:bodyPr wrap="none" rtlCol="0">
            <a:spAutoFit/>
          </a:bodyPr>
          <a:lstStyle/>
          <a:p>
            <a:r>
              <a:rPr lang="en-US" dirty="0" smtClean="0">
                <a:solidFill>
                  <a:schemeClr val="bg1"/>
                </a:solidFill>
              </a:rPr>
              <a:t>Production </a:t>
            </a:r>
            <a:r>
              <a:rPr lang="en-US" dirty="0" smtClean="0">
                <a:solidFill>
                  <a:schemeClr val="bg1"/>
                </a:solidFill>
              </a:rPr>
              <a:t>of electrostatic septum</a:t>
            </a:r>
            <a:endParaRPr lang="en-US" dirty="0">
              <a:solidFill>
                <a:schemeClr val="bg1"/>
              </a:solidFill>
            </a:endParaRPr>
          </a:p>
        </p:txBody>
      </p:sp>
      <p:sp>
        <p:nvSpPr>
          <p:cNvPr id="7" name="TextBox 6"/>
          <p:cNvSpPr txBox="1"/>
          <p:nvPr/>
        </p:nvSpPr>
        <p:spPr>
          <a:xfrm>
            <a:off x="236408" y="4443958"/>
            <a:ext cx="3201133" cy="369332"/>
          </a:xfrm>
          <a:prstGeom prst="rect">
            <a:avLst/>
          </a:prstGeom>
          <a:noFill/>
        </p:spPr>
        <p:txBody>
          <a:bodyPr wrap="none" rtlCol="0">
            <a:spAutoFit/>
          </a:bodyPr>
          <a:lstStyle/>
          <a:p>
            <a:r>
              <a:rPr lang="en-US" dirty="0" smtClean="0">
                <a:solidFill>
                  <a:schemeClr val="bg1"/>
                </a:solidFill>
              </a:rPr>
              <a:t>• </a:t>
            </a:r>
            <a:r>
              <a:rPr lang="en-US" dirty="0" err="1" smtClean="0">
                <a:solidFill>
                  <a:schemeClr val="bg1"/>
                </a:solidFill>
              </a:rPr>
              <a:t>Cryosystems</a:t>
            </a:r>
            <a:r>
              <a:rPr lang="en-US" dirty="0" smtClean="0">
                <a:solidFill>
                  <a:schemeClr val="bg1"/>
                </a:solidFill>
              </a:rPr>
              <a:t>/</a:t>
            </a:r>
            <a:r>
              <a:rPr lang="en-US" dirty="0" err="1" smtClean="0">
                <a:solidFill>
                  <a:schemeClr val="bg1"/>
                </a:solidFill>
              </a:rPr>
              <a:t>HiVac</a:t>
            </a:r>
            <a:r>
              <a:rPr lang="en-US" dirty="0" smtClean="0">
                <a:solidFill>
                  <a:schemeClr val="bg1"/>
                </a:solidFill>
              </a:rPr>
              <a:t> companies</a:t>
            </a:r>
            <a:endParaRPr lang="ru-RU" dirty="0">
              <a:solidFill>
                <a:schemeClr val="bg1"/>
              </a:solidFill>
            </a:endParaRPr>
          </a:p>
        </p:txBody>
      </p:sp>
    </p:spTree>
    <p:extLst>
      <p:ext uri="{BB962C8B-B14F-4D97-AF65-F5344CB8AC3E}">
        <p14:creationId xmlns:p14="http://schemas.microsoft.com/office/powerpoint/2010/main" val="2425334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21</a:t>
            </a:fld>
            <a:endParaRPr lang="ru-RU"/>
          </a:p>
        </p:txBody>
      </p:sp>
      <p:pic>
        <p:nvPicPr>
          <p:cNvPr id="11266" name="Picture 2" descr="D:\Lib\RI\_Установки\NICA, JINR\Booster\Структура\Теплые\№1\Септум, Криосистемы\Вакуумный тест Септум в HIVAC_фотоотчет\IMG-20190102-WA00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9832" y="0"/>
            <a:ext cx="3102196" cy="369332"/>
          </a:xfrm>
          <a:prstGeom prst="rect">
            <a:avLst/>
          </a:prstGeom>
          <a:noFill/>
        </p:spPr>
        <p:txBody>
          <a:bodyPr wrap="none" rtlCol="0">
            <a:spAutoFit/>
          </a:bodyPr>
          <a:lstStyle/>
          <a:p>
            <a:r>
              <a:rPr lang="en-US" dirty="0" smtClean="0">
                <a:solidFill>
                  <a:schemeClr val="bg1"/>
                </a:solidFill>
              </a:rPr>
              <a:t>Heating of electrostatic septum</a:t>
            </a:r>
            <a:endParaRPr lang="en-US" dirty="0">
              <a:solidFill>
                <a:schemeClr val="bg1"/>
              </a:solidFill>
            </a:endParaRPr>
          </a:p>
        </p:txBody>
      </p:sp>
      <p:sp>
        <p:nvSpPr>
          <p:cNvPr id="6" name="TextBox 5"/>
          <p:cNvSpPr txBox="1"/>
          <p:nvPr/>
        </p:nvSpPr>
        <p:spPr>
          <a:xfrm>
            <a:off x="236408" y="4443958"/>
            <a:ext cx="3201133" cy="369332"/>
          </a:xfrm>
          <a:prstGeom prst="rect">
            <a:avLst/>
          </a:prstGeom>
          <a:noFill/>
        </p:spPr>
        <p:txBody>
          <a:bodyPr wrap="none" rtlCol="0">
            <a:spAutoFit/>
          </a:bodyPr>
          <a:lstStyle/>
          <a:p>
            <a:r>
              <a:rPr lang="en-US" dirty="0" smtClean="0">
                <a:solidFill>
                  <a:schemeClr val="bg1"/>
                </a:solidFill>
              </a:rPr>
              <a:t>• </a:t>
            </a:r>
            <a:r>
              <a:rPr lang="en-US" dirty="0" err="1" smtClean="0">
                <a:solidFill>
                  <a:schemeClr val="bg1"/>
                </a:solidFill>
              </a:rPr>
              <a:t>Cryosystems</a:t>
            </a:r>
            <a:r>
              <a:rPr lang="en-US" dirty="0" smtClean="0">
                <a:solidFill>
                  <a:schemeClr val="bg1"/>
                </a:solidFill>
              </a:rPr>
              <a:t>/</a:t>
            </a:r>
            <a:r>
              <a:rPr lang="en-US" dirty="0" err="1" smtClean="0">
                <a:solidFill>
                  <a:schemeClr val="bg1"/>
                </a:solidFill>
              </a:rPr>
              <a:t>HiVac</a:t>
            </a:r>
            <a:r>
              <a:rPr lang="en-US" dirty="0" smtClean="0">
                <a:solidFill>
                  <a:schemeClr val="bg1"/>
                </a:solidFill>
              </a:rPr>
              <a:t> companies</a:t>
            </a:r>
            <a:endParaRPr lang="ru-RU" dirty="0">
              <a:solidFill>
                <a:schemeClr val="bg1"/>
              </a:solidFill>
            </a:endParaRPr>
          </a:p>
        </p:txBody>
      </p:sp>
      <p:sp>
        <p:nvSpPr>
          <p:cNvPr id="7"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21</a:t>
            </a:fld>
            <a:endParaRPr lang="ru-RU" dirty="0"/>
          </a:p>
        </p:txBody>
      </p:sp>
    </p:spTree>
    <p:extLst>
      <p:ext uri="{BB962C8B-B14F-4D97-AF65-F5344CB8AC3E}">
        <p14:creationId xmlns:p14="http://schemas.microsoft.com/office/powerpoint/2010/main" val="3381876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1462"/>
          <a:stretch/>
        </p:blipFill>
        <p:spPr bwMode="auto">
          <a:xfrm>
            <a:off x="14833" y="555526"/>
            <a:ext cx="9097352" cy="396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31840" y="0"/>
            <a:ext cx="2522101" cy="369332"/>
          </a:xfrm>
          <a:prstGeom prst="rect">
            <a:avLst/>
          </a:prstGeom>
          <a:noFill/>
        </p:spPr>
        <p:txBody>
          <a:bodyPr wrap="none" rtlCol="0">
            <a:spAutoFit/>
          </a:bodyPr>
          <a:lstStyle/>
          <a:p>
            <a:r>
              <a:rPr lang="en-US" dirty="0" smtClean="0"/>
              <a:t>Electrostatic kicker (cold)</a:t>
            </a:r>
            <a:endParaRPr lang="en-US" dirty="0">
              <a:solidFill>
                <a:srgbClr val="000000"/>
              </a:solidFill>
            </a:endParaRPr>
          </a:p>
        </p:txBody>
      </p:sp>
      <p:sp>
        <p:nvSpPr>
          <p:cNvPr id="6" name="Скругленная прямоугольная выноска 5"/>
          <p:cNvSpPr/>
          <p:nvPr/>
        </p:nvSpPr>
        <p:spPr>
          <a:xfrm>
            <a:off x="5703991" y="3939902"/>
            <a:ext cx="682431" cy="216024"/>
          </a:xfrm>
          <a:prstGeom prst="wedgeRoundRectCallout">
            <a:avLst>
              <a:gd name="adj1" fmla="val -219214"/>
              <a:gd name="adj2" fmla="val -63874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Plates</a:t>
            </a:r>
            <a:endParaRPr lang="ru-RU" sz="1200" dirty="0"/>
          </a:p>
        </p:txBody>
      </p:sp>
      <p:sp>
        <p:nvSpPr>
          <p:cNvPr id="7"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22</a:t>
            </a:fld>
            <a:endParaRPr lang="ru-RU" dirty="0"/>
          </a:p>
        </p:txBody>
      </p:sp>
    </p:spTree>
    <p:extLst>
      <p:ext uri="{BB962C8B-B14F-4D97-AF65-F5344CB8AC3E}">
        <p14:creationId xmlns:p14="http://schemas.microsoft.com/office/powerpoint/2010/main" val="2465871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71550"/>
            <a:ext cx="577913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31840" y="0"/>
            <a:ext cx="3295774" cy="461665"/>
          </a:xfrm>
          <a:prstGeom prst="rect">
            <a:avLst/>
          </a:prstGeom>
          <a:noFill/>
        </p:spPr>
        <p:txBody>
          <a:bodyPr wrap="none" rtlCol="0">
            <a:spAutoFit/>
          </a:bodyPr>
          <a:lstStyle/>
          <a:p>
            <a:r>
              <a:rPr lang="en-US" sz="2400" dirty="0" smtClean="0"/>
              <a:t>Electrostatic kicker (cold)</a:t>
            </a:r>
            <a:endParaRPr lang="en-US" sz="2400" dirty="0">
              <a:solidFill>
                <a:srgbClr val="000000"/>
              </a:solidFill>
            </a:endParaRPr>
          </a:p>
        </p:txBody>
      </p:sp>
      <p:pic>
        <p:nvPicPr>
          <p:cNvPr id="3074" name="Picture 2" descr="D:\Lib\RI\_Проекты\NICA\MAC\2019-06-06_07\Presentation\Galimov\Data\Тузиков\Камера ИП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12011" y="1271699"/>
            <a:ext cx="4001194" cy="30008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12" y="4349987"/>
            <a:ext cx="2917978" cy="369332"/>
          </a:xfrm>
          <a:prstGeom prst="rect">
            <a:avLst/>
          </a:prstGeom>
          <a:noFill/>
        </p:spPr>
        <p:txBody>
          <a:bodyPr wrap="none" rtlCol="0">
            <a:spAutoFit/>
          </a:bodyPr>
          <a:lstStyle/>
          <a:p>
            <a:r>
              <a:rPr lang="en-US" dirty="0" smtClean="0">
                <a:solidFill>
                  <a:schemeClr val="bg1"/>
                </a:solidFill>
              </a:rPr>
              <a:t>• </a:t>
            </a:r>
            <a:r>
              <a:rPr lang="en-US" dirty="0">
                <a:solidFill>
                  <a:schemeClr val="bg1"/>
                </a:solidFill>
              </a:rPr>
              <a:t>BEVATECH/PINK </a:t>
            </a:r>
            <a:r>
              <a:rPr lang="en-US" dirty="0" smtClean="0">
                <a:solidFill>
                  <a:schemeClr val="bg1"/>
                </a:solidFill>
              </a:rPr>
              <a:t>companies</a:t>
            </a:r>
            <a:endParaRPr lang="ru-RU" dirty="0">
              <a:solidFill>
                <a:schemeClr val="bg1"/>
              </a:solidFill>
            </a:endParaRPr>
          </a:p>
        </p:txBody>
      </p:sp>
      <p:sp>
        <p:nvSpPr>
          <p:cNvPr id="7"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23</a:t>
            </a:fld>
            <a:endParaRPr lang="ru-RU" dirty="0"/>
          </a:p>
        </p:txBody>
      </p:sp>
    </p:spTree>
    <p:extLst>
      <p:ext uri="{BB962C8B-B14F-4D97-AF65-F5344CB8AC3E}">
        <p14:creationId xmlns:p14="http://schemas.microsoft.com/office/powerpoint/2010/main" val="3985200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24</a:t>
            </a:fld>
            <a:endParaRPr lang="ru-RU"/>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411510"/>
            <a:ext cx="7200800" cy="45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Скругленная прямоугольная выноска 5"/>
          <p:cNvSpPr/>
          <p:nvPr/>
        </p:nvSpPr>
        <p:spPr>
          <a:xfrm>
            <a:off x="4716016" y="2931790"/>
            <a:ext cx="864096" cy="216024"/>
          </a:xfrm>
          <a:prstGeom prst="wedgeRoundRectCallout">
            <a:avLst>
              <a:gd name="adj1" fmla="val -153335"/>
              <a:gd name="adj2" fmla="val 32776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RF tanks</a:t>
            </a:r>
            <a:endParaRPr lang="ru-RU" sz="1200" dirty="0"/>
          </a:p>
        </p:txBody>
      </p:sp>
      <p:sp>
        <p:nvSpPr>
          <p:cNvPr id="7" name="TextBox 6"/>
          <p:cNvSpPr txBox="1"/>
          <p:nvPr/>
        </p:nvSpPr>
        <p:spPr>
          <a:xfrm>
            <a:off x="2771800" y="-9377"/>
            <a:ext cx="3962239" cy="369332"/>
          </a:xfrm>
          <a:prstGeom prst="rect">
            <a:avLst/>
          </a:prstGeom>
          <a:noFill/>
        </p:spPr>
        <p:txBody>
          <a:bodyPr wrap="none" rtlCol="0">
            <a:spAutoFit/>
          </a:bodyPr>
          <a:lstStyle/>
          <a:p>
            <a:r>
              <a:rPr lang="en-US" dirty="0" smtClean="0"/>
              <a:t>Accelerating stations </a:t>
            </a:r>
            <a:r>
              <a:rPr lang="en-US" dirty="0" smtClean="0"/>
              <a:t>(Second </a:t>
            </a:r>
            <a:r>
              <a:rPr lang="en-US" dirty="0" smtClean="0"/>
              <a:t>warm gap)</a:t>
            </a:r>
            <a:endParaRPr lang="en-US" dirty="0">
              <a:solidFill>
                <a:srgbClr val="000000"/>
              </a:solidFill>
            </a:endParaRPr>
          </a:p>
        </p:txBody>
      </p:sp>
      <p:sp>
        <p:nvSpPr>
          <p:cNvPr id="8" name="Скругленная прямоугольная выноска 7"/>
          <p:cNvSpPr/>
          <p:nvPr/>
        </p:nvSpPr>
        <p:spPr>
          <a:xfrm>
            <a:off x="2699792" y="3192202"/>
            <a:ext cx="1224136" cy="216024"/>
          </a:xfrm>
          <a:prstGeom prst="wedgeRoundRectCallout">
            <a:avLst>
              <a:gd name="adj1" fmla="val -65241"/>
              <a:gd name="adj2" fmla="val 26104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Pump stations</a:t>
            </a:r>
            <a:endParaRPr lang="ru-RU" sz="1200" dirty="0"/>
          </a:p>
        </p:txBody>
      </p:sp>
    </p:spTree>
    <p:extLst>
      <p:ext uri="{BB962C8B-B14F-4D97-AF65-F5344CB8AC3E}">
        <p14:creationId xmlns:p14="http://schemas.microsoft.com/office/powerpoint/2010/main" val="1445994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D:\Photos\Work\Проекты\NICA\Booster\RF\2018-04-19, Сборка с откачкой, ОИЯИ\DSC013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120" y="0"/>
            <a:ext cx="7769536"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3848" y="0"/>
            <a:ext cx="3058273" cy="369332"/>
          </a:xfrm>
          <a:prstGeom prst="rect">
            <a:avLst/>
          </a:prstGeom>
          <a:noFill/>
        </p:spPr>
        <p:txBody>
          <a:bodyPr wrap="none" rtlCol="0">
            <a:spAutoFit/>
          </a:bodyPr>
          <a:lstStyle/>
          <a:p>
            <a:r>
              <a:rPr lang="en-US" dirty="0" smtClean="0">
                <a:solidFill>
                  <a:schemeClr val="bg1"/>
                </a:solidFill>
              </a:rPr>
              <a:t>Testing of accelerating </a:t>
            </a:r>
            <a:r>
              <a:rPr lang="en-US" dirty="0">
                <a:solidFill>
                  <a:schemeClr val="bg1"/>
                </a:solidFill>
              </a:rPr>
              <a:t>stations</a:t>
            </a:r>
            <a:endParaRPr lang="ru-RU" dirty="0">
              <a:solidFill>
                <a:schemeClr val="bg1"/>
              </a:solidFill>
            </a:endParaRPr>
          </a:p>
        </p:txBody>
      </p:sp>
      <p:sp>
        <p:nvSpPr>
          <p:cNvPr id="4" name="TextBox 3"/>
          <p:cNvSpPr txBox="1"/>
          <p:nvPr/>
        </p:nvSpPr>
        <p:spPr>
          <a:xfrm>
            <a:off x="899592" y="4536829"/>
            <a:ext cx="3599383" cy="369332"/>
          </a:xfrm>
          <a:prstGeom prst="rect">
            <a:avLst/>
          </a:prstGeom>
          <a:noFill/>
        </p:spPr>
        <p:txBody>
          <a:bodyPr wrap="none" rtlCol="0">
            <a:spAutoFit/>
          </a:bodyPr>
          <a:lstStyle/>
          <a:p>
            <a:r>
              <a:rPr lang="en-US" dirty="0">
                <a:solidFill>
                  <a:schemeClr val="bg1"/>
                </a:solidFill>
              </a:rPr>
              <a:t>• </a:t>
            </a:r>
            <a:r>
              <a:rPr lang="en-US" dirty="0" err="1">
                <a:solidFill>
                  <a:schemeClr val="bg1"/>
                </a:solidFill>
              </a:rPr>
              <a:t>Budker</a:t>
            </a:r>
            <a:r>
              <a:rPr lang="en-US" dirty="0">
                <a:solidFill>
                  <a:schemeClr val="bg1"/>
                </a:solidFill>
              </a:rPr>
              <a:t> Institute of Nuclear Physics</a:t>
            </a:r>
            <a:endParaRPr lang="ru-RU" dirty="0">
              <a:solidFill>
                <a:schemeClr val="bg1"/>
              </a:solidFill>
            </a:endParaRPr>
          </a:p>
        </p:txBody>
      </p:sp>
      <p:sp>
        <p:nvSpPr>
          <p:cNvPr id="5"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25</a:t>
            </a:fld>
            <a:endParaRPr lang="ru-RU" dirty="0"/>
          </a:p>
        </p:txBody>
      </p:sp>
    </p:spTree>
    <p:extLst>
      <p:ext uri="{BB962C8B-B14F-4D97-AF65-F5344CB8AC3E}">
        <p14:creationId xmlns:p14="http://schemas.microsoft.com/office/powerpoint/2010/main" val="4205140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Artem\Desktop\2019-06-06_07\Presentation\Galimov\Data\Photos\IMG_20180703_1408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7767" y="-2914"/>
            <a:ext cx="7412414" cy="5146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48" y="0"/>
            <a:ext cx="3058273" cy="369332"/>
          </a:xfrm>
          <a:prstGeom prst="rect">
            <a:avLst/>
          </a:prstGeom>
          <a:noFill/>
        </p:spPr>
        <p:txBody>
          <a:bodyPr wrap="none" rtlCol="0">
            <a:spAutoFit/>
          </a:bodyPr>
          <a:lstStyle/>
          <a:p>
            <a:r>
              <a:rPr lang="en-US" dirty="0" smtClean="0">
                <a:solidFill>
                  <a:schemeClr val="bg1"/>
                </a:solidFill>
              </a:rPr>
              <a:t>Testing of accelerating </a:t>
            </a:r>
            <a:r>
              <a:rPr lang="en-US" dirty="0">
                <a:solidFill>
                  <a:schemeClr val="bg1"/>
                </a:solidFill>
              </a:rPr>
              <a:t>stations</a:t>
            </a:r>
            <a:endParaRPr lang="ru-RU" dirty="0">
              <a:solidFill>
                <a:schemeClr val="bg1"/>
              </a:solidFill>
            </a:endParaRPr>
          </a:p>
        </p:txBody>
      </p:sp>
      <p:sp>
        <p:nvSpPr>
          <p:cNvPr id="7"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26</a:t>
            </a:fld>
            <a:endParaRPr lang="ru-RU" dirty="0"/>
          </a:p>
        </p:txBody>
      </p:sp>
    </p:spTree>
    <p:extLst>
      <p:ext uri="{BB962C8B-B14F-4D97-AF65-F5344CB8AC3E}">
        <p14:creationId xmlns:p14="http://schemas.microsoft.com/office/powerpoint/2010/main" val="320742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Lib\RI\_Проекты\NICA\MAC\2019-06-06_07\Presentation\Galimov\Data\3 участок.jpg"/>
          <p:cNvPicPr>
            <a:picLocks noChangeAspect="1" noChangeArrowheads="1"/>
          </p:cNvPicPr>
          <p:nvPr/>
        </p:nvPicPr>
        <p:blipFill rotWithShape="1">
          <a:blip r:embed="rId2" cstate="print">
            <a:clrChange>
              <a:clrFrom>
                <a:srgbClr val="C2DCF5"/>
              </a:clrFrom>
              <a:clrTo>
                <a:srgbClr val="C2DCF5">
                  <a:alpha val="0"/>
                </a:srgbClr>
              </a:clrTo>
            </a:clrChange>
            <a:extLst>
              <a:ext uri="{28A0092B-C50C-407E-A947-70E740481C1C}">
                <a14:useLocalDpi xmlns:a14="http://schemas.microsoft.com/office/drawing/2010/main" val="0"/>
              </a:ext>
            </a:extLst>
          </a:blip>
          <a:srcRect/>
          <a:stretch/>
        </p:blipFill>
        <p:spPr bwMode="auto">
          <a:xfrm>
            <a:off x="1885" y="483518"/>
            <a:ext cx="9144001" cy="4371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8426" y="-9377"/>
            <a:ext cx="3520900" cy="369332"/>
          </a:xfrm>
          <a:prstGeom prst="rect">
            <a:avLst/>
          </a:prstGeom>
          <a:noFill/>
        </p:spPr>
        <p:txBody>
          <a:bodyPr wrap="none" rtlCol="0">
            <a:spAutoFit/>
          </a:bodyPr>
          <a:lstStyle/>
          <a:p>
            <a:r>
              <a:rPr lang="en-US" dirty="0" smtClean="0"/>
              <a:t>Extraction section (Third warm gap)</a:t>
            </a:r>
            <a:endParaRPr lang="en-US" dirty="0">
              <a:solidFill>
                <a:srgbClr val="000000"/>
              </a:solidFill>
            </a:endParaRPr>
          </a:p>
        </p:txBody>
      </p:sp>
      <p:sp>
        <p:nvSpPr>
          <p:cNvPr id="6" name="Скругленная прямоугольная выноска 5"/>
          <p:cNvSpPr/>
          <p:nvPr/>
        </p:nvSpPr>
        <p:spPr>
          <a:xfrm>
            <a:off x="7164288" y="4149427"/>
            <a:ext cx="1508879" cy="360040"/>
          </a:xfrm>
          <a:prstGeom prst="wedgeRoundRectCallout">
            <a:avLst>
              <a:gd name="adj1" fmla="val -49507"/>
              <a:gd name="adj2" fmla="val -36449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Extraction channel to </a:t>
            </a:r>
            <a:r>
              <a:rPr lang="en-US" sz="1200" dirty="0" err="1" smtClean="0"/>
              <a:t>Nuclotron</a:t>
            </a:r>
            <a:endParaRPr lang="ru-RU" sz="1200" dirty="0"/>
          </a:p>
        </p:txBody>
      </p:sp>
      <p:sp>
        <p:nvSpPr>
          <p:cNvPr id="7" name="Скругленная прямоугольная выноска 6"/>
          <p:cNvSpPr/>
          <p:nvPr/>
        </p:nvSpPr>
        <p:spPr>
          <a:xfrm>
            <a:off x="611560" y="1563638"/>
            <a:ext cx="1080120" cy="216024"/>
          </a:xfrm>
          <a:prstGeom prst="wedgeRoundRectCallout">
            <a:avLst>
              <a:gd name="adj1" fmla="val 5501"/>
              <a:gd name="adj2" fmla="val -240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Quadrant II</a:t>
            </a:r>
            <a:endParaRPr lang="ru-RU" sz="1200" dirty="0"/>
          </a:p>
        </p:txBody>
      </p:sp>
      <p:sp>
        <p:nvSpPr>
          <p:cNvPr id="8" name="Скругленная прямоугольная выноска 7"/>
          <p:cNvSpPr/>
          <p:nvPr/>
        </p:nvSpPr>
        <p:spPr>
          <a:xfrm>
            <a:off x="7378667" y="1563638"/>
            <a:ext cx="1080120" cy="216024"/>
          </a:xfrm>
          <a:prstGeom prst="wedgeRoundRectCallout">
            <a:avLst>
              <a:gd name="adj1" fmla="val 5501"/>
              <a:gd name="adj2" fmla="val -240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Quadrant III</a:t>
            </a:r>
            <a:endParaRPr lang="ru-RU" sz="1200" dirty="0"/>
          </a:p>
        </p:txBody>
      </p:sp>
      <p:cxnSp>
        <p:nvCxnSpPr>
          <p:cNvPr id="9" name="Прямая со стрелкой 8"/>
          <p:cNvCxnSpPr/>
          <p:nvPr/>
        </p:nvCxnSpPr>
        <p:spPr>
          <a:xfrm>
            <a:off x="4067944" y="1563638"/>
            <a:ext cx="12407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Скругленная прямоугольная выноска 15"/>
          <p:cNvSpPr/>
          <p:nvPr/>
        </p:nvSpPr>
        <p:spPr>
          <a:xfrm>
            <a:off x="2987824" y="3651870"/>
            <a:ext cx="617961" cy="180020"/>
          </a:xfrm>
          <a:prstGeom prst="wedgeRoundRectCallout">
            <a:avLst>
              <a:gd name="adj1" fmla="val -61837"/>
              <a:gd name="adj2" fmla="val -82798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Kicker</a:t>
            </a:r>
            <a:endParaRPr lang="ru-RU" sz="1200" dirty="0"/>
          </a:p>
        </p:txBody>
      </p:sp>
      <p:sp>
        <p:nvSpPr>
          <p:cNvPr id="17" name="Скругленная прямоугольная выноска 16"/>
          <p:cNvSpPr/>
          <p:nvPr/>
        </p:nvSpPr>
        <p:spPr>
          <a:xfrm>
            <a:off x="5035257" y="3651870"/>
            <a:ext cx="1008112" cy="180020"/>
          </a:xfrm>
          <a:prstGeom prst="wedgeRoundRectCallout">
            <a:avLst>
              <a:gd name="adj1" fmla="val -103173"/>
              <a:gd name="adj2" fmla="val -84915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Septum 1,2</a:t>
            </a:r>
            <a:endParaRPr lang="ru-RU" sz="1200" dirty="0"/>
          </a:p>
        </p:txBody>
      </p:sp>
      <p:sp>
        <p:nvSpPr>
          <p:cNvPr id="18" name="Скругленная прямоугольная выноска 17"/>
          <p:cNvSpPr/>
          <p:nvPr/>
        </p:nvSpPr>
        <p:spPr>
          <a:xfrm>
            <a:off x="3874365" y="3651870"/>
            <a:ext cx="1008112" cy="180020"/>
          </a:xfrm>
          <a:prstGeom prst="wedgeRoundRectCallout">
            <a:avLst>
              <a:gd name="adj1" fmla="val -86544"/>
              <a:gd name="adj2" fmla="val -86185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Pickup</a:t>
            </a:r>
            <a:endParaRPr lang="ru-RU" sz="1200" dirty="0"/>
          </a:p>
        </p:txBody>
      </p:sp>
      <p:sp>
        <p:nvSpPr>
          <p:cNvPr id="19" name="Скругленная прямоугольная выноска 18"/>
          <p:cNvSpPr/>
          <p:nvPr/>
        </p:nvSpPr>
        <p:spPr>
          <a:xfrm>
            <a:off x="2344474" y="1311248"/>
            <a:ext cx="795377" cy="216024"/>
          </a:xfrm>
          <a:prstGeom prst="wedgeRoundRectCallout">
            <a:avLst>
              <a:gd name="adj1" fmla="val 87254"/>
              <a:gd name="adj2" fmla="val 26691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Bypass</a:t>
            </a:r>
            <a:endParaRPr lang="ru-RU" sz="1200" dirty="0"/>
          </a:p>
        </p:txBody>
      </p:sp>
      <p:sp>
        <p:nvSpPr>
          <p:cNvPr id="14"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27</a:t>
            </a:fld>
            <a:endParaRPr lang="ru-RU" dirty="0"/>
          </a:p>
        </p:txBody>
      </p:sp>
    </p:spTree>
    <p:extLst>
      <p:ext uri="{BB962C8B-B14F-4D97-AF65-F5344CB8AC3E}">
        <p14:creationId xmlns:p14="http://schemas.microsoft.com/office/powerpoint/2010/main" val="1698300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C:\Users\Artem\Desktop\2019-06-06_07\Presentation\Galimov\Data\Тузиков\IMG_20190417_092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036" y="647455"/>
            <a:ext cx="5269583" cy="39521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rtem\Desktop\2019-06-06_07\Presentation\Galimov\Data\Тузиков\IMG_20190417_092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7" y="647455"/>
            <a:ext cx="2969871" cy="39598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9512" y="4607282"/>
            <a:ext cx="3599383" cy="369332"/>
          </a:xfrm>
          <a:prstGeom prst="rect">
            <a:avLst/>
          </a:prstGeom>
          <a:noFill/>
        </p:spPr>
        <p:txBody>
          <a:bodyPr wrap="none" rtlCol="0">
            <a:spAutoFit/>
          </a:bodyPr>
          <a:lstStyle/>
          <a:p>
            <a:r>
              <a:rPr lang="en-US" dirty="0">
                <a:solidFill>
                  <a:schemeClr val="bg1"/>
                </a:solidFill>
              </a:rPr>
              <a:t>• </a:t>
            </a:r>
            <a:r>
              <a:rPr lang="en-US" dirty="0" err="1">
                <a:solidFill>
                  <a:schemeClr val="bg1"/>
                </a:solidFill>
              </a:rPr>
              <a:t>Budker</a:t>
            </a:r>
            <a:r>
              <a:rPr lang="en-US" dirty="0">
                <a:solidFill>
                  <a:schemeClr val="bg1"/>
                </a:solidFill>
              </a:rPr>
              <a:t> Institute of Nuclear Physics</a:t>
            </a:r>
            <a:endParaRPr lang="ru-RU" dirty="0">
              <a:solidFill>
                <a:schemeClr val="bg1"/>
              </a:solidFill>
            </a:endParaRPr>
          </a:p>
        </p:txBody>
      </p:sp>
      <p:sp>
        <p:nvSpPr>
          <p:cNvPr id="8" name="TextBox 7"/>
          <p:cNvSpPr txBox="1"/>
          <p:nvPr/>
        </p:nvSpPr>
        <p:spPr>
          <a:xfrm>
            <a:off x="4435417" y="-24368"/>
            <a:ext cx="650114" cy="369332"/>
          </a:xfrm>
          <a:prstGeom prst="rect">
            <a:avLst/>
          </a:prstGeom>
          <a:noFill/>
        </p:spPr>
        <p:txBody>
          <a:bodyPr wrap="none" rtlCol="0">
            <a:spAutoFit/>
          </a:bodyPr>
          <a:lstStyle/>
          <a:p>
            <a:r>
              <a:rPr lang="en-US" dirty="0" err="1" smtClean="0">
                <a:solidFill>
                  <a:schemeClr val="bg1"/>
                </a:solidFill>
              </a:rPr>
              <a:t>Kiker</a:t>
            </a:r>
            <a:endParaRPr lang="ru-RU" dirty="0">
              <a:solidFill>
                <a:schemeClr val="bg1"/>
              </a:solidFill>
            </a:endParaRPr>
          </a:p>
        </p:txBody>
      </p:sp>
      <p:sp>
        <p:nvSpPr>
          <p:cNvPr id="9"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28</a:t>
            </a:fld>
            <a:endParaRPr lang="ru-RU" dirty="0"/>
          </a:p>
        </p:txBody>
      </p:sp>
    </p:spTree>
    <p:extLst>
      <p:ext uri="{BB962C8B-B14F-4D97-AF65-F5344CB8AC3E}">
        <p14:creationId xmlns:p14="http://schemas.microsoft.com/office/powerpoint/2010/main" val="203192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29</a:t>
            </a:fld>
            <a:endParaRPr lang="ru-RU"/>
          </a:p>
        </p:txBody>
      </p:sp>
      <p:pic>
        <p:nvPicPr>
          <p:cNvPr id="7170" name="Picture 2" descr="D:\Lib\RI\_Проекты\NICA\MAC\2019-06-06_07\Presentation\Galimov\Data\4 учасок СЭО.jpg"/>
          <p:cNvPicPr>
            <a:picLocks noChangeAspect="1" noChangeArrowheads="1"/>
          </p:cNvPicPr>
          <p:nvPr/>
        </p:nvPicPr>
        <p:blipFill rotWithShape="1">
          <a:blip r:embed="rId2" cstate="print">
            <a:clrChange>
              <a:clrFrom>
                <a:srgbClr val="C2DCF5"/>
              </a:clrFrom>
              <a:clrTo>
                <a:srgbClr val="C2DCF5">
                  <a:alpha val="0"/>
                </a:srgbClr>
              </a:clrTo>
            </a:clrChange>
            <a:extLst>
              <a:ext uri="{28A0092B-C50C-407E-A947-70E740481C1C}">
                <a14:useLocalDpi xmlns:a14="http://schemas.microsoft.com/office/drawing/2010/main" val="0"/>
              </a:ext>
            </a:extLst>
          </a:blip>
          <a:srcRect/>
          <a:stretch/>
        </p:blipFill>
        <p:spPr bwMode="auto">
          <a:xfrm>
            <a:off x="1"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31840" y="0"/>
            <a:ext cx="2604431" cy="369332"/>
          </a:xfrm>
          <a:prstGeom prst="rect">
            <a:avLst/>
          </a:prstGeom>
          <a:noFill/>
        </p:spPr>
        <p:txBody>
          <a:bodyPr wrap="none" rtlCol="0">
            <a:spAutoFit/>
          </a:bodyPr>
          <a:lstStyle/>
          <a:p>
            <a:r>
              <a:rPr lang="en-US" dirty="0" smtClean="0"/>
              <a:t>E-cooling (4-th warm gap)</a:t>
            </a:r>
            <a:endParaRPr lang="ru-RU" dirty="0"/>
          </a:p>
        </p:txBody>
      </p:sp>
    </p:spTree>
    <p:extLst>
      <p:ext uri="{BB962C8B-B14F-4D97-AF65-F5344CB8AC3E}">
        <p14:creationId xmlns:p14="http://schemas.microsoft.com/office/powerpoint/2010/main" val="2301208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a:t>
            </a:fld>
            <a:endParaRPr lang="ru-RU"/>
          </a:p>
        </p:txBody>
      </p:sp>
      <p:pic>
        <p:nvPicPr>
          <p:cNvPr id="2050" name="Picture 2" descr="D:\Lib\RI\_Проекты\NICA\MAC\2019-06-06_07\Presentation\Galimov\Data\полный 2.jpg"/>
          <p:cNvPicPr>
            <a:picLocks noChangeAspect="1" noChangeArrowheads="1"/>
          </p:cNvPicPr>
          <p:nvPr/>
        </p:nvPicPr>
        <p:blipFill rotWithShape="1">
          <a:blip r:embed="rId2" cstate="print">
            <a:clrChange>
              <a:clrFrom>
                <a:srgbClr val="C2DCF5"/>
              </a:clrFrom>
              <a:clrTo>
                <a:srgbClr val="C2DCF5">
                  <a:alpha val="0"/>
                </a:srgbClr>
              </a:clrTo>
            </a:clrChange>
            <a:extLst>
              <a:ext uri="{28A0092B-C50C-407E-A947-70E740481C1C}">
                <a14:useLocalDpi xmlns:a14="http://schemas.microsoft.com/office/drawing/2010/main" val="0"/>
              </a:ext>
            </a:extLst>
          </a:blip>
          <a:srcRect/>
          <a:stretch/>
        </p:blipFill>
        <p:spPr bwMode="auto">
          <a:xfrm>
            <a:off x="181648" y="339528"/>
            <a:ext cx="8702988" cy="4836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76882" y="-29804"/>
            <a:ext cx="1712520" cy="369332"/>
          </a:xfrm>
          <a:prstGeom prst="rect">
            <a:avLst/>
          </a:prstGeom>
          <a:noFill/>
        </p:spPr>
        <p:txBody>
          <a:bodyPr wrap="none" rtlCol="0">
            <a:spAutoFit/>
          </a:bodyPr>
          <a:lstStyle/>
          <a:p>
            <a:r>
              <a:rPr lang="en-US" dirty="0" smtClean="0"/>
              <a:t>Booster 3D view</a:t>
            </a:r>
            <a:endParaRPr lang="en-US" dirty="0">
              <a:solidFill>
                <a:srgbClr val="000000"/>
              </a:solidFill>
            </a:endParaRPr>
          </a:p>
        </p:txBody>
      </p:sp>
      <p:sp>
        <p:nvSpPr>
          <p:cNvPr id="5" name="Скругленная прямоугольная выноска 4"/>
          <p:cNvSpPr/>
          <p:nvPr/>
        </p:nvSpPr>
        <p:spPr>
          <a:xfrm>
            <a:off x="6588224" y="297091"/>
            <a:ext cx="1584176" cy="288007"/>
          </a:xfrm>
          <a:prstGeom prst="wedgeRoundRectCallout">
            <a:avLst>
              <a:gd name="adj1" fmla="val -85627"/>
              <a:gd name="adj2" fmla="val 14196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E-cooling</a:t>
            </a:r>
            <a:r>
              <a:rPr lang="ru-RU" sz="1200" dirty="0" smtClean="0"/>
              <a:t> </a:t>
            </a:r>
            <a:r>
              <a:rPr lang="en-US" sz="1200" dirty="0" smtClean="0"/>
              <a:t>system</a:t>
            </a:r>
          </a:p>
        </p:txBody>
      </p:sp>
      <p:sp>
        <p:nvSpPr>
          <p:cNvPr id="8" name="Скругленная прямоугольная выноска 7"/>
          <p:cNvSpPr/>
          <p:nvPr/>
        </p:nvSpPr>
        <p:spPr>
          <a:xfrm>
            <a:off x="2699792" y="2175699"/>
            <a:ext cx="885466" cy="252010"/>
          </a:xfrm>
          <a:prstGeom prst="wedgeRoundRectCallout">
            <a:avLst>
              <a:gd name="adj1" fmla="val -78425"/>
              <a:gd name="adj2" fmla="val 21373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Feed box</a:t>
            </a:r>
            <a:endParaRPr lang="ru-RU" sz="1200" dirty="0"/>
          </a:p>
        </p:txBody>
      </p:sp>
      <p:sp>
        <p:nvSpPr>
          <p:cNvPr id="9" name="Скругленная прямоугольная выноска 8"/>
          <p:cNvSpPr/>
          <p:nvPr/>
        </p:nvSpPr>
        <p:spPr>
          <a:xfrm>
            <a:off x="7999170" y="4371925"/>
            <a:ext cx="885466" cy="216049"/>
          </a:xfrm>
          <a:prstGeom prst="wedgeRoundRectCallout">
            <a:avLst>
              <a:gd name="adj1" fmla="val -53684"/>
              <a:gd name="adj2" fmla="val -15667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err="1" smtClean="0"/>
              <a:t>Nuclotron</a:t>
            </a:r>
            <a:endParaRPr lang="ru-RU" sz="1200" dirty="0"/>
          </a:p>
        </p:txBody>
      </p:sp>
      <p:sp>
        <p:nvSpPr>
          <p:cNvPr id="10" name="Скругленная прямоугольная выноска 9"/>
          <p:cNvSpPr/>
          <p:nvPr/>
        </p:nvSpPr>
        <p:spPr>
          <a:xfrm>
            <a:off x="1115616" y="585098"/>
            <a:ext cx="1224136" cy="213003"/>
          </a:xfrm>
          <a:prstGeom prst="wedgeRoundRectCallout">
            <a:avLst>
              <a:gd name="adj1" fmla="val 80806"/>
              <a:gd name="adj2" fmla="val 16209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Injection system</a:t>
            </a:r>
            <a:endParaRPr lang="ru-RU" sz="1200" dirty="0"/>
          </a:p>
        </p:txBody>
      </p:sp>
      <p:sp>
        <p:nvSpPr>
          <p:cNvPr id="11" name="Скругленная прямоугольная выноска 10"/>
          <p:cNvSpPr/>
          <p:nvPr/>
        </p:nvSpPr>
        <p:spPr>
          <a:xfrm>
            <a:off x="3995936" y="2427709"/>
            <a:ext cx="1152128" cy="216024"/>
          </a:xfrm>
          <a:prstGeom prst="wedgeRoundRectCallout">
            <a:avLst>
              <a:gd name="adj1" fmla="val -57261"/>
              <a:gd name="adj2" fmla="val 185517"/>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Power suppl</a:t>
            </a:r>
            <a:r>
              <a:rPr lang="en-US" sz="1200" dirty="0"/>
              <a:t>y</a:t>
            </a:r>
            <a:endParaRPr lang="ru-RU" sz="1200" dirty="0"/>
          </a:p>
        </p:txBody>
      </p:sp>
      <p:sp>
        <p:nvSpPr>
          <p:cNvPr id="12" name="Скругленная прямоугольная выноска 11"/>
          <p:cNvSpPr/>
          <p:nvPr/>
        </p:nvSpPr>
        <p:spPr>
          <a:xfrm>
            <a:off x="181648" y="3435846"/>
            <a:ext cx="1438024" cy="212314"/>
          </a:xfrm>
          <a:prstGeom prst="wedgeRoundRectCallout">
            <a:avLst>
              <a:gd name="adj1" fmla="val 64727"/>
              <a:gd name="adj2" fmla="val -29288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Accelerating station </a:t>
            </a:r>
            <a:endParaRPr lang="ru-RU" sz="1200" dirty="0"/>
          </a:p>
        </p:txBody>
      </p:sp>
      <p:sp>
        <p:nvSpPr>
          <p:cNvPr id="13" name="Скругленная прямоугольная выноска 12"/>
          <p:cNvSpPr/>
          <p:nvPr/>
        </p:nvSpPr>
        <p:spPr>
          <a:xfrm>
            <a:off x="5940152" y="2067694"/>
            <a:ext cx="1368152" cy="216011"/>
          </a:xfrm>
          <a:prstGeom prst="wedgeRoundRectCallout">
            <a:avLst>
              <a:gd name="adj1" fmla="val 67072"/>
              <a:gd name="adj2" fmla="val 17448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Extraction system</a:t>
            </a:r>
            <a:endParaRPr lang="ru-RU" sz="1200" dirty="0"/>
          </a:p>
        </p:txBody>
      </p:sp>
    </p:spTree>
    <p:extLst>
      <p:ext uri="{BB962C8B-B14F-4D97-AF65-F5344CB8AC3E}">
        <p14:creationId xmlns:p14="http://schemas.microsoft.com/office/powerpoint/2010/main" val="3060997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30</a:t>
            </a:fld>
            <a:endParaRPr lang="ru-RU"/>
          </a:p>
        </p:txBody>
      </p:sp>
      <p:pic>
        <p:nvPicPr>
          <p:cNvPr id="8194" name="Picture 2" descr="D:\Photos\Разобрать\2019\0521\DSC0529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9299"/>
            <a:ext cx="9144000" cy="51242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3888" y="-11668"/>
            <a:ext cx="2604431" cy="369332"/>
          </a:xfrm>
          <a:prstGeom prst="rect">
            <a:avLst/>
          </a:prstGeom>
          <a:noFill/>
        </p:spPr>
        <p:txBody>
          <a:bodyPr wrap="none" rtlCol="0">
            <a:spAutoFit/>
          </a:bodyPr>
          <a:lstStyle/>
          <a:p>
            <a:r>
              <a:rPr lang="en-US" dirty="0" smtClean="0"/>
              <a:t>E-cooling (4-th warm gap)</a:t>
            </a:r>
            <a:endParaRPr lang="ru-RU" dirty="0"/>
          </a:p>
        </p:txBody>
      </p:sp>
      <p:sp>
        <p:nvSpPr>
          <p:cNvPr id="5" name="TextBox 4"/>
          <p:cNvSpPr txBox="1"/>
          <p:nvPr/>
        </p:nvSpPr>
        <p:spPr>
          <a:xfrm>
            <a:off x="179512" y="4607282"/>
            <a:ext cx="3599383" cy="369332"/>
          </a:xfrm>
          <a:prstGeom prst="rect">
            <a:avLst/>
          </a:prstGeom>
          <a:noFill/>
        </p:spPr>
        <p:txBody>
          <a:bodyPr wrap="none" rtlCol="0">
            <a:spAutoFit/>
          </a:bodyPr>
          <a:lstStyle/>
          <a:p>
            <a:r>
              <a:rPr lang="en-US" dirty="0">
                <a:solidFill>
                  <a:schemeClr val="bg1"/>
                </a:solidFill>
              </a:rPr>
              <a:t>• </a:t>
            </a:r>
            <a:r>
              <a:rPr lang="en-US" dirty="0" err="1">
                <a:solidFill>
                  <a:schemeClr val="bg1"/>
                </a:solidFill>
              </a:rPr>
              <a:t>Budker</a:t>
            </a:r>
            <a:r>
              <a:rPr lang="en-US" dirty="0">
                <a:solidFill>
                  <a:schemeClr val="bg1"/>
                </a:solidFill>
              </a:rPr>
              <a:t> Institute of Nuclear Physics</a:t>
            </a:r>
            <a:endParaRPr lang="ru-RU" dirty="0">
              <a:solidFill>
                <a:schemeClr val="bg1"/>
              </a:solidFill>
            </a:endParaRPr>
          </a:p>
        </p:txBody>
      </p:sp>
      <p:sp>
        <p:nvSpPr>
          <p:cNvPr id="6"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30</a:t>
            </a:fld>
            <a:endParaRPr lang="ru-RU" dirty="0"/>
          </a:p>
        </p:txBody>
      </p:sp>
    </p:spTree>
    <p:extLst>
      <p:ext uri="{BB962C8B-B14F-4D97-AF65-F5344CB8AC3E}">
        <p14:creationId xmlns:p14="http://schemas.microsoft.com/office/powerpoint/2010/main" val="287620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31</a:t>
            </a:fld>
            <a:endParaRPr lang="ru-RU"/>
          </a:p>
        </p:txBody>
      </p:sp>
      <p:pic>
        <p:nvPicPr>
          <p:cNvPr id="17410" name="Picture 2" descr="D:\Lib\RI\_Проекты\NICA\MAC\2019-06-06_07\Presentation\Galimov\Data\Тихомирова\B-123.00.00.000СБ_пост HV.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428" y="549548"/>
            <a:ext cx="4680520" cy="444049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D:\Lib\RI\_Проекты\NICA\MAC\2019-06-06_07\Presentation\Galimov\Data\Тихомирова\B-125.00.00.000СБ_пост XHV_1.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549548"/>
            <a:ext cx="4895056" cy="44558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5896" y="-20569"/>
            <a:ext cx="1641668" cy="369332"/>
          </a:xfrm>
          <a:prstGeom prst="rect">
            <a:avLst/>
          </a:prstGeom>
          <a:noFill/>
        </p:spPr>
        <p:txBody>
          <a:bodyPr wrap="none" rtlCol="0">
            <a:spAutoFit/>
          </a:bodyPr>
          <a:lstStyle/>
          <a:p>
            <a:r>
              <a:rPr lang="en-US" dirty="0" smtClean="0"/>
              <a:t>Vacuum system</a:t>
            </a:r>
            <a:endParaRPr lang="en-US" dirty="0">
              <a:solidFill>
                <a:srgbClr val="000000"/>
              </a:solidFill>
            </a:endParaRPr>
          </a:p>
        </p:txBody>
      </p:sp>
      <p:sp>
        <p:nvSpPr>
          <p:cNvPr id="6" name="TextBox 5"/>
          <p:cNvSpPr txBox="1"/>
          <p:nvPr/>
        </p:nvSpPr>
        <p:spPr>
          <a:xfrm>
            <a:off x="2627784" y="4529951"/>
            <a:ext cx="3420380"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Pump stations of “cold” beam channel</a:t>
            </a:r>
            <a:endParaRPr lang="en-US" sz="1400" dirty="0"/>
          </a:p>
        </p:txBody>
      </p:sp>
    </p:spTree>
    <p:extLst>
      <p:ext uri="{BB962C8B-B14F-4D97-AF65-F5344CB8AC3E}">
        <p14:creationId xmlns:p14="http://schemas.microsoft.com/office/powerpoint/2010/main" val="2190700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32</a:t>
            </a:fld>
            <a:endParaRPr lang="ru-RU"/>
          </a:p>
        </p:txBody>
      </p:sp>
      <p:pic>
        <p:nvPicPr>
          <p:cNvPr id="18434" name="Picture 2" descr="D:\Lib\RI\_Проекты\NICA\MAC\2019-06-06_07\Presentation\Galimov\Data\Тихомирова\B-124.00.00.000СБ_пост MV.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984" y="360516"/>
            <a:ext cx="4571372" cy="4782983"/>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Lib\RI\_Проекты\NICA\MAC\2019-06-06_07\Presentation\Galimov\Data\Тихомирова\B-122.00.00.000СБ_пост LV.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2" y="324698"/>
            <a:ext cx="5048250" cy="4813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3808" y="4683838"/>
            <a:ext cx="3420380"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Pump stations of isolation volumes</a:t>
            </a:r>
            <a:endParaRPr lang="en-US" sz="1400" dirty="0"/>
          </a:p>
        </p:txBody>
      </p:sp>
      <p:sp>
        <p:nvSpPr>
          <p:cNvPr id="6" name="TextBox 5"/>
          <p:cNvSpPr txBox="1"/>
          <p:nvPr/>
        </p:nvSpPr>
        <p:spPr>
          <a:xfrm>
            <a:off x="3635896" y="-20569"/>
            <a:ext cx="1641668" cy="369332"/>
          </a:xfrm>
          <a:prstGeom prst="rect">
            <a:avLst/>
          </a:prstGeom>
          <a:noFill/>
        </p:spPr>
        <p:txBody>
          <a:bodyPr wrap="none" rtlCol="0">
            <a:spAutoFit/>
          </a:bodyPr>
          <a:lstStyle/>
          <a:p>
            <a:r>
              <a:rPr lang="en-US" dirty="0" smtClean="0"/>
              <a:t>Vacuum system</a:t>
            </a:r>
            <a:endParaRPr lang="en-US" dirty="0">
              <a:solidFill>
                <a:srgbClr val="000000"/>
              </a:solidFill>
            </a:endParaRPr>
          </a:p>
        </p:txBody>
      </p:sp>
    </p:spTree>
    <p:extLst>
      <p:ext uri="{BB962C8B-B14F-4D97-AF65-F5344CB8AC3E}">
        <p14:creationId xmlns:p14="http://schemas.microsoft.com/office/powerpoint/2010/main" val="535522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a:p>
        </p:txBody>
      </p:sp>
      <p:pic>
        <p:nvPicPr>
          <p:cNvPr id="9218" name="Picture 2" descr="D:\Lib\RI\_Проекты\NICA\MAC\2019-06-06_07\Presentation\Galimov\Data\ИП Бустер_Бутырина.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1520" y="329314"/>
            <a:ext cx="8570724" cy="48210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52506" y="-52892"/>
            <a:ext cx="6768752" cy="369332"/>
          </a:xfrm>
          <a:prstGeom prst="rect">
            <a:avLst/>
          </a:prstGeom>
          <a:noFill/>
        </p:spPr>
        <p:txBody>
          <a:bodyPr wrap="square" rtlCol="0">
            <a:spAutoFit/>
          </a:bodyPr>
          <a:lstStyle/>
          <a:p>
            <a:pPr algn="ctr"/>
            <a:r>
              <a:rPr lang="en-US" dirty="0" smtClean="0"/>
              <a:t>Power supply system</a:t>
            </a:r>
          </a:p>
        </p:txBody>
      </p:sp>
      <p:sp>
        <p:nvSpPr>
          <p:cNvPr id="7" name="Скругленная прямоугольная выноска 6"/>
          <p:cNvSpPr/>
          <p:nvPr/>
        </p:nvSpPr>
        <p:spPr>
          <a:xfrm>
            <a:off x="2267744" y="2211710"/>
            <a:ext cx="1440160" cy="180020"/>
          </a:xfrm>
          <a:prstGeom prst="wedgeRoundRectCallout">
            <a:avLst>
              <a:gd name="adj1" fmla="val 36437"/>
              <a:gd name="adj2" fmla="val 32193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Power supplies</a:t>
            </a:r>
            <a:endParaRPr lang="ru-RU" sz="1200" dirty="0"/>
          </a:p>
        </p:txBody>
      </p:sp>
      <p:sp>
        <p:nvSpPr>
          <p:cNvPr id="8" name="Скругленная прямоугольная выноска 7"/>
          <p:cNvSpPr/>
          <p:nvPr/>
        </p:nvSpPr>
        <p:spPr>
          <a:xfrm>
            <a:off x="228576" y="4701480"/>
            <a:ext cx="1224136" cy="180020"/>
          </a:xfrm>
          <a:prstGeom prst="wedgeRoundRectCallout">
            <a:avLst>
              <a:gd name="adj1" fmla="val 66213"/>
              <a:gd name="adj2" fmla="val -45408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Control room</a:t>
            </a:r>
            <a:endParaRPr lang="ru-RU" sz="1200" dirty="0"/>
          </a:p>
        </p:txBody>
      </p:sp>
      <p:sp>
        <p:nvSpPr>
          <p:cNvPr id="9" name="Скругленная прямоугольная выноска 8"/>
          <p:cNvSpPr/>
          <p:nvPr/>
        </p:nvSpPr>
        <p:spPr>
          <a:xfrm>
            <a:off x="2941936" y="1779662"/>
            <a:ext cx="1224136" cy="180020"/>
          </a:xfrm>
          <a:prstGeom prst="wedgeRoundRectCallout">
            <a:avLst>
              <a:gd name="adj1" fmla="val 73476"/>
              <a:gd name="adj2" fmla="val -2353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Equivalent </a:t>
            </a:r>
            <a:r>
              <a:rPr lang="en-US" sz="1200" dirty="0"/>
              <a:t>load</a:t>
            </a:r>
            <a:endParaRPr lang="ru-RU" sz="1200" dirty="0"/>
          </a:p>
        </p:txBody>
      </p:sp>
      <p:sp>
        <p:nvSpPr>
          <p:cNvPr id="13" name="Скругленная прямоугольная выноска 12"/>
          <p:cNvSpPr/>
          <p:nvPr/>
        </p:nvSpPr>
        <p:spPr>
          <a:xfrm>
            <a:off x="6444208" y="871110"/>
            <a:ext cx="1224136" cy="180020"/>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Switchboards</a:t>
            </a:r>
            <a:endParaRPr lang="ru-RU" sz="1200" dirty="0"/>
          </a:p>
        </p:txBody>
      </p:sp>
      <p:sp>
        <p:nvSpPr>
          <p:cNvPr id="14" name="Скругленная прямоугольная выноска 13"/>
          <p:cNvSpPr/>
          <p:nvPr/>
        </p:nvSpPr>
        <p:spPr>
          <a:xfrm>
            <a:off x="5724128" y="483518"/>
            <a:ext cx="1728192" cy="180020"/>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Evacuation energy keys</a:t>
            </a:r>
            <a:endParaRPr lang="ru-RU" sz="1200" dirty="0"/>
          </a:p>
        </p:txBody>
      </p:sp>
      <p:sp>
        <p:nvSpPr>
          <p:cNvPr id="15" name="Скругленная прямоугольная выноска 14"/>
          <p:cNvSpPr/>
          <p:nvPr/>
        </p:nvSpPr>
        <p:spPr>
          <a:xfrm>
            <a:off x="7208676" y="1491630"/>
            <a:ext cx="1224136" cy="180020"/>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Current lines</a:t>
            </a:r>
            <a:endParaRPr lang="ru-RU" sz="1200" dirty="0"/>
          </a:p>
        </p:txBody>
      </p:sp>
      <p:sp>
        <p:nvSpPr>
          <p:cNvPr id="16"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33</a:t>
            </a:fld>
            <a:endParaRPr lang="ru-RU" dirty="0"/>
          </a:p>
        </p:txBody>
      </p:sp>
    </p:spTree>
    <p:extLst>
      <p:ext uri="{BB962C8B-B14F-4D97-AF65-F5344CB8AC3E}">
        <p14:creationId xmlns:p14="http://schemas.microsoft.com/office/powerpoint/2010/main" val="5909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34</a:t>
            </a:fld>
            <a:endParaRPr lang="ru-RU"/>
          </a:p>
        </p:txBody>
      </p:sp>
      <p:pic>
        <p:nvPicPr>
          <p:cNvPr id="1025" name="Picture 1" descr="D:\Photos\Разобрать\2019\22490529\JPG\DSC054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64" y="1"/>
            <a:ext cx="9139436"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2506" y="-52892"/>
            <a:ext cx="6768752" cy="369332"/>
          </a:xfrm>
          <a:prstGeom prst="rect">
            <a:avLst/>
          </a:prstGeom>
          <a:noFill/>
        </p:spPr>
        <p:txBody>
          <a:bodyPr wrap="square" rtlCol="0">
            <a:spAutoFit/>
          </a:bodyPr>
          <a:lstStyle/>
          <a:p>
            <a:pPr algn="ctr"/>
            <a:r>
              <a:rPr lang="en-US" dirty="0" smtClean="0">
                <a:solidFill>
                  <a:schemeClr val="bg1"/>
                </a:solidFill>
              </a:rPr>
              <a:t>Power supply system</a:t>
            </a:r>
          </a:p>
        </p:txBody>
      </p:sp>
      <p:sp>
        <p:nvSpPr>
          <p:cNvPr id="6" name="Номер слайда 3"/>
          <p:cNvSpPr txBox="1">
            <a:spLocks/>
          </p:cNvSpPr>
          <p:nvPr/>
        </p:nvSpPr>
        <p:spPr>
          <a:xfrm>
            <a:off x="6858000" y="4767263"/>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34</a:t>
            </a:fld>
            <a:endParaRPr lang="ru-RU" dirty="0"/>
          </a:p>
        </p:txBody>
      </p:sp>
    </p:spTree>
    <p:extLst>
      <p:ext uri="{BB962C8B-B14F-4D97-AF65-F5344CB8AC3E}">
        <p14:creationId xmlns:p14="http://schemas.microsoft.com/office/powerpoint/2010/main" val="1057951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804248" y="4739084"/>
            <a:ext cx="2133600" cy="273844"/>
          </a:xfrm>
        </p:spPr>
        <p:txBody>
          <a:bodyPr/>
          <a:lstStyle/>
          <a:p>
            <a:fld id="{B19B0651-EE4F-4900-A07F-96A6BFA9D0F0}" type="slidenum">
              <a:rPr lang="ru-RU" smtClean="0"/>
              <a:t>35</a:t>
            </a:fld>
            <a:endParaRPr lang="ru-RU" dirty="0"/>
          </a:p>
        </p:txBody>
      </p:sp>
      <p:pic>
        <p:nvPicPr>
          <p:cNvPr id="5" name="Picture 3" descr="D:\Lib\RI\_Проекты\NICA\MAC\2019-06-06_07\Presentation\Galimov\Data\Криотрубопровод.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555526"/>
            <a:ext cx="8316082" cy="4320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67944" y="-9377"/>
            <a:ext cx="1590372" cy="369332"/>
          </a:xfrm>
          <a:prstGeom prst="rect">
            <a:avLst/>
          </a:prstGeom>
          <a:noFill/>
        </p:spPr>
        <p:txBody>
          <a:bodyPr wrap="none" rtlCol="0">
            <a:spAutoFit/>
          </a:bodyPr>
          <a:lstStyle/>
          <a:p>
            <a:r>
              <a:rPr lang="en-US" dirty="0" smtClean="0"/>
              <a:t>Cooling system</a:t>
            </a:r>
            <a:endParaRPr lang="en-US" dirty="0">
              <a:solidFill>
                <a:srgbClr val="000000"/>
              </a:solidFill>
            </a:endParaRPr>
          </a:p>
        </p:txBody>
      </p:sp>
      <p:sp>
        <p:nvSpPr>
          <p:cNvPr id="7" name="Скругленная прямоугольная выноска 6"/>
          <p:cNvSpPr/>
          <p:nvPr/>
        </p:nvSpPr>
        <p:spPr>
          <a:xfrm>
            <a:off x="6804248" y="2949548"/>
            <a:ext cx="1512168" cy="414290"/>
          </a:xfrm>
          <a:prstGeom prst="wedgeRoundRectCallout">
            <a:avLst>
              <a:gd name="adj1" fmla="val 40524"/>
              <a:gd name="adj2" fmla="val -1852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Helium expansion machine</a:t>
            </a:r>
            <a:endParaRPr lang="ru-RU" sz="1200" dirty="0"/>
          </a:p>
        </p:txBody>
      </p:sp>
      <p:sp>
        <p:nvSpPr>
          <p:cNvPr id="8" name="Скругленная прямоугольная выноска 7"/>
          <p:cNvSpPr/>
          <p:nvPr/>
        </p:nvSpPr>
        <p:spPr>
          <a:xfrm>
            <a:off x="5076056" y="2508621"/>
            <a:ext cx="1512168" cy="279153"/>
          </a:xfrm>
          <a:prstGeom prst="wedgeRoundRectCallout">
            <a:avLst>
              <a:gd name="adj1" fmla="val 51442"/>
              <a:gd name="adj2" fmla="val -25803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Helium </a:t>
            </a:r>
            <a:r>
              <a:rPr lang="en-US" sz="1200" dirty="0" smtClean="0"/>
              <a:t>lines</a:t>
            </a:r>
            <a:endParaRPr lang="ru-RU" sz="1200" dirty="0"/>
          </a:p>
        </p:txBody>
      </p:sp>
      <p:sp>
        <p:nvSpPr>
          <p:cNvPr id="9" name="Скругленная прямоугольная выноска 8"/>
          <p:cNvSpPr/>
          <p:nvPr/>
        </p:nvSpPr>
        <p:spPr>
          <a:xfrm>
            <a:off x="1691680" y="2646163"/>
            <a:ext cx="1512168" cy="279153"/>
          </a:xfrm>
          <a:prstGeom prst="wedgeRoundRectCallout">
            <a:avLst>
              <a:gd name="adj1" fmla="val -57739"/>
              <a:gd name="adj2" fmla="val -56740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a:t>Helium s</a:t>
            </a:r>
            <a:r>
              <a:rPr lang="en-US" sz="1200" dirty="0" smtClean="0"/>
              <a:t>eparators</a:t>
            </a:r>
            <a:endParaRPr lang="ru-RU" sz="1200" dirty="0"/>
          </a:p>
        </p:txBody>
      </p:sp>
    </p:spTree>
    <p:extLst>
      <p:ext uri="{BB962C8B-B14F-4D97-AF65-F5344CB8AC3E}">
        <p14:creationId xmlns:p14="http://schemas.microsoft.com/office/powerpoint/2010/main" val="864019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804248" y="4731990"/>
            <a:ext cx="2133600" cy="273844"/>
          </a:xfrm>
        </p:spPr>
        <p:txBody>
          <a:bodyPr/>
          <a:lstStyle/>
          <a:p>
            <a:fld id="{B19B0651-EE4F-4900-A07F-96A6BFA9D0F0}" type="slidenum">
              <a:rPr lang="ru-RU" smtClean="0"/>
              <a:t>36</a:t>
            </a:fld>
            <a:endParaRPr lang="ru-RU"/>
          </a:p>
        </p:txBody>
      </p:sp>
      <p:pic>
        <p:nvPicPr>
          <p:cNvPr id="4098" name="Picture 2" descr="C:\Users\Artem\Desktop\2019-06-06_07\Presentation\Galimov\Data\Константинов\Шкафы управления.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7"/>
          <a:stretch/>
        </p:blipFill>
        <p:spPr bwMode="auto">
          <a:xfrm>
            <a:off x="251520" y="425996"/>
            <a:ext cx="5330552"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rtem\Desktop\2019-06-06_07\Presentation\Galimov\Data\Константинов\Блоки рефрижератора в сборе.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12160" y="425996"/>
            <a:ext cx="2663133" cy="4320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2482" y="0"/>
            <a:ext cx="1590372" cy="369332"/>
          </a:xfrm>
          <a:prstGeom prst="rect">
            <a:avLst/>
          </a:prstGeom>
          <a:noFill/>
        </p:spPr>
        <p:txBody>
          <a:bodyPr wrap="none" rtlCol="0">
            <a:spAutoFit/>
          </a:bodyPr>
          <a:lstStyle/>
          <a:p>
            <a:r>
              <a:rPr lang="en-US" dirty="0" smtClean="0"/>
              <a:t>Cooling system</a:t>
            </a:r>
            <a:endParaRPr lang="en-US" dirty="0">
              <a:solidFill>
                <a:srgbClr val="000000"/>
              </a:solidFill>
            </a:endParaRPr>
          </a:p>
        </p:txBody>
      </p:sp>
      <p:sp>
        <p:nvSpPr>
          <p:cNvPr id="8" name="TextBox 7"/>
          <p:cNvSpPr txBox="1"/>
          <p:nvPr/>
        </p:nvSpPr>
        <p:spPr>
          <a:xfrm>
            <a:off x="6437746" y="4371950"/>
            <a:ext cx="1811960"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Parts of expanders</a:t>
            </a:r>
            <a:endParaRPr lang="en-US" sz="1400" dirty="0"/>
          </a:p>
        </p:txBody>
      </p:sp>
      <p:sp>
        <p:nvSpPr>
          <p:cNvPr id="9" name="TextBox 8"/>
          <p:cNvSpPr txBox="1"/>
          <p:nvPr/>
        </p:nvSpPr>
        <p:spPr>
          <a:xfrm>
            <a:off x="2010816" y="4371950"/>
            <a:ext cx="1811960"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Gas control racks</a:t>
            </a:r>
            <a:endParaRPr lang="en-US" sz="1400" dirty="0"/>
          </a:p>
        </p:txBody>
      </p:sp>
      <p:sp>
        <p:nvSpPr>
          <p:cNvPr id="10" name="TextBox 9"/>
          <p:cNvSpPr txBox="1"/>
          <p:nvPr/>
        </p:nvSpPr>
        <p:spPr>
          <a:xfrm>
            <a:off x="245468" y="4679727"/>
            <a:ext cx="1279517" cy="369332"/>
          </a:xfrm>
          <a:prstGeom prst="rect">
            <a:avLst/>
          </a:prstGeom>
          <a:noFill/>
        </p:spPr>
        <p:txBody>
          <a:bodyPr wrap="none" rtlCol="0">
            <a:spAutoFit/>
          </a:bodyPr>
          <a:lstStyle/>
          <a:p>
            <a:r>
              <a:rPr lang="en-US" dirty="0"/>
              <a:t>• </a:t>
            </a:r>
            <a:r>
              <a:rPr lang="en-US" dirty="0" err="1" smtClean="0"/>
              <a:t>Helijmash</a:t>
            </a:r>
            <a:endParaRPr lang="ru-RU" dirty="0"/>
          </a:p>
        </p:txBody>
      </p:sp>
    </p:spTree>
    <p:extLst>
      <p:ext uri="{BB962C8B-B14F-4D97-AF65-F5344CB8AC3E}">
        <p14:creationId xmlns:p14="http://schemas.microsoft.com/office/powerpoint/2010/main" val="1396955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19B0651-EE4F-4900-A07F-96A6BFA9D0F0}" type="slidenum">
              <a:rPr lang="ru-RU" smtClean="0"/>
              <a:t>37</a:t>
            </a:fld>
            <a:endParaRPr lang="ru-RU"/>
          </a:p>
        </p:txBody>
      </p:sp>
      <p:pic>
        <p:nvPicPr>
          <p:cNvPr id="6146" name="Picture 2" descr="C:\Users\Artem\Desktop\2019-06-06_07\Presentation\Galimov\Data\Photos\IMG_20190604_1126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03848" y="482294"/>
            <a:ext cx="1856826" cy="410445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rtem\Desktop\2019-06-06_07\Presentation\Galimov\Data\Photos\IMG_20190604_1126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3568" y="467653"/>
            <a:ext cx="1872208" cy="41218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rtem\Desktop\2019-06-06_07\Presentation\Galimov\Data\Photos\IMG_20190604_1127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96136" y="500936"/>
            <a:ext cx="2923965" cy="4104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7435" y="4589530"/>
            <a:ext cx="1811960" cy="523220"/>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Control rack of correctors</a:t>
            </a:r>
          </a:p>
        </p:txBody>
      </p:sp>
      <p:sp>
        <p:nvSpPr>
          <p:cNvPr id="9" name="TextBox 8"/>
          <p:cNvSpPr txBox="1"/>
          <p:nvPr/>
        </p:nvSpPr>
        <p:spPr>
          <a:xfrm>
            <a:off x="3110578" y="4589530"/>
            <a:ext cx="2043366" cy="523220"/>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Measuring rack of BPM and thermometry</a:t>
            </a:r>
            <a:endParaRPr lang="en-US" sz="1400" dirty="0"/>
          </a:p>
        </p:txBody>
      </p:sp>
      <p:sp>
        <p:nvSpPr>
          <p:cNvPr id="10" name="TextBox 9"/>
          <p:cNvSpPr txBox="1"/>
          <p:nvPr/>
        </p:nvSpPr>
        <p:spPr>
          <a:xfrm>
            <a:off x="6444208" y="4589530"/>
            <a:ext cx="1811960" cy="523220"/>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Control rack of vacuum system</a:t>
            </a:r>
            <a:endParaRPr lang="en-US" sz="1400" dirty="0"/>
          </a:p>
        </p:txBody>
      </p:sp>
      <p:sp>
        <p:nvSpPr>
          <p:cNvPr id="11" name="TextBox 10"/>
          <p:cNvSpPr txBox="1"/>
          <p:nvPr/>
        </p:nvSpPr>
        <p:spPr>
          <a:xfrm>
            <a:off x="2513606" y="0"/>
            <a:ext cx="3082382" cy="369332"/>
          </a:xfrm>
          <a:prstGeom prst="rect">
            <a:avLst/>
          </a:prstGeom>
          <a:noFill/>
        </p:spPr>
        <p:txBody>
          <a:bodyPr wrap="none" rtlCol="0">
            <a:spAutoFit/>
          </a:bodyPr>
          <a:lstStyle/>
          <a:p>
            <a:r>
              <a:rPr lang="en-US" dirty="0" smtClean="0">
                <a:solidFill>
                  <a:schemeClr val="bg1"/>
                </a:solidFill>
              </a:rPr>
              <a:t>Control and diagnostic systems</a:t>
            </a:r>
            <a:endParaRPr lang="ru-RU" dirty="0">
              <a:solidFill>
                <a:schemeClr val="bg1"/>
              </a:solidFill>
            </a:endParaRPr>
          </a:p>
        </p:txBody>
      </p:sp>
    </p:spTree>
    <p:extLst>
      <p:ext uri="{BB962C8B-B14F-4D97-AF65-F5344CB8AC3E}">
        <p14:creationId xmlns:p14="http://schemas.microsoft.com/office/powerpoint/2010/main" val="3366125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Z:\Хроника\Фотографии\2019\2019_03__Бустер\IMG_28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59632" y="307776"/>
            <a:ext cx="6482710" cy="4835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83768" y="-20570"/>
            <a:ext cx="4845750" cy="646331"/>
          </a:xfrm>
          <a:prstGeom prst="rect">
            <a:avLst/>
          </a:prstGeom>
          <a:noFill/>
        </p:spPr>
        <p:txBody>
          <a:bodyPr wrap="none" rtlCol="0">
            <a:spAutoFit/>
          </a:bodyPr>
          <a:lstStyle/>
          <a:p>
            <a:r>
              <a:rPr lang="en-US" dirty="0">
                <a:solidFill>
                  <a:schemeClr val="bg1"/>
                </a:solidFill>
              </a:rPr>
              <a:t>Equipment and instruments </a:t>
            </a:r>
            <a:r>
              <a:rPr lang="en-US" dirty="0" smtClean="0">
                <a:solidFill>
                  <a:schemeClr val="bg1"/>
                </a:solidFill>
              </a:rPr>
              <a:t>(movable </a:t>
            </a:r>
            <a:r>
              <a:rPr lang="en-US" dirty="0">
                <a:solidFill>
                  <a:schemeClr val="bg1"/>
                </a:solidFill>
              </a:rPr>
              <a:t>clean </a:t>
            </a:r>
            <a:r>
              <a:rPr lang="en-US" dirty="0" smtClean="0">
                <a:solidFill>
                  <a:schemeClr val="bg1"/>
                </a:solidFill>
              </a:rPr>
              <a:t>zone)</a:t>
            </a:r>
            <a:endParaRPr lang="en-US" dirty="0">
              <a:solidFill>
                <a:schemeClr val="bg1"/>
              </a:solidFill>
            </a:endParaRPr>
          </a:p>
          <a:p>
            <a:endParaRPr lang="ru-RU" dirty="0">
              <a:solidFill>
                <a:schemeClr val="bg1"/>
              </a:solidFill>
            </a:endParaRPr>
          </a:p>
        </p:txBody>
      </p:sp>
      <p:sp>
        <p:nvSpPr>
          <p:cNvPr id="8"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38</a:t>
            </a:fld>
            <a:endParaRPr lang="ru-RU" dirty="0"/>
          </a:p>
        </p:txBody>
      </p:sp>
    </p:spTree>
    <p:extLst>
      <p:ext uri="{BB962C8B-B14F-4D97-AF65-F5344CB8AC3E}">
        <p14:creationId xmlns:p14="http://schemas.microsoft.com/office/powerpoint/2010/main" val="1574158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545876"/>
            <a:ext cx="7665444" cy="432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12"/>
          </p:nvPr>
        </p:nvSpPr>
        <p:spPr>
          <a:xfrm>
            <a:off x="6757319" y="4738437"/>
            <a:ext cx="2133600" cy="273844"/>
          </a:xfrm>
        </p:spPr>
        <p:txBody>
          <a:bodyPr/>
          <a:lstStyle/>
          <a:p>
            <a:fld id="{B19B0651-EE4F-4900-A07F-96A6BFA9D0F0}" type="slidenum">
              <a:rPr lang="ru-RU" smtClean="0"/>
              <a:pPr/>
              <a:t>39</a:t>
            </a:fld>
            <a:endParaRPr lang="ru-RU" dirty="0"/>
          </a:p>
        </p:txBody>
      </p:sp>
      <p:sp>
        <p:nvSpPr>
          <p:cNvPr id="6" name="TextBox 5"/>
          <p:cNvSpPr txBox="1"/>
          <p:nvPr/>
        </p:nvSpPr>
        <p:spPr>
          <a:xfrm>
            <a:off x="2412523" y="-20568"/>
            <a:ext cx="4653453" cy="461665"/>
          </a:xfrm>
          <a:prstGeom prst="rect">
            <a:avLst/>
          </a:prstGeom>
          <a:noFill/>
        </p:spPr>
        <p:txBody>
          <a:bodyPr wrap="none" rtlCol="0">
            <a:spAutoFit/>
          </a:bodyPr>
          <a:lstStyle/>
          <a:p>
            <a:r>
              <a:rPr lang="en-US" sz="2400" dirty="0" smtClean="0"/>
              <a:t>Booster assembling (time-schedule)</a:t>
            </a:r>
            <a:endParaRPr lang="ru-RU" sz="2400" dirty="0"/>
          </a:p>
        </p:txBody>
      </p:sp>
      <p:sp>
        <p:nvSpPr>
          <p:cNvPr id="5" name="Стрелка вниз 4"/>
          <p:cNvSpPr/>
          <p:nvPr/>
        </p:nvSpPr>
        <p:spPr>
          <a:xfrm>
            <a:off x="6492223" y="823245"/>
            <a:ext cx="94569" cy="162018"/>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solidFill>
                <a:srgbClr val="FF0000"/>
              </a:solidFill>
            </a:endParaRPr>
          </a:p>
        </p:txBody>
      </p:sp>
      <p:cxnSp>
        <p:nvCxnSpPr>
          <p:cNvPr id="10" name="Прямая со стрелкой 9"/>
          <p:cNvCxnSpPr>
            <a:stCxn id="9" idx="3"/>
          </p:cNvCxnSpPr>
          <p:nvPr/>
        </p:nvCxnSpPr>
        <p:spPr>
          <a:xfrm>
            <a:off x="6238770" y="2077567"/>
            <a:ext cx="1069534" cy="2272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48870" y="2710617"/>
            <a:ext cx="1317316" cy="523220"/>
          </a:xfrm>
          <a:prstGeom prst="rect">
            <a:avLst/>
          </a:prstGeom>
          <a:solidFill>
            <a:schemeClr val="bg1">
              <a:lumMod val="95000"/>
            </a:schemeClr>
          </a:solidFill>
          <a:ln>
            <a:solidFill>
              <a:schemeClr val="tx1"/>
            </a:solidFill>
          </a:ln>
        </p:spPr>
        <p:txBody>
          <a:bodyPr wrap="square" rtlCol="0">
            <a:spAutoFit/>
          </a:bodyPr>
          <a:lstStyle/>
          <a:p>
            <a:r>
              <a:rPr lang="en-US" sz="1400" dirty="0" smtClean="0"/>
              <a:t>Commissioning</a:t>
            </a:r>
          </a:p>
          <a:p>
            <a:pPr algn="ctr"/>
            <a:r>
              <a:rPr lang="en-US" sz="1400" dirty="0" smtClean="0"/>
              <a:t>with beam</a:t>
            </a:r>
            <a:endParaRPr lang="en-US" sz="1400" dirty="0"/>
          </a:p>
        </p:txBody>
      </p:sp>
      <p:cxnSp>
        <p:nvCxnSpPr>
          <p:cNvPr id="13" name="Прямая со стрелкой 12"/>
          <p:cNvCxnSpPr>
            <a:stCxn id="12" idx="3"/>
          </p:cNvCxnSpPr>
          <p:nvPr/>
        </p:nvCxnSpPr>
        <p:spPr>
          <a:xfrm>
            <a:off x="6566186" y="2972227"/>
            <a:ext cx="1556383" cy="8956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7" descr="NICA-Logo_4c"/>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24119" y="62396"/>
            <a:ext cx="596900" cy="221456"/>
          </a:xfrm>
          <a:prstGeom prst="rect">
            <a:avLst/>
          </a:prstGeom>
          <a:noFill/>
          <a:ln w="9525">
            <a:noFill/>
            <a:miter lim="800000"/>
            <a:headEnd/>
            <a:tailEnd/>
          </a:ln>
        </p:spPr>
      </p:pic>
      <p:pic>
        <p:nvPicPr>
          <p:cNvPr id="16" name="Picture 17" descr="D:\Library\RI\JINR\Проекты\NICA\SCMD\Доклады\index.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1020" y="12283"/>
            <a:ext cx="574531" cy="280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39423" y="1923678"/>
            <a:ext cx="2299347" cy="307777"/>
          </a:xfrm>
          <a:prstGeom prst="rect">
            <a:avLst/>
          </a:prstGeom>
          <a:solidFill>
            <a:schemeClr val="bg1">
              <a:lumMod val="95000"/>
            </a:schemeClr>
          </a:solidFill>
          <a:ln>
            <a:solidFill>
              <a:schemeClr val="tx1"/>
            </a:solidFill>
          </a:ln>
        </p:spPr>
        <p:txBody>
          <a:bodyPr wrap="none" rtlCol="0">
            <a:spAutoFit/>
          </a:bodyPr>
          <a:lstStyle/>
          <a:p>
            <a:r>
              <a:rPr lang="en-US" sz="1400" dirty="0" smtClean="0"/>
              <a:t>Technological commissioning</a:t>
            </a:r>
            <a:endParaRPr lang="en-US" sz="1400" dirty="0"/>
          </a:p>
        </p:txBody>
      </p:sp>
    </p:spTree>
    <p:extLst>
      <p:ext uri="{BB962C8B-B14F-4D97-AF65-F5344CB8AC3E}">
        <p14:creationId xmlns:p14="http://schemas.microsoft.com/office/powerpoint/2010/main" val="1663224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31640" y="519834"/>
            <a:ext cx="6624736" cy="4158932"/>
          </a:xfrm>
          <a:prstGeom prst="rect">
            <a:avLst/>
          </a:prstGeom>
        </p:spPr>
      </p:pic>
      <p:sp>
        <p:nvSpPr>
          <p:cNvPr id="4" name="TextBox 3"/>
          <p:cNvSpPr txBox="1"/>
          <p:nvPr/>
        </p:nvSpPr>
        <p:spPr>
          <a:xfrm>
            <a:off x="2699792" y="-2"/>
            <a:ext cx="4238148" cy="461665"/>
          </a:xfrm>
          <a:prstGeom prst="rect">
            <a:avLst/>
          </a:prstGeom>
          <a:noFill/>
        </p:spPr>
        <p:txBody>
          <a:bodyPr wrap="none" rtlCol="0">
            <a:spAutoFit/>
          </a:bodyPr>
          <a:lstStyle/>
          <a:p>
            <a:r>
              <a:rPr lang="en-US" sz="2400" dirty="0" smtClean="0"/>
              <a:t>The booster tunnel cross section</a:t>
            </a:r>
            <a:endParaRPr lang="ru-RU" sz="2400" dirty="0"/>
          </a:p>
        </p:txBody>
      </p:sp>
      <p:pic>
        <p:nvPicPr>
          <p:cNvPr id="10" name="Picture 7" descr="NICA-Logo_4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49542"/>
            <a:ext cx="421351" cy="193457"/>
          </a:xfrm>
          <a:prstGeom prst="rect">
            <a:avLst/>
          </a:prstGeom>
          <a:noFill/>
          <a:ln w="9525">
            <a:noFill/>
            <a:miter lim="800000"/>
            <a:headEnd/>
            <a:tailEnd/>
          </a:ln>
        </p:spPr>
      </p:pic>
      <p:pic>
        <p:nvPicPr>
          <p:cNvPr id="11" name="Picture 17" descr="D:\Library\RI\JINR\Проекты\NICA\SCMD\Доклады\index.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8464" y="49542"/>
            <a:ext cx="329383" cy="218547"/>
          </a:xfrm>
          <a:prstGeom prst="rect">
            <a:avLst/>
          </a:prstGeom>
          <a:noFill/>
          <a:extLst>
            <a:ext uri="{909E8E84-426E-40DD-AFC4-6F175D3DCCD1}">
              <a14:hiddenFill xmlns:a14="http://schemas.microsoft.com/office/drawing/2010/main">
                <a:solidFill>
                  <a:srgbClr val="FFFFFF"/>
                </a:solidFill>
              </a14:hiddenFill>
            </a:ext>
          </a:extLst>
        </p:spPr>
      </p:pic>
      <p:sp>
        <p:nvSpPr>
          <p:cNvPr id="8"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4</a:t>
            </a:fld>
            <a:endParaRPr lang="ru-RU" dirty="0"/>
          </a:p>
        </p:txBody>
      </p:sp>
    </p:spTree>
    <p:extLst>
      <p:ext uri="{BB962C8B-B14F-4D97-AF65-F5344CB8AC3E}">
        <p14:creationId xmlns:p14="http://schemas.microsoft.com/office/powerpoint/2010/main" val="420451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85393845"/>
              </p:ext>
            </p:extLst>
          </p:nvPr>
        </p:nvGraphicFramePr>
        <p:xfrm>
          <a:off x="204513" y="529630"/>
          <a:ext cx="8712968" cy="4274368"/>
        </p:xfrm>
        <a:graphic>
          <a:graphicData uri="http://schemas.openxmlformats.org/drawingml/2006/table">
            <a:tbl>
              <a:tblPr firstRow="1" bandRow="1">
                <a:tableStyleId>{2D5ABB26-0587-4C30-8999-92F81FD0307C}</a:tableStyleId>
              </a:tblPr>
              <a:tblGrid>
                <a:gridCol w="7614695"/>
                <a:gridCol w="1098273"/>
              </a:tblGrid>
              <a:tr h="4274368">
                <a:tc>
                  <a:txBody>
                    <a:bodyPr/>
                    <a:lstStyle/>
                    <a:p>
                      <a:pPr marL="285750" indent="-285750" algn="l">
                        <a:spcAft>
                          <a:spcPts val="1000"/>
                        </a:spcAft>
                        <a:buFontTx/>
                        <a:buChar char="-"/>
                      </a:pPr>
                      <a:r>
                        <a:rPr lang="en-US" sz="1400" dirty="0" smtClean="0"/>
                        <a:t>approved documentation</a:t>
                      </a:r>
                      <a:r>
                        <a:rPr lang="en-US" sz="1400" baseline="0" dirty="0" smtClean="0"/>
                        <a:t> (</a:t>
                      </a:r>
                      <a:r>
                        <a:rPr lang="en-US" sz="1400" b="0" baseline="0" dirty="0" smtClean="0">
                          <a:solidFill>
                            <a:schemeClr val="tx1"/>
                          </a:solidFill>
                        </a:rPr>
                        <a:t>schemes, </a:t>
                      </a:r>
                      <a:r>
                        <a:rPr lang="en-US" sz="1400" baseline="0" dirty="0" smtClean="0"/>
                        <a:t>layouts, instructions, flow charts, etc.) </a:t>
                      </a:r>
                    </a:p>
                    <a:p>
                      <a:pPr marL="285750" indent="-285750" algn="l">
                        <a:spcAft>
                          <a:spcPts val="1000"/>
                        </a:spcAft>
                        <a:buFontTx/>
                        <a:buChar char="-"/>
                      </a:pPr>
                      <a:r>
                        <a:rPr lang="en-US" sz="1400" dirty="0" smtClean="0"/>
                        <a:t>geodetic network</a:t>
                      </a:r>
                      <a:r>
                        <a:rPr lang="ru-RU" sz="1400" dirty="0" smtClean="0"/>
                        <a:t>;</a:t>
                      </a:r>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dirty="0" smtClean="0"/>
                        <a:t>bridge cranes of building</a:t>
                      </a:r>
                      <a:r>
                        <a:rPr lang="ru-RU" sz="1400" dirty="0" smtClean="0"/>
                        <a:t>;</a:t>
                      </a:r>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dirty="0" smtClean="0"/>
                        <a:t>energy supply (380/220V,</a:t>
                      </a:r>
                      <a:r>
                        <a:rPr lang="en-US" sz="1400" baseline="0" dirty="0" smtClean="0"/>
                        <a:t> 50Hz)</a:t>
                      </a:r>
                      <a:r>
                        <a:rPr lang="ru-RU" sz="1400" baseline="0" dirty="0" smtClean="0"/>
                        <a:t>;</a:t>
                      </a:r>
                      <a:endParaRPr lang="ru-RU" sz="1400" dirty="0" smtClean="0"/>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baseline="0" dirty="0" smtClean="0"/>
                        <a:t>water system (cooling equipment)</a:t>
                      </a:r>
                      <a:r>
                        <a:rPr lang="ru-RU" sz="1400" baseline="0" dirty="0" smtClean="0"/>
                        <a:t>;</a:t>
                      </a:r>
                      <a:endParaRPr lang="ru-RU" sz="1400" dirty="0" smtClean="0"/>
                    </a:p>
                    <a:p>
                      <a:pPr marL="285750" indent="-285750" algn="l">
                        <a:spcAft>
                          <a:spcPts val="1000"/>
                        </a:spcAft>
                        <a:buFontTx/>
                        <a:buChar char="-"/>
                      </a:pPr>
                      <a:r>
                        <a:rPr lang="en-US" sz="1400" dirty="0" smtClean="0"/>
                        <a:t>movable clean zones for</a:t>
                      </a:r>
                      <a:r>
                        <a:rPr lang="en-US" sz="1400" baseline="0" dirty="0" smtClean="0"/>
                        <a:t> beam pipe and vacuum stations assembling</a:t>
                      </a:r>
                      <a:r>
                        <a:rPr lang="ru-RU" sz="1400" baseline="0" dirty="0" smtClean="0"/>
                        <a:t>;</a:t>
                      </a:r>
                      <a:endParaRPr lang="en-US" sz="1400" baseline="0" dirty="0" smtClean="0"/>
                    </a:p>
                    <a:p>
                      <a:pPr marL="285750" indent="-285750" algn="l">
                        <a:spcAft>
                          <a:spcPts val="1000"/>
                        </a:spcAft>
                        <a:buFontTx/>
                        <a:buChar char="-"/>
                      </a:pPr>
                      <a:r>
                        <a:rPr lang="en-US" sz="1400" dirty="0" smtClean="0"/>
                        <a:t>instruments (helium leak testers,</a:t>
                      </a:r>
                      <a:r>
                        <a:rPr lang="en-US" sz="1400" baseline="0" dirty="0" smtClean="0"/>
                        <a:t> movable pumping stations, laser tracker tools and etc.)</a:t>
                      </a:r>
                      <a:r>
                        <a:rPr lang="ru-RU" sz="1400" baseline="0" dirty="0" smtClean="0"/>
                        <a:t>;</a:t>
                      </a:r>
                      <a:endParaRPr lang="en-US" sz="1400" baseline="0" dirty="0" smtClean="0"/>
                    </a:p>
                    <a:p>
                      <a:pPr marL="285750" indent="-285750" algn="l">
                        <a:spcAft>
                          <a:spcPts val="1000"/>
                        </a:spcAft>
                        <a:buFontTx/>
                        <a:buChar char="-"/>
                      </a:pPr>
                      <a:r>
                        <a:rPr lang="en-US" sz="1400" dirty="0" smtClean="0"/>
                        <a:t>interior of Booster tunnel and b.1</a:t>
                      </a:r>
                      <a:r>
                        <a:rPr lang="en-US" sz="1400" baseline="0" dirty="0" smtClean="0"/>
                        <a:t> </a:t>
                      </a:r>
                      <a:r>
                        <a:rPr lang="en-US" sz="1400" dirty="0" smtClean="0"/>
                        <a:t>completion (floor,</a:t>
                      </a:r>
                      <a:r>
                        <a:rPr lang="en-US" sz="1400" baseline="0" dirty="0" smtClean="0"/>
                        <a:t> walls, light and etc.)</a:t>
                      </a:r>
                      <a:r>
                        <a:rPr lang="ru-RU" sz="1400" baseline="0" dirty="0" smtClean="0"/>
                        <a:t>;</a:t>
                      </a:r>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dirty="0" smtClean="0"/>
                        <a:t>compressed air system 6 bar (suppling</a:t>
                      </a:r>
                      <a:r>
                        <a:rPr lang="en-US" sz="1400" baseline="0" dirty="0" smtClean="0"/>
                        <a:t> equipment)</a:t>
                      </a:r>
                      <a:r>
                        <a:rPr lang="ru-RU" sz="1400" baseline="0" dirty="0" smtClean="0"/>
                        <a:t>;</a:t>
                      </a:r>
                      <a:endParaRPr lang="ru-RU" sz="1400" dirty="0" smtClean="0"/>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dirty="0" smtClean="0"/>
                        <a:t>storing places for complete products</a:t>
                      </a:r>
                      <a:r>
                        <a:rPr lang="ru-RU" sz="1400" dirty="0" smtClean="0"/>
                        <a:t>;</a:t>
                      </a:r>
                    </a:p>
                    <a:p>
                      <a:pPr marL="285750" marR="0" indent="-285750" algn="l" defTabSz="914400" rtl="0" eaLnBrk="1" fontAlgn="auto" latinLnBrk="0" hangingPunct="1">
                        <a:lnSpc>
                          <a:spcPct val="100000"/>
                        </a:lnSpc>
                        <a:spcBef>
                          <a:spcPts val="0"/>
                        </a:spcBef>
                        <a:spcAft>
                          <a:spcPts val="1000"/>
                        </a:spcAft>
                        <a:buClrTx/>
                        <a:buSzTx/>
                        <a:buFontTx/>
                        <a:buChar char="-"/>
                        <a:tabLst/>
                        <a:defRPr/>
                      </a:pPr>
                      <a:r>
                        <a:rPr lang="en-US" sz="1400" dirty="0" smtClean="0"/>
                        <a:t>places for preparing the units</a:t>
                      </a:r>
                      <a:r>
                        <a:rPr lang="en-US" sz="1400" baseline="0" dirty="0" smtClean="0"/>
                        <a:t> and element</a:t>
                      </a:r>
                      <a:r>
                        <a:rPr lang="ru-RU" sz="1400" baseline="0" dirty="0" smtClean="0"/>
                        <a:t>;</a:t>
                      </a:r>
                      <a:endParaRPr lang="ru-RU" sz="1400" dirty="0" smtClean="0"/>
                    </a:p>
                  </a:txBody>
                  <a:tcPr marT="34290" marB="34290" anchor="ctr">
                    <a:lnT w="381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t>Status</a:t>
                      </a:r>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baseline="0" dirty="0" smtClean="0">
                          <a:solidFill>
                            <a:srgbClr val="00B0F0"/>
                          </a:solidFill>
                        </a:rPr>
                        <a:t>in hand</a:t>
                      </a:r>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r>
                        <a:rPr lang="ru-RU" sz="1400" b="1" dirty="0" smtClean="0"/>
                        <a:t>;</a:t>
                      </a:r>
                      <a:endParaRPr lang="en-US" sz="1400" b="1"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r>
                        <a:rPr lang="ru-RU" sz="1400" b="1" dirty="0" smtClean="0"/>
                        <a:t>;</a:t>
                      </a:r>
                      <a:endParaRPr lang="en-US" sz="1400" b="1"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baseline="0" dirty="0" smtClean="0">
                          <a:solidFill>
                            <a:srgbClr val="00B0F0"/>
                          </a:solidFill>
                        </a:rPr>
                        <a:t>in hand</a:t>
                      </a:r>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baseline="0" dirty="0" smtClean="0">
                          <a:solidFill>
                            <a:srgbClr val="00B0F0"/>
                          </a:solidFill>
                        </a:rPr>
                        <a:t>in hand</a:t>
                      </a:r>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endParaRPr lang="en-US" sz="1400" b="1"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endParaRPr lang="en-US" sz="1400" b="1"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endParaRPr lang="en-US" sz="1400" b="1"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baseline="0" dirty="0" smtClean="0">
                          <a:solidFill>
                            <a:srgbClr val="00B0F0"/>
                          </a:solidFill>
                        </a:rPr>
                        <a:t>in hand</a:t>
                      </a:r>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baseline="0" dirty="0" smtClean="0">
                          <a:solidFill>
                            <a:srgbClr val="00B0F0"/>
                          </a:solidFill>
                        </a:rPr>
                        <a:t>in hand</a:t>
                      </a:r>
                      <a:endParaRPr lang="ru-RU" sz="1400" dirty="0" smtClean="0"/>
                    </a:p>
                    <a:p>
                      <a:pPr marL="0" marR="0" indent="0" algn="ctr" defTabSz="914400" rtl="0" eaLnBrk="1" fontAlgn="auto" latinLnBrk="0" hangingPunct="1">
                        <a:lnSpc>
                          <a:spcPct val="100000"/>
                        </a:lnSpc>
                        <a:spcBef>
                          <a:spcPts val="0"/>
                        </a:spcBef>
                        <a:spcAft>
                          <a:spcPts val="1000"/>
                        </a:spcAft>
                        <a:buClrTx/>
                        <a:buSzTx/>
                        <a:buFontTx/>
                        <a:buNone/>
                        <a:tabLst/>
                        <a:defRPr/>
                      </a:pPr>
                      <a:r>
                        <a:rPr lang="en-US" sz="1400" b="1" dirty="0" smtClean="0">
                          <a:solidFill>
                            <a:srgbClr val="00B050"/>
                          </a:solidFill>
                        </a:rPr>
                        <a:t>ready</a:t>
                      </a:r>
                      <a:endParaRPr lang="en-US" sz="1400" b="1" dirty="0" smtClean="0"/>
                    </a:p>
                  </a:txBody>
                  <a:tcPr marT="34290" marB="34290">
                    <a:lnT w="381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1907704" y="0"/>
            <a:ext cx="5395260" cy="461665"/>
          </a:xfrm>
          <a:prstGeom prst="rect">
            <a:avLst/>
          </a:prstGeom>
          <a:noFill/>
        </p:spPr>
        <p:txBody>
          <a:bodyPr wrap="none" rtlCol="0">
            <a:spAutoFit/>
          </a:bodyPr>
          <a:lstStyle/>
          <a:p>
            <a:r>
              <a:rPr lang="en-US" sz="2400" dirty="0" smtClean="0"/>
              <a:t>Documentations and engineering systems</a:t>
            </a:r>
            <a:endParaRPr lang="ru-RU" sz="2400" dirty="0"/>
          </a:p>
        </p:txBody>
      </p:sp>
      <p:pic>
        <p:nvPicPr>
          <p:cNvPr id="10" name="Picture 7" descr="NICA-Logo_4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24119" y="62396"/>
            <a:ext cx="596900" cy="221456"/>
          </a:xfrm>
          <a:prstGeom prst="rect">
            <a:avLst/>
          </a:prstGeom>
          <a:noFill/>
          <a:ln w="9525">
            <a:noFill/>
            <a:miter lim="800000"/>
            <a:headEnd/>
            <a:tailEnd/>
          </a:ln>
        </p:spPr>
      </p:pic>
      <p:pic>
        <p:nvPicPr>
          <p:cNvPr id="11" name="Picture 17" descr="D:\Library\RI\JINR\Проекты\NICA\SCMD\Доклады\index.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1020" y="12283"/>
            <a:ext cx="574531" cy="280549"/>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40</a:t>
            </a:fld>
            <a:endParaRPr lang="ru-RU" dirty="0"/>
          </a:p>
        </p:txBody>
      </p:sp>
    </p:spTree>
    <p:extLst>
      <p:ext uri="{BB962C8B-B14F-4D97-AF65-F5344CB8AC3E}">
        <p14:creationId xmlns:p14="http://schemas.microsoft.com/office/powerpoint/2010/main" val="942229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3904" y="-5854"/>
            <a:ext cx="7848200" cy="5161045"/>
          </a:xfrm>
          <a:prstGeom prst="rect">
            <a:avLst/>
          </a:prstGeom>
          <a:noFill/>
          <a:extLst>
            <a:ext uri="{909E8E84-426E-40DD-AFC4-6F175D3DCCD1}">
              <a14:hiddenFill xmlns:a14="http://schemas.microsoft.com/office/drawing/2010/main">
                <a:solidFill>
                  <a:srgbClr val="FFFFFF"/>
                </a:solidFill>
              </a14:hiddenFill>
            </a:ext>
          </a:extLst>
        </p:spPr>
      </p:pic>
      <p:sp>
        <p:nvSpPr>
          <p:cNvPr id="6" name="Нижний колонтитул 3"/>
          <p:cNvSpPr>
            <a:spLocks noGrp="1"/>
          </p:cNvSpPr>
          <p:nvPr>
            <p:ph type="ftr" sz="quarter" idx="10"/>
          </p:nvPr>
        </p:nvSpPr>
        <p:spPr>
          <a:xfrm>
            <a:off x="7668344" y="4902434"/>
            <a:ext cx="2016224" cy="241066"/>
          </a:xfrm>
        </p:spPr>
        <p:txBody>
          <a:bodyPr/>
          <a:lstStyle/>
          <a:p>
            <a:r>
              <a:rPr lang="en-US" sz="800" dirty="0" err="1" smtClean="0">
                <a:solidFill>
                  <a:schemeClr val="bg1"/>
                </a:solidFill>
              </a:rPr>
              <a:t>Lapenko</a:t>
            </a:r>
            <a:r>
              <a:rPr lang="en-US" sz="800" dirty="0" smtClean="0">
                <a:solidFill>
                  <a:schemeClr val="bg1"/>
                </a:solidFill>
              </a:rPr>
              <a:t> Igor</a:t>
            </a:r>
            <a:endParaRPr lang="en-US" sz="800" dirty="0">
              <a:solidFill>
                <a:schemeClr val="bg1"/>
              </a:solidFill>
            </a:endParaRPr>
          </a:p>
        </p:txBody>
      </p:sp>
      <p:sp>
        <p:nvSpPr>
          <p:cNvPr id="5" name="Rectangle 2"/>
          <p:cNvSpPr>
            <a:spLocks/>
          </p:cNvSpPr>
          <p:nvPr/>
        </p:nvSpPr>
        <p:spPr bwMode="auto">
          <a:xfrm>
            <a:off x="2256254" y="-5854"/>
            <a:ext cx="4464496" cy="486054"/>
          </a:xfrm>
          <a:prstGeom prst="rect">
            <a:avLst/>
          </a:prstGeom>
          <a:noFill/>
          <a:ln w="12700">
            <a:noFill/>
            <a:miter lim="800000"/>
            <a:headEnd/>
            <a:tailEnd/>
          </a:ln>
        </p:spPr>
        <p:txBody>
          <a:bodyPr lIns="0" tIns="0" rIns="40639" bIns="0"/>
          <a:lstStyle/>
          <a:p>
            <a:pPr marL="39688" algn="ctr">
              <a:spcBef>
                <a:spcPts val="3050"/>
              </a:spcBef>
              <a:defRPr/>
            </a:pPr>
            <a:r>
              <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rial" pitchFamily="34" charset="0"/>
                <a:sym typeface="Arial" pitchFamily="34" charset="0"/>
              </a:rPr>
              <a:t>Thank you for attention</a:t>
            </a:r>
          </a:p>
        </p:txBody>
      </p:sp>
    </p:spTree>
    <p:extLst>
      <p:ext uri="{BB962C8B-B14F-4D97-AF65-F5344CB8AC3E}">
        <p14:creationId xmlns:p14="http://schemas.microsoft.com/office/powerpoint/2010/main" val="178921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J:\Lib\Личное\Education\Семинары, школы, конференции, тренинги\2017-05-22_23 MAC\Fig\BM-035.00.000_Регулярный период Бустера.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2680" r="-14102"/>
          <a:stretch/>
        </p:blipFill>
        <p:spPr bwMode="auto">
          <a:xfrm>
            <a:off x="251521" y="-102098"/>
            <a:ext cx="10188085" cy="3740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93379" y="0"/>
            <a:ext cx="1652184" cy="369332"/>
          </a:xfrm>
          <a:prstGeom prst="rect">
            <a:avLst/>
          </a:prstGeom>
          <a:noFill/>
        </p:spPr>
        <p:txBody>
          <a:bodyPr wrap="none" rtlCol="0">
            <a:spAutoFit/>
          </a:bodyPr>
          <a:lstStyle/>
          <a:p>
            <a:r>
              <a:rPr lang="en-US" dirty="0" smtClean="0"/>
              <a:t>Regular periods</a:t>
            </a:r>
            <a:endParaRPr lang="ru-RU" dirty="0"/>
          </a:p>
        </p:txBody>
      </p:sp>
      <p:sp>
        <p:nvSpPr>
          <p:cNvPr id="7" name="TextBox 6"/>
          <p:cNvSpPr txBox="1"/>
          <p:nvPr/>
        </p:nvSpPr>
        <p:spPr>
          <a:xfrm>
            <a:off x="1259632" y="2139702"/>
            <a:ext cx="1450205"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Quadrupole doublet</a:t>
            </a:r>
            <a:endParaRPr lang="ru-RU" sz="1200" dirty="0"/>
          </a:p>
        </p:txBody>
      </p:sp>
      <p:sp>
        <p:nvSpPr>
          <p:cNvPr id="8" name="TextBox 7"/>
          <p:cNvSpPr txBox="1"/>
          <p:nvPr/>
        </p:nvSpPr>
        <p:spPr>
          <a:xfrm>
            <a:off x="4084095" y="2139702"/>
            <a:ext cx="1101584"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Dipole module</a:t>
            </a:r>
            <a:endParaRPr lang="ru-RU" sz="1200" dirty="0"/>
          </a:p>
        </p:txBody>
      </p:sp>
      <p:sp>
        <p:nvSpPr>
          <p:cNvPr id="9" name="TextBox 8"/>
          <p:cNvSpPr txBox="1"/>
          <p:nvPr/>
        </p:nvSpPr>
        <p:spPr>
          <a:xfrm>
            <a:off x="6876256" y="2131475"/>
            <a:ext cx="1101584"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Dipole module</a:t>
            </a:r>
            <a:endParaRPr lang="ru-RU" sz="1200" dirty="0"/>
          </a:p>
        </p:txBody>
      </p:sp>
      <p:sp>
        <p:nvSpPr>
          <p:cNvPr id="3" name="Прямоугольник 2"/>
          <p:cNvSpPr/>
          <p:nvPr/>
        </p:nvSpPr>
        <p:spPr>
          <a:xfrm>
            <a:off x="7522447" y="3111810"/>
            <a:ext cx="1512168" cy="81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1" name="Picture 3" descr="J:\Lib\Личное\Education\Семинары, школы, конференции, тренинги\2017-05-22_23 MAC\Fig\BM-035.00.000_Регулярный период Бустера.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80528" y="3543858"/>
            <a:ext cx="9215143" cy="11881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954252" y="4593489"/>
            <a:ext cx="1130438" cy="276999"/>
          </a:xfrm>
          <a:prstGeom prst="rect">
            <a:avLst/>
          </a:prstGeom>
          <a:solidFill>
            <a:schemeClr val="bg1">
              <a:lumMod val="95000"/>
            </a:schemeClr>
          </a:solidFill>
          <a:ln>
            <a:solidFill>
              <a:schemeClr val="tx1"/>
            </a:solidFill>
          </a:ln>
        </p:spPr>
        <p:txBody>
          <a:bodyPr wrap="none" rtlCol="0">
            <a:spAutoFit/>
          </a:bodyPr>
          <a:lstStyle/>
          <a:p>
            <a:r>
              <a:rPr lang="en-US" sz="1200" dirty="0" smtClean="0"/>
              <a:t>Beam chamber</a:t>
            </a:r>
            <a:endParaRPr lang="ru-RU" sz="1200" dirty="0"/>
          </a:p>
        </p:txBody>
      </p:sp>
      <p:sp>
        <p:nvSpPr>
          <p:cNvPr id="10"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5</a:t>
            </a:fld>
            <a:endParaRPr lang="ru-RU" dirty="0"/>
          </a:p>
        </p:txBody>
      </p:sp>
    </p:spTree>
    <p:extLst>
      <p:ext uri="{BB962C8B-B14F-4D97-AF65-F5344CB8AC3E}">
        <p14:creationId xmlns:p14="http://schemas.microsoft.com/office/powerpoint/2010/main" val="303483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Lib\Личное\Education\Семинары, школы, конференции, тренинги\2017-05-22_23 MAC\Fig\3D2_DFO_модули_диполь-диполь.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0" y="294685"/>
            <a:ext cx="9148539" cy="48513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5776" y="-21242"/>
            <a:ext cx="4895251" cy="369332"/>
          </a:xfrm>
          <a:prstGeom prst="rect">
            <a:avLst/>
          </a:prstGeom>
          <a:noFill/>
        </p:spPr>
        <p:txBody>
          <a:bodyPr wrap="none" rtlCol="0">
            <a:spAutoFit/>
          </a:bodyPr>
          <a:lstStyle/>
          <a:p>
            <a:r>
              <a:rPr lang="en-US" dirty="0" smtClean="0"/>
              <a:t>The typical connection (dipole-dipole assembling) </a:t>
            </a:r>
            <a:endParaRPr lang="ru-RU" dirty="0"/>
          </a:p>
        </p:txBody>
      </p:sp>
      <p:sp>
        <p:nvSpPr>
          <p:cNvPr id="6" name="TextBox 5"/>
          <p:cNvSpPr txBox="1"/>
          <p:nvPr/>
        </p:nvSpPr>
        <p:spPr>
          <a:xfrm>
            <a:off x="818588" y="2747104"/>
            <a:ext cx="1616148" cy="369332"/>
          </a:xfrm>
          <a:prstGeom prst="rect">
            <a:avLst/>
          </a:prstGeom>
          <a:solidFill>
            <a:schemeClr val="bg1">
              <a:lumMod val="95000"/>
            </a:schemeClr>
          </a:solidFill>
          <a:ln>
            <a:solidFill>
              <a:schemeClr val="tx1"/>
            </a:solidFill>
          </a:ln>
        </p:spPr>
        <p:txBody>
          <a:bodyPr wrap="none" rtlCol="0">
            <a:spAutoFit/>
          </a:bodyPr>
          <a:lstStyle/>
          <a:p>
            <a:r>
              <a:rPr lang="en-US" dirty="0" smtClean="0"/>
              <a:t>Dipole module </a:t>
            </a:r>
            <a:endParaRPr lang="ru-RU" dirty="0"/>
          </a:p>
        </p:txBody>
      </p:sp>
      <p:sp>
        <p:nvSpPr>
          <p:cNvPr id="7" name="TextBox 6"/>
          <p:cNvSpPr txBox="1"/>
          <p:nvPr/>
        </p:nvSpPr>
        <p:spPr>
          <a:xfrm>
            <a:off x="4206880" y="3327834"/>
            <a:ext cx="1496179" cy="369332"/>
          </a:xfrm>
          <a:prstGeom prst="rect">
            <a:avLst/>
          </a:prstGeom>
          <a:solidFill>
            <a:schemeClr val="bg1">
              <a:lumMod val="95000"/>
            </a:schemeClr>
          </a:solidFill>
          <a:ln>
            <a:solidFill>
              <a:schemeClr val="tx1"/>
            </a:solidFill>
          </a:ln>
        </p:spPr>
        <p:txBody>
          <a:bodyPr wrap="none" rtlCol="0">
            <a:spAutoFit/>
          </a:bodyPr>
          <a:lstStyle/>
          <a:p>
            <a:r>
              <a:rPr lang="en-US" dirty="0" smtClean="0"/>
              <a:t>Bellows hoses</a:t>
            </a:r>
            <a:endParaRPr lang="ru-RU" dirty="0"/>
          </a:p>
        </p:txBody>
      </p:sp>
      <p:sp>
        <p:nvSpPr>
          <p:cNvPr id="8" name="TextBox 7"/>
          <p:cNvSpPr txBox="1"/>
          <p:nvPr/>
        </p:nvSpPr>
        <p:spPr>
          <a:xfrm>
            <a:off x="3747042" y="1263599"/>
            <a:ext cx="990207" cy="369332"/>
          </a:xfrm>
          <a:prstGeom prst="rect">
            <a:avLst/>
          </a:prstGeom>
          <a:solidFill>
            <a:schemeClr val="bg1">
              <a:lumMod val="95000"/>
            </a:schemeClr>
          </a:solidFill>
          <a:ln>
            <a:solidFill>
              <a:schemeClr val="tx1"/>
            </a:solidFill>
          </a:ln>
        </p:spPr>
        <p:txBody>
          <a:bodyPr wrap="none" rtlCol="0">
            <a:spAutoFit/>
          </a:bodyPr>
          <a:lstStyle/>
          <a:p>
            <a:r>
              <a:rPr lang="en-US" dirty="0" smtClean="0"/>
              <a:t>Bus-bars</a:t>
            </a:r>
            <a:endParaRPr lang="ru-RU" dirty="0"/>
          </a:p>
        </p:txBody>
      </p:sp>
      <p:cxnSp>
        <p:nvCxnSpPr>
          <p:cNvPr id="9" name="Прямая со стрелкой 8"/>
          <p:cNvCxnSpPr>
            <a:stCxn id="8" idx="2"/>
          </p:cNvCxnSpPr>
          <p:nvPr/>
        </p:nvCxnSpPr>
        <p:spPr>
          <a:xfrm>
            <a:off x="4242146" y="1632931"/>
            <a:ext cx="185839" cy="2505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92280" y="1326128"/>
            <a:ext cx="1616148" cy="369332"/>
          </a:xfrm>
          <a:prstGeom prst="rect">
            <a:avLst/>
          </a:prstGeom>
          <a:solidFill>
            <a:schemeClr val="bg1">
              <a:lumMod val="95000"/>
            </a:schemeClr>
          </a:solidFill>
          <a:ln>
            <a:solidFill>
              <a:schemeClr val="tx1"/>
            </a:solidFill>
          </a:ln>
        </p:spPr>
        <p:txBody>
          <a:bodyPr wrap="none" rtlCol="0">
            <a:spAutoFit/>
          </a:bodyPr>
          <a:lstStyle/>
          <a:p>
            <a:r>
              <a:rPr lang="en-US" dirty="0" smtClean="0"/>
              <a:t>Dipole module </a:t>
            </a:r>
            <a:endParaRPr lang="ru-RU" dirty="0"/>
          </a:p>
        </p:txBody>
      </p:sp>
      <p:cxnSp>
        <p:nvCxnSpPr>
          <p:cNvPr id="13" name="Прямая со стрелкой 12"/>
          <p:cNvCxnSpPr>
            <a:stCxn id="7" idx="0"/>
          </p:cNvCxnSpPr>
          <p:nvPr/>
        </p:nvCxnSpPr>
        <p:spPr>
          <a:xfrm flipH="1" flipV="1">
            <a:off x="4954969" y="2720372"/>
            <a:ext cx="1" cy="6074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21639" y="3813888"/>
            <a:ext cx="1044789" cy="369332"/>
          </a:xfrm>
          <a:prstGeom prst="rect">
            <a:avLst/>
          </a:prstGeom>
          <a:solidFill>
            <a:schemeClr val="bg1">
              <a:lumMod val="95000"/>
            </a:schemeClr>
          </a:solidFill>
          <a:ln>
            <a:solidFill>
              <a:schemeClr val="tx1"/>
            </a:solidFill>
          </a:ln>
        </p:spPr>
        <p:txBody>
          <a:bodyPr wrap="square" rtlCol="0">
            <a:spAutoFit/>
          </a:bodyPr>
          <a:lstStyle/>
          <a:p>
            <a:r>
              <a:rPr lang="en-US" dirty="0" smtClean="0"/>
              <a:t>Supports</a:t>
            </a:r>
            <a:endParaRPr lang="en-US" dirty="0"/>
          </a:p>
        </p:txBody>
      </p:sp>
      <p:cxnSp>
        <p:nvCxnSpPr>
          <p:cNvPr id="17" name="Прямая со стрелкой 16"/>
          <p:cNvCxnSpPr>
            <a:stCxn id="16" idx="1"/>
          </p:cNvCxnSpPr>
          <p:nvPr/>
        </p:nvCxnSpPr>
        <p:spPr>
          <a:xfrm flipH="1" flipV="1">
            <a:off x="2699794" y="3709364"/>
            <a:ext cx="1121845" cy="289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17431" y="843558"/>
            <a:ext cx="1184940" cy="369332"/>
          </a:xfrm>
          <a:prstGeom prst="rect">
            <a:avLst/>
          </a:prstGeom>
          <a:solidFill>
            <a:schemeClr val="bg1">
              <a:lumMod val="95000"/>
            </a:schemeClr>
          </a:solidFill>
          <a:ln>
            <a:solidFill>
              <a:schemeClr val="tx1"/>
            </a:solidFill>
          </a:ln>
        </p:spPr>
        <p:txBody>
          <a:bodyPr wrap="none" rtlCol="0">
            <a:spAutoFit/>
          </a:bodyPr>
          <a:lstStyle/>
          <a:p>
            <a:r>
              <a:rPr lang="en-US" dirty="0" smtClean="0"/>
              <a:t>Beam pipe</a:t>
            </a:r>
            <a:endParaRPr lang="ru-RU" dirty="0"/>
          </a:p>
        </p:txBody>
      </p:sp>
      <p:cxnSp>
        <p:nvCxnSpPr>
          <p:cNvPr id="21" name="Прямая со стрелкой 20"/>
          <p:cNvCxnSpPr>
            <a:stCxn id="20" idx="2"/>
          </p:cNvCxnSpPr>
          <p:nvPr/>
        </p:nvCxnSpPr>
        <p:spPr>
          <a:xfrm flipH="1">
            <a:off x="4822953" y="1212890"/>
            <a:ext cx="86948" cy="8728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6</a:t>
            </a:fld>
            <a:endParaRPr lang="ru-RU" dirty="0"/>
          </a:p>
        </p:txBody>
      </p:sp>
    </p:spTree>
    <p:extLst>
      <p:ext uri="{BB962C8B-B14F-4D97-AF65-F5344CB8AC3E}">
        <p14:creationId xmlns:p14="http://schemas.microsoft.com/office/powerpoint/2010/main" val="254283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Lib\Личное\Education\Семинары, школы, конференции, тренинги\2017-05-22_23 MAC\Presentation_my\Fig\To Assembly workflow (part 3), 1.ti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115616" y="397805"/>
            <a:ext cx="7020272" cy="47752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24" y="659555"/>
            <a:ext cx="2088232"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a:t>D</a:t>
            </a:r>
            <a:r>
              <a:rPr lang="en-US" sz="1400" dirty="0" smtClean="0"/>
              <a:t>ipole-dipole connection</a:t>
            </a:r>
            <a:endParaRPr lang="en-US" sz="1400" dirty="0"/>
          </a:p>
        </p:txBody>
      </p:sp>
      <p:sp>
        <p:nvSpPr>
          <p:cNvPr id="7" name="TextBox 6"/>
          <p:cNvSpPr txBox="1"/>
          <p:nvPr/>
        </p:nvSpPr>
        <p:spPr>
          <a:xfrm>
            <a:off x="3428256" y="1599642"/>
            <a:ext cx="1944216"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a:t>T</a:t>
            </a:r>
            <a:r>
              <a:rPr lang="en-US" sz="1400" dirty="0" smtClean="0"/>
              <a:t>hermal shield</a:t>
            </a:r>
            <a:endParaRPr lang="en-US" sz="1400" dirty="0"/>
          </a:p>
        </p:txBody>
      </p:sp>
      <p:sp>
        <p:nvSpPr>
          <p:cNvPr id="8" name="TextBox 7"/>
          <p:cNvSpPr txBox="1"/>
          <p:nvPr/>
        </p:nvSpPr>
        <p:spPr>
          <a:xfrm>
            <a:off x="5220072" y="2733768"/>
            <a:ext cx="1944216" cy="307777"/>
          </a:xfrm>
          <a:prstGeom prst="rect">
            <a:avLst/>
          </a:prstGeom>
          <a:solidFill>
            <a:schemeClr val="bg1">
              <a:lumMod val="95000"/>
            </a:schemeClr>
          </a:solidFill>
          <a:ln>
            <a:solidFill>
              <a:schemeClr val="tx1"/>
            </a:solidFill>
          </a:ln>
        </p:spPr>
        <p:txBody>
          <a:bodyPr wrap="square" rtlCol="0">
            <a:spAutoFit/>
          </a:bodyPr>
          <a:lstStyle/>
          <a:p>
            <a:pPr algn="ctr"/>
            <a:r>
              <a:rPr lang="en-US" sz="1400" dirty="0" smtClean="0"/>
              <a:t>Vacuum shell</a:t>
            </a:r>
            <a:endParaRPr lang="en-US" sz="1400" dirty="0"/>
          </a:p>
        </p:txBody>
      </p:sp>
      <p:sp>
        <p:nvSpPr>
          <p:cNvPr id="9" name="TextBox 8"/>
          <p:cNvSpPr txBox="1"/>
          <p:nvPr/>
        </p:nvSpPr>
        <p:spPr>
          <a:xfrm>
            <a:off x="2555776" y="-21242"/>
            <a:ext cx="4422814" cy="369332"/>
          </a:xfrm>
          <a:prstGeom prst="rect">
            <a:avLst/>
          </a:prstGeom>
          <a:noFill/>
        </p:spPr>
        <p:txBody>
          <a:bodyPr wrap="none" rtlCol="0">
            <a:spAutoFit/>
          </a:bodyPr>
          <a:lstStyle/>
          <a:p>
            <a:r>
              <a:rPr lang="en-US" dirty="0" smtClean="0"/>
              <a:t>Thermal shield and vacuum shell assembling </a:t>
            </a:r>
            <a:endParaRPr lang="ru-RU" dirty="0"/>
          </a:p>
        </p:txBody>
      </p:sp>
      <p:sp>
        <p:nvSpPr>
          <p:cNvPr id="10"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7</a:t>
            </a:fld>
            <a:endParaRPr lang="ru-RU" dirty="0"/>
          </a:p>
        </p:txBody>
      </p:sp>
    </p:spTree>
    <p:extLst>
      <p:ext uri="{BB962C8B-B14F-4D97-AF65-F5344CB8AC3E}">
        <p14:creationId xmlns:p14="http://schemas.microsoft.com/office/powerpoint/2010/main" val="450747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Скругленный прямоугольник 34"/>
          <p:cNvSpPr/>
          <p:nvPr/>
        </p:nvSpPr>
        <p:spPr>
          <a:xfrm>
            <a:off x="1259632" y="339058"/>
            <a:ext cx="6869636" cy="7312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   Regular period </a:t>
            </a:r>
            <a:endParaRPr lang="ru-RU" dirty="0">
              <a:solidFill>
                <a:schemeClr val="tx1"/>
              </a:solidFill>
            </a:endParaRPr>
          </a:p>
        </p:txBody>
      </p:sp>
      <p:sp>
        <p:nvSpPr>
          <p:cNvPr id="25" name="Стрелка вниз 24"/>
          <p:cNvSpPr/>
          <p:nvPr/>
        </p:nvSpPr>
        <p:spPr>
          <a:xfrm>
            <a:off x="4619938" y="977979"/>
            <a:ext cx="360040" cy="39700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низ 25"/>
          <p:cNvSpPr/>
          <p:nvPr/>
        </p:nvSpPr>
        <p:spPr>
          <a:xfrm>
            <a:off x="7238281" y="973761"/>
            <a:ext cx="360040" cy="3974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p:cNvSpPr/>
          <p:nvPr/>
        </p:nvSpPr>
        <p:spPr>
          <a:xfrm>
            <a:off x="1765673" y="973761"/>
            <a:ext cx="360040" cy="3974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704641" y="-53357"/>
            <a:ext cx="3612592" cy="461665"/>
          </a:xfrm>
          <a:prstGeom prst="rect">
            <a:avLst/>
          </a:prstGeom>
          <a:noFill/>
        </p:spPr>
        <p:txBody>
          <a:bodyPr wrap="none" rtlCol="0">
            <a:spAutoFit/>
          </a:bodyPr>
          <a:lstStyle/>
          <a:p>
            <a:r>
              <a:rPr lang="en-US" sz="2400" dirty="0" smtClean="0"/>
              <a:t>Assembly workflow </a:t>
            </a:r>
            <a:r>
              <a:rPr lang="ru-RU" sz="2400" dirty="0" smtClean="0"/>
              <a:t>(</a:t>
            </a:r>
            <a:r>
              <a:rPr lang="en-US" sz="2400" dirty="0" smtClean="0"/>
              <a:t>part 1)</a:t>
            </a:r>
            <a:endParaRPr lang="ru-RU" sz="2400" dirty="0"/>
          </a:p>
        </p:txBody>
      </p:sp>
      <p:sp>
        <p:nvSpPr>
          <p:cNvPr id="6" name="Скругленный прямоугольник 5"/>
          <p:cNvSpPr/>
          <p:nvPr/>
        </p:nvSpPr>
        <p:spPr>
          <a:xfrm>
            <a:off x="685550" y="1190069"/>
            <a:ext cx="7935997" cy="270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Alignment of yoke inside vacuum chamber</a:t>
            </a:r>
            <a:endParaRPr lang="ru-RU" dirty="0">
              <a:solidFill>
                <a:schemeClr val="tx1"/>
              </a:solidFill>
            </a:endParaRPr>
          </a:p>
        </p:txBody>
      </p:sp>
      <p:sp>
        <p:nvSpPr>
          <p:cNvPr id="7" name="Скругленный прямоугольник 6"/>
          <p:cNvSpPr/>
          <p:nvPr/>
        </p:nvSpPr>
        <p:spPr>
          <a:xfrm>
            <a:off x="685553" y="1560748"/>
            <a:ext cx="7935998"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Transfer </a:t>
            </a:r>
            <a:r>
              <a:rPr lang="en-US" dirty="0">
                <a:solidFill>
                  <a:schemeClr val="tx1"/>
                </a:solidFill>
              </a:rPr>
              <a:t>modules </a:t>
            </a:r>
            <a:r>
              <a:rPr lang="en-US" dirty="0" smtClean="0">
                <a:solidFill>
                  <a:schemeClr val="tx1"/>
                </a:solidFill>
              </a:rPr>
              <a:t>to position</a:t>
            </a:r>
            <a:endParaRPr lang="ru-RU" dirty="0">
              <a:solidFill>
                <a:schemeClr val="tx1"/>
              </a:solidFill>
            </a:endParaRPr>
          </a:p>
        </p:txBody>
      </p:sp>
      <p:sp>
        <p:nvSpPr>
          <p:cNvPr id="27" name="Скругленный прямоугольник 26"/>
          <p:cNvSpPr/>
          <p:nvPr/>
        </p:nvSpPr>
        <p:spPr>
          <a:xfrm>
            <a:off x="1368661" y="703731"/>
            <a:ext cx="1154065" cy="270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Magnet 1</a:t>
            </a:r>
            <a:endParaRPr lang="ru-RU" dirty="0">
              <a:solidFill>
                <a:schemeClr val="tx1"/>
              </a:solidFill>
            </a:endParaRPr>
          </a:p>
        </p:txBody>
      </p:sp>
      <p:sp>
        <p:nvSpPr>
          <p:cNvPr id="30" name="Скругленный прямоугольник 29"/>
          <p:cNvSpPr/>
          <p:nvPr/>
        </p:nvSpPr>
        <p:spPr>
          <a:xfrm>
            <a:off x="687078" y="1981278"/>
            <a:ext cx="7902381"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Alignment </a:t>
            </a:r>
            <a:r>
              <a:rPr lang="en-US" dirty="0">
                <a:solidFill>
                  <a:schemeClr val="tx1"/>
                </a:solidFill>
              </a:rPr>
              <a:t>modules on position</a:t>
            </a:r>
          </a:p>
        </p:txBody>
      </p:sp>
      <p:sp>
        <p:nvSpPr>
          <p:cNvPr id="31" name="Скругленный прямоугольник 30"/>
          <p:cNvSpPr/>
          <p:nvPr/>
        </p:nvSpPr>
        <p:spPr>
          <a:xfrm>
            <a:off x="703889" y="2357383"/>
            <a:ext cx="7902378"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Assembling of </a:t>
            </a:r>
            <a:r>
              <a:rPr lang="en-US" i="1" dirty="0">
                <a:solidFill>
                  <a:schemeClr val="tx1"/>
                </a:solidFill>
              </a:rPr>
              <a:t>He</a:t>
            </a:r>
            <a:r>
              <a:rPr lang="en-US" dirty="0">
                <a:solidFill>
                  <a:schemeClr val="tx1"/>
                </a:solidFill>
              </a:rPr>
              <a:t> and </a:t>
            </a:r>
            <a:r>
              <a:rPr lang="en-US" i="1" dirty="0">
                <a:solidFill>
                  <a:schemeClr val="tx1"/>
                </a:solidFill>
              </a:rPr>
              <a:t>N</a:t>
            </a:r>
            <a:r>
              <a:rPr lang="en-US" sz="1200" i="1" dirty="0">
                <a:solidFill>
                  <a:schemeClr val="tx1"/>
                </a:solidFill>
              </a:rPr>
              <a:t>2</a:t>
            </a:r>
            <a:r>
              <a:rPr lang="en-US" sz="1200" dirty="0">
                <a:solidFill>
                  <a:schemeClr val="tx1"/>
                </a:solidFill>
              </a:rPr>
              <a:t> </a:t>
            </a:r>
            <a:r>
              <a:rPr lang="en-US" dirty="0">
                <a:solidFill>
                  <a:schemeClr val="tx1"/>
                </a:solidFill>
              </a:rPr>
              <a:t>headers lines</a:t>
            </a:r>
            <a:endParaRPr lang="ru-RU" dirty="0">
              <a:solidFill>
                <a:schemeClr val="tx1"/>
              </a:solidFill>
            </a:endParaRPr>
          </a:p>
        </p:txBody>
      </p:sp>
      <p:sp>
        <p:nvSpPr>
          <p:cNvPr id="33" name="Скругленный прямоугольник 32"/>
          <p:cNvSpPr/>
          <p:nvPr/>
        </p:nvSpPr>
        <p:spPr>
          <a:xfrm>
            <a:off x="703883" y="2730172"/>
            <a:ext cx="7902382"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Soldering of </a:t>
            </a:r>
            <a:r>
              <a:rPr lang="en-US" dirty="0" smtClean="0">
                <a:solidFill>
                  <a:schemeClr val="tx1"/>
                </a:solidFill>
              </a:rPr>
              <a:t>bus-bars</a:t>
            </a:r>
            <a:endParaRPr lang="en-US" dirty="0">
              <a:solidFill>
                <a:schemeClr val="tx1"/>
              </a:solidFill>
            </a:endParaRPr>
          </a:p>
        </p:txBody>
      </p:sp>
      <p:sp>
        <p:nvSpPr>
          <p:cNvPr id="34" name="Скругленный прямоугольник 33"/>
          <p:cNvSpPr/>
          <p:nvPr/>
        </p:nvSpPr>
        <p:spPr>
          <a:xfrm>
            <a:off x="703890" y="3162220"/>
            <a:ext cx="7935990" cy="296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Assembling beam channel</a:t>
            </a:r>
            <a:endParaRPr lang="en-US" dirty="0">
              <a:solidFill>
                <a:schemeClr val="tx1"/>
              </a:solidFill>
            </a:endParaRPr>
          </a:p>
        </p:txBody>
      </p:sp>
      <p:sp>
        <p:nvSpPr>
          <p:cNvPr id="36" name="Скругленный прямоугольник 35"/>
          <p:cNvSpPr/>
          <p:nvPr/>
        </p:nvSpPr>
        <p:spPr>
          <a:xfrm>
            <a:off x="703888" y="3540262"/>
            <a:ext cx="7935995"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Vacuum and electrical tests</a:t>
            </a:r>
            <a:endParaRPr lang="en-US" dirty="0">
              <a:solidFill>
                <a:schemeClr val="tx1"/>
              </a:solidFill>
            </a:endParaRPr>
          </a:p>
        </p:txBody>
      </p:sp>
      <p:sp>
        <p:nvSpPr>
          <p:cNvPr id="21" name="Скругленный прямоугольник 20"/>
          <p:cNvSpPr/>
          <p:nvPr/>
        </p:nvSpPr>
        <p:spPr>
          <a:xfrm>
            <a:off x="4222926" y="704707"/>
            <a:ext cx="1154065" cy="270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Magnet </a:t>
            </a:r>
            <a:r>
              <a:rPr lang="en-US" dirty="0">
                <a:solidFill>
                  <a:schemeClr val="tx1"/>
                </a:solidFill>
              </a:rPr>
              <a:t>2</a:t>
            </a:r>
            <a:endParaRPr lang="ru-RU" dirty="0">
              <a:solidFill>
                <a:schemeClr val="tx1"/>
              </a:solidFill>
            </a:endParaRPr>
          </a:p>
        </p:txBody>
      </p:sp>
      <p:sp>
        <p:nvSpPr>
          <p:cNvPr id="22" name="Скругленный прямоугольник 21"/>
          <p:cNvSpPr/>
          <p:nvPr/>
        </p:nvSpPr>
        <p:spPr>
          <a:xfrm>
            <a:off x="6841269" y="711897"/>
            <a:ext cx="1154065" cy="270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Magnet </a:t>
            </a:r>
            <a:r>
              <a:rPr lang="en-US" dirty="0">
                <a:solidFill>
                  <a:schemeClr val="tx1"/>
                </a:solidFill>
              </a:rPr>
              <a:t>3</a:t>
            </a:r>
            <a:endParaRPr lang="ru-RU" dirty="0">
              <a:solidFill>
                <a:schemeClr val="tx1"/>
              </a:solidFill>
            </a:endParaRPr>
          </a:p>
        </p:txBody>
      </p:sp>
      <p:sp>
        <p:nvSpPr>
          <p:cNvPr id="2" name="TextBox 1"/>
          <p:cNvSpPr txBox="1"/>
          <p:nvPr/>
        </p:nvSpPr>
        <p:spPr>
          <a:xfrm>
            <a:off x="169865" y="1140418"/>
            <a:ext cx="301686" cy="369332"/>
          </a:xfrm>
          <a:prstGeom prst="rect">
            <a:avLst/>
          </a:prstGeom>
          <a:noFill/>
        </p:spPr>
        <p:txBody>
          <a:bodyPr wrap="none" rtlCol="0">
            <a:spAutoFit/>
          </a:bodyPr>
          <a:lstStyle/>
          <a:p>
            <a:r>
              <a:rPr lang="en-US" dirty="0" smtClean="0"/>
              <a:t>1</a:t>
            </a:r>
            <a:endParaRPr lang="ru-RU" dirty="0"/>
          </a:p>
        </p:txBody>
      </p:sp>
      <p:sp>
        <p:nvSpPr>
          <p:cNvPr id="37" name="TextBox 36"/>
          <p:cNvSpPr txBox="1"/>
          <p:nvPr/>
        </p:nvSpPr>
        <p:spPr>
          <a:xfrm>
            <a:off x="171422" y="1531313"/>
            <a:ext cx="301686" cy="369332"/>
          </a:xfrm>
          <a:prstGeom prst="rect">
            <a:avLst/>
          </a:prstGeom>
          <a:noFill/>
        </p:spPr>
        <p:txBody>
          <a:bodyPr wrap="none" rtlCol="0">
            <a:spAutoFit/>
          </a:bodyPr>
          <a:lstStyle/>
          <a:p>
            <a:r>
              <a:rPr lang="en-US" dirty="0" smtClean="0"/>
              <a:t>2</a:t>
            </a:r>
            <a:endParaRPr lang="ru-RU" dirty="0"/>
          </a:p>
        </p:txBody>
      </p:sp>
      <p:sp>
        <p:nvSpPr>
          <p:cNvPr id="38" name="TextBox 37"/>
          <p:cNvSpPr txBox="1"/>
          <p:nvPr/>
        </p:nvSpPr>
        <p:spPr>
          <a:xfrm>
            <a:off x="171422" y="1945129"/>
            <a:ext cx="301686" cy="369332"/>
          </a:xfrm>
          <a:prstGeom prst="rect">
            <a:avLst/>
          </a:prstGeom>
          <a:noFill/>
        </p:spPr>
        <p:txBody>
          <a:bodyPr wrap="none" rtlCol="0">
            <a:spAutoFit/>
          </a:bodyPr>
          <a:lstStyle/>
          <a:p>
            <a:r>
              <a:rPr lang="en-US" dirty="0" smtClean="0"/>
              <a:t>3</a:t>
            </a:r>
            <a:endParaRPr lang="ru-RU" dirty="0"/>
          </a:p>
        </p:txBody>
      </p:sp>
      <p:sp>
        <p:nvSpPr>
          <p:cNvPr id="39" name="TextBox 38"/>
          <p:cNvSpPr txBox="1"/>
          <p:nvPr/>
        </p:nvSpPr>
        <p:spPr>
          <a:xfrm>
            <a:off x="169865" y="2362916"/>
            <a:ext cx="301686" cy="369332"/>
          </a:xfrm>
          <a:prstGeom prst="rect">
            <a:avLst/>
          </a:prstGeom>
          <a:noFill/>
        </p:spPr>
        <p:txBody>
          <a:bodyPr wrap="none" rtlCol="0">
            <a:spAutoFit/>
          </a:bodyPr>
          <a:lstStyle/>
          <a:p>
            <a:r>
              <a:rPr lang="en-US" dirty="0" smtClean="0"/>
              <a:t>4</a:t>
            </a:r>
            <a:endParaRPr lang="ru-RU" dirty="0"/>
          </a:p>
        </p:txBody>
      </p:sp>
      <p:sp>
        <p:nvSpPr>
          <p:cNvPr id="41" name="TextBox 40"/>
          <p:cNvSpPr txBox="1"/>
          <p:nvPr/>
        </p:nvSpPr>
        <p:spPr>
          <a:xfrm>
            <a:off x="153594" y="2710369"/>
            <a:ext cx="301686" cy="369332"/>
          </a:xfrm>
          <a:prstGeom prst="rect">
            <a:avLst/>
          </a:prstGeom>
          <a:noFill/>
        </p:spPr>
        <p:txBody>
          <a:bodyPr wrap="none" rtlCol="0">
            <a:spAutoFit/>
          </a:bodyPr>
          <a:lstStyle/>
          <a:p>
            <a:r>
              <a:rPr lang="en-US" dirty="0" smtClean="0"/>
              <a:t>5</a:t>
            </a:r>
            <a:endParaRPr lang="ru-RU" dirty="0"/>
          </a:p>
        </p:txBody>
      </p:sp>
      <p:sp>
        <p:nvSpPr>
          <p:cNvPr id="42" name="TextBox 41"/>
          <p:cNvSpPr txBox="1"/>
          <p:nvPr/>
        </p:nvSpPr>
        <p:spPr>
          <a:xfrm>
            <a:off x="153594" y="3082602"/>
            <a:ext cx="301686" cy="369332"/>
          </a:xfrm>
          <a:prstGeom prst="rect">
            <a:avLst/>
          </a:prstGeom>
          <a:noFill/>
        </p:spPr>
        <p:txBody>
          <a:bodyPr wrap="none" rtlCol="0">
            <a:spAutoFit/>
          </a:bodyPr>
          <a:lstStyle/>
          <a:p>
            <a:r>
              <a:rPr lang="en-US" dirty="0" smtClean="0"/>
              <a:t>6</a:t>
            </a:r>
            <a:endParaRPr lang="ru-RU" dirty="0"/>
          </a:p>
        </p:txBody>
      </p:sp>
      <p:pic>
        <p:nvPicPr>
          <p:cNvPr id="28" name="Picture 3" descr="C:\Users\Admin\Desktop\5775880ee27f8155a31b7a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8587" y="1127518"/>
            <a:ext cx="352066" cy="3325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5775880ee27f8155a31b7a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8587" y="1499399"/>
            <a:ext cx="352066" cy="3325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5775880ee27f8155a31b7a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9574" y="1908849"/>
            <a:ext cx="352066" cy="3325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Admin\Desktop\5775880ee27f8155a31b7a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6874" y="2345141"/>
            <a:ext cx="352066" cy="3325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Admin\Desktop\5775880ee27f8155a31b7a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4954" y="2739021"/>
            <a:ext cx="352066" cy="332582"/>
          </a:xfrm>
          <a:prstGeom prst="rect">
            <a:avLst/>
          </a:prstGeom>
          <a:noFill/>
          <a:extLst>
            <a:ext uri="{909E8E84-426E-40DD-AFC4-6F175D3DCCD1}">
              <a14:hiddenFill xmlns:a14="http://schemas.microsoft.com/office/drawing/2010/main">
                <a:solidFill>
                  <a:srgbClr val="FFFFFF"/>
                </a:solidFill>
              </a14:hiddenFill>
            </a:ext>
          </a:extLst>
        </p:spPr>
      </p:pic>
      <p:sp>
        <p:nvSpPr>
          <p:cNvPr id="46" name="Скругленный прямоугольник 45"/>
          <p:cNvSpPr/>
          <p:nvPr/>
        </p:nvSpPr>
        <p:spPr>
          <a:xfrm>
            <a:off x="703882" y="3961120"/>
            <a:ext cx="7935995"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Assembling thermal shield and vacuum vessel </a:t>
            </a:r>
            <a:endParaRPr lang="en-US" dirty="0">
              <a:solidFill>
                <a:schemeClr val="tx1"/>
              </a:solidFill>
            </a:endParaRPr>
          </a:p>
        </p:txBody>
      </p:sp>
      <p:sp>
        <p:nvSpPr>
          <p:cNvPr id="48" name="Скругленный прямоугольник 47"/>
          <p:cNvSpPr/>
          <p:nvPr/>
        </p:nvSpPr>
        <p:spPr>
          <a:xfrm>
            <a:off x="703883" y="4371950"/>
            <a:ext cx="7935995" cy="297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Vacuum and electrical tests for half of ring</a:t>
            </a:r>
            <a:endParaRPr lang="en-US" dirty="0">
              <a:solidFill>
                <a:schemeClr val="tx1"/>
              </a:solidFill>
            </a:endParaRPr>
          </a:p>
        </p:txBody>
      </p:sp>
      <p:sp>
        <p:nvSpPr>
          <p:cNvPr id="49" name="TextBox 48"/>
          <p:cNvSpPr txBox="1"/>
          <p:nvPr/>
        </p:nvSpPr>
        <p:spPr>
          <a:xfrm>
            <a:off x="171422" y="3513848"/>
            <a:ext cx="301686" cy="369332"/>
          </a:xfrm>
          <a:prstGeom prst="rect">
            <a:avLst/>
          </a:prstGeom>
          <a:noFill/>
        </p:spPr>
        <p:txBody>
          <a:bodyPr wrap="none" rtlCol="0">
            <a:spAutoFit/>
          </a:bodyPr>
          <a:lstStyle/>
          <a:p>
            <a:r>
              <a:rPr lang="en-US" dirty="0"/>
              <a:t>7</a:t>
            </a:r>
            <a:endParaRPr lang="ru-RU" dirty="0"/>
          </a:p>
        </p:txBody>
      </p:sp>
      <p:sp>
        <p:nvSpPr>
          <p:cNvPr id="50" name="TextBox 49"/>
          <p:cNvSpPr txBox="1"/>
          <p:nvPr/>
        </p:nvSpPr>
        <p:spPr>
          <a:xfrm>
            <a:off x="171422" y="3883180"/>
            <a:ext cx="301686" cy="369332"/>
          </a:xfrm>
          <a:prstGeom prst="rect">
            <a:avLst/>
          </a:prstGeom>
          <a:noFill/>
        </p:spPr>
        <p:txBody>
          <a:bodyPr wrap="none" rtlCol="0">
            <a:spAutoFit/>
          </a:bodyPr>
          <a:lstStyle/>
          <a:p>
            <a:r>
              <a:rPr lang="en-US" dirty="0"/>
              <a:t>8</a:t>
            </a:r>
            <a:endParaRPr lang="ru-RU" dirty="0"/>
          </a:p>
        </p:txBody>
      </p:sp>
      <p:sp>
        <p:nvSpPr>
          <p:cNvPr id="51" name="TextBox 50"/>
          <p:cNvSpPr txBox="1"/>
          <p:nvPr/>
        </p:nvSpPr>
        <p:spPr>
          <a:xfrm>
            <a:off x="153594" y="4335800"/>
            <a:ext cx="301686" cy="369332"/>
          </a:xfrm>
          <a:prstGeom prst="rect">
            <a:avLst/>
          </a:prstGeom>
          <a:noFill/>
        </p:spPr>
        <p:txBody>
          <a:bodyPr wrap="none" rtlCol="0">
            <a:spAutoFit/>
          </a:bodyPr>
          <a:lstStyle/>
          <a:p>
            <a:r>
              <a:rPr lang="en-US" dirty="0"/>
              <a:t>9</a:t>
            </a:r>
            <a:endParaRPr lang="ru-RU" dirty="0"/>
          </a:p>
        </p:txBody>
      </p:sp>
      <p:sp>
        <p:nvSpPr>
          <p:cNvPr id="52"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8</a:t>
            </a:fld>
            <a:endParaRPr lang="ru-RU" dirty="0"/>
          </a:p>
        </p:txBody>
      </p:sp>
    </p:spTree>
    <p:extLst>
      <p:ext uri="{BB962C8B-B14F-4D97-AF65-F5344CB8AC3E}">
        <p14:creationId xmlns:p14="http://schemas.microsoft.com/office/powerpoint/2010/main" val="2286902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D:\Photos\Work\Проекты\NICA\Booster\Assembling\2019-04-17, Установка модулей в кв.3-4\IMG_20190417_0936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16856" y="5705"/>
            <a:ext cx="7476381" cy="5137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1840" y="0"/>
            <a:ext cx="2497800" cy="369332"/>
          </a:xfrm>
          <a:prstGeom prst="rect">
            <a:avLst/>
          </a:prstGeom>
          <a:noFill/>
        </p:spPr>
        <p:txBody>
          <a:bodyPr wrap="none" rtlCol="0">
            <a:spAutoFit/>
          </a:bodyPr>
          <a:lstStyle/>
          <a:p>
            <a:r>
              <a:rPr lang="en-US" dirty="0" smtClean="0">
                <a:solidFill>
                  <a:schemeClr val="bg1"/>
                </a:solidFill>
              </a:rPr>
              <a:t>Installation of elements  </a:t>
            </a:r>
            <a:endParaRPr lang="ru-RU" dirty="0">
              <a:solidFill>
                <a:schemeClr val="bg1"/>
              </a:solidFill>
            </a:endParaRPr>
          </a:p>
        </p:txBody>
      </p:sp>
      <p:sp>
        <p:nvSpPr>
          <p:cNvPr id="4" name="Номер слайда 3"/>
          <p:cNvSpPr>
            <a:spLocks noGrp="1"/>
          </p:cNvSpPr>
          <p:nvPr>
            <p:ph type="sldNum" sz="quarter" idx="12"/>
          </p:nvPr>
        </p:nvSpPr>
        <p:spPr>
          <a:xfrm>
            <a:off x="6858000" y="4767263"/>
            <a:ext cx="2133600" cy="273844"/>
          </a:xfrm>
        </p:spPr>
        <p:txBody>
          <a:bodyPr/>
          <a:lstStyle/>
          <a:p>
            <a:fld id="{B19B0651-EE4F-4900-A07F-96A6BFA9D0F0}" type="slidenum">
              <a:rPr lang="ru-RU" smtClean="0"/>
              <a:t>9</a:t>
            </a:fld>
            <a:endParaRPr lang="ru-RU" dirty="0"/>
          </a:p>
        </p:txBody>
      </p:sp>
    </p:spTree>
    <p:extLst>
      <p:ext uri="{BB962C8B-B14F-4D97-AF65-F5344CB8AC3E}">
        <p14:creationId xmlns:p14="http://schemas.microsoft.com/office/powerpoint/2010/main" val="2598830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7918</TotalTime>
  <Words>768</Words>
  <Application>Microsoft Office PowerPoint</Application>
  <PresentationFormat>Экран (16:9)</PresentationFormat>
  <Paragraphs>249</Paragraphs>
  <Slides>41</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NICA Booster:  assembling and commissioning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Booster fabrication and mounting, strategy and plans</dc:title>
  <dc:creator>Artem</dc:creator>
  <cp:lastModifiedBy>Admin</cp:lastModifiedBy>
  <cp:revision>292</cp:revision>
  <cp:lastPrinted>2017-05-10T16:44:00Z</cp:lastPrinted>
  <dcterms:modified xsi:type="dcterms:W3CDTF">2019-06-05T06:11:57Z</dcterms:modified>
</cp:coreProperties>
</file>