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</p:sldMasterIdLst>
  <p:notesMasterIdLst>
    <p:notesMasterId r:id="rId32"/>
  </p:notesMasterIdLst>
  <p:handoutMasterIdLst>
    <p:handoutMasterId r:id="rId33"/>
  </p:handoutMasterIdLst>
  <p:sldIdLst>
    <p:sldId id="256" r:id="rId7"/>
    <p:sldId id="258" r:id="rId8"/>
    <p:sldId id="261" r:id="rId9"/>
    <p:sldId id="268" r:id="rId10"/>
    <p:sldId id="269" r:id="rId11"/>
    <p:sldId id="270" r:id="rId12"/>
    <p:sldId id="271" r:id="rId13"/>
    <p:sldId id="272" r:id="rId14"/>
    <p:sldId id="259" r:id="rId15"/>
    <p:sldId id="260" r:id="rId16"/>
    <p:sldId id="262" r:id="rId17"/>
    <p:sldId id="263" r:id="rId18"/>
    <p:sldId id="264" r:id="rId19"/>
    <p:sldId id="274" r:id="rId20"/>
    <p:sldId id="280" r:id="rId21"/>
    <p:sldId id="275" r:id="rId22"/>
    <p:sldId id="281" r:id="rId23"/>
    <p:sldId id="282" r:id="rId24"/>
    <p:sldId id="283" r:id="rId25"/>
    <p:sldId id="284" r:id="rId26"/>
    <p:sldId id="266" r:id="rId27"/>
    <p:sldId id="279" r:id="rId28"/>
    <p:sldId id="276" r:id="rId29"/>
    <p:sldId id="277" r:id="rId30"/>
    <p:sldId id="278" r:id="rId31"/>
  </p:sldIdLst>
  <p:sldSz cx="9144000" cy="6858000" type="screen4x3"/>
  <p:notesSz cx="6797675" cy="9928225"/>
  <p:embeddedFontLst>
    <p:embeddedFont>
      <p:font typeface="Cambria Math" panose="02040503050406030204" pitchFamily="18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nsolas" panose="020B0609020204030204" pitchFamily="49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47D83F1-B362-4424-B463-5F891E181D2D}">
          <p14:sldIdLst>
            <p14:sldId id="256"/>
          </p14:sldIdLst>
        </p14:section>
        <p14:section name="Outline" id="{CBC57EF0-C02F-48CE-8589-9E115F7D3B25}">
          <p14:sldIdLst>
            <p14:sldId id="258"/>
          </p14:sldIdLst>
        </p14:section>
        <p14:section name="Slides" id="{FFFB8A19-F377-4BF4-9278-062ECA573FAD}">
          <p14:sldIdLst>
            <p14:sldId id="261"/>
            <p14:sldId id="268"/>
            <p14:sldId id="269"/>
            <p14:sldId id="270"/>
            <p14:sldId id="271"/>
            <p14:sldId id="272"/>
            <p14:sldId id="259"/>
            <p14:sldId id="260"/>
            <p14:sldId id="262"/>
            <p14:sldId id="263"/>
            <p14:sldId id="264"/>
            <p14:sldId id="274"/>
            <p14:sldId id="280"/>
            <p14:sldId id="275"/>
            <p14:sldId id="281"/>
            <p14:sldId id="282"/>
            <p14:sldId id="283"/>
            <p14:sldId id="284"/>
          </p14:sldIdLst>
        </p14:section>
        <p14:section name="Conclusion" id="{E9E812E0-3D29-4B04-A42F-7552F071A512}">
          <p14:sldIdLst>
            <p14:sldId id="266"/>
          </p14:sldIdLst>
        </p14:section>
        <p14:section name="Extra slides" id="{8B524807-4CFA-437B-8617-69A858D1DC3F}">
          <p14:sldIdLst>
            <p14:sldId id="279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7" autoAdjust="0"/>
  </p:normalViewPr>
  <p:slideViewPr>
    <p:cSldViewPr>
      <p:cViewPr>
        <p:scale>
          <a:sx n="100" d="100"/>
          <a:sy n="100" d="100"/>
        </p:scale>
        <p:origin x="91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fld id="{A4C40822-5AF6-46AD-B44E-70B2CD7137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fld id="{4028E712-B650-422F-B830-3B0FB1E355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1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4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4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88" y="1414800"/>
            <a:ext cx="9140825" cy="1080000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8" y="2998800"/>
            <a:ext cx="9140825" cy="2520000"/>
          </a:xfrm>
        </p:spPr>
        <p:txBody>
          <a:bodyPr anchor="ctr"/>
          <a:lstStyle>
            <a:lvl1pPr marL="0" indent="0" algn="ctr"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>
            <a:lvl1pPr marL="180000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24D62-A264-4C7F-A1E2-8070E7DBA7BF}" type="slidenum">
              <a:rPr lang="ru-RU" smtClean="0"/>
              <a:pPr/>
              <a:t>‹#›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0" y="1079999"/>
            <a:ext cx="9144000" cy="5112000"/>
          </a:xfrm>
        </p:spPr>
        <p:txBody>
          <a:bodyPr/>
          <a:lstStyle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719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6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2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6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6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7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0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08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 (первый уровень)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5225"/>
            <a:ext cx="7451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0906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E4979F5-4389-4984-B4CF-A0ED7E1E36D8}" type="slidenum">
              <a:rPr lang="ru-RU" smtClean="0"/>
              <a:pPr/>
              <a:t>‹#›</a:t>
            </a:fld>
            <a:r>
              <a:rPr lang="en-US" dirty="0" smtClean="0"/>
              <a:t>/21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180000" indent="0"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9170F9-FBBD-4998-90DE-AB53C9D0BDE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9170F9-FBBD-4998-90DE-AB53C9D0BDE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55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9170F9-FBBD-4998-90DE-AB53C9D0BDE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5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9170F9-FBBD-4998-90DE-AB53C9D0BDE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9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9170F9-FBBD-4998-90DE-AB53C9D0BDE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22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COLLIDER OPTICS DEVELOPMENT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A.V. Philippov for NICA team</a:t>
            </a:r>
            <a:br>
              <a:rPr lang="en-US" dirty="0"/>
            </a:br>
            <a:r>
              <a:rPr lang="en-US" dirty="0"/>
              <a:t>Veksler and Baldin Laboratory of High Energy Physics</a:t>
            </a:r>
          </a:p>
          <a:p>
            <a:r>
              <a:rPr lang="en-US" dirty="0"/>
              <a:t>Joint Institute for Nuclear Research, Dubna, Russia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of the NICA Machine Advisory Committee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at Joint Institute for Nuclear Research, Dubna, Russia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7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CALCULATION RESULTS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10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Структурная_схема_Коллайдера_NICA_17_05_2019 - Средство просмотра фотографий Window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0487" r="965" b="12969"/>
          <a:stretch/>
        </p:blipFill>
        <p:spPr bwMode="auto">
          <a:xfrm>
            <a:off x="1800" y="1079999"/>
            <a:ext cx="9140400" cy="406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LINEAR OPTICS (LENSES LENGTHS ADJUSTMENT)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11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822031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123728" y="2348880"/>
            <a:ext cx="5243765" cy="1053957"/>
            <a:chOff x="2123728" y="2348880"/>
            <a:chExt cx="5243765" cy="1053957"/>
          </a:xfrm>
        </p:grpSpPr>
        <p:sp>
          <p:nvSpPr>
            <p:cNvPr id="6" name="TextBox 5"/>
            <p:cNvSpPr txBox="1"/>
            <p:nvPr/>
          </p:nvSpPr>
          <p:spPr>
            <a:xfrm>
              <a:off x="2123728" y="2348880"/>
              <a:ext cx="1080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West arc</a:t>
              </a:r>
              <a:endParaRPr lang="ru-RU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87493" y="2348880"/>
              <a:ext cx="1080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East arc</a:t>
              </a:r>
              <a:endParaRPr lang="ru-RU" b="1" dirty="0">
                <a:latin typeface="+mj-lt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159002" y="2850608"/>
              <a:ext cx="1260000" cy="552229"/>
              <a:chOff x="4283968" y="2841083"/>
              <a:chExt cx="1260000" cy="55222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283968" y="3033312"/>
                <a:ext cx="1260000" cy="36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j-lt"/>
                  </a:rPr>
                  <a:t>MPD (IP1)</a:t>
                </a:r>
                <a:endParaRPr lang="ru-RU" b="1" dirty="0">
                  <a:latin typeface="+mj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71076" y="2841083"/>
                <a:ext cx="485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  <a:latin typeface="+mj-lt"/>
                    <a:sym typeface="Wingdings" panose="05000000000000000000" pitchFamily="2" charset="2"/>
                  </a:rPr>
                  <a:t></a:t>
                </a:r>
                <a:endParaRPr lang="ru-RU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685460" y="234888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E-cool</a:t>
              </a:r>
              <a:endParaRPr lang="ru-RU" b="1" dirty="0">
                <a:latin typeface="+mj-lt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545" y="159940"/>
            <a:ext cx="4281285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COUPLING SUPPRESSION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12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080000"/>
            <a:ext cx="9144000" cy="5088072"/>
            <a:chOff x="0" y="1080000"/>
            <a:chExt cx="9144000" cy="508807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0000"/>
              <a:ext cx="9144000" cy="482203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35463" y="5798740"/>
              <a:ext cx="4673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10 skew </a:t>
              </a:r>
              <a:r>
                <a:rPr lang="en-US" b="1" dirty="0" err="1" smtClean="0">
                  <a:latin typeface="+mn-lt"/>
                </a:rPr>
                <a:t>quadrupoles</a:t>
              </a:r>
              <a:r>
                <a:rPr lang="en-US" b="1" dirty="0" smtClean="0">
                  <a:latin typeface="+mn-lt"/>
                </a:rPr>
                <a:t> in north straight section</a:t>
              </a:r>
              <a:endParaRPr lang="ru-RU" b="1" dirty="0">
                <a:latin typeface="+mn-lt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187624" y="2564904"/>
              <a:ext cx="2753879" cy="655190"/>
              <a:chOff x="1187624" y="2564904"/>
              <a:chExt cx="2753879" cy="6551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187624" y="2564904"/>
                <a:ext cx="737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West arc</a:t>
                </a:r>
                <a:endParaRPr lang="ru-RU" sz="1000" b="1" dirty="0">
                  <a:latin typeface="+mj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03848" y="2564904"/>
                <a:ext cx="737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East arc</a:t>
                </a:r>
                <a:endParaRPr lang="ru-RU" sz="1000" b="1" dirty="0">
                  <a:latin typeface="+mj-lt"/>
                </a:endParaRPr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2077191" y="2899760"/>
                <a:ext cx="860597" cy="320334"/>
                <a:chOff x="4283968" y="2841083"/>
                <a:chExt cx="1260000" cy="830865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4283968" y="3033313"/>
                  <a:ext cx="1260000" cy="638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latin typeface="+mj-lt"/>
                    </a:rPr>
                    <a:t>MPD (IP1)</a:t>
                  </a:r>
                  <a:endParaRPr lang="ru-RU" sz="1000" b="1" dirty="0">
                    <a:latin typeface="+mj-lt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671075" y="2841083"/>
                  <a:ext cx="485785" cy="638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b="1" dirty="0" smtClean="0">
                      <a:solidFill>
                        <a:srgbClr val="FF0000"/>
                      </a:solidFill>
                      <a:latin typeface="+mj-lt"/>
                      <a:sym typeface="Wingdings" panose="05000000000000000000" pitchFamily="2" charset="2"/>
                    </a:rPr>
                    <a:t></a:t>
                  </a:r>
                  <a:endParaRPr lang="ru-RU" sz="1000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805631" y="2564904"/>
                <a:ext cx="5341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+mj-lt"/>
                  </a:rPr>
                  <a:t>E-cool</a:t>
                </a:r>
                <a:endParaRPr lang="ru-RU" sz="1000" b="1" dirty="0">
                  <a:latin typeface="+mj-lt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769036" y="2564904"/>
              <a:ext cx="2753879" cy="655191"/>
              <a:chOff x="1187624" y="2564904"/>
              <a:chExt cx="2753879" cy="65519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187624" y="2564904"/>
                <a:ext cx="737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West arc</a:t>
                </a:r>
                <a:endParaRPr lang="ru-RU" sz="1000" b="1" dirty="0">
                  <a:latin typeface="+mj-lt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03848" y="2564904"/>
                <a:ext cx="737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East arc</a:t>
                </a:r>
                <a:endParaRPr lang="ru-RU" sz="1000" b="1" dirty="0">
                  <a:latin typeface="+mj-lt"/>
                </a:endParaRPr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2077191" y="2899761"/>
                <a:ext cx="860597" cy="320334"/>
                <a:chOff x="4283968" y="2841083"/>
                <a:chExt cx="1260000" cy="83086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283968" y="3033313"/>
                  <a:ext cx="1260000" cy="63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latin typeface="+mj-lt"/>
                    </a:rPr>
                    <a:t>MPD (IP1)</a:t>
                  </a:r>
                  <a:endParaRPr lang="ru-RU" sz="1000" b="1" dirty="0">
                    <a:latin typeface="+mj-l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671075" y="2841083"/>
                  <a:ext cx="485785" cy="63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b="1" dirty="0" smtClean="0">
                      <a:solidFill>
                        <a:srgbClr val="FF0000"/>
                      </a:solidFill>
                      <a:latin typeface="+mj-lt"/>
                      <a:sym typeface="Wingdings" panose="05000000000000000000" pitchFamily="2" charset="2"/>
                    </a:rPr>
                    <a:t></a:t>
                  </a:r>
                  <a:endParaRPr lang="ru-RU" sz="1000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805631" y="2564904"/>
                <a:ext cx="5341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+mj-lt"/>
                  </a:rPr>
                  <a:t>E-cool</a:t>
                </a:r>
                <a:endParaRPr lang="ru-RU" sz="1000" b="1" dirty="0">
                  <a:latin typeface="+mj-lt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5770800" y="4891714"/>
              <a:ext cx="2753879" cy="655191"/>
              <a:chOff x="1187624" y="2564904"/>
              <a:chExt cx="2753879" cy="65519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187624" y="2564904"/>
                <a:ext cx="737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West arc</a:t>
                </a:r>
                <a:endParaRPr lang="ru-RU" sz="1000" b="1" dirty="0">
                  <a:latin typeface="+mj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03848" y="2564904"/>
                <a:ext cx="737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East arc</a:t>
                </a:r>
                <a:endParaRPr lang="ru-RU" sz="1000" b="1" dirty="0">
                  <a:latin typeface="+mj-lt"/>
                </a:endParaRPr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2077191" y="2899761"/>
                <a:ext cx="860597" cy="320334"/>
                <a:chOff x="4283968" y="2841083"/>
                <a:chExt cx="1260000" cy="830864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4283968" y="3033313"/>
                  <a:ext cx="1260000" cy="63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latin typeface="+mj-lt"/>
                    </a:rPr>
                    <a:t>MPD (IP1)</a:t>
                  </a:r>
                  <a:endParaRPr lang="ru-RU" sz="1000" b="1" dirty="0">
                    <a:latin typeface="+mj-lt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671075" y="2841083"/>
                  <a:ext cx="485785" cy="63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b="1" dirty="0" smtClean="0">
                      <a:solidFill>
                        <a:srgbClr val="FF0000"/>
                      </a:solidFill>
                      <a:latin typeface="+mj-lt"/>
                      <a:sym typeface="Wingdings" panose="05000000000000000000" pitchFamily="2" charset="2"/>
                    </a:rPr>
                    <a:t></a:t>
                  </a:r>
                  <a:endParaRPr lang="ru-RU" sz="1000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805631" y="2564904"/>
                <a:ext cx="5341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+mj-lt"/>
                  </a:rPr>
                  <a:t>E-cool</a:t>
                </a:r>
                <a:endParaRPr lang="ru-RU" sz="1000" b="1" dirty="0">
                  <a:latin typeface="+mj-lt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1188000" y="4891714"/>
              <a:ext cx="2753879" cy="655191"/>
              <a:chOff x="1187624" y="2564904"/>
              <a:chExt cx="2753879" cy="65519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187624" y="2564904"/>
                <a:ext cx="737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West arc</a:t>
                </a:r>
                <a:endParaRPr lang="ru-RU" sz="1000" b="1" dirty="0">
                  <a:latin typeface="+mj-lt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203848" y="2564904"/>
                <a:ext cx="737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+mj-lt"/>
                  </a:rPr>
                  <a:t>East arc</a:t>
                </a:r>
                <a:endParaRPr lang="ru-RU" sz="1000" b="1" dirty="0">
                  <a:latin typeface="+mj-lt"/>
                </a:endParaRPr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2077191" y="2899761"/>
                <a:ext cx="860597" cy="320334"/>
                <a:chOff x="4283968" y="2841083"/>
                <a:chExt cx="1260000" cy="830864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4283968" y="3033313"/>
                  <a:ext cx="1260000" cy="63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 smtClean="0">
                      <a:latin typeface="+mj-lt"/>
                    </a:rPr>
                    <a:t>MPD (IP1)</a:t>
                  </a:r>
                  <a:endParaRPr lang="ru-RU" sz="1000" b="1" dirty="0">
                    <a:latin typeface="+mj-lt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671075" y="2841083"/>
                  <a:ext cx="485785" cy="638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 b="1" dirty="0" smtClean="0">
                      <a:solidFill>
                        <a:srgbClr val="FF0000"/>
                      </a:solidFill>
                      <a:latin typeface="+mj-lt"/>
                      <a:sym typeface="Wingdings" panose="05000000000000000000" pitchFamily="2" charset="2"/>
                    </a:rPr>
                    <a:t></a:t>
                  </a:r>
                  <a:endParaRPr lang="ru-RU" sz="1000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805631" y="2564904"/>
                <a:ext cx="53412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latin typeface="+mj-lt"/>
                  </a:rPr>
                  <a:t>E-cool</a:t>
                </a:r>
                <a:endParaRPr lang="ru-RU" sz="1000" b="1" dirty="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44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CHROMATICITY CORRECTION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13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790032"/>
            <a:ext cx="9144000" cy="5378040"/>
            <a:chOff x="0" y="790032"/>
            <a:chExt cx="9144000" cy="537804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790032"/>
              <a:ext cx="9144000" cy="5111999"/>
              <a:chOff x="0" y="790032"/>
              <a:chExt cx="9144000" cy="5111999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080000"/>
                <a:ext cx="9144000" cy="4822031"/>
              </a:xfrm>
              <a:prstGeom prst="rect">
                <a:avLst/>
              </a:prstGeom>
            </p:spPr>
          </p:pic>
          <p:grpSp>
            <p:nvGrpSpPr>
              <p:cNvPr id="10" name="Группа 9"/>
              <p:cNvGrpSpPr/>
              <p:nvPr/>
            </p:nvGrpSpPr>
            <p:grpSpPr>
              <a:xfrm>
                <a:off x="971600" y="790032"/>
                <a:ext cx="7992214" cy="369332"/>
                <a:chOff x="971600" y="790032"/>
                <a:chExt cx="7992214" cy="369332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971600" y="790032"/>
                  <a:ext cx="1986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+mj-lt"/>
                    </a:rPr>
                    <a:t>9.44/9.44, 1 GeV/u</a:t>
                  </a:r>
                  <a:endParaRPr lang="ru-RU" b="1" dirty="0">
                    <a:latin typeface="+mj-lt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952503" y="790032"/>
                  <a:ext cx="1986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+mj-lt"/>
                    </a:rPr>
                    <a:t>9.44/9.44, 3 GeV/u</a:t>
                  </a:r>
                  <a:endParaRPr lang="ru-RU" b="1" dirty="0">
                    <a:latin typeface="+mj-lt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804248" y="790032"/>
                  <a:ext cx="21595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+mj-lt"/>
                    </a:rPr>
                    <a:t>9.44/9.44, 4.5 GeV/u</a:t>
                  </a:r>
                  <a:endParaRPr lang="ru-RU" b="1" dirty="0">
                    <a:latin typeface="+mj-lt"/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2907602" y="5798740"/>
              <a:ext cx="3328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n-lt"/>
                </a:rPr>
                <a:t>4 sextupoles families in two arcs</a:t>
              </a:r>
              <a:endParaRPr lang="ru-RU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8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NEW OPTICS DYNAMIC APERTURE </a:t>
            </a:r>
            <a:r>
              <a:rPr lang="en-US" dirty="0"/>
              <a:t>ESTIMATION (CONT.)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14</a:t>
            </a:fld>
            <a:r>
              <a:rPr lang="en-US" dirty="0" smtClean="0"/>
              <a:t>/21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New approach: using of octupole correctors </a:t>
                </a:r>
                <a:r>
                  <a:rPr lang="en-US" dirty="0"/>
                  <a:t>in arcs. </a:t>
                </a:r>
                <a:r>
                  <a:rPr lang="en-US" dirty="0" smtClean="0"/>
                  <a:t>Three octupole families: first and second families corrector near final focus, third families </a:t>
                </a:r>
                <a:r>
                  <a:rPr lang="en-US" dirty="0"/>
                  <a:t>correctors </a:t>
                </a:r>
                <a:r>
                  <a:rPr lang="en-US" dirty="0" smtClean="0"/>
                  <a:t>of two arcs.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sz="1400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mc1wo: multipole,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knl</a:t>
                </a:r>
                <a:r>
                  <a:rPr lang="en-US" sz="1400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:={0., 0., 0., koef1};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// ip1 (MPD)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solidFill>
                      <a:srgbClr val="0099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mc2eo: multipole, </a:t>
                </a:r>
                <a:r>
                  <a:rPr lang="en-US" sz="1400" b="1" dirty="0" err="1">
                    <a:solidFill>
                      <a:srgbClr val="0099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knl</a:t>
                </a:r>
                <a:r>
                  <a:rPr lang="en-US" sz="1400" b="1" dirty="0">
                    <a:solidFill>
                      <a:srgbClr val="0099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:={0., 0., 0., koef2};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//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mc6e2o, mc7e2o, …, mc28e2o: multipole, </a:t>
                </a:r>
                <a:r>
                  <a:rPr lang="en-US" sz="14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knl</a:t>
                </a:r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:={0., 0., 0., koef3};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//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mc6w2o, mc7w2o, …, mc28w2o: multipole, </a:t>
                </a:r>
                <a:r>
                  <a:rPr lang="en-US" sz="14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knl</a:t>
                </a:r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:={0., 0., 0., koef3};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solidFill>
                      <a:srgbClr val="0099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mc2wo: multipole, </a:t>
                </a:r>
                <a:r>
                  <a:rPr lang="en-US" sz="1400" b="1" dirty="0" err="1">
                    <a:solidFill>
                      <a:srgbClr val="0099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knl</a:t>
                </a:r>
                <a:r>
                  <a:rPr lang="en-US" sz="1400" b="1" dirty="0">
                    <a:solidFill>
                      <a:srgbClr val="0099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:={0., 0., 0., koef2};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// ip2 (SPD)</a:t>
                </a:r>
              </a:p>
              <a:p>
                <a:pPr marL="457200" lvl="1" indent="0">
                  <a:buNone/>
                </a:pPr>
                <a:r>
                  <a:rPr lang="en-US" sz="1400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mc1eo: multipole,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knl</a:t>
                </a:r>
                <a:r>
                  <a:rPr lang="en-US" sz="1400" b="1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:={0., 0., 0., koef1};</a:t>
                </a:r>
              </a:p>
              <a:p>
                <a:pPr marL="180000" lvl="2" indent="0">
                  <a:buNone/>
                </a:pPr>
                <a:endParaRPr lang="en-US" sz="2000" dirty="0" smtClean="0"/>
              </a:p>
              <a:p>
                <a:pPr marL="180000" lvl="2" indent="0">
                  <a:buNone/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We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have found five optimal settings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for dynamic aperture (DA)</a:t>
                </a:r>
                <a:br>
                  <a:rPr lang="en-US" sz="2000" b="1" dirty="0" smtClean="0">
                    <a:solidFill>
                      <a:srgbClr val="FF0000"/>
                    </a:solidFill>
                  </a:rPr>
                </a:br>
                <a:r>
                  <a:rPr lang="en-US" sz="2000" b="1" dirty="0" smtClean="0">
                    <a:solidFill>
                      <a:srgbClr val="FF0000"/>
                    </a:solidFill>
                  </a:rPr>
                  <a:t>with value more that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𝐦𝐫𝐚𝐝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(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exceeds geometric acceptance).</a:t>
                </a:r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2"/>
                <a:stretch>
                  <a:fillRect t="-596" r="-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6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NEW OPTICS DYNAMIC APERTURE </a:t>
            </a:r>
            <a:r>
              <a:rPr lang="en-US" dirty="0"/>
              <a:t>ESTIMATION (CONT.)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15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3755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1988840"/>
                <a:ext cx="2996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𝒎𝒓𝒂𝒅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88840"/>
                <a:ext cx="299633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>
            <a:stCxn id="8" idx="2"/>
          </p:cNvCxnSpPr>
          <p:nvPr/>
        </p:nvCxnSpPr>
        <p:spPr>
          <a:xfrm flipH="1">
            <a:off x="2123729" y="2358172"/>
            <a:ext cx="58006" cy="56677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20072" y="1988840"/>
                <a:ext cx="2899383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𝒎𝒎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𝒎𝒓𝒂𝒅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988840"/>
                <a:ext cx="2899383" cy="391261"/>
              </a:xfrm>
              <a:prstGeom prst="rect">
                <a:avLst/>
              </a:prstGeom>
              <a:blipFill rotWithShape="0"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>
            <a:stCxn id="18" idx="2"/>
          </p:cNvCxnSpPr>
          <p:nvPr/>
        </p:nvCxnSpPr>
        <p:spPr>
          <a:xfrm flipH="1">
            <a:off x="6640265" y="2380101"/>
            <a:ext cx="29499" cy="499917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4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NEW OPTICS DYNAMIC APERTURE </a:t>
            </a:r>
            <a:r>
              <a:rPr lang="en-US" dirty="0"/>
              <a:t>ESTIMATION (CONT.)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16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980728"/>
            <a:ext cx="9144000" cy="5264497"/>
            <a:chOff x="0" y="980728"/>
            <a:chExt cx="9144000" cy="526449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1080000"/>
              <a:ext cx="9144000" cy="5165225"/>
              <a:chOff x="0" y="1080000"/>
              <a:chExt cx="9144000" cy="5165225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080000"/>
                <a:ext cx="9144000" cy="482203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23528" y="1556792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+mj-lt"/>
                  </a:rPr>
                  <a:t>Octupole regime</a:t>
                </a:r>
                <a:endParaRPr lang="ru-RU" b="1" dirty="0"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725862" y="161371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X</a:t>
                </a:r>
                <a:endParaRPr lang="ru-RU" b="1" dirty="0">
                  <a:latin typeface="+mj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326347" y="161371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Y</a:t>
                </a:r>
                <a:endParaRPr lang="ru-RU" b="1" dirty="0">
                  <a:latin typeface="+mj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11657" y="5875893"/>
                <a:ext cx="6167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Simple simulations of 10 particles tacking during 5000 turns.</a:t>
                </a:r>
                <a:endParaRPr lang="ru-RU" b="1" dirty="0">
                  <a:latin typeface="+mj-lt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492217" y="980728"/>
              <a:ext cx="21595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9.44/9.44, 4.5 GeV/u</a:t>
              </a:r>
              <a:endParaRPr lang="ru-RU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NEW OPTICS DYNAMIC APERTURE </a:t>
            </a:r>
            <a:r>
              <a:rPr lang="en-US" dirty="0"/>
              <a:t>ESTIMATION (CONT.)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17</a:t>
            </a:fld>
            <a:r>
              <a:rPr lang="en-US" dirty="0" smtClean="0"/>
              <a:t>/21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 statement: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Tracking of 5000 particles</a:t>
                </a:r>
                <a:br>
                  <a:rPr lang="en-US" dirty="0" smtClean="0"/>
                </a:br>
                <a:r>
                  <a:rPr lang="en-US" dirty="0" smtClean="0"/>
                  <a:t>uniform distributed in</a:t>
                </a:r>
                <a:br>
                  <a:rPr lang="en-US" dirty="0" smtClean="0"/>
                </a:br>
                <a:r>
                  <a:rPr lang="en-US" dirty="0" smtClean="0"/>
                  <a:t>6D phase space;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100000 turns;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RF off;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Dynamics in IP1:</a:t>
                </a:r>
                <a:br>
                  <a:rPr lang="en-US" dirty="0" smtClean="0"/>
                </a:br>
                <a:r>
                  <a:rPr lang="en-US" dirty="0" smtClean="0"/>
                  <a:t>blue points — </a:t>
                </a:r>
                <a:r>
                  <a:rPr lang="en-US" dirty="0"/>
                  <a:t>initial portrait,</a:t>
                </a:r>
                <a:br>
                  <a:rPr lang="en-US" dirty="0"/>
                </a:br>
                <a:r>
                  <a:rPr lang="en-US" dirty="0" smtClean="0"/>
                  <a:t>red points </a:t>
                </a:r>
                <a:r>
                  <a:rPr lang="en-US" dirty="0"/>
                  <a:t>— </a:t>
                </a:r>
                <a:r>
                  <a:rPr lang="en-US" dirty="0" smtClean="0"/>
                  <a:t>after 100000 turns.</a:t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2"/>
                <a:stretch>
                  <a:fillRect t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3916800" y="1080000"/>
            <a:ext cx="5151600" cy="5151600"/>
            <a:chOff x="3916800" y="1080000"/>
            <a:chExt cx="5151600" cy="51516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800" y="1080000"/>
              <a:ext cx="5151600" cy="51516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004125" y="1268760"/>
                  <a:ext cx="1287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oMath>
                    </m:oMathPara>
                  </a14:m>
                  <a:endParaRPr lang="ru-RU" b="1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125" y="1268760"/>
                  <a:ext cx="128753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30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NEW OPTICS DYNAMIC APERTURE </a:t>
            </a:r>
            <a:r>
              <a:rPr lang="en-US" dirty="0"/>
              <a:t>ESTIMATION (CONT.)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18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775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9325" y="94806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RMS emittance evolution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72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NEW OPTICS DYNAMIC APERTURE </a:t>
            </a:r>
            <a:r>
              <a:rPr lang="en-US" dirty="0"/>
              <a:t>ESTIMATION (CONT.)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19</a:t>
            </a:fld>
            <a:r>
              <a:rPr lang="en-US" dirty="0" smtClean="0"/>
              <a:t>/21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 statement: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Tracking of 5000 particles</a:t>
                </a:r>
                <a:br>
                  <a:rPr lang="en-US" dirty="0" smtClean="0"/>
                </a:br>
                <a:r>
                  <a:rPr lang="en-US" dirty="0" smtClean="0"/>
                  <a:t>uniform distributed in</a:t>
                </a:r>
                <a:br>
                  <a:rPr lang="en-US" dirty="0" smtClean="0"/>
                </a:br>
                <a:r>
                  <a:rPr lang="en-US" dirty="0" smtClean="0"/>
                  <a:t>6D phase space;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100000 turns;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RF on;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Dynamics in IP1:</a:t>
                </a:r>
                <a:br>
                  <a:rPr lang="en-US" dirty="0" smtClean="0"/>
                </a:br>
                <a:r>
                  <a:rPr lang="en-US" dirty="0" smtClean="0"/>
                  <a:t>blue points — </a:t>
                </a:r>
                <a:r>
                  <a:rPr lang="en-US" dirty="0"/>
                  <a:t>initial portrait,</a:t>
                </a:r>
                <a:br>
                  <a:rPr lang="en-US" dirty="0"/>
                </a:br>
                <a:r>
                  <a:rPr lang="en-US" dirty="0" smtClean="0"/>
                  <a:t>red points </a:t>
                </a:r>
                <a:r>
                  <a:rPr lang="en-US" dirty="0"/>
                  <a:t>— </a:t>
                </a:r>
                <a:r>
                  <a:rPr lang="en-US" dirty="0" smtClean="0"/>
                  <a:t>after 100000 turns.</a:t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2"/>
                <a:stretch>
                  <a:fillRect t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3916800" y="1080000"/>
            <a:ext cx="5151600" cy="5151600"/>
            <a:chOff x="3916800" y="1080000"/>
            <a:chExt cx="5151600" cy="51516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800" y="1080000"/>
              <a:ext cx="5151600" cy="51516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004125" y="1268760"/>
                  <a:ext cx="12875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𝑫𝑨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oMath>
                    </m:oMathPara>
                  </a14:m>
                  <a:endParaRPr lang="ru-RU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125" y="1268760"/>
                  <a:ext cx="128753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2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smtClean="0"/>
              <a:t>NICA optics results: brief overview from the last MAC’18</a:t>
            </a:r>
          </a:p>
          <a:p>
            <a:r>
              <a:rPr lang="en-US" dirty="0"/>
              <a:t>2 </a:t>
            </a:r>
            <a:r>
              <a:rPr lang="en-US" dirty="0" smtClean="0"/>
              <a:t>Motivations for new steps of studies of Collider optics</a:t>
            </a:r>
          </a:p>
          <a:p>
            <a:r>
              <a:rPr lang="en-US" dirty="0" smtClean="0"/>
              <a:t>3 </a:t>
            </a:r>
            <a:r>
              <a:rPr lang="en-US" dirty="0"/>
              <a:t>Calculation </a:t>
            </a:r>
            <a:r>
              <a:rPr lang="en-US" dirty="0" smtClean="0"/>
              <a:t>results</a:t>
            </a:r>
            <a:endParaRPr lang="en-US" dirty="0"/>
          </a:p>
          <a:p>
            <a:pPr marL="580050" lvl="2" indent="0">
              <a:buNone/>
            </a:pPr>
            <a:r>
              <a:rPr lang="en-US" dirty="0" smtClean="0"/>
              <a:t>3.1 </a:t>
            </a:r>
            <a:r>
              <a:rPr lang="en-US" dirty="0"/>
              <a:t>Linear optics (lenses lengths adjustment)</a:t>
            </a:r>
          </a:p>
          <a:p>
            <a:pPr marL="580050" lvl="2" indent="0">
              <a:buFontTx/>
              <a:buNone/>
            </a:pPr>
            <a:r>
              <a:rPr lang="en-US" dirty="0" smtClean="0"/>
              <a:t>3.2 </a:t>
            </a:r>
            <a:r>
              <a:rPr lang="en-US" dirty="0"/>
              <a:t>Coupling suppression</a:t>
            </a:r>
          </a:p>
          <a:p>
            <a:pPr marL="580050" lvl="2" indent="0">
              <a:buFontTx/>
              <a:buNone/>
            </a:pPr>
            <a:r>
              <a:rPr lang="en-US" dirty="0" smtClean="0"/>
              <a:t>3.3 </a:t>
            </a:r>
            <a:r>
              <a:rPr lang="en-US" dirty="0"/>
              <a:t>Chromaticity correction</a:t>
            </a:r>
          </a:p>
          <a:p>
            <a:pPr marL="580050" lvl="2" indent="0">
              <a:buFontTx/>
              <a:buNone/>
            </a:pPr>
            <a:r>
              <a:rPr lang="en-US" dirty="0" smtClean="0"/>
              <a:t>3.4 Results of the new optics dynamic </a:t>
            </a:r>
            <a:r>
              <a:rPr lang="en-US" dirty="0"/>
              <a:t>aperture </a:t>
            </a:r>
            <a:r>
              <a:rPr lang="en-US" dirty="0" smtClean="0"/>
              <a:t>simulation</a:t>
            </a:r>
            <a:endParaRPr lang="en-US" dirty="0"/>
          </a:p>
          <a:p>
            <a:r>
              <a:rPr lang="en-US" dirty="0" smtClean="0"/>
              <a:t>4 Conclusion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5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NEW OPTICS DYNAMIC APERTURE </a:t>
            </a:r>
            <a:r>
              <a:rPr lang="en-US" dirty="0"/>
              <a:t>ESTIMATION (CONT.)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20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000"/>
            <a:ext cx="9144000" cy="4775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9325" y="94806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RMS emittance evolution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71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CONCLUSION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21</a:t>
            </a:fld>
            <a:r>
              <a:rPr lang="en-US" dirty="0" smtClean="0"/>
              <a:t>/21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pPr marL="52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New Collider optics </a:t>
                </a:r>
                <a:r>
                  <a:rPr lang="en-US" dirty="0"/>
                  <a:t>structure is </a:t>
                </a:r>
                <a:r>
                  <a:rPr lang="en-US" dirty="0" smtClean="0"/>
                  <a:t>compiled.</a:t>
                </a:r>
              </a:p>
              <a:p>
                <a:pPr marL="52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Positions and dimensions of all structural and </a:t>
                </a:r>
                <a:r>
                  <a:rPr lang="en-US" dirty="0"/>
                  <a:t>non-structural </a:t>
                </a:r>
                <a:r>
                  <a:rPr lang="en-US" dirty="0" smtClean="0"/>
                  <a:t>elements setup in </a:t>
                </a:r>
                <a:r>
                  <a:rPr lang="en-US" dirty="0"/>
                  <a:t>the Collider ring have been </a:t>
                </a:r>
                <a:r>
                  <a:rPr lang="en-US" dirty="0" smtClean="0"/>
                  <a:t>checked.</a:t>
                </a:r>
                <a:endParaRPr lang="en-US" dirty="0"/>
              </a:p>
              <a:p>
                <a:pPr marL="52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following corrections values are found for working point 9.44/9.44: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sz="1800" dirty="0"/>
                  <a:t>Coupling correction;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sz="1800" dirty="0"/>
                  <a:t>Chromaticity correction;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sz="1800" dirty="0" smtClean="0"/>
                  <a:t>Maximum of dynamic aperture</a:t>
                </a:r>
                <a:r>
                  <a:rPr lang="en-US" sz="1800" dirty="0"/>
                  <a:t>.</a:t>
                </a:r>
              </a:p>
              <a:p>
                <a:pPr marL="522900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Advantages of the new Collider optics: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Optics are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symmetric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about the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IP1 and IP2; </a:t>
                </a:r>
                <a:endParaRPr lang="en-US" sz="1800" b="1" dirty="0">
                  <a:solidFill>
                    <a:srgbClr val="FF0000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Geometrical acceptance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increases 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𝟓𝟏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𝒎𝒎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𝒎𝒓𝒂𝒅</m:t>
                    </m:r>
                  </m:oMath>
                </a14:m>
                <a:r>
                  <a:rPr lang="en-US" sz="1800" b="1" dirty="0" smtClean="0">
                    <a:solidFill>
                      <a:srgbClr val="FF0000"/>
                    </a:solidFill>
                  </a:rPr>
                  <a:t>);</a:t>
                </a:r>
                <a:endParaRPr lang="en-US" sz="1800" b="1" dirty="0">
                  <a:solidFill>
                    <a:srgbClr val="FF0000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sz="1800" b="1" dirty="0" smtClean="0">
                    <a:solidFill>
                      <a:srgbClr val="FF0000"/>
                    </a:solidFill>
                  </a:rPr>
                  <a:t>4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doublets lenses from the Collider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ring can be removed.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2"/>
                <a:stretch>
                  <a:fillRect t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9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 anchor="ctr" anchorCtr="0"/>
          <a:lstStyle/>
          <a:p>
            <a:pPr marL="0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SLIDES: RESULTS OF THE BINP TEAM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9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LENSES EDGE FIELDS INFLUENCE TO COLLIDER DYNAMIC APERTURE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</a:t>
            </a:r>
            <a:r>
              <a:rPr lang="en-US" baseline="30000" smtClean="0"/>
              <a:t>th</a:t>
            </a:r>
            <a:r>
              <a:rPr lang="en-US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1/3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algn="ctr"/>
            <a:endParaRPr lang="en-US" dirty="0" smtClean="0"/>
          </a:p>
          <a:p>
            <a:pPr marL="0" algn="ctr"/>
            <a:endParaRPr lang="en-US" dirty="0"/>
          </a:p>
          <a:p>
            <a:pPr marL="0" algn="ctr"/>
            <a:endParaRPr lang="en-US" dirty="0" smtClean="0"/>
          </a:p>
          <a:p>
            <a:pPr marL="0" algn="ctr"/>
            <a:endParaRPr lang="en-US" dirty="0"/>
          </a:p>
          <a:p>
            <a:pPr marL="0" algn="ctr"/>
            <a:endParaRPr lang="en-US" dirty="0" smtClean="0"/>
          </a:p>
          <a:p>
            <a:pPr marL="0" algn="ctr"/>
            <a:endParaRPr lang="en-US" dirty="0"/>
          </a:p>
          <a:p>
            <a:pPr marL="0" algn="ctr"/>
            <a:endParaRPr lang="en-US" dirty="0" smtClean="0"/>
          </a:p>
          <a:p>
            <a:pPr marL="0" algn="ctr"/>
            <a:endParaRPr lang="en-US" dirty="0"/>
          </a:p>
          <a:p>
            <a:pPr marL="0" algn="ctr"/>
            <a:endParaRPr lang="en-US" dirty="0"/>
          </a:p>
          <a:p>
            <a:pPr marL="0" algn="ctr"/>
            <a:r>
              <a:rPr lang="en-US" dirty="0"/>
              <a:t>The contribution of the lenses edge fields into nonlinear frequency dependence on amplitude significantly exceeds the contribution of chromatic sextupoles. The oscillation amplitude increase leads to a betatron tune shift (both horizontal and vertical) up to the death of the particle at half integer resonance.</a:t>
            </a: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59930" y="1080000"/>
            <a:ext cx="8824141" cy="1836000"/>
            <a:chOff x="1851621" y="2372170"/>
            <a:chExt cx="10340379" cy="215147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621" y="2408703"/>
              <a:ext cx="2978864" cy="2056285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4920377" y="2433383"/>
              <a:ext cx="7271623" cy="2090264"/>
              <a:chOff x="4920377" y="2433383"/>
              <a:chExt cx="7271623" cy="2090264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7469" y="2433383"/>
                <a:ext cx="3624531" cy="2090264"/>
              </a:xfrm>
              <a:prstGeom prst="rect">
                <a:avLst/>
              </a:prstGeom>
            </p:spPr>
          </p:pic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77" y="2433383"/>
                <a:ext cx="3624531" cy="2090264"/>
              </a:xfrm>
              <a:prstGeom prst="rect">
                <a:avLst/>
              </a:prstGeom>
            </p:spPr>
          </p:pic>
        </p:grpSp>
        <p:cxnSp>
          <p:nvCxnSpPr>
            <p:cNvPr id="10" name="Прямая со стрелкой 9"/>
            <p:cNvCxnSpPr/>
            <p:nvPr/>
          </p:nvCxnSpPr>
          <p:spPr>
            <a:xfrm flipV="1">
              <a:off x="7159336" y="2637019"/>
              <a:ext cx="124691" cy="290946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10543309" y="2601380"/>
              <a:ext cx="124691" cy="290946"/>
            </a:xfrm>
            <a:prstGeom prst="straightConnector1">
              <a:avLst/>
            </a:prstGeom>
            <a:ln w="158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7221680" y="2413161"/>
              <a:ext cx="554516" cy="432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800" dirty="0" smtClean="0">
                  <a:latin typeface="+mn-lt"/>
                </a:rPr>
                <a:t>0.5</a:t>
              </a:r>
              <a:endParaRPr lang="ru-RU" dirty="0">
                <a:latin typeface="+mn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679268" y="2372170"/>
              <a:ext cx="554516" cy="432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kern="800" dirty="0" smtClean="0">
                  <a:latin typeface="+mn-lt"/>
                </a:rPr>
                <a:t>0.5</a:t>
              </a:r>
              <a:endParaRPr lang="ru-RU" dirty="0">
                <a:latin typeface="+mn-lt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171798" y="2978631"/>
            <a:ext cx="554216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kern="800" dirty="0" smtClean="0">
                <a:latin typeface="+mj-lt"/>
              </a:rPr>
              <a:t>Dependence of tune </a:t>
            </a:r>
            <a:r>
              <a:rPr lang="en-US" sz="1400" kern="800" dirty="0" err="1" smtClean="0">
                <a:latin typeface="+mj-lt"/>
              </a:rPr>
              <a:t>vs</a:t>
            </a:r>
            <a:r>
              <a:rPr lang="en-US" sz="1400" kern="8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amplitude.</a:t>
            </a:r>
            <a:r>
              <a:rPr lang="en-US" sz="1400" kern="800" dirty="0" smtClean="0">
                <a:solidFill>
                  <a:srgbClr val="CC6600"/>
                </a:solidFill>
                <a:latin typeface="+mj-lt"/>
              </a:rPr>
              <a:t/>
            </a:r>
            <a:br>
              <a:rPr lang="en-US" sz="1400" kern="800" dirty="0" smtClean="0">
                <a:solidFill>
                  <a:srgbClr val="CC6600"/>
                </a:solidFill>
                <a:latin typeface="+mj-lt"/>
              </a:rPr>
            </a:br>
            <a:r>
              <a:rPr lang="en-US" sz="1400" b="1" kern="800" dirty="0" smtClean="0">
                <a:solidFill>
                  <a:srgbClr val="CC6600"/>
                </a:solidFill>
                <a:latin typeface="+mj-lt"/>
              </a:rPr>
              <a:t>Orange</a:t>
            </a:r>
            <a:r>
              <a:rPr lang="en-US" sz="1400" kern="800" dirty="0" smtClean="0">
                <a:solidFill>
                  <a:srgbClr val="CC6600"/>
                </a:solidFill>
                <a:latin typeface="+mj-lt"/>
              </a:rPr>
              <a:t> </a:t>
            </a:r>
            <a:r>
              <a:rPr lang="ru-RU" sz="1400" kern="800" dirty="0" smtClean="0">
                <a:latin typeface="+mj-lt"/>
              </a:rPr>
              <a:t>— </a:t>
            </a:r>
            <a:r>
              <a:rPr lang="en-US" sz="1400" kern="800" dirty="0" smtClean="0">
                <a:latin typeface="+mj-lt"/>
              </a:rPr>
              <a:t>chromatic sextupoles</a:t>
            </a:r>
            <a:r>
              <a:rPr lang="ru-RU" sz="1400" kern="800" dirty="0" smtClean="0">
                <a:latin typeface="+mj-lt"/>
              </a:rPr>
              <a:t>, </a:t>
            </a:r>
            <a:r>
              <a:rPr lang="en-US" sz="1400" b="1" kern="800" dirty="0" smtClean="0">
                <a:solidFill>
                  <a:srgbClr val="0070C0"/>
                </a:solidFill>
                <a:latin typeface="+mj-lt"/>
              </a:rPr>
              <a:t>blue</a:t>
            </a:r>
            <a:r>
              <a:rPr lang="ru-RU" sz="1400" kern="800" dirty="0" smtClean="0">
                <a:latin typeface="+mj-lt"/>
              </a:rPr>
              <a:t> — </a:t>
            </a:r>
            <a:r>
              <a:rPr lang="en-US" sz="1400" kern="800" dirty="0" smtClean="0">
                <a:latin typeface="+mj-lt"/>
              </a:rPr>
              <a:t>sextupoles and edges</a:t>
            </a:r>
            <a:r>
              <a:rPr lang="ru-RU" sz="1400" kern="800" dirty="0" smtClean="0">
                <a:latin typeface="+mj-lt"/>
              </a:rPr>
              <a:t>.</a:t>
            </a:r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9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OPTIMIZATION WITH OCTUPOLE LENSES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</a:t>
            </a:r>
            <a:r>
              <a:rPr lang="en-US" baseline="30000" smtClean="0"/>
              <a:t>th</a:t>
            </a:r>
            <a:r>
              <a:rPr lang="en-US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2/3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/>
            <a:endParaRPr lang="ru-RU" dirty="0"/>
          </a:p>
        </p:txBody>
      </p: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117662" y="1153318"/>
            <a:ext cx="8908677" cy="3840379"/>
            <a:chOff x="941416" y="1861986"/>
            <a:chExt cx="10117108" cy="4361313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673560" y="1861986"/>
              <a:ext cx="4384964" cy="4361313"/>
              <a:chOff x="7061493" y="1882767"/>
              <a:chExt cx="4384964" cy="4361313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7061494" y="5579982"/>
                <a:ext cx="4384963" cy="6640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kern="800" dirty="0">
                    <a:latin typeface="+mn-lt"/>
                  </a:rPr>
                  <a:t>The aperture increased in the rays</a:t>
                </a:r>
                <a:r>
                  <a:rPr lang="en-US" sz="1600" kern="800" dirty="0" smtClean="0">
                    <a:latin typeface="+mn-lt"/>
                  </a:rPr>
                  <a:t>.</a:t>
                </a:r>
                <a:br>
                  <a:rPr lang="en-US" sz="1600" kern="800" dirty="0" smtClean="0">
                    <a:latin typeface="+mn-lt"/>
                  </a:rPr>
                </a:br>
                <a:r>
                  <a:rPr lang="en-US" sz="1600" kern="800" dirty="0" smtClean="0">
                    <a:latin typeface="+mn-lt"/>
                  </a:rPr>
                  <a:t>Genetic algorithm (Accelerator Toolbox)</a:t>
                </a:r>
                <a:endParaRPr lang="ru-RU" sz="1600" dirty="0">
                  <a:latin typeface="+mn-lt"/>
                </a:endParaRPr>
              </a:p>
            </p:txBody>
          </p:sp>
          <p:pic>
            <p:nvPicPr>
              <p:cNvPr id="26" name="Рисунок 25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8990" y="2875278"/>
                <a:ext cx="3349971" cy="270470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7" name="Прямоугольник 26"/>
              <p:cNvSpPr/>
              <p:nvPr/>
            </p:nvSpPr>
            <p:spPr>
              <a:xfrm>
                <a:off x="7061493" y="1882767"/>
                <a:ext cx="4384964" cy="94371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kern="800" dirty="0">
                    <a:latin typeface="+mn-lt"/>
                    <a:ea typeface="Times New Roman" panose="02020603050405020304" pitchFamily="18" charset="0"/>
                  </a:rPr>
                  <a:t>Multipole correctors combinations in dispersionless section for optimization process at interaction point were considered.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941416" y="1861986"/>
              <a:ext cx="5732145" cy="3964827"/>
              <a:chOff x="1097280" y="2131201"/>
              <a:chExt cx="5732145" cy="3964827"/>
            </a:xfrm>
          </p:grpSpPr>
          <p:pic>
            <p:nvPicPr>
              <p:cNvPr id="23" name="Рисунок 22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280" y="2131201"/>
                <a:ext cx="5732145" cy="3300730"/>
              </a:xfrm>
              <a:prstGeom prst="rect">
                <a:avLst/>
              </a:prstGeom>
            </p:spPr>
          </p:pic>
          <p:sp>
            <p:nvSpPr>
              <p:cNvPr id="24" name="Прямоугольник 23"/>
              <p:cNvSpPr/>
              <p:nvPr/>
            </p:nvSpPr>
            <p:spPr>
              <a:xfrm>
                <a:off x="1397433" y="5431930"/>
                <a:ext cx="5131840" cy="6640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kern="800" dirty="0">
                    <a:latin typeface="+mn-lt"/>
                  </a:rPr>
                  <a:t>Nonlinear correctors positioning used for optimization process at interaction </a:t>
                </a:r>
                <a:r>
                  <a:rPr lang="en-US" sz="1600" kern="800" dirty="0" smtClean="0">
                    <a:latin typeface="+mn-lt"/>
                  </a:rPr>
                  <a:t>point.</a:t>
                </a:r>
                <a:endParaRPr lang="ru-RU" sz="16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04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OPTIMIZATION WITH OCTUPOLE LENSES (CONT.)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X</a:t>
            </a:r>
            <a:r>
              <a:rPr lang="en-US" baseline="30000" smtClean="0"/>
              <a:t>th</a:t>
            </a:r>
            <a:r>
              <a:rPr lang="en-US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3/3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/>
            <a:endParaRPr lang="ru-RU" dirty="0"/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88474" y="1162844"/>
            <a:ext cx="8967053" cy="2808000"/>
            <a:chOff x="369539" y="2162406"/>
            <a:chExt cx="11611179" cy="3636000"/>
          </a:xfrm>
        </p:grpSpPr>
        <p:sp>
          <p:nvSpPr>
            <p:cNvPr id="15" name="Прямоугольник 14"/>
            <p:cNvSpPr>
              <a:spLocks noChangeAspect="1"/>
            </p:cNvSpPr>
            <p:nvPr/>
          </p:nvSpPr>
          <p:spPr>
            <a:xfrm>
              <a:off x="6016336" y="2162407"/>
              <a:ext cx="5964382" cy="2351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The best result (corrector length 0.3 m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):</a:t>
              </a:r>
              <a:b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</a:b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MC4W2O </a:t>
              </a:r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= 1500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T/m</a:t>
              </a:r>
              <a:r>
                <a:rPr lang="en-US" sz="1400" kern="800" baseline="30000" dirty="0" smtClean="0">
                  <a:latin typeface="+mj-lt"/>
                  <a:ea typeface="Times New Roman" panose="02020603050405020304" pitchFamily="18" charset="0"/>
                </a:rPr>
                <a:t>3</a:t>
              </a:r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, MC1W2O = –4000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T/m</a:t>
              </a:r>
              <a:r>
                <a:rPr lang="en-US" sz="1400" kern="800" baseline="30000" dirty="0" smtClean="0">
                  <a:latin typeface="+mj-lt"/>
                  <a:ea typeface="Times New Roman" panose="02020603050405020304" pitchFamily="18" charset="0"/>
                </a:rPr>
                <a:t>3</a:t>
              </a:r>
              <a:endParaRPr lang="en-US" sz="1400" kern="800" baseline="30000" dirty="0">
                <a:latin typeface="+mj-lt"/>
                <a:ea typeface="Times New Roman" panose="02020603050405020304" pitchFamily="18" charset="0"/>
              </a:endParaRPr>
            </a:p>
            <a:p>
              <a:pPr algn="ctr"/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increases the aperture from 6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mm (6</a:t>
              </a:r>
              <a:r>
                <a:rPr lang="el-GR" sz="1400" kern="800" dirty="0" smtClean="0">
                  <a:latin typeface="+mj-lt"/>
                  <a:ea typeface="Times New Roman" panose="02020603050405020304" pitchFamily="18" charset="0"/>
                </a:rPr>
                <a:t>σ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) </a:t>
              </a:r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to 10 mm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(10</a:t>
              </a:r>
              <a:r>
                <a:rPr lang="el-GR" sz="1400" kern="800" dirty="0" smtClean="0">
                  <a:latin typeface="+mj-lt"/>
                  <a:ea typeface="Times New Roman" panose="02020603050405020304" pitchFamily="18" charset="0"/>
                </a:rPr>
                <a:t>σ</a:t>
              </a:r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)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horizontally and from </a:t>
              </a:r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5 mm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(5</a:t>
              </a:r>
              <a:r>
                <a:rPr lang="el-GR" sz="1400" kern="800" dirty="0" smtClean="0">
                  <a:latin typeface="+mj-lt"/>
                  <a:ea typeface="Times New Roman" panose="02020603050405020304" pitchFamily="18" charset="0"/>
                </a:rPr>
                <a:t>σ</a:t>
              </a:r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)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to </a:t>
              </a:r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7 mm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(7</a:t>
              </a:r>
              <a:r>
                <a:rPr lang="el-GR" sz="1400" kern="800" dirty="0" smtClean="0">
                  <a:latin typeface="+mj-lt"/>
                  <a:ea typeface="Times New Roman" panose="02020603050405020304" pitchFamily="18" charset="0"/>
                </a:rPr>
                <a:t>σ</a:t>
              </a:r>
              <a:r>
                <a:rPr lang="en-US" sz="1400" kern="800" dirty="0">
                  <a:latin typeface="+mj-lt"/>
                  <a:ea typeface="Times New Roman" panose="02020603050405020304" pitchFamily="18" charset="0"/>
                </a:rPr>
                <a:t>) </a:t>
              </a:r>
              <a: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  <a:t>vertically.</a:t>
              </a:r>
              <a:br>
                <a:rPr lang="en-US" sz="1400" kern="800" dirty="0" smtClean="0">
                  <a:latin typeface="+mj-lt"/>
                  <a:ea typeface="Times New Roman" panose="02020603050405020304" pitchFamily="18" charset="0"/>
                </a:rPr>
              </a:br>
              <a:r>
                <a:rPr lang="en-US" sz="1400" b="1" kern="800" dirty="0" smtClean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Disadvantage</a:t>
              </a:r>
              <a:r>
                <a:rPr lang="en-US" sz="1400" b="1" kern="8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: 4000 </a:t>
              </a:r>
              <a:r>
                <a:rPr lang="en-US" sz="1400" b="1" kern="800" dirty="0" smtClean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T/m</a:t>
              </a:r>
              <a:r>
                <a:rPr lang="en-US" sz="1400" b="1" kern="800" baseline="30000" dirty="0" smtClean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3</a:t>
              </a:r>
              <a:r>
                <a:rPr lang="en-US" sz="1400" b="1" kern="800" dirty="0" smtClean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1400" b="1" kern="8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exceeds the allowed 1500 </a:t>
              </a:r>
              <a:r>
                <a:rPr lang="en-US" sz="1400" b="1" kern="800" dirty="0" smtClean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T/m</a:t>
              </a:r>
              <a:r>
                <a:rPr lang="en-US" sz="1400" b="1" kern="800" baseline="30000" dirty="0" smtClean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3</a:t>
              </a:r>
              <a:r>
                <a:rPr lang="en-US" sz="1400" b="1" kern="800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en-US" sz="1400" b="1" kern="800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Recommendation: </a:t>
              </a:r>
              <a:r>
                <a:rPr lang="en-US" sz="1400" b="1" kern="8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to consider </a:t>
              </a:r>
              <a:r>
                <a:rPr lang="en-US" sz="1400" b="1" kern="800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the possibility of developing and </a:t>
              </a:r>
              <a:r>
                <a:rPr lang="en-US" sz="1400" b="1" kern="8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setup special octupole </a:t>
              </a:r>
              <a:r>
                <a:rPr lang="en-US" sz="1400" b="1" kern="800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lenses (4 pcs</a:t>
              </a:r>
              <a:r>
                <a:rPr lang="en-US" sz="1400" b="1" kern="8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.) with a </a:t>
              </a:r>
              <a:r>
                <a:rPr lang="en-US" sz="1400" b="1" kern="800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maximum integrated force </a:t>
              </a:r>
              <a:r>
                <a:rPr lang="en-US" sz="1400" b="1" kern="8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of more that </a:t>
              </a:r>
              <a:r>
                <a:rPr lang="en-US" sz="1400" b="1" kern="800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4000 </a:t>
              </a:r>
              <a:r>
                <a:rPr lang="en-US" sz="1400" b="1" kern="8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T/m</a:t>
              </a:r>
              <a:r>
                <a:rPr lang="en-US" sz="1400" b="1" kern="800" baseline="300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3</a:t>
              </a:r>
              <a:r>
                <a:rPr lang="en-US" sz="1400" b="1" kern="8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US" sz="1400" b="1" kern="800" dirty="0" smtClean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0.3 </a:t>
              </a:r>
              <a:r>
                <a:rPr lang="en-US" sz="1400" b="1" kern="800" dirty="0">
                  <a:solidFill>
                    <a:srgbClr val="00B0F0"/>
                  </a:solidFill>
                  <a:latin typeface="+mj-lt"/>
                  <a:ea typeface="Times New Roman" panose="02020603050405020304" pitchFamily="18" charset="0"/>
                </a:rPr>
                <a:t>m.</a:t>
              </a:r>
              <a:endParaRPr lang="ru-RU" sz="1400" b="1" kern="800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539" y="2162406"/>
              <a:ext cx="5586288" cy="363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4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NICA OPTICS RESULTS: BRIEF OVERVIEW FROM THE LAST MAC’18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3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 tasks </a:t>
            </a:r>
            <a:r>
              <a:rPr lang="en-US" dirty="0"/>
              <a:t>completed </a:t>
            </a:r>
            <a:r>
              <a:rPr lang="en-US" dirty="0" smtClean="0"/>
              <a:t>for the </a:t>
            </a:r>
            <a:r>
              <a:rPr lang="en-US" dirty="0"/>
              <a:t>previous </a:t>
            </a:r>
            <a:r>
              <a:rPr lang="en-US" dirty="0" smtClean="0"/>
              <a:t>MAC’18 meeting (next fie slides).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Compile linear optics structure: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900"/>
                </a:solidFill>
              </a:rPr>
              <a:t>Structural </a:t>
            </a:r>
            <a:r>
              <a:rPr lang="en-US" sz="1600" b="1" dirty="0" smtClean="0">
                <a:solidFill>
                  <a:srgbClr val="009900"/>
                </a:solidFill>
              </a:rPr>
              <a:t>and non-structural elements</a:t>
            </a:r>
            <a:r>
              <a:rPr lang="en-US" sz="1600" b="1" dirty="0">
                <a:solidFill>
                  <a:srgbClr val="009900"/>
                </a:solidFill>
              </a:rPr>
              <a:t>’ </a:t>
            </a:r>
            <a:r>
              <a:rPr lang="en-US" sz="1600" b="1" dirty="0" smtClean="0">
                <a:solidFill>
                  <a:srgbClr val="009900"/>
                </a:solidFill>
              </a:rPr>
              <a:t>list;</a:t>
            </a:r>
            <a:endParaRPr lang="en-US" sz="1600" b="1" dirty="0">
              <a:solidFill>
                <a:srgbClr val="009900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900"/>
                </a:solidFill>
              </a:rPr>
              <a:t>Rings</a:t>
            </a:r>
            <a:r>
              <a:rPr lang="en-US" sz="1600" b="1" dirty="0">
                <a:solidFill>
                  <a:srgbClr val="009900"/>
                </a:solidFill>
              </a:rPr>
              <a:t>’ </a:t>
            </a:r>
            <a:r>
              <a:rPr lang="en-US" sz="1600" b="1" dirty="0" smtClean="0">
                <a:solidFill>
                  <a:srgbClr val="009900"/>
                </a:solidFill>
              </a:rPr>
              <a:t>setup and on-ring position;</a:t>
            </a:r>
            <a:endParaRPr lang="en-US" sz="1600" b="1" dirty="0">
              <a:solidFill>
                <a:srgbClr val="009900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900"/>
                </a:solidFill>
              </a:rPr>
              <a:t>Magnetic parameters (for non-structural elements</a:t>
            </a:r>
            <a:r>
              <a:rPr lang="en-US" sz="1600" b="1" dirty="0" smtClean="0">
                <a:solidFill>
                  <a:srgbClr val="009900"/>
                </a:solidFill>
              </a:rPr>
              <a:t>).</a:t>
            </a:r>
            <a:endParaRPr lang="en-US" b="1" dirty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Fixed working point (WP):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900"/>
                </a:solidFill>
              </a:rPr>
              <a:t>Main (9.44/9.44) and additional (9.1/9.1).</a:t>
            </a:r>
          </a:p>
          <a:p>
            <a:pPr marL="457200" lvl="1" indent="0">
              <a:buNone/>
            </a:pPr>
            <a:r>
              <a:rPr lang="en-US" dirty="0" smtClean="0"/>
              <a:t>XY-coupling correction: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900"/>
                </a:solidFill>
              </a:rPr>
              <a:t>Fixed </a:t>
            </a:r>
            <a:r>
              <a:rPr lang="en-US" sz="1600" b="1" dirty="0">
                <a:solidFill>
                  <a:srgbClr val="009900"/>
                </a:solidFill>
              </a:rPr>
              <a:t>skew quads in straight sections.</a:t>
            </a:r>
          </a:p>
          <a:p>
            <a:pPr marL="457200" lvl="1" indent="0">
              <a:buNone/>
            </a:pPr>
            <a:r>
              <a:rPr lang="en-US" dirty="0" smtClean="0"/>
              <a:t>Chromaticity correction: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9900"/>
                </a:solidFill>
              </a:rPr>
              <a:t>Fixed </a:t>
            </a:r>
            <a:r>
              <a:rPr lang="en-US" sz="1600" b="1" dirty="0">
                <a:solidFill>
                  <a:srgbClr val="009900"/>
                </a:solidFill>
              </a:rPr>
              <a:t>chromaticity correction instabilities suppression.</a:t>
            </a:r>
          </a:p>
          <a:p>
            <a:pPr marL="457200" lvl="1" indent="0">
              <a:buNone/>
            </a:pPr>
            <a:r>
              <a:rPr lang="en-US" dirty="0" smtClean="0"/>
              <a:t>Dynamic aperture correction for two WP: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900"/>
                </a:solidFill>
              </a:rPr>
              <a:t>Magnetic fields errors (systematic and random);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9900"/>
                </a:solidFill>
              </a:rPr>
              <a:t>Fringe fields;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Beam-beam effects and synchrotron motions (not solved).</a:t>
            </a:r>
          </a:p>
          <a:p>
            <a:pPr marL="457200" lvl="1" indent="0">
              <a:buNone/>
            </a:pPr>
            <a:r>
              <a:rPr lang="en-US" dirty="0"/>
              <a:t>Dispersion </a:t>
            </a:r>
            <a:r>
              <a:rPr lang="en-US" dirty="0" smtClean="0"/>
              <a:t>correction: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Fixed </a:t>
            </a:r>
            <a:r>
              <a:rPr lang="en-US" sz="1600" b="1" dirty="0">
                <a:solidFill>
                  <a:srgbClr val="0070C0"/>
                </a:solidFill>
              </a:rPr>
              <a:t>quads in arcs (skipped).</a:t>
            </a:r>
          </a:p>
        </p:txBody>
      </p:sp>
    </p:spTree>
    <p:extLst>
      <p:ext uri="{BB962C8B-B14F-4D97-AF65-F5344CB8AC3E}">
        <p14:creationId xmlns:p14="http://schemas.microsoft.com/office/powerpoint/2010/main" val="35947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" y="188640"/>
            <a:ext cx="8578973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0568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CC"/>
                </a:solidFill>
                <a:latin typeface="Calibri"/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latin typeface="Calibri"/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  <a:latin typeface="Calibri"/>
              </a:rPr>
              <a:t> </a:t>
            </a:r>
            <a:endParaRPr lang="ru-RU" b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674" y="765619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CC"/>
                </a:solidFill>
                <a:latin typeface="Calibri"/>
              </a:rPr>
              <a:t>Ring + vertical beam separation</a:t>
            </a:r>
            <a:endParaRPr lang="ru-RU" b="1" i="1" dirty="0">
              <a:solidFill>
                <a:srgbClr val="0000CC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9144000" cy="307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Calibri"/>
              </a:rPr>
              <a:t>Lattice</a:t>
            </a:r>
            <a:endParaRPr lang="ru-RU" sz="20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0000" y="10800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3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CC"/>
                </a:solidFill>
                <a:latin typeface="Calibri"/>
              </a:rPr>
              <a:t>Ring-9 — quads lengths adjusted to power all magnets in series</a:t>
            </a:r>
            <a:endParaRPr lang="ru-RU" b="1" i="1" dirty="0">
              <a:solidFill>
                <a:srgbClr val="0000CC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4599"/>
            <a:ext cx="5836493" cy="585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Calibri"/>
              </a:rPr>
              <a:t>Lattice</a:t>
            </a:r>
            <a:endParaRPr lang="ru-RU" sz="20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894599"/>
            <a:ext cx="24117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Linear optics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Beam Vertical separation magnets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MPD+E-cool solenoids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RF-system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Corrector magnets: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Closed Orbit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Chromaticity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X-Y-coupling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 smtClean="0">
                <a:solidFill>
                  <a:srgbClr val="0000CC"/>
                </a:solidFill>
                <a:latin typeface="Calibri"/>
              </a:rPr>
              <a:t>Octupoles</a:t>
            </a: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000" y="10800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607"/>
            <a:ext cx="5832648" cy="67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CC"/>
                </a:solidFill>
                <a:latin typeface="Calibri"/>
              </a:rPr>
              <a:t>Quads currents and eff length</a:t>
            </a:r>
            <a:endParaRPr lang="ru-RU" b="1" i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5889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CC"/>
                </a:solidFill>
                <a:latin typeface="Calibri"/>
              </a:rPr>
              <a:t>Lattice</a:t>
            </a:r>
            <a:endParaRPr lang="ru-RU" sz="20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33" y="1268760"/>
            <a:ext cx="166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Calibri"/>
              </a:rPr>
              <a:t>Linear optics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0000" y="10800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409"/>
            <a:ext cx="6103193" cy="60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2993" y="4509120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sF1=43 T/m^2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sD1=173 T/m^2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sF2=43 </a:t>
            </a:r>
            <a:r>
              <a:rPr lang="en-US" dirty="0">
                <a:solidFill>
                  <a:srgbClr val="0000CC"/>
                </a:solidFill>
                <a:latin typeface="Calibri"/>
              </a:rPr>
              <a:t>T/m^2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sD2=173 </a:t>
            </a:r>
            <a:r>
              <a:rPr lang="en-US" dirty="0">
                <a:solidFill>
                  <a:srgbClr val="0000CC"/>
                </a:solidFill>
                <a:latin typeface="Calibri"/>
              </a:rPr>
              <a:t>T/m^2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27984" y="5031760"/>
            <a:ext cx="2160240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01" y="260649"/>
            <a:ext cx="958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3" y="1365280"/>
            <a:ext cx="2219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3" y="3093760"/>
            <a:ext cx="2085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42" y="4956111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0142" y="-27296"/>
            <a:ext cx="259960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CC"/>
                </a:solidFill>
                <a:latin typeface="Calibri"/>
              </a:rPr>
              <a:t>Chromaticity correction</a:t>
            </a:r>
            <a:endParaRPr lang="ru-RU" b="1" i="1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0000" y="1080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-27296"/>
            <a:ext cx="278755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CC"/>
                </a:solidFill>
                <a:latin typeface="Calibri"/>
              </a:rPr>
              <a:t>X-Y Coupling suppression</a:t>
            </a:r>
            <a:endParaRPr lang="ru-RU" b="1" i="1" dirty="0">
              <a:solidFill>
                <a:srgbClr val="0000CC"/>
              </a:solidFill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676"/>
            <a:ext cx="7325300" cy="330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5" y="3699071"/>
            <a:ext cx="3860891" cy="271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922" y="3699071"/>
            <a:ext cx="3870137" cy="271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8100392" y="342036"/>
            <a:ext cx="432048" cy="150278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813" y="1844824"/>
            <a:ext cx="1676374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4 skew quads /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CC"/>
                </a:solidFill>
                <a:latin typeface="Calibri"/>
              </a:rPr>
              <a:t>h</a:t>
            </a:r>
            <a:r>
              <a:rPr lang="en-US" dirty="0" smtClean="0">
                <a:solidFill>
                  <a:srgbClr val="0000CC"/>
                </a:solidFill>
                <a:latin typeface="Calibri"/>
              </a:rPr>
              <a:t>alf ring [T/m]: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CC"/>
              </a:solidFill>
              <a:latin typeface="Calibr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-2.48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0.18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0.57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CC"/>
                </a:solidFill>
                <a:latin typeface="Calibri"/>
              </a:rPr>
              <a:t>0.64</a:t>
            </a:r>
            <a:endParaRPr lang="en-US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0000" y="1080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MOTIVATIONS FOR NEW STEP OF STUDIES OF COLLIDER OPTICS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30000" dirty="0" smtClean="0"/>
              <a:t>th</a:t>
            </a:r>
            <a:r>
              <a:rPr lang="en-US" dirty="0" smtClean="0"/>
              <a:t> session of the NICA Machine Advisory Committee, meeting at Joint Institute for Nuclear Research, Dubna, Russia June 5-6, 2019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024D62-A264-4C7F-A1E2-8070E7DBA7BF}" type="slidenum">
              <a:rPr lang="ru-RU" smtClean="0"/>
              <a:pPr/>
              <a:t>9</a:t>
            </a:fld>
            <a:r>
              <a:rPr lang="en-US" dirty="0" smtClean="0"/>
              <a:t>/21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main motivation reason for new </a:t>
            </a:r>
            <a:r>
              <a:rPr lang="en-US" dirty="0" smtClean="0"/>
              <a:t>studies of </a:t>
            </a:r>
            <a:r>
              <a:rPr lang="en-US" dirty="0"/>
              <a:t>Collider optics is the previous results revision in terms of their completeness and </a:t>
            </a:r>
            <a:r>
              <a:rPr lang="en-US" dirty="0" smtClean="0"/>
              <a:t>accuracy.</a:t>
            </a:r>
          </a:p>
          <a:p>
            <a:pPr marL="52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The first task:</a:t>
            </a:r>
            <a:r>
              <a:rPr lang="en-US" dirty="0" smtClean="0"/>
              <a:t> Checking all </a:t>
            </a:r>
            <a:r>
              <a:rPr lang="en-US" dirty="0"/>
              <a:t>the </a:t>
            </a:r>
            <a:r>
              <a:rPr lang="en-US" dirty="0" smtClean="0"/>
              <a:t>dimensions and positioning </a:t>
            </a:r>
            <a:r>
              <a:rPr lang="en-US" dirty="0"/>
              <a:t>of non-structural </a:t>
            </a:r>
            <a:r>
              <a:rPr lang="en-US" dirty="0" smtClean="0"/>
              <a:t>elements </a:t>
            </a:r>
            <a:r>
              <a:rPr lang="en-US" dirty="0"/>
              <a:t>(</a:t>
            </a:r>
            <a:r>
              <a:rPr lang="en-US" dirty="0" smtClean="0"/>
              <a:t>e-cool, s-cool, feedback system and RF stations) in Collider ring;</a:t>
            </a:r>
          </a:p>
          <a:p>
            <a:pPr marL="52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The second task:</a:t>
            </a:r>
            <a:r>
              <a:rPr lang="en-US" dirty="0" smtClean="0"/>
              <a:t> Optimization of </a:t>
            </a:r>
            <a:r>
              <a:rPr lang="en-US" dirty="0"/>
              <a:t>the lenses lengths </a:t>
            </a:r>
            <a:r>
              <a:rPr lang="en-US" dirty="0" smtClean="0"/>
              <a:t>according additional power supplies;</a:t>
            </a:r>
          </a:p>
          <a:p>
            <a:pPr marL="52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Third task:</a:t>
            </a:r>
            <a:r>
              <a:rPr lang="en-US" dirty="0" smtClean="0"/>
              <a:t> </a:t>
            </a:r>
            <a:r>
              <a:rPr lang="en-US" dirty="0"/>
              <a:t>Updating simulation </a:t>
            </a:r>
            <a:r>
              <a:rPr lang="en-US" dirty="0" smtClean="0"/>
              <a:t>results for coupling suppression, chromaticity correction and dynamic aperture.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These tasks have been completed.</a:t>
            </a:r>
          </a:p>
        </p:txBody>
      </p:sp>
    </p:spTree>
    <p:extLst>
      <p:ext uri="{BB962C8B-B14F-4D97-AF65-F5344CB8AC3E}">
        <p14:creationId xmlns:p14="http://schemas.microsoft.com/office/powerpoint/2010/main" val="529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Презентация1" id="{CCB0E775-92A4-4251-83AA-0B27A34D7AA5}" vid="{D6B607CF-DE90-4711-BAB5-37E496D450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19May30_Philippov</Template>
  <TotalTime>953</TotalTime>
  <Words>1419</Words>
  <Application>Microsoft Office PowerPoint</Application>
  <PresentationFormat>Экран (4:3)</PresentationFormat>
  <Paragraphs>239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Cambria Math</vt:lpstr>
      <vt:lpstr>Calibri</vt:lpstr>
      <vt:lpstr>Times New Roman</vt:lpstr>
      <vt:lpstr>Consolas</vt:lpstr>
      <vt:lpstr>Wingdings</vt:lpstr>
      <vt:lpstr>Оформление по умолчанию</vt:lpstr>
      <vt:lpstr>Тема Office</vt:lpstr>
      <vt:lpstr>1_Тема Office</vt:lpstr>
      <vt:lpstr>2_Тема Office</vt:lpstr>
      <vt:lpstr>3_Тема Office</vt:lpstr>
      <vt:lpstr>4_Тема Office</vt:lpstr>
      <vt:lpstr>COLLIDER OPTICS DEVELOPMENT</vt:lpstr>
      <vt:lpstr>OUTLINE</vt:lpstr>
      <vt:lpstr>1 NICA OPTICS RESULTS: BRIEF OVERVIEW FROM THE LAST MAC’18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MOTIVATIONS FOR NEW STEP OF STUDIES OF COLLIDER OPTICS</vt:lpstr>
      <vt:lpstr>3 CALCULATION RESULTS</vt:lpstr>
      <vt:lpstr>3.1 LINEAR OPTICS (LENSES LENGTHS ADJUSTMENT)</vt:lpstr>
      <vt:lpstr>3.2 COUPLING SUPPRESSION</vt:lpstr>
      <vt:lpstr>3.3 CHROMATICITY CORRECTION</vt:lpstr>
      <vt:lpstr>3.4 NEW OPTICS DYNAMIC APERTURE ESTIMATION (CONT.)</vt:lpstr>
      <vt:lpstr>3.4 NEW OPTICS DYNAMIC APERTURE ESTIMATION (CONT.)</vt:lpstr>
      <vt:lpstr>3.4 NEW OPTICS DYNAMIC APERTURE ESTIMATION (CONT.)</vt:lpstr>
      <vt:lpstr>3.4 NEW OPTICS DYNAMIC APERTURE ESTIMATION (CONT.)</vt:lpstr>
      <vt:lpstr>3.4 NEW OPTICS DYNAMIC APERTURE ESTIMATION (CONT.)</vt:lpstr>
      <vt:lpstr>3.4 NEW OPTICS DYNAMIC APERTURE ESTIMATION (CONT.)</vt:lpstr>
      <vt:lpstr>3.4 NEW OPTICS DYNAMIC APERTURE ESTIMATION (CONT.)</vt:lpstr>
      <vt:lpstr>4 CONCLUSION</vt:lpstr>
      <vt:lpstr>Презентация PowerPoint</vt:lpstr>
      <vt:lpstr>QUADRUPOLE LENSES EDGE FIELDS INFLUENCE TO COLLIDER DYNAMIC APERTURE</vt:lpstr>
      <vt:lpstr>DYNAMIC APERTURE OPTIMIZATION WITH OCTUPOLE LENSES</vt:lpstr>
      <vt:lpstr>DYNAMIC APERTURE OPTIMIZATION WITH OCTUPOLE LENSES (CONT.)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COLLIDER OPTICS DEVELOPMENT</dc:title>
  <dc:creator>Philippov, A.V.</dc:creator>
  <cp:keywords>MAC 2019;NICA project;Collider optics</cp:keywords>
  <cp:lastModifiedBy>Philippov, A.V.</cp:lastModifiedBy>
  <cp:revision>80</cp:revision>
  <cp:lastPrinted>2019-06-04T10:32:38Z</cp:lastPrinted>
  <dcterms:created xsi:type="dcterms:W3CDTF">2019-05-30T09:10:56Z</dcterms:created>
  <dcterms:modified xsi:type="dcterms:W3CDTF">2019-06-12T09:02:28Z</dcterms:modified>
</cp:coreProperties>
</file>