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3" r:id="rId3"/>
    <p:sldId id="257" r:id="rId4"/>
    <p:sldId id="259" r:id="rId5"/>
    <p:sldId id="294" r:id="rId6"/>
    <p:sldId id="296" r:id="rId7"/>
    <p:sldId id="297" r:id="rId8"/>
    <p:sldId id="295" r:id="rId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4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6A495-FD9B-4274-8B94-1ED9C7867D22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6F756-029A-4DDF-A6CE-6C61B9E7DD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4869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6F756-029A-4DDF-A6CE-6C61B9E7DDE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868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0F923-2117-445B-8CD6-1A48B9F3E2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3244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D4973-7ABD-4FA9-B7A2-070E20ED8E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8362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41416-8A2F-4B0F-B64D-8512A8B233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93845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98528-B7C9-4B15-B1D9-5AC79CAB1C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08179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B1A1C-A43F-48EB-BB8C-8E67294817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3084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4BCF4-6B67-43CE-8D7E-C041D5ECF4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142325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3B0D4-863C-4AE1-A99F-F9089EE392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0533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4472E-F59D-404A-960F-8ED2691B9F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70799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18DDC-45FD-40F1-8FA9-28C85A34EA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61449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EA113-2BD6-433E-88E4-DB27B2C66B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8704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6880E-AF55-4666-ACB6-DB6798B7E9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6149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A9AC98C-5959-4E32-8C9E-C613336D90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0"/>
            <a:ext cx="8215370" cy="2214554"/>
          </a:xfrm>
        </p:spPr>
        <p:txBody>
          <a:bodyPr/>
          <a:lstStyle/>
          <a:p>
            <a:pPr eaLnBrk="1" hangingPunct="1"/>
            <a:r>
              <a:rPr lang="en-US" altLang="ru-RU" sz="3600" dirty="0" smtClean="0"/>
              <a:t/>
            </a:r>
            <a:br>
              <a:rPr lang="en-US" altLang="ru-RU" sz="3600" dirty="0" smtClean="0"/>
            </a:br>
            <a:r>
              <a:rPr lang="en-US" sz="3600" b="1" dirty="0"/>
              <a:t>Status of development of electron coolers for Booster </a:t>
            </a:r>
            <a:r>
              <a:rPr lang="en-US" sz="3600" b="1" dirty="0" smtClean="0"/>
              <a:t>7</a:t>
            </a:r>
            <a:r>
              <a:rPr lang="en-US" sz="3600" i="1" dirty="0" smtClean="0"/>
              <a:t>'</a:t>
            </a:r>
            <a:r>
              <a:rPr lang="en-US" altLang="ru-RU" sz="3600" dirty="0" smtClean="0"/>
              <a:t/>
            </a:r>
            <a:br>
              <a:rPr lang="en-US" altLang="ru-RU" sz="3600" dirty="0" smtClean="0"/>
            </a:br>
            <a:r>
              <a:rPr lang="en-US" altLang="ru-RU" sz="3600" dirty="0" err="1" smtClean="0"/>
              <a:t>Vasily</a:t>
            </a:r>
            <a:r>
              <a:rPr lang="en-US" altLang="ru-RU" sz="3600" dirty="0" smtClean="0"/>
              <a:t> </a:t>
            </a:r>
            <a:r>
              <a:rPr lang="en-US" altLang="ru-RU" sz="3600" dirty="0" err="1" smtClean="0"/>
              <a:t>Parkhomchuk</a:t>
            </a:r>
            <a:r>
              <a:rPr lang="en-US" altLang="ru-RU" sz="3600" dirty="0" smtClean="0"/>
              <a:t> </a:t>
            </a:r>
            <a:r>
              <a:rPr lang="en-US" altLang="ru-RU" sz="3600" dirty="0" smtClean="0"/>
              <a:t> </a:t>
            </a:r>
            <a:r>
              <a:rPr lang="en-US" altLang="ru-RU" sz="3600" dirty="0" smtClean="0"/>
              <a:t>on</a:t>
            </a:r>
            <a:br>
              <a:rPr lang="en-US" altLang="ru-RU" sz="3600" dirty="0" smtClean="0"/>
            </a:br>
            <a:r>
              <a:rPr lang="en-US" altLang="ru-RU" sz="3600" dirty="0" smtClean="0"/>
              <a:t>behalf of BINP and JINR teams</a:t>
            </a:r>
            <a:br>
              <a:rPr lang="en-US" altLang="ru-RU" sz="3600" dirty="0" smtClean="0"/>
            </a:br>
            <a:endParaRPr lang="ru-RU" altLang="ru-RU" sz="3600" dirty="0" smtClean="0"/>
          </a:p>
        </p:txBody>
      </p:sp>
      <p:pic>
        <p:nvPicPr>
          <p:cNvPr id="2051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6487"/>
            <a:ext cx="5976938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6084168" y="2708920"/>
            <a:ext cx="2916238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/>
              <a:t>Electron cooler at orbit </a:t>
            </a:r>
          </a:p>
          <a:p>
            <a:pPr eaLnBrk="1" hangingPunct="1"/>
            <a:r>
              <a:rPr lang="en-US" altLang="ru-RU" dirty="0"/>
              <a:t>Buster between magnets </a:t>
            </a:r>
            <a:r>
              <a:rPr lang="en-US" altLang="ru-RU" dirty="0" err="1"/>
              <a:t>synchrophasotron</a:t>
            </a:r>
            <a:r>
              <a:rPr lang="en-US" altLang="ru-RU" dirty="0"/>
              <a:t>. </a:t>
            </a:r>
          </a:p>
          <a:p>
            <a:pPr eaLnBrk="1" hangingPunct="1"/>
            <a:r>
              <a:rPr lang="en-US" altLang="ru-RU" dirty="0"/>
              <a:t>The magnet </a:t>
            </a:r>
            <a:r>
              <a:rPr lang="en-US" altLang="ru-RU" dirty="0" smtClean="0"/>
              <a:t>field of solenoid </a:t>
            </a:r>
            <a:r>
              <a:rPr lang="en-US" altLang="ru-RU" dirty="0"/>
              <a:t>up to 2 </a:t>
            </a:r>
            <a:r>
              <a:rPr lang="en-US" altLang="ru-RU" dirty="0" err="1"/>
              <a:t>kGauss</a:t>
            </a:r>
            <a:r>
              <a:rPr lang="en-US" altLang="ru-RU" dirty="0"/>
              <a:t> along beam at cooling straight section.</a:t>
            </a:r>
          </a:p>
          <a:p>
            <a:pPr eaLnBrk="1" hangingPunct="1"/>
            <a:r>
              <a:rPr lang="en-US" altLang="ru-RU" dirty="0"/>
              <a:t>Electron beam from gun (right) go through cooling section and absorbed at collector (left)</a:t>
            </a:r>
            <a:endParaRPr lang="ru-RU" altLang="ru-RU" dirty="0"/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28887"/>
            <a:ext cx="5976938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700808"/>
            <a:ext cx="7524080" cy="4896544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40"/>
            <a:ext cx="7643118" cy="110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3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G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randparent</a:t>
            </a:r>
            <a:r>
              <a:rPr kumimoji="0" lang="en-US" altLang="ru-RU" sz="3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of 50kV- LEIR cooler for</a:t>
            </a:r>
            <a:br>
              <a:rPr kumimoji="0" lang="en-US" altLang="ru-RU" sz="3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</a:br>
            <a:r>
              <a:rPr kumimoji="0" lang="en-US" altLang="ru-RU" sz="3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cooling </a:t>
            </a:r>
            <a:r>
              <a:rPr kumimoji="0" lang="en-US" altLang="ru-RU" sz="3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Pb</a:t>
            </a:r>
            <a:r>
              <a:rPr kumimoji="0" lang="en-US" altLang="ru-RU" sz="3600" b="0" i="0" u="none" strike="noStrike" cap="none" normalizeH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ions beams.</a:t>
            </a:r>
            <a:r>
              <a:rPr kumimoji="0" lang="en-US" altLang="ru-RU" sz="3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 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122923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971"/>
            <a:ext cx="4367213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527175"/>
            <a:ext cx="9144000" cy="64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620688"/>
            <a:ext cx="36461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LEIR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995937" y="4315000"/>
            <a:ext cx="166819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Pb</a:t>
            </a:r>
            <a:r>
              <a:rPr lang="en-US" sz="2400" dirty="0" smtClean="0"/>
              <a:t> beam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705350" y="4760119"/>
            <a:ext cx="185422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Pb</a:t>
            </a:r>
            <a:r>
              <a:rPr lang="en-US" sz="2400" dirty="0" smtClean="0"/>
              <a:t> beam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ru-RU" sz="1800"/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ru-RU" sz="1800"/>
          </a:p>
        </p:txBody>
      </p:sp>
      <p:sp>
        <p:nvSpPr>
          <p:cNvPr id="4100" name="Rectangle 12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ru-RU" sz="1800"/>
          </a:p>
        </p:txBody>
      </p:sp>
      <p:sp>
        <p:nvSpPr>
          <p:cNvPr id="4101" name="Rectangle 14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ru-RU" sz="1800"/>
          </a:p>
        </p:txBody>
      </p:sp>
      <p:sp>
        <p:nvSpPr>
          <p:cNvPr id="4102" name="Rectangle 16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ru-RU" sz="180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561" y="35247"/>
            <a:ext cx="7764877" cy="327469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81865" y="3645024"/>
            <a:ext cx="76725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Transverse magnet field before aliments (red) and after aliments coils.</a:t>
            </a:r>
          </a:p>
          <a:p>
            <a:r>
              <a:rPr lang="en-US" dirty="0" smtClean="0"/>
              <a:t>Initial effective temperature for 50 kV voltage</a:t>
            </a:r>
          </a:p>
          <a:p>
            <a:r>
              <a:rPr lang="en-US" sz="2400" dirty="0" smtClean="0"/>
              <a:t> </a:t>
            </a:r>
            <a:r>
              <a:rPr lang="en-US" sz="2400" dirty="0" smtClean="0">
                <a:sym typeface="Symbol" panose="05050102010706020507" pitchFamily="18" charset="2"/>
              </a:rPr>
              <a:t></a:t>
            </a:r>
            <a:r>
              <a:rPr lang="en-US" dirty="0" smtClean="0">
                <a:sym typeface="Symbol" panose="05050102010706020507" pitchFamily="18" charset="2"/>
              </a:rPr>
              <a:t>e=4E-4  </a:t>
            </a:r>
            <a:r>
              <a:rPr lang="en-US" dirty="0" err="1" smtClean="0">
                <a:sym typeface="Symbol" panose="05050102010706020507" pitchFamily="18" charset="2"/>
              </a:rPr>
              <a:t>Teff</a:t>
            </a:r>
            <a:r>
              <a:rPr lang="en-US" dirty="0" smtClean="0">
                <a:sym typeface="Symbol" panose="05050102010706020507" pitchFamily="18" charset="2"/>
              </a:rPr>
              <a:t>=80K  </a:t>
            </a:r>
            <a:r>
              <a:rPr lang="en-US" dirty="0" err="1" smtClean="0">
                <a:sym typeface="Symbol" panose="05050102010706020507" pitchFamily="18" charset="2"/>
              </a:rPr>
              <a:t>Tieff</a:t>
            </a:r>
            <a:r>
              <a:rPr lang="en-US" dirty="0" smtClean="0">
                <a:sym typeface="Symbol" panose="05050102010706020507" pitchFamily="18" charset="2"/>
              </a:rPr>
              <a:t>=(</a:t>
            </a:r>
            <a:r>
              <a:rPr lang="en-US" dirty="0" err="1" smtClean="0">
                <a:sym typeface="Symbol" panose="05050102010706020507" pitchFamily="18" charset="2"/>
              </a:rPr>
              <a:t>Mi</a:t>
            </a:r>
            <a:r>
              <a:rPr lang="en-US" dirty="0" smtClean="0">
                <a:sym typeface="Symbol" panose="05050102010706020507" pitchFamily="18" charset="2"/>
              </a:rPr>
              <a:t>/me)=2.8E7K  </a:t>
            </a:r>
          </a:p>
          <a:p>
            <a:r>
              <a:rPr lang="en-US" dirty="0" smtClean="0">
                <a:sym typeface="Symbol" panose="05050102010706020507" pitchFamily="18" charset="2"/>
              </a:rPr>
              <a:t>After aliments:</a:t>
            </a:r>
          </a:p>
          <a:p>
            <a:r>
              <a:rPr lang="en-US" sz="2400" dirty="0" smtClean="0">
                <a:sym typeface="Symbol" panose="05050102010706020507" pitchFamily="18" charset="2"/>
              </a:rPr>
              <a:t></a:t>
            </a:r>
            <a:r>
              <a:rPr lang="en-US" dirty="0" smtClean="0">
                <a:sym typeface="Symbol" panose="05050102010706020507" pitchFamily="18" charset="2"/>
              </a:rPr>
              <a:t>e=2E-5  </a:t>
            </a:r>
            <a:r>
              <a:rPr lang="en-US" dirty="0" err="1" smtClean="0">
                <a:sym typeface="Symbol" panose="05050102010706020507" pitchFamily="18" charset="2"/>
              </a:rPr>
              <a:t>Teff</a:t>
            </a:r>
            <a:r>
              <a:rPr lang="en-US" dirty="0" smtClean="0">
                <a:sym typeface="Symbol" panose="05050102010706020507" pitchFamily="18" charset="2"/>
              </a:rPr>
              <a:t>=0.2K  </a:t>
            </a:r>
            <a:r>
              <a:rPr lang="en-US" dirty="0" err="1" smtClean="0">
                <a:sym typeface="Symbol" panose="05050102010706020507" pitchFamily="18" charset="2"/>
              </a:rPr>
              <a:t>Tieff</a:t>
            </a:r>
            <a:r>
              <a:rPr lang="en-US" dirty="0" smtClean="0">
                <a:sym typeface="Symbol" panose="05050102010706020507" pitchFamily="18" charset="2"/>
              </a:rPr>
              <a:t>=(</a:t>
            </a:r>
            <a:r>
              <a:rPr lang="en-US" dirty="0" err="1" smtClean="0">
                <a:sym typeface="Symbol" panose="05050102010706020507" pitchFamily="18" charset="2"/>
              </a:rPr>
              <a:t>Mi</a:t>
            </a:r>
            <a:r>
              <a:rPr lang="en-US" dirty="0" smtClean="0">
                <a:sym typeface="Symbol" panose="05050102010706020507" pitchFamily="18" charset="2"/>
              </a:rPr>
              <a:t>/me)</a:t>
            </a:r>
            <a:r>
              <a:rPr lang="en-US" dirty="0" err="1" smtClean="0">
                <a:sym typeface="Symbol" panose="05050102010706020507" pitchFamily="18" charset="2"/>
              </a:rPr>
              <a:t>Te</a:t>
            </a:r>
            <a:r>
              <a:rPr lang="en-US" dirty="0" smtClean="0">
                <a:sym typeface="Symbol" panose="05050102010706020507" pitchFamily="18" charset="2"/>
              </a:rPr>
              <a:t>=7E4K</a:t>
            </a:r>
          </a:p>
          <a:p>
            <a:r>
              <a:rPr lang="en-US" dirty="0" smtClean="0">
                <a:sym typeface="Symbol" panose="05050102010706020507" pitchFamily="18" charset="2"/>
              </a:rPr>
              <a:t>After cooling equilibrium ions temperature:</a:t>
            </a:r>
          </a:p>
          <a:p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                                </a:t>
            </a:r>
            <a:r>
              <a:rPr lang="en-US" dirty="0" err="1" smtClean="0">
                <a:sym typeface="Symbol" panose="05050102010706020507" pitchFamily="18" charset="2"/>
              </a:rPr>
              <a:t>Tiequlibrium</a:t>
            </a:r>
            <a:r>
              <a:rPr lang="en-US" dirty="0" smtClean="0">
                <a:sym typeface="Symbol" panose="05050102010706020507" pitchFamily="18" charset="2"/>
              </a:rPr>
              <a:t>=0.2K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8643999" cy="6308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8662" y="648866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Running with current 100 mA for different cooler voltage 5-30 kV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0958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286256"/>
            <a:ext cx="335758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31 May 2019 76 </a:t>
            </a:r>
            <a:r>
              <a:rPr lang="en-US" dirty="0" err="1" smtClean="0"/>
              <a:t>mA</a:t>
            </a:r>
            <a:r>
              <a:rPr lang="en-US" dirty="0" smtClean="0"/>
              <a:t> 1.74 kV. </a:t>
            </a:r>
            <a:endParaRPr lang="ru-RU" dirty="0"/>
          </a:p>
        </p:txBody>
      </p:sp>
      <p:pic>
        <p:nvPicPr>
          <p:cNvPr id="4" name="Рисунок 3" descr="2019-05-31_76_pick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0"/>
            <a:ext cx="7625113" cy="428912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00570"/>
            <a:ext cx="8286809" cy="78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5124450"/>
            <a:ext cx="45815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64170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acu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174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142852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June, 2019. </a:t>
            </a:r>
            <a:r>
              <a:rPr lang="en-US" dirty="0" err="1" smtClean="0"/>
              <a:t>Uinj</a:t>
            </a:r>
            <a:r>
              <a:rPr lang="en-US" dirty="0" smtClean="0"/>
              <a:t>=1.74 kV Je=230 </a:t>
            </a:r>
            <a:r>
              <a:rPr lang="en-US" dirty="0" err="1" smtClean="0"/>
              <a:t>mA</a:t>
            </a:r>
            <a:r>
              <a:rPr lang="en-US" dirty="0" smtClean="0"/>
              <a:t> </a:t>
            </a:r>
            <a:r>
              <a:rPr lang="en-US" dirty="0" smtClean="0"/>
              <a:t>Optimal </a:t>
            </a:r>
            <a:r>
              <a:rPr lang="en-US" dirty="0" smtClean="0"/>
              <a:t>current for cooling on injection </a:t>
            </a:r>
            <a:r>
              <a:rPr lang="en-US" dirty="0" smtClean="0"/>
              <a:t>energy estimated </a:t>
            </a:r>
            <a:r>
              <a:rPr lang="en-US" dirty="0" smtClean="0"/>
              <a:t>as 20-50 </a:t>
            </a:r>
            <a:r>
              <a:rPr lang="en-US" dirty="0" err="1" smtClean="0"/>
              <a:t>mA</a:t>
            </a:r>
            <a:r>
              <a:rPr lang="en-US" dirty="0" smtClean="0"/>
              <a:t>. That </a:t>
            </a:r>
            <a:r>
              <a:rPr lang="en-US" dirty="0" smtClean="0"/>
              <a:t>many times </a:t>
            </a:r>
            <a:r>
              <a:rPr lang="en-US" dirty="0" smtClean="0"/>
              <a:t>less reached value current </a:t>
            </a:r>
            <a:r>
              <a:rPr lang="en-US" dirty="0" smtClean="0"/>
              <a:t>230 </a:t>
            </a:r>
            <a:r>
              <a:rPr lang="en-US" dirty="0" err="1" smtClean="0"/>
              <a:t>mA</a:t>
            </a:r>
            <a:r>
              <a:rPr lang="en-US" dirty="0" smtClean="0"/>
              <a:t>. Switch off electron</a:t>
            </a:r>
            <a:r>
              <a:rPr lang="en-US" dirty="0" smtClean="0"/>
              <a:t>  beam increased pressure at vacuum chamber 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88137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5538547" cy="414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4869160"/>
            <a:ext cx="763284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Vacuum in cooler 2-6E-11 </a:t>
            </a:r>
            <a:r>
              <a:rPr lang="en-US" dirty="0" err="1" smtClean="0"/>
              <a:t>Torr</a:t>
            </a:r>
            <a:r>
              <a:rPr lang="en-US" dirty="0" smtClean="0"/>
              <a:t>.</a:t>
            </a:r>
          </a:p>
          <a:p>
            <a:r>
              <a:rPr lang="en-US" sz="2000" dirty="0" smtClean="0"/>
              <a:t>Cooler ready for first commissioning for cooling ion beam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      Thanks for attention!</a:t>
            </a:r>
          </a:p>
          <a:p>
            <a:r>
              <a:rPr lang="en-US" sz="2000" dirty="0" smtClean="0"/>
              <a:t>More in detail discussion will be at September BINP COOL’19</a:t>
            </a:r>
          </a:p>
          <a:p>
            <a:r>
              <a:rPr lang="en-US" sz="2000" dirty="0" smtClean="0"/>
              <a:t>I invite yours to participate in </a:t>
            </a:r>
            <a:r>
              <a:rPr lang="en-US" sz="2000" dirty="0" err="1" smtClean="0"/>
              <a:t>Novosbirsk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502558315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</TotalTime>
  <Words>199</Words>
  <Application>Microsoft Office PowerPoint</Application>
  <PresentationFormat>Экран (4:3)</PresentationFormat>
  <Paragraphs>26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Оформление по умолчанию</vt:lpstr>
      <vt:lpstr> Status of development of electron coolers for Booster 7' Vasily Parkhomchuk  on behalf of BINP and JINR teams </vt:lpstr>
      <vt:lpstr>Grandparent of 50kV- LEIR cooler for  cooling Pb ions beams.   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BINP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 Ideas in Electron Cooling</dc:title>
  <dc:creator>Parkhomchuk</dc:creator>
  <cp:lastModifiedBy>ч</cp:lastModifiedBy>
  <cp:revision>90</cp:revision>
  <dcterms:created xsi:type="dcterms:W3CDTF">2013-03-19T05:32:31Z</dcterms:created>
  <dcterms:modified xsi:type="dcterms:W3CDTF">2019-06-05T03:26:48Z</dcterms:modified>
</cp:coreProperties>
</file>