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72" r:id="rId2"/>
    <p:sldId id="275" r:id="rId3"/>
    <p:sldId id="273" r:id="rId4"/>
    <p:sldId id="274" r:id="rId5"/>
    <p:sldId id="303" r:id="rId6"/>
    <p:sldId id="305" r:id="rId7"/>
    <p:sldId id="276" r:id="rId8"/>
    <p:sldId id="290" r:id="rId9"/>
    <p:sldId id="283" r:id="rId10"/>
    <p:sldId id="295" r:id="rId11"/>
    <p:sldId id="291" r:id="rId12"/>
    <p:sldId id="292" r:id="rId13"/>
    <p:sldId id="293" r:id="rId14"/>
    <p:sldId id="306" r:id="rId15"/>
    <p:sldId id="288" r:id="rId16"/>
    <p:sldId id="284" r:id="rId17"/>
    <p:sldId id="294" r:id="rId18"/>
    <p:sldId id="289" r:id="rId19"/>
    <p:sldId id="286" r:id="rId20"/>
    <p:sldId id="285" r:id="rId21"/>
    <p:sldId id="307" r:id="rId22"/>
    <p:sldId id="279" r:id="rId23"/>
    <p:sldId id="280" r:id="rId24"/>
    <p:sldId id="302" r:id="rId25"/>
    <p:sldId id="308" r:id="rId26"/>
    <p:sldId id="300" r:id="rId27"/>
    <p:sldId id="281" r:id="rId28"/>
    <p:sldId id="296" r:id="rId29"/>
    <p:sldId id="297" r:id="rId30"/>
    <p:sldId id="287" r:id="rId31"/>
    <p:sldId id="301" r:id="rId32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B0ADA5-16DC-473E-9ECB-4230D6FC3C23}">
          <p14:sldIdLst>
            <p14:sldId id="272"/>
            <p14:sldId id="275"/>
            <p14:sldId id="273"/>
            <p14:sldId id="274"/>
            <p14:sldId id="303"/>
            <p14:sldId id="305"/>
            <p14:sldId id="276"/>
            <p14:sldId id="290"/>
            <p14:sldId id="283"/>
            <p14:sldId id="295"/>
            <p14:sldId id="291"/>
            <p14:sldId id="292"/>
            <p14:sldId id="293"/>
            <p14:sldId id="306"/>
          </p14:sldIdLst>
        </p14:section>
        <p14:section name="Раздел без заголовка" id="{6E97CA41-4485-4402-8218-CE93CBD74EB4}">
          <p14:sldIdLst>
            <p14:sldId id="288"/>
            <p14:sldId id="284"/>
            <p14:sldId id="294"/>
            <p14:sldId id="289"/>
            <p14:sldId id="286"/>
            <p14:sldId id="285"/>
            <p14:sldId id="307"/>
            <p14:sldId id="279"/>
            <p14:sldId id="280"/>
            <p14:sldId id="302"/>
            <p14:sldId id="308"/>
            <p14:sldId id="300"/>
            <p14:sldId id="281"/>
            <p14:sldId id="296"/>
            <p14:sldId id="297"/>
            <p14:sldId id="287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  <a:srgbClr val="FF00FF"/>
    <a:srgbClr val="FF66FF"/>
    <a:srgbClr val="00FFFF"/>
    <a:srgbClr val="FF99FF"/>
    <a:srgbClr val="00FF00"/>
    <a:srgbClr val="66FFFF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62" autoAdjust="0"/>
    <p:restoredTop sz="94917" autoAdjust="0"/>
  </p:normalViewPr>
  <p:slideViewPr>
    <p:cSldViewPr snapToGrid="0">
      <p:cViewPr varScale="1">
        <p:scale>
          <a:sx n="81" d="100"/>
          <a:sy n="81" d="100"/>
        </p:scale>
        <p:origin x="46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E866-98E0-4603-869B-BD7157D216AB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C3577-12C9-40B8-8B3C-1AC6FEA6A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3577-12C9-40B8-8B3C-1AC6FEA6A6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4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Injection at 3Gev/u, </a:t>
            </a:r>
            <a:r>
              <a:rPr lang="en-US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</a:t>
            </a:r>
            <a:r>
              <a:rPr lang="en-US" sz="1800" baseline="-25000" dirty="0" smtClean="0">
                <a:solidFill>
                  <a:schemeClr val="tx1"/>
                </a:solidFill>
              </a:rPr>
              <a:t>p 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Nuclotron</a:t>
            </a:r>
            <a:r>
              <a:rPr lang="en-US" sz="1800" dirty="0" smtClean="0">
                <a:solidFill>
                  <a:schemeClr val="tx1"/>
                </a:solidFill>
              </a:rPr>
              <a:t>=1.2E-4 </a:t>
            </a:r>
            <a:r>
              <a:rPr lang="en-US" sz="1800" baseline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1.21E-4 (ideal</a:t>
            </a:r>
            <a:r>
              <a:rPr lang="en-US" sz="1800" baseline="0" dirty="0" smtClean="0">
                <a:solidFill>
                  <a:schemeClr val="tx1"/>
                </a:solidFill>
              </a:rPr>
              <a:t> rectangular pulses) or </a:t>
            </a:r>
            <a:r>
              <a:rPr lang="en-US" sz="1800" baseline="0" dirty="0" smtClean="0">
                <a:solidFill>
                  <a:schemeClr val="tx1"/>
                </a:solidFill>
                <a:sym typeface="Wingdings" panose="05000000000000000000" pitchFamily="2" charset="2"/>
              </a:rPr>
              <a:t>2E-4 (</a:t>
            </a:r>
            <a:r>
              <a:rPr lang="en-US" sz="1800" dirty="0" smtClean="0">
                <a:solidFill>
                  <a:schemeClr val="tx1"/>
                </a:solidFill>
              </a:rPr>
              <a:t>actual</a:t>
            </a:r>
            <a:r>
              <a:rPr lang="en-US" sz="1800" baseline="0" dirty="0" smtClean="0">
                <a:solidFill>
                  <a:schemeClr val="tx1"/>
                </a:solidFill>
              </a:rPr>
              <a:t> pulse shape)</a:t>
            </a:r>
          </a:p>
          <a:p>
            <a:r>
              <a:rPr lang="en-US" sz="1800" baseline="0" dirty="0" smtClean="0">
                <a:solidFill>
                  <a:schemeClr val="tx1"/>
                </a:solidFill>
              </a:rPr>
              <a:t>   – not essential for the injection rate 1/8s and e-cooling current </a:t>
            </a:r>
            <a:r>
              <a:rPr lang="en-US" sz="1800" baseline="0" dirty="0" err="1" smtClean="0">
                <a:solidFill>
                  <a:schemeClr val="tx1"/>
                </a:solidFill>
              </a:rPr>
              <a:t>I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0" dirty="0" smtClean="0">
                <a:solidFill>
                  <a:schemeClr val="tx1"/>
                </a:solidFill>
              </a:rPr>
              <a:t>=1A</a:t>
            </a:r>
            <a:endParaRPr lang="en-US" sz="1800" baseline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>
                <a:solidFill>
                  <a:schemeClr val="tx1"/>
                </a:solidFill>
                <a:sym typeface="Wingdings" panose="05000000000000000000" pitchFamily="2" charset="2"/>
              </a:rPr>
              <a:t>Stack at 3</a:t>
            </a:r>
            <a:r>
              <a:rPr lang="en-US" sz="1800" dirty="0" smtClean="0">
                <a:solidFill>
                  <a:schemeClr val="tx1"/>
                </a:solidFill>
              </a:rPr>
              <a:t>Gev/u, </a:t>
            </a:r>
            <a:r>
              <a:rPr lang="en-US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</a:t>
            </a:r>
            <a:r>
              <a:rPr lang="en-US" sz="1800" baseline="-25000" dirty="0" smtClean="0">
                <a:solidFill>
                  <a:schemeClr val="tx1"/>
                </a:solidFill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=3.7E-4 </a:t>
            </a:r>
            <a:r>
              <a:rPr lang="en-US" sz="1800" baseline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3.9E-4 (ideal</a:t>
            </a:r>
            <a:r>
              <a:rPr lang="en-US" sz="1800" baseline="0" dirty="0" smtClean="0">
                <a:solidFill>
                  <a:schemeClr val="tx1"/>
                </a:solidFill>
              </a:rPr>
              <a:t> rectangular pulses) or 4.3</a:t>
            </a:r>
            <a:r>
              <a:rPr lang="en-US" sz="1800" baseline="0" dirty="0" smtClean="0">
                <a:solidFill>
                  <a:schemeClr val="tx1"/>
                </a:solidFill>
                <a:sym typeface="Wingdings" panose="05000000000000000000" pitchFamily="2" charset="2"/>
              </a:rPr>
              <a:t>E-4 (</a:t>
            </a:r>
            <a:r>
              <a:rPr lang="en-US" sz="1800" dirty="0" smtClean="0">
                <a:solidFill>
                  <a:schemeClr val="tx1"/>
                </a:solidFill>
              </a:rPr>
              <a:t>actual</a:t>
            </a:r>
            <a:r>
              <a:rPr lang="en-US" sz="1800" baseline="0" dirty="0" smtClean="0">
                <a:solidFill>
                  <a:schemeClr val="tx1"/>
                </a:solidFill>
              </a:rPr>
              <a:t> pulse shape)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3577-12C9-40B8-8B3C-1AC6FEA6A6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18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LDMOS =</a:t>
            </a:r>
            <a:r>
              <a:rPr lang="en-US" baseline="0" dirty="0" smtClean="0"/>
              <a:t> laterally diffused metal oxide semiconductor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3577-12C9-40B8-8B3C-1AC6FEA6A6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01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SIP150 610l/s</a:t>
            </a:r>
            <a:r>
              <a:rPr lang="en-US" baseline="0" dirty="0" smtClean="0"/>
              <a:t> N2 1380l/s H2</a:t>
            </a:r>
            <a:endParaRPr lang="en-US" dirty="0" smtClean="0"/>
          </a:p>
          <a:p>
            <a:r>
              <a:rPr lang="en-US" dirty="0" smtClean="0"/>
              <a:t>SIP300 720l/s</a:t>
            </a:r>
            <a:r>
              <a:rPr lang="en-US" baseline="0" dirty="0" smtClean="0"/>
              <a:t> N2 1580l/s H2</a:t>
            </a:r>
            <a:endParaRPr lang="en-US" dirty="0" smtClean="0"/>
          </a:p>
          <a:p>
            <a:r>
              <a:rPr lang="en-US" dirty="0" smtClean="0"/>
              <a:t>TSP 515l/s</a:t>
            </a:r>
            <a:r>
              <a:rPr lang="en-US" baseline="0" dirty="0" smtClean="0"/>
              <a:t> N2 1200l/s H2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3577-12C9-40B8-8B3C-1AC6FEA6A64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98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6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227D5-AD37-4EFD-B4E1-58F70030537A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246A3-41A0-4E05-B131-56758C9B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7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6491"/>
            <a:ext cx="8839200" cy="4381500"/>
          </a:xfrm>
          <a:prstGeom prst="rect">
            <a:avLst/>
          </a:prstGeom>
        </p:spPr>
      </p:pic>
      <p:pic>
        <p:nvPicPr>
          <p:cNvPr id="8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700" y="5819775"/>
            <a:ext cx="54483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8" y="5819775"/>
            <a:ext cx="1885951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0969" y="5780782"/>
            <a:ext cx="3716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</a:rPr>
              <a:t>     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B</a:t>
            </a:r>
            <a:r>
              <a:rPr lang="en-US" sz="1600" b="1" i="1" dirty="0" err="1" smtClean="0">
                <a:solidFill>
                  <a:srgbClr val="0070C0"/>
                </a:solidFill>
              </a:rPr>
              <a:t>udker</a:t>
            </a:r>
            <a:r>
              <a:rPr lang="en-US" sz="1600" b="1" i="1" dirty="0" smtClean="0">
                <a:solidFill>
                  <a:srgbClr val="0070C0"/>
                </a:solidFill>
              </a:rPr>
              <a:t> </a:t>
            </a:r>
            <a:r>
              <a:rPr lang="en-US" sz="1600" b="1" i="1" dirty="0" smtClean="0">
                <a:solidFill>
                  <a:srgbClr val="C00000"/>
                </a:solidFill>
              </a:rPr>
              <a:t>I</a:t>
            </a:r>
            <a:r>
              <a:rPr lang="en-US" sz="1600" b="1" i="1" dirty="0" smtClean="0">
                <a:solidFill>
                  <a:srgbClr val="0070C0"/>
                </a:solidFill>
              </a:rPr>
              <a:t>nstitute of </a:t>
            </a:r>
            <a:r>
              <a:rPr lang="en-US" sz="1600" b="1" i="1" dirty="0" smtClean="0">
                <a:solidFill>
                  <a:srgbClr val="C00000"/>
                </a:solidFill>
              </a:rPr>
              <a:t>N</a:t>
            </a:r>
            <a:r>
              <a:rPr lang="en-US" sz="1600" b="1" i="1" dirty="0" smtClean="0">
                <a:solidFill>
                  <a:srgbClr val="0070C0"/>
                </a:solidFill>
              </a:rPr>
              <a:t>uclear </a:t>
            </a:r>
            <a:r>
              <a:rPr lang="en-US" sz="1600" b="1" i="1" dirty="0" smtClean="0">
                <a:solidFill>
                  <a:srgbClr val="C00000"/>
                </a:solidFill>
              </a:rPr>
              <a:t>P</a:t>
            </a:r>
            <a:r>
              <a:rPr lang="en-US" sz="1600" b="1" i="1" dirty="0" smtClean="0">
                <a:solidFill>
                  <a:srgbClr val="0070C0"/>
                </a:solidFill>
              </a:rPr>
              <a:t>hysics</a:t>
            </a:r>
          </a:p>
          <a:p>
            <a:r>
              <a:rPr lang="en-US" sz="1600" b="1" i="1" dirty="0" smtClean="0">
                <a:solidFill>
                  <a:srgbClr val="0070C0"/>
                </a:solidFill>
              </a:rPr>
              <a:t>    Siberian Branch of RAS</a:t>
            </a:r>
          </a:p>
          <a:p>
            <a:r>
              <a:rPr lang="en-US" sz="1600" b="1" i="1" dirty="0" smtClean="0">
                <a:solidFill>
                  <a:srgbClr val="0070C0"/>
                </a:solidFill>
              </a:rPr>
              <a:t>  Novosibirsk</a:t>
            </a:r>
          </a:p>
          <a:p>
            <a:r>
              <a:rPr lang="en-US" sz="1600" b="1" i="1" dirty="0" smtClean="0">
                <a:solidFill>
                  <a:srgbClr val="0070C0"/>
                </a:solidFill>
              </a:rPr>
              <a:t>Russia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7" y="1200587"/>
            <a:ext cx="8496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RF </a:t>
            </a:r>
            <a:r>
              <a:rPr lang="en-US" sz="6600" b="1" i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systems</a:t>
            </a:r>
          </a:p>
          <a:p>
            <a:pPr algn="ctr"/>
            <a:r>
              <a:rPr lang="en-US" sz="6600" b="1" i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of </a:t>
            </a:r>
            <a:r>
              <a:rPr lang="en-US" sz="66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the NICA collider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94066" y="3671884"/>
            <a:ext cx="47807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 smtClean="0"/>
              <a:t>A.Tribendis</a:t>
            </a:r>
            <a:endParaRPr lang="en-US" sz="2800" i="1" dirty="0" smtClean="0"/>
          </a:p>
          <a:p>
            <a:pPr algn="ctr"/>
            <a:r>
              <a:rPr lang="en-US" sz="2800" i="1" dirty="0" smtClean="0"/>
              <a:t>on behalf of the </a:t>
            </a:r>
            <a:r>
              <a:rPr lang="en-US" sz="2800" i="1" dirty="0" err="1" smtClean="0"/>
              <a:t>JoINt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Rf</a:t>
            </a:r>
            <a:r>
              <a:rPr lang="en-US" sz="2800" i="1" dirty="0" smtClean="0"/>
              <a:t> </a:t>
            </a:r>
            <a:r>
              <a:rPr lang="en-US" sz="2800" i="1" dirty="0" smtClean="0"/>
              <a:t>team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160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135" y="562738"/>
            <a:ext cx="4713891" cy="620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3D.</a:t>
            </a:r>
            <a:endParaRPr lang="ru-RU" sz="2000" dirty="0"/>
          </a:p>
        </p:txBody>
      </p:sp>
      <p:cxnSp>
        <p:nvCxnSpPr>
          <p:cNvPr id="5" name="Прямая со стрелкой 4"/>
          <p:cNvCxnSpPr>
            <a:stCxn id="7" idx="3"/>
          </p:cNvCxnSpPr>
          <p:nvPr/>
        </p:nvCxnSpPr>
        <p:spPr>
          <a:xfrm>
            <a:off x="2072939" y="5261202"/>
            <a:ext cx="65450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2384" y="5091925"/>
            <a:ext cx="15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Water manifolds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3497" y="479012"/>
            <a:ext cx="227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Max dissipated power, W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855312"/>
              </p:ext>
            </p:extLst>
          </p:nvPr>
        </p:nvGraphicFramePr>
        <p:xfrm>
          <a:off x="98135" y="819402"/>
          <a:ext cx="48960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Module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/inductor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/pulse gen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/module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Barrier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1200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Accelerating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680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800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Damping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500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3497" y="2302762"/>
            <a:ext cx="2161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total</a:t>
            </a:r>
            <a:r>
              <a:rPr lang="en-US" sz="1600" dirty="0" smtClean="0">
                <a:solidFill>
                  <a:srgbClr val="FF0000"/>
                </a:solidFill>
              </a:rPr>
              <a:t> =  </a:t>
            </a:r>
            <a:r>
              <a:rPr lang="ru-RU" sz="1600" dirty="0" smtClean="0">
                <a:solidFill>
                  <a:srgbClr val="FF0000"/>
                </a:solidFill>
              </a:rPr>
              <a:t>21</a:t>
            </a:r>
            <a:r>
              <a:rPr lang="en-US" sz="1600" dirty="0" smtClean="0">
                <a:solidFill>
                  <a:srgbClr val="FF0000"/>
                </a:solidFill>
              </a:rPr>
              <a:t>.4kW / station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905683" y="3168650"/>
            <a:ext cx="2361020" cy="1371600"/>
          </a:xfrm>
          <a:prstGeom prst="straightConnector1">
            <a:avLst/>
          </a:prstGeom>
          <a:ln w="38100">
            <a:solidFill>
              <a:srgbClr val="00FF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584941" y="4892902"/>
            <a:ext cx="1888759" cy="1192300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46359" y="2936566"/>
            <a:ext cx="1814008" cy="1148601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353025" y="4016634"/>
            <a:ext cx="3386667" cy="200003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750704">
            <a:off x="6218983" y="4762948"/>
            <a:ext cx="18525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</a:rPr>
              <a:t>L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sz="2000" i="1" dirty="0" smtClean="0">
                <a:solidFill>
                  <a:srgbClr val="FF0000"/>
                </a:solidFill>
              </a:rPr>
              <a:t> = 1 405 mm  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test assembly at BINP.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57" y="890751"/>
            <a:ext cx="5892685" cy="4792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1079" y="1686787"/>
            <a:ext cx="14924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generator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556" y="1133213"/>
            <a:ext cx="14189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Short gear box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5554818" y="1856064"/>
            <a:ext cx="1486261" cy="426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6114358" y="2808503"/>
            <a:ext cx="926721" cy="1714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1079" y="2649858"/>
            <a:ext cx="13751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Ceramic break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749550" y="1290890"/>
            <a:ext cx="838200" cy="11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956" y="2711904"/>
            <a:ext cx="24197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Vac. chamber not installed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482850" y="2891090"/>
            <a:ext cx="838200" cy="116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Левая фигурная скобка 20"/>
          <p:cNvSpPr/>
          <p:nvPr/>
        </p:nvSpPr>
        <p:spPr>
          <a:xfrm rot="15795333" flipV="1">
            <a:off x="4861116" y="2629158"/>
            <a:ext cx="188470" cy="2299602"/>
          </a:xfrm>
          <a:prstGeom prst="leftBrace">
            <a:avLst>
              <a:gd name="adj1" fmla="val 43606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21167330">
            <a:off x="3583218" y="4032008"/>
            <a:ext cx="2905418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Assembly of 20 inductors is spring loaded in long. direction</a:t>
            </a:r>
          </a:p>
          <a:p>
            <a:pPr algn="ctr"/>
            <a:r>
              <a:rPr lang="en-US" sz="1400" i="1" dirty="0" smtClean="0">
                <a:solidFill>
                  <a:srgbClr val="FF0000"/>
                </a:solidFill>
              </a:rPr>
              <a:t>for thermal expansion compensation</a:t>
            </a:r>
            <a:endParaRPr lang="ru-RU" sz="1400" i="1" dirty="0">
              <a:solidFill>
                <a:srgbClr val="FF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479744" y="3191153"/>
            <a:ext cx="571859" cy="62412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635777" y="4576077"/>
            <a:ext cx="951973" cy="103897"/>
          </a:xfrm>
          <a:prstGeom prst="straightConnector1">
            <a:avLst/>
          </a:prstGeom>
          <a:ln w="222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479745" y="3253565"/>
            <a:ext cx="156032" cy="1429674"/>
          </a:xfrm>
          <a:prstGeom prst="straightConnector1">
            <a:avLst/>
          </a:prstGeom>
          <a:ln w="222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7581" y="96577"/>
            <a:ext cx="44010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tests at BINP.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95988" y="3991377"/>
            <a:ext cx="919667" cy="400110"/>
          </a:xfrm>
          <a:prstGeom prst="rect">
            <a:avLst/>
          </a:prstGeom>
          <a:solidFill>
            <a:srgbClr val="FF9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RF1E2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89221" y="1864638"/>
            <a:ext cx="919667" cy="40011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RF1E1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015655" y="1864638"/>
            <a:ext cx="26433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Power supply cabinets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66028" y="5420425"/>
            <a:ext cx="15660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Vac. cabinets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87707" y="4485004"/>
            <a:ext cx="21362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(vac. pump above)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940" y="2355458"/>
            <a:ext cx="21362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(vac. pump below)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887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15" y="1040329"/>
            <a:ext cx="4532285" cy="3470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329"/>
            <a:ext cx="4532286" cy="347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418" y="94668"/>
            <a:ext cx="43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test results.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00890" y="4089530"/>
            <a:ext cx="7200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20</a:t>
            </a:r>
            <a:r>
              <a:rPr lang="en-US" dirty="0" smtClean="0"/>
              <a:t>ns/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49249" y="1652816"/>
            <a:ext cx="6151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1kV/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7433" y="1652816"/>
            <a:ext cx="11961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</a:t>
            </a:r>
            <a:r>
              <a:rPr lang="en-US" baseline="-25000" dirty="0" smtClean="0"/>
              <a:t>DC</a:t>
            </a:r>
            <a:r>
              <a:rPr lang="en-US" dirty="0" smtClean="0"/>
              <a:t> = 360V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7433" y="2293720"/>
            <a:ext cx="4006984" cy="0"/>
          </a:xfrm>
          <a:prstGeom prst="line">
            <a:avLst/>
          </a:prstGeom>
          <a:ln w="28575">
            <a:solidFill>
              <a:srgbClr val="FF0000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49665" y="2109054"/>
            <a:ext cx="537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5kV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45055" y="2926766"/>
            <a:ext cx="4006984" cy="0"/>
          </a:xfrm>
          <a:prstGeom prst="line">
            <a:avLst/>
          </a:prstGeom>
          <a:ln w="28575">
            <a:solidFill>
              <a:srgbClr val="FF0000">
                <a:alpha val="51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845055" y="2270272"/>
            <a:ext cx="4006984" cy="0"/>
          </a:xfrm>
          <a:prstGeom prst="line">
            <a:avLst/>
          </a:prstGeom>
          <a:ln w="28575">
            <a:solidFill>
              <a:srgbClr val="FF0000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45055" y="3583257"/>
            <a:ext cx="4006984" cy="0"/>
          </a:xfrm>
          <a:prstGeom prst="line">
            <a:avLst/>
          </a:prstGeom>
          <a:ln w="28575">
            <a:solidFill>
              <a:srgbClr val="FF0000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59312" y="4089530"/>
            <a:ext cx="8370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r>
              <a:rPr lang="en-US" dirty="0" smtClean="0"/>
              <a:t>5</a:t>
            </a:r>
            <a:r>
              <a:rPr lang="ru-RU" dirty="0" smtClean="0"/>
              <a:t>0</a:t>
            </a:r>
            <a:r>
              <a:rPr lang="en-US" dirty="0" smtClean="0"/>
              <a:t>ns/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52420" y="2085606"/>
            <a:ext cx="782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+400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7399" y="3410319"/>
            <a:ext cx="737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-400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3579" y="1606941"/>
            <a:ext cx="7450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200V/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889318" y="1602054"/>
            <a:ext cx="119616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</a:t>
            </a:r>
            <a:r>
              <a:rPr lang="en-US" baseline="-25000" dirty="0" smtClean="0"/>
              <a:t>DC</a:t>
            </a:r>
            <a:r>
              <a:rPr lang="en-US" dirty="0" smtClean="0"/>
              <a:t> = 125V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57433" y="2572823"/>
            <a:ext cx="12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Rise/fall time </a:t>
            </a:r>
            <a:r>
              <a:rPr lang="en-US" dirty="0" smtClean="0">
                <a:sym typeface="Symbol" panose="05050102010706020507" pitchFamily="18" charset="2"/>
              </a:rPr>
              <a:t></a:t>
            </a:r>
            <a:r>
              <a:rPr lang="en-US" dirty="0" smtClean="0"/>
              <a:t> 10ns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212466" y="607491"/>
            <a:ext cx="349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Accelerating meander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311778" y="619771"/>
            <a:ext cx="183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Barrier pulse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57433" y="1055230"/>
            <a:ext cx="40468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(rep. freq.: single shot of 4 barrier pulses)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112167" y="600917"/>
            <a:ext cx="919667" cy="400110"/>
          </a:xfrm>
          <a:prstGeom prst="rect">
            <a:avLst/>
          </a:prstGeom>
          <a:solidFill>
            <a:srgbClr val="FF99FF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RF1E2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1056290" y="4722576"/>
            <a:ext cx="80479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To do:</a:t>
            </a:r>
          </a:p>
          <a:p>
            <a:r>
              <a:rPr lang="en-US" dirty="0" smtClean="0"/>
              <a:t>1. Operation with movable barriers.     2. Slope correction.</a:t>
            </a:r>
          </a:p>
          <a:p>
            <a:r>
              <a:rPr lang="en-US" dirty="0" smtClean="0"/>
              <a:t>3. Reliability run </a:t>
            </a:r>
            <a:r>
              <a:rPr lang="en-US" dirty="0"/>
              <a:t>at </a:t>
            </a:r>
            <a:r>
              <a:rPr lang="en-US" dirty="0" smtClean="0"/>
              <a:t>max repetition freq. </a:t>
            </a:r>
            <a:r>
              <a:rPr lang="en-US" dirty="0"/>
              <a:t>and </a:t>
            </a:r>
            <a:r>
              <a:rPr lang="en-US" dirty="0" smtClean="0"/>
              <a:t>voltages.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0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0676" y="2632842"/>
            <a:ext cx="5080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RF2&amp;3: cavities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cavities.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74674"/>
              </p:ext>
            </p:extLst>
          </p:nvPr>
        </p:nvGraphicFramePr>
        <p:xfrm>
          <a:off x="3952334" y="1330043"/>
          <a:ext cx="5057997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7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80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Dimension</a:t>
                      </a:r>
                      <a:r>
                        <a:rPr lang="ru-RU" sz="1800" i="1" dirty="0" smtClean="0"/>
                        <a:t>, </a:t>
                      </a:r>
                      <a:r>
                        <a:rPr lang="en-US" sz="1800" i="1" dirty="0" smtClean="0"/>
                        <a:t>mm</a:t>
                      </a:r>
                      <a:endParaRPr lang="ru-RU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RF</a:t>
                      </a:r>
                      <a:r>
                        <a:rPr lang="ru-RU" sz="1800" i="1" dirty="0" smtClean="0"/>
                        <a:t>2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RF</a:t>
                      </a:r>
                      <a:r>
                        <a:rPr lang="ru-RU" sz="1800" i="1" dirty="0" smtClean="0"/>
                        <a:t>3</a:t>
                      </a:r>
                      <a:endParaRPr lang="ru-RU" sz="1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L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/>
                        <a:t>Cavity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dirty="0" smtClean="0"/>
                        <a:t>length</a:t>
                      </a:r>
                      <a:r>
                        <a:rPr lang="en-US" sz="1800" dirty="0" smtClean="0"/>
                        <a:t> </a:t>
                      </a:r>
                      <a:r>
                        <a:rPr lang="ru-RU" sz="1800" i="0" dirty="0" smtClean="0"/>
                        <a:t>(*)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1200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r>
                        <a:rPr lang="ru-RU" sz="1800" dirty="0" smtClean="0"/>
                        <a:t>00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D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 smtClean="0"/>
                        <a:t>С</a:t>
                      </a:r>
                      <a:r>
                        <a:rPr lang="en-US" sz="1800" i="1" dirty="0" err="1" smtClean="0"/>
                        <a:t>avity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en-US" sz="1800" i="1" dirty="0" smtClean="0"/>
                        <a:t>ID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490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/>
                        <a:t>а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0" dirty="0" smtClean="0">
                          <a:sym typeface="Symbol"/>
                        </a:rPr>
                        <a:t>A</a:t>
                      </a:r>
                      <a:r>
                        <a:rPr lang="en-US" sz="1800" i="1" dirty="0" smtClean="0"/>
                        <a:t>perture ID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g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/>
                        <a:t>Accelerating gap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d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i="0" dirty="0" smtClean="0">
                          <a:sym typeface="Symbol"/>
                        </a:rPr>
                        <a:t>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en-US" sz="1800" i="1" dirty="0" smtClean="0"/>
                        <a:t>tuner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450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r>
                        <a:rPr lang="ru-RU" sz="1800" dirty="0" smtClean="0"/>
                        <a:t>1</a:t>
                      </a:r>
                      <a:r>
                        <a:rPr lang="en-US" sz="1800" dirty="0" smtClean="0"/>
                        <a:t>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G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/>
                        <a:t>Tuner </a:t>
                      </a:r>
                      <a:r>
                        <a:rPr lang="en-US" sz="1800" dirty="0" smtClean="0"/>
                        <a:t>length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r>
                        <a:rPr lang="en-US" sz="1800" dirty="0" smtClean="0"/>
                        <a:t>5</a:t>
                      </a:r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r>
                        <a:rPr lang="en-US" sz="1800" dirty="0" smtClean="0"/>
                        <a:t>1</a:t>
                      </a:r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s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/>
                        <a:t>Tuner</a:t>
                      </a:r>
                      <a:r>
                        <a:rPr lang="en-US" sz="1800" i="1" baseline="0" dirty="0" smtClean="0"/>
                        <a:t> gap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2.5</a:t>
                      </a:r>
                      <a:r>
                        <a:rPr lang="ru-RU" sz="1800" dirty="0" smtClean="0">
                          <a:sym typeface="Symbol"/>
                        </a:rPr>
                        <a:t>4.1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</a:t>
                      </a:r>
                      <a:r>
                        <a:rPr lang="ru-RU" sz="1800" dirty="0" smtClean="0">
                          <a:sym typeface="Symbol"/>
                        </a:rPr>
                        <a:t></a:t>
                      </a:r>
                      <a:r>
                        <a:rPr lang="en-US" sz="1800" dirty="0" smtClean="0">
                          <a:sym typeface="Symbol"/>
                        </a:rPr>
                        <a:t>27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6966" y="1966248"/>
            <a:ext cx="2664000" cy="17281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89054" y="2110264"/>
            <a:ext cx="1080120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389054" y="2254280"/>
            <a:ext cx="432048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037174" y="2254280"/>
            <a:ext cx="432000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821102" y="2254280"/>
            <a:ext cx="0" cy="36004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037126" y="2254280"/>
            <a:ext cx="0" cy="36004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96966" y="2614320"/>
            <a:ext cx="122413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037126" y="2614320"/>
            <a:ext cx="122413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96966" y="3046368"/>
            <a:ext cx="122413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37126" y="3046368"/>
            <a:ext cx="122413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821102" y="3046368"/>
            <a:ext cx="0" cy="36004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037126" y="3046368"/>
            <a:ext cx="0" cy="36004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89054" y="3406408"/>
            <a:ext cx="432048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37174" y="3406408"/>
            <a:ext cx="432000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89054" y="3550424"/>
            <a:ext cx="1080120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4" idx="1"/>
            <a:endCxn id="4" idx="3"/>
          </p:cNvCxnSpPr>
          <p:nvPr/>
        </p:nvCxnSpPr>
        <p:spPr>
          <a:xfrm>
            <a:off x="596966" y="2830344"/>
            <a:ext cx="2664000" cy="0"/>
          </a:xfrm>
          <a:prstGeom prst="line">
            <a:avLst/>
          </a:prstGeom>
          <a:ln w="12700" cap="rnd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6966" y="1966248"/>
            <a:ext cx="0" cy="648072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96966" y="3046368"/>
            <a:ext cx="0" cy="648072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261262" y="1966248"/>
            <a:ext cx="0" cy="648072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261262" y="3046368"/>
            <a:ext cx="0" cy="648072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96966" y="1966248"/>
            <a:ext cx="266429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6966" y="3694440"/>
            <a:ext cx="2664296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84371" y="1966248"/>
            <a:ext cx="288000" cy="1440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784371" y="3550424"/>
            <a:ext cx="288000" cy="1440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>
            <a:off x="1677086" y="2470304"/>
            <a:ext cx="504056" cy="288032"/>
          </a:xfrm>
          <a:prstGeom prst="arc">
            <a:avLst>
              <a:gd name="adj1" fmla="val 21571919"/>
              <a:gd name="adj2" fmla="val 1073075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flipV="1">
            <a:off x="1677086" y="2902352"/>
            <a:ext cx="504056" cy="288032"/>
          </a:xfrm>
          <a:prstGeom prst="arc">
            <a:avLst>
              <a:gd name="adj1" fmla="val 21571919"/>
              <a:gd name="adj2" fmla="val 1073075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>
            <a:endCxn id="53" idx="2"/>
          </p:cNvCxnSpPr>
          <p:nvPr/>
        </p:nvCxnSpPr>
        <p:spPr>
          <a:xfrm flipV="1">
            <a:off x="2253150" y="1707373"/>
            <a:ext cx="196252" cy="402892"/>
          </a:xfrm>
          <a:prstGeom prst="line">
            <a:avLst/>
          </a:prstGeom>
          <a:ln w="127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36966" y="2614320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36926" y="304636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261262" y="196624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261262" y="3694440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469174" y="3550424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469174" y="340640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96966" y="3694440"/>
            <a:ext cx="0" cy="10203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261262" y="3694440"/>
            <a:ext cx="0" cy="10203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1497102" y="3730408"/>
            <a:ext cx="64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13126" y="3730408"/>
            <a:ext cx="64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96966" y="4607302"/>
            <a:ext cx="2664296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549294" y="1986113"/>
            <a:ext cx="0" cy="1728192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308934" y="2614320"/>
            <a:ext cx="0" cy="432048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533102" y="3982472"/>
            <a:ext cx="28800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2037166" y="3982472"/>
            <a:ext cx="28800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 flipH="1">
            <a:off x="2613206" y="3694424"/>
            <a:ext cx="28800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757206" y="2259857"/>
            <a:ext cx="0" cy="115200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791958" y="378788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1786888" y="4410562"/>
            <a:ext cx="293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-3669" y="263575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a</a:t>
            </a:r>
            <a:endParaRPr lang="ru-RU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3380571" y="2642896"/>
            <a:ext cx="327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2789762" y="326296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1361708" y="1338041"/>
            <a:ext cx="217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Tuner</a:t>
            </a:r>
            <a:r>
              <a:rPr lang="ru-RU" i="1" dirty="0" smtClean="0">
                <a:solidFill>
                  <a:srgbClr val="FF0000"/>
                </a:solidFill>
              </a:rPr>
              <a:t> (4 </a:t>
            </a:r>
            <a:r>
              <a:rPr lang="en-US" i="1" dirty="0" smtClean="0">
                <a:solidFill>
                  <a:srgbClr val="FF0000"/>
                </a:solidFill>
              </a:rPr>
              <a:t>segments</a:t>
            </a:r>
            <a:r>
              <a:rPr lang="ru-RU" i="1" dirty="0" smtClean="0">
                <a:solidFill>
                  <a:srgbClr val="FF0000"/>
                </a:solidFill>
              </a:rPr>
              <a:t>)</a:t>
            </a:r>
            <a:endParaRPr lang="ru-RU" i="1" dirty="0">
              <a:solidFill>
                <a:srgbClr val="FF0000"/>
              </a:solidFill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1943118" y="2828209"/>
            <a:ext cx="35746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812990" y="2225705"/>
            <a:ext cx="1127557" cy="336472"/>
          </a:xfrm>
          <a:prstGeom prst="line">
            <a:avLst/>
          </a:prstGeom>
          <a:ln w="127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0902" y="2028977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Acc. gap</a:t>
            </a:r>
            <a:endParaRPr lang="ru-RU" i="1" dirty="0">
              <a:solidFill>
                <a:srgbClr val="FF0000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2469174" y="2252713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608753" y="2648473"/>
            <a:ext cx="3064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385915" y="3557568"/>
            <a:ext cx="0" cy="8206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473179" y="3564712"/>
            <a:ext cx="0" cy="813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385915" y="4288538"/>
            <a:ext cx="1080000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763808" y="4108234"/>
            <a:ext cx="330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</a:t>
            </a:r>
            <a:endParaRPr lang="ru-RU" dirty="0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441997"/>
              </p:ext>
            </p:extLst>
          </p:nvPr>
        </p:nvGraphicFramePr>
        <p:xfrm>
          <a:off x="3952334" y="4455554"/>
          <a:ext cx="5076000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025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Tuner parameters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RF</a:t>
                      </a:r>
                      <a:r>
                        <a:rPr lang="ru-RU" sz="1800" i="1" dirty="0" smtClean="0"/>
                        <a:t>2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RF</a:t>
                      </a:r>
                      <a:r>
                        <a:rPr lang="ru-RU" sz="1800" i="1" dirty="0" smtClean="0"/>
                        <a:t>3</a:t>
                      </a:r>
                      <a:endParaRPr lang="ru-RU" sz="1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/>
                        <a:t>Tuning range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ru-RU" sz="1800" i="0" dirty="0" smtClean="0">
                          <a:sym typeface="Symbol"/>
                        </a:rPr>
                        <a:t></a:t>
                      </a:r>
                      <a:r>
                        <a:rPr lang="en-US" sz="1800" i="1" dirty="0" smtClean="0">
                          <a:sym typeface="Symbol"/>
                        </a:rPr>
                        <a:t>f</a:t>
                      </a:r>
                      <a:r>
                        <a:rPr lang="ru-RU" sz="1800" i="1" dirty="0" smtClean="0"/>
                        <a:t>, </a:t>
                      </a:r>
                      <a:r>
                        <a:rPr lang="en-US" sz="1800" i="0" dirty="0" smtClean="0"/>
                        <a:t>MHz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4.</a:t>
                      </a:r>
                      <a:r>
                        <a:rPr lang="en-US" sz="1800" dirty="0" smtClean="0"/>
                        <a:t>3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Tuner stroke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ru-RU" sz="1800" i="0" dirty="0" smtClean="0">
                          <a:sym typeface="Symbol"/>
                        </a:rPr>
                        <a:t></a:t>
                      </a:r>
                      <a:r>
                        <a:rPr lang="en-US" sz="1800" i="0" dirty="0" smtClean="0">
                          <a:sym typeface="Symbol"/>
                        </a:rPr>
                        <a:t>s</a:t>
                      </a:r>
                      <a:r>
                        <a:rPr lang="ru-RU" sz="1800" i="1" dirty="0" smtClean="0"/>
                        <a:t>, </a:t>
                      </a:r>
                      <a:r>
                        <a:rPr lang="en-US" sz="1800" i="0" dirty="0" smtClean="0"/>
                        <a:t>mm</a:t>
                      </a:r>
                      <a:endParaRPr lang="ru-RU" sz="18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1.6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>
                          <a:sym typeface="Symbol"/>
                        </a:rPr>
                        <a:t>Precision</a:t>
                      </a:r>
                      <a:r>
                        <a:rPr lang="ru-RU" sz="1800" i="1" dirty="0" smtClean="0">
                          <a:sym typeface="Symbol"/>
                        </a:rPr>
                        <a:t> </a:t>
                      </a:r>
                      <a:r>
                        <a:rPr lang="el-GR" sz="1800" i="0" dirty="0" smtClean="0">
                          <a:latin typeface="Times New Roman"/>
                          <a:cs typeface="Times New Roman"/>
                          <a:sym typeface="Symbol"/>
                        </a:rPr>
                        <a:t>δ</a:t>
                      </a:r>
                      <a:r>
                        <a:rPr lang="en-US" sz="1800" i="0" dirty="0" smtClean="0">
                          <a:sym typeface="Symbol"/>
                        </a:rPr>
                        <a:t>s,</a:t>
                      </a:r>
                      <a:r>
                        <a:rPr lang="ru-RU" sz="1800" i="0" baseline="0" dirty="0" smtClean="0">
                          <a:sym typeface="Symbol"/>
                        </a:rPr>
                        <a:t> </a:t>
                      </a:r>
                      <a:r>
                        <a:rPr lang="en-US" sz="1800" i="0" baseline="0" dirty="0" smtClean="0">
                          <a:sym typeface="Symbol"/>
                        </a:rPr>
                        <a:t>um</a:t>
                      </a:r>
                      <a:r>
                        <a:rPr lang="ru-RU" sz="1800" i="0" baseline="0" dirty="0" smtClean="0">
                          <a:sym typeface="Symbol"/>
                        </a:rPr>
                        <a:t> (</a:t>
                      </a:r>
                      <a:r>
                        <a:rPr lang="ru-RU" sz="1800" i="1" baseline="0" dirty="0" smtClean="0">
                          <a:sym typeface="Symbol"/>
                        </a:rPr>
                        <a:t></a:t>
                      </a:r>
                      <a:r>
                        <a:rPr lang="en-US" sz="1800" i="1" baseline="-2500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UI</a:t>
                      </a:r>
                      <a:r>
                        <a:rPr lang="en-US" sz="1800" i="1" baseline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= </a:t>
                      </a: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800" i="0" baseline="0" dirty="0" smtClean="0">
                          <a:sym typeface="Symbol"/>
                        </a:rPr>
                        <a:t>)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0.13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0.5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 smtClean="0">
                          <a:sym typeface="Symbol"/>
                        </a:rPr>
                        <a:t>Sensitivity</a:t>
                      </a:r>
                      <a:r>
                        <a:rPr lang="ru-RU" sz="1800" i="0" baseline="0" dirty="0" smtClean="0">
                          <a:sym typeface="Symbol"/>
                        </a:rPr>
                        <a:t> </a:t>
                      </a:r>
                      <a:r>
                        <a:rPr lang="ru-RU" sz="1800" i="0" dirty="0" smtClean="0">
                          <a:sym typeface="Symbol"/>
                        </a:rPr>
                        <a:t></a:t>
                      </a:r>
                      <a:r>
                        <a:rPr lang="en-US" sz="1800" i="1" dirty="0" smtClean="0">
                          <a:sym typeface="Symbol"/>
                        </a:rPr>
                        <a:t>f</a:t>
                      </a:r>
                      <a:r>
                        <a:rPr lang="en-US" sz="1800" i="0" dirty="0" smtClean="0">
                          <a:sym typeface="Symbol"/>
                        </a:rPr>
                        <a:t>/</a:t>
                      </a:r>
                      <a:r>
                        <a:rPr lang="ru-RU" sz="1800" i="0" dirty="0" smtClean="0">
                          <a:sym typeface="Symbol"/>
                        </a:rPr>
                        <a:t></a:t>
                      </a:r>
                      <a:r>
                        <a:rPr lang="en-US" sz="1800" i="0" dirty="0" smtClean="0">
                          <a:sym typeface="Symbol"/>
                        </a:rPr>
                        <a:t>s</a:t>
                      </a:r>
                      <a:r>
                        <a:rPr lang="ru-RU" sz="1800" i="0" dirty="0" smtClean="0"/>
                        <a:t>, </a:t>
                      </a:r>
                      <a:r>
                        <a:rPr lang="en-US" sz="1800" i="0" dirty="0" smtClean="0"/>
                        <a:t>MHz/mm</a:t>
                      </a:r>
                      <a:endParaRPr lang="ru-RU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0.</a:t>
                      </a:r>
                      <a:r>
                        <a:rPr lang="en-US" sz="1800" dirty="0" smtClean="0"/>
                        <a:t>90÷</a:t>
                      </a:r>
                      <a:r>
                        <a:rPr lang="ru-RU" sz="1800" dirty="0" smtClean="0"/>
                        <a:t>1.</a:t>
                      </a:r>
                      <a:r>
                        <a:rPr lang="en-US" sz="1800" dirty="0" smtClean="0"/>
                        <a:t>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0.14÷0.60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4" name="Двойная стрелка вверх/вниз 63"/>
          <p:cNvSpPr/>
          <p:nvPr/>
        </p:nvSpPr>
        <p:spPr>
          <a:xfrm>
            <a:off x="1785101" y="1853527"/>
            <a:ext cx="288032" cy="496818"/>
          </a:xfrm>
          <a:prstGeom prst="upDownArrow">
            <a:avLst>
              <a:gd name="adj1" fmla="val 52646"/>
              <a:gd name="adj2" fmla="val 605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76451" y="4895942"/>
            <a:ext cx="1728000" cy="1728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364483" y="5183782"/>
            <a:ext cx="1152000" cy="1152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>
            <a:off x="1220467" y="5039766"/>
            <a:ext cx="1440000" cy="1440160"/>
          </a:xfrm>
          <a:prstGeom prst="arc">
            <a:avLst>
              <a:gd name="adj1" fmla="val 13785174"/>
              <a:gd name="adj2" fmla="val 186502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уга 67"/>
          <p:cNvSpPr/>
          <p:nvPr/>
        </p:nvSpPr>
        <p:spPr>
          <a:xfrm rot="5400000">
            <a:off x="1220547" y="5039686"/>
            <a:ext cx="1440000" cy="1440160"/>
          </a:xfrm>
          <a:prstGeom prst="arc">
            <a:avLst>
              <a:gd name="adj1" fmla="val 13785174"/>
              <a:gd name="adj2" fmla="val 186502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уга 68"/>
          <p:cNvSpPr/>
          <p:nvPr/>
        </p:nvSpPr>
        <p:spPr>
          <a:xfrm rot="16200000" flipH="1">
            <a:off x="1220548" y="5039686"/>
            <a:ext cx="1440000" cy="1440160"/>
          </a:xfrm>
          <a:prstGeom prst="arc">
            <a:avLst>
              <a:gd name="adj1" fmla="val 13785174"/>
              <a:gd name="adj2" fmla="val 186502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flipV="1">
            <a:off x="1220467" y="5039766"/>
            <a:ext cx="1440000" cy="1440160"/>
          </a:xfrm>
          <a:prstGeom prst="arc">
            <a:avLst>
              <a:gd name="adj1" fmla="val 13785174"/>
              <a:gd name="adj2" fmla="val 186502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1796531" y="4895750"/>
            <a:ext cx="288000" cy="1440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1796531" y="6479926"/>
            <a:ext cx="288000" cy="1440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16200000">
            <a:off x="1004459" y="5687822"/>
            <a:ext cx="288000" cy="1440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 rot="16200000">
            <a:off x="2588635" y="5687823"/>
            <a:ext cx="288000" cy="1440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724523" y="5543822"/>
            <a:ext cx="432000" cy="43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Двойная стрелка вверх/вниз 75"/>
          <p:cNvSpPr/>
          <p:nvPr/>
        </p:nvSpPr>
        <p:spPr>
          <a:xfrm>
            <a:off x="1796531" y="4800500"/>
            <a:ext cx="288032" cy="496818"/>
          </a:xfrm>
          <a:prstGeom prst="upDownArrow">
            <a:avLst>
              <a:gd name="adj1" fmla="val 52646"/>
              <a:gd name="adj2" fmla="val 605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Двойная стрелка вверх/вниз 76"/>
          <p:cNvSpPr/>
          <p:nvPr/>
        </p:nvSpPr>
        <p:spPr>
          <a:xfrm>
            <a:off x="1796531" y="6216278"/>
            <a:ext cx="288032" cy="496818"/>
          </a:xfrm>
          <a:prstGeom prst="upDownArrow">
            <a:avLst>
              <a:gd name="adj1" fmla="val 52646"/>
              <a:gd name="adj2" fmla="val 605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Двойная стрелка вверх/вниз 77"/>
          <p:cNvSpPr/>
          <p:nvPr/>
        </p:nvSpPr>
        <p:spPr>
          <a:xfrm rot="5400000">
            <a:off x="1091690" y="5499245"/>
            <a:ext cx="288032" cy="496818"/>
          </a:xfrm>
          <a:prstGeom prst="upDownArrow">
            <a:avLst>
              <a:gd name="adj1" fmla="val 52646"/>
              <a:gd name="adj2" fmla="val 605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Двойная стрелка вверх/вниз 78"/>
          <p:cNvSpPr/>
          <p:nvPr/>
        </p:nvSpPr>
        <p:spPr>
          <a:xfrm rot="5400000">
            <a:off x="2507468" y="5499245"/>
            <a:ext cx="288032" cy="496818"/>
          </a:xfrm>
          <a:prstGeom prst="upDownArrow">
            <a:avLst>
              <a:gd name="adj1" fmla="val 52646"/>
              <a:gd name="adj2" fmla="val 605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4084676" y="6290747"/>
            <a:ext cx="2841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* - </a:t>
            </a:r>
            <a:r>
              <a:rPr lang="en-US" sz="1400" i="0" dirty="0" smtClean="0"/>
              <a:t>movable gap short not accounted</a:t>
            </a:r>
            <a:endParaRPr lang="ru-RU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-3669" y="474279"/>
            <a:ext cx="9147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FF0000"/>
                </a:solidFill>
              </a:rPr>
              <a:t>Limitations:</a:t>
            </a:r>
            <a:r>
              <a:rPr lang="en-US" sz="2000" dirty="0" smtClean="0">
                <a:solidFill>
                  <a:srgbClr val="FF0000"/>
                </a:solidFill>
              </a:rPr>
              <a:t> low frequency, OD &lt; 2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</a:t>
            </a:r>
            <a:r>
              <a:rPr lang="en-US" sz="2000" dirty="0" smtClean="0">
                <a:solidFill>
                  <a:srgbClr val="FF0000"/>
                </a:solidFill>
              </a:rPr>
              <a:t>(320</a:t>
            </a:r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</a:t>
            </a:r>
            <a:r>
              <a:rPr lang="en-US" sz="2000" dirty="0" smtClean="0">
                <a:solidFill>
                  <a:srgbClr val="FF0000"/>
                </a:solidFill>
              </a:rPr>
              <a:t>50)mm = 540mm,  min long. space available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    </a:t>
            </a:r>
            <a:r>
              <a:rPr lang="en-US" sz="2000" dirty="0" smtClean="0">
                <a:solidFill>
                  <a:srgbClr val="FF0000"/>
                </a:solidFill>
              </a:rPr>
              <a:t>strongly </a:t>
            </a:r>
            <a:r>
              <a:rPr lang="en-US" sz="2000" dirty="0" err="1" smtClean="0">
                <a:solidFill>
                  <a:srgbClr val="FF0000"/>
                </a:solidFill>
              </a:rPr>
              <a:t>capacitively</a:t>
            </a:r>
            <a:r>
              <a:rPr lang="en-US" sz="2000" dirty="0" smtClean="0">
                <a:solidFill>
                  <a:srgbClr val="FF0000"/>
                </a:solidFill>
              </a:rPr>
              <a:t> loaded coax cavity (with large tuning range!)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04" y="369284"/>
            <a:ext cx="6392836" cy="5899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cavities.</a:t>
            </a:r>
            <a:endParaRPr lang="ru-RU" sz="20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7036657" y="5076092"/>
            <a:ext cx="354743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36657" y="4660593"/>
            <a:ext cx="211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Agilent </a:t>
            </a:r>
            <a:r>
              <a:rPr lang="en-US" sz="1600" dirty="0" err="1" smtClean="0">
                <a:solidFill>
                  <a:srgbClr val="FF0000"/>
                </a:solidFill>
              </a:rPr>
              <a:t>Vaclon</a:t>
            </a:r>
            <a:r>
              <a:rPr lang="en-US" sz="1600" dirty="0" smtClean="0">
                <a:solidFill>
                  <a:srgbClr val="FF0000"/>
                </a:solidFill>
              </a:rPr>
              <a:t> Plus </a:t>
            </a:r>
            <a:r>
              <a:rPr lang="ru-RU" sz="1600" dirty="0" smtClean="0">
                <a:solidFill>
                  <a:srgbClr val="FF0000"/>
                </a:solidFill>
              </a:rPr>
              <a:t>150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Ion sublimation combination pump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165274" y="4437183"/>
            <a:ext cx="497971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91" y="4021685"/>
            <a:ext cx="165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Agilent titanium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ublimation pump (TSP)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911899" y="3903373"/>
            <a:ext cx="534668" cy="277091"/>
          </a:xfrm>
          <a:prstGeom prst="leftRightArrow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endCxn id="10" idx="5"/>
          </p:cNvCxnSpPr>
          <p:nvPr/>
        </p:nvCxnSpPr>
        <p:spPr>
          <a:xfrm flipV="1">
            <a:off x="6624321" y="2802248"/>
            <a:ext cx="0" cy="1111655"/>
          </a:xfrm>
          <a:prstGeom prst="line">
            <a:avLst/>
          </a:prstGeom>
          <a:ln w="38100" cap="rnd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11" idx="7"/>
          </p:cNvCxnSpPr>
          <p:nvPr/>
        </p:nvCxnSpPr>
        <p:spPr>
          <a:xfrm flipH="1">
            <a:off x="5446567" y="4041919"/>
            <a:ext cx="1177755" cy="0"/>
          </a:xfrm>
          <a:prstGeom prst="line">
            <a:avLst/>
          </a:prstGeom>
          <a:ln w="38100" cap="rnd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войная стрелка влево/вправо 9"/>
          <p:cNvSpPr/>
          <p:nvPr/>
        </p:nvSpPr>
        <p:spPr>
          <a:xfrm>
            <a:off x="6356987" y="2594430"/>
            <a:ext cx="534668" cy="277091"/>
          </a:xfrm>
          <a:prstGeom prst="leftRightArrow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659382" y="3122852"/>
            <a:ext cx="17399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Movable gap short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346200" y="2246433"/>
            <a:ext cx="59055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91" y="1954045"/>
            <a:ext cx="134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End plate w/coax insert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88120" y="633414"/>
            <a:ext cx="149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Cavity cylindrical shell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>
            <a:stCxn id="27" idx="2"/>
          </p:cNvCxnSpPr>
          <p:nvPr/>
        </p:nvCxnSpPr>
        <p:spPr>
          <a:xfrm>
            <a:off x="4934245" y="1218189"/>
            <a:ext cx="0" cy="512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996184" y="1339550"/>
            <a:ext cx="468020" cy="59573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95338" y="820197"/>
            <a:ext cx="114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Capacitive freq. tuner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980944" y="659558"/>
            <a:ext cx="676656" cy="85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48821" y="471180"/>
            <a:ext cx="143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Tuner gear box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4314867" y="4352441"/>
            <a:ext cx="0" cy="60387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721845" y="4956314"/>
            <a:ext cx="12054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Short gear box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38339" y="6287104"/>
            <a:ext cx="240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RF3 prototype cavity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0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cavities.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893961"/>
              </p:ext>
            </p:extLst>
          </p:nvPr>
        </p:nvGraphicFramePr>
        <p:xfrm>
          <a:off x="869337" y="540981"/>
          <a:ext cx="7380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417927630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1706032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Units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Harmonic</a:t>
                      </a:r>
                      <a:r>
                        <a:rPr lang="en-US" baseline="0" dirty="0" smtClean="0"/>
                        <a:t> number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Resonant frequency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11.5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13.2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34.4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38.7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Quality factor (unloaded)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3 400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3 700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6 600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7 200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 impedance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21.7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Ohm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Shunt impedance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i="1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endParaRPr lang="ru-RU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418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kOhm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gap</a:t>
                      </a:r>
                      <a:r>
                        <a:rPr lang="en-US" baseline="0" dirty="0" smtClean="0"/>
                        <a:t> voltage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i="1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</a:t>
                      </a:r>
                      <a:endParaRPr lang="ru-RU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surface field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i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</a:t>
                      </a:r>
                      <a:r>
                        <a:rPr lang="en-US" i="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ru-RU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5.2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5.5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8.2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MV/m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Kilpatrick</a:t>
                      </a:r>
                      <a:r>
                        <a:rPr lang="en-US" dirty="0" smtClean="0"/>
                        <a:t> limit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i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5.6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5.9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7.9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8.2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MV/m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187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dissipated</a:t>
                      </a:r>
                      <a:r>
                        <a:rPr lang="en-US" baseline="0" dirty="0" smtClean="0"/>
                        <a:t> power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i="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ru-RU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kW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power density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i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</a:t>
                      </a:r>
                      <a:r>
                        <a:rPr lang="en-US" i="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ru-RU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W/cm</a:t>
                      </a:r>
                      <a:r>
                        <a:rPr lang="en-US" baseline="30000" dirty="0" smtClean="0"/>
                        <a:t>2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869337" y="3846021"/>
            <a:ext cx="6561197" cy="1867638"/>
            <a:chOff x="869337" y="3846021"/>
            <a:chExt cx="6561197" cy="1867638"/>
          </a:xfrm>
        </p:grpSpPr>
        <p:sp>
          <p:nvSpPr>
            <p:cNvPr id="6" name="Овал 5"/>
            <p:cNvSpPr>
              <a:spLocks noChangeAspect="1"/>
            </p:cNvSpPr>
            <p:nvPr/>
          </p:nvSpPr>
          <p:spPr>
            <a:xfrm>
              <a:off x="4971657" y="3846021"/>
              <a:ext cx="432000" cy="4320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 стрелкой 6"/>
            <p:cNvCxnSpPr>
              <a:endCxn id="6" idx="3"/>
            </p:cNvCxnSpPr>
            <p:nvPr/>
          </p:nvCxnSpPr>
          <p:spPr>
            <a:xfrm flipV="1">
              <a:off x="4325823" y="4214756"/>
              <a:ext cx="709099" cy="66790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69337" y="4882662"/>
              <a:ext cx="6561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00B050"/>
                  </a:solidFill>
                </a:rPr>
                <a:t>Relatively low power losses make it possible to simplify water cooling scheme</a:t>
              </a:r>
            </a:p>
            <a:p>
              <a:r>
                <a:rPr lang="en-US" sz="1600" i="1" dirty="0" smtClean="0">
                  <a:solidFill>
                    <a:srgbClr val="00B050"/>
                  </a:solidFill>
                </a:rPr>
                <a:t>in favor of increased mechanical stability of coax inserts of the RF2 cavities</a:t>
              </a:r>
            </a:p>
            <a:p>
              <a:r>
                <a:rPr lang="en-US" sz="1600" i="1" dirty="0" smtClean="0">
                  <a:solidFill>
                    <a:srgbClr val="00B050"/>
                  </a:solidFill>
                </a:rPr>
                <a:t>(which are longer than the RF3 cavities)</a:t>
              </a:r>
              <a:endParaRPr lang="ru-RU" sz="1600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40" y="386265"/>
            <a:ext cx="4714660" cy="4069010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94"/>
            <a:ext cx="4513811" cy="466007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37908"/>
              </p:ext>
            </p:extLst>
          </p:nvPr>
        </p:nvGraphicFramePr>
        <p:xfrm>
          <a:off x="2809340" y="4217993"/>
          <a:ext cx="3240000" cy="25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xmlns="" val="83350636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57240432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353217512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Water cooling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RF2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RF3</a:t>
                      </a:r>
                      <a:endParaRPr lang="ru-RU" sz="16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20794015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 Outer shell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39404231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 End plates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2008226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 Inner coax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105722866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 Coax C: flat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16618955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 Coax C: cylinder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8765172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 Tuner segments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-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89525965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 Input coupler</a:t>
                      </a:r>
                      <a:endParaRPr lang="ru-RU" sz="16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+</a:t>
                      </a:r>
                      <a:endParaRPr lang="ru-RU" sz="1600" b="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xmlns="" val="873195264"/>
                  </a:ext>
                </a:extLst>
              </a:tr>
            </a:tbl>
          </a:graphicData>
        </a:graphic>
      </p:graphicFrame>
      <p:sp>
        <p:nvSpPr>
          <p:cNvPr id="4" name="Овал 3"/>
          <p:cNvSpPr>
            <a:spLocks noChangeAspect="1"/>
          </p:cNvSpPr>
          <p:nvPr/>
        </p:nvSpPr>
        <p:spPr>
          <a:xfrm>
            <a:off x="2421846" y="93967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</a:t>
            </a:r>
            <a:endParaRPr lang="ru-RU" sz="1600" dirty="0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6948010" y="93967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</a:t>
            </a:r>
            <a:endParaRPr lang="ru-RU" sz="1600" dirty="0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27622" y="289108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ru-RU" sz="1600" dirty="0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4334036" y="289108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ru-RU" sz="1600" dirty="0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3387728" y="128171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ru-RU" sz="1600" dirty="0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7814388" y="1382388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ru-RU" sz="1600" dirty="0"/>
          </a:p>
        </p:txBody>
      </p:sp>
      <p:cxnSp>
        <p:nvCxnSpPr>
          <p:cNvPr id="16" name="Прямая со стрелкой 15"/>
          <p:cNvCxnSpPr>
            <a:stCxn id="111" idx="0"/>
          </p:cNvCxnSpPr>
          <p:nvPr/>
        </p:nvCxnSpPr>
        <p:spPr>
          <a:xfrm flipV="1">
            <a:off x="1081081" y="2635487"/>
            <a:ext cx="0" cy="116276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4"/>
          </p:cNvCxnSpPr>
          <p:nvPr/>
        </p:nvCxnSpPr>
        <p:spPr>
          <a:xfrm>
            <a:off x="2565846" y="1227672"/>
            <a:ext cx="0" cy="46066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094765" y="1227672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1" idx="3"/>
          </p:cNvCxnSpPr>
          <p:nvPr/>
        </p:nvCxnSpPr>
        <p:spPr>
          <a:xfrm flipH="1">
            <a:off x="7658793" y="1628211"/>
            <a:ext cx="197772" cy="229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9" idx="6"/>
          </p:cNvCxnSpPr>
          <p:nvPr/>
        </p:nvCxnSpPr>
        <p:spPr>
          <a:xfrm>
            <a:off x="4622036" y="3035082"/>
            <a:ext cx="402374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15622" y="3047102"/>
            <a:ext cx="271811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10" idx="3"/>
          </p:cNvCxnSpPr>
          <p:nvPr/>
        </p:nvCxnSpPr>
        <p:spPr>
          <a:xfrm flipH="1">
            <a:off x="3189956" y="1527535"/>
            <a:ext cx="239949" cy="27837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70" idx="0"/>
          </p:cNvCxnSpPr>
          <p:nvPr/>
        </p:nvCxnSpPr>
        <p:spPr>
          <a:xfrm flipH="1" flipV="1">
            <a:off x="6311265" y="2703195"/>
            <a:ext cx="208610" cy="26300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stCxn id="70" idx="0"/>
          </p:cNvCxnSpPr>
          <p:nvPr/>
        </p:nvCxnSpPr>
        <p:spPr>
          <a:xfrm flipV="1">
            <a:off x="6519875" y="2659381"/>
            <a:ext cx="123206" cy="30681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/>
          <p:cNvSpPr>
            <a:spLocks noChangeAspect="1"/>
          </p:cNvSpPr>
          <p:nvPr/>
        </p:nvSpPr>
        <p:spPr>
          <a:xfrm>
            <a:off x="6375875" y="2966197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</a:t>
            </a:r>
          </a:p>
        </p:txBody>
      </p:sp>
      <p:cxnSp>
        <p:nvCxnSpPr>
          <p:cNvPr id="90" name="Прямая со стрелкой 89"/>
          <p:cNvCxnSpPr>
            <a:stCxn id="92" idx="0"/>
          </p:cNvCxnSpPr>
          <p:nvPr/>
        </p:nvCxnSpPr>
        <p:spPr>
          <a:xfrm flipH="1" flipV="1">
            <a:off x="1720124" y="2749625"/>
            <a:ext cx="342442" cy="36057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stCxn id="92" idx="0"/>
          </p:cNvCxnSpPr>
          <p:nvPr/>
        </p:nvCxnSpPr>
        <p:spPr>
          <a:xfrm flipV="1">
            <a:off x="2062566" y="2659381"/>
            <a:ext cx="213556" cy="45081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91"/>
          <p:cNvSpPr>
            <a:spLocks noChangeAspect="1"/>
          </p:cNvSpPr>
          <p:nvPr/>
        </p:nvSpPr>
        <p:spPr>
          <a:xfrm>
            <a:off x="1918566" y="3110197"/>
            <a:ext cx="288000" cy="2880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5</a:t>
            </a: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937081" y="3798247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ru-RU" sz="1600" dirty="0"/>
          </a:p>
        </p:txBody>
      </p:sp>
      <p:cxnSp>
        <p:nvCxnSpPr>
          <p:cNvPr id="115" name="Прямая со стрелкой 114"/>
          <p:cNvCxnSpPr>
            <a:stCxn id="116" idx="0"/>
          </p:cNvCxnSpPr>
          <p:nvPr/>
        </p:nvCxnSpPr>
        <p:spPr>
          <a:xfrm flipV="1">
            <a:off x="2576006" y="2384817"/>
            <a:ext cx="0" cy="116276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Овал 115"/>
          <p:cNvSpPr>
            <a:spLocks noChangeAspect="1"/>
          </p:cNvSpPr>
          <p:nvPr/>
        </p:nvSpPr>
        <p:spPr>
          <a:xfrm>
            <a:off x="2432006" y="3547577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ru-RU" sz="1600" dirty="0"/>
          </a:p>
        </p:txBody>
      </p:sp>
      <p:cxnSp>
        <p:nvCxnSpPr>
          <p:cNvPr id="119" name="Прямая со стрелкой 118"/>
          <p:cNvCxnSpPr>
            <a:stCxn id="120" idx="0"/>
          </p:cNvCxnSpPr>
          <p:nvPr/>
        </p:nvCxnSpPr>
        <p:spPr>
          <a:xfrm flipV="1">
            <a:off x="5924265" y="2615540"/>
            <a:ext cx="0" cy="116276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Овал 119"/>
          <p:cNvSpPr>
            <a:spLocks noChangeAspect="1"/>
          </p:cNvSpPr>
          <p:nvPr/>
        </p:nvSpPr>
        <p:spPr>
          <a:xfrm>
            <a:off x="5780265" y="3778300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ru-RU" sz="1600" dirty="0"/>
          </a:p>
        </p:txBody>
      </p:sp>
      <p:cxnSp>
        <p:nvCxnSpPr>
          <p:cNvPr id="121" name="Прямая со стрелкой 120"/>
          <p:cNvCxnSpPr>
            <a:stCxn id="122" idx="0"/>
          </p:cNvCxnSpPr>
          <p:nvPr/>
        </p:nvCxnSpPr>
        <p:spPr>
          <a:xfrm flipV="1">
            <a:off x="7186430" y="2445339"/>
            <a:ext cx="0" cy="116276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Овал 121"/>
          <p:cNvSpPr>
            <a:spLocks noChangeAspect="1"/>
          </p:cNvSpPr>
          <p:nvPr/>
        </p:nvSpPr>
        <p:spPr>
          <a:xfrm>
            <a:off x="7042430" y="3608099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ru-RU" sz="1600" dirty="0"/>
          </a:p>
        </p:txBody>
      </p:sp>
      <p:sp>
        <p:nvSpPr>
          <p:cNvPr id="143" name="Овал 142"/>
          <p:cNvSpPr>
            <a:spLocks noChangeAspect="1"/>
          </p:cNvSpPr>
          <p:nvPr/>
        </p:nvSpPr>
        <p:spPr>
          <a:xfrm>
            <a:off x="5905340" y="123030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6</a:t>
            </a:r>
            <a:endParaRPr lang="ru-RU" sz="1600" dirty="0"/>
          </a:p>
        </p:txBody>
      </p:sp>
      <p:cxnSp>
        <p:nvCxnSpPr>
          <p:cNvPr id="144" name="Прямая со стрелкой 143"/>
          <p:cNvCxnSpPr/>
          <p:nvPr/>
        </p:nvCxnSpPr>
        <p:spPr>
          <a:xfrm>
            <a:off x="6052095" y="1518302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Овал 144"/>
          <p:cNvSpPr>
            <a:spLocks noChangeAspect="1"/>
          </p:cNvSpPr>
          <p:nvPr/>
        </p:nvSpPr>
        <p:spPr>
          <a:xfrm>
            <a:off x="1427957" y="1253383"/>
            <a:ext cx="288000" cy="2880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6</a:t>
            </a:r>
            <a:endParaRPr lang="ru-RU" sz="1600" dirty="0"/>
          </a:p>
        </p:txBody>
      </p:sp>
      <p:cxnSp>
        <p:nvCxnSpPr>
          <p:cNvPr id="146" name="Прямая со стрелкой 145"/>
          <p:cNvCxnSpPr/>
          <p:nvPr/>
        </p:nvCxnSpPr>
        <p:spPr>
          <a:xfrm>
            <a:off x="1574712" y="1541383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Овал 146"/>
          <p:cNvSpPr>
            <a:spLocks noChangeAspect="1"/>
          </p:cNvSpPr>
          <p:nvPr/>
        </p:nvSpPr>
        <p:spPr>
          <a:xfrm>
            <a:off x="584265" y="939672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7</a:t>
            </a:r>
            <a:endParaRPr lang="ru-RU" sz="1600" dirty="0"/>
          </a:p>
        </p:txBody>
      </p:sp>
      <p:cxnSp>
        <p:nvCxnSpPr>
          <p:cNvPr id="148" name="Прямая со стрелкой 147"/>
          <p:cNvCxnSpPr/>
          <p:nvPr/>
        </p:nvCxnSpPr>
        <p:spPr>
          <a:xfrm>
            <a:off x="731020" y="1227672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Овал 148"/>
          <p:cNvSpPr>
            <a:spLocks noChangeAspect="1"/>
          </p:cNvSpPr>
          <p:nvPr/>
        </p:nvSpPr>
        <p:spPr>
          <a:xfrm>
            <a:off x="1968569" y="745084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7</a:t>
            </a:r>
            <a:endParaRPr lang="ru-RU" sz="1600" dirty="0"/>
          </a:p>
        </p:txBody>
      </p:sp>
      <p:cxnSp>
        <p:nvCxnSpPr>
          <p:cNvPr id="150" name="Прямая со стрелкой 149"/>
          <p:cNvCxnSpPr/>
          <p:nvPr/>
        </p:nvCxnSpPr>
        <p:spPr>
          <a:xfrm>
            <a:off x="2115324" y="1033084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Овал 150"/>
          <p:cNvSpPr>
            <a:spLocks noChangeAspect="1"/>
          </p:cNvSpPr>
          <p:nvPr/>
        </p:nvSpPr>
        <p:spPr>
          <a:xfrm>
            <a:off x="4682839" y="1026330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7</a:t>
            </a:r>
            <a:endParaRPr lang="ru-RU" sz="1600" dirty="0"/>
          </a:p>
        </p:txBody>
      </p:sp>
      <p:cxnSp>
        <p:nvCxnSpPr>
          <p:cNvPr id="152" name="Прямая со стрелкой 151"/>
          <p:cNvCxnSpPr/>
          <p:nvPr/>
        </p:nvCxnSpPr>
        <p:spPr>
          <a:xfrm>
            <a:off x="4829594" y="1314330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Овал 152"/>
          <p:cNvSpPr>
            <a:spLocks noChangeAspect="1"/>
          </p:cNvSpPr>
          <p:nvPr/>
        </p:nvSpPr>
        <p:spPr>
          <a:xfrm>
            <a:off x="6330032" y="786237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7</a:t>
            </a:r>
            <a:endParaRPr lang="ru-RU" sz="1600" dirty="0"/>
          </a:p>
        </p:txBody>
      </p:sp>
      <p:cxnSp>
        <p:nvCxnSpPr>
          <p:cNvPr id="154" name="Прямая со стрелкой 153"/>
          <p:cNvCxnSpPr/>
          <p:nvPr/>
        </p:nvCxnSpPr>
        <p:spPr>
          <a:xfrm>
            <a:off x="6476787" y="1074237"/>
            <a:ext cx="0" cy="39608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400661" y="2130661"/>
            <a:ext cx="2909269" cy="45101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>
            <a:off x="1930728" y="2305590"/>
            <a:ext cx="42176" cy="30703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H="1">
            <a:off x="1786728" y="2305590"/>
            <a:ext cx="186176" cy="28800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Овал 138"/>
          <p:cNvSpPr>
            <a:spLocks noChangeAspect="1"/>
          </p:cNvSpPr>
          <p:nvPr/>
        </p:nvSpPr>
        <p:spPr>
          <a:xfrm>
            <a:off x="1871767" y="2024592"/>
            <a:ext cx="288000" cy="288000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4</a:t>
            </a:r>
            <a:endParaRPr lang="ru-RU" sz="1600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 flipV="1">
            <a:off x="4989904" y="2159310"/>
            <a:ext cx="2909269" cy="45101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flipH="1">
            <a:off x="6476787" y="2286668"/>
            <a:ext cx="42176" cy="30703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 flipH="1">
            <a:off x="6332787" y="2286668"/>
            <a:ext cx="186176" cy="28800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Овал 141"/>
          <p:cNvSpPr>
            <a:spLocks noChangeAspect="1"/>
          </p:cNvSpPr>
          <p:nvPr/>
        </p:nvSpPr>
        <p:spPr>
          <a:xfrm>
            <a:off x="6417826" y="2005670"/>
            <a:ext cx="288000" cy="28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4</a:t>
            </a:r>
            <a:endParaRPr lang="ru-RU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139858" y="4655631"/>
            <a:ext cx="17787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</a:rPr>
              <a:t>L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sz="2000" i="1" dirty="0" smtClean="0">
                <a:solidFill>
                  <a:srgbClr val="FF0000"/>
                </a:solidFill>
              </a:rPr>
              <a:t> = 1 660 mm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(flange-to-flange)  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73766" y="4655631"/>
            <a:ext cx="18366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</a:rPr>
              <a:t>L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sz="2000" i="1" dirty="0" smtClean="0">
                <a:solidFill>
                  <a:srgbClr val="FF0000"/>
                </a:solidFill>
              </a:rPr>
              <a:t> = 1 626 mm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(flange-to-flange)</a:t>
            </a:r>
            <a:r>
              <a:rPr lang="en-US" sz="2000" i="1" dirty="0" smtClean="0">
                <a:solidFill>
                  <a:srgbClr val="FF0000"/>
                </a:solidFill>
              </a:rPr>
              <a:t>  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76336" y="56700"/>
            <a:ext cx="5502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prototype cavities.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226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4" y="164624"/>
            <a:ext cx="2459816" cy="3925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3"/>
            <a:ext cx="6644640" cy="3737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336" y="56700"/>
            <a:ext cx="55021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prototype cavities.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2669" y="3445558"/>
            <a:ext cx="3663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Coax inserts (front – RF3, back – RF2)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9170" y="1777619"/>
            <a:ext cx="1356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Tuners (RF2)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54633" y="1962285"/>
            <a:ext cx="1790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Cavity shell (RF2)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998168" y="2775465"/>
            <a:ext cx="1831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Cavity shell (RF3)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0" y="3931920"/>
            <a:ext cx="8537028" cy="2926080"/>
            <a:chOff x="0" y="3931920"/>
            <a:chExt cx="8537028" cy="2926080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1920"/>
              <a:ext cx="3901440" cy="292608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84" y="3931920"/>
              <a:ext cx="3275463" cy="29260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0" y="4152924"/>
              <a:ext cx="46350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Cavity shell (RF3) with coax insert and tuners …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48256" y="6435241"/>
              <a:ext cx="25887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… and movable gap short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626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031197"/>
              </p:ext>
            </p:extLst>
          </p:nvPr>
        </p:nvGraphicFramePr>
        <p:xfrm>
          <a:off x="179512" y="4315099"/>
          <a:ext cx="7956000" cy="18288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4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Harmonic number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66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Frequency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MHz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11.5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13.2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34.4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38.7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Accelerating voltage (amplitude)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en-US" sz="1800" i="0" dirty="0" smtClean="0"/>
                        <a:t>/</a:t>
                      </a:r>
                      <a:r>
                        <a:rPr lang="en-US" sz="1800" i="1" baseline="0" dirty="0" smtClean="0"/>
                        <a:t> ring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kV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Cavities</a:t>
                      </a:r>
                      <a:r>
                        <a:rPr lang="en-US" sz="1800" i="0" dirty="0" smtClean="0"/>
                        <a:t> / </a:t>
                      </a:r>
                      <a:r>
                        <a:rPr lang="en-US" sz="1800" i="1" dirty="0" smtClean="0"/>
                        <a:t>ring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858432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Cavities, total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13295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92415" y="927303"/>
            <a:ext cx="265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Barrier bucket system: RF1</a:t>
            </a:r>
            <a:endParaRPr lang="ru-RU" i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35821"/>
              </p:ext>
            </p:extLst>
          </p:nvPr>
        </p:nvGraphicFramePr>
        <p:xfrm>
          <a:off x="179512" y="1287517"/>
          <a:ext cx="6372000" cy="23774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4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Frequency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kHz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522÷587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Barrier voltage (amplitude)</a:t>
                      </a:r>
                      <a:endParaRPr lang="ru-RU" sz="1800" i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Pulse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en-US" sz="1800" i="1" dirty="0" smtClean="0"/>
                        <a:t>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Number of pulses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kV</a:t>
                      </a:r>
                      <a:endParaRPr lang="ru-RU" sz="1800" i="1" dirty="0" smtClean="0"/>
                    </a:p>
                    <a:p>
                      <a:pPr algn="ctr"/>
                      <a:r>
                        <a:rPr lang="en-US" sz="1800" i="1" dirty="0" smtClean="0"/>
                        <a:t>ns</a:t>
                      </a:r>
                      <a:endParaRPr lang="ru-RU" sz="18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</a:p>
                    <a:p>
                      <a:pPr algn="ctr"/>
                      <a:r>
                        <a:rPr lang="en-US" sz="1800" dirty="0" err="1" smtClean="0"/>
                        <a:t>var</a:t>
                      </a:r>
                      <a:r>
                        <a:rPr lang="en-US" sz="1800" dirty="0" smtClean="0"/>
                        <a:t>, 80 max</a:t>
                      </a:r>
                    </a:p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ru-RU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Accelerating voltage </a:t>
                      </a:r>
                      <a:r>
                        <a:rPr lang="ru-RU" sz="1800" i="1" dirty="0" smtClean="0"/>
                        <a:t>(</a:t>
                      </a:r>
                      <a:r>
                        <a:rPr lang="en-US" sz="1800" i="1" dirty="0" smtClean="0"/>
                        <a:t>meander,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dirty="0" smtClean="0"/>
                        <a:t>amplitude</a:t>
                      </a:r>
                      <a:r>
                        <a:rPr lang="ru-RU" sz="1800" i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kV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var</a:t>
                      </a:r>
                      <a:r>
                        <a:rPr lang="en-US" sz="1800" dirty="0" smtClean="0"/>
                        <a:t>, </a:t>
                      </a:r>
                      <a:r>
                        <a:rPr lang="ru-RU" sz="1800" dirty="0" smtClean="0"/>
                        <a:t>0.3</a:t>
                      </a:r>
                      <a:r>
                        <a:rPr lang="en-US" sz="1800" dirty="0" smtClean="0"/>
                        <a:t> max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Stations</a:t>
                      </a:r>
                      <a:r>
                        <a:rPr lang="en-US" sz="1800" i="0" baseline="0" dirty="0" smtClean="0"/>
                        <a:t> / </a:t>
                      </a:r>
                      <a:r>
                        <a:rPr lang="en-US" sz="1800" i="1" baseline="0" dirty="0" smtClean="0"/>
                        <a:t>ring</a:t>
                      </a:r>
                      <a:endParaRPr lang="ru-RU" sz="18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7243729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/>
                        <a:t>Stations, total</a:t>
                      </a:r>
                      <a:endParaRPr lang="ru-RU" sz="18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099206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886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 RF systems of the NICA Collider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3991" y="3981347"/>
            <a:ext cx="2026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Bunch formation</a:t>
            </a:r>
            <a:endParaRPr lang="ru-RU" sz="2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707895" y="3961064"/>
            <a:ext cx="390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Harmonic systems: RF2                       RF3</a:t>
            </a:r>
            <a:endParaRPr lang="ru-RU" i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704707" y="1007196"/>
            <a:ext cx="2423253" cy="2312796"/>
            <a:chOff x="6704707" y="1378499"/>
            <a:chExt cx="2423253" cy="2312796"/>
          </a:xfrm>
        </p:grpSpPr>
        <p:grpSp>
          <p:nvGrpSpPr>
            <p:cNvPr id="76" name="Группа 75"/>
            <p:cNvGrpSpPr/>
            <p:nvPr/>
          </p:nvGrpSpPr>
          <p:grpSpPr>
            <a:xfrm flipV="1">
              <a:off x="8657866" y="3146788"/>
              <a:ext cx="129960" cy="260793"/>
              <a:chOff x="6676616" y="1419283"/>
              <a:chExt cx="129960" cy="260793"/>
            </a:xfrm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Группа 63"/>
            <p:cNvGrpSpPr/>
            <p:nvPr/>
          </p:nvGrpSpPr>
          <p:grpSpPr>
            <a:xfrm flipV="1">
              <a:off x="8659160" y="2186785"/>
              <a:ext cx="129960" cy="260793"/>
              <a:chOff x="6676616" y="1419283"/>
              <a:chExt cx="129960" cy="260793"/>
            </a:xfrm>
          </p:grpSpPr>
          <p:cxnSp>
            <p:nvCxnSpPr>
              <p:cNvPr id="65" name="Прямая соединительная линия 64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Прямая соединительная линия 4"/>
            <p:cNvCxnSpPr/>
            <p:nvPr/>
          </p:nvCxnSpPr>
          <p:spPr>
            <a:xfrm>
              <a:off x="6852741" y="2175247"/>
              <a:ext cx="20664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6852741" y="1723721"/>
              <a:ext cx="0" cy="91440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 flipV="1">
              <a:off x="6852561" y="2182858"/>
              <a:ext cx="129960" cy="260793"/>
              <a:chOff x="6676616" y="1419283"/>
              <a:chExt cx="129960" cy="260793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Группа 21"/>
            <p:cNvGrpSpPr/>
            <p:nvPr/>
          </p:nvGrpSpPr>
          <p:grpSpPr>
            <a:xfrm>
              <a:off x="7274786" y="1902659"/>
              <a:ext cx="129960" cy="260793"/>
              <a:chOff x="6676616" y="1419283"/>
              <a:chExt cx="129960" cy="260793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>
            <a:xfrm flipV="1">
              <a:off x="8031121" y="2182858"/>
              <a:ext cx="129960" cy="260793"/>
              <a:chOff x="6676616" y="1419283"/>
              <a:chExt cx="129960" cy="260793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/>
            <p:cNvGrpSpPr/>
            <p:nvPr/>
          </p:nvGrpSpPr>
          <p:grpSpPr>
            <a:xfrm>
              <a:off x="8448266" y="1902659"/>
              <a:ext cx="129960" cy="260793"/>
              <a:chOff x="6676616" y="1419283"/>
              <a:chExt cx="129960" cy="260793"/>
            </a:xfrm>
          </p:grpSpPr>
          <p:cxnSp>
            <p:nvCxnSpPr>
              <p:cNvPr id="31" name="Прямая соединительная линия 30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8515527" y="1833952"/>
              <a:ext cx="284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</a:t>
              </a:r>
              <a:endParaRPr lang="ru-RU" sz="1600" i="1" dirty="0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8659731" y="2127756"/>
              <a:ext cx="0" cy="92911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6987317" y="2122041"/>
              <a:ext cx="287289" cy="10479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8162127" y="2121592"/>
              <a:ext cx="287289" cy="1047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04707" y="1378499"/>
              <a:ext cx="301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V</a:t>
              </a:r>
              <a:endParaRPr lang="ru-RU" sz="1600" i="1" dirty="0"/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8167524" y="1908817"/>
              <a:ext cx="278314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7748097" y="2443651"/>
              <a:ext cx="278314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8128884" y="2405752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C00000"/>
                  </a:solidFill>
                </a:rPr>
                <a:t>Inj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25523" y="2414075"/>
              <a:ext cx="57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00000"/>
                  </a:solidFill>
                </a:rPr>
                <a:t>Stack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852741" y="3139177"/>
              <a:ext cx="20664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6852741" y="2687651"/>
              <a:ext cx="0" cy="91440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Группа 48"/>
            <p:cNvGrpSpPr/>
            <p:nvPr/>
          </p:nvGrpSpPr>
          <p:grpSpPr>
            <a:xfrm flipV="1">
              <a:off x="6851926" y="3146788"/>
              <a:ext cx="129960" cy="260793"/>
              <a:chOff x="6676616" y="1419283"/>
              <a:chExt cx="129960" cy="260793"/>
            </a:xfrm>
          </p:grpSpPr>
          <p:cxnSp>
            <p:nvCxnSpPr>
              <p:cNvPr id="50" name="Прямая соединительная линия 49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/>
            <p:cNvGrpSpPr/>
            <p:nvPr/>
          </p:nvGrpSpPr>
          <p:grpSpPr>
            <a:xfrm>
              <a:off x="7688149" y="2878384"/>
              <a:ext cx="129960" cy="260793"/>
              <a:chOff x="6606744" y="1431078"/>
              <a:chExt cx="129960" cy="260793"/>
            </a:xfrm>
          </p:grpSpPr>
          <p:cxnSp>
            <p:nvCxnSpPr>
              <p:cNvPr id="54" name="Прямая соединительная линия 53"/>
              <p:cNvCxnSpPr/>
              <p:nvPr/>
            </p:nvCxnSpPr>
            <p:spPr>
              <a:xfrm flipV="1">
                <a:off x="6606744" y="1431078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6736704" y="1431078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>
                <a:off x="6606744" y="1431078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Овал 66"/>
            <p:cNvSpPr/>
            <p:nvPr/>
          </p:nvSpPr>
          <p:spPr>
            <a:xfrm>
              <a:off x="6980836" y="3085971"/>
              <a:ext cx="708752" cy="9862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874364" y="1997297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</a:t>
              </a:r>
              <a:endParaRPr lang="ru-RU" sz="1600" i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18494" y="2765549"/>
              <a:ext cx="284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</a:t>
              </a:r>
              <a:endParaRPr lang="ru-RU" sz="1600" i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874364" y="2960728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</a:t>
              </a:r>
              <a:endParaRPr lang="ru-RU" sz="1600" i="1" dirty="0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>
              <a:off x="6851926" y="3053600"/>
              <a:ext cx="966183" cy="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7818109" y="3263616"/>
              <a:ext cx="839757" cy="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flipV="1">
              <a:off x="6852369" y="3053600"/>
              <a:ext cx="0" cy="190059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V="1">
              <a:off x="7818733" y="3069216"/>
              <a:ext cx="0" cy="19440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8656002" y="3059112"/>
              <a:ext cx="1551" cy="202772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8659731" y="3091686"/>
              <a:ext cx="0" cy="92911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6825373" y="3383518"/>
              <a:ext cx="1089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00000"/>
                  </a:solidFill>
                </a:rPr>
                <a:t>Acceleration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>
              <a:off x="8657803" y="3059113"/>
              <a:ext cx="129296" cy="0"/>
            </a:xfrm>
            <a:prstGeom prst="line">
              <a:avLst/>
            </a:prstGeom>
            <a:ln w="28575" cap="rnd">
              <a:solidFill>
                <a:schemeClr val="tx2">
                  <a:lumMod val="20000"/>
                  <a:lumOff val="80000"/>
                </a:schemeClr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Прямоугольник 69"/>
          <p:cNvSpPr/>
          <p:nvPr/>
        </p:nvSpPr>
        <p:spPr>
          <a:xfrm>
            <a:off x="163991" y="643407"/>
            <a:ext cx="636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njection, accumulation </a:t>
            </a: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acceleration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2358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0" y="843445"/>
            <a:ext cx="4288221" cy="4288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59" y="843444"/>
            <a:ext cx="3637841" cy="428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352" y="843444"/>
            <a:ext cx="2192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RF2 cavity prototype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1459" y="843444"/>
            <a:ext cx="2192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RF3 cavity prototype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2659" y="4876182"/>
            <a:ext cx="25071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/>
              <a:t>11.1÷13.6MHz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/>
              <a:t>3 600 (@ 12.2MHz)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57598" y="5678571"/>
            <a:ext cx="2933508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Ready for high power tests.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1459" y="5678569"/>
            <a:ext cx="3637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assembly at BINP Workshop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66809" y="4876181"/>
            <a:ext cx="25071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dirty="0" smtClean="0"/>
              <a:t>34</a:t>
            </a:r>
            <a:r>
              <a:rPr lang="en-US" dirty="0" smtClean="0"/>
              <a:t>.1÷</a:t>
            </a:r>
            <a:r>
              <a:rPr lang="ru-RU" dirty="0" smtClean="0"/>
              <a:t>39</a:t>
            </a:r>
            <a:r>
              <a:rPr lang="en-US" dirty="0" smtClean="0"/>
              <a:t>.</a:t>
            </a:r>
            <a:r>
              <a:rPr lang="ru-RU" dirty="0" smtClean="0"/>
              <a:t>4</a:t>
            </a:r>
            <a:r>
              <a:rPr lang="en-US" dirty="0" smtClean="0"/>
              <a:t>MHz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 smtClean="0"/>
              <a:t>9</a:t>
            </a:r>
            <a:r>
              <a:rPr lang="en-US" dirty="0" smtClean="0"/>
              <a:t>00 (@ </a:t>
            </a:r>
            <a:r>
              <a:rPr lang="ru-RU" dirty="0" smtClean="0"/>
              <a:t>39</a:t>
            </a:r>
            <a:r>
              <a:rPr lang="en-US" dirty="0" smtClean="0"/>
              <a:t>.</a:t>
            </a:r>
            <a:r>
              <a:rPr lang="ru-RU" dirty="0" smtClean="0"/>
              <a:t>0</a:t>
            </a:r>
            <a:r>
              <a:rPr lang="en-US" dirty="0" smtClean="0"/>
              <a:t>MHz)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76336" y="56700"/>
            <a:ext cx="55021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prototype cavities.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 rot="18353887">
            <a:off x="-106881" y="574020"/>
            <a:ext cx="17787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Stepping motor + piezo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3028376">
            <a:off x="7950792" y="296185"/>
            <a:ext cx="11689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Stepping motor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960" y="2632842"/>
            <a:ext cx="8076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RF2&amp;3: power amplifiers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5454377" y="4366053"/>
            <a:ext cx="3425357" cy="2491947"/>
            <a:chOff x="5454377" y="4366053"/>
            <a:chExt cx="3425357" cy="249194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377" y="4366053"/>
              <a:ext cx="3425357" cy="2491947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6106860" y="6207314"/>
              <a:ext cx="21203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/>
                <a:t>4-transistors module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amplifiers.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8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cavity is driven by a SSA designed and produced by the </a:t>
            </a:r>
            <a:r>
              <a:rPr lang="en-US" dirty="0" err="1" smtClean="0"/>
              <a:t>Triada</a:t>
            </a:r>
            <a:r>
              <a:rPr lang="en-US" dirty="0" smtClean="0"/>
              <a:t>-TV </a:t>
            </a:r>
            <a:r>
              <a:rPr lang="en-US" dirty="0"/>
              <a:t>company </a:t>
            </a:r>
            <a:r>
              <a:rPr lang="en-US" dirty="0" smtClean="0"/>
              <a:t>(Novosibirsk, Russia, www.triadatv.ru</a:t>
            </a:r>
            <a:r>
              <a:rPr lang="en-US" dirty="0"/>
              <a:t>).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421976"/>
              </p:ext>
            </p:extLst>
          </p:nvPr>
        </p:nvGraphicFramePr>
        <p:xfrm>
          <a:off x="826143" y="1322172"/>
          <a:ext cx="7380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xmlns="" val="923245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10810941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51092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Amplifier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960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Freq. range, MHz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11÷1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÷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6714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output power, kW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020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</a:t>
                      </a:r>
                      <a:r>
                        <a:rPr lang="en-US" baseline="0" dirty="0" smtClean="0"/>
                        <a:t> of operation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CW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457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Gain,</a:t>
                      </a:r>
                      <a:r>
                        <a:rPr lang="en-US" baseline="0" dirty="0" smtClean="0"/>
                        <a:t> dB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844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 load VSWR at full power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659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Ohm 1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8” coax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Ohm 3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-1/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8” coax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3569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Cooling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</a:t>
                      </a:r>
                      <a:r>
                        <a:rPr lang="en-US" baseline="0" dirty="0" smtClean="0"/>
                        <a:t> water + air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923049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4755" y="4366053"/>
            <a:ext cx="811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Transistors: </a:t>
            </a:r>
            <a:r>
              <a:rPr lang="ru-RU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MRFX1K80H 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– RF </a:t>
            </a:r>
            <a:r>
              <a:rPr lang="en-US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Power LDMOS 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by </a:t>
            </a:r>
            <a:r>
              <a:rPr lang="en-US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NXP 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Semiconductors (www.nxp.com)</a:t>
            </a:r>
          </a:p>
          <a:p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		    1</a:t>
            </a:r>
            <a:r>
              <a:rPr lang="pl-PL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.8–400MHz</a:t>
            </a:r>
            <a:r>
              <a:rPr lang="pl-PL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pl-PL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1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.</a:t>
            </a:r>
            <a:r>
              <a:rPr lang="pl-PL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8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k</a:t>
            </a:r>
            <a:r>
              <a:rPr lang="pl-PL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W </a:t>
            </a:r>
            <a:r>
              <a:rPr lang="pl-PL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CW, 65</a:t>
            </a:r>
            <a:r>
              <a:rPr lang="en-US" dirty="0" smtClean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V, VSWR </a:t>
            </a:r>
            <a:r>
              <a:rPr lang="en-US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65:1</a:t>
            </a:r>
            <a:r>
              <a:rPr lang="pl-PL" dirty="0">
                <a:effectLst>
                  <a:glow rad="228600">
                    <a:schemeClr val="bg1">
                      <a:alpha val="75000"/>
                    </a:schemeClr>
                  </a:glow>
                </a:effectLst>
              </a:rPr>
              <a:t> </a:t>
            </a:r>
            <a:endParaRPr lang="ru-RU" dirty="0">
              <a:effectLst>
                <a:glow rad="228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3420" y="5007291"/>
            <a:ext cx="6973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Actual regimes:                        &lt;</a:t>
            </a:r>
            <a:r>
              <a:rPr lang="pl-PL" dirty="0" smtClean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1</a:t>
            </a:r>
            <a:r>
              <a:rPr lang="en-US" dirty="0" smtClean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.0k</a:t>
            </a:r>
            <a:r>
              <a:rPr lang="pl-PL" dirty="0" smtClean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W </a:t>
            </a:r>
            <a:r>
              <a:rPr lang="pl-PL" dirty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CW, </a:t>
            </a:r>
            <a:r>
              <a:rPr lang="en-US" dirty="0" smtClean="0">
                <a:effectLst>
                  <a:glow rad="203200">
                    <a:schemeClr val="bg1">
                      <a:alpha val="75000"/>
                    </a:schemeClr>
                  </a:glow>
                </a:effectLst>
              </a:rPr>
              <a:t>50V  for increased reliability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4820" y="5648529"/>
            <a:ext cx="4246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Power combiners: </a:t>
            </a:r>
            <a:r>
              <a:rPr lang="ru-RU" dirty="0" smtClean="0"/>
              <a:t>3</a:t>
            </a:r>
            <a:r>
              <a:rPr lang="en-US" dirty="0" smtClean="0"/>
              <a:t>dB directional couplers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29455" y="5007291"/>
            <a:ext cx="1671144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amplifiers.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9949"/>
            <a:ext cx="4813992" cy="3610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7" y="579119"/>
            <a:ext cx="4305993" cy="5741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8655" y="5940855"/>
            <a:ext cx="13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23-05-2019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8662" y="5940855"/>
            <a:ext cx="13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21-05-2019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906156"/>
              </p:ext>
            </p:extLst>
          </p:nvPr>
        </p:nvGraphicFramePr>
        <p:xfrm>
          <a:off x="54796" y="815794"/>
          <a:ext cx="468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xmlns="" val="4268172576"/>
                    </a:ext>
                  </a:extLst>
                </a:gridCol>
                <a:gridCol w="1657658">
                  <a:extLst>
                    <a:ext uri="{9D8B030D-6E8A-4147-A177-3AD203B41FA5}">
                      <a16:colId xmlns:a16="http://schemas.microsoft.com/office/drawing/2014/main" xmlns="" val="3996349991"/>
                    </a:ext>
                  </a:extLst>
                </a:gridCol>
                <a:gridCol w="1942342">
                  <a:extLst>
                    <a:ext uri="{9D8B030D-6E8A-4147-A177-3AD203B41FA5}">
                      <a16:colId xmlns:a16="http://schemas.microsoft.com/office/drawing/2014/main" xmlns="" val="2171182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040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Triada</a:t>
                      </a:r>
                      <a:r>
                        <a:rPr lang="en-US" dirty="0" smtClean="0"/>
                        <a:t>-TV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matched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½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 matched *)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8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 matched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 matched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3121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 cavity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, cavity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806835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797" y="446462"/>
            <a:ext cx="46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amplifier acceptance tests: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35450" y="2299154"/>
            <a:ext cx="36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*) – limited by the available 20 kW load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7788" y="4515196"/>
            <a:ext cx="1252450" cy="338554"/>
          </a:xfrm>
          <a:prstGeom prst="rect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 kW load</a:t>
            </a:r>
            <a:endParaRPr lang="ru-RU" sz="1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734796" y="1188142"/>
            <a:ext cx="1512246" cy="1111012"/>
            <a:chOff x="4734796" y="1188142"/>
            <a:chExt cx="1512246" cy="1111012"/>
          </a:xfrm>
        </p:grpSpPr>
        <p:sp>
          <p:nvSpPr>
            <p:cNvPr id="3" name="Стрелка влево 2"/>
            <p:cNvSpPr/>
            <p:nvPr/>
          </p:nvSpPr>
          <p:spPr>
            <a:xfrm>
              <a:off x="4734796" y="1226589"/>
              <a:ext cx="273743" cy="292649"/>
            </a:xfrm>
            <a:prstGeom prst="leftArrow">
              <a:avLst/>
            </a:prstGeom>
            <a:solidFill>
              <a:srgbClr val="00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1536" y="1188142"/>
              <a:ext cx="1225506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Passed</a:t>
              </a:r>
              <a:endParaRPr lang="ru-RU" dirty="0"/>
            </a:p>
          </p:txBody>
        </p:sp>
        <p:sp>
          <p:nvSpPr>
            <p:cNvPr id="14" name="Стрелка влево 13"/>
            <p:cNvSpPr/>
            <p:nvPr/>
          </p:nvSpPr>
          <p:spPr>
            <a:xfrm>
              <a:off x="4734796" y="1602271"/>
              <a:ext cx="273743" cy="292649"/>
            </a:xfrm>
            <a:prstGeom prst="leftArrow">
              <a:avLst/>
            </a:prstGeom>
            <a:solidFill>
              <a:srgbClr val="00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1536" y="1563824"/>
              <a:ext cx="1225506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Passed</a:t>
              </a:r>
              <a:endParaRPr lang="ru-RU" dirty="0"/>
            </a:p>
          </p:txBody>
        </p:sp>
        <p:sp>
          <p:nvSpPr>
            <p:cNvPr id="16" name="Стрелка влево 15"/>
            <p:cNvSpPr/>
            <p:nvPr/>
          </p:nvSpPr>
          <p:spPr>
            <a:xfrm>
              <a:off x="4738174" y="1968269"/>
              <a:ext cx="270365" cy="292649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24913" y="1929822"/>
              <a:ext cx="122212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 be done</a:t>
              </a:r>
              <a:endParaRPr lang="ru-RU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896" y="5940855"/>
            <a:ext cx="5461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RF2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879234" y="5940855"/>
            <a:ext cx="5461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RF3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798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Harmonic systems RF2 and RF3: amplifiers.</a:t>
            </a:r>
            <a:endParaRPr lang="ru-RU" sz="2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" y="420323"/>
            <a:ext cx="4261914" cy="52001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35" y="420323"/>
            <a:ext cx="4157505" cy="61938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43598" y="6519446"/>
            <a:ext cx="2921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+ 2</a:t>
            </a:r>
            <a:r>
              <a:rPr lang="en-US" sz="1600" i="1" dirty="0" smtClean="0"/>
              <a:t> more pages with logged data</a:t>
            </a:r>
            <a:endParaRPr lang="ru-RU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29997" y="560832"/>
            <a:ext cx="99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 logs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85822" y="3250483"/>
            <a:ext cx="37333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Передатчик – Работает нормально.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Transmitter – Operates properly.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20606" y="1633728"/>
            <a:ext cx="1072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40.38 kW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2816" y="3304032"/>
            <a:ext cx="1560576" cy="280416"/>
          </a:xfrm>
          <a:prstGeom prst="roundRect">
            <a:avLst>
              <a:gd name="adj" fmla="val 27537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291328" y="4017264"/>
            <a:ext cx="1560576" cy="280416"/>
          </a:xfrm>
          <a:prstGeom prst="roundRect">
            <a:avLst>
              <a:gd name="adj" fmla="val 27537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143806" y="1633728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7.10 kW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3400" y="2632842"/>
            <a:ext cx="27551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Vacuum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52" y="3011214"/>
            <a:ext cx="5129048" cy="38467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5" y="-5142"/>
            <a:ext cx="5120130" cy="3840097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6933" y="4375144"/>
            <a:ext cx="2830519" cy="0"/>
          </a:xfrm>
          <a:prstGeom prst="line">
            <a:avLst/>
          </a:prstGeom>
          <a:ln w="57150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75867" y="4666428"/>
            <a:ext cx="2397139" cy="1312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957312" y="2247592"/>
            <a:ext cx="5186688" cy="0"/>
          </a:xfrm>
          <a:prstGeom prst="line">
            <a:avLst/>
          </a:prstGeom>
          <a:ln w="57150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181096" y="2103592"/>
            <a:ext cx="432000" cy="288000"/>
          </a:xfrm>
          <a:prstGeom prst="rect">
            <a:avLst/>
          </a:prstGeom>
          <a:solidFill>
            <a:srgbClr val="FF99FF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13096" y="2103592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4341" y="2103592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87304" y="2103592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7794" y="2103592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66638" y="2103592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99060" y="2103592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31482" y="2103592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63578" y="2103592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496000" y="2103592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189136" y="4233965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621136" y="4523740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531268" y="4522428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94334" y="4522428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968966" y="4667740"/>
            <a:ext cx="5175034" cy="4321"/>
          </a:xfrm>
          <a:prstGeom prst="line">
            <a:avLst/>
          </a:prstGeom>
          <a:ln w="571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4181096" y="4528061"/>
            <a:ext cx="432000" cy="288000"/>
          </a:xfrm>
          <a:prstGeom prst="rect">
            <a:avLst/>
          </a:prstGeom>
          <a:solidFill>
            <a:srgbClr val="FF99FF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613096" y="4528061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044341" y="4528061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5687304" y="4528061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117794" y="4528061"/>
            <a:ext cx="432000" cy="288000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766638" y="4528061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7199060" y="4528061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7631482" y="4528061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8063578" y="4528061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8496000" y="4528061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RF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59867" y="4231144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225400" y="4231144"/>
            <a:ext cx="432000" cy="28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/>
              <a:t>ВЧ3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7914141" y="0"/>
            <a:ext cx="12538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0" y="5829024"/>
            <a:ext cx="14237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14141" y="584233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 rot="16200000">
            <a:off x="3765613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SIP300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>
            <a:off x="4169572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 rot="16200000">
            <a:off x="4593644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2" name="Прямоугольник 71"/>
          <p:cNvSpPr/>
          <p:nvPr/>
        </p:nvSpPr>
        <p:spPr>
          <a:xfrm rot="16200000">
            <a:off x="5262477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 rot="16200000">
            <a:off x="6327512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4" name="Прямоугольник 73"/>
          <p:cNvSpPr/>
          <p:nvPr/>
        </p:nvSpPr>
        <p:spPr>
          <a:xfrm rot="16200000">
            <a:off x="5686549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 rot="16200000">
            <a:off x="6767060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6" name="Прямоугольник 75"/>
          <p:cNvSpPr/>
          <p:nvPr/>
        </p:nvSpPr>
        <p:spPr>
          <a:xfrm rot="16200000">
            <a:off x="7199578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 rot="16200000">
            <a:off x="7639126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 rot="16200000">
            <a:off x="8058141" y="1311592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 rot="16200000">
            <a:off x="3765613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SIP300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16200000">
            <a:off x="4169572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 rot="16200000">
            <a:off x="4593644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 rot="16200000">
            <a:off x="5262477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 rot="16200000">
            <a:off x="6327512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 rot="16200000">
            <a:off x="5686549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5" name="Прямоугольник 84"/>
          <p:cNvSpPr/>
          <p:nvPr/>
        </p:nvSpPr>
        <p:spPr>
          <a:xfrm rot="16200000">
            <a:off x="6767060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6" name="Прямоугольник 85"/>
          <p:cNvSpPr/>
          <p:nvPr/>
        </p:nvSpPr>
        <p:spPr>
          <a:xfrm rot="16200000">
            <a:off x="7199578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 rot="16200000">
            <a:off x="7639126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16200000">
            <a:off x="8058141" y="5320776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0" name="Прямоугольник 99"/>
          <p:cNvSpPr/>
          <p:nvPr/>
        </p:nvSpPr>
        <p:spPr>
          <a:xfrm rot="16200000">
            <a:off x="2188608" y="5316545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1" name="Прямоугольник 100"/>
          <p:cNvSpPr/>
          <p:nvPr/>
        </p:nvSpPr>
        <p:spPr>
          <a:xfrm rot="16200000">
            <a:off x="1093729" y="5316545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2" name="Прямоугольник 101"/>
          <p:cNvSpPr/>
          <p:nvPr/>
        </p:nvSpPr>
        <p:spPr>
          <a:xfrm rot="16200000">
            <a:off x="659720" y="5314428"/>
            <a:ext cx="1296000" cy="288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3" name="Прямоугольник 102"/>
          <p:cNvSpPr/>
          <p:nvPr/>
        </p:nvSpPr>
        <p:spPr>
          <a:xfrm rot="16200000">
            <a:off x="-206600" y="3439848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 rot="16200000">
            <a:off x="225400" y="3437503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105" name="Прямоугольник 104"/>
          <p:cNvSpPr/>
          <p:nvPr/>
        </p:nvSpPr>
        <p:spPr>
          <a:xfrm rot="16200000">
            <a:off x="1756663" y="3441965"/>
            <a:ext cx="1296000" cy="2880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SIP150+TSP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608220" y="2446660"/>
            <a:ext cx="6516509" cy="1554272"/>
          </a:xfrm>
          <a:prstGeom prst="rect">
            <a:avLst/>
          </a:prstGeom>
          <a:solidFill>
            <a:schemeClr val="lt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SIP300 – </a:t>
            </a:r>
            <a:r>
              <a:rPr lang="fr-FR" dirty="0"/>
              <a:t>Agilent Vaclon Plus </a:t>
            </a:r>
            <a:r>
              <a:rPr lang="fr-FR" dirty="0" smtClean="0"/>
              <a:t>300 ion </a:t>
            </a:r>
            <a:r>
              <a:rPr lang="fr-FR" dirty="0"/>
              <a:t>sublimation combination </a:t>
            </a:r>
            <a:r>
              <a:rPr lang="fr-FR" dirty="0" smtClean="0"/>
              <a:t>pump</a:t>
            </a:r>
          </a:p>
          <a:p>
            <a:r>
              <a:rPr lang="en-US" dirty="0" smtClean="0"/>
              <a:t>SIP150 </a:t>
            </a:r>
            <a:r>
              <a:rPr lang="en-US" dirty="0"/>
              <a:t>– </a:t>
            </a:r>
            <a:r>
              <a:rPr lang="fr-FR" dirty="0"/>
              <a:t>Agilent Vaclon Plus </a:t>
            </a:r>
            <a:r>
              <a:rPr lang="fr-FR" dirty="0" smtClean="0"/>
              <a:t>150 </a:t>
            </a:r>
            <a:r>
              <a:rPr lang="fr-FR" dirty="0"/>
              <a:t>ion sublimation combination pump</a:t>
            </a:r>
          </a:p>
          <a:p>
            <a:r>
              <a:rPr lang="fr-FR" dirty="0"/>
              <a:t>TSP </a:t>
            </a:r>
            <a:r>
              <a:rPr lang="fr-FR" dirty="0" smtClean="0"/>
              <a:t>      – Agilent titanium sublimation pump</a:t>
            </a:r>
          </a:p>
          <a:p>
            <a:pPr>
              <a:spcBef>
                <a:spcPts val="600"/>
              </a:spcBef>
            </a:pPr>
            <a:r>
              <a:rPr lang="en-US" dirty="0"/>
              <a:t>Vac. gauges: Pfeiffer IMR </a:t>
            </a:r>
            <a:r>
              <a:rPr lang="en-US" dirty="0" smtClean="0"/>
              <a:t>430, hot cathode, 1.5</a:t>
            </a:r>
            <a:r>
              <a:rPr lang="en-US" dirty="0" smtClean="0">
                <a:sym typeface="Symbol" panose="05050102010706020507" pitchFamily="18" charset="2"/>
              </a:rPr>
              <a:t></a:t>
            </a:r>
            <a:r>
              <a:rPr lang="en-US" dirty="0" smtClean="0"/>
              <a:t>10</a:t>
            </a:r>
            <a:r>
              <a:rPr lang="en-US" baseline="30000" dirty="0" smtClean="0"/>
              <a:t>-12</a:t>
            </a:r>
            <a:r>
              <a:rPr lang="en-US" dirty="0"/>
              <a:t>÷ </a:t>
            </a:r>
            <a:r>
              <a:rPr lang="en-US" dirty="0" smtClean="0"/>
              <a:t>0.75</a:t>
            </a:r>
            <a:r>
              <a:rPr lang="en-US" dirty="0">
                <a:sym typeface="Symbol" panose="05050102010706020507" pitchFamily="18" charset="2"/>
              </a:rPr>
              <a:t>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ru-RU" dirty="0"/>
          </a:p>
          <a:p>
            <a:r>
              <a:rPr lang="en-US" dirty="0" smtClean="0"/>
              <a:t>                       2</a:t>
            </a:r>
            <a:r>
              <a:rPr lang="ru-RU" dirty="0" smtClean="0"/>
              <a:t> </a:t>
            </a:r>
            <a:r>
              <a:rPr lang="en-US" dirty="0" smtClean="0"/>
              <a:t>/ </a:t>
            </a:r>
            <a:r>
              <a:rPr lang="en-US" dirty="0"/>
              <a:t>group of 5 cavities, 1 </a:t>
            </a:r>
            <a:r>
              <a:rPr lang="en-US" dirty="0" smtClean="0"/>
              <a:t>/ group </a:t>
            </a:r>
            <a:r>
              <a:rPr lang="en-US" dirty="0"/>
              <a:t>of </a:t>
            </a:r>
            <a:r>
              <a:rPr lang="en-US" dirty="0" smtClean="0"/>
              <a:t>1÷3 cavities 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861340" y="78902"/>
            <a:ext cx="37330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Vacuum: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ru-RU" sz="2000" b="1" dirty="0" smtClean="0">
                <a:solidFill>
                  <a:srgbClr val="FF0000"/>
                </a:solidFill>
              </a:rPr>
              <a:t>10</a:t>
            </a:r>
            <a:r>
              <a:rPr lang="ru-RU" sz="2000" b="1" baseline="30000" dirty="0" smtClean="0">
                <a:solidFill>
                  <a:srgbClr val="FF0000"/>
                </a:solidFill>
              </a:rPr>
              <a:t>-11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Torr</a:t>
            </a:r>
            <a:r>
              <a:rPr lang="en-US" sz="2000" dirty="0" smtClean="0"/>
              <a:t> (tech. specs)</a:t>
            </a:r>
            <a:endParaRPr lang="ru-RU" sz="2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-1" y="6381318"/>
            <a:ext cx="9124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Vac. pumps, gauges and CF flanges for ALL cavities procured.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34" y="1262420"/>
            <a:ext cx="6447156" cy="5564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15497"/>
            <a:ext cx="33104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Spring loaded gasket compressed between 2 flat SS surfaces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HTMS </a:t>
            </a:r>
            <a:r>
              <a:rPr lang="en-US" u="sng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igh </a:t>
            </a:r>
            <a:r>
              <a:rPr lang="en-US" u="sng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ech </a:t>
            </a:r>
            <a:r>
              <a:rPr lang="en-US" u="sng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etal </a:t>
            </a:r>
            <a:r>
              <a:rPr lang="en-US" u="sng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eals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CSE-046200-6.35M-2/2-1-S50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698811" y="2745250"/>
            <a:ext cx="343592" cy="728806"/>
          </a:xfrm>
          <a:prstGeom prst="downArrow">
            <a:avLst>
              <a:gd name="adj1" fmla="val 50000"/>
              <a:gd name="adj2" fmla="val 82877"/>
            </a:avLst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51611" y="2241105"/>
            <a:ext cx="343592" cy="728806"/>
          </a:xfrm>
          <a:prstGeom prst="downArrow">
            <a:avLst>
              <a:gd name="adj1" fmla="val 50000"/>
              <a:gd name="adj2" fmla="val 82877"/>
            </a:avLst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/>
          <p:cNvSpPr/>
          <p:nvPr/>
        </p:nvSpPr>
        <p:spPr>
          <a:xfrm rot="21137076">
            <a:off x="5888841" y="2965124"/>
            <a:ext cx="641883" cy="1734329"/>
          </a:xfrm>
          <a:prstGeom prst="arc">
            <a:avLst>
              <a:gd name="adj1" fmla="val 16692093"/>
              <a:gd name="adj2" fmla="val 2968792"/>
            </a:avLst>
          </a:prstGeom>
          <a:ln w="444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21137076">
            <a:off x="2555090" y="3485644"/>
            <a:ext cx="641883" cy="1734329"/>
          </a:xfrm>
          <a:prstGeom prst="arc">
            <a:avLst>
              <a:gd name="adj1" fmla="val 16692093"/>
              <a:gd name="adj2" fmla="val 2968792"/>
            </a:avLst>
          </a:prstGeom>
          <a:ln w="444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89492" y="3114968"/>
            <a:ext cx="1456354" cy="3436608"/>
            <a:chOff x="278591" y="3107861"/>
            <a:chExt cx="1456354" cy="3436608"/>
          </a:xfrm>
        </p:grpSpPr>
        <p:sp>
          <p:nvSpPr>
            <p:cNvPr id="73" name="Скругленная прямоугольная выноска 72"/>
            <p:cNvSpPr/>
            <p:nvPr/>
          </p:nvSpPr>
          <p:spPr>
            <a:xfrm>
              <a:off x="278591" y="3107861"/>
              <a:ext cx="1456354" cy="3436608"/>
            </a:xfrm>
            <a:prstGeom prst="wedgeRoundRectCallout">
              <a:avLst>
                <a:gd name="adj1" fmla="val 129687"/>
                <a:gd name="adj2" fmla="val -3369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01491" y="3247052"/>
              <a:ext cx="528166" cy="597974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1001491" y="5248713"/>
              <a:ext cx="528166" cy="597974"/>
            </a:xfrm>
            <a:prstGeom prst="rect">
              <a:avLst/>
            </a:prstGeom>
          </p:spPr>
        </p:pic>
        <p:cxnSp>
          <p:nvCxnSpPr>
            <p:cNvPr id="62" name="Прямая со стрелкой 61"/>
            <p:cNvCxnSpPr>
              <a:stCxn id="60" idx="2"/>
              <a:endCxn id="61" idx="2"/>
            </p:cNvCxnSpPr>
            <p:nvPr/>
          </p:nvCxnSpPr>
          <p:spPr>
            <a:xfrm>
              <a:off x="966587" y="3546039"/>
              <a:ext cx="0" cy="2001661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>
              <a:stCxn id="60" idx="0"/>
              <a:endCxn id="61" idx="0"/>
            </p:cNvCxnSpPr>
            <p:nvPr/>
          </p:nvCxnSpPr>
          <p:spPr>
            <a:xfrm>
              <a:off x="1564561" y="3546039"/>
              <a:ext cx="0" cy="2001661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844434" y="4556233"/>
              <a:ext cx="78899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>
              <a:endCxn id="60" idx="1"/>
            </p:cNvCxnSpPr>
            <p:nvPr/>
          </p:nvCxnSpPr>
          <p:spPr>
            <a:xfrm>
              <a:off x="449938" y="3281956"/>
              <a:ext cx="81563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>
              <a:endCxn id="61" idx="1"/>
            </p:cNvCxnSpPr>
            <p:nvPr/>
          </p:nvCxnSpPr>
          <p:spPr>
            <a:xfrm>
              <a:off x="449938" y="5811783"/>
              <a:ext cx="81563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flipV="1">
              <a:off x="560754" y="3281956"/>
              <a:ext cx="0" cy="252982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>
              <a:off x="966587" y="6195242"/>
              <a:ext cx="59797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V="1">
              <a:off x="966587" y="5547700"/>
              <a:ext cx="0" cy="76373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flipV="1">
              <a:off x="1564561" y="5547700"/>
              <a:ext cx="0" cy="76373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168277" y="4355849"/>
              <a:ext cx="7656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ym typeface="Symbol" panose="05050102010706020507" pitchFamily="18" charset="2"/>
                </a:rPr>
                <a:t></a:t>
              </a:r>
              <a:r>
                <a:rPr lang="ru-RU" dirty="0" smtClean="0"/>
                <a:t>462</a:t>
              </a:r>
              <a:endParaRPr lang="ru-RU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48264" y="5820663"/>
              <a:ext cx="634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6</a:t>
              </a:r>
              <a:r>
                <a:rPr lang="en-US" dirty="0" smtClean="0"/>
                <a:t>.</a:t>
              </a:r>
              <a:r>
                <a:rPr lang="ru-RU" dirty="0" smtClean="0"/>
                <a:t>35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0" y="431284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 types of vacuum gaskets are used in the </a:t>
            </a:r>
            <a:r>
              <a:rPr lang="en-US" dirty="0" smtClean="0"/>
              <a:t>RF cavities: 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/>
              <a:t>spring </a:t>
            </a:r>
            <a:r>
              <a:rPr lang="en-US" dirty="0"/>
              <a:t>loaded </a:t>
            </a:r>
            <a:r>
              <a:rPr lang="en-US" dirty="0" smtClean="0"/>
              <a:t>gaskets </a:t>
            </a:r>
            <a:r>
              <a:rPr lang="en-US" dirty="0"/>
              <a:t>at the connections of </a:t>
            </a:r>
            <a:r>
              <a:rPr lang="en-US" dirty="0" smtClean="0"/>
              <a:t>end plates w/coax inserts-to-cavity shell (RF2, 3)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err="1" smtClean="0"/>
              <a:t>Conflat</a:t>
            </a:r>
            <a:r>
              <a:rPr lang="en-US" dirty="0"/>
              <a:t>® gaskets at </a:t>
            </a:r>
            <a:r>
              <a:rPr lang="en-US" dirty="0" smtClean="0"/>
              <a:t>all other connections.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926998" y="6359803"/>
            <a:ext cx="2408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RF3 prototype cavity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Vacuum:</a:t>
            </a:r>
            <a:r>
              <a:rPr lang="ru-RU" sz="2000" dirty="0" smtClean="0"/>
              <a:t> </a:t>
            </a:r>
            <a:r>
              <a:rPr lang="en-US" sz="2000" dirty="0" smtClean="0"/>
              <a:t>gaskets.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737100" y="1431559"/>
            <a:ext cx="4123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u="sng" dirty="0" smtClean="0">
                <a:solidFill>
                  <a:srgbClr val="FF0000"/>
                </a:solidFill>
              </a:rPr>
              <a:t>Advantage:</a:t>
            </a:r>
            <a:r>
              <a:rPr lang="en-US" dirty="0" smtClean="0">
                <a:solidFill>
                  <a:srgbClr val="FF0000"/>
                </a:solidFill>
              </a:rPr>
              <a:t> provides “smooth” </a:t>
            </a:r>
            <a:r>
              <a:rPr lang="en-US" dirty="0" err="1" smtClean="0">
                <a:solidFill>
                  <a:srgbClr val="FF0000"/>
                </a:solidFill>
              </a:rPr>
              <a:t>rf</a:t>
            </a:r>
            <a:r>
              <a:rPr lang="en-US" dirty="0" smtClean="0">
                <a:solidFill>
                  <a:srgbClr val="FF0000"/>
                </a:solidFill>
              </a:rPr>
              <a:t> surface, simple flange shape, </a:t>
            </a:r>
            <a:r>
              <a:rPr lang="en-US" dirty="0">
                <a:solidFill>
                  <a:srgbClr val="FF0000"/>
                </a:solidFill>
              </a:rPr>
              <a:t>UHV compatible, </a:t>
            </a:r>
            <a:r>
              <a:rPr lang="en-US" dirty="0" smtClean="0">
                <a:solidFill>
                  <a:srgbClr val="FF0000"/>
                </a:solidFill>
              </a:rPr>
              <a:t>reusable (?).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008742">
            <a:off x="6929719" y="5411461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SIP150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 rot="21068541">
            <a:off x="2877617" y="5996599"/>
            <a:ext cx="520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TSP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Vacuum:</a:t>
            </a:r>
            <a:r>
              <a:rPr lang="ru-RU" sz="2000" dirty="0" smtClean="0"/>
              <a:t> </a:t>
            </a:r>
            <a:r>
              <a:rPr lang="en-US" sz="2000" dirty="0" smtClean="0"/>
              <a:t>test sequence.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3" y="1969493"/>
            <a:ext cx="3434613" cy="26904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3698" y="2268441"/>
            <a:ext cx="517099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ym typeface="Symbol" panose="05050102010706020507" pitchFamily="18" charset="2"/>
              </a:rPr>
              <a:t> </a:t>
            </a:r>
            <a:r>
              <a:rPr lang="en-US" b="1" u="sng" dirty="0" smtClean="0"/>
              <a:t>Prototype cavity test sequence</a:t>
            </a:r>
          </a:p>
          <a:p>
            <a:pPr>
              <a:spcAft>
                <a:spcPts val="1200"/>
              </a:spcAft>
            </a:pPr>
            <a:r>
              <a:rPr lang="en-US" i="1" dirty="0" smtClean="0"/>
              <a:t>Partial assembly (cavity w/o movable gap short):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Pump down with turbo pump only.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Leak check, HTMS joints with special care.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Connect the SSPA, test at full gap voltage.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i="1" dirty="0" smtClean="0"/>
              <a:t>Complete assembly (cavity w/ movable gap short):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 smtClean="0"/>
              <a:t>Perform high t</a:t>
            </a:r>
            <a:r>
              <a:rPr lang="en-US" dirty="0" smtClean="0">
                <a:sym typeface="Symbol" panose="05050102010706020507" pitchFamily="18" charset="2"/>
              </a:rPr>
              <a:t></a:t>
            </a:r>
            <a:r>
              <a:rPr lang="en-US" dirty="0" smtClean="0"/>
              <a:t> vacuum baking.</a:t>
            </a:r>
          </a:p>
          <a:p>
            <a:pPr marL="342900" indent="-342900">
              <a:spcAft>
                <a:spcPts val="600"/>
              </a:spcAft>
              <a:buAutoNum type="arabicPeriod" startAt="4"/>
            </a:pPr>
            <a:r>
              <a:rPr lang="en-US" dirty="0" smtClean="0"/>
              <a:t>Repeat step 2.</a:t>
            </a:r>
          </a:p>
          <a:p>
            <a:pPr marL="342900" indent="-342900">
              <a:spcAft>
                <a:spcPts val="600"/>
              </a:spcAft>
              <a:buAutoNum type="arabicPeriod" startAt="4"/>
            </a:pPr>
            <a:r>
              <a:rPr lang="en-US" dirty="0" smtClean="0"/>
              <a:t>Repeat step 3 (</a:t>
            </a:r>
            <a:r>
              <a:rPr lang="en-US" i="1" dirty="0" smtClean="0"/>
              <a:t>if limited by MP in unbaked cavity</a:t>
            </a:r>
            <a:r>
              <a:rPr lang="en-US" dirty="0" smtClean="0"/>
              <a:t>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01274" y="4502531"/>
            <a:ext cx="24082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RF2 prototype cavity under vacuum tests.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0388" y="3136462"/>
            <a:ext cx="119808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r>
              <a:rPr lang="en-US" dirty="0">
                <a:sym typeface="Symbol" panose="05050102010706020507" pitchFamily="18" charset="2"/>
              </a:rPr>
              <a:t></a:t>
            </a: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30565" y="3481203"/>
            <a:ext cx="25835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no </a:t>
            </a:r>
            <a:r>
              <a:rPr lang="en-US" dirty="0" smtClean="0"/>
              <a:t>leak &lt;</a:t>
            </a:r>
            <a:r>
              <a:rPr lang="en-US" dirty="0"/>
              <a:t>1</a:t>
            </a:r>
            <a:r>
              <a:rPr lang="en-US" dirty="0">
                <a:sym typeface="Symbol" panose="05050102010706020507" pitchFamily="18" charset="2"/>
              </a:rPr>
              <a:t></a:t>
            </a:r>
            <a:r>
              <a:rPr lang="en-US" dirty="0"/>
              <a:t>10</a:t>
            </a:r>
            <a:r>
              <a:rPr lang="en-US" baseline="30000" dirty="0"/>
              <a:t>-11</a:t>
            </a:r>
            <a:r>
              <a:rPr lang="en-US" dirty="0"/>
              <a:t> </a:t>
            </a:r>
            <a:r>
              <a:rPr lang="en-US" dirty="0" err="1" smtClean="0"/>
              <a:t>mbar</a:t>
            </a:r>
            <a:r>
              <a:rPr lang="en-US" dirty="0" err="1" smtClean="0">
                <a:sym typeface="Symbol" panose="05050102010706020507" pitchFamily="18" charset="2"/>
              </a:rPr>
              <a:t></a:t>
            </a:r>
            <a:r>
              <a:rPr lang="en-US" dirty="0" err="1" smtClean="0"/>
              <a:t>l</a:t>
            </a:r>
            <a:r>
              <a:rPr lang="en-US" dirty="0" smtClean="0"/>
              <a:t>/s </a:t>
            </a:r>
            <a:endParaRPr lang="ru-RU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4593481" y="3423553"/>
            <a:ext cx="787414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Ok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931115" y="3077842"/>
            <a:ext cx="787414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Ok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5616"/>
            <a:ext cx="89952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A spring loaded gasket is an attractive solution (</a:t>
            </a:r>
            <a:r>
              <a:rPr lang="en-US" i="1" dirty="0" smtClean="0">
                <a:solidFill>
                  <a:srgbClr val="FF0000"/>
                </a:solidFill>
              </a:rPr>
              <a:t>particularly for the end wall-to-cavity shell connections</a:t>
            </a:r>
            <a:r>
              <a:rPr lang="en-US" dirty="0" smtClean="0">
                <a:solidFill>
                  <a:srgbClr val="FF0000"/>
                </a:solidFill>
              </a:rPr>
              <a:t>) but require special care and experience in designing and assembling the connections.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It is essential to test the cavity connections with HTMS gaskets ASAP.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66245" y="4719077"/>
            <a:ext cx="127663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r>
              <a:rPr lang="en-US" dirty="0">
                <a:sym typeface="Symbol" panose="05050102010706020507" pitchFamily="18" charset="2"/>
              </a:rPr>
              <a:t></a:t>
            </a:r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3936972" y="4660457"/>
            <a:ext cx="787414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6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Vacuum:</a:t>
            </a:r>
            <a:r>
              <a:rPr lang="ru-RU" sz="2000" dirty="0" smtClean="0"/>
              <a:t> </a:t>
            </a:r>
            <a:r>
              <a:rPr lang="en-US" sz="2000" dirty="0" smtClean="0"/>
              <a:t>baking.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" y="69890"/>
            <a:ext cx="2893291" cy="216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17" y="547022"/>
            <a:ext cx="3874477" cy="217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356" y="2804753"/>
            <a:ext cx="618090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Baking of ALL cavities is done inside local thermal insulation (jackets) by heat tapes (wires) temporarily mounted on the cavity outer surface: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every single cavity –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at BINP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group </a:t>
            </a:r>
            <a:r>
              <a:rPr lang="en-US" dirty="0">
                <a:solidFill>
                  <a:srgbClr val="0000FF"/>
                </a:solidFill>
              </a:rPr>
              <a:t>of cavities – </a:t>
            </a:r>
            <a:r>
              <a:rPr lang="en-US" dirty="0" smtClean="0">
                <a:solidFill>
                  <a:srgbClr val="0000FF"/>
                </a:solidFill>
              </a:rPr>
              <a:t>at JINR, in-situ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3" y="4753303"/>
            <a:ext cx="5343564" cy="2082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71" y="100973"/>
            <a:ext cx="2741122" cy="365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455594" y="100973"/>
            <a:ext cx="779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RF1E2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155" y="3407838"/>
            <a:ext cx="3950677" cy="257062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7226986" y="3677810"/>
            <a:ext cx="0" cy="2240279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01259" y="3762587"/>
            <a:ext cx="755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330С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1259" y="4556785"/>
            <a:ext cx="755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200С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1259" y="3944824"/>
            <a:ext cx="755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300С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215181" y="3677810"/>
            <a:ext cx="0" cy="2240279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47111" y="5323749"/>
            <a:ext cx="6535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5hrs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215183" y="5662303"/>
            <a:ext cx="3011803" cy="0"/>
          </a:xfrm>
          <a:prstGeom prst="line">
            <a:avLst/>
          </a:prstGeom>
          <a:ln w="1270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33953" y="5320466"/>
            <a:ext cx="2166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6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870019" y="5662303"/>
            <a:ext cx="344189" cy="0"/>
          </a:xfrm>
          <a:prstGeom prst="line">
            <a:avLst/>
          </a:prstGeom>
          <a:ln w="1270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09256" y="5320466"/>
            <a:ext cx="2166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6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7226986" y="5662303"/>
            <a:ext cx="390750" cy="0"/>
          </a:xfrm>
          <a:prstGeom prst="line">
            <a:avLst/>
          </a:prstGeom>
          <a:ln w="1270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83859" y="5720723"/>
            <a:ext cx="1391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Baking cycle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4453309"/>
            <a:ext cx="69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P, </a:t>
            </a:r>
            <a:r>
              <a:rPr lang="en-US" sz="1600" dirty="0" err="1" smtClean="0"/>
              <a:t>Torr</a:t>
            </a:r>
            <a:endParaRPr lang="ru-RU" sz="1600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688635" y="4877559"/>
            <a:ext cx="0" cy="1756316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991530" y="4875019"/>
            <a:ext cx="0" cy="1756316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3870019" y="3674831"/>
            <a:ext cx="0" cy="2240279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614327" y="3677810"/>
            <a:ext cx="0" cy="2240279"/>
          </a:xfrm>
          <a:prstGeom prst="line">
            <a:avLst/>
          </a:prstGeom>
          <a:ln w="127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>
            <a:spLocks noChangeAspect="1"/>
          </p:cNvSpPr>
          <p:nvPr/>
        </p:nvSpPr>
        <p:spPr>
          <a:xfrm>
            <a:off x="581163" y="4659019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1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882833" y="4659019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760197" y="3468572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1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4113873" y="3468572"/>
            <a:ext cx="216000" cy="216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7120133" y="3468572"/>
            <a:ext cx="216000" cy="216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7505799" y="3468572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340098" y="6519446"/>
            <a:ext cx="84708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5days/</a:t>
            </a:r>
            <a:endParaRPr lang="ru-RU" sz="1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833978" y="6216949"/>
            <a:ext cx="4214414" cy="584775"/>
            <a:chOff x="4833978" y="6216949"/>
            <a:chExt cx="4214414" cy="584775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5972849" y="6216949"/>
              <a:ext cx="3075543" cy="584775"/>
              <a:chOff x="5675732" y="6160587"/>
              <a:chExt cx="3075543" cy="58477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675732" y="6280279"/>
                <a:ext cx="307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29/05/2019:                      </a:t>
                </a:r>
                <a:r>
                  <a:rPr lang="en-US" sz="1600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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-11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Torr</a:t>
                </a:r>
                <a:endParaRPr lang="ru-RU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840481" y="6160587"/>
                <a:ext cx="10516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RF</a:t>
                </a:r>
                <a:r>
                  <a:rPr lang="ru-RU" sz="16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E2</a:t>
                </a:r>
                <a:r>
                  <a:rPr lang="ru-RU" sz="16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2.9</a:t>
                </a:r>
                <a:endParaRPr lang="ru-RU" sz="1600" dirty="0" smtClean="0">
                  <a:solidFill>
                    <a:srgbClr val="FF0000"/>
                  </a:solidFill>
                </a:endParaRP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RF</a:t>
                </a:r>
                <a:r>
                  <a:rPr lang="ru-RU" sz="16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E1</a:t>
                </a:r>
                <a:r>
                  <a:rPr lang="ru-RU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2.8</a:t>
                </a:r>
                <a:endParaRPr lang="ru-RU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7" name="Стрелка вправо 66"/>
            <p:cNvSpPr/>
            <p:nvPr/>
          </p:nvSpPr>
          <p:spPr>
            <a:xfrm>
              <a:off x="4833978" y="6331705"/>
              <a:ext cx="1124706" cy="365809"/>
            </a:xfrm>
            <a:prstGeom prst="rightArrow">
              <a:avLst>
                <a:gd name="adj1" fmla="val 50000"/>
                <a:gd name="adj2" fmla="val 8115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71626" y="5456059"/>
            <a:ext cx="502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</a:rPr>
              <a:t>-8</a:t>
            </a:r>
            <a:endParaRPr lang="ru-RU" sz="1600" baseline="30000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1303575" y="6191227"/>
            <a:ext cx="246751" cy="1895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984923" y="5699836"/>
            <a:ext cx="246751" cy="1895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91907" y="5936046"/>
            <a:ext cx="573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</a:rPr>
              <a:t>-10</a:t>
            </a:r>
            <a:endParaRPr lang="ru-RU" sz="16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12585"/>
            <a:ext cx="9144000" cy="577661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8172400" y="2096761"/>
            <a:ext cx="647733" cy="1440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>
          <a:xfrm flipH="1">
            <a:off x="8244408" y="4801535"/>
            <a:ext cx="719742" cy="7200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7862043" y="48961"/>
            <a:ext cx="12538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54" y="-1005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" y="5410445"/>
            <a:ext cx="14237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14141" y="5460411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57917" y="1167069"/>
            <a:ext cx="109677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MPD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04991" y="5164651"/>
            <a:ext cx="10294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9741" y="3138758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50313" y="31387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22634" y="1154985"/>
            <a:ext cx="1369286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ECool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3622" y="4702440"/>
            <a:ext cx="106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Ring 1 (bottom)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18686" y="4052679"/>
            <a:ext cx="106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Ring 2 (top)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6915977" y="1352103"/>
            <a:ext cx="20986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Vacuum Gate Valves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421180" y="2471258"/>
            <a:ext cx="3093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Groups of 1-5 RF cavities are placed between vacuum gate valves in 8 warm sections, thus forming 10 vacuum units.</a:t>
            </a:r>
            <a:endParaRPr lang="ru-RU" dirty="0"/>
          </a:p>
        </p:txBody>
      </p:sp>
      <p:sp>
        <p:nvSpPr>
          <p:cNvPr id="247" name="TextBox 246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Location of RF cavities in the accelerator tunnel.</a:t>
            </a:r>
            <a:endParaRPr lang="ru-RU" sz="2000" dirty="0"/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>
            <a:off x="4226560" y="4982954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Группа 169"/>
          <p:cNvGrpSpPr/>
          <p:nvPr/>
        </p:nvGrpSpPr>
        <p:grpSpPr>
          <a:xfrm>
            <a:off x="669051" y="1985313"/>
            <a:ext cx="8084060" cy="3033516"/>
            <a:chOff x="669051" y="1946519"/>
            <a:chExt cx="8084060" cy="3033516"/>
          </a:xfrm>
        </p:grpSpPr>
        <p:sp>
          <p:nvSpPr>
            <p:cNvPr id="171" name="Дуга 170"/>
            <p:cNvSpPr/>
            <p:nvPr/>
          </p:nvSpPr>
          <p:spPr>
            <a:xfrm>
              <a:off x="669051" y="1946519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Дуга 171"/>
            <p:cNvSpPr/>
            <p:nvPr/>
          </p:nvSpPr>
          <p:spPr>
            <a:xfrm flipH="1">
              <a:off x="5725511" y="1950855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3" name="Прямая соединительная линия 172"/>
            <p:cNvCxnSpPr>
              <a:endCxn id="172" idx="0"/>
            </p:cNvCxnSpPr>
            <p:nvPr/>
          </p:nvCxnSpPr>
          <p:spPr>
            <a:xfrm flipV="1">
              <a:off x="5181600" y="4979998"/>
              <a:ext cx="20682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>
              <a:off x="2170877" y="4975699"/>
              <a:ext cx="20556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2181449" y="1946519"/>
              <a:ext cx="20451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>
              <a:endCxn id="172" idx="2"/>
            </p:cNvCxnSpPr>
            <p:nvPr/>
          </p:nvCxnSpPr>
          <p:spPr>
            <a:xfrm>
              <a:off x="5181600" y="1946519"/>
              <a:ext cx="2047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Группа 176"/>
          <p:cNvGrpSpPr/>
          <p:nvPr/>
        </p:nvGrpSpPr>
        <p:grpSpPr>
          <a:xfrm>
            <a:off x="667649" y="1910606"/>
            <a:ext cx="8084060" cy="3034759"/>
            <a:chOff x="667649" y="1871812"/>
            <a:chExt cx="8084060" cy="3034759"/>
          </a:xfrm>
        </p:grpSpPr>
        <p:cxnSp>
          <p:nvCxnSpPr>
            <p:cNvPr id="178" name="Прямая соединительная линия 177"/>
            <p:cNvCxnSpPr>
              <a:stCxn id="180" idx="0"/>
            </p:cNvCxnSpPr>
            <p:nvPr/>
          </p:nvCxnSpPr>
          <p:spPr>
            <a:xfrm>
              <a:off x="2171559" y="4906534"/>
              <a:ext cx="205500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>
              <a:endCxn id="181" idx="0"/>
            </p:cNvCxnSpPr>
            <p:nvPr/>
          </p:nvCxnSpPr>
          <p:spPr>
            <a:xfrm flipV="1">
              <a:off x="5181600" y="4905328"/>
              <a:ext cx="2067596" cy="3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Дуга 179"/>
            <p:cNvSpPr/>
            <p:nvPr/>
          </p:nvSpPr>
          <p:spPr>
            <a:xfrm>
              <a:off x="667649" y="1871812"/>
              <a:ext cx="3029002" cy="3034759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Дуга 180"/>
            <p:cNvSpPr/>
            <p:nvPr/>
          </p:nvSpPr>
          <p:spPr>
            <a:xfrm flipH="1">
              <a:off x="5725511" y="1871812"/>
              <a:ext cx="3026198" cy="3033553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2" name="Прямая соединительная линия 251"/>
            <p:cNvCxnSpPr/>
            <p:nvPr/>
          </p:nvCxnSpPr>
          <p:spPr>
            <a:xfrm>
              <a:off x="5181600" y="1871813"/>
              <a:ext cx="2056309" cy="1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>
              <a:off x="2181449" y="1871813"/>
              <a:ext cx="204511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Прямая соединительная линия 253"/>
          <p:cNvCxnSpPr/>
          <p:nvPr/>
        </p:nvCxnSpPr>
        <p:spPr>
          <a:xfrm>
            <a:off x="4226560" y="1944673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5203268" y="1471943"/>
            <a:ext cx="1657428" cy="892390"/>
            <a:chOff x="5203268" y="1471943"/>
            <a:chExt cx="1657428" cy="892390"/>
          </a:xfrm>
        </p:grpSpPr>
        <p:grpSp>
          <p:nvGrpSpPr>
            <p:cNvPr id="218" name="Группа 217"/>
            <p:cNvGrpSpPr/>
            <p:nvPr/>
          </p:nvGrpSpPr>
          <p:grpSpPr>
            <a:xfrm>
              <a:off x="5203268" y="1472937"/>
              <a:ext cx="216000" cy="432291"/>
              <a:chOff x="5183539" y="1369549"/>
              <a:chExt cx="216000" cy="432291"/>
            </a:xfrm>
          </p:grpSpPr>
          <p:cxnSp>
            <p:nvCxnSpPr>
              <p:cNvPr id="219" name="Прямая соединительная линия 218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0" name="Блок-схема: сопоставление 219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1" name="Группа 220"/>
            <p:cNvGrpSpPr/>
            <p:nvPr/>
          </p:nvGrpSpPr>
          <p:grpSpPr>
            <a:xfrm>
              <a:off x="5551226" y="1471943"/>
              <a:ext cx="216000" cy="432291"/>
              <a:chOff x="5183539" y="1369549"/>
              <a:chExt cx="216000" cy="432291"/>
            </a:xfrm>
          </p:grpSpPr>
          <p:cxnSp>
            <p:nvCxnSpPr>
              <p:cNvPr id="222" name="Прямая соединительная линия 22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3" name="Блок-схема: сопоставление 22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4" name="Группа 223"/>
            <p:cNvGrpSpPr/>
            <p:nvPr/>
          </p:nvGrpSpPr>
          <p:grpSpPr>
            <a:xfrm>
              <a:off x="6165293" y="1474842"/>
              <a:ext cx="216000" cy="432291"/>
              <a:chOff x="5183539" y="1369549"/>
              <a:chExt cx="216000" cy="432291"/>
            </a:xfrm>
          </p:grpSpPr>
          <p:cxnSp>
            <p:nvCxnSpPr>
              <p:cNvPr id="225" name="Прямая соединительная линия 22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6" name="Блок-схема: сопоставление 22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7" name="Группа 226"/>
            <p:cNvGrpSpPr/>
            <p:nvPr/>
          </p:nvGrpSpPr>
          <p:grpSpPr>
            <a:xfrm>
              <a:off x="6644696" y="1473848"/>
              <a:ext cx="216000" cy="432291"/>
              <a:chOff x="5183539" y="1369549"/>
              <a:chExt cx="216000" cy="432291"/>
            </a:xfrm>
          </p:grpSpPr>
          <p:cxnSp>
            <p:nvCxnSpPr>
              <p:cNvPr id="228" name="Прямая соединительная линия 22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9" name="Блок-схема: сопоставление 22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2" name="Группа 211"/>
            <p:cNvGrpSpPr/>
            <p:nvPr/>
          </p:nvGrpSpPr>
          <p:grpSpPr>
            <a:xfrm flipV="1">
              <a:off x="5704283" y="1932042"/>
              <a:ext cx="216000" cy="432291"/>
              <a:chOff x="5183539" y="1369549"/>
              <a:chExt cx="216000" cy="432291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4" name="Блок-схема: сопоставление 213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5" name="Группа 214"/>
            <p:cNvGrpSpPr/>
            <p:nvPr/>
          </p:nvGrpSpPr>
          <p:grpSpPr>
            <a:xfrm flipV="1">
              <a:off x="5998901" y="1931048"/>
              <a:ext cx="216000" cy="432291"/>
              <a:chOff x="5183539" y="1369549"/>
              <a:chExt cx="216000" cy="432291"/>
            </a:xfrm>
          </p:grpSpPr>
          <p:cxnSp>
            <p:nvCxnSpPr>
              <p:cNvPr id="216" name="Прямая соединительная линия 21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7" name="Блок-схема: сопоставление 21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33" name="Группа 232"/>
          <p:cNvGrpSpPr/>
          <p:nvPr/>
        </p:nvGrpSpPr>
        <p:grpSpPr>
          <a:xfrm>
            <a:off x="2716953" y="4492411"/>
            <a:ext cx="1544650" cy="436491"/>
            <a:chOff x="2716953" y="4492411"/>
            <a:chExt cx="1544650" cy="436491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3106868" y="4496611"/>
              <a:ext cx="216000" cy="432291"/>
              <a:chOff x="5183539" y="1369549"/>
              <a:chExt cx="216000" cy="432291"/>
            </a:xfrm>
          </p:grpSpPr>
          <p:cxnSp>
            <p:nvCxnSpPr>
              <p:cNvPr id="162" name="Прямая соединительная линия 16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3" name="Блок-схема: сопоставление 16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601882" y="4493405"/>
              <a:ext cx="216000" cy="432291"/>
              <a:chOff x="5183539" y="1369549"/>
              <a:chExt cx="216000" cy="432291"/>
            </a:xfrm>
          </p:grpSpPr>
          <p:cxnSp>
            <p:nvCxnSpPr>
              <p:cNvPr id="165" name="Прямая соединительная линия 16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6" name="Блок-схема: сопоставление 16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5" name="Группа 154"/>
            <p:cNvGrpSpPr/>
            <p:nvPr/>
          </p:nvGrpSpPr>
          <p:grpSpPr>
            <a:xfrm>
              <a:off x="271695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57" name="Блок-схема: сопоставление 15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404560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9" name="Блок-схема: сопоставление 16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4532019" y="1919531"/>
            <a:ext cx="885027" cy="3096345"/>
            <a:chOff x="4532019" y="1919531"/>
            <a:chExt cx="885027" cy="309634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532019" y="2686095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553046" y="3963798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1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5392663" y="1919531"/>
              <a:ext cx="0" cy="792088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414888" y="4309760"/>
              <a:ext cx="0" cy="70611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4" name="Группа 3"/>
          <p:cNvGrpSpPr/>
          <p:nvPr/>
        </p:nvGrpSpPr>
        <p:grpSpPr>
          <a:xfrm>
            <a:off x="5101456" y="911459"/>
            <a:ext cx="1283303" cy="5184496"/>
            <a:chOff x="5101456" y="911459"/>
            <a:chExt cx="1283303" cy="518449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101458" y="312084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520759" y="911459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101456" y="352656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2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5996280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5903064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46" name="Прямоугольник 45"/>
            <p:cNvSpPr/>
            <p:nvPr/>
          </p:nvSpPr>
          <p:spPr>
            <a:xfrm>
              <a:off x="5520759" y="5735955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5580112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486896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002635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909419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498579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580112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6" name="Группа 5"/>
          <p:cNvGrpSpPr/>
          <p:nvPr/>
        </p:nvGrpSpPr>
        <p:grpSpPr>
          <a:xfrm>
            <a:off x="2523137" y="4567735"/>
            <a:ext cx="4341027" cy="903216"/>
            <a:chOff x="2523137" y="4567735"/>
            <a:chExt cx="4341027" cy="903216"/>
          </a:xfrm>
        </p:grpSpPr>
        <p:grpSp>
          <p:nvGrpSpPr>
            <p:cNvPr id="182" name="Группа 181"/>
            <p:cNvGrpSpPr/>
            <p:nvPr/>
          </p:nvGrpSpPr>
          <p:grpSpPr>
            <a:xfrm flipV="1">
              <a:off x="252313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83" name="Прямая соединительная линия 182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84" name="Блок-схема: сопоставление 183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5" name="Группа 184"/>
            <p:cNvGrpSpPr/>
            <p:nvPr/>
          </p:nvGrpSpPr>
          <p:grpSpPr>
            <a:xfrm flipV="1">
              <a:off x="2907520" y="5038660"/>
              <a:ext cx="216000" cy="432291"/>
              <a:chOff x="5183539" y="1369549"/>
              <a:chExt cx="216000" cy="432291"/>
            </a:xfrm>
          </p:grpSpPr>
          <p:cxnSp>
            <p:nvCxnSpPr>
              <p:cNvPr id="186" name="Прямая соединительная линия 18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87" name="Блок-схема: сопоставление 18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8" name="Группа 187"/>
            <p:cNvGrpSpPr/>
            <p:nvPr/>
          </p:nvGrpSpPr>
          <p:grpSpPr>
            <a:xfrm flipV="1">
              <a:off x="3602036" y="5035454"/>
              <a:ext cx="216000" cy="432291"/>
              <a:chOff x="5183539" y="1369549"/>
              <a:chExt cx="216000" cy="432291"/>
            </a:xfrm>
          </p:grpSpPr>
          <p:cxnSp>
            <p:nvCxnSpPr>
              <p:cNvPr id="189" name="Прямая соединительная линия 188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0" name="Блок-схема: сопоставление 189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1" name="Группа 190"/>
            <p:cNvGrpSpPr/>
            <p:nvPr/>
          </p:nvGrpSpPr>
          <p:grpSpPr>
            <a:xfrm flipV="1">
              <a:off x="404575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92" name="Прямая соединительная линия 19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3" name="Блок-схема: сопоставление 19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0" name="Группа 199"/>
            <p:cNvGrpSpPr/>
            <p:nvPr/>
          </p:nvGrpSpPr>
          <p:grpSpPr>
            <a:xfrm flipV="1">
              <a:off x="5214356" y="5033549"/>
              <a:ext cx="216000" cy="432291"/>
              <a:chOff x="5183539" y="1369549"/>
              <a:chExt cx="216000" cy="432291"/>
            </a:xfrm>
          </p:grpSpPr>
          <p:cxnSp>
            <p:nvCxnSpPr>
              <p:cNvPr id="201" name="Прямая соединительная линия 200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2" name="Блок-схема: сопоставление 201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3" name="Группа 202"/>
            <p:cNvGrpSpPr/>
            <p:nvPr/>
          </p:nvGrpSpPr>
          <p:grpSpPr>
            <a:xfrm flipV="1">
              <a:off x="5562314" y="5032555"/>
              <a:ext cx="216000" cy="432291"/>
              <a:chOff x="5183539" y="1369549"/>
              <a:chExt cx="216000" cy="432291"/>
            </a:xfrm>
          </p:grpSpPr>
          <p:cxnSp>
            <p:nvCxnSpPr>
              <p:cNvPr id="204" name="Прямая соединительная линия 203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5" name="Блок-схема: сопоставление 204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6" name="Группа 205"/>
            <p:cNvGrpSpPr/>
            <p:nvPr/>
          </p:nvGrpSpPr>
          <p:grpSpPr>
            <a:xfrm flipV="1">
              <a:off x="6168761" y="5035454"/>
              <a:ext cx="216000" cy="432291"/>
              <a:chOff x="5183539" y="1369549"/>
              <a:chExt cx="216000" cy="432291"/>
            </a:xfrm>
          </p:grpSpPr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8" name="Блок-схема: сопоставление 207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Группа 208"/>
            <p:cNvGrpSpPr/>
            <p:nvPr/>
          </p:nvGrpSpPr>
          <p:grpSpPr>
            <a:xfrm flipV="1">
              <a:off x="6648164" y="5034460"/>
              <a:ext cx="216000" cy="432291"/>
              <a:chOff x="5183539" y="1369549"/>
              <a:chExt cx="216000" cy="432291"/>
            </a:xfrm>
          </p:grpSpPr>
          <p:cxnSp>
            <p:nvCxnSpPr>
              <p:cNvPr id="210" name="Прямая соединительная линия 209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1" name="Блок-схема: сопоставление 210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4" name="Группа 193"/>
            <p:cNvGrpSpPr/>
            <p:nvPr/>
          </p:nvGrpSpPr>
          <p:grpSpPr>
            <a:xfrm>
              <a:off x="5694416" y="4568729"/>
              <a:ext cx="216000" cy="432291"/>
              <a:chOff x="5183539" y="1369549"/>
              <a:chExt cx="216000" cy="432291"/>
            </a:xfrm>
          </p:grpSpPr>
          <p:cxnSp>
            <p:nvCxnSpPr>
              <p:cNvPr id="195" name="Прямая соединительная линия 19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6" name="Блок-схема: сопоставление 19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7" name="Группа 196"/>
            <p:cNvGrpSpPr/>
            <p:nvPr/>
          </p:nvGrpSpPr>
          <p:grpSpPr>
            <a:xfrm>
              <a:off x="5989034" y="4567735"/>
              <a:ext cx="216000" cy="432291"/>
              <a:chOff x="5183539" y="1369549"/>
              <a:chExt cx="216000" cy="432291"/>
            </a:xfrm>
          </p:grpSpPr>
          <p:cxnSp>
            <p:nvCxnSpPr>
              <p:cNvPr id="198" name="Прямая соединительная линия 19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9" name="Блок-схема: сопоставление 19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34" name="Группа 233"/>
          <p:cNvGrpSpPr/>
          <p:nvPr/>
        </p:nvGrpSpPr>
        <p:grpSpPr>
          <a:xfrm>
            <a:off x="2491707" y="1919531"/>
            <a:ext cx="4456461" cy="3096344"/>
            <a:chOff x="2491707" y="1919531"/>
            <a:chExt cx="4456461" cy="309634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306459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971380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sp>
          <p:nvSpPr>
            <p:cNvPr id="24" name="Прямоугольник 23"/>
            <p:cNvSpPr/>
            <p:nvPr/>
          </p:nvSpPr>
          <p:spPr>
            <a:xfrm>
              <a:off x="6079982" y="2686095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14111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491708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084168" y="3965767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2491707" y="3961829"/>
              <a:ext cx="871493" cy="363938"/>
              <a:chOff x="2491707" y="3923035"/>
              <a:chExt cx="871493" cy="363938"/>
            </a:xfrm>
          </p:grpSpPr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2929662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65" name="Группа 64"/>
            <p:cNvGrpSpPr/>
            <p:nvPr/>
          </p:nvGrpSpPr>
          <p:grpSpPr>
            <a:xfrm>
              <a:off x="3515219" y="3965767"/>
              <a:ext cx="871493" cy="363938"/>
              <a:chOff x="2491707" y="3923035"/>
              <a:chExt cx="871493" cy="363938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2930093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15" name="Группа 14"/>
            <p:cNvGrpSpPr/>
            <p:nvPr/>
          </p:nvGrpSpPr>
          <p:grpSpPr>
            <a:xfrm>
              <a:off x="6370083" y="1919531"/>
              <a:ext cx="279564" cy="760338"/>
              <a:chOff x="6370083" y="1988840"/>
              <a:chExt cx="279564" cy="688330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 flipV="1">
                <a:off x="637008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6649647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6438914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V="1">
                <a:off x="658187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flipV="1">
                <a:off x="6511982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</p:grp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97688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88367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87454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781328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37220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65176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6441031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58399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6514099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sp>
        <p:nvSpPr>
          <p:cNvPr id="158" name="TextBox 157"/>
          <p:cNvSpPr txBox="1"/>
          <p:nvPr/>
        </p:nvSpPr>
        <p:spPr>
          <a:xfrm>
            <a:off x="8954" y="6288234"/>
            <a:ext cx="910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Distribution of RF cavities along the collider is dictated by the available free spots.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RF systems: R&amp;D and production plan.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61666"/>
              </p:ext>
            </p:extLst>
          </p:nvPr>
        </p:nvGraphicFramePr>
        <p:xfrm>
          <a:off x="73570" y="608723"/>
          <a:ext cx="90000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Key parts</a:t>
                      </a:r>
                      <a:r>
                        <a:rPr lang="en-US" baseline="0" dirty="0" smtClean="0"/>
                        <a:t> proto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2016 – gap short</a:t>
                      </a:r>
                    </a:p>
                    <a:p>
                      <a:pPr algn="l"/>
                      <a:r>
                        <a:rPr lang="en-US" dirty="0" smtClean="0"/>
                        <a:t>2016 – inductor module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2017 – tuner gear</a:t>
                      </a:r>
                      <a:r>
                        <a:rPr lang="en-US" baseline="0" dirty="0" smtClean="0"/>
                        <a:t> box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Full size proto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</a:t>
                      </a:r>
                      <a:r>
                        <a:rPr lang="en-US" baseline="0" dirty="0" smtClean="0"/>
                        <a:t> for NICA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r>
                        <a:rPr lang="en-US" baseline="0" dirty="0" smtClean="0"/>
                        <a:t> – 2 pcs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2020 – 8 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2020 – 8 pcs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2021 – 8 pcs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262" y="3233038"/>
            <a:ext cx="803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RF1 for NICA –</a:t>
            </a:r>
          </a:p>
          <a:p>
            <a:r>
              <a:rPr lang="en-US" dirty="0"/>
              <a:t>	</a:t>
            </a:r>
            <a:r>
              <a:rPr lang="en-US" dirty="0" smtClean="0"/>
              <a:t>	06-07/</a:t>
            </a:r>
            <a:r>
              <a:rPr lang="ru-RU" dirty="0" smtClean="0"/>
              <a:t>19 </a:t>
            </a:r>
            <a:r>
              <a:rPr lang="en-US" dirty="0" smtClean="0"/>
              <a:t>reliability run at max repetition freq. and voltages</a:t>
            </a:r>
          </a:p>
          <a:p>
            <a:r>
              <a:rPr lang="en-US" dirty="0"/>
              <a:t>	</a:t>
            </a:r>
            <a:r>
              <a:rPr lang="en-US" dirty="0" smtClean="0"/>
              <a:t>	08-09/</a:t>
            </a:r>
            <a:r>
              <a:rPr lang="ru-RU" dirty="0"/>
              <a:t>19 </a:t>
            </a:r>
            <a:r>
              <a:rPr lang="en-US" dirty="0" smtClean="0"/>
              <a:t>operation with movable barriers</a:t>
            </a:r>
          </a:p>
          <a:p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10-12/19 shipment to JINR, acceptance tests (?)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262" y="4433367"/>
            <a:ext cx="8032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RF2,3 proto –</a:t>
            </a:r>
          </a:p>
          <a:p>
            <a:r>
              <a:rPr lang="en-US" dirty="0"/>
              <a:t>	</a:t>
            </a:r>
            <a:r>
              <a:rPr lang="en-US" dirty="0" smtClean="0"/>
              <a:t>	06-09/</a:t>
            </a:r>
            <a:r>
              <a:rPr lang="ru-RU" dirty="0" smtClean="0"/>
              <a:t>19 </a:t>
            </a:r>
            <a:r>
              <a:rPr lang="en-US" dirty="0" smtClean="0"/>
              <a:t>high power and vacuum (incl. baking) tests </a:t>
            </a:r>
          </a:p>
          <a:p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10-12/19 shipment to JINR, acceptance tests (?)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356697"/>
            <a:ext cx="80325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RF2,3 for NICA –</a:t>
            </a:r>
          </a:p>
          <a:p>
            <a:r>
              <a:rPr lang="en-US" dirty="0"/>
              <a:t>	</a:t>
            </a:r>
            <a:r>
              <a:rPr lang="en-US" dirty="0" smtClean="0"/>
              <a:t>	09/</a:t>
            </a:r>
            <a:r>
              <a:rPr lang="ru-RU" dirty="0" smtClean="0"/>
              <a:t>19 </a:t>
            </a:r>
            <a:r>
              <a:rPr lang="en-US" dirty="0" smtClean="0"/>
              <a:t>series production start</a:t>
            </a:r>
          </a:p>
          <a:p>
            <a:r>
              <a:rPr lang="en-US" dirty="0" smtClean="0"/>
              <a:t>			</a:t>
            </a:r>
            <a:r>
              <a:rPr lang="en-US" sz="1600" i="1" dirty="0" smtClean="0"/>
              <a:t>OFE copper, CF flanges and vac. pumps/gauges – received for ALL cavities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		HTMS gaskets – estimated prod. time: 4 months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		RF amplifiers  – estimated prod. time</a:t>
            </a:r>
            <a:r>
              <a:rPr lang="en-US" sz="1600" i="1" dirty="0"/>
              <a:t>: 12 months (</a:t>
            </a:r>
            <a:r>
              <a:rPr lang="en-US" sz="1600" i="1" dirty="0" smtClean="0"/>
              <a:t>f8+16 amps)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90510" y="1637457"/>
            <a:ext cx="8983059" cy="5135012"/>
            <a:chOff x="90510" y="1637457"/>
            <a:chExt cx="8983059" cy="51350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510" y="1637457"/>
              <a:ext cx="8983059" cy="99310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510" y="3233039"/>
              <a:ext cx="8983059" cy="35394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 стрелкой 13"/>
            <p:cNvCxnSpPr>
              <a:stCxn id="11" idx="2"/>
              <a:endCxn id="12" idx="0"/>
            </p:cNvCxnSpPr>
            <p:nvPr/>
          </p:nvCxnSpPr>
          <p:spPr>
            <a:xfrm>
              <a:off x="4582040" y="2630563"/>
              <a:ext cx="0" cy="6024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66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671" y="2944582"/>
            <a:ext cx="8496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Thank you!</a:t>
            </a:r>
            <a:endParaRPr lang="en-US" sz="6600" b="1" i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959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Transferring knowledge between generations …</a:t>
            </a:r>
            <a:endParaRPr lang="ru-RU" sz="2400" b="1" i="1" dirty="0">
              <a:solidFill>
                <a:srgbClr val="0070C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1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690"/>
            <a:ext cx="9144000" cy="408974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 rot="16200000">
            <a:off x="4324564" y="4293007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RF3-1E2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4632387" y="4331151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RF3-2E2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4940210" y="4373481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RF3-3E2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5248033" y="4415811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RF3-4E2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16200000">
            <a:off x="5555856" y="4453924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RF3-5E2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6200000">
            <a:off x="5499114" y="2176312"/>
            <a:ext cx="77521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RF3-1AE2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16200000">
            <a:off x="5842828" y="2240296"/>
            <a:ext cx="77521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RF3-2AE2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6200000">
            <a:off x="6230223" y="2274922"/>
            <a:ext cx="77521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RF3-3AE2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6628073" y="2329318"/>
            <a:ext cx="77521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RF3-4AE2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6967805" y="2389935"/>
            <a:ext cx="77521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RF3-5AE2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7372066" y="2132862"/>
            <a:ext cx="991238" cy="71903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RF3-1/2CE2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RF3-3/4CE2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RF3-5CE2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2432921" y="4008338"/>
            <a:ext cx="720084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RF2-3E2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6200000">
            <a:off x="2767027" y="4085484"/>
            <a:ext cx="720084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RF2-4E2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16200000">
            <a:off x="749282" y="3771100"/>
            <a:ext cx="720082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RF2-1E2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1077189" y="3809214"/>
            <a:ext cx="720082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RF2-2E2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2898363" y="1984327"/>
            <a:ext cx="792086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RF2-4AE2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1216070" y="1766026"/>
            <a:ext cx="79208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RF2-1AE2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903478" y="1788702"/>
            <a:ext cx="648072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RF1PE2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6200000">
            <a:off x="1956080" y="1618014"/>
            <a:ext cx="873338" cy="71903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RF1CE2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RF2-3CE2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RF2-4CE2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418503" y="3871209"/>
            <a:ext cx="713429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RF1DE2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559227" y="2575096"/>
            <a:ext cx="538360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RF1E2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2608249" y="1941708"/>
            <a:ext cx="792086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RF2-3AE2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1504219" y="1800185"/>
            <a:ext cx="792088" cy="28814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RF2-</a:t>
            </a:r>
            <a:r>
              <a:rPr lang="ru-RU" sz="1400" dirty="0" smtClean="0">
                <a:solidFill>
                  <a:srgbClr val="0000FF"/>
                </a:solidFill>
              </a:rPr>
              <a:t>2</a:t>
            </a:r>
            <a:r>
              <a:rPr lang="en-US" sz="1400" dirty="0" smtClean="0">
                <a:solidFill>
                  <a:srgbClr val="0000FF"/>
                </a:solidFill>
              </a:rPr>
              <a:t>AE2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862043" y="48961"/>
            <a:ext cx="12538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470257">
            <a:off x="1333872" y="2883629"/>
            <a:ext cx="196829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Radiation shielding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 rot="470257">
            <a:off x="5777758" y="3426046"/>
            <a:ext cx="196829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Radiation shielding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 rot="470257">
            <a:off x="1686943" y="5013832"/>
            <a:ext cx="350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RF cavities in the accelerator tunnel</a:t>
            </a:r>
            <a:endParaRPr lang="ru-RU" i="1" dirty="0"/>
          </a:p>
        </p:txBody>
      </p:sp>
      <p:sp>
        <p:nvSpPr>
          <p:cNvPr id="102" name="TextBox 101"/>
          <p:cNvSpPr txBox="1"/>
          <p:nvPr/>
        </p:nvSpPr>
        <p:spPr>
          <a:xfrm rot="373831">
            <a:off x="1262567" y="1289560"/>
            <a:ext cx="6861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RF amplifiers, power supplies, control electronics etc. outside the tunnel</a:t>
            </a:r>
          </a:p>
          <a:p>
            <a:pPr algn="ctr"/>
            <a:r>
              <a:rPr lang="en-US" i="1" dirty="0" smtClean="0"/>
              <a:t>in the limited access area  </a:t>
            </a:r>
            <a:endParaRPr lang="ru-RU" i="1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 rot="471529">
            <a:off x="634081" y="3063975"/>
            <a:ext cx="1034362" cy="43784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 rot="471529">
            <a:off x="2529257" y="3295385"/>
            <a:ext cx="840554" cy="43784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 rot="471529">
            <a:off x="4415174" y="3614226"/>
            <a:ext cx="1748607" cy="43784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TextBox 110"/>
          <p:cNvSpPr txBox="1"/>
          <p:nvPr/>
        </p:nvSpPr>
        <p:spPr>
          <a:xfrm>
            <a:off x="6410173" y="4597997"/>
            <a:ext cx="242902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vacuum unit</a:t>
            </a:r>
          </a:p>
          <a:p>
            <a:pPr algn="ctr"/>
            <a:r>
              <a:rPr lang="en-US" dirty="0" smtClean="0"/>
              <a:t>of </a:t>
            </a:r>
            <a:r>
              <a:rPr lang="en-US" dirty="0"/>
              <a:t>5 RF3 cavities between </a:t>
            </a:r>
            <a:r>
              <a:rPr lang="en-US" dirty="0" smtClean="0"/>
              <a:t>2 gate valves</a:t>
            </a:r>
            <a:endParaRPr lang="ru-RU" dirty="0"/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>
            <a:off x="6086363" y="4118509"/>
            <a:ext cx="323811" cy="479488"/>
          </a:xfrm>
          <a:prstGeom prst="line">
            <a:avLst/>
          </a:prstGeom>
          <a:noFill/>
          <a:ln w="38100" cap="rnd" cmpd="sng" algn="ctr">
            <a:solidFill>
              <a:schemeClr val="bg1"/>
            </a:solidFill>
            <a:prstDash val="solid"/>
            <a:headEnd type="arrow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 rot="17085370">
            <a:off x="2623262" y="3042450"/>
            <a:ext cx="29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RF feeders &amp; aux. cables run in the grooves under the wall</a:t>
            </a:r>
            <a:endParaRPr lang="ru-RU" i="1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024221" y="4900277"/>
            <a:ext cx="1050088" cy="14481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470257">
            <a:off x="4317959" y="4772264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chemeClr val="bg1">
                    <a:lumMod val="50000"/>
                  </a:schemeClr>
                </a:solidFill>
              </a:rPr>
              <a:t>6 000</a:t>
            </a:r>
            <a:endParaRPr lang="ru-RU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Example: Location of RF equipment in the NE sector.</a:t>
            </a:r>
            <a:endParaRPr lang="ru-RU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728298" y="5924833"/>
            <a:ext cx="761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 cavity does not have its own vacuum gate valves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 has to be installed air filled and evacuated / baked out in-situ in a group.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RF systems: R&amp;D and production plan.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317126"/>
              </p:ext>
            </p:extLst>
          </p:nvPr>
        </p:nvGraphicFramePr>
        <p:xfrm>
          <a:off x="73570" y="608723"/>
          <a:ext cx="90000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RF3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Key part</a:t>
                      </a:r>
                      <a:r>
                        <a:rPr lang="en-US" baseline="0" dirty="0" smtClean="0"/>
                        <a:t> proto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2016 – gap short</a:t>
                      </a:r>
                    </a:p>
                    <a:p>
                      <a:pPr algn="l"/>
                      <a:r>
                        <a:rPr lang="en-US" dirty="0" smtClean="0"/>
                        <a:t>2016 – inductor module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2017 – tuner gear</a:t>
                      </a:r>
                      <a:r>
                        <a:rPr lang="en-US" baseline="0" dirty="0" smtClean="0"/>
                        <a:t> box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Full size proto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</a:t>
                      </a:r>
                      <a:r>
                        <a:rPr lang="en-US" baseline="0" dirty="0" smtClean="0"/>
                        <a:t> for NICA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2019</a:t>
                      </a:r>
                      <a:r>
                        <a:rPr lang="en-US" baseline="0" dirty="0" smtClean="0"/>
                        <a:t> – 2 pcs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2020 – 8 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2020 – 8 pcs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2021 – 8 pcs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73571" y="2709848"/>
            <a:ext cx="8999999" cy="3834248"/>
            <a:chOff x="73571" y="2709848"/>
            <a:chExt cx="8999999" cy="383424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96901" y="3627067"/>
              <a:ext cx="3072171" cy="240323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3226769" y="2709848"/>
              <a:ext cx="281481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Key </a:t>
              </a:r>
              <a:r>
                <a:rPr lang="en-US" dirty="0" smtClean="0"/>
                <a:t>part prototypes/models</a:t>
              </a:r>
            </a:p>
            <a:p>
              <a:pPr algn="ctr"/>
              <a:r>
                <a:rPr lang="en-US" dirty="0"/>
                <a:t>d</a:t>
              </a:r>
              <a:r>
                <a:rPr lang="en-US" dirty="0" smtClean="0"/>
                <a:t>eveloped and tested</a:t>
              </a:r>
            </a:p>
            <a:p>
              <a:pPr algn="ctr"/>
              <a:r>
                <a:rPr lang="en-US" dirty="0" smtClean="0"/>
                <a:t>in 2016-17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615157" y="5845632"/>
              <a:ext cx="20356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Movable gap </a:t>
              </a:r>
              <a:r>
                <a:rPr lang="en-US" dirty="0"/>
                <a:t>short</a:t>
              </a:r>
              <a:endParaRPr lang="ru-RU" dirty="0"/>
            </a:p>
          </p:txBody>
        </p:sp>
        <p:pic>
          <p:nvPicPr>
            <p:cNvPr id="13" name="Рисунок 12" descr="ВВ стенд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71" y="2713139"/>
              <a:ext cx="3011596" cy="231344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181" y="2713139"/>
              <a:ext cx="2890389" cy="3646291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437128" y="5026587"/>
              <a:ext cx="22070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/>
                <a:t>RF1 inductor </a:t>
              </a:r>
              <a:r>
                <a:rPr lang="en-US" dirty="0"/>
                <a:t>module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665245" y="6174764"/>
              <a:ext cx="1959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/>
                <a:t>RF2 tuner </a:t>
              </a:r>
              <a:r>
                <a:rPr lang="en-US" dirty="0"/>
                <a:t>gear box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4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9261" y="2632842"/>
            <a:ext cx="1359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solidFill>
                  <a:srgbClr val="FF0000"/>
                </a:solidFill>
              </a:rPr>
              <a:t>RF1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2486863" y="2819178"/>
            <a:ext cx="4343563" cy="1"/>
          </a:xfrm>
          <a:prstGeom prst="line">
            <a:avLst/>
          </a:prstGeom>
          <a:ln w="12700" cap="rnd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2621437" y="2634269"/>
            <a:ext cx="939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Vacuum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407537" y="2629893"/>
            <a:ext cx="1526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Ceramic break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the concept.</a:t>
            </a:r>
            <a:endParaRPr lang="ru-RU" sz="2000" dirty="0"/>
          </a:p>
        </p:txBody>
      </p:sp>
      <p:sp>
        <p:nvSpPr>
          <p:cNvPr id="145" name="TextBox 144"/>
          <p:cNvSpPr txBox="1"/>
          <p:nvPr/>
        </p:nvSpPr>
        <p:spPr>
          <a:xfrm>
            <a:off x="2626793" y="4573966"/>
            <a:ext cx="424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       2        3        4        5        6        …       20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491071" y="2180802"/>
            <a:ext cx="0" cy="428445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2491071" y="2609247"/>
            <a:ext cx="4339355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2491071" y="3041296"/>
            <a:ext cx="4339355" cy="1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24025" y="2555947"/>
            <a:ext cx="324036" cy="1080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6424025" y="2989566"/>
            <a:ext cx="324036" cy="1080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491071" y="1398179"/>
            <a:ext cx="540060" cy="2862075"/>
            <a:chOff x="5254261" y="1286931"/>
            <a:chExt cx="720080" cy="381609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398277" y="1610363"/>
              <a:ext cx="432048" cy="72879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5254261" y="1466349"/>
              <a:ext cx="0" cy="864094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974341" y="1466347"/>
              <a:ext cx="0" cy="864096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5254261" y="1466347"/>
              <a:ext cx="72008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398277" y="161907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5398277" y="161907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 flipV="1">
              <a:off x="5398277" y="4049924"/>
              <a:ext cx="432048" cy="72879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254261" y="4058635"/>
              <a:ext cx="0" cy="864095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974341" y="4058635"/>
              <a:ext cx="0" cy="864096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5398277" y="404992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398277" y="404992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5254261" y="4923560"/>
              <a:ext cx="72008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/>
          </p:nvGrpSpPr>
          <p:grpSpPr>
            <a:xfrm>
              <a:off x="5326269" y="1286931"/>
              <a:ext cx="576064" cy="1115520"/>
              <a:chOff x="5326269" y="1286931"/>
              <a:chExt cx="576064" cy="1115520"/>
            </a:xfrm>
          </p:grpSpPr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5326269" y="2402451"/>
                <a:ext cx="5760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5326269" y="1286932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V="1">
                <a:off x="5902333" y="1286931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/>
          </p:nvGrpSpPr>
          <p:grpSpPr>
            <a:xfrm flipV="1">
              <a:off x="5326269" y="3987509"/>
              <a:ext cx="576064" cy="1115520"/>
              <a:chOff x="5326269" y="1286931"/>
              <a:chExt cx="576064" cy="111552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5326269" y="2402451"/>
                <a:ext cx="5760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5326269" y="1286932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V="1">
                <a:off x="5902333" y="1286931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Группа 31"/>
          <p:cNvGrpSpPr/>
          <p:nvPr/>
        </p:nvGrpSpPr>
        <p:grpSpPr>
          <a:xfrm>
            <a:off x="3025826" y="1398179"/>
            <a:ext cx="540060" cy="2862075"/>
            <a:chOff x="5254261" y="1286931"/>
            <a:chExt cx="720080" cy="381609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398277" y="1610363"/>
              <a:ext cx="432048" cy="72879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5254261" y="1466349"/>
              <a:ext cx="0" cy="864094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5974341" y="1466347"/>
              <a:ext cx="0" cy="864096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5254261" y="1466347"/>
              <a:ext cx="72008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5398277" y="161907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5398277" y="161907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/>
            <p:cNvSpPr/>
            <p:nvPr/>
          </p:nvSpPr>
          <p:spPr>
            <a:xfrm flipV="1">
              <a:off x="5398277" y="4049924"/>
              <a:ext cx="432048" cy="72879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254261" y="4058635"/>
              <a:ext cx="0" cy="864095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5974341" y="4058635"/>
              <a:ext cx="0" cy="864096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5398277" y="404992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398277" y="4049924"/>
              <a:ext cx="432048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5254261" y="4923560"/>
              <a:ext cx="72008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Группа 44"/>
            <p:cNvGrpSpPr/>
            <p:nvPr/>
          </p:nvGrpSpPr>
          <p:grpSpPr>
            <a:xfrm>
              <a:off x="5326269" y="1286931"/>
              <a:ext cx="576064" cy="1115520"/>
              <a:chOff x="5326269" y="1286931"/>
              <a:chExt cx="576064" cy="1115520"/>
            </a:xfrm>
          </p:grpSpPr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5326269" y="2402451"/>
                <a:ext cx="5760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V="1">
                <a:off x="5326269" y="1286932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flipV="1">
                <a:off x="5902333" y="1286931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Группа 45"/>
            <p:cNvGrpSpPr/>
            <p:nvPr/>
          </p:nvGrpSpPr>
          <p:grpSpPr>
            <a:xfrm flipV="1">
              <a:off x="5326269" y="3987509"/>
              <a:ext cx="576064" cy="1115520"/>
              <a:chOff x="5326269" y="1286931"/>
              <a:chExt cx="576064" cy="1115520"/>
            </a:xfrm>
          </p:grpSpPr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5326269" y="2402451"/>
                <a:ext cx="5760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flipV="1">
                <a:off x="5326269" y="1286932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V="1">
                <a:off x="5902333" y="1286931"/>
                <a:ext cx="0" cy="111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Группа 52"/>
          <p:cNvGrpSpPr/>
          <p:nvPr/>
        </p:nvGrpSpPr>
        <p:grpSpPr>
          <a:xfrm>
            <a:off x="3565885" y="1100682"/>
            <a:ext cx="1623176" cy="3457629"/>
            <a:chOff x="4015806" y="683022"/>
            <a:chExt cx="2164235" cy="4610171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5459961" y="683022"/>
              <a:ext cx="720080" cy="4610171"/>
              <a:chOff x="3439911" y="897966"/>
              <a:chExt cx="720080" cy="4610171"/>
            </a:xfrm>
          </p:grpSpPr>
          <p:sp>
            <p:nvSpPr>
              <p:cNvPr id="89" name="Прямоугольник 88"/>
              <p:cNvSpPr/>
              <p:nvPr/>
            </p:nvSpPr>
            <p:spPr>
              <a:xfrm>
                <a:off x="3583927" y="1618046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0" name="Прямая соединительная линия 89"/>
              <p:cNvCxnSpPr/>
              <p:nvPr/>
            </p:nvCxnSpPr>
            <p:spPr>
              <a:xfrm flipV="1">
                <a:off x="3439911" y="1474032"/>
                <a:ext cx="0" cy="864094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 flipV="1">
                <a:off x="4159991" y="1474030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 flipH="1">
                <a:off x="3439911" y="1474030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Прямоугольник 92"/>
              <p:cNvSpPr/>
              <p:nvPr/>
            </p:nvSpPr>
            <p:spPr>
              <a:xfrm>
                <a:off x="3511919" y="110527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>
                <a:off x="3583927" y="89796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5" name="Прямая соединительная линия 94"/>
              <p:cNvCxnSpPr/>
              <p:nvPr/>
            </p:nvCxnSpPr>
            <p:spPr>
              <a:xfrm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Прямая соединительная линия 95"/>
              <p:cNvCxnSpPr/>
              <p:nvPr/>
            </p:nvCxnSpPr>
            <p:spPr>
              <a:xfrm flipV="1"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Прямоугольник 96"/>
              <p:cNvSpPr/>
              <p:nvPr/>
            </p:nvSpPr>
            <p:spPr>
              <a:xfrm flipV="1">
                <a:off x="3583927" y="4057607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8" name="Прямая соединительная линия 97"/>
              <p:cNvCxnSpPr/>
              <p:nvPr/>
            </p:nvCxnSpPr>
            <p:spPr>
              <a:xfrm>
                <a:off x="3439911" y="4066318"/>
                <a:ext cx="0" cy="86409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Прямая соединительная линия 98"/>
              <p:cNvCxnSpPr/>
              <p:nvPr/>
            </p:nvCxnSpPr>
            <p:spPr>
              <a:xfrm>
                <a:off x="4159991" y="4066318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единительная линия 99"/>
              <p:cNvCxnSpPr/>
              <p:nvPr/>
            </p:nvCxnSpPr>
            <p:spPr>
              <a:xfrm flipV="1"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 flipH="1">
                <a:off x="3439911" y="4931243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Прямоугольник 102"/>
              <p:cNvSpPr/>
              <p:nvPr/>
            </p:nvSpPr>
            <p:spPr>
              <a:xfrm>
                <a:off x="3511919" y="398750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3583927" y="5076089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4737350" y="683022"/>
              <a:ext cx="720080" cy="4610171"/>
              <a:chOff x="3439911" y="897966"/>
              <a:chExt cx="720080" cy="4610171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3583927" y="1618046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4" name="Прямая соединительная линия 73"/>
              <p:cNvCxnSpPr/>
              <p:nvPr/>
            </p:nvCxnSpPr>
            <p:spPr>
              <a:xfrm flipV="1">
                <a:off x="3439911" y="1474032"/>
                <a:ext cx="0" cy="864094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единительная линия 74"/>
              <p:cNvCxnSpPr/>
              <p:nvPr/>
            </p:nvCxnSpPr>
            <p:spPr>
              <a:xfrm flipV="1">
                <a:off x="4159991" y="1474030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 flipH="1">
                <a:off x="3439911" y="1474030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Прямоугольник 76"/>
              <p:cNvSpPr/>
              <p:nvPr/>
            </p:nvSpPr>
            <p:spPr>
              <a:xfrm>
                <a:off x="3511919" y="110527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3583927" y="89796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9" name="Прямая соединительная линия 78"/>
              <p:cNvCxnSpPr/>
              <p:nvPr/>
            </p:nvCxnSpPr>
            <p:spPr>
              <a:xfrm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/>
              <p:cNvCxnSpPr/>
              <p:nvPr/>
            </p:nvCxnSpPr>
            <p:spPr>
              <a:xfrm flipV="1"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Прямоугольник 80"/>
              <p:cNvSpPr/>
              <p:nvPr/>
            </p:nvSpPr>
            <p:spPr>
              <a:xfrm flipV="1">
                <a:off x="3583927" y="4057607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2" name="Прямая соединительная линия 81"/>
              <p:cNvCxnSpPr/>
              <p:nvPr/>
            </p:nvCxnSpPr>
            <p:spPr>
              <a:xfrm>
                <a:off x="3439911" y="4066318"/>
                <a:ext cx="0" cy="86409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4159991" y="4066318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flipV="1"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 flipH="1">
                <a:off x="3439911" y="4931243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Прямоугольник 86"/>
              <p:cNvSpPr/>
              <p:nvPr/>
            </p:nvSpPr>
            <p:spPr>
              <a:xfrm>
                <a:off x="3511919" y="398750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3583927" y="5076089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4015806" y="683022"/>
              <a:ext cx="720080" cy="4610171"/>
              <a:chOff x="3439911" y="897966"/>
              <a:chExt cx="720080" cy="4610171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3583927" y="1618046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8" name="Прямая соединительная линия 57"/>
              <p:cNvCxnSpPr/>
              <p:nvPr/>
            </p:nvCxnSpPr>
            <p:spPr>
              <a:xfrm flipV="1">
                <a:off x="3439911" y="1474032"/>
                <a:ext cx="0" cy="864094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flipV="1">
                <a:off x="4159991" y="1474030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flipH="1">
                <a:off x="3439911" y="1474030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рямоугольник 60"/>
              <p:cNvSpPr/>
              <p:nvPr/>
            </p:nvSpPr>
            <p:spPr>
              <a:xfrm>
                <a:off x="3511919" y="110527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3583927" y="89796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 flipV="1"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Прямоугольник 64"/>
              <p:cNvSpPr/>
              <p:nvPr/>
            </p:nvSpPr>
            <p:spPr>
              <a:xfrm flipV="1">
                <a:off x="3583927" y="4057607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3439911" y="4066318"/>
                <a:ext cx="0" cy="86409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4159991" y="4066318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flipV="1"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 flipH="1">
                <a:off x="3439911" y="4931243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Прямоугольник 70"/>
              <p:cNvSpPr/>
              <p:nvPr/>
            </p:nvSpPr>
            <p:spPr>
              <a:xfrm>
                <a:off x="3511919" y="398750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3583927" y="5076089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5" name="Группа 104"/>
          <p:cNvGrpSpPr/>
          <p:nvPr/>
        </p:nvGrpSpPr>
        <p:grpSpPr>
          <a:xfrm>
            <a:off x="5188359" y="1100682"/>
            <a:ext cx="1642067" cy="3458251"/>
            <a:chOff x="5867202" y="-469935"/>
            <a:chExt cx="2189422" cy="4611000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5867202" y="-469106"/>
              <a:ext cx="720080" cy="4610171"/>
              <a:chOff x="3439911" y="897966"/>
              <a:chExt cx="720080" cy="4610171"/>
            </a:xfrm>
          </p:grpSpPr>
          <p:sp>
            <p:nvSpPr>
              <p:cNvPr id="126" name="Прямоугольник 125"/>
              <p:cNvSpPr/>
              <p:nvPr/>
            </p:nvSpPr>
            <p:spPr>
              <a:xfrm>
                <a:off x="3583927" y="1618046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7" name="Прямая соединительная линия 126"/>
              <p:cNvCxnSpPr/>
              <p:nvPr/>
            </p:nvCxnSpPr>
            <p:spPr>
              <a:xfrm flipV="1">
                <a:off x="3439911" y="1474032"/>
                <a:ext cx="0" cy="864094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/>
              <p:nvPr/>
            </p:nvCxnSpPr>
            <p:spPr>
              <a:xfrm flipV="1">
                <a:off x="4159991" y="1474030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/>
              <p:cNvCxnSpPr/>
              <p:nvPr/>
            </p:nvCxnSpPr>
            <p:spPr>
              <a:xfrm flipH="1">
                <a:off x="3439911" y="1474030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Прямоугольник 129"/>
              <p:cNvSpPr/>
              <p:nvPr/>
            </p:nvSpPr>
            <p:spPr>
              <a:xfrm>
                <a:off x="3511919" y="110527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3583927" y="89796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B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2" name="Прямая соединительная линия 131"/>
              <p:cNvCxnSpPr/>
              <p:nvPr/>
            </p:nvCxnSpPr>
            <p:spPr>
              <a:xfrm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flipV="1"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Прямоугольник 133"/>
              <p:cNvSpPr/>
              <p:nvPr/>
            </p:nvSpPr>
            <p:spPr>
              <a:xfrm flipV="1">
                <a:off x="3583927" y="4057607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35" name="Прямая соединительная линия 134"/>
              <p:cNvCxnSpPr/>
              <p:nvPr/>
            </p:nvCxnSpPr>
            <p:spPr>
              <a:xfrm>
                <a:off x="3439911" y="4066318"/>
                <a:ext cx="0" cy="86409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Прямая соединительная линия 135"/>
              <p:cNvCxnSpPr/>
              <p:nvPr/>
            </p:nvCxnSpPr>
            <p:spPr>
              <a:xfrm>
                <a:off x="4159991" y="4066318"/>
                <a:ext cx="0" cy="86409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Прямая соединительная линия 136"/>
              <p:cNvCxnSpPr/>
              <p:nvPr/>
            </p:nvCxnSpPr>
            <p:spPr>
              <a:xfrm flipV="1"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 flipH="1">
                <a:off x="3439911" y="4931243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Прямоугольник 139"/>
              <p:cNvSpPr/>
              <p:nvPr/>
            </p:nvSpPr>
            <p:spPr>
              <a:xfrm>
                <a:off x="3511919" y="398750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>
                <a:off x="3583927" y="5076089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B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7" name="Прямая соединительная линия 106"/>
            <p:cNvCxnSpPr/>
            <p:nvPr/>
          </p:nvCxnSpPr>
          <p:spPr>
            <a:xfrm flipH="1">
              <a:off x="6587282" y="106958"/>
              <a:ext cx="720080" cy="0"/>
            </a:xfrm>
            <a:prstGeom prst="line">
              <a:avLst/>
            </a:prstGeom>
            <a:ln w="38100" cap="rnd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flipH="1">
              <a:off x="6587282" y="3563341"/>
              <a:ext cx="720080" cy="0"/>
            </a:xfrm>
            <a:prstGeom prst="line">
              <a:avLst/>
            </a:prstGeom>
            <a:ln w="38100" cap="rnd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Группа 108"/>
            <p:cNvGrpSpPr/>
            <p:nvPr/>
          </p:nvGrpSpPr>
          <p:grpSpPr>
            <a:xfrm>
              <a:off x="7336544" y="-469935"/>
              <a:ext cx="720080" cy="4610171"/>
              <a:chOff x="3439911" y="897966"/>
              <a:chExt cx="720080" cy="4610171"/>
            </a:xfrm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3583927" y="1618046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1" name="Прямая соединительная линия 110"/>
              <p:cNvCxnSpPr/>
              <p:nvPr/>
            </p:nvCxnSpPr>
            <p:spPr>
              <a:xfrm flipV="1">
                <a:off x="3439911" y="1474032"/>
                <a:ext cx="0" cy="864094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/>
              <p:cNvCxnSpPr/>
              <p:nvPr/>
            </p:nvCxnSpPr>
            <p:spPr>
              <a:xfrm flipV="1">
                <a:off x="4159991" y="1474030"/>
                <a:ext cx="0" cy="1435356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/>
              <p:cNvCxnSpPr/>
              <p:nvPr/>
            </p:nvCxnSpPr>
            <p:spPr>
              <a:xfrm flipH="1">
                <a:off x="3439911" y="1474030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Прямоугольник 113"/>
              <p:cNvSpPr/>
              <p:nvPr/>
            </p:nvSpPr>
            <p:spPr>
              <a:xfrm>
                <a:off x="3511919" y="110527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3583927" y="89796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B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flipV="1">
                <a:off x="3583927" y="162675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Прямоугольник 117"/>
              <p:cNvSpPr/>
              <p:nvPr/>
            </p:nvSpPr>
            <p:spPr>
              <a:xfrm flipV="1">
                <a:off x="3583927" y="4057607"/>
                <a:ext cx="432048" cy="72879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9" name="Прямая соединительная линия 118"/>
              <p:cNvCxnSpPr/>
              <p:nvPr/>
            </p:nvCxnSpPr>
            <p:spPr>
              <a:xfrm>
                <a:off x="3439911" y="4066318"/>
                <a:ext cx="0" cy="86409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Прямая соединительная линия 119"/>
              <p:cNvCxnSpPr/>
              <p:nvPr/>
            </p:nvCxnSpPr>
            <p:spPr>
              <a:xfrm>
                <a:off x="4159991" y="3485449"/>
                <a:ext cx="0" cy="1444965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 flipV="1"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>
              <a:xfrm>
                <a:off x="3583927" y="4057607"/>
                <a:ext cx="43204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 flipH="1">
                <a:off x="3439911" y="4931243"/>
                <a:ext cx="720080" cy="0"/>
              </a:xfrm>
              <a:prstGeom prst="line">
                <a:avLst/>
              </a:prstGeom>
              <a:ln w="381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Прямоугольник 123"/>
              <p:cNvSpPr/>
              <p:nvPr/>
            </p:nvSpPr>
            <p:spPr>
              <a:xfrm>
                <a:off x="3511919" y="3987509"/>
                <a:ext cx="576064" cy="1304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3583927" y="5076089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B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42" name="Прямая соединительная линия 141"/>
          <p:cNvCxnSpPr/>
          <p:nvPr/>
        </p:nvCxnSpPr>
        <p:spPr>
          <a:xfrm flipV="1">
            <a:off x="2491071" y="3042798"/>
            <a:ext cx="0" cy="427616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2546175" y="1065587"/>
            <a:ext cx="43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47" name="TextBox 146"/>
          <p:cNvSpPr txBox="1"/>
          <p:nvPr/>
        </p:nvSpPr>
        <p:spPr>
          <a:xfrm>
            <a:off x="76455" y="1063608"/>
            <a:ext cx="228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Sections:</a:t>
            </a:r>
          </a:p>
          <a:p>
            <a:r>
              <a:rPr lang="en-US" dirty="0" smtClean="0"/>
              <a:t>D</a:t>
            </a:r>
            <a:r>
              <a:rPr lang="ru-RU" dirty="0" smtClean="0"/>
              <a:t> – </a:t>
            </a:r>
            <a:r>
              <a:rPr lang="en-US" dirty="0" smtClean="0"/>
              <a:t>damping       (1,  2)</a:t>
            </a:r>
          </a:p>
          <a:p>
            <a:r>
              <a:rPr lang="en-US" dirty="0" smtClean="0"/>
              <a:t>A</a:t>
            </a:r>
            <a:r>
              <a:rPr lang="ru-RU" dirty="0" smtClean="0"/>
              <a:t> – </a:t>
            </a:r>
            <a:r>
              <a:rPr lang="en-US" dirty="0" smtClean="0"/>
              <a:t>accelerating (3-  5)</a:t>
            </a:r>
          </a:p>
          <a:p>
            <a:r>
              <a:rPr lang="en-US" dirty="0" smtClean="0"/>
              <a:t>B</a:t>
            </a:r>
            <a:r>
              <a:rPr lang="ru-RU" dirty="0" smtClean="0"/>
              <a:t> – </a:t>
            </a:r>
            <a:r>
              <a:rPr lang="en-US" dirty="0" smtClean="0"/>
              <a:t>barrier          (6-20)</a:t>
            </a:r>
            <a:endParaRPr lang="ru-RU" dirty="0"/>
          </a:p>
        </p:txBody>
      </p:sp>
      <p:sp>
        <p:nvSpPr>
          <p:cNvPr id="150" name="TextBox 149"/>
          <p:cNvSpPr txBox="1"/>
          <p:nvPr/>
        </p:nvSpPr>
        <p:spPr>
          <a:xfrm>
            <a:off x="3091278" y="1063608"/>
            <a:ext cx="43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58" name="TextBox 157"/>
          <p:cNvSpPr txBox="1"/>
          <p:nvPr/>
        </p:nvSpPr>
        <p:spPr>
          <a:xfrm>
            <a:off x="2858731" y="223508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</a:t>
            </a:r>
            <a:endParaRPr lang="ru-RU" dirty="0"/>
          </a:p>
        </p:txBody>
      </p:sp>
      <p:cxnSp>
        <p:nvCxnSpPr>
          <p:cNvPr id="265" name="Прямая соединительная линия 264"/>
          <p:cNvCxnSpPr/>
          <p:nvPr/>
        </p:nvCxnSpPr>
        <p:spPr>
          <a:xfrm flipV="1">
            <a:off x="6776420" y="1532730"/>
            <a:ext cx="0" cy="702351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единительная линия 268"/>
          <p:cNvCxnSpPr/>
          <p:nvPr/>
        </p:nvCxnSpPr>
        <p:spPr>
          <a:xfrm flipV="1">
            <a:off x="6343239" y="1532730"/>
            <a:ext cx="1133" cy="698941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/>
          <p:cNvCxnSpPr/>
          <p:nvPr/>
        </p:nvCxnSpPr>
        <p:spPr>
          <a:xfrm flipV="1">
            <a:off x="6343238" y="2236505"/>
            <a:ext cx="433181" cy="2065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/>
          <p:cNvSpPr txBox="1"/>
          <p:nvPr/>
        </p:nvSpPr>
        <p:spPr>
          <a:xfrm>
            <a:off x="5994991" y="473836"/>
            <a:ext cx="1068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Pulse generator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109105" y="1239413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738403" y="12394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</a:t>
            </a:r>
            <a:endParaRPr lang="ru-RU" sz="1600" dirty="0">
              <a:solidFill>
                <a:srgbClr val="FF0000"/>
              </a:solidFill>
            </a:endParaRP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28468" y="885234"/>
            <a:ext cx="1937456" cy="2122067"/>
            <a:chOff x="7083501" y="34271"/>
            <a:chExt cx="1937456" cy="2122067"/>
          </a:xfrm>
        </p:grpSpPr>
        <p:cxnSp>
          <p:nvCxnSpPr>
            <p:cNvPr id="218" name="Прямая соединительная линия 217"/>
            <p:cNvCxnSpPr>
              <a:endCxn id="221" idx="4"/>
            </p:cNvCxnSpPr>
            <p:nvPr/>
          </p:nvCxnSpPr>
          <p:spPr>
            <a:xfrm flipV="1">
              <a:off x="8055205" y="446417"/>
              <a:ext cx="0" cy="305465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Группа 219"/>
            <p:cNvGrpSpPr>
              <a:grpSpLocks noChangeAspect="1"/>
            </p:cNvGrpSpPr>
            <p:nvPr/>
          </p:nvGrpSpPr>
          <p:grpSpPr>
            <a:xfrm>
              <a:off x="8019205" y="374417"/>
              <a:ext cx="72000" cy="72000"/>
              <a:chOff x="2453677" y="849227"/>
              <a:chExt cx="144020" cy="144020"/>
            </a:xfrm>
          </p:grpSpPr>
          <p:sp>
            <p:nvSpPr>
              <p:cNvPr id="221" name="Блок-схема: узел 220"/>
              <p:cNvSpPr/>
              <p:nvPr/>
            </p:nvSpPr>
            <p:spPr>
              <a:xfrm>
                <a:off x="2453677" y="849227"/>
                <a:ext cx="144020" cy="144020"/>
              </a:xfrm>
              <a:prstGeom prst="flowChartConnector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22" name="Прямая соединительная линия 221"/>
              <p:cNvCxnSpPr/>
              <p:nvPr/>
            </p:nvCxnSpPr>
            <p:spPr>
              <a:xfrm flipV="1">
                <a:off x="2453677" y="849227"/>
                <a:ext cx="144020" cy="1440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3" name="TextBox 222"/>
            <p:cNvSpPr txBox="1"/>
            <p:nvPr/>
          </p:nvSpPr>
          <p:spPr>
            <a:xfrm>
              <a:off x="7708358" y="34271"/>
              <a:ext cx="686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+V DC</a:t>
              </a:r>
              <a:endParaRPr lang="ru-RU" sz="1600" dirty="0"/>
            </a:p>
          </p:txBody>
        </p:sp>
        <p:grpSp>
          <p:nvGrpSpPr>
            <p:cNvPr id="143" name="Группа 142"/>
            <p:cNvGrpSpPr/>
            <p:nvPr/>
          </p:nvGrpSpPr>
          <p:grpSpPr>
            <a:xfrm>
              <a:off x="8295508" y="901966"/>
              <a:ext cx="482732" cy="175309"/>
              <a:chOff x="5248154" y="1221105"/>
              <a:chExt cx="396519" cy="144000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29158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Прямая соединительная линия 151"/>
              <p:cNvCxnSpPr/>
              <p:nvPr/>
            </p:nvCxnSpPr>
            <p:spPr>
              <a:xfrm>
                <a:off x="532206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5248154" y="1365105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>
                <a:off x="5248154" y="1223028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>
                <a:off x="5322064" y="1365105"/>
                <a:ext cx="322609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Группа 160"/>
            <p:cNvGrpSpPr/>
            <p:nvPr/>
          </p:nvGrpSpPr>
          <p:grpSpPr>
            <a:xfrm>
              <a:off x="8300876" y="1579359"/>
              <a:ext cx="450694" cy="175309"/>
              <a:chOff x="5248154" y="1221105"/>
              <a:chExt cx="370203" cy="144000"/>
            </a:xfrm>
          </p:grpSpPr>
          <p:cxnSp>
            <p:nvCxnSpPr>
              <p:cNvPr id="162" name="Прямая соединительная линия 161"/>
              <p:cNvCxnSpPr/>
              <p:nvPr/>
            </p:nvCxnSpPr>
            <p:spPr>
              <a:xfrm>
                <a:off x="529158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>
                <a:off x="532206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Прямая соединительная линия 163"/>
              <p:cNvCxnSpPr/>
              <p:nvPr/>
            </p:nvCxnSpPr>
            <p:spPr>
              <a:xfrm>
                <a:off x="5248154" y="1365105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/>
              <p:nvPr/>
            </p:nvCxnSpPr>
            <p:spPr>
              <a:xfrm>
                <a:off x="5248154" y="1223028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Прямая соединительная линия 165"/>
              <p:cNvCxnSpPr/>
              <p:nvPr/>
            </p:nvCxnSpPr>
            <p:spPr>
              <a:xfrm>
                <a:off x="5322064" y="1365105"/>
                <a:ext cx="296293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Группа 166"/>
            <p:cNvGrpSpPr/>
            <p:nvPr/>
          </p:nvGrpSpPr>
          <p:grpSpPr>
            <a:xfrm flipH="1">
              <a:off x="7315190" y="905129"/>
              <a:ext cx="489949" cy="175309"/>
              <a:chOff x="5248148" y="1221105"/>
              <a:chExt cx="402446" cy="144000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>
                <a:off x="529158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532206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>
                <a:off x="5248152" y="1365105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Прямая соединительная линия 170"/>
              <p:cNvCxnSpPr/>
              <p:nvPr/>
            </p:nvCxnSpPr>
            <p:spPr>
              <a:xfrm>
                <a:off x="5248148" y="1223028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Прямая соединительная линия 171"/>
              <p:cNvCxnSpPr/>
              <p:nvPr/>
            </p:nvCxnSpPr>
            <p:spPr>
              <a:xfrm>
                <a:off x="5322063" y="1365105"/>
                <a:ext cx="328531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Группа 172"/>
            <p:cNvGrpSpPr/>
            <p:nvPr/>
          </p:nvGrpSpPr>
          <p:grpSpPr>
            <a:xfrm flipH="1">
              <a:off x="7372350" y="1579359"/>
              <a:ext cx="432790" cy="175309"/>
              <a:chOff x="5248154" y="1221105"/>
              <a:chExt cx="355496" cy="144000"/>
            </a:xfrm>
          </p:grpSpPr>
          <p:cxnSp>
            <p:nvCxnSpPr>
              <p:cNvPr id="174" name="Прямая соединительная линия 173"/>
              <p:cNvCxnSpPr/>
              <p:nvPr/>
            </p:nvCxnSpPr>
            <p:spPr>
              <a:xfrm>
                <a:off x="529158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Прямая соединительная линия 174"/>
              <p:cNvCxnSpPr/>
              <p:nvPr/>
            </p:nvCxnSpPr>
            <p:spPr>
              <a:xfrm>
                <a:off x="5322064" y="1221105"/>
                <a:ext cx="0" cy="14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Прямая соединительная линия 175"/>
              <p:cNvCxnSpPr/>
              <p:nvPr/>
            </p:nvCxnSpPr>
            <p:spPr>
              <a:xfrm>
                <a:off x="5248154" y="1365105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Прямая соединительная линия 176"/>
              <p:cNvCxnSpPr/>
              <p:nvPr/>
            </p:nvCxnSpPr>
            <p:spPr>
              <a:xfrm>
                <a:off x="5248154" y="1223028"/>
                <a:ext cx="42586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Прямая соединительная линия 177"/>
              <p:cNvCxnSpPr/>
              <p:nvPr/>
            </p:nvCxnSpPr>
            <p:spPr>
              <a:xfrm>
                <a:off x="5322063" y="1365105"/>
                <a:ext cx="281587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7805140" y="1077276"/>
              <a:ext cx="0" cy="252386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7805140" y="1329661"/>
              <a:ext cx="0" cy="249698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>
              <a:off x="8297153" y="1077276"/>
              <a:ext cx="0" cy="252386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>
              <a:off x="8297153" y="1329661"/>
              <a:ext cx="0" cy="252386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>
              <a:off x="7805140" y="1754560"/>
              <a:ext cx="0" cy="14684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8295508" y="1754668"/>
              <a:ext cx="0" cy="136824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7805140" y="765142"/>
              <a:ext cx="0" cy="136824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>
              <a:off x="8295508" y="755235"/>
              <a:ext cx="0" cy="136824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единительная линия 186"/>
            <p:cNvCxnSpPr/>
            <p:nvPr/>
          </p:nvCxnSpPr>
          <p:spPr>
            <a:xfrm flipV="1">
              <a:off x="7805140" y="1900499"/>
              <a:ext cx="490368" cy="901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>
            <a:xfrm flipV="1">
              <a:off x="7805140" y="754570"/>
              <a:ext cx="490368" cy="901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>
              <a:stCxn id="216" idx="6"/>
            </p:cNvCxnSpPr>
            <p:nvPr/>
          </p:nvCxnSpPr>
          <p:spPr>
            <a:xfrm>
              <a:off x="8163205" y="1329587"/>
              <a:ext cx="132303" cy="74"/>
            </a:xfrm>
            <a:prstGeom prst="line">
              <a:avLst/>
            </a:prstGeom>
            <a:ln w="12700" cap="rnd"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>
              <a:endCxn id="212" idx="2"/>
            </p:cNvCxnSpPr>
            <p:nvPr/>
          </p:nvCxnSpPr>
          <p:spPr>
            <a:xfrm>
              <a:off x="7810255" y="1329661"/>
              <a:ext cx="116812" cy="144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>
            <a:xfrm>
              <a:off x="8055205" y="1900949"/>
              <a:ext cx="0" cy="110889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>
            <a:xfrm flipH="1">
              <a:off x="7975879" y="2011838"/>
              <a:ext cx="164994" cy="0"/>
            </a:xfrm>
            <a:prstGeom prst="line">
              <a:avLst/>
            </a:prstGeom>
            <a:ln w="38100" cap="flat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 flipH="1">
              <a:off x="7089674" y="1079024"/>
              <a:ext cx="208840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Овал 235"/>
            <p:cNvSpPr>
              <a:spLocks noChangeAspect="1"/>
            </p:cNvSpPr>
            <p:nvPr/>
          </p:nvSpPr>
          <p:spPr>
            <a:xfrm>
              <a:off x="7266129" y="578555"/>
              <a:ext cx="1577783" cy="1577783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244" name="Прямая соединительная линия 243"/>
            <p:cNvCxnSpPr/>
            <p:nvPr/>
          </p:nvCxnSpPr>
          <p:spPr>
            <a:xfrm flipH="1">
              <a:off x="7083501" y="1757849"/>
              <a:ext cx="265989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>
              <a:off x="8804910" y="1077275"/>
              <a:ext cx="216047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/>
            <p:cNvCxnSpPr/>
            <p:nvPr/>
          </p:nvCxnSpPr>
          <p:spPr>
            <a:xfrm>
              <a:off x="8778240" y="1754560"/>
              <a:ext cx="242717" cy="0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/>
            <p:cNvSpPr txBox="1"/>
            <p:nvPr/>
          </p:nvSpPr>
          <p:spPr>
            <a:xfrm>
              <a:off x="7813798" y="1017111"/>
              <a:ext cx="282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8001441" y="1017663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b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211" name="Группа 210"/>
            <p:cNvGrpSpPr>
              <a:grpSpLocks noChangeAspect="1"/>
            </p:cNvGrpSpPr>
            <p:nvPr/>
          </p:nvGrpSpPr>
          <p:grpSpPr>
            <a:xfrm>
              <a:off x="7927067" y="1293805"/>
              <a:ext cx="72000" cy="72000"/>
              <a:chOff x="2453677" y="849227"/>
              <a:chExt cx="144020" cy="144020"/>
            </a:xfrm>
          </p:grpSpPr>
          <p:sp>
            <p:nvSpPr>
              <p:cNvPr id="212" name="Блок-схема: узел 211"/>
              <p:cNvSpPr/>
              <p:nvPr/>
            </p:nvSpPr>
            <p:spPr>
              <a:xfrm>
                <a:off x="2453677" y="849227"/>
                <a:ext cx="144020" cy="144020"/>
              </a:xfrm>
              <a:prstGeom prst="flowChartConnector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3" name="Прямая соединительная линия 212"/>
              <p:cNvCxnSpPr/>
              <p:nvPr/>
            </p:nvCxnSpPr>
            <p:spPr>
              <a:xfrm flipV="1">
                <a:off x="2453677" y="849227"/>
                <a:ext cx="144020" cy="14402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Группа 214"/>
            <p:cNvGrpSpPr>
              <a:grpSpLocks noChangeAspect="1"/>
            </p:cNvGrpSpPr>
            <p:nvPr/>
          </p:nvGrpSpPr>
          <p:grpSpPr>
            <a:xfrm>
              <a:off x="8091205" y="1293587"/>
              <a:ext cx="72000" cy="72000"/>
              <a:chOff x="2453677" y="849227"/>
              <a:chExt cx="144020" cy="144020"/>
            </a:xfrm>
          </p:grpSpPr>
          <p:sp>
            <p:nvSpPr>
              <p:cNvPr id="216" name="Блок-схема: узел 215"/>
              <p:cNvSpPr/>
              <p:nvPr/>
            </p:nvSpPr>
            <p:spPr>
              <a:xfrm>
                <a:off x="2453677" y="849227"/>
                <a:ext cx="144020" cy="144020"/>
              </a:xfrm>
              <a:prstGeom prst="flowChartConnector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7" name="Прямая соединительная линия 216"/>
              <p:cNvCxnSpPr/>
              <p:nvPr/>
            </p:nvCxnSpPr>
            <p:spPr>
              <a:xfrm flipV="1">
                <a:off x="2453677" y="849227"/>
                <a:ext cx="144020" cy="14402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3" name="Группа 232"/>
          <p:cNvGrpSpPr>
            <a:grpSpLocks noChangeAspect="1"/>
          </p:cNvGrpSpPr>
          <p:nvPr/>
        </p:nvGrpSpPr>
        <p:grpSpPr>
          <a:xfrm>
            <a:off x="6307486" y="1495033"/>
            <a:ext cx="72000" cy="72000"/>
            <a:chOff x="2453677" y="849227"/>
            <a:chExt cx="144020" cy="144020"/>
          </a:xfrm>
        </p:grpSpPr>
        <p:sp>
          <p:nvSpPr>
            <p:cNvPr id="234" name="Блок-схема: узел 233"/>
            <p:cNvSpPr/>
            <p:nvPr/>
          </p:nvSpPr>
          <p:spPr>
            <a:xfrm>
              <a:off x="2453677" y="849227"/>
              <a:ext cx="144020" cy="144020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5" name="Прямая соединительная линия 234"/>
            <p:cNvCxnSpPr/>
            <p:nvPr/>
          </p:nvCxnSpPr>
          <p:spPr>
            <a:xfrm flipV="1">
              <a:off x="2453677" y="849227"/>
              <a:ext cx="144020" cy="1440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Группа 236"/>
          <p:cNvGrpSpPr>
            <a:grpSpLocks noChangeAspect="1"/>
          </p:cNvGrpSpPr>
          <p:nvPr/>
        </p:nvGrpSpPr>
        <p:grpSpPr>
          <a:xfrm>
            <a:off x="6740541" y="1495033"/>
            <a:ext cx="72000" cy="72000"/>
            <a:chOff x="2453677" y="849227"/>
            <a:chExt cx="144020" cy="144020"/>
          </a:xfrm>
        </p:grpSpPr>
        <p:sp>
          <p:nvSpPr>
            <p:cNvPr id="238" name="Блок-схема: узел 237"/>
            <p:cNvSpPr/>
            <p:nvPr/>
          </p:nvSpPr>
          <p:spPr>
            <a:xfrm>
              <a:off x="2453677" y="849227"/>
              <a:ext cx="144020" cy="144020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9" name="Прямая соединительная линия 238"/>
            <p:cNvCxnSpPr/>
            <p:nvPr/>
          </p:nvCxnSpPr>
          <p:spPr>
            <a:xfrm flipV="1">
              <a:off x="2453677" y="849227"/>
              <a:ext cx="144020" cy="1440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Прямоугольник 223"/>
          <p:cNvSpPr/>
          <p:nvPr/>
        </p:nvSpPr>
        <p:spPr>
          <a:xfrm>
            <a:off x="7230466" y="548569"/>
            <a:ext cx="152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= Switching PS</a:t>
            </a:r>
            <a:endParaRPr lang="ru-RU" dirty="0"/>
          </a:p>
        </p:txBody>
      </p:sp>
      <p:sp>
        <p:nvSpPr>
          <p:cNvPr id="219" name="Прямоугольник 218"/>
          <p:cNvSpPr/>
          <p:nvPr/>
        </p:nvSpPr>
        <p:spPr>
          <a:xfrm>
            <a:off x="0" y="4970770"/>
            <a:ext cx="9190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Switching PS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is triggered by external signals thus allowing variation of the output pulse length.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The </a:t>
            </a:r>
            <a:r>
              <a:rPr lang="en-US" sz="1600" i="1" dirty="0" smtClean="0">
                <a:solidFill>
                  <a:srgbClr val="0000FF"/>
                </a:solidFill>
              </a:rPr>
              <a:t>min</a:t>
            </a:r>
            <a:r>
              <a:rPr lang="en-US" sz="1600" dirty="0" smtClean="0">
                <a:solidFill>
                  <a:srgbClr val="0000FF"/>
                </a:solidFill>
              </a:rPr>
              <a:t> gap between two adjacent bipolar pulses is limited to </a:t>
            </a:r>
            <a:r>
              <a:rPr lang="en-US" sz="1600" u="sng" dirty="0" smtClean="0">
                <a:solidFill>
                  <a:srgbClr val="0000FF"/>
                </a:solidFill>
              </a:rPr>
              <a:t>10ns</a:t>
            </a:r>
            <a:r>
              <a:rPr lang="en-US" sz="1600" dirty="0" smtClean="0">
                <a:solidFill>
                  <a:srgbClr val="0000FF"/>
                </a:solidFill>
              </a:rPr>
              <a:t> in order to ensure NO through current.</a:t>
            </a:r>
            <a:endParaRPr lang="ru-RU" sz="1600" dirty="0"/>
          </a:p>
        </p:txBody>
      </p:sp>
      <p:grpSp>
        <p:nvGrpSpPr>
          <p:cNvPr id="228" name="Группа 227"/>
          <p:cNvGrpSpPr/>
          <p:nvPr/>
        </p:nvGrpSpPr>
        <p:grpSpPr>
          <a:xfrm>
            <a:off x="1008611" y="5747031"/>
            <a:ext cx="4895200" cy="733968"/>
            <a:chOff x="1008611" y="5747031"/>
            <a:chExt cx="4895200" cy="733968"/>
          </a:xfrm>
        </p:grpSpPr>
        <p:sp>
          <p:nvSpPr>
            <p:cNvPr id="225" name="Прямоугольник 224"/>
            <p:cNvSpPr/>
            <p:nvPr/>
          </p:nvSpPr>
          <p:spPr>
            <a:xfrm>
              <a:off x="1008611" y="5747031"/>
              <a:ext cx="37533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FF"/>
                  </a:solidFill>
                </a:rPr>
                <a:t>Example: barrier pulses before merging the already stored and newly injected bunches</a:t>
              </a:r>
              <a:endParaRPr lang="ru-RU" sz="1600" dirty="0"/>
            </a:p>
          </p:txBody>
        </p:sp>
        <p:grpSp>
          <p:nvGrpSpPr>
            <p:cNvPr id="249" name="Группа 248"/>
            <p:cNvGrpSpPr/>
            <p:nvPr/>
          </p:nvGrpSpPr>
          <p:grpSpPr>
            <a:xfrm>
              <a:off x="5174153" y="5901725"/>
              <a:ext cx="729658" cy="579274"/>
              <a:chOff x="3916418" y="5861827"/>
              <a:chExt cx="729658" cy="579274"/>
            </a:xfrm>
          </p:grpSpPr>
          <p:cxnSp>
            <p:nvCxnSpPr>
              <p:cNvPr id="226" name="Прямая соединительная линия 225"/>
              <p:cNvCxnSpPr/>
              <p:nvPr/>
            </p:nvCxnSpPr>
            <p:spPr>
              <a:xfrm flipH="1">
                <a:off x="3916418" y="6153101"/>
                <a:ext cx="144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flipH="1">
                <a:off x="4060418" y="5861827"/>
                <a:ext cx="144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Прямая соединительная линия 230"/>
              <p:cNvCxnSpPr/>
              <p:nvPr/>
            </p:nvCxnSpPr>
            <p:spPr>
              <a:xfrm flipH="1">
                <a:off x="4214100" y="6153101"/>
                <a:ext cx="144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Прямая соединительная линия 231"/>
              <p:cNvCxnSpPr/>
              <p:nvPr/>
            </p:nvCxnSpPr>
            <p:spPr>
              <a:xfrm flipH="1">
                <a:off x="4358076" y="6441101"/>
                <a:ext cx="144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Прямая соединительная линия 239"/>
              <p:cNvCxnSpPr/>
              <p:nvPr/>
            </p:nvCxnSpPr>
            <p:spPr>
              <a:xfrm flipH="1">
                <a:off x="4502076" y="6153101"/>
                <a:ext cx="144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единительная линия 240"/>
              <p:cNvCxnSpPr/>
              <p:nvPr/>
            </p:nvCxnSpPr>
            <p:spPr>
              <a:xfrm rot="16200000" flipH="1">
                <a:off x="3916418" y="6009101"/>
                <a:ext cx="288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242"/>
              <p:cNvCxnSpPr/>
              <p:nvPr/>
            </p:nvCxnSpPr>
            <p:spPr>
              <a:xfrm rot="16200000" flipH="1">
                <a:off x="4071055" y="6009101"/>
                <a:ext cx="288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/>
              <p:cNvCxnSpPr/>
              <p:nvPr/>
            </p:nvCxnSpPr>
            <p:spPr>
              <a:xfrm rot="16200000" flipH="1">
                <a:off x="4214100" y="6297101"/>
                <a:ext cx="288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Прямая соединительная линия 247"/>
              <p:cNvCxnSpPr/>
              <p:nvPr/>
            </p:nvCxnSpPr>
            <p:spPr>
              <a:xfrm rot="16200000" flipH="1">
                <a:off x="4358076" y="6297101"/>
                <a:ext cx="288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0" name="Прямая соединительная линия 249"/>
          <p:cNvCxnSpPr/>
          <p:nvPr/>
        </p:nvCxnSpPr>
        <p:spPr>
          <a:xfrm>
            <a:off x="5554981" y="5499589"/>
            <a:ext cx="0" cy="691773"/>
          </a:xfrm>
          <a:prstGeom prst="line">
            <a:avLst/>
          </a:prstGeom>
          <a:ln w="12700" cap="rnd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2D.</a:t>
            </a:r>
            <a:endParaRPr lang="ru-RU" sz="2000" dirty="0"/>
          </a:p>
        </p:txBody>
      </p:sp>
      <p:pic>
        <p:nvPicPr>
          <p:cNvPr id="149" name="Рисунок 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92" y="488362"/>
            <a:ext cx="5346318" cy="5364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3510" y="2976818"/>
            <a:ext cx="91440" cy="3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3510" y="3666428"/>
            <a:ext cx="91440" cy="3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1019" y="3171053"/>
            <a:ext cx="19525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Vac. (beam) chamber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198170" y="1650164"/>
            <a:ext cx="3562426" cy="1993209"/>
            <a:chOff x="1198170" y="1650164"/>
            <a:chExt cx="3562426" cy="199320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611756" y="3032063"/>
              <a:ext cx="2148840" cy="81720"/>
            </a:xfrm>
            <a:prstGeom prst="roundRect">
              <a:avLst>
                <a:gd name="adj" fmla="val 2599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611756" y="3561653"/>
              <a:ext cx="2148840" cy="81720"/>
            </a:xfrm>
            <a:prstGeom prst="roundRect">
              <a:avLst>
                <a:gd name="adj" fmla="val 2599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>
              <a:off x="2786423" y="2244267"/>
              <a:ext cx="1" cy="831275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98170" y="1650164"/>
              <a:ext cx="1955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FF0000"/>
                  </a:solidFill>
                </a:rPr>
                <a:t>Vac. chamber heater in thermal insulation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2662896" y="3660940"/>
            <a:ext cx="2097699" cy="36553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62896" y="4057259"/>
            <a:ext cx="2097699" cy="249250"/>
          </a:xfrm>
          <a:prstGeom prst="roundRect">
            <a:avLst>
              <a:gd name="adj" fmla="val 25074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689100" y="3802781"/>
            <a:ext cx="973796" cy="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689100" y="4198605"/>
            <a:ext cx="973796" cy="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30525" y="3620101"/>
            <a:ext cx="969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Inductors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016" y="4026473"/>
            <a:ext cx="1569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generators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4302276" y="1112526"/>
            <a:ext cx="973796" cy="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11333" y="670785"/>
            <a:ext cx="211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Agilent </a:t>
            </a:r>
            <a:r>
              <a:rPr lang="en-US" sz="1600" dirty="0" err="1" smtClean="0">
                <a:solidFill>
                  <a:srgbClr val="FF0000"/>
                </a:solidFill>
              </a:rPr>
              <a:t>Vaclon</a:t>
            </a:r>
            <a:r>
              <a:rPr lang="en-US" sz="1600" dirty="0" smtClean="0">
                <a:solidFill>
                  <a:srgbClr val="FF0000"/>
                </a:solidFill>
              </a:rPr>
              <a:t> Plus 300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Ion sublimation combination pump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5265665" y="3721063"/>
            <a:ext cx="0" cy="85214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578072" y="4570159"/>
            <a:ext cx="13751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Ceramic break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45" name="Прямая со стрелкой 44"/>
          <p:cNvCxnSpPr>
            <a:stCxn id="51" idx="4"/>
          </p:cNvCxnSpPr>
          <p:nvPr/>
        </p:nvCxnSpPr>
        <p:spPr>
          <a:xfrm>
            <a:off x="4913204" y="2812672"/>
            <a:ext cx="5850" cy="21308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10015" y="2286113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Mechanical decoupling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r>
              <a:rPr lang="en-US" sz="1600" dirty="0" err="1" smtClean="0">
                <a:solidFill>
                  <a:srgbClr val="FF0000"/>
                </a:solidFill>
              </a:rPr>
              <a:t>ellow</a:t>
            </a:r>
            <a:r>
              <a:rPr lang="en-US" sz="1600" dirty="0" smtClean="0">
                <a:solidFill>
                  <a:srgbClr val="FF0000"/>
                </a:solidFill>
              </a:rPr>
              <a:t> w/</a:t>
            </a:r>
            <a:r>
              <a:rPr lang="en-US" sz="1600" dirty="0" err="1" smtClean="0">
                <a:solidFill>
                  <a:srgbClr val="FF0000"/>
                </a:solidFill>
              </a:rPr>
              <a:t>rf</a:t>
            </a:r>
            <a:r>
              <a:rPr lang="en-US" sz="1600" dirty="0" smtClean="0">
                <a:solidFill>
                  <a:srgbClr val="FF0000"/>
                </a:solidFill>
              </a:rPr>
              <a:t> shielding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4805204" y="2596672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53" name="Прямая со стрелкой 52"/>
          <p:cNvCxnSpPr>
            <a:stCxn id="54" idx="4"/>
          </p:cNvCxnSpPr>
          <p:nvPr/>
        </p:nvCxnSpPr>
        <p:spPr>
          <a:xfrm>
            <a:off x="2284084" y="2801569"/>
            <a:ext cx="5850" cy="21308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>
            <a:spLocks noChangeAspect="1"/>
          </p:cNvSpPr>
          <p:nvPr/>
        </p:nvSpPr>
        <p:spPr>
          <a:xfrm>
            <a:off x="2176084" y="2585569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55" name="Прямая со стрелкой 54"/>
          <p:cNvCxnSpPr>
            <a:stCxn id="56" idx="4"/>
          </p:cNvCxnSpPr>
          <p:nvPr/>
        </p:nvCxnSpPr>
        <p:spPr>
          <a:xfrm>
            <a:off x="6403058" y="2811730"/>
            <a:ext cx="5850" cy="21308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>
            <a:spLocks noChangeAspect="1"/>
          </p:cNvSpPr>
          <p:nvPr/>
        </p:nvSpPr>
        <p:spPr>
          <a:xfrm>
            <a:off x="6295058" y="2595730"/>
            <a:ext cx="216000" cy="216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7" y="5976024"/>
            <a:ext cx="5275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While an RF system (1, 2 or 3) is off movable shorts with finger spring contacts close accelerating gaps of the cavities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  <a:r>
              <a:rPr lang="en-US" sz="1600" b="1" i="1" dirty="0" smtClean="0">
                <a:solidFill>
                  <a:srgbClr val="0000FF"/>
                </a:solidFill>
              </a:rPr>
              <a:t>SAME DESIGN FOR ALL CAVITIES!</a:t>
            </a:r>
            <a:endParaRPr lang="ru-RU" sz="1600" b="1" i="1" dirty="0">
              <a:solidFill>
                <a:srgbClr val="0000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071661" y="2846638"/>
            <a:ext cx="4034555" cy="3971191"/>
            <a:chOff x="5071661" y="2846638"/>
            <a:chExt cx="4034555" cy="3971191"/>
          </a:xfrm>
        </p:grpSpPr>
        <p:sp>
          <p:nvSpPr>
            <p:cNvPr id="38" name="Овал 37"/>
            <p:cNvSpPr>
              <a:spLocks noChangeAspect="1"/>
            </p:cNvSpPr>
            <p:nvPr/>
          </p:nvSpPr>
          <p:spPr>
            <a:xfrm>
              <a:off x="5071661" y="2846638"/>
              <a:ext cx="408821" cy="408821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8837" y="4280450"/>
              <a:ext cx="2537379" cy="2537379"/>
            </a:xfrm>
            <a:prstGeom prst="rect">
              <a:avLst/>
            </a:prstGeom>
          </p:spPr>
        </p:pic>
        <p:sp>
          <p:nvSpPr>
            <p:cNvPr id="58" name="Овал 57"/>
            <p:cNvSpPr>
              <a:spLocks noChangeAspect="1"/>
            </p:cNvSpPr>
            <p:nvPr/>
          </p:nvSpPr>
          <p:spPr>
            <a:xfrm>
              <a:off x="6590749" y="4298268"/>
              <a:ext cx="2484000" cy="2484000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7495437" y="4914052"/>
              <a:ext cx="445051" cy="17716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 стрелкой 40"/>
            <p:cNvCxnSpPr>
              <a:stCxn id="38" idx="7"/>
            </p:cNvCxnSpPr>
            <p:nvPr/>
          </p:nvCxnSpPr>
          <p:spPr>
            <a:xfrm>
              <a:off x="5420612" y="2906508"/>
              <a:ext cx="3037588" cy="1554123"/>
            </a:xfrm>
            <a:prstGeom prst="straightConnector1">
              <a:avLst/>
            </a:prstGeom>
            <a:ln w="22225">
              <a:solidFill>
                <a:srgbClr val="0000FF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>
              <a:stCxn id="38" idx="3"/>
            </p:cNvCxnSpPr>
            <p:nvPr/>
          </p:nvCxnSpPr>
          <p:spPr>
            <a:xfrm>
              <a:off x="5131531" y="3195589"/>
              <a:ext cx="1627409" cy="2971531"/>
            </a:xfrm>
            <a:prstGeom prst="straightConnector1">
              <a:avLst/>
            </a:prstGeom>
            <a:ln w="22225">
              <a:solidFill>
                <a:srgbClr val="0000FF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736493" y="5600014"/>
              <a:ext cx="109837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Gap closed</a:t>
              </a:r>
              <a:endParaRPr lang="ru-RU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764748" y="1624720"/>
            <a:ext cx="3579183" cy="2386528"/>
            <a:chOff x="3764748" y="1624720"/>
            <a:chExt cx="3579183" cy="2386528"/>
          </a:xfrm>
        </p:grpSpPr>
        <p:sp>
          <p:nvSpPr>
            <p:cNvPr id="10" name="Двойная стрелка влево/вправо 9"/>
            <p:cNvSpPr/>
            <p:nvPr/>
          </p:nvSpPr>
          <p:spPr>
            <a:xfrm>
              <a:off x="3794299" y="2291070"/>
              <a:ext cx="534668" cy="277091"/>
            </a:xfrm>
            <a:prstGeom prst="leftRightArrow">
              <a:avLst/>
            </a:prstGeom>
            <a:ln w="222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>
              <a:stCxn id="4" idx="1"/>
            </p:cNvCxnSpPr>
            <p:nvPr/>
          </p:nvCxnSpPr>
          <p:spPr>
            <a:xfrm flipV="1">
              <a:off x="5700396" y="2426883"/>
              <a:ext cx="0" cy="840702"/>
            </a:xfrm>
            <a:prstGeom prst="line">
              <a:avLst/>
            </a:prstGeom>
            <a:ln w="38100" cap="rnd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4333240" y="2426884"/>
              <a:ext cx="1367157" cy="0"/>
            </a:xfrm>
            <a:prstGeom prst="line">
              <a:avLst/>
            </a:prstGeom>
            <a:ln w="38100" cap="rnd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flipH="1">
              <a:off x="3764748" y="1877184"/>
              <a:ext cx="423077" cy="181009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144516" y="1624720"/>
              <a:ext cx="1205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Short gear box</a:t>
              </a:r>
              <a:endParaRPr lang="ru-RU" sz="1600" dirty="0">
                <a:solidFill>
                  <a:srgbClr val="0070C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04031" y="3672694"/>
              <a:ext cx="17399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</a:rPr>
                <a:t>Movable gap short</a:t>
              </a:r>
              <a:endParaRPr lang="ru-RU" sz="1600" dirty="0">
                <a:solidFill>
                  <a:srgbClr val="0070C0"/>
                </a:solidFill>
              </a:endParaRPr>
            </a:p>
          </p:txBody>
        </p:sp>
        <p:sp>
          <p:nvSpPr>
            <p:cNvPr id="4" name="Двойная стрелка влево/вправо 3"/>
            <p:cNvSpPr/>
            <p:nvPr/>
          </p:nvSpPr>
          <p:spPr>
            <a:xfrm>
              <a:off x="5433062" y="3198312"/>
              <a:ext cx="534668" cy="277091"/>
            </a:xfrm>
            <a:prstGeom prst="leftRightArrow">
              <a:avLst/>
            </a:prstGeom>
            <a:ln w="222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910020" y="3147938"/>
            <a:ext cx="109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 =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38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856890" y="449739"/>
            <a:ext cx="3274774" cy="2777155"/>
            <a:chOff x="5856890" y="449739"/>
            <a:chExt cx="3274774" cy="277715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617" y="794282"/>
              <a:ext cx="2435047" cy="243261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856890" y="449739"/>
              <a:ext cx="3201767" cy="584775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FF0000"/>
                  </a:solidFill>
                </a:rPr>
                <a:t>Amorphous magnetic alloy (82% Co)</a:t>
              </a:r>
            </a:p>
            <a:p>
              <a:pPr algn="r"/>
              <a:r>
                <a:rPr lang="en-US" sz="1600" dirty="0" err="1" smtClean="0">
                  <a:solidFill>
                    <a:srgbClr val="FF0000"/>
                  </a:solidFill>
                </a:rPr>
                <a:t>Amet</a:t>
              </a:r>
              <a:r>
                <a:rPr lang="en-US" sz="1600" dirty="0">
                  <a:solidFill>
                    <a:srgbClr val="FF0000"/>
                  </a:solidFill>
                </a:rPr>
                <a:t> 84XB-M (www.amet.ru)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29310" y="1595089"/>
              <a:ext cx="1620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cs typeface="Times New Roman" panose="02020603050405020304" pitchFamily="18" charset="0"/>
                </a:rPr>
                <a:t>f,MHz</a:t>
              </a:r>
              <a:r>
                <a:rPr lang="en-US" sz="1600" dirty="0" smtClean="0">
                  <a:cs typeface="Times New Roman" panose="02020603050405020304" pitchFamily="18" charset="0"/>
                </a:rPr>
                <a:t>   </a:t>
              </a:r>
              <a:r>
                <a:rPr lang="ru-RU" sz="16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sz="16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      </a:t>
              </a:r>
              <a:r>
                <a:rPr lang="en-US" sz="1600" dirty="0" err="1" smtClean="0">
                  <a:cs typeface="Times New Roman" panose="02020603050405020304" pitchFamily="18" charset="0"/>
                </a:rPr>
                <a:t>tg</a:t>
              </a:r>
              <a:r>
                <a:rPr lang="en-US" sz="16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</a:t>
              </a:r>
            </a:p>
            <a:p>
              <a:r>
                <a:rPr lang="en-US" sz="16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   0.5   5200  1.67</a:t>
              </a:r>
            </a:p>
            <a:p>
              <a:r>
                <a:rPr lang="en-US" sz="1600" dirty="0" smtClean="0">
                  <a:cs typeface="Times New Roman" panose="02020603050405020304" pitchFamily="18" charset="0"/>
                  <a:sym typeface="Symbol" panose="05050102010706020507" pitchFamily="18" charset="2"/>
                </a:rPr>
                <a:t>   1.0   3250  1.87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3" y="742127"/>
            <a:ext cx="4430109" cy="5459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8821" y="78902"/>
            <a:ext cx="63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Barrier bucket system RF1: inductor with pulse generators.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40473"/>
            <a:ext cx="1492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generator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6197" y="5243046"/>
            <a:ext cx="1492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generator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23" idx="3"/>
          </p:cNvCxnSpPr>
          <p:nvPr/>
        </p:nvCxnSpPr>
        <p:spPr>
          <a:xfrm flipV="1">
            <a:off x="1332416" y="2749296"/>
            <a:ext cx="660976" cy="1405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4" idx="3"/>
          </p:cNvCxnSpPr>
          <p:nvPr/>
        </p:nvCxnSpPr>
        <p:spPr>
          <a:xfrm>
            <a:off x="1332416" y="4201888"/>
            <a:ext cx="1829875" cy="3835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2470961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Coupling loop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(primary coil)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09500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Coupling loop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(primary coil)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514600" y="1290023"/>
            <a:ext cx="7883" cy="48873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707436" y="1290023"/>
            <a:ext cx="7883" cy="48873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47826" y="695568"/>
            <a:ext cx="135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Cooling water inlet/outlet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3670024" y="3537718"/>
            <a:ext cx="754921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9491" flipV="1">
            <a:off x="2707988" y="1895326"/>
            <a:ext cx="6922351" cy="3056591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3781196" y="3330139"/>
            <a:ext cx="754921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18645" y="3099913"/>
            <a:ext cx="2384543" cy="83099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Water cooled copper disks with magnetic core glued in between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1882" y="1774826"/>
            <a:ext cx="2365867" cy="584775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Cooling channel as seen if end cover is transparent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3162291" y="2298230"/>
            <a:ext cx="536027" cy="5122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5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4613</TotalTime>
  <Words>2307</Words>
  <Application>Microsoft Office PowerPoint</Application>
  <PresentationFormat>Экран (4:3)</PresentationFormat>
  <Paragraphs>672</Paragraphs>
  <Slides>31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Tribendis</dc:creator>
  <cp:lastModifiedBy>Tribendis</cp:lastModifiedBy>
  <cp:revision>352</cp:revision>
  <cp:lastPrinted>2019-05-27T03:20:19Z</cp:lastPrinted>
  <dcterms:created xsi:type="dcterms:W3CDTF">2019-04-22T09:23:41Z</dcterms:created>
  <dcterms:modified xsi:type="dcterms:W3CDTF">2019-06-04T10:07:03Z</dcterms:modified>
</cp:coreProperties>
</file>