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62" r:id="rId2"/>
    <p:sldId id="263" r:id="rId3"/>
    <p:sldId id="299" r:id="rId4"/>
    <p:sldId id="277" r:id="rId5"/>
    <p:sldId id="284" r:id="rId6"/>
    <p:sldId id="275" r:id="rId7"/>
    <p:sldId id="307" r:id="rId8"/>
    <p:sldId id="308" r:id="rId9"/>
    <p:sldId id="309" r:id="rId10"/>
    <p:sldId id="298" r:id="rId11"/>
    <p:sldId id="304" r:id="rId12"/>
    <p:sldId id="312" r:id="rId13"/>
    <p:sldId id="313" r:id="rId14"/>
    <p:sldId id="305" r:id="rId15"/>
    <p:sldId id="306" r:id="rId16"/>
    <p:sldId id="310" r:id="rId17"/>
    <p:sldId id="287" r:id="rId18"/>
    <p:sldId id="294" r:id="rId19"/>
    <p:sldId id="295" r:id="rId20"/>
    <p:sldId id="296" r:id="rId21"/>
    <p:sldId id="289" r:id="rId22"/>
    <p:sldId id="314" r:id="rId23"/>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159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AAE5ED3-3D27-4AA5-A202-4659FC8DFC76}" type="datetimeFigureOut">
              <a:rPr lang="ru-RU" smtClean="0"/>
              <a:pPr/>
              <a:t>04.06.2019</a:t>
            </a:fld>
            <a:endParaRPr lang="ru-RU" dirty="0"/>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09B859C-3CBB-4C3C-9EA1-04438BFBF7B6}" type="slidenum">
              <a:rPr lang="ru-RU" smtClean="0"/>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C720F4B-4600-44C9-8503-295AE699F6B0}" type="datetimeFigureOut">
              <a:rPr lang="ru-RU" smtClean="0"/>
              <a:pPr/>
              <a:t>04.06.2019</a:t>
            </a:fld>
            <a:endParaRPr lang="ru-RU" dirty="0"/>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2D0A52-895B-4114-A869-8C153E353932}"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F2D0A52-895B-4114-A869-8C153E353932}"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28E73A6-EE28-4F6C-96A1-E897135F133A}" type="datetime1">
              <a:rPr lang="ru-RU" smtClean="0"/>
              <a:pPr/>
              <a:t>04.06.2019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126697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D6260D-7E1E-434E-8007-8D0C9E1E20C2}" type="datetime1">
              <a:rPr lang="ru-RU" smtClean="0"/>
              <a:pPr/>
              <a:t>04.06.2019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418677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70E1AD6-FB29-4E6B-B292-6D50C3A90EB5}" type="datetime1">
              <a:rPr lang="ru-RU" smtClean="0"/>
              <a:pPr/>
              <a:t>04.06.2019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55671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6132B32-6CF6-4C0E-9AF9-1CF97C2D27AB}" type="datetime1">
              <a:rPr lang="ru-RU" smtClean="0"/>
              <a:pPr/>
              <a:t>04.06.2019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66328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BEF6CF0-0F7A-4C28-8B57-AD3815510DD7}" type="datetime1">
              <a:rPr lang="ru-RU" smtClean="0"/>
              <a:pPr/>
              <a:t>04.06.2019</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176906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A096713-3FB2-49A5-82F9-BC34F772E74B}" type="datetime1">
              <a:rPr lang="ru-RU" smtClean="0"/>
              <a:pPr/>
              <a:t>04.06.2019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1767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996A9B-02EC-4AB6-9AB5-9DB19B31BD17}" type="datetime1">
              <a:rPr lang="ru-RU" smtClean="0"/>
              <a:pPr/>
              <a:t>04.06.2019</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250582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16B64E2-42AF-4C98-A09E-A952E779DCDA}" type="datetime1">
              <a:rPr lang="ru-RU" smtClean="0"/>
              <a:pPr/>
              <a:t>04.06.2019</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74947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740B-FD3C-491E-9467-4FC3A1AA5DF1}" type="datetime1">
              <a:rPr lang="ru-RU" smtClean="0"/>
              <a:pPr/>
              <a:t>04.06.2019</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98178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0DD9B05-C3F7-4AB5-851A-69CC99588476}" type="datetime1">
              <a:rPr lang="ru-RU" smtClean="0"/>
              <a:pPr/>
              <a:t>04.06.2019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209774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4961EB-ECED-4FEE-B9E3-45EA965129AD}" type="datetime1">
              <a:rPr lang="ru-RU" smtClean="0"/>
              <a:pPr/>
              <a:t>04.06.2019</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2691520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7D584-96D8-4974-8F42-4919A7B921FC}" type="datetime1">
              <a:rPr lang="ru-RU" smtClean="0"/>
              <a:pPr/>
              <a:t>04.06.2019</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79DF-C391-43B0-B124-C50AA8C8FCB0}" type="slidenum">
              <a:rPr lang="ru-RU" smtClean="0"/>
              <a:pPr/>
              <a:t>‹#›</a:t>
            </a:fld>
            <a:endParaRPr lang="ru-RU" dirty="0"/>
          </a:p>
        </p:txBody>
      </p:sp>
    </p:spTree>
    <p:extLst>
      <p:ext uri="{BB962C8B-B14F-4D97-AF65-F5344CB8AC3E}">
        <p14:creationId xmlns="" xmlns:p14="http://schemas.microsoft.com/office/powerpoint/2010/main" val="3247520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10.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a:grpSpLocks/>
          </p:cNvGrpSpPr>
          <p:nvPr/>
        </p:nvGrpSpPr>
        <p:grpSpPr bwMode="auto">
          <a:xfrm>
            <a:off x="0" y="0"/>
            <a:ext cx="9144000" cy="6858000"/>
            <a:chOff x="0" y="0"/>
            <a:chExt cx="5760" cy="4320"/>
          </a:xfrm>
          <a:solidFill>
            <a:schemeClr val="tx2">
              <a:lumMod val="20000"/>
              <a:lumOff val="80000"/>
            </a:schemeClr>
          </a:solidFill>
        </p:grpSpPr>
        <p:sp>
          <p:nvSpPr>
            <p:cNvPr id="2052" name="Rectangle 33"/>
            <p:cNvSpPr>
              <a:spLocks noChangeArrowheads="1"/>
            </p:cNvSpPr>
            <p:nvPr/>
          </p:nvSpPr>
          <p:spPr bwMode="auto">
            <a:xfrm>
              <a:off x="0" y="0"/>
              <a:ext cx="5760" cy="4320"/>
            </a:xfrm>
            <a:prstGeom prst="rect">
              <a:avLst/>
            </a:prstGeom>
            <a:grpFill/>
            <a:ln w="9525">
              <a:noFill/>
              <a:miter lim="800000"/>
              <a:headEnd/>
              <a:tailEnd/>
            </a:ln>
          </p:spPr>
          <p:txBody>
            <a:bodyPr wrap="none" anchor="ctr"/>
            <a:lstStyle/>
            <a:p>
              <a:endParaRPr lang="ru-RU" dirty="0"/>
            </a:p>
          </p:txBody>
        </p:sp>
        <p:sp>
          <p:nvSpPr>
            <p:cNvPr id="2055" name="Text Box 15"/>
            <p:cNvSpPr txBox="1">
              <a:spLocks noChangeArrowheads="1"/>
            </p:cNvSpPr>
            <p:nvPr/>
          </p:nvSpPr>
          <p:spPr bwMode="auto">
            <a:xfrm>
              <a:off x="0" y="3517"/>
              <a:ext cx="5692" cy="446"/>
            </a:xfrm>
            <a:prstGeom prst="rect">
              <a:avLst/>
            </a:prstGeom>
            <a:grpFill/>
            <a:ln w="9525">
              <a:noFill/>
              <a:miter lim="800000"/>
              <a:headEnd/>
              <a:tailEnd/>
            </a:ln>
          </p:spPr>
          <p:txBody>
            <a:bodyPr wrap="square">
              <a:spAutoFit/>
            </a:bodyPr>
            <a:lstStyle/>
            <a:p>
              <a:pPr algn="ctr"/>
              <a:r>
                <a:rPr lang="en-US" sz="2000" b="1" dirty="0" smtClean="0">
                  <a:solidFill>
                    <a:srgbClr val="000066"/>
                  </a:solidFill>
                  <a:latin typeface="Comic Sans MS" pitchFamily="66" charset="0"/>
                </a:rPr>
                <a:t>Machine Advisory Committee, JINR, Dubna, June </a:t>
              </a:r>
              <a:r>
                <a:rPr lang="en-US" sz="2000" b="1" dirty="0" smtClean="0">
                  <a:solidFill>
                    <a:srgbClr val="000066"/>
                  </a:solidFill>
                  <a:latin typeface="Comic Sans MS" pitchFamily="66" charset="0"/>
                </a:rPr>
                <a:t>5-6</a:t>
              </a:r>
              <a:r>
                <a:rPr lang="en-US" sz="2000" b="1" dirty="0" smtClean="0">
                  <a:solidFill>
                    <a:srgbClr val="000066"/>
                  </a:solidFill>
                  <a:latin typeface="Comic Sans MS" pitchFamily="66" charset="0"/>
                </a:rPr>
                <a:t>, 2019</a:t>
              </a:r>
              <a:endParaRPr lang="ru-RU" sz="1600" b="1" dirty="0" smtClean="0">
                <a:solidFill>
                  <a:srgbClr val="000066"/>
                </a:solidFill>
                <a:latin typeface="Comic Sans MS" pitchFamily="66" charset="0"/>
              </a:endParaRPr>
            </a:p>
            <a:p>
              <a:pPr algn="ctr"/>
              <a:r>
                <a:rPr lang="en-US" sz="2000" b="1" dirty="0" smtClean="0">
                  <a:latin typeface="Comic Sans MS" pitchFamily="66" charset="0"/>
                </a:rPr>
                <a:t> </a:t>
              </a:r>
              <a:endParaRPr lang="ru-RU" sz="2000" b="1" dirty="0">
                <a:latin typeface="Comic Sans MS" pitchFamily="66" charset="0"/>
              </a:endParaRPr>
            </a:p>
          </p:txBody>
        </p:sp>
        <p:sp>
          <p:nvSpPr>
            <p:cNvPr id="2074" name="Rectangle 26"/>
            <p:cNvSpPr>
              <a:spLocks noChangeArrowheads="1"/>
            </p:cNvSpPr>
            <p:nvPr/>
          </p:nvSpPr>
          <p:spPr bwMode="auto">
            <a:xfrm>
              <a:off x="92" y="1267"/>
              <a:ext cx="5556" cy="756"/>
            </a:xfrm>
            <a:prstGeom prst="rect">
              <a:avLst/>
            </a:prstGeom>
            <a:grpFill/>
            <a:ln w="9525">
              <a:noFill/>
              <a:miter lim="800000"/>
              <a:headEnd/>
              <a:tailEnd/>
            </a:ln>
            <a:effectLst/>
          </p:spPr>
          <p:txBody>
            <a:bodyPr wrap="square">
              <a:spAutoFit/>
            </a:bodyPr>
            <a:lstStyle/>
            <a:p>
              <a:pPr algn="ctr"/>
              <a:r>
                <a:rPr lang="en-US" sz="4000" b="1" dirty="0" smtClean="0">
                  <a:solidFill>
                    <a:srgbClr val="FF0000"/>
                  </a:solidFill>
                  <a:latin typeface="Comic Sans MS" pitchFamily="66" charset="0"/>
                </a:rPr>
                <a:t>Collimation in Collider</a:t>
              </a:r>
            </a:p>
            <a:p>
              <a:pPr algn="ctr"/>
              <a:endParaRPr lang="en-US" sz="3200" i="1" dirty="0" smtClean="0">
                <a:solidFill>
                  <a:srgbClr val="FF0000"/>
                </a:solidFill>
                <a:latin typeface="Comic Sans MS" pitchFamily="66" charset="0"/>
              </a:endParaRPr>
            </a:p>
          </p:txBody>
        </p:sp>
        <p:sp>
          <p:nvSpPr>
            <p:cNvPr id="2077" name="Rectangle 29"/>
            <p:cNvSpPr>
              <a:spLocks noChangeArrowheads="1"/>
            </p:cNvSpPr>
            <p:nvPr/>
          </p:nvSpPr>
          <p:spPr bwMode="auto">
            <a:xfrm>
              <a:off x="1151" y="2791"/>
              <a:ext cx="3371" cy="523"/>
            </a:xfrm>
            <a:prstGeom prst="rect">
              <a:avLst/>
            </a:prstGeom>
            <a:grpFill/>
            <a:ln w="9525">
              <a:noFill/>
              <a:miter lim="800000"/>
              <a:headEnd/>
              <a:tailEnd/>
            </a:ln>
            <a:effectLst/>
          </p:spPr>
          <p:txBody>
            <a:bodyPr>
              <a:spAutoFit/>
            </a:bodyPr>
            <a:lstStyle/>
            <a:p>
              <a:pPr algn="ctr"/>
              <a:r>
                <a:rPr lang="en-US" sz="2400" b="1" dirty="0" smtClean="0">
                  <a:solidFill>
                    <a:srgbClr val="0000CC"/>
                  </a:solidFill>
                </a:rPr>
                <a:t> </a:t>
              </a:r>
              <a:r>
                <a:rPr lang="en-US" sz="2400" b="1" dirty="0" smtClean="0">
                  <a:solidFill>
                    <a:srgbClr val="0000CC"/>
                  </a:solidFill>
                  <a:latin typeface="Comic Sans MS" pitchFamily="66" charset="0"/>
                </a:rPr>
                <a:t>O.S.Kozlov, V.I.Shokin</a:t>
              </a:r>
            </a:p>
            <a:p>
              <a:pPr algn="ctr"/>
              <a:r>
                <a:rPr lang="en-US" sz="2400" b="1" dirty="0" smtClean="0">
                  <a:solidFill>
                    <a:srgbClr val="0000CC"/>
                  </a:solidFill>
                  <a:latin typeface="Comic Sans MS" pitchFamily="66" charset="0"/>
                </a:rPr>
                <a:t> LHEP, JINR</a:t>
              </a:r>
              <a:r>
                <a:rPr lang="en-US" sz="2400" b="1" smtClean="0">
                  <a:solidFill>
                    <a:srgbClr val="0000CC"/>
                  </a:solidFill>
                  <a:latin typeface="Comic Sans MS" pitchFamily="66" charset="0"/>
                </a:rPr>
                <a:t>, </a:t>
              </a:r>
              <a:r>
                <a:rPr lang="en-US" sz="2400" b="1" smtClean="0">
                  <a:solidFill>
                    <a:srgbClr val="0000CC"/>
                  </a:solidFill>
                  <a:latin typeface="Comic Sans MS" pitchFamily="66" charset="0"/>
                </a:rPr>
                <a:t>Dubna</a:t>
              </a:r>
              <a:endParaRPr lang="en-US" sz="2400" b="1" dirty="0" smtClean="0">
                <a:solidFill>
                  <a:srgbClr val="0000CC"/>
                </a:solidFill>
                <a:latin typeface="Comic Sans MS" pitchFamily="66" charset="0"/>
              </a:endParaRPr>
            </a:p>
          </p:txBody>
        </p:sp>
        <p:sp>
          <p:nvSpPr>
            <p:cNvPr id="2058" name="Rectangle 71"/>
            <p:cNvSpPr>
              <a:spLocks noChangeArrowheads="1"/>
            </p:cNvSpPr>
            <p:nvPr/>
          </p:nvSpPr>
          <p:spPr bwMode="auto">
            <a:xfrm>
              <a:off x="0" y="0"/>
              <a:ext cx="5760" cy="329"/>
            </a:xfrm>
            <a:prstGeom prst="rect">
              <a:avLst/>
            </a:prstGeom>
            <a:grpFill/>
            <a:ln w="9525">
              <a:noFill/>
              <a:miter lim="800000"/>
              <a:headEnd/>
              <a:tailEnd/>
            </a:ln>
          </p:spPr>
          <p:txBody>
            <a:bodyPr>
              <a:spAutoFit/>
            </a:bodyPr>
            <a:lstStyle/>
            <a:p>
              <a:pPr algn="ctr">
                <a:lnSpc>
                  <a:spcPct val="130000"/>
                </a:lnSpc>
              </a:pPr>
              <a:endParaRPr lang="en-US" sz="2400" dirty="0"/>
            </a:p>
          </p:txBody>
        </p:sp>
      </p:grpSp>
      <p:pic>
        <p:nvPicPr>
          <p:cNvPr id="11" name="Рисунок 10" descr="label.jpg"/>
          <p:cNvPicPr>
            <a:picLocks noChangeAspect="1"/>
          </p:cNvPicPr>
          <p:nvPr/>
        </p:nvPicPr>
        <p:blipFill>
          <a:blip r:embed="rId3" cstate="print"/>
          <a:stretch>
            <a:fillRect/>
          </a:stretch>
        </p:blipFill>
        <p:spPr>
          <a:xfrm>
            <a:off x="0" y="6273800"/>
            <a:ext cx="1689100" cy="584200"/>
          </a:xfrm>
          <a:prstGeom prst="rect">
            <a:avLst/>
          </a:prstGeom>
          <a:solidFill>
            <a:schemeClr val="bg1">
              <a:lumMod val="75000"/>
            </a:schemeClr>
          </a:solidFill>
        </p:spPr>
      </p:pic>
    </p:spTree>
  </p:cSld>
  <p:clrMapOvr>
    <a:masterClrMapping/>
  </p:clrMapOvr>
  <p:transition advTm="285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NICA Collider: Rings composition, Straight sections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6" name="Номер слайда 15"/>
          <p:cNvSpPr>
            <a:spLocks noGrp="1"/>
          </p:cNvSpPr>
          <p:nvPr>
            <p:ph type="sldNum" sz="quarter" idx="12"/>
          </p:nvPr>
        </p:nvSpPr>
        <p:spPr/>
        <p:txBody>
          <a:bodyPr/>
          <a:lstStyle/>
          <a:p>
            <a:fld id="{3CC379DF-C391-43B0-B124-C50AA8C8FCB0}" type="slidenum">
              <a:rPr lang="ru-RU" smtClean="0"/>
              <a:pPr/>
              <a:t>10</a:t>
            </a:fld>
            <a:endParaRPr lang="ru-RU" dirty="0"/>
          </a:p>
        </p:txBody>
      </p:sp>
      <p:pic>
        <p:nvPicPr>
          <p:cNvPr id="9" name="Рисунок 8" descr="Стуктура Ring-8_пямолинейные участки.jpg"/>
          <p:cNvPicPr>
            <a:picLocks noChangeAspect="1"/>
          </p:cNvPicPr>
          <p:nvPr/>
        </p:nvPicPr>
        <p:blipFill rotWithShape="1">
          <a:blip r:embed="rId3" cstate="print"/>
          <a:srcRect t="26612" b="27772"/>
          <a:stretch/>
        </p:blipFill>
        <p:spPr>
          <a:xfrm>
            <a:off x="-14364" y="1970116"/>
            <a:ext cx="9158365" cy="3342113"/>
          </a:xfrm>
          <a:prstGeom prst="rect">
            <a:avLst/>
          </a:prstGeom>
        </p:spPr>
      </p:pic>
      <p:sp>
        <p:nvSpPr>
          <p:cNvPr id="2" name="TextBox 1"/>
          <p:cNvSpPr txBox="1"/>
          <p:nvPr/>
        </p:nvSpPr>
        <p:spPr>
          <a:xfrm>
            <a:off x="1834342" y="1481249"/>
            <a:ext cx="2067098" cy="400110"/>
          </a:xfrm>
          <a:prstGeom prst="rect">
            <a:avLst/>
          </a:prstGeom>
          <a:noFill/>
        </p:spPr>
        <p:txBody>
          <a:bodyPr wrap="square" rtlCol="0">
            <a:spAutoFit/>
          </a:bodyPr>
          <a:lstStyle/>
          <a:p>
            <a:r>
              <a:rPr lang="en-US" sz="2000" smtClean="0">
                <a:latin typeface="Comic Sans MS" pitchFamily="66" charset="0"/>
              </a:rPr>
              <a:t>West </a:t>
            </a:r>
            <a:r>
              <a:rPr lang="en-US" sz="2000" dirty="0" smtClean="0">
                <a:latin typeface="Comic Sans MS" pitchFamily="66" charset="0"/>
              </a:rPr>
              <a:t>half ring</a:t>
            </a:r>
            <a:endParaRPr lang="ru-RU" sz="2000" dirty="0">
              <a:latin typeface="Comic Sans MS" pitchFamily="66" charset="0"/>
            </a:endParaRPr>
          </a:p>
        </p:txBody>
      </p:sp>
      <p:sp>
        <p:nvSpPr>
          <p:cNvPr id="8" name="TextBox 7"/>
          <p:cNvSpPr txBox="1"/>
          <p:nvPr/>
        </p:nvSpPr>
        <p:spPr>
          <a:xfrm>
            <a:off x="5714010" y="1476895"/>
            <a:ext cx="1940824" cy="400110"/>
          </a:xfrm>
          <a:prstGeom prst="rect">
            <a:avLst/>
          </a:prstGeom>
          <a:noFill/>
        </p:spPr>
        <p:txBody>
          <a:bodyPr wrap="square" rtlCol="0">
            <a:spAutoFit/>
          </a:bodyPr>
          <a:lstStyle/>
          <a:p>
            <a:r>
              <a:rPr lang="en-US" sz="2000" smtClean="0">
                <a:latin typeface="Comic Sans MS" pitchFamily="66" charset="0"/>
              </a:rPr>
              <a:t>East</a:t>
            </a:r>
            <a:r>
              <a:rPr lang="en-US" sz="2000" smtClean="0">
                <a:latin typeface="Comic Sans MS" pitchFamily="66" charset="0"/>
              </a:rPr>
              <a:t> </a:t>
            </a:r>
            <a:r>
              <a:rPr lang="en-US" sz="2000" dirty="0" smtClean="0">
                <a:latin typeface="Comic Sans MS" pitchFamily="66" charset="0"/>
              </a:rPr>
              <a:t>half ring</a:t>
            </a:r>
            <a:endParaRPr lang="ru-RU" sz="2000" dirty="0">
              <a:latin typeface="Comic Sans MS" pitchFamily="66" charset="0"/>
            </a:endParaRPr>
          </a:p>
        </p:txBody>
      </p:sp>
      <p:sp>
        <p:nvSpPr>
          <p:cNvPr id="11" name="TextBox 10"/>
          <p:cNvSpPr txBox="1"/>
          <p:nvPr/>
        </p:nvSpPr>
        <p:spPr>
          <a:xfrm>
            <a:off x="870857" y="5442858"/>
            <a:ext cx="7576113" cy="707886"/>
          </a:xfrm>
          <a:prstGeom prst="rect">
            <a:avLst/>
          </a:prstGeom>
          <a:noFill/>
        </p:spPr>
        <p:txBody>
          <a:bodyPr wrap="none" rtlCol="0">
            <a:spAutoFit/>
          </a:bodyPr>
          <a:lstStyle/>
          <a:p>
            <a:r>
              <a:rPr lang="en-US" sz="2000" dirty="0" smtClean="0">
                <a:latin typeface="Comic Sans MS" pitchFamily="66" charset="0"/>
              </a:rPr>
              <a:t>Location of collimation elements  is possible in </a:t>
            </a:r>
            <a:r>
              <a:rPr lang="en-US" sz="2000" smtClean="0">
                <a:latin typeface="Comic Sans MS" pitchFamily="66" charset="0"/>
              </a:rPr>
              <a:t>the West part </a:t>
            </a:r>
          </a:p>
          <a:p>
            <a:r>
              <a:rPr lang="en-US" sz="2000" smtClean="0">
                <a:latin typeface="Comic Sans MS" pitchFamily="66" charset="0"/>
              </a:rPr>
              <a:t>of the Collider for </a:t>
            </a:r>
            <a:r>
              <a:rPr lang="en-US" sz="2000" dirty="0" smtClean="0">
                <a:latin typeface="Comic Sans MS" pitchFamily="66" charset="0"/>
              </a:rPr>
              <a:t>both Red and </a:t>
            </a:r>
            <a:r>
              <a:rPr lang="en-US" sz="2000" smtClean="0">
                <a:latin typeface="Comic Sans MS" pitchFamily="66" charset="0"/>
              </a:rPr>
              <a:t>Blue Rings.</a:t>
            </a:r>
            <a:endParaRPr lang="ru-RU" sz="2000" dirty="0">
              <a:latin typeface="Comic Sans MS" pitchFamily="66" charset="0"/>
            </a:endParaRPr>
          </a:p>
        </p:txBody>
      </p:sp>
    </p:spTree>
  </p:cSld>
  <p:clrMapOvr>
    <a:masterClrMapping/>
  </p:clrMapOvr>
  <p:transition advTm="285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 Collimation,  halo tracking</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6" name="Номер слайда 15"/>
          <p:cNvSpPr>
            <a:spLocks noGrp="1"/>
          </p:cNvSpPr>
          <p:nvPr>
            <p:ph type="sldNum" sz="quarter" idx="12"/>
          </p:nvPr>
        </p:nvSpPr>
        <p:spPr/>
        <p:txBody>
          <a:bodyPr/>
          <a:lstStyle/>
          <a:p>
            <a:fld id="{3CC379DF-C391-43B0-B124-C50AA8C8FCB0}" type="slidenum">
              <a:rPr lang="ru-RU" smtClean="0"/>
              <a:pPr/>
              <a:t>11</a:t>
            </a:fld>
            <a:endParaRPr lang="ru-RU" dirty="0"/>
          </a:p>
        </p:txBody>
      </p:sp>
      <p:pic>
        <p:nvPicPr>
          <p:cNvPr id="7" name="Рисунок 6"/>
          <p:cNvPicPr/>
          <p:nvPr/>
        </p:nvPicPr>
        <p:blipFill>
          <a:blip r:embed="rId3" cstate="print"/>
          <a:srcRect/>
          <a:stretch>
            <a:fillRect/>
          </a:stretch>
        </p:blipFill>
        <p:spPr bwMode="auto">
          <a:xfrm>
            <a:off x="1452199" y="650693"/>
            <a:ext cx="6152515" cy="3013710"/>
          </a:xfrm>
          <a:prstGeom prst="rect">
            <a:avLst/>
          </a:prstGeom>
          <a:noFill/>
          <a:ln w="9525">
            <a:noFill/>
            <a:miter lim="800000"/>
            <a:headEnd/>
            <a:tailEnd/>
          </a:ln>
        </p:spPr>
      </p:pic>
      <p:pic>
        <p:nvPicPr>
          <p:cNvPr id="8" name="Рисунок 7"/>
          <p:cNvPicPr/>
          <p:nvPr/>
        </p:nvPicPr>
        <p:blipFill>
          <a:blip r:embed="rId4" cstate="print"/>
          <a:srcRect/>
          <a:stretch>
            <a:fillRect/>
          </a:stretch>
        </p:blipFill>
        <p:spPr bwMode="auto">
          <a:xfrm>
            <a:off x="1495742" y="3597546"/>
            <a:ext cx="6072007" cy="3012259"/>
          </a:xfrm>
          <a:prstGeom prst="rect">
            <a:avLst/>
          </a:prstGeom>
          <a:noFill/>
          <a:ln w="9525">
            <a:noFill/>
            <a:miter lim="800000"/>
            <a:headEnd/>
            <a:tailEnd/>
          </a:ln>
        </p:spPr>
      </p:pic>
    </p:spTree>
  </p:cSld>
  <p:clrMapOvr>
    <a:masterClrMapping/>
  </p:clrMapOvr>
  <p:transition advTm="285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X/Y Betatron Collimation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21" name="TextBox 20"/>
          <p:cNvSpPr txBox="1"/>
          <p:nvPr/>
        </p:nvSpPr>
        <p:spPr>
          <a:xfrm>
            <a:off x="0" y="189617"/>
            <a:ext cx="1273105" cy="461665"/>
          </a:xfrm>
          <a:prstGeom prst="rect">
            <a:avLst/>
          </a:prstGeom>
          <a:noFill/>
        </p:spPr>
        <p:txBody>
          <a:bodyPr wrap="none" rtlCol="0">
            <a:spAutoFit/>
          </a:bodyPr>
          <a:lstStyle/>
          <a:p>
            <a:r>
              <a:rPr lang="en-US" sz="2400" dirty="0" smtClean="0">
                <a:solidFill>
                  <a:srgbClr val="FF0000"/>
                </a:solidFill>
                <a:latin typeface="Comic Sans MS" pitchFamily="66" charset="0"/>
              </a:rPr>
              <a:t>X-plane</a:t>
            </a:r>
            <a:endParaRPr lang="ru-RU" sz="2400" dirty="0">
              <a:solidFill>
                <a:srgbClr val="FF0000"/>
              </a:solidFill>
              <a:latin typeface="Comic Sans MS" pitchFamily="66" charset="0"/>
            </a:endParaRPr>
          </a:p>
        </p:txBody>
      </p:sp>
      <p:sp>
        <p:nvSpPr>
          <p:cNvPr id="22" name="TextBox 21"/>
          <p:cNvSpPr txBox="1"/>
          <p:nvPr/>
        </p:nvSpPr>
        <p:spPr>
          <a:xfrm>
            <a:off x="1984075" y="3571335"/>
            <a:ext cx="1885453" cy="492443"/>
          </a:xfrm>
          <a:prstGeom prst="rect">
            <a:avLst/>
          </a:prstGeom>
          <a:noFill/>
        </p:spPr>
        <p:txBody>
          <a:bodyPr wrap="none" rtlCol="0">
            <a:spAutoFit/>
          </a:bodyPr>
          <a:lstStyle/>
          <a:p>
            <a:r>
              <a:rPr lang="en-US" sz="1200" dirty="0" smtClean="0">
                <a:latin typeface="Comic Sans MS" pitchFamily="66" charset="0"/>
              </a:rPr>
              <a:t>ScrX2  ColX21  ColX22</a:t>
            </a:r>
            <a:endParaRPr lang="ru-RU" sz="1200" dirty="0" smtClean="0">
              <a:latin typeface="Comic Sans MS" pitchFamily="66" charset="0"/>
            </a:endParaRPr>
          </a:p>
          <a:p>
            <a:r>
              <a:rPr lang="en-US" sz="1400" dirty="0" smtClean="0">
                <a:latin typeface="Comic Sans MS" pitchFamily="66" charset="0"/>
              </a:rPr>
              <a:t>     </a:t>
            </a:r>
            <a:r>
              <a:rPr lang="en-US" sz="1400" dirty="0" smtClean="0">
                <a:latin typeface="Comic Sans MS" pitchFamily="66" charset="0"/>
                <a:sym typeface="Symbol"/>
              </a:rPr>
              <a:t></a:t>
            </a:r>
            <a:r>
              <a:rPr lang="en-US" sz="1400" dirty="0" smtClean="0">
                <a:latin typeface="Comic Sans MS" pitchFamily="66" charset="0"/>
              </a:rPr>
              <a:t>     </a:t>
            </a:r>
            <a:r>
              <a:rPr lang="en-US" sz="1400" dirty="0" smtClean="0">
                <a:latin typeface="Comic Sans MS" pitchFamily="66" charset="0"/>
                <a:sym typeface="Symbol"/>
              </a:rPr>
              <a:t></a:t>
            </a:r>
            <a:r>
              <a:rPr lang="en-US" sz="1400" dirty="0" smtClean="0">
                <a:latin typeface="Comic Sans MS" pitchFamily="66" charset="0"/>
              </a:rPr>
              <a:t>   </a:t>
            </a:r>
            <a:r>
              <a:rPr lang="en-US" sz="1400" dirty="0" smtClean="0">
                <a:latin typeface="Comic Sans MS" pitchFamily="66" charset="0"/>
                <a:sym typeface="Symbol"/>
              </a:rPr>
              <a:t></a:t>
            </a:r>
            <a:endParaRPr lang="ru-RU" sz="1400" dirty="0">
              <a:latin typeface="Comic Sans MS" pitchFamily="66" charset="0"/>
            </a:endParaRPr>
          </a:p>
        </p:txBody>
      </p:sp>
      <p:sp>
        <p:nvSpPr>
          <p:cNvPr id="23" name="TextBox 22"/>
          <p:cNvSpPr txBox="1"/>
          <p:nvPr/>
        </p:nvSpPr>
        <p:spPr>
          <a:xfrm>
            <a:off x="583475" y="573204"/>
            <a:ext cx="6731726" cy="646331"/>
          </a:xfrm>
          <a:prstGeom prst="rect">
            <a:avLst/>
          </a:prstGeom>
          <a:noFill/>
        </p:spPr>
        <p:txBody>
          <a:bodyPr wrap="square" rtlCol="0">
            <a:spAutoFit/>
          </a:bodyPr>
          <a:lstStyle/>
          <a:p>
            <a:r>
              <a:rPr lang="en-US" sz="1600" dirty="0" smtClean="0">
                <a:latin typeface="Comic Sans MS" pitchFamily="66" charset="0"/>
              </a:rPr>
              <a:t> </a:t>
            </a:r>
            <a:r>
              <a:rPr lang="en-US" dirty="0" smtClean="0">
                <a:solidFill>
                  <a:srgbClr val="FF0000"/>
                </a:solidFill>
                <a:latin typeface="Comic Sans MS" pitchFamily="66" charset="0"/>
              </a:rPr>
              <a:t>ScrX    ColX1                                                            </a:t>
            </a:r>
            <a:r>
              <a:rPr lang="en-US" dirty="0" smtClean="0">
                <a:solidFill>
                  <a:srgbClr val="FF0000"/>
                </a:solidFill>
                <a:latin typeface="Comic Sans MS" pitchFamily="66" charset="0"/>
              </a:rPr>
              <a:t>ColX2</a:t>
            </a:r>
            <a:endParaRPr lang="ru-RU" dirty="0" smtClean="0">
              <a:solidFill>
                <a:srgbClr val="FF0000"/>
              </a:solidFill>
              <a:latin typeface="Comic Sans MS" pitchFamily="66" charset="0"/>
            </a:endParaRPr>
          </a:p>
          <a:p>
            <a:r>
              <a:rPr lang="en-US" dirty="0" smtClean="0">
                <a:solidFill>
                  <a:srgbClr val="FF0000"/>
                </a:solidFill>
                <a:latin typeface="Comic Sans MS" pitchFamily="66" charset="0"/>
              </a:rPr>
              <a:t>    </a:t>
            </a:r>
            <a:r>
              <a:rPr lang="en-US" dirty="0" smtClean="0">
                <a:solidFill>
                  <a:srgbClr val="FF0000"/>
                </a:solidFill>
                <a:latin typeface="Comic Sans MS" pitchFamily="66" charset="0"/>
                <a:sym typeface="Symbol"/>
              </a:rPr>
              <a:t></a:t>
            </a:r>
            <a:r>
              <a:rPr lang="en-US" dirty="0" smtClean="0">
                <a:solidFill>
                  <a:srgbClr val="FF0000"/>
                </a:solidFill>
                <a:latin typeface="Comic Sans MS" pitchFamily="66" charset="0"/>
              </a:rPr>
              <a:t>         </a:t>
            </a:r>
            <a:r>
              <a:rPr lang="en-US" dirty="0" smtClean="0">
                <a:solidFill>
                  <a:srgbClr val="FF0000"/>
                </a:solidFill>
                <a:latin typeface="Comic Sans MS" pitchFamily="66" charset="0"/>
                <a:sym typeface="Symbol"/>
              </a:rPr>
              <a:t></a:t>
            </a:r>
            <a:r>
              <a:rPr lang="en-US" dirty="0" smtClean="0">
                <a:solidFill>
                  <a:srgbClr val="FF0000"/>
                </a:solidFill>
                <a:latin typeface="Comic Sans MS" pitchFamily="66" charset="0"/>
              </a:rPr>
              <a:t>                                                                   </a:t>
            </a:r>
            <a:r>
              <a:rPr lang="en-US" dirty="0" smtClean="0">
                <a:solidFill>
                  <a:srgbClr val="FF0000"/>
                </a:solidFill>
                <a:latin typeface="Comic Sans MS" pitchFamily="66" charset="0"/>
              </a:rPr>
              <a:t> </a:t>
            </a:r>
            <a:r>
              <a:rPr lang="en-US" dirty="0" smtClean="0">
                <a:solidFill>
                  <a:srgbClr val="FF0000"/>
                </a:solidFill>
                <a:latin typeface="Comic Sans MS" pitchFamily="66" charset="0"/>
                <a:sym typeface="Symbol"/>
              </a:rPr>
              <a:t></a:t>
            </a:r>
            <a:endParaRPr lang="ru-RU" dirty="0">
              <a:solidFill>
                <a:srgbClr val="FF0000"/>
              </a:solidFill>
              <a:latin typeface="Comic Sans MS" pitchFamily="66" charset="0"/>
            </a:endParaRPr>
          </a:p>
        </p:txBody>
      </p:sp>
      <p:sp>
        <p:nvSpPr>
          <p:cNvPr id="25" name="TextBox 24"/>
          <p:cNvSpPr txBox="1"/>
          <p:nvPr/>
        </p:nvSpPr>
        <p:spPr>
          <a:xfrm>
            <a:off x="7254240" y="1166708"/>
            <a:ext cx="1077539" cy="369332"/>
          </a:xfrm>
          <a:prstGeom prst="rect">
            <a:avLst/>
          </a:prstGeom>
          <a:noFill/>
        </p:spPr>
        <p:txBody>
          <a:bodyPr wrap="none" rtlCol="0">
            <a:spAutoFit/>
          </a:bodyPr>
          <a:lstStyle/>
          <a:p>
            <a:r>
              <a:rPr lang="en-US" dirty="0" smtClean="0">
                <a:latin typeface="Comic Sans MS" pitchFamily="66" charset="0"/>
              </a:rPr>
              <a:t>Xscr1(+)</a:t>
            </a:r>
            <a:endParaRPr lang="ru-RU" dirty="0">
              <a:latin typeface="Comic Sans MS" pitchFamily="66" charset="0"/>
            </a:endParaRPr>
          </a:p>
        </p:txBody>
      </p:sp>
      <p:sp>
        <p:nvSpPr>
          <p:cNvPr id="26" name="Прямоугольник 25"/>
          <p:cNvSpPr/>
          <p:nvPr/>
        </p:nvSpPr>
        <p:spPr>
          <a:xfrm>
            <a:off x="7219405" y="4205906"/>
            <a:ext cx="1099981" cy="369332"/>
          </a:xfrm>
          <a:prstGeom prst="rect">
            <a:avLst/>
          </a:prstGeom>
        </p:spPr>
        <p:txBody>
          <a:bodyPr wrap="none">
            <a:spAutoFit/>
          </a:bodyPr>
          <a:lstStyle/>
          <a:p>
            <a:r>
              <a:rPr lang="en-US" dirty="0" smtClean="0">
                <a:latin typeface="Comic Sans MS" pitchFamily="66" charset="0"/>
              </a:rPr>
              <a:t>Xscr2(-)</a:t>
            </a:r>
            <a:endParaRPr lang="ru-RU" dirty="0">
              <a:latin typeface="Comic Sans MS" pitchFamily="66" charset="0"/>
            </a:endParaRPr>
          </a:p>
        </p:txBody>
      </p:sp>
      <p:sp>
        <p:nvSpPr>
          <p:cNvPr id="27" name="TextBox 26"/>
          <p:cNvSpPr txBox="1"/>
          <p:nvPr/>
        </p:nvSpPr>
        <p:spPr>
          <a:xfrm>
            <a:off x="7338698" y="2883021"/>
            <a:ext cx="1628972" cy="646331"/>
          </a:xfrm>
          <a:prstGeom prst="rect">
            <a:avLst/>
          </a:prstGeom>
          <a:noFill/>
        </p:spPr>
        <p:txBody>
          <a:bodyPr wrap="none" rtlCol="0">
            <a:spAutoFit/>
          </a:bodyPr>
          <a:lstStyle/>
          <a:p>
            <a:r>
              <a:rPr lang="en-US" dirty="0" smtClean="0">
                <a:latin typeface="Comic Sans MS" pitchFamily="66" charset="0"/>
              </a:rPr>
              <a:t>2  Secondary</a:t>
            </a:r>
          </a:p>
          <a:p>
            <a:r>
              <a:rPr lang="en-US" dirty="0" smtClean="0">
                <a:latin typeface="Comic Sans MS" pitchFamily="66" charset="0"/>
              </a:rPr>
              <a:t>X-collimators</a:t>
            </a:r>
            <a:endParaRPr lang="ru-RU" dirty="0">
              <a:latin typeface="Comic Sans MS" pitchFamily="66" charset="0"/>
            </a:endParaRPr>
          </a:p>
        </p:txBody>
      </p:sp>
      <p:sp>
        <p:nvSpPr>
          <p:cNvPr id="28" name="TextBox 27"/>
          <p:cNvSpPr txBox="1"/>
          <p:nvPr/>
        </p:nvSpPr>
        <p:spPr>
          <a:xfrm>
            <a:off x="7347131" y="1866778"/>
            <a:ext cx="1688283" cy="923330"/>
          </a:xfrm>
          <a:prstGeom prst="rect">
            <a:avLst/>
          </a:prstGeom>
          <a:noFill/>
        </p:spPr>
        <p:txBody>
          <a:bodyPr wrap="none" rtlCol="0">
            <a:spAutoFit/>
          </a:bodyPr>
          <a:lstStyle/>
          <a:p>
            <a:r>
              <a:rPr lang="en-US" dirty="0" smtClean="0">
                <a:latin typeface="Comic Sans MS" pitchFamily="66" charset="0"/>
              </a:rPr>
              <a:t>A </a:t>
            </a:r>
            <a:r>
              <a:rPr lang="en-US" baseline="-25000" dirty="0" smtClean="0">
                <a:latin typeface="Comic Sans MS" pitchFamily="66" charset="0"/>
              </a:rPr>
              <a:t>X,Col</a:t>
            </a:r>
            <a:r>
              <a:rPr lang="en-US" dirty="0" smtClean="0">
                <a:latin typeface="Comic Sans MS" pitchFamily="66" charset="0"/>
              </a:rPr>
              <a:t>=(6-7)</a:t>
            </a:r>
            <a:r>
              <a:rPr lang="el-GR" smtClean="0">
                <a:latin typeface="Comic Sans MS" pitchFamily="66" charset="0"/>
              </a:rPr>
              <a:t>σ</a:t>
            </a:r>
            <a:r>
              <a:rPr lang="en-US" baseline="-25000" dirty="0" smtClean="0">
                <a:latin typeface="Comic Sans MS" pitchFamily="66" charset="0"/>
              </a:rPr>
              <a:t>X</a:t>
            </a:r>
          </a:p>
          <a:p>
            <a:r>
              <a:rPr lang="en-US" dirty="0" smtClean="0">
                <a:latin typeface="Comic Sans MS" pitchFamily="66" charset="0"/>
              </a:rPr>
              <a:t>A </a:t>
            </a:r>
            <a:r>
              <a:rPr lang="en-US" baseline="-25000" dirty="0" smtClean="0">
                <a:latin typeface="Comic Sans MS" pitchFamily="66" charset="0"/>
              </a:rPr>
              <a:t>X,Scr</a:t>
            </a:r>
            <a:r>
              <a:rPr lang="en-US" dirty="0" smtClean="0">
                <a:latin typeface="Comic Sans MS" pitchFamily="66" charset="0"/>
              </a:rPr>
              <a:t>=5.5</a:t>
            </a:r>
            <a:r>
              <a:rPr lang="el-GR" smtClean="0">
                <a:latin typeface="Comic Sans MS" pitchFamily="66" charset="0"/>
              </a:rPr>
              <a:t>σ</a:t>
            </a:r>
            <a:r>
              <a:rPr lang="en-US" baseline="-25000" dirty="0" smtClean="0">
                <a:latin typeface="Comic Sans MS" pitchFamily="66" charset="0"/>
              </a:rPr>
              <a:t>X</a:t>
            </a:r>
          </a:p>
          <a:p>
            <a:r>
              <a:rPr lang="en-US" dirty="0" smtClean="0">
                <a:latin typeface="Comic Sans MS" pitchFamily="66" charset="0"/>
              </a:rPr>
              <a:t>A </a:t>
            </a:r>
            <a:r>
              <a:rPr lang="en-US" baseline="-25000" dirty="0" smtClean="0">
                <a:latin typeface="Comic Sans MS" pitchFamily="66" charset="0"/>
              </a:rPr>
              <a:t>X,Acc</a:t>
            </a:r>
            <a:r>
              <a:rPr lang="en-US" dirty="0" smtClean="0">
                <a:latin typeface="Comic Sans MS" pitchFamily="66" charset="0"/>
              </a:rPr>
              <a:t>=6</a:t>
            </a:r>
            <a:r>
              <a:rPr lang="el-GR" smtClean="0">
                <a:latin typeface="Comic Sans MS" pitchFamily="66" charset="0"/>
              </a:rPr>
              <a:t>σ</a:t>
            </a:r>
            <a:r>
              <a:rPr lang="en-US" baseline="-25000" dirty="0" smtClean="0">
                <a:latin typeface="Comic Sans MS" pitchFamily="66" charset="0"/>
              </a:rPr>
              <a:t>X</a:t>
            </a:r>
          </a:p>
        </p:txBody>
      </p:sp>
      <p:sp>
        <p:nvSpPr>
          <p:cNvPr id="30" name="Номер слайда 29"/>
          <p:cNvSpPr>
            <a:spLocks noGrp="1"/>
          </p:cNvSpPr>
          <p:nvPr>
            <p:ph type="sldNum" sz="quarter" idx="12"/>
          </p:nvPr>
        </p:nvSpPr>
        <p:spPr/>
        <p:txBody>
          <a:bodyPr/>
          <a:lstStyle/>
          <a:p>
            <a:fld id="{3CC379DF-C391-43B0-B124-C50AA8C8FCB0}" type="slidenum">
              <a:rPr lang="ru-RU" smtClean="0"/>
              <a:pPr/>
              <a:t>12</a:t>
            </a:fld>
            <a:endParaRPr lang="ru-RU" dirty="0"/>
          </a:p>
        </p:txBody>
      </p:sp>
      <p:pic>
        <p:nvPicPr>
          <p:cNvPr id="16" name="Рисунок 15" descr="env_sc_xplus.jpg"/>
          <p:cNvPicPr>
            <a:picLocks noChangeAspect="1"/>
          </p:cNvPicPr>
          <p:nvPr/>
        </p:nvPicPr>
        <p:blipFill>
          <a:blip r:embed="rId3" cstate="print"/>
          <a:stretch>
            <a:fillRect/>
          </a:stretch>
        </p:blipFill>
        <p:spPr>
          <a:xfrm>
            <a:off x="600890" y="1143029"/>
            <a:ext cx="6627223" cy="2833884"/>
          </a:xfrm>
          <a:prstGeom prst="rect">
            <a:avLst/>
          </a:prstGeom>
        </p:spPr>
      </p:pic>
      <p:pic>
        <p:nvPicPr>
          <p:cNvPr id="18" name="Рисунок 17" descr="env_sc_xmin.jpg"/>
          <p:cNvPicPr>
            <a:picLocks noChangeAspect="1"/>
          </p:cNvPicPr>
          <p:nvPr/>
        </p:nvPicPr>
        <p:blipFill>
          <a:blip r:embed="rId4" cstate="print"/>
          <a:stretch>
            <a:fillRect/>
          </a:stretch>
        </p:blipFill>
        <p:spPr>
          <a:xfrm>
            <a:off x="574767" y="4020526"/>
            <a:ext cx="6705599" cy="2837474"/>
          </a:xfrm>
          <a:prstGeom prst="rect">
            <a:avLst/>
          </a:prstGeom>
        </p:spPr>
      </p:pic>
    </p:spTree>
  </p:cSld>
  <p:clrMapOvr>
    <a:masterClrMapping/>
  </p:clrMapOvr>
  <p:transition advTm="285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Betatron Collimation X/Y</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21" name="TextBox 20"/>
          <p:cNvSpPr txBox="1"/>
          <p:nvPr/>
        </p:nvSpPr>
        <p:spPr>
          <a:xfrm>
            <a:off x="0" y="224451"/>
            <a:ext cx="1245854" cy="461665"/>
          </a:xfrm>
          <a:prstGeom prst="rect">
            <a:avLst/>
          </a:prstGeom>
          <a:noFill/>
        </p:spPr>
        <p:txBody>
          <a:bodyPr wrap="none" rtlCol="0">
            <a:spAutoFit/>
          </a:bodyPr>
          <a:lstStyle/>
          <a:p>
            <a:r>
              <a:rPr lang="en-US" sz="2400" dirty="0" smtClean="0">
                <a:solidFill>
                  <a:srgbClr val="FF0000"/>
                </a:solidFill>
                <a:latin typeface="Comic Sans MS" pitchFamily="66" charset="0"/>
              </a:rPr>
              <a:t>Y-plane</a:t>
            </a:r>
            <a:endParaRPr lang="ru-RU" sz="2400" dirty="0">
              <a:solidFill>
                <a:srgbClr val="FF0000"/>
              </a:solidFill>
              <a:latin typeface="Comic Sans MS" pitchFamily="66" charset="0"/>
            </a:endParaRPr>
          </a:p>
        </p:txBody>
      </p:sp>
      <p:sp>
        <p:nvSpPr>
          <p:cNvPr id="22" name="TextBox 21"/>
          <p:cNvSpPr txBox="1"/>
          <p:nvPr/>
        </p:nvSpPr>
        <p:spPr>
          <a:xfrm>
            <a:off x="2017941" y="3427402"/>
            <a:ext cx="1800493" cy="461665"/>
          </a:xfrm>
          <a:prstGeom prst="rect">
            <a:avLst/>
          </a:prstGeom>
          <a:noFill/>
        </p:spPr>
        <p:txBody>
          <a:bodyPr wrap="none" rtlCol="0">
            <a:spAutoFit/>
          </a:bodyPr>
          <a:lstStyle/>
          <a:p>
            <a:r>
              <a:rPr lang="en-US" sz="1200" dirty="0" smtClean="0">
                <a:latin typeface="Comic Sans MS" pitchFamily="66" charset="0"/>
              </a:rPr>
              <a:t>ScrY2  ColY21  ColY22</a:t>
            </a:r>
            <a:endParaRPr lang="ru-RU" sz="1200" dirty="0" smtClean="0">
              <a:latin typeface="Comic Sans MS" pitchFamily="66" charset="0"/>
            </a:endParaRPr>
          </a:p>
          <a:p>
            <a:r>
              <a:rPr lang="en-US" sz="1200" dirty="0" smtClean="0">
                <a:latin typeface="Comic Sans MS" pitchFamily="66" charset="0"/>
              </a:rPr>
              <a:t>     </a:t>
            </a:r>
            <a:r>
              <a:rPr lang="en-US" sz="1200" dirty="0" smtClean="0">
                <a:latin typeface="Comic Sans MS" pitchFamily="66" charset="0"/>
                <a:sym typeface="Symbol"/>
              </a:rPr>
              <a:t></a:t>
            </a:r>
            <a:r>
              <a:rPr lang="en-US" sz="1200" dirty="0" smtClean="0">
                <a:latin typeface="Comic Sans MS" pitchFamily="66" charset="0"/>
              </a:rPr>
              <a:t>     </a:t>
            </a:r>
            <a:r>
              <a:rPr lang="en-US" sz="1200" dirty="0" smtClean="0">
                <a:latin typeface="Comic Sans MS" pitchFamily="66" charset="0"/>
                <a:sym typeface="Symbol"/>
              </a:rPr>
              <a:t></a:t>
            </a:r>
            <a:r>
              <a:rPr lang="en-US" sz="1200" dirty="0" smtClean="0">
                <a:latin typeface="Comic Sans MS" pitchFamily="66" charset="0"/>
              </a:rPr>
              <a:t>       </a:t>
            </a:r>
            <a:r>
              <a:rPr lang="en-US" sz="1200" dirty="0" smtClean="0">
                <a:latin typeface="Comic Sans MS" pitchFamily="66" charset="0"/>
                <a:sym typeface="Symbol"/>
              </a:rPr>
              <a:t></a:t>
            </a:r>
            <a:endParaRPr lang="ru-RU" sz="1200" dirty="0">
              <a:latin typeface="Comic Sans MS" pitchFamily="66" charset="0"/>
            </a:endParaRPr>
          </a:p>
        </p:txBody>
      </p:sp>
      <p:sp>
        <p:nvSpPr>
          <p:cNvPr id="23" name="TextBox 22"/>
          <p:cNvSpPr txBox="1"/>
          <p:nvPr/>
        </p:nvSpPr>
        <p:spPr>
          <a:xfrm>
            <a:off x="644432" y="538369"/>
            <a:ext cx="6531429" cy="677108"/>
          </a:xfrm>
          <a:prstGeom prst="rect">
            <a:avLst/>
          </a:prstGeom>
          <a:noFill/>
        </p:spPr>
        <p:txBody>
          <a:bodyPr wrap="square" rtlCol="0">
            <a:spAutoFit/>
          </a:bodyPr>
          <a:lstStyle/>
          <a:p>
            <a:r>
              <a:rPr lang="en-US" sz="1600" dirty="0" smtClean="0">
                <a:latin typeface="Comic Sans MS" pitchFamily="66" charset="0"/>
              </a:rPr>
              <a:t> </a:t>
            </a:r>
            <a:r>
              <a:rPr lang="en-US" dirty="0" smtClean="0">
                <a:solidFill>
                  <a:srgbClr val="FF0000"/>
                </a:solidFill>
                <a:latin typeface="Comic Sans MS" pitchFamily="66" charset="0"/>
              </a:rPr>
              <a:t>ScrY   ColY1                                                         </a:t>
            </a:r>
            <a:r>
              <a:rPr lang="en-US" dirty="0" smtClean="0">
                <a:solidFill>
                  <a:srgbClr val="FF0000"/>
                </a:solidFill>
                <a:latin typeface="Comic Sans MS" pitchFamily="66" charset="0"/>
              </a:rPr>
              <a:t>ColY2</a:t>
            </a:r>
            <a:endParaRPr lang="ru-RU" dirty="0" smtClean="0">
              <a:solidFill>
                <a:srgbClr val="FF0000"/>
              </a:solidFill>
              <a:latin typeface="Comic Sans MS" pitchFamily="66" charset="0"/>
            </a:endParaRPr>
          </a:p>
          <a:p>
            <a:r>
              <a:rPr lang="en-US" sz="2000" dirty="0" smtClean="0">
                <a:solidFill>
                  <a:srgbClr val="FF0000"/>
                </a:solidFill>
                <a:latin typeface="Comic Sans MS" pitchFamily="66" charset="0"/>
              </a:rPr>
              <a:t>  </a:t>
            </a:r>
            <a:r>
              <a:rPr lang="en-US" sz="2000" dirty="0" smtClean="0">
                <a:solidFill>
                  <a:srgbClr val="FF0000"/>
                </a:solidFill>
                <a:latin typeface="Comic Sans MS" pitchFamily="66" charset="0"/>
                <a:sym typeface="Symbol"/>
              </a:rPr>
              <a:t></a:t>
            </a:r>
            <a:r>
              <a:rPr lang="en-US" sz="2000" dirty="0" smtClean="0">
                <a:solidFill>
                  <a:srgbClr val="FF0000"/>
                </a:solidFill>
                <a:latin typeface="Comic Sans MS" pitchFamily="66" charset="0"/>
              </a:rPr>
              <a:t>       </a:t>
            </a:r>
            <a:r>
              <a:rPr lang="en-US" sz="2000" dirty="0" smtClean="0">
                <a:solidFill>
                  <a:srgbClr val="FF0000"/>
                </a:solidFill>
                <a:latin typeface="Comic Sans MS" pitchFamily="66" charset="0"/>
                <a:sym typeface="Symbol"/>
              </a:rPr>
              <a:t></a:t>
            </a:r>
            <a:r>
              <a:rPr lang="en-US" sz="2000" dirty="0" smtClean="0">
                <a:solidFill>
                  <a:srgbClr val="FF0000"/>
                </a:solidFill>
                <a:latin typeface="Comic Sans MS" pitchFamily="66" charset="0"/>
              </a:rPr>
              <a:t>                                                          </a:t>
            </a:r>
            <a:r>
              <a:rPr lang="en-US" sz="2000" dirty="0" smtClean="0">
                <a:solidFill>
                  <a:srgbClr val="FF0000"/>
                </a:solidFill>
                <a:latin typeface="Comic Sans MS" pitchFamily="66" charset="0"/>
                <a:sym typeface="Symbol"/>
              </a:rPr>
              <a:t></a:t>
            </a:r>
            <a:endParaRPr lang="ru-RU" sz="2000" dirty="0">
              <a:solidFill>
                <a:srgbClr val="FF0000"/>
              </a:solidFill>
              <a:latin typeface="Comic Sans MS" pitchFamily="66" charset="0"/>
            </a:endParaRPr>
          </a:p>
        </p:txBody>
      </p:sp>
      <p:sp>
        <p:nvSpPr>
          <p:cNvPr id="18" name="TextBox 17"/>
          <p:cNvSpPr txBox="1"/>
          <p:nvPr/>
        </p:nvSpPr>
        <p:spPr>
          <a:xfrm>
            <a:off x="7194007" y="1236375"/>
            <a:ext cx="1056700" cy="369332"/>
          </a:xfrm>
          <a:prstGeom prst="rect">
            <a:avLst/>
          </a:prstGeom>
          <a:noFill/>
        </p:spPr>
        <p:txBody>
          <a:bodyPr wrap="none" rtlCol="0">
            <a:spAutoFit/>
          </a:bodyPr>
          <a:lstStyle/>
          <a:p>
            <a:r>
              <a:rPr lang="en-US" dirty="0" smtClean="0">
                <a:latin typeface="Comic Sans MS" pitchFamily="66" charset="0"/>
              </a:rPr>
              <a:t>Yscr1(+)</a:t>
            </a:r>
            <a:endParaRPr lang="ru-RU" dirty="0">
              <a:latin typeface="Comic Sans MS" pitchFamily="66" charset="0"/>
            </a:endParaRPr>
          </a:p>
        </p:txBody>
      </p:sp>
      <p:sp>
        <p:nvSpPr>
          <p:cNvPr id="19" name="Прямоугольник 18"/>
          <p:cNvSpPr/>
          <p:nvPr/>
        </p:nvSpPr>
        <p:spPr>
          <a:xfrm>
            <a:off x="7114296" y="4101403"/>
            <a:ext cx="1079142" cy="369332"/>
          </a:xfrm>
          <a:prstGeom prst="rect">
            <a:avLst/>
          </a:prstGeom>
        </p:spPr>
        <p:txBody>
          <a:bodyPr wrap="none">
            <a:spAutoFit/>
          </a:bodyPr>
          <a:lstStyle/>
          <a:p>
            <a:r>
              <a:rPr lang="en-US" dirty="0" smtClean="0">
                <a:latin typeface="Comic Sans MS" pitchFamily="66" charset="0"/>
              </a:rPr>
              <a:t>Yscr2(-)</a:t>
            </a:r>
            <a:endParaRPr lang="ru-RU" dirty="0">
              <a:latin typeface="Comic Sans MS" pitchFamily="66" charset="0"/>
            </a:endParaRPr>
          </a:p>
        </p:txBody>
      </p:sp>
      <p:sp>
        <p:nvSpPr>
          <p:cNvPr id="20" name="TextBox 19"/>
          <p:cNvSpPr txBox="1"/>
          <p:nvPr/>
        </p:nvSpPr>
        <p:spPr>
          <a:xfrm>
            <a:off x="7373983" y="2761102"/>
            <a:ext cx="1664238" cy="646331"/>
          </a:xfrm>
          <a:prstGeom prst="rect">
            <a:avLst/>
          </a:prstGeom>
          <a:noFill/>
        </p:spPr>
        <p:txBody>
          <a:bodyPr wrap="none" rtlCol="0">
            <a:spAutoFit/>
          </a:bodyPr>
          <a:lstStyle/>
          <a:p>
            <a:r>
              <a:rPr lang="en-US" dirty="0" smtClean="0">
                <a:latin typeface="Comic Sans MS" pitchFamily="66" charset="0"/>
              </a:rPr>
              <a:t>2 Secondary</a:t>
            </a:r>
          </a:p>
          <a:p>
            <a:r>
              <a:rPr lang="en-US" dirty="0" smtClean="0">
                <a:latin typeface="Comic Sans MS" pitchFamily="66" charset="0"/>
              </a:rPr>
              <a:t>Y-collimators</a:t>
            </a:r>
            <a:endParaRPr lang="ru-RU" dirty="0">
              <a:latin typeface="Comic Sans MS" pitchFamily="66" charset="0"/>
            </a:endParaRPr>
          </a:p>
        </p:txBody>
      </p:sp>
      <p:sp>
        <p:nvSpPr>
          <p:cNvPr id="26" name="Номер слайда 25"/>
          <p:cNvSpPr>
            <a:spLocks noGrp="1"/>
          </p:cNvSpPr>
          <p:nvPr>
            <p:ph type="sldNum" sz="quarter" idx="12"/>
          </p:nvPr>
        </p:nvSpPr>
        <p:spPr/>
        <p:txBody>
          <a:bodyPr/>
          <a:lstStyle/>
          <a:p>
            <a:fld id="{3CC379DF-C391-43B0-B124-C50AA8C8FCB0}" type="slidenum">
              <a:rPr lang="ru-RU" smtClean="0"/>
              <a:pPr/>
              <a:t>13</a:t>
            </a:fld>
            <a:endParaRPr lang="ru-RU" dirty="0"/>
          </a:p>
        </p:txBody>
      </p:sp>
      <p:pic>
        <p:nvPicPr>
          <p:cNvPr id="15" name="Рисунок 14" descr="env_sc_yplus.jpg"/>
          <p:cNvPicPr>
            <a:picLocks noChangeAspect="1"/>
          </p:cNvPicPr>
          <p:nvPr/>
        </p:nvPicPr>
        <p:blipFill>
          <a:blip r:embed="rId3" cstate="print"/>
          <a:stretch>
            <a:fillRect/>
          </a:stretch>
        </p:blipFill>
        <p:spPr>
          <a:xfrm>
            <a:off x="409302" y="1085055"/>
            <a:ext cx="6740435" cy="2852215"/>
          </a:xfrm>
          <a:prstGeom prst="rect">
            <a:avLst/>
          </a:prstGeom>
        </p:spPr>
      </p:pic>
      <p:pic>
        <p:nvPicPr>
          <p:cNvPr id="16" name="Рисунок 15" descr="env_sc_ymin.jpg"/>
          <p:cNvPicPr>
            <a:picLocks noChangeAspect="1"/>
          </p:cNvPicPr>
          <p:nvPr/>
        </p:nvPicPr>
        <p:blipFill>
          <a:blip r:embed="rId4" cstate="print"/>
          <a:stretch>
            <a:fillRect/>
          </a:stretch>
        </p:blipFill>
        <p:spPr>
          <a:xfrm>
            <a:off x="409302" y="3896259"/>
            <a:ext cx="6731727" cy="2848530"/>
          </a:xfrm>
          <a:prstGeom prst="rect">
            <a:avLst/>
          </a:prstGeom>
        </p:spPr>
      </p:pic>
      <p:sp>
        <p:nvSpPr>
          <p:cNvPr id="14" name="TextBox 13"/>
          <p:cNvSpPr txBox="1"/>
          <p:nvPr/>
        </p:nvSpPr>
        <p:spPr>
          <a:xfrm>
            <a:off x="7321006" y="1718732"/>
            <a:ext cx="1688283" cy="923330"/>
          </a:xfrm>
          <a:prstGeom prst="rect">
            <a:avLst/>
          </a:prstGeom>
          <a:noFill/>
        </p:spPr>
        <p:txBody>
          <a:bodyPr wrap="none" rtlCol="0">
            <a:spAutoFit/>
          </a:bodyPr>
          <a:lstStyle/>
          <a:p>
            <a:r>
              <a:rPr lang="en-US" dirty="0" smtClean="0">
                <a:latin typeface="Comic Sans MS" pitchFamily="66" charset="0"/>
              </a:rPr>
              <a:t>A </a:t>
            </a:r>
            <a:r>
              <a:rPr lang="en-US" baseline="-25000" dirty="0" smtClean="0">
                <a:latin typeface="Comic Sans MS" pitchFamily="66" charset="0"/>
              </a:rPr>
              <a:t>X,Col</a:t>
            </a:r>
            <a:r>
              <a:rPr lang="en-US" dirty="0" smtClean="0">
                <a:latin typeface="Comic Sans MS" pitchFamily="66" charset="0"/>
              </a:rPr>
              <a:t>=(6-7)</a:t>
            </a:r>
            <a:r>
              <a:rPr lang="el-GR" smtClean="0">
                <a:latin typeface="Comic Sans MS" pitchFamily="66" charset="0"/>
              </a:rPr>
              <a:t>σ</a:t>
            </a:r>
            <a:r>
              <a:rPr lang="en-US" baseline="-25000" dirty="0" smtClean="0">
                <a:latin typeface="Comic Sans MS" pitchFamily="66" charset="0"/>
              </a:rPr>
              <a:t>X</a:t>
            </a:r>
          </a:p>
          <a:p>
            <a:r>
              <a:rPr lang="en-US" dirty="0" smtClean="0">
                <a:latin typeface="Comic Sans MS" pitchFamily="66" charset="0"/>
              </a:rPr>
              <a:t>A </a:t>
            </a:r>
            <a:r>
              <a:rPr lang="en-US" baseline="-25000" dirty="0" smtClean="0">
                <a:latin typeface="Comic Sans MS" pitchFamily="66" charset="0"/>
              </a:rPr>
              <a:t>X,Scr</a:t>
            </a:r>
            <a:r>
              <a:rPr lang="en-US" dirty="0" smtClean="0">
                <a:latin typeface="Comic Sans MS" pitchFamily="66" charset="0"/>
              </a:rPr>
              <a:t>=5.5</a:t>
            </a:r>
            <a:r>
              <a:rPr lang="el-GR" smtClean="0">
                <a:latin typeface="Comic Sans MS" pitchFamily="66" charset="0"/>
              </a:rPr>
              <a:t>σ</a:t>
            </a:r>
            <a:r>
              <a:rPr lang="en-US" baseline="-25000" dirty="0" smtClean="0">
                <a:latin typeface="Comic Sans MS" pitchFamily="66" charset="0"/>
              </a:rPr>
              <a:t>X</a:t>
            </a:r>
          </a:p>
          <a:p>
            <a:r>
              <a:rPr lang="en-US" dirty="0" smtClean="0">
                <a:latin typeface="Comic Sans MS" pitchFamily="66" charset="0"/>
              </a:rPr>
              <a:t>A </a:t>
            </a:r>
            <a:r>
              <a:rPr lang="en-US" baseline="-25000" dirty="0" smtClean="0">
                <a:latin typeface="Comic Sans MS" pitchFamily="66" charset="0"/>
              </a:rPr>
              <a:t>X,Acc</a:t>
            </a:r>
            <a:r>
              <a:rPr lang="en-US" dirty="0" smtClean="0">
                <a:latin typeface="Comic Sans MS" pitchFamily="66" charset="0"/>
              </a:rPr>
              <a:t>=6</a:t>
            </a:r>
            <a:r>
              <a:rPr lang="el-GR" smtClean="0">
                <a:latin typeface="Comic Sans MS" pitchFamily="66" charset="0"/>
              </a:rPr>
              <a:t>σ</a:t>
            </a:r>
            <a:r>
              <a:rPr lang="en-US" baseline="-25000" dirty="0" smtClean="0">
                <a:latin typeface="Comic Sans MS" pitchFamily="66" charset="0"/>
              </a:rPr>
              <a:t>X</a:t>
            </a:r>
          </a:p>
        </p:txBody>
      </p:sp>
    </p:spTree>
  </p:cSld>
  <p:clrMapOvr>
    <a:masterClrMapping/>
  </p:clrMapOvr>
  <p:transition advTm="285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p:nvPr/>
        </p:nvPicPr>
        <p:blipFill>
          <a:blip r:embed="rId2" cstate="print"/>
          <a:srcRect/>
          <a:stretch>
            <a:fillRect/>
          </a:stretch>
        </p:blipFill>
        <p:spPr bwMode="auto">
          <a:xfrm>
            <a:off x="658041" y="833574"/>
            <a:ext cx="4027170" cy="2911111"/>
          </a:xfrm>
          <a:prstGeom prst="rect">
            <a:avLst/>
          </a:prstGeom>
          <a:noFill/>
          <a:ln w="9525">
            <a:noFill/>
            <a:miter lim="800000"/>
            <a:headEnd/>
            <a:tailEnd/>
          </a:ln>
        </p:spPr>
      </p:pic>
      <p:pic>
        <p:nvPicPr>
          <p:cNvPr id="117766" name="Picture 9" descr="NICA_header_bl-wh.tif"/>
          <p:cNvPicPr>
            <a:picLocks noChangeAspect="1"/>
          </p:cNvPicPr>
          <p:nvPr/>
        </p:nvPicPr>
        <p:blipFill>
          <a:blip r:embed="rId3"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1" y="-1"/>
            <a:ext cx="9144000" cy="92310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0000CC"/>
                </a:solidFill>
                <a:latin typeface="Comic Sans MS" pitchFamily="66" charset="0"/>
                <a:ea typeface="+mj-ea"/>
                <a:cs typeface="+mj-cs"/>
              </a:rPr>
              <a:t>Collimation</a:t>
            </a:r>
            <a:r>
              <a:rPr lang="en-US" sz="2800" b="1" dirty="0" smtClean="0">
                <a:solidFill>
                  <a:srgbClr val="0000CC"/>
                </a:solidFill>
                <a:latin typeface="Comic Sans MS" pitchFamily="66" charset="0"/>
                <a:ea typeface="+mj-ea"/>
                <a:cs typeface="+mj-cs"/>
              </a:rPr>
              <a:t>, scattered ions </a:t>
            </a:r>
            <a:r>
              <a:rPr lang="en-US" sz="2800" b="1" dirty="0" smtClean="0">
                <a:solidFill>
                  <a:srgbClr val="0000CC"/>
                </a:solidFill>
                <a:latin typeface="Comic Sans MS" pitchFamily="66" charset="0"/>
                <a:ea typeface="+mj-ea"/>
                <a:cs typeface="+mj-cs"/>
              </a:rPr>
              <a:t>tracking with apertures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6" name="Номер слайда 15"/>
          <p:cNvSpPr>
            <a:spLocks noGrp="1"/>
          </p:cNvSpPr>
          <p:nvPr>
            <p:ph type="sldNum" sz="quarter" idx="12"/>
          </p:nvPr>
        </p:nvSpPr>
        <p:spPr/>
        <p:txBody>
          <a:bodyPr/>
          <a:lstStyle/>
          <a:p>
            <a:fld id="{3CC379DF-C391-43B0-B124-C50AA8C8FCB0}" type="slidenum">
              <a:rPr lang="ru-RU" smtClean="0"/>
              <a:pPr/>
              <a:t>14</a:t>
            </a:fld>
            <a:endParaRPr lang="ru-RU" dirty="0"/>
          </a:p>
        </p:txBody>
      </p:sp>
      <p:pic>
        <p:nvPicPr>
          <p:cNvPr id="24" name="Рисунок 23"/>
          <p:cNvPicPr/>
          <p:nvPr/>
        </p:nvPicPr>
        <p:blipFill>
          <a:blip r:embed="rId4" cstate="print"/>
          <a:srcRect/>
          <a:stretch>
            <a:fillRect/>
          </a:stretch>
        </p:blipFill>
        <p:spPr bwMode="auto">
          <a:xfrm>
            <a:off x="640624" y="3844290"/>
            <a:ext cx="3909060" cy="3013710"/>
          </a:xfrm>
          <a:prstGeom prst="rect">
            <a:avLst/>
          </a:prstGeom>
          <a:noFill/>
          <a:ln w="9525">
            <a:noFill/>
            <a:miter lim="800000"/>
            <a:headEnd/>
            <a:tailEnd/>
          </a:ln>
        </p:spPr>
      </p:pic>
      <p:pic>
        <p:nvPicPr>
          <p:cNvPr id="25" name="Рисунок 24"/>
          <p:cNvPicPr/>
          <p:nvPr/>
        </p:nvPicPr>
        <p:blipFill>
          <a:blip r:embed="rId5" cstate="print"/>
          <a:srcRect/>
          <a:stretch>
            <a:fillRect/>
          </a:stretch>
        </p:blipFill>
        <p:spPr bwMode="auto">
          <a:xfrm>
            <a:off x="4872989" y="3844290"/>
            <a:ext cx="3909060" cy="3013710"/>
          </a:xfrm>
          <a:prstGeom prst="rect">
            <a:avLst/>
          </a:prstGeom>
          <a:noFill/>
          <a:ln w="9525">
            <a:noFill/>
            <a:miter lim="800000"/>
            <a:headEnd/>
            <a:tailEnd/>
          </a:ln>
        </p:spPr>
      </p:pic>
      <p:sp>
        <p:nvSpPr>
          <p:cNvPr id="26" name="TextBox 25"/>
          <p:cNvSpPr txBox="1"/>
          <p:nvPr/>
        </p:nvSpPr>
        <p:spPr>
          <a:xfrm>
            <a:off x="0" y="557349"/>
            <a:ext cx="1818126" cy="369332"/>
          </a:xfrm>
          <a:prstGeom prst="rect">
            <a:avLst/>
          </a:prstGeom>
          <a:noFill/>
        </p:spPr>
        <p:txBody>
          <a:bodyPr wrap="none" rtlCol="0">
            <a:spAutoFit/>
          </a:bodyPr>
          <a:lstStyle/>
          <a:p>
            <a:r>
              <a:rPr lang="en-US" dirty="0" smtClean="0">
                <a:latin typeface="Comic Sans MS" pitchFamily="66" charset="0"/>
              </a:rPr>
              <a:t>X-Scatterer(+)</a:t>
            </a:r>
            <a:endParaRPr lang="ru-RU" dirty="0">
              <a:latin typeface="Comic Sans MS" pitchFamily="66" charset="0"/>
            </a:endParaRPr>
          </a:p>
        </p:txBody>
      </p:sp>
      <p:sp>
        <p:nvSpPr>
          <p:cNvPr id="27" name="TextBox 26"/>
          <p:cNvSpPr txBox="1"/>
          <p:nvPr/>
        </p:nvSpPr>
        <p:spPr>
          <a:xfrm>
            <a:off x="0" y="3566161"/>
            <a:ext cx="1803699" cy="369332"/>
          </a:xfrm>
          <a:prstGeom prst="rect">
            <a:avLst/>
          </a:prstGeom>
          <a:noFill/>
        </p:spPr>
        <p:txBody>
          <a:bodyPr wrap="none" rtlCol="0">
            <a:spAutoFit/>
          </a:bodyPr>
          <a:lstStyle/>
          <a:p>
            <a:r>
              <a:rPr lang="en-US" dirty="0" smtClean="0">
                <a:latin typeface="Comic Sans MS" pitchFamily="66" charset="0"/>
              </a:rPr>
              <a:t>X-Scatterer(-)</a:t>
            </a:r>
            <a:endParaRPr lang="ru-RU" dirty="0">
              <a:latin typeface="Comic Sans MS" pitchFamily="66" charset="0"/>
            </a:endParaRPr>
          </a:p>
        </p:txBody>
      </p:sp>
      <p:pic>
        <p:nvPicPr>
          <p:cNvPr id="23" name="Рисунок 22"/>
          <p:cNvPicPr/>
          <p:nvPr/>
        </p:nvPicPr>
        <p:blipFill>
          <a:blip r:embed="rId6" cstate="print"/>
          <a:srcRect/>
          <a:stretch>
            <a:fillRect/>
          </a:stretch>
        </p:blipFill>
        <p:spPr bwMode="auto">
          <a:xfrm>
            <a:off x="4846865" y="746488"/>
            <a:ext cx="3909060" cy="3013710"/>
          </a:xfrm>
          <a:prstGeom prst="rect">
            <a:avLst/>
          </a:prstGeom>
          <a:noFill/>
          <a:ln w="9525">
            <a:noFill/>
            <a:miter lim="800000"/>
            <a:headEnd/>
            <a:tailEnd/>
          </a:ln>
        </p:spPr>
      </p:pic>
    </p:spTree>
  </p:cSld>
  <p:clrMapOvr>
    <a:masterClrMapping/>
  </p:clrMapOvr>
  <p:transition advTm="285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p:nvPr/>
        </p:nvPicPr>
        <p:blipFill>
          <a:blip r:embed="rId2" cstate="print"/>
          <a:srcRect/>
          <a:stretch>
            <a:fillRect/>
          </a:stretch>
        </p:blipFill>
        <p:spPr bwMode="auto">
          <a:xfrm>
            <a:off x="890452" y="3851910"/>
            <a:ext cx="3931920" cy="3006090"/>
          </a:xfrm>
          <a:prstGeom prst="rect">
            <a:avLst/>
          </a:prstGeom>
          <a:noFill/>
          <a:ln w="9525">
            <a:noFill/>
            <a:miter lim="800000"/>
            <a:headEnd/>
            <a:tailEnd/>
          </a:ln>
        </p:spPr>
      </p:pic>
      <p:pic>
        <p:nvPicPr>
          <p:cNvPr id="11" name="Рисунок 10"/>
          <p:cNvPicPr/>
          <p:nvPr/>
        </p:nvPicPr>
        <p:blipFill>
          <a:blip r:embed="rId3" cstate="print"/>
          <a:srcRect/>
          <a:stretch>
            <a:fillRect/>
          </a:stretch>
        </p:blipFill>
        <p:spPr bwMode="auto">
          <a:xfrm>
            <a:off x="820783" y="819966"/>
            <a:ext cx="3931920" cy="3006090"/>
          </a:xfrm>
          <a:prstGeom prst="rect">
            <a:avLst/>
          </a:prstGeom>
          <a:noFill/>
          <a:ln w="9525">
            <a:noFill/>
            <a:miter lim="800000"/>
            <a:headEnd/>
            <a:tailEnd/>
          </a:ln>
        </p:spPr>
      </p:pic>
      <p:pic>
        <p:nvPicPr>
          <p:cNvPr id="117766" name="Picture 9" descr="NICA_header_bl-wh.tif"/>
          <p:cNvPicPr>
            <a:picLocks noChangeAspect="1"/>
          </p:cNvPicPr>
          <p:nvPr/>
        </p:nvPicPr>
        <p:blipFill>
          <a:blip r:embed="rId4" cstate="print"/>
          <a:srcRect/>
          <a:stretch>
            <a:fillRect/>
          </a:stretch>
        </p:blipFill>
        <p:spPr bwMode="auto">
          <a:xfrm>
            <a:off x="0" y="0"/>
            <a:ext cx="9144000" cy="917575"/>
          </a:xfrm>
          <a:prstGeom prst="rect">
            <a:avLst/>
          </a:prstGeom>
          <a:noFill/>
          <a:ln w="9525">
            <a:noFill/>
            <a:miter lim="800000"/>
            <a:headEnd/>
            <a:tailEnd/>
          </a:ln>
        </p:spPr>
      </p:pic>
      <p:sp>
        <p:nvSpPr>
          <p:cNvPr id="16" name="Номер слайда 15"/>
          <p:cNvSpPr>
            <a:spLocks noGrp="1"/>
          </p:cNvSpPr>
          <p:nvPr>
            <p:ph type="sldNum" sz="quarter" idx="12"/>
          </p:nvPr>
        </p:nvSpPr>
        <p:spPr/>
        <p:txBody>
          <a:bodyPr/>
          <a:lstStyle/>
          <a:p>
            <a:fld id="{3CC379DF-C391-43B0-B124-C50AA8C8FCB0}" type="slidenum">
              <a:rPr lang="ru-RU" smtClean="0"/>
              <a:pPr/>
              <a:t>15</a:t>
            </a:fld>
            <a:endParaRPr lang="ru-RU" dirty="0"/>
          </a:p>
        </p:txBody>
      </p:sp>
      <p:sp>
        <p:nvSpPr>
          <p:cNvPr id="26" name="TextBox 25"/>
          <p:cNvSpPr txBox="1"/>
          <p:nvPr/>
        </p:nvSpPr>
        <p:spPr>
          <a:xfrm>
            <a:off x="0" y="574766"/>
            <a:ext cx="1797287" cy="369332"/>
          </a:xfrm>
          <a:prstGeom prst="rect">
            <a:avLst/>
          </a:prstGeom>
          <a:noFill/>
        </p:spPr>
        <p:txBody>
          <a:bodyPr wrap="none" rtlCol="0">
            <a:spAutoFit/>
          </a:bodyPr>
          <a:lstStyle/>
          <a:p>
            <a:r>
              <a:rPr lang="en-US" dirty="0" smtClean="0">
                <a:latin typeface="Comic Sans MS" pitchFamily="66" charset="0"/>
              </a:rPr>
              <a:t>Y-Scatterer(+)</a:t>
            </a:r>
            <a:endParaRPr lang="ru-RU" dirty="0">
              <a:latin typeface="Comic Sans MS" pitchFamily="66" charset="0"/>
            </a:endParaRPr>
          </a:p>
        </p:txBody>
      </p:sp>
      <p:sp>
        <p:nvSpPr>
          <p:cNvPr id="27" name="TextBox 26"/>
          <p:cNvSpPr txBox="1"/>
          <p:nvPr/>
        </p:nvSpPr>
        <p:spPr>
          <a:xfrm>
            <a:off x="0" y="3566160"/>
            <a:ext cx="1782860" cy="369332"/>
          </a:xfrm>
          <a:prstGeom prst="rect">
            <a:avLst/>
          </a:prstGeom>
          <a:noFill/>
        </p:spPr>
        <p:txBody>
          <a:bodyPr wrap="none" rtlCol="0">
            <a:spAutoFit/>
          </a:bodyPr>
          <a:lstStyle/>
          <a:p>
            <a:r>
              <a:rPr lang="en-US" dirty="0" smtClean="0">
                <a:latin typeface="Comic Sans MS" pitchFamily="66" charset="0"/>
              </a:rPr>
              <a:t>Y-Scatterer(-)</a:t>
            </a:r>
            <a:endParaRPr lang="ru-RU" dirty="0">
              <a:latin typeface="Comic Sans MS" pitchFamily="66" charset="0"/>
            </a:endParaRPr>
          </a:p>
        </p:txBody>
      </p:sp>
      <p:pic>
        <p:nvPicPr>
          <p:cNvPr id="12" name="Рисунок 11"/>
          <p:cNvPicPr/>
          <p:nvPr/>
        </p:nvPicPr>
        <p:blipFill>
          <a:blip r:embed="rId5" cstate="print"/>
          <a:srcRect/>
          <a:stretch>
            <a:fillRect/>
          </a:stretch>
        </p:blipFill>
        <p:spPr bwMode="auto">
          <a:xfrm>
            <a:off x="4678680" y="828675"/>
            <a:ext cx="3931920" cy="3006090"/>
          </a:xfrm>
          <a:prstGeom prst="rect">
            <a:avLst/>
          </a:prstGeom>
          <a:noFill/>
          <a:ln w="9525">
            <a:noFill/>
            <a:miter lim="800000"/>
            <a:headEnd/>
            <a:tailEnd/>
          </a:ln>
        </p:spPr>
      </p:pic>
      <p:pic>
        <p:nvPicPr>
          <p:cNvPr id="14" name="Рисунок 13"/>
          <p:cNvPicPr/>
          <p:nvPr/>
        </p:nvPicPr>
        <p:blipFill>
          <a:blip r:embed="rId6" cstate="print"/>
          <a:srcRect/>
          <a:stretch>
            <a:fillRect/>
          </a:stretch>
        </p:blipFill>
        <p:spPr bwMode="auto">
          <a:xfrm>
            <a:off x="4672148" y="3851910"/>
            <a:ext cx="3931920" cy="3006090"/>
          </a:xfrm>
          <a:prstGeom prst="rect">
            <a:avLst/>
          </a:prstGeom>
          <a:noFill/>
          <a:ln w="9525">
            <a:noFill/>
            <a:miter lim="800000"/>
            <a:headEnd/>
            <a:tailEnd/>
          </a:ln>
        </p:spPr>
      </p:pic>
      <p:sp>
        <p:nvSpPr>
          <p:cNvPr id="15" name="Заголовок 1"/>
          <p:cNvSpPr txBox="1">
            <a:spLocks/>
          </p:cNvSpPr>
          <p:nvPr/>
        </p:nvSpPr>
        <p:spPr>
          <a:xfrm>
            <a:off x="1" y="-1"/>
            <a:ext cx="9144000" cy="92310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0000CC"/>
                </a:solidFill>
                <a:latin typeface="Comic Sans MS" pitchFamily="66" charset="0"/>
                <a:ea typeface="+mj-ea"/>
                <a:cs typeface="+mj-cs"/>
              </a:rPr>
              <a:t>Collimation</a:t>
            </a:r>
            <a:r>
              <a:rPr lang="en-US" sz="2800" b="1" dirty="0" smtClean="0">
                <a:solidFill>
                  <a:srgbClr val="0000CC"/>
                </a:solidFill>
                <a:latin typeface="Comic Sans MS" pitchFamily="66" charset="0"/>
                <a:ea typeface="+mj-ea"/>
                <a:cs typeface="+mj-cs"/>
              </a:rPr>
              <a:t>, scattered ions </a:t>
            </a:r>
            <a:r>
              <a:rPr lang="en-US" sz="2800" b="1" dirty="0" smtClean="0">
                <a:solidFill>
                  <a:srgbClr val="0000CC"/>
                </a:solidFill>
                <a:latin typeface="Comic Sans MS" pitchFamily="66" charset="0"/>
                <a:ea typeface="+mj-ea"/>
                <a:cs typeface="+mj-cs"/>
              </a:rPr>
              <a:t>tracking with apertures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Tree>
  </p:cSld>
  <p:clrMapOvr>
    <a:masterClrMapping/>
  </p:clrMapOvr>
  <p:transition advTm="285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 Collimation units location in Collider</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6" name="Номер слайда 15"/>
          <p:cNvSpPr>
            <a:spLocks noGrp="1"/>
          </p:cNvSpPr>
          <p:nvPr>
            <p:ph type="sldNum" sz="quarter" idx="12"/>
          </p:nvPr>
        </p:nvSpPr>
        <p:spPr/>
        <p:txBody>
          <a:bodyPr/>
          <a:lstStyle/>
          <a:p>
            <a:fld id="{3CC379DF-C391-43B0-B124-C50AA8C8FCB0}" type="slidenum">
              <a:rPr lang="ru-RU" smtClean="0"/>
              <a:pPr/>
              <a:t>16</a:t>
            </a:fld>
            <a:endParaRPr lang="ru-RU" dirty="0"/>
          </a:p>
        </p:txBody>
      </p:sp>
      <p:sp>
        <p:nvSpPr>
          <p:cNvPr id="11" name="TextBox 10"/>
          <p:cNvSpPr txBox="1"/>
          <p:nvPr/>
        </p:nvSpPr>
        <p:spPr>
          <a:xfrm>
            <a:off x="1027611" y="748937"/>
            <a:ext cx="1309974" cy="400110"/>
          </a:xfrm>
          <a:prstGeom prst="rect">
            <a:avLst/>
          </a:prstGeom>
          <a:noFill/>
        </p:spPr>
        <p:txBody>
          <a:bodyPr wrap="none" rtlCol="0">
            <a:spAutoFit/>
          </a:bodyPr>
          <a:lstStyle/>
          <a:p>
            <a:r>
              <a:rPr lang="en-US" sz="2000" b="1" dirty="0" smtClean="0">
                <a:solidFill>
                  <a:srgbClr val="0000CC"/>
                </a:solidFill>
                <a:latin typeface="Comic Sans MS" pitchFamily="66" charset="0"/>
              </a:rPr>
              <a:t>Blue Ring</a:t>
            </a:r>
            <a:endParaRPr lang="ru-RU" sz="2000" b="1" dirty="0">
              <a:solidFill>
                <a:srgbClr val="0000CC"/>
              </a:solidFill>
              <a:latin typeface="Comic Sans MS" pitchFamily="66" charset="0"/>
            </a:endParaRPr>
          </a:p>
        </p:txBody>
      </p:sp>
      <p:sp>
        <p:nvSpPr>
          <p:cNvPr id="13" name="TextBox 12"/>
          <p:cNvSpPr txBox="1"/>
          <p:nvPr/>
        </p:nvSpPr>
        <p:spPr>
          <a:xfrm>
            <a:off x="945214" y="4334201"/>
            <a:ext cx="1258678" cy="400110"/>
          </a:xfrm>
          <a:prstGeom prst="rect">
            <a:avLst/>
          </a:prstGeom>
          <a:noFill/>
        </p:spPr>
        <p:txBody>
          <a:bodyPr wrap="none" rtlCol="0">
            <a:spAutoFit/>
          </a:bodyPr>
          <a:lstStyle/>
          <a:p>
            <a:r>
              <a:rPr lang="en-US" sz="2000" b="1" dirty="0" smtClean="0">
                <a:solidFill>
                  <a:srgbClr val="FF0000"/>
                </a:solidFill>
                <a:latin typeface="Comic Sans MS" pitchFamily="66" charset="0"/>
              </a:rPr>
              <a:t>Red Ring</a:t>
            </a:r>
            <a:endParaRPr lang="ru-RU" sz="2000" b="1" dirty="0">
              <a:solidFill>
                <a:srgbClr val="FF0000"/>
              </a:solidFill>
              <a:latin typeface="Comic Sans MS" pitchFamily="66" charset="0"/>
            </a:endParaRPr>
          </a:p>
        </p:txBody>
      </p:sp>
      <p:pic>
        <p:nvPicPr>
          <p:cNvPr id="43009" name="Picture 1"/>
          <p:cNvPicPr>
            <a:picLocks noChangeAspect="1" noChangeArrowheads="1"/>
          </p:cNvPicPr>
          <p:nvPr/>
        </p:nvPicPr>
        <p:blipFill>
          <a:blip r:embed="rId3" cstate="print"/>
          <a:srcRect/>
          <a:stretch>
            <a:fillRect/>
          </a:stretch>
        </p:blipFill>
        <p:spPr bwMode="auto">
          <a:xfrm>
            <a:off x="710772" y="1184190"/>
            <a:ext cx="8139138" cy="3170096"/>
          </a:xfrm>
          <a:prstGeom prst="rect">
            <a:avLst/>
          </a:prstGeom>
          <a:noFill/>
          <a:ln w="9525">
            <a:noFill/>
            <a:miter lim="800000"/>
            <a:headEnd/>
            <a:tailEnd/>
          </a:ln>
        </p:spPr>
      </p:pic>
      <p:pic>
        <p:nvPicPr>
          <p:cNvPr id="43010" name="Picture 2"/>
          <p:cNvPicPr>
            <a:picLocks noChangeAspect="1" noChangeArrowheads="1"/>
          </p:cNvPicPr>
          <p:nvPr/>
        </p:nvPicPr>
        <p:blipFill>
          <a:blip r:embed="rId4" cstate="print"/>
          <a:srcRect/>
          <a:stretch>
            <a:fillRect/>
          </a:stretch>
        </p:blipFill>
        <p:spPr bwMode="auto">
          <a:xfrm>
            <a:off x="731520" y="4788530"/>
            <a:ext cx="8151223" cy="1822362"/>
          </a:xfrm>
          <a:prstGeom prst="rect">
            <a:avLst/>
          </a:prstGeom>
          <a:noFill/>
          <a:ln w="9525">
            <a:noFill/>
            <a:miter lim="800000"/>
            <a:headEnd/>
            <a:tailEnd/>
          </a:ln>
        </p:spPr>
      </p:pic>
    </p:spTree>
  </p:cSld>
  <p:clrMapOvr>
    <a:masterClrMapping/>
  </p:clrMapOvr>
  <p:transition advTm="285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 Collimator design: scrapper (foil)</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6" name="Номер слайда 15"/>
          <p:cNvSpPr>
            <a:spLocks noGrp="1"/>
          </p:cNvSpPr>
          <p:nvPr>
            <p:ph type="sldNum" sz="quarter" idx="12"/>
          </p:nvPr>
        </p:nvSpPr>
        <p:spPr>
          <a:xfrm>
            <a:off x="6484075" y="6382477"/>
            <a:ext cx="2057400" cy="365125"/>
          </a:xfrm>
        </p:spPr>
        <p:txBody>
          <a:bodyPr/>
          <a:lstStyle/>
          <a:p>
            <a:fld id="{3CC379DF-C391-43B0-B124-C50AA8C8FCB0}" type="slidenum">
              <a:rPr lang="ru-RU" smtClean="0"/>
              <a:pPr/>
              <a:t>17</a:t>
            </a:fld>
            <a:endParaRPr lang="ru-RU" dirty="0"/>
          </a:p>
        </p:txBody>
      </p:sp>
      <p:sp>
        <p:nvSpPr>
          <p:cNvPr id="17" name="TextBox 16"/>
          <p:cNvSpPr txBox="1"/>
          <p:nvPr/>
        </p:nvSpPr>
        <p:spPr>
          <a:xfrm>
            <a:off x="2908630" y="914400"/>
            <a:ext cx="3727302" cy="461665"/>
          </a:xfrm>
          <a:prstGeom prst="rect">
            <a:avLst/>
          </a:prstGeom>
          <a:noFill/>
        </p:spPr>
        <p:txBody>
          <a:bodyPr wrap="none" rtlCol="0">
            <a:spAutoFit/>
          </a:bodyPr>
          <a:lstStyle/>
          <a:p>
            <a:r>
              <a:rPr lang="en-US" sz="2400" b="1" dirty="0" smtClean="0">
                <a:latin typeface="Comic Sans MS" pitchFamily="66" charset="0"/>
              </a:rPr>
              <a:t>Scrapper, X or Y-plane</a:t>
            </a:r>
            <a:endParaRPr lang="ru-RU" sz="2400" b="1" dirty="0">
              <a:latin typeface="Comic Sans MS" pitchFamily="66" charset="0"/>
            </a:endParaRPr>
          </a:p>
        </p:txBody>
      </p:sp>
      <p:pic>
        <p:nvPicPr>
          <p:cNvPr id="41986" name="Picture 2"/>
          <p:cNvPicPr>
            <a:picLocks noChangeAspect="1" noChangeArrowheads="1"/>
          </p:cNvPicPr>
          <p:nvPr/>
        </p:nvPicPr>
        <p:blipFill>
          <a:blip r:embed="rId3" cstate="print"/>
          <a:srcRect/>
          <a:stretch>
            <a:fillRect/>
          </a:stretch>
        </p:blipFill>
        <p:spPr bwMode="auto">
          <a:xfrm>
            <a:off x="242890" y="1544002"/>
            <a:ext cx="4329112" cy="5084884"/>
          </a:xfrm>
          <a:prstGeom prst="rect">
            <a:avLst/>
          </a:prstGeom>
          <a:noFill/>
          <a:ln w="9525">
            <a:solidFill>
              <a:schemeClr val="tx1"/>
            </a:solid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4587462" y="1549643"/>
            <a:ext cx="4556538" cy="4520231"/>
          </a:xfrm>
          <a:prstGeom prst="rect">
            <a:avLst/>
          </a:prstGeom>
          <a:noFill/>
          <a:ln w="9525">
            <a:solidFill>
              <a:schemeClr val="tx1"/>
            </a:solidFill>
            <a:miter lim="800000"/>
            <a:headEnd/>
            <a:tailEnd/>
          </a:ln>
        </p:spPr>
      </p:pic>
      <p:sp>
        <p:nvSpPr>
          <p:cNvPr id="8" name="TextBox 7"/>
          <p:cNvSpPr txBox="1"/>
          <p:nvPr/>
        </p:nvSpPr>
        <p:spPr>
          <a:xfrm>
            <a:off x="7768046" y="4450081"/>
            <a:ext cx="1149531" cy="369332"/>
          </a:xfrm>
          <a:prstGeom prst="rect">
            <a:avLst/>
          </a:prstGeom>
          <a:noFill/>
        </p:spPr>
        <p:txBody>
          <a:bodyPr wrap="square" rtlCol="0">
            <a:spAutoFit/>
          </a:bodyPr>
          <a:lstStyle/>
          <a:p>
            <a:r>
              <a:rPr lang="en-US" dirty="0" smtClean="0">
                <a:latin typeface="Comic Sans MS" pitchFamily="66" charset="0"/>
              </a:rPr>
              <a:t>b</a:t>
            </a:r>
            <a:r>
              <a:rPr lang="en-US" dirty="0" smtClean="0">
                <a:latin typeface="Comic Sans MS" pitchFamily="66" charset="0"/>
              </a:rPr>
              <a:t>eam</a:t>
            </a:r>
            <a:r>
              <a:rPr lang="en-US" dirty="0" smtClean="0">
                <a:latin typeface="Comic Sans MS" pitchFamily="66" charset="0"/>
                <a:sym typeface="Wingdings" pitchFamily="2" charset="2"/>
              </a:rPr>
              <a:t></a:t>
            </a:r>
            <a:endParaRPr lang="ru-RU" dirty="0">
              <a:latin typeface="Comic Sans MS" pitchFamily="66" charset="0"/>
            </a:endParaRPr>
          </a:p>
        </p:txBody>
      </p:sp>
      <p:sp>
        <p:nvSpPr>
          <p:cNvPr id="9" name="TextBox 8"/>
          <p:cNvSpPr txBox="1"/>
          <p:nvPr/>
        </p:nvSpPr>
        <p:spPr>
          <a:xfrm>
            <a:off x="4759235" y="3217817"/>
            <a:ext cx="1149531" cy="369332"/>
          </a:xfrm>
          <a:prstGeom prst="rect">
            <a:avLst/>
          </a:prstGeom>
          <a:noFill/>
        </p:spPr>
        <p:txBody>
          <a:bodyPr wrap="square" rtlCol="0">
            <a:spAutoFit/>
          </a:bodyPr>
          <a:lstStyle/>
          <a:p>
            <a:r>
              <a:rPr lang="en-US" dirty="0" smtClean="0">
                <a:latin typeface="Comic Sans MS" pitchFamily="66" charset="0"/>
              </a:rPr>
              <a:t>beam</a:t>
            </a:r>
            <a:r>
              <a:rPr lang="en-US" dirty="0" smtClean="0">
                <a:latin typeface="Comic Sans MS" pitchFamily="66" charset="0"/>
                <a:sym typeface="Symbol"/>
              </a:rPr>
              <a:t></a:t>
            </a:r>
            <a:endParaRPr lang="ru-RU" dirty="0">
              <a:latin typeface="Comic Sans MS" pitchFamily="66" charset="0"/>
            </a:endParaRPr>
          </a:p>
        </p:txBody>
      </p:sp>
      <p:sp>
        <p:nvSpPr>
          <p:cNvPr id="13" name="TextBox 12"/>
          <p:cNvSpPr txBox="1"/>
          <p:nvPr/>
        </p:nvSpPr>
        <p:spPr>
          <a:xfrm>
            <a:off x="4776652" y="3731624"/>
            <a:ext cx="418704" cy="369332"/>
          </a:xfrm>
          <a:prstGeom prst="rect">
            <a:avLst/>
          </a:prstGeom>
          <a:noFill/>
        </p:spPr>
        <p:txBody>
          <a:bodyPr wrap="none" rtlCol="0">
            <a:spAutoFit/>
          </a:bodyPr>
          <a:lstStyle/>
          <a:p>
            <a:r>
              <a:rPr lang="en-US" dirty="0" smtClean="0">
                <a:solidFill>
                  <a:srgbClr val="00B050"/>
                </a:solidFill>
              </a:rPr>
              <a:t>25</a:t>
            </a:r>
            <a:endParaRPr lang="ru-RU" dirty="0">
              <a:solidFill>
                <a:srgbClr val="00B050"/>
              </a:solidFill>
            </a:endParaRPr>
          </a:p>
        </p:txBody>
      </p:sp>
      <p:sp>
        <p:nvSpPr>
          <p:cNvPr id="14" name="TextBox 13"/>
          <p:cNvSpPr txBox="1"/>
          <p:nvPr/>
        </p:nvSpPr>
        <p:spPr>
          <a:xfrm>
            <a:off x="8016241" y="4175761"/>
            <a:ext cx="593432" cy="369332"/>
          </a:xfrm>
          <a:prstGeom prst="rect">
            <a:avLst/>
          </a:prstGeom>
          <a:noFill/>
        </p:spPr>
        <p:txBody>
          <a:bodyPr wrap="none" rtlCol="0">
            <a:spAutoFit/>
          </a:bodyPr>
          <a:lstStyle/>
          <a:p>
            <a:r>
              <a:rPr lang="en-US" dirty="0" smtClean="0">
                <a:solidFill>
                  <a:srgbClr val="00B050"/>
                </a:solidFill>
              </a:rPr>
              <a:t>93.5</a:t>
            </a:r>
            <a:endParaRPr lang="ru-RU" dirty="0">
              <a:solidFill>
                <a:srgbClr val="00B050"/>
              </a:solidFill>
            </a:endParaRPr>
          </a:p>
        </p:txBody>
      </p:sp>
      <p:sp>
        <p:nvSpPr>
          <p:cNvPr id="15" name="TextBox 14"/>
          <p:cNvSpPr txBox="1"/>
          <p:nvPr/>
        </p:nvSpPr>
        <p:spPr>
          <a:xfrm>
            <a:off x="5908766" y="1955074"/>
            <a:ext cx="418704" cy="369332"/>
          </a:xfrm>
          <a:prstGeom prst="rect">
            <a:avLst/>
          </a:prstGeom>
          <a:noFill/>
        </p:spPr>
        <p:txBody>
          <a:bodyPr wrap="none" rtlCol="0">
            <a:spAutoFit/>
          </a:bodyPr>
          <a:lstStyle/>
          <a:p>
            <a:r>
              <a:rPr lang="en-US" dirty="0" smtClean="0">
                <a:solidFill>
                  <a:srgbClr val="00B050"/>
                </a:solidFill>
              </a:rPr>
              <a:t>76</a:t>
            </a:r>
            <a:endParaRPr lang="ru-RU" dirty="0">
              <a:solidFill>
                <a:srgbClr val="00B050"/>
              </a:solidFill>
            </a:endParaRPr>
          </a:p>
        </p:txBody>
      </p:sp>
      <p:sp>
        <p:nvSpPr>
          <p:cNvPr id="12" name="TextBox 11"/>
          <p:cNvSpPr txBox="1"/>
          <p:nvPr/>
        </p:nvSpPr>
        <p:spPr>
          <a:xfrm>
            <a:off x="5947955" y="5677989"/>
            <a:ext cx="418704" cy="369332"/>
          </a:xfrm>
          <a:prstGeom prst="rect">
            <a:avLst/>
          </a:prstGeom>
          <a:noFill/>
        </p:spPr>
        <p:txBody>
          <a:bodyPr wrap="none" rtlCol="0">
            <a:spAutoFit/>
          </a:bodyPr>
          <a:lstStyle/>
          <a:p>
            <a:r>
              <a:rPr lang="en-US" dirty="0" smtClean="0">
                <a:solidFill>
                  <a:srgbClr val="00B050"/>
                </a:solidFill>
              </a:rPr>
              <a:t>94</a:t>
            </a:r>
            <a:endParaRPr lang="ru-RU" dirty="0">
              <a:solidFill>
                <a:srgbClr val="00B050"/>
              </a:solidFill>
            </a:endParaRPr>
          </a:p>
        </p:txBody>
      </p:sp>
      <p:sp>
        <p:nvSpPr>
          <p:cNvPr id="18" name="TextBox 17"/>
          <p:cNvSpPr txBox="1"/>
          <p:nvPr/>
        </p:nvSpPr>
        <p:spPr>
          <a:xfrm>
            <a:off x="6644640" y="1619794"/>
            <a:ext cx="418704" cy="369332"/>
          </a:xfrm>
          <a:prstGeom prst="rect">
            <a:avLst/>
          </a:prstGeom>
          <a:noFill/>
        </p:spPr>
        <p:txBody>
          <a:bodyPr wrap="none" rtlCol="0">
            <a:spAutoFit/>
          </a:bodyPr>
          <a:lstStyle/>
          <a:p>
            <a:r>
              <a:rPr lang="en-US" dirty="0" smtClean="0">
                <a:solidFill>
                  <a:srgbClr val="00B050"/>
                </a:solidFill>
              </a:rPr>
              <a:t>20</a:t>
            </a:r>
            <a:endParaRPr lang="ru-RU" dirty="0">
              <a:solidFill>
                <a:srgbClr val="00B050"/>
              </a:solidFill>
            </a:endParaRPr>
          </a:p>
        </p:txBody>
      </p:sp>
    </p:spTree>
  </p:cSld>
  <p:clrMapOvr>
    <a:masterClrMapping/>
  </p:clrMapOvr>
  <p:transition advTm="285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 Collimators design</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6" name="Номер слайда 15"/>
          <p:cNvSpPr>
            <a:spLocks noGrp="1"/>
          </p:cNvSpPr>
          <p:nvPr>
            <p:ph type="sldNum" sz="quarter" idx="12"/>
          </p:nvPr>
        </p:nvSpPr>
        <p:spPr/>
        <p:txBody>
          <a:bodyPr/>
          <a:lstStyle/>
          <a:p>
            <a:fld id="{3CC379DF-C391-43B0-B124-C50AA8C8FCB0}" type="slidenum">
              <a:rPr lang="ru-RU" smtClean="0"/>
              <a:pPr/>
              <a:t>18</a:t>
            </a:fld>
            <a:endParaRPr lang="ru-RU" dirty="0"/>
          </a:p>
        </p:txBody>
      </p:sp>
      <p:sp>
        <p:nvSpPr>
          <p:cNvPr id="13" name="TextBox 12"/>
          <p:cNvSpPr txBox="1"/>
          <p:nvPr/>
        </p:nvSpPr>
        <p:spPr>
          <a:xfrm>
            <a:off x="957943" y="975360"/>
            <a:ext cx="3337773" cy="461665"/>
          </a:xfrm>
          <a:prstGeom prst="rect">
            <a:avLst/>
          </a:prstGeom>
          <a:noFill/>
        </p:spPr>
        <p:txBody>
          <a:bodyPr wrap="none" rtlCol="0">
            <a:spAutoFit/>
          </a:bodyPr>
          <a:lstStyle/>
          <a:p>
            <a:r>
              <a:rPr lang="en-US" sz="2400" b="1" dirty="0" smtClean="0">
                <a:latin typeface="Comic Sans MS" pitchFamily="66" charset="0"/>
              </a:rPr>
              <a:t>Collimator in X-plane</a:t>
            </a:r>
            <a:endParaRPr lang="ru-RU" sz="2400" b="1" dirty="0">
              <a:latin typeface="Comic Sans MS" pitchFamily="66" charset="0"/>
            </a:endParaRPr>
          </a:p>
        </p:txBody>
      </p:sp>
      <p:sp>
        <p:nvSpPr>
          <p:cNvPr id="15" name="TextBox 14"/>
          <p:cNvSpPr txBox="1"/>
          <p:nvPr/>
        </p:nvSpPr>
        <p:spPr>
          <a:xfrm>
            <a:off x="6500950" y="997130"/>
            <a:ext cx="1552028" cy="461665"/>
          </a:xfrm>
          <a:prstGeom prst="rect">
            <a:avLst/>
          </a:prstGeom>
          <a:noFill/>
        </p:spPr>
        <p:txBody>
          <a:bodyPr wrap="none" rtlCol="0">
            <a:spAutoFit/>
          </a:bodyPr>
          <a:lstStyle/>
          <a:p>
            <a:r>
              <a:rPr lang="en-US" sz="2400" b="1" dirty="0" smtClean="0">
                <a:latin typeface="Comic Sans MS" pitchFamily="66" charset="0"/>
              </a:rPr>
              <a:t>Absorber</a:t>
            </a:r>
            <a:endParaRPr lang="ru-RU" sz="2400" b="1" dirty="0">
              <a:latin typeface="Comic Sans MS" pitchFamily="66" charset="0"/>
            </a:endParaRPr>
          </a:p>
        </p:txBody>
      </p:sp>
      <p:pic>
        <p:nvPicPr>
          <p:cNvPr id="40961" name="Picture 1"/>
          <p:cNvPicPr>
            <a:picLocks noChangeAspect="1" noChangeArrowheads="1"/>
          </p:cNvPicPr>
          <p:nvPr/>
        </p:nvPicPr>
        <p:blipFill>
          <a:blip r:embed="rId3" cstate="print"/>
          <a:srcRect/>
          <a:stretch>
            <a:fillRect/>
          </a:stretch>
        </p:blipFill>
        <p:spPr bwMode="auto">
          <a:xfrm>
            <a:off x="111851" y="1470416"/>
            <a:ext cx="5576379" cy="5026177"/>
          </a:xfrm>
          <a:prstGeom prst="rect">
            <a:avLst/>
          </a:prstGeom>
          <a:noFill/>
          <a:ln w="9525">
            <a:solidFill>
              <a:schemeClr val="tx1"/>
            </a:solidFill>
            <a:miter lim="800000"/>
            <a:headEnd/>
            <a:tailEnd/>
          </a:ln>
        </p:spPr>
      </p:pic>
      <p:pic>
        <p:nvPicPr>
          <p:cNvPr id="40962" name="Picture 2"/>
          <p:cNvPicPr>
            <a:picLocks noChangeAspect="1" noChangeArrowheads="1"/>
          </p:cNvPicPr>
          <p:nvPr/>
        </p:nvPicPr>
        <p:blipFill>
          <a:blip r:embed="rId4" cstate="print"/>
          <a:srcRect/>
          <a:stretch>
            <a:fillRect/>
          </a:stretch>
        </p:blipFill>
        <p:spPr bwMode="auto">
          <a:xfrm rot="-5400000">
            <a:off x="5341235" y="1840388"/>
            <a:ext cx="4159704" cy="3445827"/>
          </a:xfrm>
          <a:prstGeom prst="rect">
            <a:avLst/>
          </a:prstGeom>
          <a:noFill/>
          <a:ln w="9525">
            <a:solidFill>
              <a:schemeClr val="tx1"/>
            </a:solidFill>
            <a:miter lim="800000"/>
            <a:headEnd/>
            <a:tailEnd/>
          </a:ln>
        </p:spPr>
      </p:pic>
      <p:sp>
        <p:nvSpPr>
          <p:cNvPr id="14" name="TextBox 13"/>
          <p:cNvSpPr txBox="1"/>
          <p:nvPr/>
        </p:nvSpPr>
        <p:spPr>
          <a:xfrm>
            <a:off x="0" y="3944984"/>
            <a:ext cx="1149531" cy="369332"/>
          </a:xfrm>
          <a:prstGeom prst="rect">
            <a:avLst/>
          </a:prstGeom>
          <a:noFill/>
        </p:spPr>
        <p:txBody>
          <a:bodyPr wrap="square" rtlCol="0">
            <a:spAutoFit/>
          </a:bodyPr>
          <a:lstStyle/>
          <a:p>
            <a:r>
              <a:rPr lang="en-US" dirty="0" smtClean="0">
                <a:latin typeface="Comic Sans MS" pitchFamily="66" charset="0"/>
              </a:rPr>
              <a:t>b</a:t>
            </a:r>
            <a:r>
              <a:rPr lang="en-US" dirty="0" smtClean="0">
                <a:latin typeface="Comic Sans MS" pitchFamily="66" charset="0"/>
              </a:rPr>
              <a:t>eam</a:t>
            </a:r>
            <a:r>
              <a:rPr lang="en-US" dirty="0" smtClean="0">
                <a:latin typeface="Comic Sans MS" pitchFamily="66" charset="0"/>
                <a:sym typeface="Wingdings" pitchFamily="2" charset="2"/>
              </a:rPr>
              <a:t></a:t>
            </a:r>
            <a:endParaRPr lang="ru-RU" dirty="0">
              <a:latin typeface="Comic Sans MS" pitchFamily="66" charset="0"/>
            </a:endParaRPr>
          </a:p>
        </p:txBody>
      </p:sp>
      <p:sp>
        <p:nvSpPr>
          <p:cNvPr id="17" name="TextBox 16"/>
          <p:cNvSpPr txBox="1"/>
          <p:nvPr/>
        </p:nvSpPr>
        <p:spPr>
          <a:xfrm>
            <a:off x="0" y="3535680"/>
            <a:ext cx="1149531" cy="369332"/>
          </a:xfrm>
          <a:prstGeom prst="rect">
            <a:avLst/>
          </a:prstGeom>
          <a:noFill/>
        </p:spPr>
        <p:txBody>
          <a:bodyPr wrap="square" rtlCol="0">
            <a:spAutoFit/>
          </a:bodyPr>
          <a:lstStyle/>
          <a:p>
            <a:r>
              <a:rPr lang="en-US" dirty="0" smtClean="0">
                <a:latin typeface="Comic Sans MS" pitchFamily="66" charset="0"/>
                <a:sym typeface="Wingdings" pitchFamily="2" charset="2"/>
              </a:rPr>
              <a:t></a:t>
            </a:r>
            <a:r>
              <a:rPr lang="en-US" dirty="0" smtClean="0">
                <a:latin typeface="Comic Sans MS" pitchFamily="66" charset="0"/>
              </a:rPr>
              <a:t>beam</a:t>
            </a:r>
            <a:endParaRPr lang="ru-RU" dirty="0">
              <a:latin typeface="Comic Sans MS" pitchFamily="66" charset="0"/>
            </a:endParaRPr>
          </a:p>
        </p:txBody>
      </p:sp>
      <p:sp>
        <p:nvSpPr>
          <p:cNvPr id="18" name="TextBox 17"/>
          <p:cNvSpPr txBox="1"/>
          <p:nvPr/>
        </p:nvSpPr>
        <p:spPr>
          <a:xfrm>
            <a:off x="3836126" y="4158343"/>
            <a:ext cx="1149531" cy="369332"/>
          </a:xfrm>
          <a:prstGeom prst="rect">
            <a:avLst/>
          </a:prstGeom>
          <a:noFill/>
        </p:spPr>
        <p:txBody>
          <a:bodyPr wrap="square" rtlCol="0">
            <a:spAutoFit/>
          </a:bodyPr>
          <a:lstStyle/>
          <a:p>
            <a:r>
              <a:rPr lang="en-US" dirty="0" smtClean="0">
                <a:latin typeface="Comic Sans MS" pitchFamily="66" charset="0"/>
              </a:rPr>
              <a:t>beam</a:t>
            </a:r>
            <a:r>
              <a:rPr lang="en-US" dirty="0" smtClean="0">
                <a:latin typeface="Comic Sans MS" pitchFamily="66" charset="0"/>
                <a:sym typeface="Symbol"/>
              </a:rPr>
              <a:t></a:t>
            </a:r>
            <a:endParaRPr lang="ru-RU" dirty="0">
              <a:latin typeface="Comic Sans MS" pitchFamily="66" charset="0"/>
            </a:endParaRPr>
          </a:p>
        </p:txBody>
      </p:sp>
      <p:sp>
        <p:nvSpPr>
          <p:cNvPr id="19" name="TextBox 18"/>
          <p:cNvSpPr txBox="1"/>
          <p:nvPr/>
        </p:nvSpPr>
        <p:spPr>
          <a:xfrm>
            <a:off x="3844835" y="3165566"/>
            <a:ext cx="1149531" cy="369332"/>
          </a:xfrm>
          <a:prstGeom prst="rect">
            <a:avLst/>
          </a:prstGeom>
          <a:noFill/>
        </p:spPr>
        <p:txBody>
          <a:bodyPr wrap="square" rtlCol="0">
            <a:spAutoFit/>
          </a:bodyPr>
          <a:lstStyle/>
          <a:p>
            <a:r>
              <a:rPr lang="en-US" dirty="0" smtClean="0">
                <a:latin typeface="Comic Sans MS" pitchFamily="66" charset="0"/>
              </a:rPr>
              <a:t>beam</a:t>
            </a:r>
            <a:r>
              <a:rPr lang="en-US" dirty="0" smtClean="0">
                <a:latin typeface="Comic Sans MS" pitchFamily="66" charset="0"/>
                <a:sym typeface="Symbol"/>
              </a:rPr>
              <a:t></a:t>
            </a:r>
            <a:endParaRPr lang="ru-RU" dirty="0">
              <a:latin typeface="Comic Sans MS" pitchFamily="66" charset="0"/>
            </a:endParaRPr>
          </a:p>
        </p:txBody>
      </p:sp>
      <p:sp>
        <p:nvSpPr>
          <p:cNvPr id="20" name="TextBox 19"/>
          <p:cNvSpPr txBox="1"/>
          <p:nvPr/>
        </p:nvSpPr>
        <p:spPr>
          <a:xfrm>
            <a:off x="1776549" y="3727269"/>
            <a:ext cx="535724" cy="369332"/>
          </a:xfrm>
          <a:prstGeom prst="rect">
            <a:avLst/>
          </a:prstGeom>
          <a:noFill/>
        </p:spPr>
        <p:txBody>
          <a:bodyPr wrap="none" rtlCol="0">
            <a:spAutoFit/>
          </a:bodyPr>
          <a:lstStyle/>
          <a:p>
            <a:r>
              <a:rPr lang="en-US" dirty="0" smtClean="0">
                <a:solidFill>
                  <a:srgbClr val="00B050"/>
                </a:solidFill>
              </a:rPr>
              <a:t>320</a:t>
            </a:r>
            <a:endParaRPr lang="ru-RU" dirty="0">
              <a:solidFill>
                <a:srgbClr val="00B050"/>
              </a:solidFill>
            </a:endParaRPr>
          </a:p>
        </p:txBody>
      </p:sp>
      <p:sp>
        <p:nvSpPr>
          <p:cNvPr id="22" name="TextBox 21"/>
          <p:cNvSpPr txBox="1"/>
          <p:nvPr/>
        </p:nvSpPr>
        <p:spPr>
          <a:xfrm>
            <a:off x="1537063" y="3043646"/>
            <a:ext cx="535724" cy="369332"/>
          </a:xfrm>
          <a:prstGeom prst="rect">
            <a:avLst/>
          </a:prstGeom>
          <a:noFill/>
        </p:spPr>
        <p:txBody>
          <a:bodyPr wrap="none" rtlCol="0">
            <a:spAutoFit/>
          </a:bodyPr>
          <a:lstStyle/>
          <a:p>
            <a:r>
              <a:rPr lang="en-US" dirty="0" smtClean="0">
                <a:solidFill>
                  <a:srgbClr val="00B050"/>
                </a:solidFill>
              </a:rPr>
              <a:t>195</a:t>
            </a:r>
            <a:endParaRPr lang="ru-RU" dirty="0">
              <a:solidFill>
                <a:srgbClr val="00B050"/>
              </a:solidFill>
            </a:endParaRPr>
          </a:p>
        </p:txBody>
      </p:sp>
      <p:sp>
        <p:nvSpPr>
          <p:cNvPr id="23" name="TextBox 22"/>
          <p:cNvSpPr txBox="1"/>
          <p:nvPr/>
        </p:nvSpPr>
        <p:spPr>
          <a:xfrm>
            <a:off x="6291944" y="3732984"/>
            <a:ext cx="535724" cy="369332"/>
          </a:xfrm>
          <a:prstGeom prst="rect">
            <a:avLst/>
          </a:prstGeom>
          <a:noFill/>
        </p:spPr>
        <p:txBody>
          <a:bodyPr wrap="none" rtlCol="0">
            <a:spAutoFit/>
          </a:bodyPr>
          <a:lstStyle/>
          <a:p>
            <a:r>
              <a:rPr lang="en-US" dirty="0" smtClean="0">
                <a:solidFill>
                  <a:srgbClr val="00B050"/>
                </a:solidFill>
              </a:rPr>
              <a:t>100</a:t>
            </a:r>
            <a:endParaRPr lang="ru-RU" dirty="0">
              <a:solidFill>
                <a:srgbClr val="00B050"/>
              </a:solidFill>
            </a:endParaRPr>
          </a:p>
        </p:txBody>
      </p:sp>
      <p:sp>
        <p:nvSpPr>
          <p:cNvPr id="24" name="TextBox 23"/>
          <p:cNvSpPr txBox="1"/>
          <p:nvPr/>
        </p:nvSpPr>
        <p:spPr>
          <a:xfrm>
            <a:off x="7873094" y="3628209"/>
            <a:ext cx="593432" cy="369332"/>
          </a:xfrm>
          <a:prstGeom prst="rect">
            <a:avLst/>
          </a:prstGeom>
          <a:noFill/>
        </p:spPr>
        <p:txBody>
          <a:bodyPr wrap="none" rtlCol="0">
            <a:spAutoFit/>
          </a:bodyPr>
          <a:lstStyle/>
          <a:p>
            <a:r>
              <a:rPr lang="en-US" dirty="0" smtClean="0">
                <a:solidFill>
                  <a:srgbClr val="00B050"/>
                </a:solidFill>
              </a:rPr>
              <a:t>93.5</a:t>
            </a:r>
            <a:endParaRPr lang="ru-RU" dirty="0">
              <a:solidFill>
                <a:srgbClr val="00B050"/>
              </a:solidFill>
            </a:endParaRPr>
          </a:p>
        </p:txBody>
      </p:sp>
      <p:sp>
        <p:nvSpPr>
          <p:cNvPr id="25" name="TextBox 24"/>
          <p:cNvSpPr txBox="1"/>
          <p:nvPr/>
        </p:nvSpPr>
        <p:spPr>
          <a:xfrm>
            <a:off x="7501346" y="2230756"/>
            <a:ext cx="1149531" cy="369332"/>
          </a:xfrm>
          <a:prstGeom prst="rect">
            <a:avLst/>
          </a:prstGeom>
          <a:noFill/>
        </p:spPr>
        <p:txBody>
          <a:bodyPr wrap="square" rtlCol="0">
            <a:spAutoFit/>
          </a:bodyPr>
          <a:lstStyle/>
          <a:p>
            <a:r>
              <a:rPr lang="en-US" dirty="0" smtClean="0">
                <a:latin typeface="Comic Sans MS" pitchFamily="66" charset="0"/>
              </a:rPr>
              <a:t>b</a:t>
            </a:r>
            <a:r>
              <a:rPr lang="en-US" dirty="0" smtClean="0">
                <a:latin typeface="Comic Sans MS" pitchFamily="66" charset="0"/>
              </a:rPr>
              <a:t>eam</a:t>
            </a:r>
            <a:r>
              <a:rPr lang="en-US" dirty="0" smtClean="0">
                <a:latin typeface="Comic Sans MS" pitchFamily="66" charset="0"/>
                <a:sym typeface="Wingdings" pitchFamily="2" charset="2"/>
              </a:rPr>
              <a:t></a:t>
            </a:r>
            <a:endParaRPr lang="ru-RU" dirty="0">
              <a:latin typeface="Comic Sans MS" pitchFamily="66" charset="0"/>
            </a:endParaRPr>
          </a:p>
        </p:txBody>
      </p:sp>
      <p:sp>
        <p:nvSpPr>
          <p:cNvPr id="26" name="TextBox 25"/>
          <p:cNvSpPr txBox="1"/>
          <p:nvPr/>
        </p:nvSpPr>
        <p:spPr>
          <a:xfrm>
            <a:off x="5997485" y="2208167"/>
            <a:ext cx="1149531" cy="369332"/>
          </a:xfrm>
          <a:prstGeom prst="rect">
            <a:avLst/>
          </a:prstGeom>
          <a:noFill/>
        </p:spPr>
        <p:txBody>
          <a:bodyPr wrap="square" rtlCol="0">
            <a:spAutoFit/>
          </a:bodyPr>
          <a:lstStyle/>
          <a:p>
            <a:r>
              <a:rPr lang="en-US" dirty="0" smtClean="0">
                <a:latin typeface="Comic Sans MS" pitchFamily="66" charset="0"/>
              </a:rPr>
              <a:t>beam</a:t>
            </a:r>
            <a:r>
              <a:rPr lang="en-US" dirty="0" smtClean="0">
                <a:latin typeface="Comic Sans MS" pitchFamily="66" charset="0"/>
                <a:sym typeface="Symbol"/>
              </a:rPr>
              <a:t></a:t>
            </a:r>
            <a:endParaRPr lang="ru-RU" dirty="0">
              <a:latin typeface="Comic Sans MS" pitchFamily="66" charset="0"/>
            </a:endParaRPr>
          </a:p>
        </p:txBody>
      </p:sp>
      <p:sp>
        <p:nvSpPr>
          <p:cNvPr id="27" name="TextBox 26"/>
          <p:cNvSpPr txBox="1"/>
          <p:nvPr/>
        </p:nvSpPr>
        <p:spPr>
          <a:xfrm>
            <a:off x="5644515" y="3086644"/>
            <a:ext cx="418704" cy="369332"/>
          </a:xfrm>
          <a:prstGeom prst="rect">
            <a:avLst/>
          </a:prstGeom>
          <a:noFill/>
        </p:spPr>
        <p:txBody>
          <a:bodyPr wrap="none" rtlCol="0">
            <a:spAutoFit/>
          </a:bodyPr>
          <a:lstStyle/>
          <a:p>
            <a:r>
              <a:rPr lang="en-US" dirty="0" smtClean="0">
                <a:solidFill>
                  <a:srgbClr val="00B050"/>
                </a:solidFill>
              </a:rPr>
              <a:t>20</a:t>
            </a:r>
            <a:endParaRPr lang="ru-RU" dirty="0">
              <a:solidFill>
                <a:srgbClr val="00B050"/>
              </a:solidFill>
            </a:endParaRPr>
          </a:p>
        </p:txBody>
      </p:sp>
    </p:spTree>
  </p:cSld>
  <p:clrMapOvr>
    <a:masterClrMapping/>
  </p:clrMapOvr>
  <p:transition advTm="285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 Collimators design</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6" name="Номер слайда 15"/>
          <p:cNvSpPr>
            <a:spLocks noGrp="1"/>
          </p:cNvSpPr>
          <p:nvPr>
            <p:ph type="sldNum" sz="quarter" idx="12"/>
          </p:nvPr>
        </p:nvSpPr>
        <p:spPr/>
        <p:txBody>
          <a:bodyPr/>
          <a:lstStyle/>
          <a:p>
            <a:fld id="{3CC379DF-C391-43B0-B124-C50AA8C8FCB0}" type="slidenum">
              <a:rPr lang="ru-RU" smtClean="0"/>
              <a:pPr/>
              <a:t>19</a:t>
            </a:fld>
            <a:endParaRPr lang="ru-RU" dirty="0"/>
          </a:p>
        </p:txBody>
      </p:sp>
      <p:sp>
        <p:nvSpPr>
          <p:cNvPr id="11" name="TextBox 10"/>
          <p:cNvSpPr txBox="1"/>
          <p:nvPr/>
        </p:nvSpPr>
        <p:spPr>
          <a:xfrm>
            <a:off x="1534342" y="587284"/>
            <a:ext cx="6436377" cy="461665"/>
          </a:xfrm>
          <a:prstGeom prst="rect">
            <a:avLst/>
          </a:prstGeom>
          <a:noFill/>
        </p:spPr>
        <p:txBody>
          <a:bodyPr wrap="none" rtlCol="0">
            <a:spAutoFit/>
          </a:bodyPr>
          <a:lstStyle/>
          <a:p>
            <a:r>
              <a:rPr lang="en-US" sz="2400" b="1" dirty="0" smtClean="0">
                <a:latin typeface="Comic Sans MS" pitchFamily="66" charset="0"/>
              </a:rPr>
              <a:t>Horizontal and Vertical Collimators block </a:t>
            </a:r>
            <a:endParaRPr lang="ru-RU" sz="2400" b="1" dirty="0">
              <a:latin typeface="Comic Sans MS" pitchFamily="66" charset="0"/>
            </a:endParaRPr>
          </a:p>
        </p:txBody>
      </p:sp>
      <p:pic>
        <p:nvPicPr>
          <p:cNvPr id="39937" name="Picture 1"/>
          <p:cNvPicPr>
            <a:picLocks noChangeAspect="1" noChangeArrowheads="1"/>
          </p:cNvPicPr>
          <p:nvPr/>
        </p:nvPicPr>
        <p:blipFill>
          <a:blip r:embed="rId3" cstate="print"/>
          <a:srcRect/>
          <a:stretch>
            <a:fillRect/>
          </a:stretch>
        </p:blipFill>
        <p:spPr bwMode="auto">
          <a:xfrm>
            <a:off x="0" y="1068017"/>
            <a:ext cx="9144000" cy="5419869"/>
          </a:xfrm>
          <a:prstGeom prst="rect">
            <a:avLst/>
          </a:prstGeom>
          <a:noFill/>
          <a:ln w="9525">
            <a:solidFill>
              <a:schemeClr val="tx1"/>
            </a:solidFill>
            <a:miter lim="800000"/>
            <a:headEnd/>
            <a:tailEnd/>
          </a:ln>
        </p:spPr>
      </p:pic>
      <p:sp>
        <p:nvSpPr>
          <p:cNvPr id="7" name="TextBox 6"/>
          <p:cNvSpPr txBox="1"/>
          <p:nvPr/>
        </p:nvSpPr>
        <p:spPr>
          <a:xfrm>
            <a:off x="0" y="3526155"/>
            <a:ext cx="1149531" cy="369332"/>
          </a:xfrm>
          <a:prstGeom prst="rect">
            <a:avLst/>
          </a:prstGeom>
          <a:noFill/>
        </p:spPr>
        <p:txBody>
          <a:bodyPr wrap="square" rtlCol="0">
            <a:spAutoFit/>
          </a:bodyPr>
          <a:lstStyle/>
          <a:p>
            <a:r>
              <a:rPr lang="en-US" dirty="0" smtClean="0">
                <a:latin typeface="Comic Sans MS" pitchFamily="66" charset="0"/>
                <a:sym typeface="Wingdings" pitchFamily="2" charset="2"/>
              </a:rPr>
              <a:t></a:t>
            </a:r>
            <a:r>
              <a:rPr lang="en-US" dirty="0" smtClean="0">
                <a:latin typeface="Comic Sans MS" pitchFamily="66" charset="0"/>
              </a:rPr>
              <a:t>beam</a:t>
            </a:r>
            <a:endParaRPr lang="ru-RU" dirty="0">
              <a:latin typeface="Comic Sans MS" pitchFamily="66" charset="0"/>
            </a:endParaRPr>
          </a:p>
        </p:txBody>
      </p:sp>
      <p:sp>
        <p:nvSpPr>
          <p:cNvPr id="8" name="TextBox 7"/>
          <p:cNvSpPr txBox="1"/>
          <p:nvPr/>
        </p:nvSpPr>
        <p:spPr>
          <a:xfrm>
            <a:off x="0" y="4011659"/>
            <a:ext cx="1149531" cy="369332"/>
          </a:xfrm>
          <a:prstGeom prst="rect">
            <a:avLst/>
          </a:prstGeom>
          <a:noFill/>
        </p:spPr>
        <p:txBody>
          <a:bodyPr wrap="square" rtlCol="0">
            <a:spAutoFit/>
          </a:bodyPr>
          <a:lstStyle/>
          <a:p>
            <a:r>
              <a:rPr lang="en-US" dirty="0" smtClean="0">
                <a:latin typeface="Comic Sans MS" pitchFamily="66" charset="0"/>
              </a:rPr>
              <a:t>b</a:t>
            </a:r>
            <a:r>
              <a:rPr lang="en-US" dirty="0" smtClean="0">
                <a:latin typeface="Comic Sans MS" pitchFamily="66" charset="0"/>
              </a:rPr>
              <a:t>eam</a:t>
            </a:r>
            <a:r>
              <a:rPr lang="en-US" dirty="0" smtClean="0">
                <a:latin typeface="Comic Sans MS" pitchFamily="66" charset="0"/>
                <a:sym typeface="Wingdings" pitchFamily="2" charset="2"/>
              </a:rPr>
              <a:t></a:t>
            </a:r>
            <a:endParaRPr lang="ru-RU" dirty="0">
              <a:latin typeface="Comic Sans MS" pitchFamily="66" charset="0"/>
            </a:endParaRPr>
          </a:p>
        </p:txBody>
      </p:sp>
      <p:sp>
        <p:nvSpPr>
          <p:cNvPr id="9" name="TextBox 8"/>
          <p:cNvSpPr txBox="1"/>
          <p:nvPr/>
        </p:nvSpPr>
        <p:spPr>
          <a:xfrm>
            <a:off x="4064726" y="4186918"/>
            <a:ext cx="1149531" cy="369332"/>
          </a:xfrm>
          <a:prstGeom prst="rect">
            <a:avLst/>
          </a:prstGeom>
          <a:noFill/>
        </p:spPr>
        <p:txBody>
          <a:bodyPr wrap="square" rtlCol="0">
            <a:spAutoFit/>
          </a:bodyPr>
          <a:lstStyle/>
          <a:p>
            <a:r>
              <a:rPr lang="en-US" dirty="0" smtClean="0">
                <a:latin typeface="Comic Sans MS" pitchFamily="66" charset="0"/>
              </a:rPr>
              <a:t>beam</a:t>
            </a:r>
            <a:r>
              <a:rPr lang="en-US" dirty="0" smtClean="0">
                <a:latin typeface="Comic Sans MS" pitchFamily="66" charset="0"/>
                <a:sym typeface="Symbol"/>
              </a:rPr>
              <a:t></a:t>
            </a:r>
            <a:endParaRPr lang="ru-RU" dirty="0">
              <a:latin typeface="Comic Sans MS" pitchFamily="66" charset="0"/>
            </a:endParaRPr>
          </a:p>
        </p:txBody>
      </p:sp>
      <p:sp>
        <p:nvSpPr>
          <p:cNvPr id="12" name="TextBox 11"/>
          <p:cNvSpPr txBox="1"/>
          <p:nvPr/>
        </p:nvSpPr>
        <p:spPr>
          <a:xfrm>
            <a:off x="4044860" y="3194141"/>
            <a:ext cx="1149531" cy="369332"/>
          </a:xfrm>
          <a:prstGeom prst="rect">
            <a:avLst/>
          </a:prstGeom>
          <a:noFill/>
        </p:spPr>
        <p:txBody>
          <a:bodyPr wrap="square" rtlCol="0">
            <a:spAutoFit/>
          </a:bodyPr>
          <a:lstStyle/>
          <a:p>
            <a:r>
              <a:rPr lang="en-US" dirty="0" smtClean="0">
                <a:latin typeface="Comic Sans MS" pitchFamily="66" charset="0"/>
              </a:rPr>
              <a:t>beam</a:t>
            </a:r>
            <a:r>
              <a:rPr lang="en-US" dirty="0" smtClean="0">
                <a:latin typeface="Comic Sans MS" pitchFamily="66" charset="0"/>
                <a:sym typeface="Symbol"/>
              </a:rPr>
              <a:t></a:t>
            </a:r>
            <a:endParaRPr lang="ru-RU" dirty="0">
              <a:latin typeface="Comic Sans MS" pitchFamily="66" charset="0"/>
            </a:endParaRPr>
          </a:p>
        </p:txBody>
      </p:sp>
      <p:sp>
        <p:nvSpPr>
          <p:cNvPr id="13" name="TextBox 12"/>
          <p:cNvSpPr txBox="1"/>
          <p:nvPr/>
        </p:nvSpPr>
        <p:spPr>
          <a:xfrm>
            <a:off x="879568" y="2438401"/>
            <a:ext cx="535724" cy="369332"/>
          </a:xfrm>
          <a:prstGeom prst="rect">
            <a:avLst/>
          </a:prstGeom>
          <a:noFill/>
        </p:spPr>
        <p:txBody>
          <a:bodyPr wrap="none" rtlCol="0">
            <a:spAutoFit/>
          </a:bodyPr>
          <a:lstStyle/>
          <a:p>
            <a:r>
              <a:rPr lang="en-US" dirty="0" smtClean="0">
                <a:solidFill>
                  <a:srgbClr val="00B050"/>
                </a:solidFill>
              </a:rPr>
              <a:t>400</a:t>
            </a:r>
            <a:endParaRPr lang="ru-RU" dirty="0">
              <a:solidFill>
                <a:srgbClr val="00B050"/>
              </a:solidFill>
            </a:endParaRPr>
          </a:p>
        </p:txBody>
      </p:sp>
      <p:sp>
        <p:nvSpPr>
          <p:cNvPr id="14" name="TextBox 13"/>
          <p:cNvSpPr txBox="1"/>
          <p:nvPr/>
        </p:nvSpPr>
        <p:spPr>
          <a:xfrm>
            <a:off x="8608276" y="3823063"/>
            <a:ext cx="535724" cy="369332"/>
          </a:xfrm>
          <a:prstGeom prst="rect">
            <a:avLst/>
          </a:prstGeom>
          <a:noFill/>
        </p:spPr>
        <p:txBody>
          <a:bodyPr wrap="none" rtlCol="0">
            <a:spAutoFit/>
          </a:bodyPr>
          <a:lstStyle/>
          <a:p>
            <a:r>
              <a:rPr lang="en-US" dirty="0" smtClean="0">
                <a:solidFill>
                  <a:srgbClr val="00B050"/>
                </a:solidFill>
              </a:rPr>
              <a:t>320</a:t>
            </a:r>
            <a:endParaRPr lang="ru-RU" dirty="0">
              <a:solidFill>
                <a:srgbClr val="00B050"/>
              </a:solidFill>
            </a:endParaRPr>
          </a:p>
        </p:txBody>
      </p:sp>
      <p:sp>
        <p:nvSpPr>
          <p:cNvPr id="15" name="TextBox 14"/>
          <p:cNvSpPr txBox="1"/>
          <p:nvPr/>
        </p:nvSpPr>
        <p:spPr>
          <a:xfrm>
            <a:off x="5782492" y="2490652"/>
            <a:ext cx="535724" cy="369332"/>
          </a:xfrm>
          <a:prstGeom prst="rect">
            <a:avLst/>
          </a:prstGeom>
          <a:noFill/>
        </p:spPr>
        <p:txBody>
          <a:bodyPr wrap="none" rtlCol="0">
            <a:spAutoFit/>
          </a:bodyPr>
          <a:lstStyle/>
          <a:p>
            <a:r>
              <a:rPr lang="en-US" dirty="0" smtClean="0">
                <a:solidFill>
                  <a:srgbClr val="00B050"/>
                </a:solidFill>
              </a:rPr>
              <a:t>842</a:t>
            </a:r>
            <a:endParaRPr lang="ru-RU" dirty="0">
              <a:solidFill>
                <a:srgbClr val="00B050"/>
              </a:solidFill>
            </a:endParaRPr>
          </a:p>
        </p:txBody>
      </p:sp>
      <p:sp>
        <p:nvSpPr>
          <p:cNvPr id="17" name="TextBox 16"/>
          <p:cNvSpPr txBox="1"/>
          <p:nvPr/>
        </p:nvSpPr>
        <p:spPr>
          <a:xfrm>
            <a:off x="6322423" y="3561806"/>
            <a:ext cx="652743" cy="369332"/>
          </a:xfrm>
          <a:prstGeom prst="rect">
            <a:avLst/>
          </a:prstGeom>
          <a:noFill/>
        </p:spPr>
        <p:txBody>
          <a:bodyPr wrap="none" rtlCol="0">
            <a:spAutoFit/>
          </a:bodyPr>
          <a:lstStyle/>
          <a:p>
            <a:r>
              <a:rPr lang="en-US" dirty="0" smtClean="0">
                <a:solidFill>
                  <a:srgbClr val="00B050"/>
                </a:solidFill>
              </a:rPr>
              <a:t>1162</a:t>
            </a:r>
            <a:endParaRPr lang="ru-RU" dirty="0">
              <a:solidFill>
                <a:srgbClr val="00B050"/>
              </a:solidFill>
            </a:endParaRPr>
          </a:p>
        </p:txBody>
      </p:sp>
    </p:spTree>
  </p:cSld>
  <p:clrMapOvr>
    <a:masterClrMapping/>
  </p:clrMapOvr>
  <p:transition advTm="285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ea typeface="+mj-ea"/>
                <a:cs typeface="+mj-cs"/>
              </a:rPr>
              <a:t> </a:t>
            </a:r>
            <a:r>
              <a:rPr lang="en-US" sz="3600" b="1" dirty="0" smtClean="0">
                <a:solidFill>
                  <a:srgbClr val="0000CC"/>
                </a:solidFill>
                <a:latin typeface="Comic Sans MS" pitchFamily="66" charset="0"/>
                <a:ea typeface="+mj-ea"/>
                <a:cs typeface="+mj-cs"/>
              </a:rPr>
              <a:t>Contents</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 name="TextBox 12"/>
          <p:cNvSpPr txBox="1"/>
          <p:nvPr/>
        </p:nvSpPr>
        <p:spPr>
          <a:xfrm>
            <a:off x="819570" y="1454709"/>
            <a:ext cx="7581900" cy="2554545"/>
          </a:xfrm>
          <a:prstGeom prst="rect">
            <a:avLst/>
          </a:prstGeom>
          <a:noFill/>
        </p:spPr>
        <p:txBody>
          <a:bodyPr>
            <a:spAutoFit/>
          </a:bodyPr>
          <a:lstStyle/>
          <a:p>
            <a:pPr>
              <a:spcBef>
                <a:spcPts val="1200"/>
              </a:spcBef>
              <a:buFont typeface="Wingdings" pitchFamily="2" charset="2"/>
              <a:buChar char="q"/>
              <a:defRPr/>
            </a:pPr>
            <a:r>
              <a:rPr lang="en-US" sz="2400" b="1" dirty="0" smtClean="0">
                <a:solidFill>
                  <a:srgbClr val="0000CC"/>
                </a:solidFill>
                <a:latin typeface="Comic Sans MS" pitchFamily="66" charset="0"/>
              </a:rPr>
              <a:t> Goals of Collimation in Collider</a:t>
            </a:r>
          </a:p>
          <a:p>
            <a:pPr lvl="0">
              <a:spcBef>
                <a:spcPts val="1200"/>
              </a:spcBef>
              <a:buFont typeface="Wingdings" pitchFamily="2" charset="2"/>
              <a:buChar char="q"/>
              <a:defRPr/>
            </a:pPr>
            <a:r>
              <a:rPr lang="en-US" sz="2400" b="1" dirty="0" smtClean="0">
                <a:solidFill>
                  <a:srgbClr val="0000CC"/>
                </a:solidFill>
                <a:latin typeface="Comic Sans MS" pitchFamily="66" charset="0"/>
              </a:rPr>
              <a:t> Collimation principles</a:t>
            </a:r>
          </a:p>
          <a:p>
            <a:pPr>
              <a:spcBef>
                <a:spcPts val="1200"/>
              </a:spcBef>
              <a:buFont typeface="Wingdings" pitchFamily="2" charset="2"/>
              <a:buChar char="q"/>
              <a:defRPr/>
            </a:pPr>
            <a:r>
              <a:rPr lang="en-US" sz="2400" b="1" dirty="0" smtClean="0">
                <a:solidFill>
                  <a:srgbClr val="0000CC"/>
                </a:solidFill>
                <a:latin typeface="Comic Sans MS" pitchFamily="66" charset="0"/>
              </a:rPr>
              <a:t> Schemes of Collimation for NICA Collider</a:t>
            </a:r>
          </a:p>
          <a:p>
            <a:pPr>
              <a:spcBef>
                <a:spcPts val="1200"/>
              </a:spcBef>
              <a:buFont typeface="Wingdings" pitchFamily="2" charset="2"/>
              <a:buChar char="q"/>
              <a:defRPr/>
            </a:pPr>
            <a:r>
              <a:rPr lang="en-US" sz="2400" b="1" dirty="0" smtClean="0">
                <a:solidFill>
                  <a:srgbClr val="0000CC"/>
                </a:solidFill>
                <a:latin typeface="Comic Sans MS" pitchFamily="66" charset="0"/>
              </a:rPr>
              <a:t> Collimators design</a:t>
            </a:r>
          </a:p>
          <a:p>
            <a:pPr>
              <a:spcBef>
                <a:spcPts val="1200"/>
              </a:spcBef>
              <a:buFont typeface="Wingdings" pitchFamily="2" charset="2"/>
              <a:buChar char="q"/>
              <a:defRPr/>
            </a:pPr>
            <a:r>
              <a:rPr lang="en-US" sz="2400" b="1" dirty="0" smtClean="0">
                <a:solidFill>
                  <a:srgbClr val="0000CC"/>
                </a:solidFill>
                <a:latin typeface="Comic Sans MS" pitchFamily="66" charset="0"/>
              </a:rPr>
              <a:t> Conclusions</a:t>
            </a:r>
            <a:endParaRPr lang="en-US" sz="2400" b="1" dirty="0">
              <a:solidFill>
                <a:srgbClr val="0000CC"/>
              </a:solidFill>
              <a:latin typeface="Comic Sans MS" pitchFamily="66" charset="0"/>
            </a:endParaRPr>
          </a:p>
        </p:txBody>
      </p:sp>
      <p:sp>
        <p:nvSpPr>
          <p:cNvPr id="14" name="Номер слайда 13"/>
          <p:cNvSpPr>
            <a:spLocks noGrp="1"/>
          </p:cNvSpPr>
          <p:nvPr>
            <p:ph type="sldNum" sz="quarter" idx="12"/>
          </p:nvPr>
        </p:nvSpPr>
        <p:spPr/>
        <p:txBody>
          <a:bodyPr/>
          <a:lstStyle/>
          <a:p>
            <a:fld id="{3CC379DF-C391-43B0-B124-C50AA8C8FCB0}" type="slidenum">
              <a:rPr lang="ru-RU" smtClean="0"/>
              <a:pPr/>
              <a:t>2</a:t>
            </a:fld>
            <a:endParaRPr lang="ru-RU" dirty="0"/>
          </a:p>
        </p:txBody>
      </p:sp>
    </p:spTree>
  </p:cSld>
  <p:clrMapOvr>
    <a:masterClrMapping/>
  </p:clrMapOvr>
  <p:transition advTm="285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6" name="Номер слайда 15"/>
          <p:cNvSpPr>
            <a:spLocks noGrp="1"/>
          </p:cNvSpPr>
          <p:nvPr>
            <p:ph type="sldNum" sz="quarter" idx="12"/>
          </p:nvPr>
        </p:nvSpPr>
        <p:spPr/>
        <p:txBody>
          <a:bodyPr/>
          <a:lstStyle/>
          <a:p>
            <a:fld id="{3CC379DF-C391-43B0-B124-C50AA8C8FCB0}" type="slidenum">
              <a:rPr lang="ru-RU" smtClean="0"/>
              <a:pPr/>
              <a:t>20</a:t>
            </a:fld>
            <a:endParaRPr lang="ru-RU" dirty="0"/>
          </a:p>
        </p:txBody>
      </p:sp>
      <p:pic>
        <p:nvPicPr>
          <p:cNvPr id="32770" name="Picture 2"/>
          <p:cNvPicPr>
            <a:picLocks noChangeAspect="1" noChangeArrowheads="1"/>
          </p:cNvPicPr>
          <p:nvPr/>
        </p:nvPicPr>
        <p:blipFill>
          <a:blip r:embed="rId3" cstate="print"/>
          <a:srcRect/>
          <a:stretch>
            <a:fillRect/>
          </a:stretch>
        </p:blipFill>
        <p:spPr bwMode="auto">
          <a:xfrm rot="-5400000">
            <a:off x="415702" y="855753"/>
            <a:ext cx="4663440" cy="4954905"/>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a:stretch>
            <a:fillRect/>
          </a:stretch>
        </p:blipFill>
        <p:spPr bwMode="auto">
          <a:xfrm rot="-5400000">
            <a:off x="3880490" y="1720215"/>
            <a:ext cx="6595110" cy="3680460"/>
          </a:xfrm>
          <a:prstGeom prst="rect">
            <a:avLst/>
          </a:prstGeom>
          <a:noFill/>
          <a:ln w="9525">
            <a:noFill/>
            <a:miter lim="800000"/>
            <a:headEnd/>
            <a:tailEnd/>
          </a:ln>
        </p:spPr>
      </p:pic>
      <p:sp>
        <p:nvSpPr>
          <p:cNvPr id="9" name="Прямоугольник 8"/>
          <p:cNvSpPr/>
          <p:nvPr/>
        </p:nvSpPr>
        <p:spPr>
          <a:xfrm>
            <a:off x="6241968" y="583865"/>
            <a:ext cx="2520242" cy="461665"/>
          </a:xfrm>
          <a:prstGeom prst="rect">
            <a:avLst/>
          </a:prstGeom>
        </p:spPr>
        <p:txBody>
          <a:bodyPr wrap="none">
            <a:spAutoFit/>
          </a:bodyPr>
          <a:lstStyle/>
          <a:p>
            <a:r>
              <a:rPr lang="en-US" sz="2000" b="1" dirty="0" smtClean="0"/>
              <a:t> </a:t>
            </a:r>
            <a:r>
              <a:rPr lang="en-US" sz="2400" b="1" dirty="0" smtClean="0">
                <a:latin typeface="Comic Sans MS" pitchFamily="66" charset="0"/>
              </a:rPr>
              <a:t>Vert.Collimator</a:t>
            </a:r>
            <a:endParaRPr lang="ru-RU" sz="2000" b="1" dirty="0">
              <a:latin typeface="Comic Sans MS" pitchFamily="66" charset="0"/>
            </a:endParaRPr>
          </a:p>
        </p:txBody>
      </p:sp>
      <p:sp>
        <p:nvSpPr>
          <p:cNvPr id="14" name="Прямоугольник 13"/>
          <p:cNvSpPr/>
          <p:nvPr/>
        </p:nvSpPr>
        <p:spPr>
          <a:xfrm>
            <a:off x="577042" y="1311032"/>
            <a:ext cx="2645276" cy="461665"/>
          </a:xfrm>
          <a:prstGeom prst="rect">
            <a:avLst/>
          </a:prstGeom>
        </p:spPr>
        <p:txBody>
          <a:bodyPr wrap="none">
            <a:spAutoFit/>
          </a:bodyPr>
          <a:lstStyle/>
          <a:p>
            <a:r>
              <a:rPr lang="en-US" sz="2000" b="1" dirty="0" smtClean="0"/>
              <a:t> </a:t>
            </a:r>
            <a:r>
              <a:rPr lang="en-US" sz="2400" b="1" dirty="0" smtClean="0">
                <a:latin typeface="Comic Sans MS" pitchFamily="66" charset="0"/>
              </a:rPr>
              <a:t>Horiz</a:t>
            </a:r>
            <a:r>
              <a:rPr lang="en-US" sz="2400" b="1" dirty="0" smtClean="0">
                <a:latin typeface="Comic Sans MS" pitchFamily="66" charset="0"/>
              </a:rPr>
              <a:t>.Collimator</a:t>
            </a:r>
            <a:endParaRPr lang="ru-RU" sz="2000" b="1" dirty="0">
              <a:latin typeface="Comic Sans MS" pitchFamily="66" charset="0"/>
            </a:endParaRPr>
          </a:p>
        </p:txBody>
      </p:sp>
      <p:sp>
        <p:nvSpPr>
          <p:cNvPr id="10" name="Заголовок 1"/>
          <p:cNvSpPr txBox="1">
            <a:spLocks/>
          </p:cNvSpPr>
          <p:nvPr/>
        </p:nvSpPr>
        <p:spPr>
          <a:xfrm>
            <a:off x="0" y="0"/>
            <a:ext cx="9143999" cy="96665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0000CC"/>
                </a:solidFill>
                <a:latin typeface="Comic Sans MS" pitchFamily="66" charset="0"/>
                <a:ea typeface="+mj-ea"/>
                <a:cs typeface="+mj-cs"/>
              </a:rPr>
              <a:t>Collimators design: </a:t>
            </a:r>
            <a:r>
              <a:rPr lang="en-US" sz="2800" b="1" smtClean="0">
                <a:solidFill>
                  <a:srgbClr val="0000CC"/>
                </a:solidFill>
                <a:latin typeface="Comic Sans MS" pitchFamily="66" charset="0"/>
                <a:ea typeface="+mj-ea"/>
                <a:cs typeface="+mj-cs"/>
              </a:rPr>
              <a:t>moving </a:t>
            </a:r>
            <a:r>
              <a:rPr lang="en-US" sz="2800" b="1" smtClean="0">
                <a:solidFill>
                  <a:srgbClr val="0000CC"/>
                </a:solidFill>
                <a:latin typeface="Comic Sans MS" pitchFamily="66" charset="0"/>
                <a:ea typeface="+mj-ea"/>
                <a:cs typeface="+mj-cs"/>
              </a:rPr>
              <a:t>systems in </a:t>
            </a:r>
            <a:r>
              <a:rPr lang="en-US" sz="2800" b="1" dirty="0" smtClean="0">
                <a:solidFill>
                  <a:srgbClr val="0000CC"/>
                </a:solidFill>
                <a:latin typeface="Comic Sans MS" pitchFamily="66" charset="0"/>
                <a:ea typeface="+mj-ea"/>
                <a:cs typeface="+mj-cs"/>
              </a:rPr>
              <a:t>X and Y </a:t>
            </a:r>
            <a:r>
              <a:rPr lang="en-US" sz="2800" b="1" smtClean="0">
                <a:solidFill>
                  <a:srgbClr val="0000CC"/>
                </a:solidFill>
                <a:latin typeface="Comic Sans MS" pitchFamily="66" charset="0"/>
                <a:ea typeface="+mj-ea"/>
                <a:cs typeface="+mj-cs"/>
              </a:rPr>
              <a:t>planes </a:t>
            </a:r>
            <a:r>
              <a:rPr lang="en-US" sz="2800" b="1" smtClean="0">
                <a:solidFill>
                  <a:srgbClr val="0000CC"/>
                </a:solidFill>
                <a:latin typeface="Comic Sans MS" pitchFamily="66" charset="0"/>
                <a:ea typeface="+mj-ea"/>
                <a:cs typeface="+mj-cs"/>
              </a:rPr>
              <a:t>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Tree>
  </p:cSld>
  <p:clrMapOvr>
    <a:masterClrMapping/>
  </p:clrMapOvr>
  <p:transition advTm="2859"/>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ICA_header_blue.tif"/>
          <p:cNvPicPr>
            <a:picLocks noChangeAspect="1"/>
          </p:cNvPicPr>
          <p:nvPr/>
        </p:nvPicPr>
        <p:blipFill>
          <a:blip r:embed="rId2" cstate="print">
            <a:alphaModFix amt="50000"/>
            <a:extLst>
              <a:ext uri="{28A0092B-C50C-407E-A947-70E740481C1C}">
                <a14:useLocalDpi xmlns="" xmlns:a14="http://schemas.microsoft.com/office/drawing/2010/main" val="0"/>
              </a:ext>
            </a:extLst>
          </a:blip>
          <a:srcRect/>
          <a:stretch>
            <a:fillRect/>
          </a:stretch>
        </p:blipFill>
        <p:spPr bwMode="auto">
          <a:xfrm>
            <a:off x="0" y="0"/>
            <a:ext cx="9144000" cy="9159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13"/>
          <p:cNvSpPr txBox="1">
            <a:spLocks noChangeArrowheads="1"/>
          </p:cNvSpPr>
          <p:nvPr/>
        </p:nvSpPr>
        <p:spPr bwMode="auto">
          <a:xfrm>
            <a:off x="711442" y="0"/>
            <a:ext cx="79502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MS PGothic" charset="0"/>
                <a:cs typeface="MS PGothic" charset="0"/>
              </a:defRPr>
            </a:lvl1pPr>
            <a:lvl2pPr marL="37931725" indent="-37474525" eaLnBrk="0" hangingPunct="0">
              <a:defRPr sz="2400">
                <a:solidFill>
                  <a:schemeClr val="tx1"/>
                </a:solidFill>
                <a:latin typeface="Arial" charset="0"/>
                <a:ea typeface="MS PGothic" charset="0"/>
                <a:cs typeface="MS PGothic" charset="0"/>
              </a:defRPr>
            </a:lvl2pPr>
            <a:lvl3pPr eaLnBrk="0" hangingPunct="0">
              <a:defRPr sz="2400">
                <a:solidFill>
                  <a:schemeClr val="tx1"/>
                </a:solidFill>
                <a:latin typeface="Arial" charset="0"/>
                <a:ea typeface="MS PGothic" charset="0"/>
                <a:cs typeface="MS PGothic" charset="0"/>
              </a:defRPr>
            </a:lvl3pPr>
            <a:lvl4pPr eaLnBrk="0" hangingPunct="0">
              <a:defRPr sz="2400">
                <a:solidFill>
                  <a:schemeClr val="tx1"/>
                </a:solidFill>
                <a:latin typeface="Arial" charset="0"/>
                <a:ea typeface="MS PGothic" charset="0"/>
                <a:cs typeface="MS PGothic" charset="0"/>
              </a:defRPr>
            </a:lvl4pPr>
            <a:lvl5pPr eaLnBrk="0" hangingPunct="0">
              <a:defRPr sz="2400">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n-US" sz="3200" b="1" dirty="0" smtClean="0">
                <a:solidFill>
                  <a:srgbClr val="0000CC"/>
                </a:solidFill>
                <a:latin typeface="Comic Sans MS" pitchFamily="66" charset="0"/>
              </a:rPr>
              <a:t>Conclusions</a:t>
            </a:r>
            <a:endParaRPr lang="ru-RU" sz="4000" b="1" dirty="0">
              <a:solidFill>
                <a:srgbClr val="0000CC"/>
              </a:solidFill>
              <a:latin typeface="Comic Sans MS" pitchFamily="66" charset="0"/>
              <a:cs typeface="Arial" charset="0"/>
            </a:endParaRPr>
          </a:p>
        </p:txBody>
      </p:sp>
      <p:sp>
        <p:nvSpPr>
          <p:cNvPr id="7" name="TextBox 6"/>
          <p:cNvSpPr txBox="1"/>
          <p:nvPr/>
        </p:nvSpPr>
        <p:spPr>
          <a:xfrm>
            <a:off x="425753" y="573314"/>
            <a:ext cx="8597103" cy="5632311"/>
          </a:xfrm>
          <a:prstGeom prst="rect">
            <a:avLst/>
          </a:prstGeom>
          <a:noFill/>
        </p:spPr>
        <p:txBody>
          <a:bodyPr wrap="square">
            <a:spAutoFit/>
          </a:bodyPr>
          <a:lstStyle/>
          <a:p>
            <a:pPr>
              <a:spcBef>
                <a:spcPts val="1200"/>
              </a:spcBef>
              <a:buFont typeface="Wingdings" pitchFamily="2" charset="2"/>
              <a:buChar char="q"/>
              <a:defRPr/>
            </a:pPr>
            <a:r>
              <a:rPr lang="en-US" sz="2000" b="1" dirty="0" smtClean="0">
                <a:solidFill>
                  <a:srgbClr val="0000CC"/>
                </a:solidFill>
              </a:rPr>
              <a:t> </a:t>
            </a:r>
            <a:r>
              <a:rPr lang="en-US" sz="2000" b="1" dirty="0" smtClean="0">
                <a:solidFill>
                  <a:srgbClr val="0000CC"/>
                </a:solidFill>
                <a:latin typeface="Comic Sans MS" pitchFamily="66" charset="0"/>
              </a:rPr>
              <a:t>The scheme of beam halo collimation in NICA collider is considered. The collimation purposes are the optimization of background for MPD experiment, the first stage of machine protection in case of technical fault. </a:t>
            </a:r>
          </a:p>
          <a:p>
            <a:pPr>
              <a:spcBef>
                <a:spcPts val="1200"/>
              </a:spcBef>
              <a:buFont typeface="Wingdings" pitchFamily="2" charset="2"/>
              <a:buChar char="q"/>
              <a:defRPr/>
            </a:pPr>
            <a:r>
              <a:rPr lang="en-US" sz="2000" b="1" dirty="0" smtClean="0">
                <a:solidFill>
                  <a:srgbClr val="0000CC"/>
                </a:solidFill>
                <a:latin typeface="Comic Sans MS" pitchFamily="66" charset="0"/>
              </a:rPr>
              <a:t> Movable collimators give</a:t>
            </a:r>
            <a:r>
              <a:rPr lang="ru-RU" sz="2000" b="1" dirty="0" smtClean="0">
                <a:solidFill>
                  <a:srgbClr val="0000CC"/>
                </a:solidFill>
                <a:latin typeface="Comic Sans MS" pitchFamily="66" charset="0"/>
              </a:rPr>
              <a:t> </a:t>
            </a:r>
            <a:r>
              <a:rPr lang="en-US" sz="2000" b="1" dirty="0" smtClean="0">
                <a:solidFill>
                  <a:srgbClr val="0000CC"/>
                </a:solidFill>
                <a:latin typeface="Comic Sans MS" pitchFamily="66" charset="0"/>
              </a:rPr>
              <a:t>us the possibilities to measure beam size, beam orbit and alignment of collimation elements.</a:t>
            </a:r>
          </a:p>
          <a:p>
            <a:pPr lvl="0">
              <a:spcBef>
                <a:spcPts val="1200"/>
              </a:spcBef>
              <a:buFont typeface="Wingdings" pitchFamily="2" charset="2"/>
              <a:buChar char="q"/>
              <a:defRPr/>
            </a:pPr>
            <a:r>
              <a:rPr lang="en-US" sz="2000" b="1" dirty="0" smtClean="0">
                <a:solidFill>
                  <a:srgbClr val="0000CC"/>
                </a:solidFill>
                <a:latin typeface="Comic Sans MS" pitchFamily="66" charset="0"/>
              </a:rPr>
              <a:t> The movable Scrapers, the Primary collimators, are placed at </a:t>
            </a:r>
            <a:r>
              <a:rPr lang="en-US" sz="2000" b="1" dirty="0" smtClean="0">
                <a:solidFill>
                  <a:srgbClr val="0000CC"/>
                </a:solidFill>
                <a:latin typeface="Comic Sans MS" pitchFamily="66" charset="0"/>
              </a:rPr>
              <a:t>the edge of the </a:t>
            </a:r>
            <a:r>
              <a:rPr lang="en-US" sz="2000" b="1" dirty="0" smtClean="0">
                <a:solidFill>
                  <a:srgbClr val="0000CC"/>
                </a:solidFill>
                <a:latin typeface="Comic Sans MS" pitchFamily="66" charset="0"/>
              </a:rPr>
              <a:t>Ring acceptance. </a:t>
            </a:r>
          </a:p>
          <a:p>
            <a:pPr lvl="0">
              <a:spcBef>
                <a:spcPts val="1200"/>
              </a:spcBef>
              <a:buFont typeface="Wingdings" pitchFamily="2" charset="2"/>
              <a:buChar char="q"/>
              <a:defRPr/>
            </a:pPr>
            <a:r>
              <a:rPr lang="en-US" sz="2000" b="1" dirty="0" smtClean="0">
                <a:solidFill>
                  <a:srgbClr val="0000CC"/>
                </a:solidFill>
                <a:latin typeface="Comic Sans MS" pitchFamily="66" charset="0"/>
              </a:rPr>
              <a:t> The Secondary collimators are placed outside the acceptance to provide the energy absorption of the scattered ions. </a:t>
            </a:r>
            <a:endParaRPr lang="en-US" sz="2000" b="1" dirty="0">
              <a:solidFill>
                <a:srgbClr val="0000CC"/>
              </a:solidFill>
              <a:latin typeface="Comic Sans MS" pitchFamily="66" charset="0"/>
            </a:endParaRPr>
          </a:p>
          <a:p>
            <a:pPr>
              <a:spcBef>
                <a:spcPts val="1200"/>
              </a:spcBef>
              <a:buFont typeface="Wingdings" pitchFamily="2" charset="2"/>
              <a:buChar char="q"/>
              <a:defRPr/>
            </a:pPr>
            <a:r>
              <a:rPr lang="en-US" sz="2000" b="1" dirty="0" smtClean="0">
                <a:solidFill>
                  <a:srgbClr val="0000CC"/>
                </a:solidFill>
                <a:latin typeface="Comic Sans MS" pitchFamily="66" charset="0"/>
              </a:rPr>
              <a:t> The preliminary calculations of the collimation process were carried out to estimate the possible location of the collimators.  </a:t>
            </a:r>
          </a:p>
          <a:p>
            <a:pPr>
              <a:spcBef>
                <a:spcPts val="1200"/>
              </a:spcBef>
              <a:buFont typeface="Wingdings" pitchFamily="2" charset="2"/>
              <a:buChar char="q"/>
              <a:defRPr/>
            </a:pPr>
            <a:r>
              <a:rPr lang="en-US" sz="2000" b="1" dirty="0" smtClean="0">
                <a:solidFill>
                  <a:srgbClr val="0000CC"/>
                </a:solidFill>
                <a:latin typeface="Comic Sans MS" pitchFamily="66" charset="0"/>
              </a:rPr>
              <a:t> The further simulation of beam collimation depending of the ring optics </a:t>
            </a:r>
            <a:r>
              <a:rPr lang="en-US" sz="2000" b="1" dirty="0" smtClean="0">
                <a:solidFill>
                  <a:srgbClr val="0000CC"/>
                </a:solidFill>
                <a:latin typeface="Comic Sans MS" pitchFamily="66" charset="0"/>
              </a:rPr>
              <a:t>(</a:t>
            </a:r>
            <a:r>
              <a:rPr lang="en-US" sz="2000" b="1" dirty="0" smtClean="0">
                <a:solidFill>
                  <a:srgbClr val="0000CC"/>
                </a:solidFill>
                <a:latin typeface="Comic Sans MS" pitchFamily="66" charset="0"/>
              </a:rPr>
              <a:t>betatron</a:t>
            </a:r>
            <a:r>
              <a:rPr lang="en-US" sz="2000" b="1" dirty="0" smtClean="0">
                <a:solidFill>
                  <a:srgbClr val="0000CC"/>
                </a:solidFill>
                <a:latin typeface="Comic Sans MS" pitchFamily="66" charset="0"/>
              </a:rPr>
              <a:t> tunes</a:t>
            </a:r>
            <a:r>
              <a:rPr lang="en-US" sz="2000" b="1" dirty="0" smtClean="0">
                <a:solidFill>
                  <a:srgbClr val="0000CC"/>
                </a:solidFill>
                <a:latin typeface="Comic Sans MS" pitchFamily="66" charset="0"/>
              </a:rPr>
              <a:t>) will be continued</a:t>
            </a:r>
            <a:r>
              <a:rPr lang="en-US" sz="2000" b="1" dirty="0" smtClean="0">
                <a:solidFill>
                  <a:srgbClr val="0000CC"/>
                </a:solidFill>
                <a:latin typeface="Comic Sans MS" pitchFamily="66" charset="0"/>
              </a:rPr>
              <a:t>.</a:t>
            </a:r>
          </a:p>
          <a:p>
            <a:pPr>
              <a:spcBef>
                <a:spcPts val="1200"/>
              </a:spcBef>
              <a:buFont typeface="Wingdings" pitchFamily="2" charset="2"/>
              <a:buChar char="q"/>
              <a:defRPr/>
            </a:pPr>
            <a:r>
              <a:rPr lang="en-US" sz="2000" b="1" dirty="0" smtClean="0">
                <a:solidFill>
                  <a:srgbClr val="0000CC"/>
                </a:solidFill>
                <a:latin typeface="Comic Sans MS" pitchFamily="66" charset="0"/>
              </a:rPr>
              <a:t> The impedances of collimation </a:t>
            </a:r>
            <a:r>
              <a:rPr lang="en-US" sz="2000" b="1" smtClean="0">
                <a:solidFill>
                  <a:srgbClr val="0000CC"/>
                </a:solidFill>
                <a:latin typeface="Comic Sans MS" pitchFamily="66" charset="0"/>
              </a:rPr>
              <a:t>devices must </a:t>
            </a:r>
            <a:r>
              <a:rPr lang="en-US" sz="2000" b="1" dirty="0" smtClean="0">
                <a:solidFill>
                  <a:srgbClr val="0000CC"/>
                </a:solidFill>
                <a:latin typeface="Comic Sans MS" pitchFamily="66" charset="0"/>
              </a:rPr>
              <a:t>be evaluated.</a:t>
            </a:r>
            <a:r>
              <a:rPr lang="en-US" sz="2000" b="1" dirty="0" smtClean="0">
                <a:solidFill>
                  <a:srgbClr val="FF0000"/>
                </a:solidFill>
                <a:latin typeface="Comic Sans MS" pitchFamily="66" charset="0"/>
              </a:rPr>
              <a:t> </a:t>
            </a:r>
            <a:endParaRPr lang="en-US" sz="2000" b="1" dirty="0" smtClean="0">
              <a:solidFill>
                <a:srgbClr val="0000CC"/>
              </a:solidFill>
              <a:latin typeface="Comic Sans MS" pitchFamily="66" charset="0"/>
            </a:endParaRPr>
          </a:p>
        </p:txBody>
      </p:sp>
    </p:spTree>
    <p:extLst>
      <p:ext uri="{BB962C8B-B14F-4D97-AF65-F5344CB8AC3E}">
        <p14:creationId xmlns="" xmlns:p14="http://schemas.microsoft.com/office/powerpoint/2010/main" val="2442364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p:cNvSpPr>
            <a:spLocks noGrp="1"/>
          </p:cNvSpPr>
          <p:nvPr>
            <p:ph type="sldNum" sz="quarter" idx="12"/>
          </p:nvPr>
        </p:nvSpPr>
        <p:spPr>
          <a:noFill/>
        </p:spPr>
        <p:txBody>
          <a:bodyPr/>
          <a:lstStyle/>
          <a:p>
            <a:fld id="{07FEBA63-B76E-47EC-8B81-E58B8E0F940E}" type="slidenum">
              <a:rPr lang="ru-RU" smtClean="0"/>
              <a:pPr/>
              <a:t>22</a:t>
            </a:fld>
            <a:endParaRPr lang="ru-RU" smtClean="0"/>
          </a:p>
        </p:txBody>
      </p:sp>
      <p:grpSp>
        <p:nvGrpSpPr>
          <p:cNvPr id="2" name="Group 98"/>
          <p:cNvGrpSpPr>
            <a:grpSpLocks/>
          </p:cNvGrpSpPr>
          <p:nvPr/>
        </p:nvGrpSpPr>
        <p:grpSpPr bwMode="auto">
          <a:xfrm>
            <a:off x="0" y="2715257"/>
            <a:ext cx="9144000" cy="5783263"/>
            <a:chOff x="0" y="245"/>
            <a:chExt cx="5760" cy="3643"/>
          </a:xfrm>
        </p:grpSpPr>
        <p:sp>
          <p:nvSpPr>
            <p:cNvPr id="18439" name="Text Box 39"/>
            <p:cNvSpPr txBox="1">
              <a:spLocks noChangeArrowheads="1"/>
            </p:cNvSpPr>
            <p:nvPr/>
          </p:nvSpPr>
          <p:spPr bwMode="auto">
            <a:xfrm>
              <a:off x="558" y="245"/>
              <a:ext cx="4752" cy="512"/>
            </a:xfrm>
            <a:prstGeom prst="rect">
              <a:avLst/>
            </a:prstGeom>
            <a:solidFill>
              <a:schemeClr val="bg1"/>
            </a:solidFill>
            <a:ln w="0">
              <a:solidFill>
                <a:schemeClr val="accent4"/>
              </a:solidFill>
              <a:miter lim="800000"/>
              <a:headEnd/>
              <a:tailEnd/>
            </a:ln>
            <a:effectLst>
              <a:outerShdw blurRad="50800" dist="38100" dir="2700000" algn="tl" rotWithShape="0">
                <a:prstClr val="black">
                  <a:alpha val="40000"/>
                </a:prstClr>
              </a:outerShdw>
            </a:effectLst>
          </p:spPr>
          <p:txBody>
            <a:bodyPr wrap="square">
              <a:spAutoFit/>
            </a:bodyPr>
            <a:lstStyle/>
            <a:p>
              <a:pPr marL="342900" indent="-342900">
                <a:lnSpc>
                  <a:spcPct val="130000"/>
                </a:lnSpc>
              </a:pPr>
              <a:r>
                <a:rPr lang="en-US" sz="2000" b="1" dirty="0">
                  <a:solidFill>
                    <a:srgbClr val="333399"/>
                  </a:solidFill>
                  <a:latin typeface="Comic Sans MS" pitchFamily="66" charset="0"/>
                </a:rPr>
                <a:t>  </a:t>
              </a:r>
              <a:r>
                <a:rPr lang="en-US" sz="3600" b="1" dirty="0" smtClean="0">
                  <a:solidFill>
                    <a:srgbClr val="FF0000"/>
                  </a:solidFill>
                  <a:latin typeface="Comic Sans MS" pitchFamily="66" charset="0"/>
                </a:rPr>
                <a:t>Thank you for </a:t>
              </a:r>
              <a:r>
                <a:rPr lang="en-US" sz="3600" b="1" smtClean="0">
                  <a:solidFill>
                    <a:srgbClr val="FF0000"/>
                  </a:solidFill>
                  <a:latin typeface="Comic Sans MS" pitchFamily="66" charset="0"/>
                </a:rPr>
                <a:t>your </a:t>
              </a:r>
              <a:r>
                <a:rPr lang="en-US" sz="3600" b="1" smtClean="0">
                  <a:solidFill>
                    <a:srgbClr val="FF0000"/>
                  </a:solidFill>
                  <a:latin typeface="Comic Sans MS" pitchFamily="66" charset="0"/>
                </a:rPr>
                <a:t>attention!</a:t>
              </a:r>
              <a:endParaRPr lang="en-US" sz="2800" b="1" dirty="0">
                <a:solidFill>
                  <a:srgbClr val="FF0000"/>
                </a:solidFill>
                <a:latin typeface="Comic Sans MS" pitchFamily="66" charset="0"/>
              </a:endParaRPr>
            </a:p>
          </p:txBody>
        </p:sp>
        <p:sp>
          <p:nvSpPr>
            <p:cNvPr id="18443" name="Line 97"/>
            <p:cNvSpPr>
              <a:spLocks noChangeShapeType="1"/>
            </p:cNvSpPr>
            <p:nvPr/>
          </p:nvSpPr>
          <p:spPr bwMode="auto">
            <a:xfrm>
              <a:off x="0" y="3888"/>
              <a:ext cx="5760" cy="0"/>
            </a:xfrm>
            <a:prstGeom prst="line">
              <a:avLst/>
            </a:prstGeom>
            <a:noFill/>
            <a:ln w="0">
              <a:noFill/>
              <a:round/>
              <a:headEnd/>
              <a:tailEnd/>
            </a:ln>
          </p:spPr>
          <p:txBody>
            <a:bodyPr/>
            <a:lstStyle/>
            <a:p>
              <a:endParaRPr lang="ru-RU"/>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00CC"/>
                </a:solidFill>
                <a:latin typeface="Comic Sans MS" pitchFamily="66" charset="0"/>
                <a:ea typeface="+mj-ea"/>
                <a:cs typeface="+mj-cs"/>
              </a:rPr>
              <a:t>Goals of Collimation in NICA Collider,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rgbClr val="0000CC"/>
                </a:solidFill>
                <a:latin typeface="Comic Sans MS" pitchFamily="66" charset="0"/>
                <a:ea typeface="+mj-ea"/>
                <a:cs typeface="+mj-cs"/>
              </a:rPr>
              <a:t>stored Energy in the beam</a:t>
            </a:r>
            <a:endParaRPr kumimoji="0" lang="ru-RU" sz="32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5" name="Номер слайда 14"/>
          <p:cNvSpPr>
            <a:spLocks noGrp="1"/>
          </p:cNvSpPr>
          <p:nvPr>
            <p:ph type="sldNum" sz="quarter" idx="12"/>
          </p:nvPr>
        </p:nvSpPr>
        <p:spPr/>
        <p:txBody>
          <a:bodyPr/>
          <a:lstStyle/>
          <a:p>
            <a:fld id="{3CC379DF-C391-43B0-B124-C50AA8C8FCB0}" type="slidenum">
              <a:rPr lang="ru-RU" smtClean="0"/>
              <a:pPr/>
              <a:t>3</a:t>
            </a:fld>
            <a:endParaRPr lang="ru-RU" dirty="0"/>
          </a:p>
        </p:txBody>
      </p:sp>
      <p:pic>
        <p:nvPicPr>
          <p:cNvPr id="7"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2412" y="983038"/>
            <a:ext cx="6738136" cy="41051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287383" y="5183293"/>
            <a:ext cx="8673737" cy="1446550"/>
          </a:xfrm>
          <a:prstGeom prst="rect">
            <a:avLst/>
          </a:prstGeom>
          <a:noFill/>
          <a:ln>
            <a:solidFill>
              <a:schemeClr val="tx1"/>
            </a:solidFill>
          </a:ln>
        </p:spPr>
        <p:txBody>
          <a:bodyPr wrap="square" rtlCol="0">
            <a:spAutoFit/>
          </a:bodyPr>
          <a:lstStyle/>
          <a:p>
            <a:r>
              <a:rPr lang="en-US" sz="2000" b="1" dirty="0" smtClean="0">
                <a:solidFill>
                  <a:srgbClr val="FF0000"/>
                </a:solidFill>
                <a:latin typeface="Comic Sans MS" pitchFamily="66" charset="0"/>
              </a:rPr>
              <a:t>NICA Collider: @ E</a:t>
            </a:r>
            <a:r>
              <a:rPr lang="en-US" sz="2000" b="1" baseline="-25000" dirty="0" smtClean="0">
                <a:solidFill>
                  <a:srgbClr val="FF0000"/>
                </a:solidFill>
                <a:latin typeface="Comic Sans MS" pitchFamily="66" charset="0"/>
              </a:rPr>
              <a:t>k</a:t>
            </a:r>
            <a:r>
              <a:rPr lang="en-US" sz="2000" b="1" dirty="0" smtClean="0">
                <a:solidFill>
                  <a:srgbClr val="FF0000"/>
                </a:solidFill>
                <a:latin typeface="Comic Sans MS" pitchFamily="66" charset="0"/>
              </a:rPr>
              <a:t>=4.5GeV/u and full Intensity of N=5*10</a:t>
            </a:r>
            <a:r>
              <a:rPr lang="en-US" sz="2000" b="1" baseline="30000" dirty="0" smtClean="0">
                <a:solidFill>
                  <a:srgbClr val="FF0000"/>
                </a:solidFill>
                <a:latin typeface="Comic Sans MS" pitchFamily="66" charset="0"/>
              </a:rPr>
              <a:t>10</a:t>
            </a:r>
            <a:r>
              <a:rPr lang="en-US" sz="2000" b="1" dirty="0" smtClean="0">
                <a:solidFill>
                  <a:srgbClr val="FF0000"/>
                </a:solidFill>
                <a:latin typeface="Comic Sans MS" pitchFamily="66" charset="0"/>
              </a:rPr>
              <a:t> </a:t>
            </a:r>
          </a:p>
          <a:p>
            <a:r>
              <a:rPr lang="en-US" sz="2000" b="1" dirty="0" smtClean="0">
                <a:solidFill>
                  <a:srgbClr val="FF0000"/>
                </a:solidFill>
                <a:latin typeface="Comic Sans MS" pitchFamily="66" charset="0"/>
                <a:sym typeface="Wingdings" pitchFamily="2" charset="2"/>
              </a:rPr>
              <a:t> </a:t>
            </a:r>
            <a:r>
              <a:rPr lang="en-US" sz="2400" b="1" dirty="0" smtClean="0">
                <a:solidFill>
                  <a:srgbClr val="FF0000"/>
                </a:solidFill>
                <a:latin typeface="Comic Sans MS" pitchFamily="66" charset="0"/>
              </a:rPr>
              <a:t>E</a:t>
            </a:r>
            <a:r>
              <a:rPr lang="en-US" sz="2400" b="1" baseline="-25000" dirty="0" smtClean="0">
                <a:solidFill>
                  <a:srgbClr val="FF0000"/>
                </a:solidFill>
                <a:latin typeface="Comic Sans MS" pitchFamily="66" charset="0"/>
              </a:rPr>
              <a:t>beam</a:t>
            </a:r>
            <a:r>
              <a:rPr lang="en-US" sz="2400" b="1" dirty="0" smtClean="0">
                <a:solidFill>
                  <a:srgbClr val="FF0000"/>
                </a:solidFill>
                <a:latin typeface="Comic Sans MS" pitchFamily="66" charset="0"/>
              </a:rPr>
              <a:t>=7kJ</a:t>
            </a:r>
            <a:r>
              <a:rPr lang="en-US" sz="2000" b="1" dirty="0" smtClean="0">
                <a:solidFill>
                  <a:srgbClr val="FF0000"/>
                </a:solidFill>
                <a:latin typeface="Comic Sans MS" pitchFamily="66" charset="0"/>
              </a:rPr>
              <a:t>;</a:t>
            </a:r>
          </a:p>
          <a:p>
            <a:r>
              <a:rPr lang="en-US" sz="2000" b="1" dirty="0" smtClean="0">
                <a:solidFill>
                  <a:srgbClr val="FF0000"/>
                </a:solidFill>
                <a:latin typeface="Comic Sans MS" pitchFamily="66" charset="0"/>
              </a:rPr>
              <a:t>for beam life time t</a:t>
            </a:r>
            <a:r>
              <a:rPr lang="en-US" sz="2000" b="1" baseline="-25000" dirty="0" smtClean="0">
                <a:solidFill>
                  <a:srgbClr val="FF0000"/>
                </a:solidFill>
                <a:latin typeface="Comic Sans MS" pitchFamily="66" charset="0"/>
              </a:rPr>
              <a:t>b</a:t>
            </a:r>
            <a:r>
              <a:rPr lang="en-US" sz="2000" b="1" dirty="0" smtClean="0">
                <a:solidFill>
                  <a:srgbClr val="FF0000"/>
                </a:solidFill>
                <a:latin typeface="Comic Sans MS" pitchFamily="66" charset="0"/>
              </a:rPr>
              <a:t>=10h:</a:t>
            </a:r>
          </a:p>
          <a:p>
            <a:r>
              <a:rPr lang="en-US" sz="2000" b="1" dirty="0" smtClean="0">
                <a:solidFill>
                  <a:srgbClr val="FF0000"/>
                </a:solidFill>
                <a:latin typeface="Comic Sans MS" pitchFamily="66" charset="0"/>
                <a:sym typeface="Wingdings" pitchFamily="2" charset="2"/>
              </a:rPr>
              <a:t> </a:t>
            </a:r>
            <a:r>
              <a:rPr lang="en-US" sz="2000" b="1" dirty="0" smtClean="0">
                <a:solidFill>
                  <a:srgbClr val="FF0000"/>
                </a:solidFill>
                <a:latin typeface="Comic Sans MS" pitchFamily="66" charset="0"/>
              </a:rPr>
              <a:t>ions beam loss rate is </a:t>
            </a:r>
            <a:r>
              <a:rPr lang="en-US" sz="2000" b="1" baseline="30000" dirty="0" smtClean="0">
                <a:solidFill>
                  <a:srgbClr val="FF0000"/>
                </a:solidFill>
                <a:latin typeface="Comic Sans MS" pitchFamily="66" charset="0"/>
              </a:rPr>
              <a:t> </a:t>
            </a:r>
            <a:r>
              <a:rPr lang="en-US" sz="2000" b="1" dirty="0" smtClean="0">
                <a:solidFill>
                  <a:srgbClr val="FF0000"/>
                </a:solidFill>
                <a:latin typeface="Comic Sans MS" pitchFamily="66" charset="0"/>
              </a:rPr>
              <a:t>1.5*10</a:t>
            </a:r>
            <a:r>
              <a:rPr lang="en-US" sz="2000" b="1" baseline="30000" dirty="0" smtClean="0">
                <a:solidFill>
                  <a:srgbClr val="FF0000"/>
                </a:solidFill>
                <a:latin typeface="Comic Sans MS" pitchFamily="66" charset="0"/>
              </a:rPr>
              <a:t>6</a:t>
            </a:r>
            <a:r>
              <a:rPr lang="en-US" sz="2000" b="1" dirty="0" smtClean="0">
                <a:solidFill>
                  <a:srgbClr val="FF0000"/>
                </a:solidFill>
                <a:latin typeface="Comic Sans MS" pitchFamily="66" charset="0"/>
              </a:rPr>
              <a:t> ions/sec, </a:t>
            </a:r>
            <a:r>
              <a:rPr lang="en-US" sz="2400" b="1" dirty="0" smtClean="0">
                <a:solidFill>
                  <a:srgbClr val="FF0000"/>
                </a:solidFill>
                <a:latin typeface="Comic Sans MS" pitchFamily="66" charset="0"/>
              </a:rPr>
              <a:t>0.2 </a:t>
            </a:r>
            <a:r>
              <a:rPr lang="en-US" sz="2400" b="1" dirty="0" smtClean="0">
                <a:solidFill>
                  <a:srgbClr val="FF0000"/>
                </a:solidFill>
                <a:latin typeface="Comic Sans MS" pitchFamily="66" charset="0"/>
              </a:rPr>
              <a:t>J/sec=0.2W</a:t>
            </a:r>
            <a:r>
              <a:rPr lang="en-US" sz="2400" b="1" baseline="30000" dirty="0" smtClean="0">
                <a:solidFill>
                  <a:srgbClr val="FF0000"/>
                </a:solidFill>
                <a:latin typeface="Comic Sans MS" pitchFamily="66" charset="0"/>
              </a:rPr>
              <a:t>  </a:t>
            </a:r>
            <a:endParaRPr lang="ru-RU" sz="2000" b="1" dirty="0">
              <a:solidFill>
                <a:srgbClr val="FF0000"/>
              </a:solidFill>
              <a:latin typeface="Comic Sans MS" pitchFamily="66" charset="0"/>
            </a:endParaRPr>
          </a:p>
        </p:txBody>
      </p:sp>
    </p:spTree>
  </p:cSld>
  <p:clrMapOvr>
    <a:masterClrMapping/>
  </p:clrMapOvr>
  <p:transition advTm="2859"/>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Goals of Collimation in NICA Collider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3" name="Rectangle 2"/>
          <p:cNvSpPr>
            <a:spLocks/>
          </p:cNvSpPr>
          <p:nvPr/>
        </p:nvSpPr>
        <p:spPr bwMode="auto">
          <a:xfrm>
            <a:off x="278674" y="1254408"/>
            <a:ext cx="8691155" cy="4664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0" bIns="0" anchor="ctr"/>
          <a:lstStyle>
            <a:lvl1pPr marL="381000" indent="-381000"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indent="-292100" eaLnBrk="1" hangingPunct="1">
              <a:spcBef>
                <a:spcPts val="844"/>
              </a:spcBef>
              <a:buClr>
                <a:srgbClr val="0000FF"/>
              </a:buClr>
              <a:buSzPct val="80000"/>
              <a:buFont typeface="Wingdings" panose="05000000000000000000" pitchFamily="2" charset="2"/>
              <a:buChar char="q"/>
            </a:pPr>
            <a:r>
              <a:rPr lang="en-US" altLang="en-US" sz="2000" b="1" dirty="0">
                <a:solidFill>
                  <a:srgbClr val="0000FF"/>
                </a:solidFill>
                <a:latin typeface="Comic Sans MS" pitchFamily="66" charset="0"/>
                <a:ea typeface="MS PGothic" panose="020B0600070205080204" pitchFamily="34" charset="-128"/>
                <a:sym typeface="Helvetica" panose="020B0604020202020204" pitchFamily="34" charset="0"/>
              </a:rPr>
              <a:t>Halo cleaning</a:t>
            </a:r>
            <a:r>
              <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to protect accelerator components</a:t>
            </a:r>
          </a:p>
          <a:p>
            <a:pPr marL="450850" lvl="1" indent="0" eaLnBrk="1" hangingPunct="1">
              <a:spcBef>
                <a:spcPts val="0"/>
              </a:spcBef>
              <a:buClr>
                <a:srgbClr val="0000FF"/>
              </a:buClr>
              <a:buSzPct val="80000"/>
            </a:pP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S</a:t>
            </a: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uperconducting and permanent magnets, superconducting RF cavities</a:t>
            </a: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a:t>
            </a:r>
          </a:p>
          <a:p>
            <a:pPr indent="-292100" eaLnBrk="1" hangingPunct="1">
              <a:spcBef>
                <a:spcPts val="844"/>
              </a:spcBef>
              <a:buClr>
                <a:srgbClr val="0000FF"/>
              </a:buClr>
              <a:buSzPct val="80000"/>
              <a:buFont typeface="Wingdings" panose="05000000000000000000" pitchFamily="2" charset="2"/>
              <a:buChar char="q"/>
            </a:pP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Passive </a:t>
            </a:r>
            <a:r>
              <a:rPr lang="en-US" altLang="en-US" sz="2000" b="1" dirty="0">
                <a:solidFill>
                  <a:srgbClr val="0000FF"/>
                </a:solidFill>
                <a:latin typeface="Comic Sans MS" pitchFamily="66" charset="0"/>
                <a:ea typeface="MS PGothic" panose="020B0600070205080204" pitchFamily="34" charset="-128"/>
                <a:sym typeface="Helvetica" panose="020B0604020202020204" pitchFamily="34" charset="0"/>
              </a:rPr>
              <a:t>machine </a:t>
            </a:r>
            <a:r>
              <a:rPr lang="en-US" altLang="en-US" sz="2000" b="1" dirty="0" smtClean="0">
                <a:solidFill>
                  <a:srgbClr val="0000FF"/>
                </a:solidFill>
                <a:latin typeface="Comic Sans MS" pitchFamily="66" charset="0"/>
                <a:ea typeface="MS PGothic" panose="020B0600070205080204" pitchFamily="34" charset="-128"/>
                <a:sym typeface="Helvetica" panose="020B0604020202020204" pitchFamily="34" charset="0"/>
              </a:rPr>
              <a:t>protection </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as beam absorbers or interceptors</a:t>
            </a:r>
            <a:r>
              <a:rPr lang="en-US" altLang="en-US" sz="2000" dirty="0">
                <a:solidFill>
                  <a:schemeClr val="tx1"/>
                </a:solidFill>
                <a:latin typeface="Comic Sans MS" pitchFamily="66" charset="0"/>
                <a:sym typeface="Helvetica" panose="020B0604020202020204" pitchFamily="34" charset="0"/>
              </a:rPr>
              <a:t/>
            </a:r>
            <a:br>
              <a:rPr lang="en-US" altLang="en-US" sz="2000" dirty="0">
                <a:solidFill>
                  <a:schemeClr val="tx1"/>
                </a:solidFill>
                <a:latin typeface="Comic Sans MS" pitchFamily="66" charset="0"/>
                <a:sym typeface="Helvetica" panose="020B0604020202020204" pitchFamily="34" charset="0"/>
              </a:rPr>
            </a:b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First </a:t>
            </a: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stage of </a:t>
            </a: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defense in case of accidental failures.</a:t>
            </a:r>
          </a:p>
          <a:p>
            <a:pPr indent="-292100" eaLnBrk="1" hangingPunct="1">
              <a:spcBef>
                <a:spcPts val="844"/>
              </a:spcBef>
              <a:buClr>
                <a:srgbClr val="0000FF"/>
              </a:buClr>
              <a:buSzPct val="80000"/>
              <a:buFont typeface="Wingdings" panose="05000000000000000000" pitchFamily="2" charset="2"/>
              <a:buChar char="q"/>
            </a:pPr>
            <a:r>
              <a:rPr lang="en-US" altLang="en-US" sz="2000" b="1" dirty="0">
                <a:solidFill>
                  <a:srgbClr val="0000FF"/>
                </a:solidFill>
                <a:latin typeface="Comic Sans MS" pitchFamily="66" charset="0"/>
                <a:ea typeface="MS PGothic" panose="020B0600070205080204" pitchFamily="34" charset="-128"/>
                <a:sym typeface="Helvetica" panose="020B0604020202020204" pitchFamily="34" charset="0"/>
              </a:rPr>
              <a:t>Concentration of losses/activation</a:t>
            </a:r>
            <a:r>
              <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rPr>
              <a:t> in </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well defined areas</a:t>
            </a:r>
            <a:r>
              <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rPr>
              <a:t/>
            </a:r>
            <a:br>
              <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rPr>
            </a:b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Ease maintenance by avoiding many distributed high-radiation areas</a:t>
            </a: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a:t>
            </a:r>
            <a:endPar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endParaRPr>
          </a:p>
          <a:p>
            <a:pPr indent="-292100" eaLnBrk="1" hangingPunct="1">
              <a:spcBef>
                <a:spcPts val="844"/>
              </a:spcBef>
              <a:buClr>
                <a:srgbClr val="0000FF"/>
              </a:buClr>
              <a:buSzPct val="80000"/>
              <a:buFont typeface="Wingdings" panose="05000000000000000000" pitchFamily="2" charset="2"/>
              <a:buChar char="q"/>
            </a:pPr>
            <a:r>
              <a:rPr lang="en-US" altLang="en-US" sz="2000" b="1" dirty="0">
                <a:solidFill>
                  <a:srgbClr val="0000FF"/>
                </a:solidFill>
                <a:latin typeface="Comic Sans MS" pitchFamily="66" charset="0"/>
                <a:ea typeface="MS PGothic" panose="020B0600070205080204" pitchFamily="34" charset="-128"/>
                <a:sym typeface="Helvetica" panose="020B0604020202020204" pitchFamily="34" charset="0"/>
              </a:rPr>
              <a:t>Cleaning of </a:t>
            </a:r>
            <a:r>
              <a:rPr lang="en-US" altLang="en-US" sz="2000" b="1" dirty="0" smtClean="0">
                <a:solidFill>
                  <a:srgbClr val="0000FF"/>
                </a:solidFill>
                <a:latin typeface="Comic Sans MS" pitchFamily="66" charset="0"/>
                <a:ea typeface="MS PGothic" panose="020B0600070205080204" pitchFamily="34" charset="-128"/>
                <a:sym typeface="Helvetica" panose="020B0604020202020204" pitchFamily="34" charset="0"/>
              </a:rPr>
              <a:t>beams’ interaction products in IP </a:t>
            </a:r>
            <a:r>
              <a:rPr lang="en-US" altLang="en-US" sz="2000" strike="sngStrike" dirty="0">
                <a:solidFill>
                  <a:schemeClr val="tx1"/>
                </a:solidFill>
                <a:latin typeface="Comic Sans MS" pitchFamily="66" charset="0"/>
                <a:ea typeface="MS PGothic" panose="020B0600070205080204" pitchFamily="34" charset="-128"/>
                <a:sym typeface="Helvetica" panose="020B0604020202020204" pitchFamily="34" charset="0"/>
              </a:rPr>
              <a:t/>
            </a:r>
            <a:br>
              <a:rPr lang="en-US" altLang="en-US" sz="2000" strike="sngStrike" dirty="0">
                <a:solidFill>
                  <a:schemeClr val="tx1"/>
                </a:solidFill>
                <a:latin typeface="Comic Sans MS" pitchFamily="66" charset="0"/>
                <a:ea typeface="MS PGothic" panose="020B0600070205080204" pitchFamily="34" charset="-128"/>
                <a:sym typeface="Helvetica" panose="020B0604020202020204" pitchFamily="34" charset="0"/>
              </a:rPr>
            </a:b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Protect superconducting elements close </a:t>
            </a: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to </a:t>
            </a: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experiments.</a:t>
            </a:r>
            <a:endPar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endParaRPr>
          </a:p>
          <a:p>
            <a:pPr indent="-292100" eaLnBrk="1" hangingPunct="1">
              <a:spcBef>
                <a:spcPts val="844"/>
              </a:spcBef>
              <a:buClr>
                <a:srgbClr val="0000FF"/>
              </a:buClr>
              <a:buSzPct val="80000"/>
              <a:buFont typeface="Wingdings" panose="05000000000000000000" pitchFamily="2" charset="2"/>
              <a:buChar char="q"/>
            </a:pPr>
            <a:r>
              <a:rPr lang="en-US" altLang="en-US" sz="2000" b="1" dirty="0">
                <a:solidFill>
                  <a:srgbClr val="0000FF"/>
                </a:solidFill>
                <a:latin typeface="Comic Sans MS" pitchFamily="66" charset="0"/>
                <a:ea typeface="MS PGothic" panose="020B0600070205080204" pitchFamily="34" charset="-128"/>
                <a:sym typeface="Helvetica" panose="020B0604020202020204" pitchFamily="34" charset="0"/>
              </a:rPr>
              <a:t>B</a:t>
            </a:r>
            <a:r>
              <a:rPr lang="en-US" altLang="en-US" sz="2000" b="1" dirty="0" smtClean="0">
                <a:solidFill>
                  <a:srgbClr val="0000FF"/>
                </a:solidFill>
                <a:latin typeface="Comic Sans MS" pitchFamily="66" charset="0"/>
                <a:ea typeface="MS PGothic" panose="020B0600070205080204" pitchFamily="34" charset="-128"/>
                <a:sym typeface="Helvetica" panose="020B0604020202020204" pitchFamily="34" charset="0"/>
              </a:rPr>
              <a:t>ackground</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 optimization for experiments (</a:t>
            </a:r>
            <a:r>
              <a:rPr lang="en-US" altLang="en-US" sz="2000" b="1" dirty="0" smtClean="0">
                <a:solidFill>
                  <a:srgbClr val="FF0000"/>
                </a:solidFill>
                <a:latin typeface="Comic Sans MS" pitchFamily="66" charset="0"/>
                <a:ea typeface="MS PGothic" panose="020B0600070205080204" pitchFamily="34" charset="-128"/>
                <a:sym typeface="Helvetica" panose="020B0604020202020204" pitchFamily="34" charset="0"/>
              </a:rPr>
              <a:t>the main goal for NICA</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a:t>
            </a:r>
            <a:r>
              <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rPr>
              <a:t/>
            </a:r>
            <a:br>
              <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rPr>
            </a:b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Minimize the impact of halo </a:t>
            </a: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losses  on the quality </a:t>
            </a:r>
            <a:r>
              <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rPr>
              <a:t>of experimental </a:t>
            </a: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data.</a:t>
            </a:r>
            <a:endPar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endParaRPr>
          </a:p>
          <a:p>
            <a:pPr indent="-292100" eaLnBrk="1" hangingPunct="1">
              <a:spcBef>
                <a:spcPts val="844"/>
              </a:spcBef>
              <a:buClr>
                <a:srgbClr val="0000FF"/>
              </a:buClr>
              <a:buSzPct val="80000"/>
              <a:buFont typeface="Wingdings" panose="05000000000000000000" pitchFamily="2" charset="2"/>
              <a:buChar char="q"/>
            </a:pP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Beam </a:t>
            </a:r>
            <a:r>
              <a:rPr lang="en-US" altLang="en-US" sz="2000" b="1" dirty="0" smtClean="0">
                <a:solidFill>
                  <a:srgbClr val="0000FF"/>
                </a:solidFill>
                <a:latin typeface="Comic Sans MS" pitchFamily="66" charset="0"/>
                <a:ea typeface="MS PGothic" panose="020B0600070205080204" pitchFamily="34" charset="-128"/>
                <a:sym typeface="Helvetica" panose="020B0604020202020204" pitchFamily="34" charset="0"/>
              </a:rPr>
              <a:t>tail/halo</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2000" b="1" dirty="0" smtClean="0">
                <a:solidFill>
                  <a:srgbClr val="0000FF"/>
                </a:solidFill>
                <a:latin typeface="Comic Sans MS" pitchFamily="66" charset="0"/>
                <a:ea typeface="MS PGothic" panose="020B0600070205080204" pitchFamily="34" charset="-128"/>
                <a:sym typeface="Helvetica" panose="020B0604020202020204" pitchFamily="34" charset="0"/>
              </a:rPr>
              <a:t>scraping</a:t>
            </a:r>
            <a:r>
              <a:rPr lang="en-US" altLang="en-US" sz="2000" dirty="0">
                <a:solidFill>
                  <a:schemeClr val="tx1"/>
                </a:solidFill>
                <a:latin typeface="Comic Sans MS" pitchFamily="66" charset="0"/>
                <a:ea typeface="MS PGothic" panose="020B0600070205080204" pitchFamily="34" charset="-128"/>
                <a:sym typeface="Helvetica" panose="020B0604020202020204" pitchFamily="34" charset="0"/>
              </a:rPr>
              <a:t> </a:t>
            </a:r>
            <a:r>
              <a:rPr lang="en-US" altLang="en-US" sz="2000" dirty="0" smtClean="0">
                <a:solidFill>
                  <a:schemeClr val="tx1"/>
                </a:solidFill>
                <a:latin typeface="Comic Sans MS" pitchFamily="66" charset="0"/>
                <a:ea typeface="MS PGothic" panose="020B0600070205080204" pitchFamily="34" charset="-128"/>
                <a:sym typeface="Helvetica" panose="020B0604020202020204" pitchFamily="34" charset="0"/>
              </a:rPr>
              <a:t>and</a:t>
            </a:r>
            <a:r>
              <a:rPr lang="en-US" altLang="en-US" sz="2000" b="1" dirty="0" smtClean="0">
                <a:solidFill>
                  <a:srgbClr val="0000FF"/>
                </a:solidFill>
                <a:latin typeface="Comic Sans MS" pitchFamily="66" charset="0"/>
                <a:ea typeface="MS PGothic" panose="020B0600070205080204" pitchFamily="34" charset="-128"/>
                <a:sym typeface="Helvetica" panose="020B0604020202020204" pitchFamily="34" charset="0"/>
              </a:rPr>
              <a:t> diagnostics </a:t>
            </a:r>
            <a:r>
              <a:rPr lang="en-US" altLang="en-US" sz="2000" dirty="0" smtClean="0">
                <a:solidFill>
                  <a:srgbClr val="0000FF"/>
                </a:solidFill>
                <a:latin typeface="Comic Sans MS" pitchFamily="66" charset="0"/>
                <a:ea typeface="MS PGothic" panose="020B0600070205080204" pitchFamily="34" charset="-128"/>
                <a:sym typeface="Helvetica" panose="020B0604020202020204" pitchFamily="34" charset="0"/>
              </a:rPr>
              <a:t>(movable collimators)</a:t>
            </a:r>
            <a:r>
              <a:rPr lang="en-US" altLang="en-US" sz="2000" dirty="0" smtClean="0">
                <a:solidFill>
                  <a:schemeClr val="tx1"/>
                </a:solidFill>
                <a:latin typeface="Comic Sans MS" pitchFamily="66" charset="0"/>
                <a:sym typeface="Helvetica" panose="020B0604020202020204" pitchFamily="34" charset="0"/>
              </a:rPr>
              <a:t/>
            </a:r>
            <a:br>
              <a:rPr lang="en-US" altLang="en-US" sz="2000" dirty="0" smtClean="0">
                <a:solidFill>
                  <a:schemeClr val="tx1"/>
                </a:solidFill>
                <a:latin typeface="Comic Sans MS" pitchFamily="66" charset="0"/>
                <a:sym typeface="Helvetica" panose="020B0604020202020204" pitchFamily="34" charset="0"/>
              </a:rPr>
            </a:br>
            <a:r>
              <a:rPr lang="en-US" altLang="en-US" sz="1800" i="1" dirty="0" smtClean="0">
                <a:solidFill>
                  <a:schemeClr val="tx1"/>
                </a:solidFill>
                <a:latin typeface="Comic Sans MS" pitchFamily="66" charset="0"/>
                <a:ea typeface="MS PGothic" panose="020B0600070205080204" pitchFamily="34" charset="-128"/>
                <a:sym typeface="Helvetica" panose="020B0604020202020204" pitchFamily="34" charset="0"/>
              </a:rPr>
              <a:t>Control and probe of the transverse shape of the beam.</a:t>
            </a:r>
            <a:endParaRPr lang="en-US" altLang="en-US" sz="1800" i="1" dirty="0">
              <a:solidFill>
                <a:schemeClr val="tx1"/>
              </a:solidFill>
              <a:latin typeface="Comic Sans MS" pitchFamily="66" charset="0"/>
              <a:ea typeface="MS PGothic" panose="020B0600070205080204" pitchFamily="34" charset="-128"/>
              <a:sym typeface="Helvetica" panose="020B0604020202020204" pitchFamily="34" charset="0"/>
            </a:endParaRPr>
          </a:p>
        </p:txBody>
      </p:sp>
      <p:sp>
        <p:nvSpPr>
          <p:cNvPr id="15" name="Номер слайда 14"/>
          <p:cNvSpPr>
            <a:spLocks noGrp="1"/>
          </p:cNvSpPr>
          <p:nvPr>
            <p:ph type="sldNum" sz="quarter" idx="12"/>
          </p:nvPr>
        </p:nvSpPr>
        <p:spPr/>
        <p:txBody>
          <a:bodyPr/>
          <a:lstStyle/>
          <a:p>
            <a:fld id="{3CC379DF-C391-43B0-B124-C50AA8C8FCB0}" type="slidenum">
              <a:rPr lang="ru-RU" smtClean="0"/>
              <a:pPr/>
              <a:t>4</a:t>
            </a:fld>
            <a:endParaRPr lang="ru-RU" dirty="0"/>
          </a:p>
        </p:txBody>
      </p:sp>
    </p:spTree>
  </p:cSld>
  <p:clrMapOvr>
    <a:masterClrMapping/>
  </p:clrMapOvr>
  <p:transition advTm="2859"/>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Collimation principles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2051" name="Picture 3"/>
          <p:cNvPicPr>
            <a:picLocks noChangeAspect="1" noChangeArrowheads="1"/>
          </p:cNvPicPr>
          <p:nvPr/>
        </p:nvPicPr>
        <p:blipFill>
          <a:blip r:embed="rId3" cstate="print"/>
          <a:srcRect/>
          <a:stretch>
            <a:fillRect/>
          </a:stretch>
        </p:blipFill>
        <p:spPr bwMode="auto">
          <a:xfrm>
            <a:off x="939813" y="1541999"/>
            <a:ext cx="7343775" cy="3986213"/>
          </a:xfrm>
          <a:prstGeom prst="rect">
            <a:avLst/>
          </a:prstGeom>
          <a:noFill/>
          <a:ln w="9525">
            <a:noFill/>
            <a:miter lim="800000"/>
            <a:headEnd/>
            <a:tailEnd/>
          </a:ln>
        </p:spPr>
      </p:pic>
      <p:sp>
        <p:nvSpPr>
          <p:cNvPr id="133" name="TextBox 132"/>
          <p:cNvSpPr txBox="1"/>
          <p:nvPr/>
        </p:nvSpPr>
        <p:spPr>
          <a:xfrm>
            <a:off x="805300" y="1027127"/>
            <a:ext cx="2638864" cy="400110"/>
          </a:xfrm>
          <a:prstGeom prst="rect">
            <a:avLst/>
          </a:prstGeom>
          <a:noFill/>
        </p:spPr>
        <p:txBody>
          <a:bodyPr wrap="none" rtlCol="0">
            <a:spAutoFit/>
          </a:bodyPr>
          <a:lstStyle/>
          <a:p>
            <a:r>
              <a:rPr lang="en-US" sz="2000" b="1" dirty="0" smtClean="0">
                <a:latin typeface="Comic Sans MS" pitchFamily="66" charset="0"/>
                <a:cs typeface="Arial" pitchFamily="34" charset="0"/>
              </a:rPr>
              <a:t>2-Stage Collimation</a:t>
            </a:r>
            <a:endParaRPr lang="ru-RU" sz="2000" b="1" dirty="0">
              <a:latin typeface="Comic Sans MS" pitchFamily="66" charset="0"/>
              <a:cs typeface="Arial" pitchFamily="34" charset="0"/>
            </a:endParaRPr>
          </a:p>
        </p:txBody>
      </p:sp>
      <p:sp>
        <p:nvSpPr>
          <p:cNvPr id="14" name="Номер слайда 13"/>
          <p:cNvSpPr>
            <a:spLocks noGrp="1"/>
          </p:cNvSpPr>
          <p:nvPr>
            <p:ph type="sldNum" sz="quarter" idx="12"/>
          </p:nvPr>
        </p:nvSpPr>
        <p:spPr/>
        <p:txBody>
          <a:bodyPr/>
          <a:lstStyle/>
          <a:p>
            <a:fld id="{3CC379DF-C391-43B0-B124-C50AA8C8FCB0}" type="slidenum">
              <a:rPr lang="ru-RU" smtClean="0"/>
              <a:pPr/>
              <a:t>5</a:t>
            </a:fld>
            <a:endParaRPr lang="ru-RU" dirty="0"/>
          </a:p>
        </p:txBody>
      </p:sp>
    </p:spTree>
  </p:cSld>
  <p:clrMapOvr>
    <a:masterClrMapping/>
  </p:clrMapOvr>
  <p:transition advTm="285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3"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Scraper – Collimators Layout</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12289" name="Object 1"/>
          <p:cNvGraphicFramePr>
            <a:graphicFrameLocks noChangeAspect="1"/>
          </p:cNvGraphicFramePr>
          <p:nvPr/>
        </p:nvGraphicFramePr>
        <p:xfrm>
          <a:off x="211667" y="1134534"/>
          <a:ext cx="4657725" cy="4276725"/>
        </p:xfrm>
        <a:graphic>
          <a:graphicData uri="http://schemas.openxmlformats.org/presentationml/2006/ole">
            <p:oleObj spid="_x0000_s12292" name="Точечный рисунок" r:id="rId4" imgW="4791744" imgH="4390476" progId="PBrush">
              <p:embed/>
            </p:oleObj>
          </a:graphicData>
        </a:graphic>
      </p:graphicFrame>
      <p:pic>
        <p:nvPicPr>
          <p:cNvPr id="12300" name="Picture 12"/>
          <p:cNvPicPr>
            <a:picLocks noChangeAspect="1" noChangeArrowheads="1"/>
          </p:cNvPicPr>
          <p:nvPr/>
        </p:nvPicPr>
        <p:blipFill>
          <a:blip r:embed="rId5"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706190" y="1108891"/>
            <a:ext cx="2628900" cy="666750"/>
          </a:xfrm>
          <a:prstGeom prst="rect">
            <a:avLst/>
          </a:prstGeom>
          <a:noFill/>
        </p:spPr>
      </p:pic>
      <p:pic>
        <p:nvPicPr>
          <p:cNvPr id="12299" name="Picture 11"/>
          <p:cNvPicPr>
            <a:picLocks noChangeAspect="1" noChangeArrowheads="1"/>
          </p:cNvPicPr>
          <p:nvPr/>
        </p:nvPicPr>
        <p:blipFill>
          <a:blip r:embed="rId6"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909734" y="1921027"/>
            <a:ext cx="2305050" cy="600075"/>
          </a:xfrm>
          <a:prstGeom prst="rect">
            <a:avLst/>
          </a:prstGeom>
          <a:noFill/>
        </p:spPr>
      </p:pic>
      <p:pic>
        <p:nvPicPr>
          <p:cNvPr id="12298" name="Picture 10"/>
          <p:cNvPicPr>
            <a:picLocks noChangeAspect="1" noChangeArrowheads="1"/>
          </p:cNvPicPr>
          <p:nvPr/>
        </p:nvPicPr>
        <p:blipFill>
          <a:blip r:embed="rId7"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875624" y="2667212"/>
            <a:ext cx="2457450" cy="457200"/>
          </a:xfrm>
          <a:prstGeom prst="rect">
            <a:avLst/>
          </a:prstGeom>
          <a:noFill/>
        </p:spPr>
      </p:pic>
      <p:pic>
        <p:nvPicPr>
          <p:cNvPr id="12297" name="Picture 9"/>
          <p:cNvPicPr>
            <a:picLocks noChangeAspect="1" noChangeArrowheads="1"/>
          </p:cNvPicPr>
          <p:nvPr/>
        </p:nvPicPr>
        <p:blipFill>
          <a:blip r:embed="rId8"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048250" y="3211740"/>
            <a:ext cx="4095750" cy="628650"/>
          </a:xfrm>
          <a:prstGeom prst="rect">
            <a:avLst/>
          </a:prstGeom>
          <a:noFill/>
        </p:spPr>
      </p:pic>
      <p:pic>
        <p:nvPicPr>
          <p:cNvPr id="12296" name="Picture 8"/>
          <p:cNvPicPr>
            <a:picLocks noChangeAspect="1" noChangeArrowheads="1"/>
          </p:cNvPicPr>
          <p:nvPr/>
        </p:nvPicPr>
        <p:blipFill>
          <a:blip r:embed="rId9"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345128" y="3830228"/>
            <a:ext cx="3067050" cy="342900"/>
          </a:xfrm>
          <a:prstGeom prst="rect">
            <a:avLst/>
          </a:prstGeom>
          <a:noFill/>
        </p:spPr>
      </p:pic>
      <p:pic>
        <p:nvPicPr>
          <p:cNvPr id="12295" name="Picture 7"/>
          <p:cNvPicPr>
            <a:picLocks noChangeAspect="1" noChangeArrowheads="1"/>
          </p:cNvPicPr>
          <p:nvPr/>
        </p:nvPicPr>
        <p:blipFill>
          <a:blip r:embed="rId10"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4944534" y="4463415"/>
            <a:ext cx="2009775" cy="619125"/>
          </a:xfrm>
          <a:prstGeom prst="rect">
            <a:avLst/>
          </a:prstGeom>
          <a:noFill/>
        </p:spPr>
      </p:pic>
      <p:pic>
        <p:nvPicPr>
          <p:cNvPr id="12294" name="Picture 6"/>
          <p:cNvPicPr>
            <a:picLocks noChangeAspect="1" noChangeArrowheads="1"/>
          </p:cNvPicPr>
          <p:nvPr/>
        </p:nvPicPr>
        <p:blipFill>
          <a:blip r:embed="rId11"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7365759" y="4352472"/>
            <a:ext cx="1562100" cy="666750"/>
          </a:xfrm>
          <a:prstGeom prst="rect">
            <a:avLst/>
          </a:prstGeom>
          <a:noFill/>
        </p:spPr>
      </p:pic>
      <p:pic>
        <p:nvPicPr>
          <p:cNvPr id="12293" name="Picture 5"/>
          <p:cNvPicPr>
            <a:picLocks noChangeAspect="1" noChangeArrowheads="1"/>
          </p:cNvPicPr>
          <p:nvPr/>
        </p:nvPicPr>
        <p:blipFill>
          <a:blip r:embed="rId12"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6012785" y="5238871"/>
            <a:ext cx="1847850" cy="371475"/>
          </a:xfrm>
          <a:prstGeom prst="rect">
            <a:avLst/>
          </a:prstGeom>
          <a:noFill/>
        </p:spPr>
      </p:pic>
      <p:pic>
        <p:nvPicPr>
          <p:cNvPr id="12292" name="Picture 4"/>
          <p:cNvPicPr>
            <a:picLocks noChangeAspect="1" noChangeArrowheads="1"/>
          </p:cNvPicPr>
          <p:nvPr/>
        </p:nvPicPr>
        <p:blipFill>
          <a:blip r:embed="rId13"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3493107" y="5946593"/>
            <a:ext cx="1971675" cy="666750"/>
          </a:xfrm>
          <a:prstGeom prst="rect">
            <a:avLst/>
          </a:prstGeom>
          <a:noFill/>
        </p:spPr>
      </p:pic>
      <p:pic>
        <p:nvPicPr>
          <p:cNvPr id="12291" name="Picture 3"/>
          <p:cNvPicPr>
            <a:picLocks noChangeAspect="1" noChangeArrowheads="1"/>
          </p:cNvPicPr>
          <p:nvPr/>
        </p:nvPicPr>
        <p:blipFill>
          <a:blip r:embed="rId14" cstate="print">
            <a:clrChange>
              <a:clrFrom>
                <a:srgbClr val="FFFFFF"/>
              </a:clrFrom>
              <a:clrTo>
                <a:srgbClr val="FFFFFF">
                  <a:alpha val="0"/>
                </a:srgbClr>
              </a:clrTo>
            </a:clrChange>
            <a:duotone>
              <a:prstClr val="black"/>
              <a:schemeClr val="tx2">
                <a:tint val="45000"/>
                <a:satMod val="400000"/>
              </a:schemeClr>
            </a:duotone>
          </a:blip>
          <a:srcRect/>
          <a:stretch>
            <a:fillRect/>
          </a:stretch>
        </p:blipFill>
        <p:spPr bwMode="auto">
          <a:xfrm>
            <a:off x="5793921" y="5920316"/>
            <a:ext cx="3219450" cy="666750"/>
          </a:xfrm>
          <a:prstGeom prst="rect">
            <a:avLst/>
          </a:prstGeom>
          <a:noFill/>
        </p:spPr>
      </p:pic>
      <p:sp>
        <p:nvSpPr>
          <p:cNvPr id="1230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2" name="Rectangle 14"/>
          <p:cNvSpPr>
            <a:spLocks noChangeArrowheads="1"/>
          </p:cNvSpPr>
          <p:nvPr/>
        </p:nvSpPr>
        <p:spPr bwMode="auto">
          <a:xfrm>
            <a:off x="0" y="1123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3" name="Rectangle 15"/>
          <p:cNvSpPr>
            <a:spLocks noChangeArrowheads="1"/>
          </p:cNvSpPr>
          <p:nvPr/>
        </p:nvSpPr>
        <p:spPr bwMode="auto">
          <a:xfrm>
            <a:off x="0" y="1724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4" name="Rectangle 16"/>
          <p:cNvSpPr>
            <a:spLocks noChangeArrowheads="1"/>
          </p:cNvSpPr>
          <p:nvPr/>
        </p:nvSpPr>
        <p:spPr bwMode="auto">
          <a:xfrm>
            <a:off x="0" y="2181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5" name="Rectangle 17"/>
          <p:cNvSpPr>
            <a:spLocks noChangeArrowheads="1"/>
          </p:cNvSpPr>
          <p:nvPr/>
        </p:nvSpPr>
        <p:spPr bwMode="auto">
          <a:xfrm>
            <a:off x="0" y="2809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6" name="Rectangle 18"/>
          <p:cNvSpPr>
            <a:spLocks noChangeArrowheads="1"/>
          </p:cNvSpPr>
          <p:nvPr/>
        </p:nvSpPr>
        <p:spPr bwMode="auto">
          <a:xfrm>
            <a:off x="0" y="3152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7" name="Rectangle 19"/>
          <p:cNvSpPr>
            <a:spLocks noChangeArrowheads="1"/>
          </p:cNvSpPr>
          <p:nvPr/>
        </p:nvSpPr>
        <p:spPr bwMode="auto">
          <a:xfrm>
            <a:off x="0" y="3771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8" name="Rectangle 20"/>
          <p:cNvSpPr>
            <a:spLocks noChangeArrowheads="1"/>
          </p:cNvSpPr>
          <p:nvPr/>
        </p:nvSpPr>
        <p:spPr bwMode="auto">
          <a:xfrm>
            <a:off x="0" y="4438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9" name="Rectangle 21"/>
          <p:cNvSpPr>
            <a:spLocks noChangeArrowheads="1"/>
          </p:cNvSpPr>
          <p:nvPr/>
        </p:nvSpPr>
        <p:spPr bwMode="auto">
          <a:xfrm>
            <a:off x="0" y="481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0" name="Rectangle 22"/>
          <p:cNvSpPr>
            <a:spLocks noChangeArrowheads="1"/>
          </p:cNvSpPr>
          <p:nvPr/>
        </p:nvSpPr>
        <p:spPr bwMode="auto">
          <a:xfrm>
            <a:off x="0" y="5476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11" name="Rectangle 23"/>
          <p:cNvSpPr>
            <a:spLocks noChangeArrowheads="1"/>
          </p:cNvSpPr>
          <p:nvPr/>
        </p:nvSpPr>
        <p:spPr bwMode="auto">
          <a:xfrm>
            <a:off x="0" y="6143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Номер слайда 36"/>
          <p:cNvSpPr>
            <a:spLocks noGrp="1"/>
          </p:cNvSpPr>
          <p:nvPr>
            <p:ph type="sldNum" sz="quarter" idx="12"/>
          </p:nvPr>
        </p:nvSpPr>
        <p:spPr/>
        <p:txBody>
          <a:bodyPr/>
          <a:lstStyle/>
          <a:p>
            <a:fld id="{3CC379DF-C391-43B0-B124-C50AA8C8FCB0}" type="slidenum">
              <a:rPr lang="ru-RU" smtClean="0"/>
              <a:pPr/>
              <a:t>6</a:t>
            </a:fld>
            <a:endParaRPr lang="ru-RU" dirty="0"/>
          </a:p>
        </p:txBody>
      </p:sp>
    </p:spTree>
  </p:cSld>
  <p:clrMapOvr>
    <a:masterClrMapping/>
  </p:clrMapOvr>
  <p:transition advTm="285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74616"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Scrapper – Primary Collimator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00CC"/>
                </a:solidFill>
                <a:effectLst/>
                <a:uLnTx/>
                <a:uFillTx/>
                <a:latin typeface="Comic Sans MS" pitchFamily="66" charset="0"/>
                <a:ea typeface="+mj-ea"/>
                <a:cs typeface="+mj-cs"/>
              </a:rPr>
              <a:t>Material choic</a:t>
            </a:r>
            <a:r>
              <a:rPr kumimoji="0" lang="en-US" sz="3200" b="1" i="0" u="none" strike="noStrike" kern="1200" cap="none" spc="0" normalizeH="0" baseline="0" noProof="0" dirty="0" smtClean="0">
                <a:ln>
                  <a:noFill/>
                </a:ln>
                <a:solidFill>
                  <a:srgbClr val="0000CC"/>
                </a:solidFill>
                <a:effectLst/>
                <a:uLnTx/>
                <a:uFillTx/>
                <a:latin typeface="Comic Sans MS" pitchFamily="66" charset="0"/>
                <a:ea typeface="+mj-ea"/>
                <a:cs typeface="+mj-cs"/>
              </a:rPr>
              <a:t>e</a:t>
            </a:r>
            <a:endParaRPr kumimoji="0" lang="ru-RU" sz="32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2" name="TextBox 11"/>
          <p:cNvSpPr txBox="1"/>
          <p:nvPr/>
        </p:nvSpPr>
        <p:spPr>
          <a:xfrm>
            <a:off x="827584" y="1196752"/>
            <a:ext cx="7632848" cy="4801314"/>
          </a:xfrm>
          <a:prstGeom prst="rect">
            <a:avLst/>
          </a:prstGeom>
          <a:noFill/>
        </p:spPr>
        <p:txBody>
          <a:bodyPr wrap="square" rtlCol="0">
            <a:spAutoFit/>
          </a:bodyPr>
          <a:lstStyle/>
          <a:p>
            <a:r>
              <a:rPr lang="ru-RU" dirty="0" smtClean="0"/>
              <a:t> </a:t>
            </a:r>
          </a:p>
          <a:p>
            <a:r>
              <a:rPr lang="ru-RU" dirty="0" smtClean="0"/>
              <a:t>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en-US" dirty="0" smtClean="0"/>
              <a:t> </a:t>
            </a:r>
            <a:endParaRPr lang="ru-RU" dirty="0"/>
          </a:p>
        </p:txBody>
      </p:sp>
      <p:pic>
        <p:nvPicPr>
          <p:cNvPr id="3077" name="Picture 5"/>
          <p:cNvPicPr>
            <a:picLocks noChangeAspect="1" noChangeArrowheads="1"/>
          </p:cNvPicPr>
          <p:nvPr/>
        </p:nvPicPr>
        <p:blipFill>
          <a:blip r:embed="rId3" cstate="print"/>
          <a:srcRect/>
          <a:stretch>
            <a:fillRect/>
          </a:stretch>
        </p:blipFill>
        <p:spPr bwMode="auto">
          <a:xfrm>
            <a:off x="472202" y="994410"/>
            <a:ext cx="8426768" cy="5863590"/>
          </a:xfrm>
          <a:prstGeom prst="rect">
            <a:avLst/>
          </a:prstGeom>
          <a:noFill/>
          <a:ln w="9525">
            <a:noFill/>
            <a:miter lim="800000"/>
            <a:headEnd/>
            <a:tailEnd/>
          </a:ln>
        </p:spPr>
      </p:pic>
      <p:sp>
        <p:nvSpPr>
          <p:cNvPr id="19" name="Номер слайда 18"/>
          <p:cNvSpPr>
            <a:spLocks noGrp="1"/>
          </p:cNvSpPr>
          <p:nvPr>
            <p:ph type="sldNum" sz="quarter" idx="12"/>
          </p:nvPr>
        </p:nvSpPr>
        <p:spPr/>
        <p:txBody>
          <a:bodyPr/>
          <a:lstStyle/>
          <a:p>
            <a:fld id="{3CC379DF-C391-43B0-B124-C50AA8C8FCB0}" type="slidenum">
              <a:rPr lang="ru-RU" smtClean="0"/>
              <a:pPr/>
              <a:t>7</a:t>
            </a:fld>
            <a:endParaRPr lang="ru-RU" dirty="0"/>
          </a:p>
        </p:txBody>
      </p:sp>
    </p:spTree>
  </p:cSld>
  <p:clrMapOvr>
    <a:masterClrMapping/>
  </p:clrMapOvr>
  <p:transition advTm="285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0" y="0"/>
            <a:ext cx="90000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rgbClr val="0000CC"/>
                </a:solidFill>
                <a:latin typeface="Comic Sans MS" pitchFamily="66" charset="0"/>
                <a:ea typeface="+mj-ea"/>
                <a:cs typeface="+mj-cs"/>
              </a:rPr>
              <a:t>Secondary Collimator (Absorber)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pic>
        <p:nvPicPr>
          <p:cNvPr id="11" name="Рисунок 10"/>
          <p:cNvPicPr/>
          <p:nvPr/>
        </p:nvPicPr>
        <p:blipFill>
          <a:blip r:embed="rId3" cstate="print"/>
          <a:srcRect/>
          <a:stretch>
            <a:fillRect/>
          </a:stretch>
        </p:blipFill>
        <p:spPr bwMode="auto">
          <a:xfrm>
            <a:off x="182880" y="2171820"/>
            <a:ext cx="5317067" cy="4072467"/>
          </a:xfrm>
          <a:prstGeom prst="rect">
            <a:avLst/>
          </a:prstGeom>
          <a:noFill/>
          <a:ln w="9525">
            <a:noFill/>
            <a:miter lim="800000"/>
            <a:headEnd/>
            <a:tailEnd/>
          </a:ln>
        </p:spPr>
      </p:pic>
      <p:sp>
        <p:nvSpPr>
          <p:cNvPr id="17" name="TextBox 16"/>
          <p:cNvSpPr txBox="1"/>
          <p:nvPr/>
        </p:nvSpPr>
        <p:spPr>
          <a:xfrm>
            <a:off x="5213048" y="2418322"/>
            <a:ext cx="442750" cy="400110"/>
          </a:xfrm>
          <a:prstGeom prst="rect">
            <a:avLst/>
          </a:prstGeom>
          <a:noFill/>
        </p:spPr>
        <p:txBody>
          <a:bodyPr wrap="none" rtlCol="0">
            <a:spAutoFit/>
          </a:bodyPr>
          <a:lstStyle/>
          <a:p>
            <a:r>
              <a:rPr lang="en-US" sz="2000" dirty="0" smtClean="0">
                <a:latin typeface="Comic Sans MS" pitchFamily="66" charset="0"/>
              </a:rPr>
              <a:t>Al</a:t>
            </a:r>
            <a:endParaRPr lang="ru-RU" sz="2000" dirty="0">
              <a:latin typeface="Comic Sans MS" pitchFamily="66" charset="0"/>
            </a:endParaRPr>
          </a:p>
        </p:txBody>
      </p:sp>
      <p:sp>
        <p:nvSpPr>
          <p:cNvPr id="18" name="TextBox 17"/>
          <p:cNvSpPr txBox="1"/>
          <p:nvPr/>
        </p:nvSpPr>
        <p:spPr>
          <a:xfrm>
            <a:off x="5168779" y="4086012"/>
            <a:ext cx="558166" cy="400110"/>
          </a:xfrm>
          <a:prstGeom prst="rect">
            <a:avLst/>
          </a:prstGeom>
          <a:noFill/>
        </p:spPr>
        <p:txBody>
          <a:bodyPr wrap="none" rtlCol="0">
            <a:spAutoFit/>
          </a:bodyPr>
          <a:lstStyle/>
          <a:p>
            <a:r>
              <a:rPr lang="en-US" sz="2000" dirty="0" smtClean="0">
                <a:latin typeface="Comic Sans MS" pitchFamily="66" charset="0"/>
              </a:rPr>
              <a:t> Fe</a:t>
            </a:r>
            <a:endParaRPr lang="ru-RU" sz="2000" dirty="0">
              <a:latin typeface="Comic Sans MS" pitchFamily="66" charset="0"/>
            </a:endParaRPr>
          </a:p>
        </p:txBody>
      </p:sp>
      <p:sp>
        <p:nvSpPr>
          <p:cNvPr id="19" name="TextBox 18"/>
          <p:cNvSpPr txBox="1"/>
          <p:nvPr/>
        </p:nvSpPr>
        <p:spPr>
          <a:xfrm>
            <a:off x="5226834" y="4431694"/>
            <a:ext cx="471604" cy="400110"/>
          </a:xfrm>
          <a:prstGeom prst="rect">
            <a:avLst/>
          </a:prstGeom>
          <a:noFill/>
        </p:spPr>
        <p:txBody>
          <a:bodyPr wrap="none" rtlCol="0">
            <a:spAutoFit/>
          </a:bodyPr>
          <a:lstStyle/>
          <a:p>
            <a:r>
              <a:rPr lang="en-US" sz="2000" dirty="0" smtClean="0">
                <a:latin typeface="Comic Sans MS" pitchFamily="66" charset="0"/>
              </a:rPr>
              <a:t>Cu</a:t>
            </a:r>
            <a:endParaRPr lang="ru-RU" sz="2000" dirty="0">
              <a:latin typeface="Comic Sans MS" pitchFamily="66" charset="0"/>
            </a:endParaRPr>
          </a:p>
        </p:txBody>
      </p:sp>
      <p:sp>
        <p:nvSpPr>
          <p:cNvPr id="20" name="TextBox 19"/>
          <p:cNvSpPr txBox="1"/>
          <p:nvPr/>
        </p:nvSpPr>
        <p:spPr>
          <a:xfrm>
            <a:off x="5269411" y="4820435"/>
            <a:ext cx="450764" cy="400110"/>
          </a:xfrm>
          <a:prstGeom prst="rect">
            <a:avLst/>
          </a:prstGeom>
          <a:noFill/>
        </p:spPr>
        <p:txBody>
          <a:bodyPr wrap="none" rtlCol="0">
            <a:spAutoFit/>
          </a:bodyPr>
          <a:lstStyle/>
          <a:p>
            <a:r>
              <a:rPr lang="en-US" sz="2000" dirty="0" smtClean="0">
                <a:latin typeface="Comic Sans MS" pitchFamily="66" charset="0"/>
              </a:rPr>
              <a:t>W</a:t>
            </a:r>
            <a:endParaRPr lang="ru-RU" sz="2000" dirty="0">
              <a:latin typeface="Comic Sans MS" pitchFamily="66" charset="0"/>
            </a:endParaRPr>
          </a:p>
        </p:txBody>
      </p:sp>
      <p:sp>
        <p:nvSpPr>
          <p:cNvPr id="15" name="TextBox 14"/>
          <p:cNvSpPr txBox="1"/>
          <p:nvPr/>
        </p:nvSpPr>
        <p:spPr>
          <a:xfrm>
            <a:off x="0" y="979475"/>
            <a:ext cx="9144000" cy="1107996"/>
          </a:xfrm>
          <a:prstGeom prst="rect">
            <a:avLst/>
          </a:prstGeom>
          <a:noFill/>
        </p:spPr>
        <p:txBody>
          <a:bodyPr wrap="square" rtlCol="0">
            <a:spAutoFit/>
          </a:bodyPr>
          <a:lstStyle/>
          <a:p>
            <a:r>
              <a:rPr lang="en-US" sz="2400" b="1" dirty="0" smtClean="0">
                <a:latin typeface="Comic Sans MS" pitchFamily="66" charset="0"/>
              </a:rPr>
              <a:t>           Stopping Energy range for </a:t>
            </a:r>
            <a:r>
              <a:rPr lang="en-US" sz="2400" b="1" dirty="0" smtClean="0">
                <a:latin typeface="Comic Sans MS" pitchFamily="66" charset="0"/>
                <a:ea typeface="Calibri" charset="0"/>
                <a:cs typeface="Arial"/>
              </a:rPr>
              <a:t>Au</a:t>
            </a:r>
            <a:r>
              <a:rPr lang="en-US" sz="2400" b="1" baseline="30000" dirty="0" smtClean="0">
                <a:latin typeface="Comic Sans MS" pitchFamily="66" charset="0"/>
                <a:ea typeface="Calibri" charset="0"/>
                <a:cs typeface="Arial"/>
              </a:rPr>
              <a:t>79+</a:t>
            </a:r>
            <a:r>
              <a:rPr lang="en-US" sz="2400" b="1" dirty="0" smtClean="0">
                <a:latin typeface="Comic Sans MS" pitchFamily="66" charset="0"/>
              </a:rPr>
              <a:t> ions, </a:t>
            </a:r>
          </a:p>
          <a:p>
            <a:r>
              <a:rPr lang="en-US" sz="2400" b="1" dirty="0" smtClean="0">
                <a:latin typeface="Comic Sans MS" pitchFamily="66" charset="0"/>
              </a:rPr>
              <a:t>   h</a:t>
            </a:r>
            <a:r>
              <a:rPr lang="en-US" sz="2400" b="1" baseline="-25000" dirty="0" smtClean="0">
                <a:latin typeface="Comic Sans MS" pitchFamily="66" charset="0"/>
              </a:rPr>
              <a:t>stop</a:t>
            </a:r>
            <a:r>
              <a:rPr lang="en-US" sz="2400" b="1" dirty="0" smtClean="0">
                <a:latin typeface="Comic Sans MS" pitchFamily="66" charset="0"/>
              </a:rPr>
              <a:t> (cm) vs E</a:t>
            </a:r>
            <a:r>
              <a:rPr lang="en-US" sz="2400" b="1" baseline="-25000" dirty="0" smtClean="0">
                <a:latin typeface="Comic Sans MS" pitchFamily="66" charset="0"/>
              </a:rPr>
              <a:t>k </a:t>
            </a:r>
            <a:r>
              <a:rPr lang="en-US" sz="2400" b="1" dirty="0" smtClean="0">
                <a:latin typeface="Comic Sans MS" pitchFamily="66" charset="0"/>
              </a:rPr>
              <a:t>(MeV/u</a:t>
            </a:r>
            <a:r>
              <a:rPr lang="en-US" sz="2400" dirty="0" smtClean="0">
                <a:latin typeface="Comic Sans MS" pitchFamily="66" charset="0"/>
              </a:rPr>
              <a:t>) </a:t>
            </a:r>
            <a:r>
              <a:rPr lang="en-US" sz="2400" b="1" dirty="0" smtClean="0">
                <a:latin typeface="Comic Sans MS" pitchFamily="66" charset="0"/>
              </a:rPr>
              <a:t>for different absorber materials</a:t>
            </a:r>
            <a:endParaRPr lang="ru-RU" sz="2000" dirty="0" smtClean="0">
              <a:latin typeface="Comic Sans MS" pitchFamily="66" charset="0"/>
            </a:endParaRPr>
          </a:p>
          <a:p>
            <a:endParaRPr lang="ru-RU" dirty="0"/>
          </a:p>
        </p:txBody>
      </p:sp>
      <p:sp>
        <p:nvSpPr>
          <p:cNvPr id="23" name="Номер слайда 22"/>
          <p:cNvSpPr>
            <a:spLocks noGrp="1"/>
          </p:cNvSpPr>
          <p:nvPr>
            <p:ph type="sldNum" sz="quarter" idx="12"/>
          </p:nvPr>
        </p:nvSpPr>
        <p:spPr/>
        <p:txBody>
          <a:bodyPr/>
          <a:lstStyle/>
          <a:p>
            <a:fld id="{3CC379DF-C391-43B0-B124-C50AA8C8FCB0}" type="slidenum">
              <a:rPr lang="ru-RU" smtClean="0"/>
              <a:pPr/>
              <a:t>8</a:t>
            </a:fld>
            <a:endParaRPr lang="ru-RU" dirty="0"/>
          </a:p>
        </p:txBody>
      </p:sp>
      <p:sp>
        <p:nvSpPr>
          <p:cNvPr id="12" name="TextBox 11"/>
          <p:cNvSpPr txBox="1"/>
          <p:nvPr/>
        </p:nvSpPr>
        <p:spPr>
          <a:xfrm>
            <a:off x="5529943" y="3248297"/>
            <a:ext cx="3614057" cy="707886"/>
          </a:xfrm>
          <a:prstGeom prst="rect">
            <a:avLst/>
          </a:prstGeom>
          <a:noFill/>
        </p:spPr>
        <p:txBody>
          <a:bodyPr wrap="square" rtlCol="0">
            <a:spAutoFit/>
          </a:bodyPr>
          <a:lstStyle/>
          <a:p>
            <a:r>
              <a:rPr lang="en-US" sz="2000" dirty="0" smtClean="0">
                <a:latin typeface="Comic Sans MS" pitchFamily="66" charset="0"/>
              </a:rPr>
              <a:t>Stopping thickness </a:t>
            </a:r>
            <a:r>
              <a:rPr lang="en-US" sz="2000" smtClean="0">
                <a:latin typeface="Comic Sans MS" pitchFamily="66" charset="0"/>
              </a:rPr>
              <a:t>of W: </a:t>
            </a:r>
          </a:p>
          <a:p>
            <a:r>
              <a:rPr lang="en-US" sz="2000" smtClean="0">
                <a:latin typeface="Comic Sans MS" pitchFamily="66" charset="0"/>
              </a:rPr>
              <a:t>h ≥ 7cm for all energy range</a:t>
            </a:r>
            <a:endParaRPr lang="ru-RU" sz="2000" dirty="0">
              <a:latin typeface="Comic Sans MS" pitchFamily="66" charset="0"/>
            </a:endParaRPr>
          </a:p>
        </p:txBody>
      </p:sp>
    </p:spTree>
  </p:cSld>
  <p:clrMapOvr>
    <a:masterClrMapping/>
  </p:clrMapOvr>
  <p:transition advTm="285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6" name="Picture 9" descr="NICA_header_bl-wh.tif"/>
          <p:cNvPicPr>
            <a:picLocks noChangeAspect="1"/>
          </p:cNvPicPr>
          <p:nvPr/>
        </p:nvPicPr>
        <p:blipFill>
          <a:blip r:embed="rId2" cstate="print"/>
          <a:srcRect/>
          <a:stretch>
            <a:fillRect/>
          </a:stretch>
        </p:blipFill>
        <p:spPr bwMode="auto">
          <a:xfrm>
            <a:off x="0" y="0"/>
            <a:ext cx="9144000" cy="917575"/>
          </a:xfrm>
          <a:prstGeom prst="rect">
            <a:avLst/>
          </a:prstGeom>
          <a:noFill/>
          <a:ln w="9525">
            <a:noFill/>
            <a:miter lim="800000"/>
            <a:headEnd/>
            <a:tailEnd/>
          </a:ln>
        </p:spPr>
      </p:pic>
      <p:sp>
        <p:nvSpPr>
          <p:cNvPr id="10" name="Заголовок 1"/>
          <p:cNvSpPr txBox="1">
            <a:spLocks/>
          </p:cNvSpPr>
          <p:nvPr/>
        </p:nvSpPr>
        <p:spPr>
          <a:xfrm>
            <a:off x="457199" y="0"/>
            <a:ext cx="8542867"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smtClean="0">
                <a:solidFill>
                  <a:srgbClr val="0000CC"/>
                </a:solidFill>
                <a:latin typeface="Comic Sans MS" pitchFamily="66" charset="0"/>
                <a:ea typeface="+mj-ea"/>
                <a:cs typeface="+mj-cs"/>
              </a:rPr>
              <a:t> </a:t>
            </a:r>
            <a:r>
              <a:rPr lang="en-US" sz="3200" b="1" smtClean="0">
                <a:solidFill>
                  <a:srgbClr val="0000CC"/>
                </a:solidFill>
                <a:latin typeface="Comic Sans MS" pitchFamily="66" charset="0"/>
                <a:ea typeface="+mj-ea"/>
                <a:cs typeface="+mj-cs"/>
              </a:rPr>
              <a:t>NICA Collider lattice functions </a:t>
            </a:r>
            <a:endParaRPr kumimoji="0" lang="ru-RU" sz="3600" b="1" i="0" u="none" strike="noStrike" kern="1200" cap="none" spc="0" normalizeH="0" baseline="0" noProof="0" dirty="0" smtClean="0">
              <a:ln>
                <a:noFill/>
              </a:ln>
              <a:solidFill>
                <a:srgbClr val="0000CC"/>
              </a:solidFill>
              <a:effectLst/>
              <a:uLnTx/>
              <a:uFillTx/>
              <a:latin typeface="Comic Sans MS" pitchFamily="66" charset="0"/>
              <a:ea typeface="+mj-ea"/>
              <a:cs typeface="+mj-cs"/>
            </a:endParaRPr>
          </a:p>
        </p:txBody>
      </p:sp>
      <p:sp>
        <p:nvSpPr>
          <p:cNvPr id="16" name="Номер слайда 15"/>
          <p:cNvSpPr>
            <a:spLocks noGrp="1"/>
          </p:cNvSpPr>
          <p:nvPr>
            <p:ph type="sldNum" sz="quarter" idx="12"/>
          </p:nvPr>
        </p:nvSpPr>
        <p:spPr/>
        <p:txBody>
          <a:bodyPr/>
          <a:lstStyle/>
          <a:p>
            <a:fld id="{3CC379DF-C391-43B0-B124-C50AA8C8FCB0}" type="slidenum">
              <a:rPr lang="ru-RU" smtClean="0"/>
              <a:pPr/>
              <a:t>9</a:t>
            </a:fld>
            <a:endParaRPr lang="ru-RU" dirty="0"/>
          </a:p>
        </p:txBody>
      </p:sp>
      <p:sp>
        <p:nvSpPr>
          <p:cNvPr id="15" name="TextBox 14"/>
          <p:cNvSpPr txBox="1"/>
          <p:nvPr/>
        </p:nvSpPr>
        <p:spPr>
          <a:xfrm>
            <a:off x="1523999" y="5921829"/>
            <a:ext cx="6880410" cy="461665"/>
          </a:xfrm>
          <a:prstGeom prst="rect">
            <a:avLst/>
          </a:prstGeom>
          <a:noFill/>
        </p:spPr>
        <p:txBody>
          <a:bodyPr wrap="none" rtlCol="0">
            <a:spAutoFit/>
          </a:bodyPr>
          <a:lstStyle/>
          <a:p>
            <a:r>
              <a:rPr lang="en-US" sz="2400" b="1" smtClean="0">
                <a:latin typeface="Comic Sans MS" pitchFamily="66" charset="0"/>
              </a:rPr>
              <a:t>Collider </a:t>
            </a:r>
            <a:r>
              <a:rPr lang="en-US" sz="2400" b="1" dirty="0" smtClean="0">
                <a:latin typeface="Comic Sans MS" pitchFamily="66" charset="0"/>
              </a:rPr>
              <a:t>Optics </a:t>
            </a:r>
            <a:r>
              <a:rPr lang="en-US" sz="2400" b="1" smtClean="0">
                <a:latin typeface="Comic Sans MS" pitchFamily="66" charset="0"/>
              </a:rPr>
              <a:t>for </a:t>
            </a:r>
            <a:r>
              <a:rPr lang="en-US" sz="2400" b="1" smtClean="0">
                <a:latin typeface="Comic Sans MS" pitchFamily="66" charset="0"/>
              </a:rPr>
              <a:t>Qx=Qy=9.44, </a:t>
            </a:r>
            <a:r>
              <a:rPr lang="ru-RU" sz="2400" b="1" smtClean="0">
                <a:latin typeface="Comic Sans MS" pitchFamily="66" charset="0"/>
              </a:rPr>
              <a:t>β</a:t>
            </a:r>
            <a:r>
              <a:rPr lang="ru-RU" sz="2400" b="1" dirty="0" smtClean="0">
                <a:latin typeface="Comic Sans MS" pitchFamily="66" charset="0"/>
              </a:rPr>
              <a:t>*=</a:t>
            </a:r>
            <a:r>
              <a:rPr lang="ru-RU" sz="2400" b="1" smtClean="0">
                <a:latin typeface="Comic Sans MS" pitchFamily="66" charset="0"/>
              </a:rPr>
              <a:t>0.6</a:t>
            </a:r>
            <a:r>
              <a:rPr lang="en-US" sz="2400" b="1" smtClean="0">
                <a:latin typeface="Comic Sans MS" pitchFamily="66" charset="0"/>
              </a:rPr>
              <a:t>m </a:t>
            </a:r>
            <a:endParaRPr lang="en-US" sz="2400" b="1" dirty="0" smtClean="0">
              <a:latin typeface="Comic Sans MS" pitchFamily="66" charset="0"/>
            </a:endParaRPr>
          </a:p>
        </p:txBody>
      </p:sp>
      <p:pic>
        <p:nvPicPr>
          <p:cNvPr id="33794" name="Picture 2"/>
          <p:cNvPicPr>
            <a:picLocks noChangeAspect="1" noChangeArrowheads="1"/>
          </p:cNvPicPr>
          <p:nvPr/>
        </p:nvPicPr>
        <p:blipFill>
          <a:blip r:embed="rId3" cstate="print"/>
          <a:srcRect/>
          <a:stretch>
            <a:fillRect/>
          </a:stretch>
        </p:blipFill>
        <p:spPr bwMode="auto">
          <a:xfrm>
            <a:off x="1088575" y="879565"/>
            <a:ext cx="6366796" cy="4992624"/>
          </a:xfrm>
          <a:prstGeom prst="rect">
            <a:avLst/>
          </a:prstGeom>
          <a:noFill/>
          <a:ln w="9525">
            <a:noFill/>
            <a:miter lim="800000"/>
            <a:headEnd/>
            <a:tailEnd/>
          </a:ln>
        </p:spPr>
      </p:pic>
    </p:spTree>
  </p:cSld>
  <p:clrMapOvr>
    <a:masterClrMapping/>
  </p:clrMapOvr>
  <p:transition advTm="2859"/>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19515</TotalTime>
  <Words>631</Words>
  <Application>Microsoft Office PowerPoint</Application>
  <PresentationFormat>Экран (4:3)</PresentationFormat>
  <Paragraphs>335</Paragraphs>
  <Slides>22</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Тема Office</vt:lpstr>
      <vt:lpstr>Точечный рисунок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Николаевич</dc:creator>
  <cp:lastModifiedBy>admin</cp:lastModifiedBy>
  <cp:revision>188</cp:revision>
  <dcterms:created xsi:type="dcterms:W3CDTF">2018-03-29T16:45:02Z</dcterms:created>
  <dcterms:modified xsi:type="dcterms:W3CDTF">2019-06-05T07:55:47Z</dcterms:modified>
</cp:coreProperties>
</file>