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295" r:id="rId2"/>
    <p:sldId id="296" r:id="rId3"/>
    <p:sldId id="298" r:id="rId4"/>
    <p:sldId id="299" r:id="rId5"/>
    <p:sldId id="300" r:id="rId6"/>
    <p:sldId id="301" r:id="rId7"/>
    <p:sldId id="303" r:id="rId8"/>
    <p:sldId id="304" r:id="rId9"/>
    <p:sldId id="282" r:id="rId10"/>
    <p:sldId id="283" r:id="rId11"/>
    <p:sldId id="284" r:id="rId12"/>
    <p:sldId id="285" r:id="rId13"/>
    <p:sldId id="286" r:id="rId14"/>
    <p:sldId id="287" r:id="rId15"/>
    <p:sldId id="30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49" autoAdjust="0"/>
  </p:normalViewPr>
  <p:slideViewPr>
    <p:cSldViewPr>
      <p:cViewPr>
        <p:scale>
          <a:sx n="75" d="100"/>
          <a:sy n="75" d="100"/>
        </p:scale>
        <p:origin x="-109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5036-0F70-4644-BF47-514F7273BD2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06AB1-0C9D-4D09-A36A-01CB05FBA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585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900" b="0" strike="noStrike" spc="-1">
                <a:solidFill>
                  <a:srgbClr val="000000"/>
                </a:solidFill>
                <a:latin typeface="Gill Sans MT"/>
              </a:rPr>
              <a:t>Click to move the slide</a:t>
            </a: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22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23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24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83979DB-8223-4B98-B1E8-A2A93976B8A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85709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383979DB-8223-4B98-B1E8-A2A93976B8AD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66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несколько экспериментов, есть несколько типов ферм-кластеров для обработки  и есть сеть между всеми центрами . Сегодня сделано 400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гбитсек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сеть для этого и сегодня активно используем свободные ядра на суперкомпьютере говорун для моделирования и отладки программ обработки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pPr marL="216000" indent="-216000" algn="just">
              <a:lnSpc>
                <a:spcPct val="100000"/>
              </a:lnSpc>
            </a:pPr>
            <a:r>
              <a:rPr lang="ru-RU" sz="1200" b="0" strike="noStrike" spc="-1" dirty="0" err="1" smtClean="0">
                <a:latin typeface="Book Antiqua"/>
              </a:rPr>
              <a:t>At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present</a:t>
            </a:r>
            <a:r>
              <a:rPr lang="ru-RU" sz="1200" b="0" strike="noStrike" spc="-1" dirty="0" smtClean="0">
                <a:latin typeface="Book Antiqua"/>
              </a:rPr>
              <a:t>, </a:t>
            </a:r>
            <a:r>
              <a:rPr lang="ru-RU" sz="1200" b="0" strike="noStrike" spc="-1" dirty="0" err="1" smtClean="0">
                <a:latin typeface="Book Antiqua"/>
              </a:rPr>
              <a:t>the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Govorun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supercomputer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is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used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for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both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theoretical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studies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and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event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simulation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for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the</a:t>
            </a:r>
            <a:r>
              <a:rPr lang="ru-RU" sz="1200" b="0" strike="noStrike" spc="-1" dirty="0" smtClean="0">
                <a:latin typeface="Book Antiqua"/>
              </a:rPr>
              <a:t> MPD </a:t>
            </a:r>
            <a:r>
              <a:rPr lang="ru-RU" sz="1200" b="0" strike="noStrike" spc="-1" dirty="0" err="1" smtClean="0">
                <a:latin typeface="Book Antiqua"/>
              </a:rPr>
              <a:t>experiment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of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the</a:t>
            </a:r>
            <a:r>
              <a:rPr lang="ru-RU" sz="1200" b="0" strike="noStrike" spc="-1" dirty="0" smtClean="0">
                <a:latin typeface="Book Antiqua"/>
              </a:rPr>
              <a:t> NICA </a:t>
            </a:r>
            <a:r>
              <a:rPr lang="ru-RU" sz="1200" b="0" strike="noStrike" spc="-1" dirty="0" err="1" smtClean="0">
                <a:latin typeface="Book Antiqua"/>
              </a:rPr>
              <a:t>megaproject</a:t>
            </a:r>
            <a:r>
              <a:rPr lang="ru-RU" sz="1200" b="0" strike="noStrike" spc="-1" dirty="0" smtClean="0">
                <a:latin typeface="Book Antiqua"/>
              </a:rPr>
              <a:t>. </a:t>
            </a:r>
            <a:r>
              <a:rPr lang="ru-RU" sz="1200" b="0" strike="noStrike" spc="-1" dirty="0" err="1" smtClean="0">
                <a:latin typeface="Book Antiqua"/>
              </a:rPr>
              <a:t>To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generate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simulated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data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of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the</a:t>
            </a:r>
            <a:r>
              <a:rPr lang="ru-RU" sz="1200" b="0" strike="noStrike" spc="-1" dirty="0" smtClean="0">
                <a:latin typeface="Book Antiqua"/>
              </a:rPr>
              <a:t> MPD </a:t>
            </a:r>
            <a:r>
              <a:rPr lang="ru-RU" sz="1200" b="0" strike="noStrike" spc="-1" dirty="0" err="1" smtClean="0">
                <a:latin typeface="Book Antiqua"/>
              </a:rPr>
              <a:t>experiment</a:t>
            </a:r>
            <a:r>
              <a:rPr lang="ru-RU" sz="1200" b="0" strike="noStrike" spc="-1" dirty="0" smtClean="0">
                <a:latin typeface="Book Antiqua"/>
              </a:rPr>
              <a:t>, CPU </a:t>
            </a:r>
            <a:r>
              <a:rPr lang="ru-RU" sz="1200" b="0" strike="noStrike" spc="-1" dirty="0" err="1" smtClean="0">
                <a:latin typeface="Book Antiqua"/>
              </a:rPr>
              <a:t>computing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components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of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the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Govorun</a:t>
            </a:r>
            <a:r>
              <a:rPr lang="ru-RU" sz="1200" b="0" strike="noStrike" spc="-1" dirty="0" smtClean="0">
                <a:latin typeface="Book Antiqua"/>
              </a:rPr>
              <a:t> </a:t>
            </a:r>
            <a:r>
              <a:rPr lang="ru-RU" sz="1200" b="0" strike="noStrike" spc="-1" dirty="0" err="1" smtClean="0">
                <a:latin typeface="Book Antiqua"/>
              </a:rPr>
              <a:t>supercomputer</a:t>
            </a:r>
            <a:r>
              <a:rPr lang="ru-RU" sz="1200" b="0" strike="noStrike" spc="-1" dirty="0" smtClean="0">
                <a:latin typeface="Book Antiqua"/>
              </a:rPr>
              <a:t>, </a:t>
            </a:r>
            <a:r>
              <a:rPr lang="ru-RU" sz="1200" b="0" strike="noStrike" spc="-1" dirty="0" err="1" smtClean="0">
                <a:latin typeface="Book Antiqua"/>
              </a:rPr>
              <a:t>i.e</a:t>
            </a:r>
            <a:r>
              <a:rPr lang="ru-RU" sz="1200" b="0" strike="noStrike" spc="-1" dirty="0" smtClean="0">
                <a:latin typeface="Book Antiqua"/>
              </a:rPr>
              <a:t>. </a:t>
            </a:r>
            <a:r>
              <a:rPr lang="ru-RU" sz="1200" b="0" strike="noStrike" spc="-1" dirty="0" err="1" smtClean="0">
                <a:latin typeface="Book Antiqua"/>
              </a:rPr>
              <a:t>Skylake</a:t>
            </a:r>
            <a:r>
              <a:rPr lang="ru-RU" sz="1200" b="0" strike="noStrike" spc="-1" dirty="0" smtClean="0">
                <a:latin typeface="Book Antiqua"/>
              </a:rPr>
              <a:t> (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2880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cores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)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and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KNL (6048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cores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),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are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used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;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data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are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stored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on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ultrafast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data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storage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system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(UDSS)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under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management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i="1" strike="noStrike" spc="-1" dirty="0" err="1" smtClean="0">
                <a:solidFill>
                  <a:srgbClr val="C00000"/>
                </a:solidFill>
                <a:latin typeface="Book Antiqua"/>
              </a:rPr>
              <a:t>Lustre</a:t>
            </a:r>
            <a:r>
              <a:rPr lang="ru-RU" sz="1200" b="0" i="1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i="1" strike="noStrike" spc="-1" dirty="0" err="1" smtClean="0">
                <a:solidFill>
                  <a:srgbClr val="C00000"/>
                </a:solidFill>
                <a:latin typeface="Book Antiqua"/>
              </a:rPr>
              <a:t>file</a:t>
            </a:r>
            <a:r>
              <a:rPr lang="ru-RU" sz="1200" b="0" i="1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i="1" strike="noStrike" spc="-1" dirty="0" err="1" smtClean="0">
                <a:solidFill>
                  <a:srgbClr val="C00000"/>
                </a:solidFill>
                <a:latin typeface="Book Antiqua"/>
              </a:rPr>
              <a:t>system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with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a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subsequent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transfer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to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cold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storages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controlled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by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i="1" strike="noStrike" spc="-1" dirty="0" smtClean="0">
                <a:solidFill>
                  <a:srgbClr val="C00000"/>
                </a:solidFill>
                <a:latin typeface="Book Antiqua"/>
              </a:rPr>
              <a:t>EOS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and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i="1" strike="noStrike" spc="-1" dirty="0" smtClean="0">
                <a:solidFill>
                  <a:srgbClr val="C00000"/>
                </a:solidFill>
                <a:latin typeface="Book Antiqua"/>
              </a:rPr>
              <a:t>ZFS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file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systems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. UDSS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currently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has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five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storage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servers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with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12 SSD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disks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using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NVMe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connection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technology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and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a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total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capacity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120 TB,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which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ensures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low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time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access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to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data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and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a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data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acquisition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/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output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rate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30 TB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per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second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. </a:t>
            </a:r>
            <a:endParaRPr lang="ru-RU" sz="1200" b="0" strike="noStrike" spc="-1" dirty="0" smtClean="0">
              <a:latin typeface="+mn-lt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i="1" strike="noStrike" spc="-1" dirty="0" smtClean="0">
                <a:solidFill>
                  <a:srgbClr val="C00000"/>
                </a:solidFill>
                <a:latin typeface="Book Antiqua"/>
              </a:rPr>
              <a:t>DIRAC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software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is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used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for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managing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jobs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and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process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reading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out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/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recording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/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processing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data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from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various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types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storages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and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file</a:t>
            </a:r>
            <a:r>
              <a:rPr lang="ru-RU" sz="1200" b="0" strike="noStrike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1200" b="0" strike="noStrike" spc="-1" dirty="0" err="1" smtClean="0">
                <a:solidFill>
                  <a:srgbClr val="C00000"/>
                </a:solidFill>
                <a:latin typeface="Book Antiqua"/>
              </a:rPr>
              <a:t>systems</a:t>
            </a:r>
            <a:endParaRPr lang="ru-RU" sz="1200" b="0" strike="noStrike" spc="-1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83979DB-8223-4B98-B1E8-A2A93976B8AD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44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LIT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provides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support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for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IT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services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computing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infrastructures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trainings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etc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for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JINR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neutrino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program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NOvA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experiment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team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was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first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actively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use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LIT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cloud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resources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these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resources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are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also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used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by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Baikal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experiments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GVD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and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JUNO.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This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slide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shows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ratio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neutrino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experiments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consumption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cloud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resources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order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effectively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use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resources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information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and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computing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environment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neutrino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experiments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which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JINR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employees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participate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a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decision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creation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unified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neutrino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information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and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computing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platform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environment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)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based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MICC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resources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was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made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by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directorate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LIT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and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DLNP.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All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hardware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resources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for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neutrino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experiments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are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planned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purchased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due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to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budgets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experiments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infrastructure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support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racks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power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supply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and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cooling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provided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by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the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Laboratory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of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Information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Technologies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Для нейтринной программы ОИЯИ ЛИТ обеспечивает поддержку общих IT – сервисов, вычислительных инфраструктур, проводит тренинги, развертывает и поддерживает дополнительные IT – сервисов по требованию и многое другое. Эксперимент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NOvA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первым начал активно использовать облачные ресурсы ЛИТ, и теперь обладает наибольшим количеством выделенных ресурсов, за ним следуют эксперименты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Baikal</a:t>
            </a: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-GVD и JUNO. За счет нейтринной программы ЛЯП количество вычислительных ядер в облачной инфраструктуре возросло в 2 раза.  На слайде представлено соотношение долей нейтринных экспериментов в потреблении облачных ресурсов.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Для эффективного использования ресурсов информационно-вычислительной среды нейтринных экспериментов, в которых принимают участие сотрудники ОИЯИ, руководствами ЛИТ и ЛЯП было принято решение о создании единой нейтринной информационно-вычислительной платформы (среды) на базе ресурсов МИВК.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Все аппаратные ресурсы для нейтринных экспериментов планируется приобретать за счёт средств самих экспериментов. Инфраструктурное обеспечение (стойки, питание и охлаждение) предоставляется Лабораторией информационных технологий.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6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0033F36-7D63-454B-8EE7-12447733B50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439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383979DB-8223-4B98-B1E8-A2A93976B8AD}" type="slidenum">
              <a:rPr lang="ru-RU" sz="1400" b="0" strike="noStrike" spc="-1" smtClean="0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049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383979DB-8223-4B98-B1E8-A2A93976B8AD}" type="slidenum">
              <a:rPr lang="ru-RU" sz="1400" b="0" strike="noStrike" spc="-1" smtClean="0">
                <a:latin typeface="Times New Roman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19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6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27DF2A1-725F-4B58-B4FD-A41E08FC6C4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14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topics addressed in the strategy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383979DB-8223-4B98-B1E8-A2A93976B8AD}" type="slidenum">
              <a:rPr lang="ru-RU" sz="1400" b="0" strike="noStrike" spc="-1" smtClean="0">
                <a:latin typeface="Times New Roman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156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383979DB-8223-4B98-B1E8-A2A93976B8AD}" type="slidenum">
              <a:rPr lang="ru-RU" sz="1400" b="0" strike="noStrike" spc="-1" smtClean="0">
                <a:latin typeface="Times New Roman"/>
              </a:rPr>
              <a:t>14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597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43B058DC-12BF-4AAC-9AC0-635A44AB2C58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92BB1BE-2D83-460E-ABA4-F5DF4BA847D1}" type="slidenum">
              <a:rPr lang="ru-RU" sz="1200" b="0" strike="noStrike" spc="-1" smtClean="0">
                <a:solidFill>
                  <a:srgbClr val="FFFFFF"/>
                </a:solidFill>
                <a:latin typeface="Gill Sans MT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33748" y="1988840"/>
            <a:ext cx="10970368" cy="1491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4400" cap="all" spc="199" dirty="0">
                <a:cs typeface="Lucida Sans Unicode" panose="020B0602030504020204" pitchFamily="34" charset="0"/>
              </a:rPr>
              <a:t>Information Technologies @ JINR development strategy</a:t>
            </a:r>
            <a:endParaRPr lang="en-US" sz="4400" spc="-1" dirty="0">
              <a:cs typeface="Lucida Sans Unicode" panose="020B0602030504020204" pitchFamily="34" charset="0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8610480" y="6375600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133DC3-32BC-431D-BC58-A2E7B09808B1}" type="slidenum">
              <a:rPr lang="ru-RU" sz="1200" b="0" strike="noStrike" spc="-1">
                <a:solidFill>
                  <a:srgbClr val="FFFFFF"/>
                </a:solidFill>
                <a:latin typeface="Gill Sans MT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2999656" y="5877272"/>
            <a:ext cx="6336360" cy="968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900" b="0" strike="noStrike" spc="-1" dirty="0" smtClean="0">
                <a:latin typeface="High Tower Text" panose="02040502050506030303" pitchFamily="18" charset="0"/>
              </a:rPr>
              <a:t>126</a:t>
            </a:r>
            <a:r>
              <a:rPr lang="en-US" sz="1900" b="0" strike="noStrike" spc="-1" baseline="30000" dirty="0" smtClean="0">
                <a:latin typeface="High Tower Text" panose="02040502050506030303" pitchFamily="18" charset="0"/>
              </a:rPr>
              <a:t>th</a:t>
            </a:r>
            <a:r>
              <a:rPr lang="en-US" sz="1900" b="0" strike="noStrike" spc="-1" dirty="0" smtClean="0">
                <a:latin typeface="High Tower Text" panose="02040502050506030303" pitchFamily="18" charset="0"/>
              </a:rPr>
              <a:t> JINR Scientific Council</a:t>
            </a:r>
          </a:p>
          <a:p>
            <a:pPr algn="ctr">
              <a:lnSpc>
                <a:spcPct val="100000"/>
              </a:lnSpc>
            </a:pPr>
            <a:r>
              <a:rPr lang="en-US" sz="1900" b="0" strike="noStrike" spc="-1" dirty="0" smtClean="0">
                <a:latin typeface="High Tower Text" panose="02040502050506030303" pitchFamily="18" charset="0"/>
              </a:rPr>
              <a:t>19.09.2019</a:t>
            </a:r>
          </a:p>
          <a:p>
            <a:pPr algn="ctr">
              <a:lnSpc>
                <a:spcPct val="100000"/>
              </a:lnSpc>
            </a:pPr>
            <a:r>
              <a:rPr lang="en-US" sz="1900" spc="-1" dirty="0" err="1" smtClean="0">
                <a:latin typeface="High Tower Text" panose="02040502050506030303" pitchFamily="18" charset="0"/>
              </a:rPr>
              <a:t>Dubna</a:t>
            </a:r>
            <a:endParaRPr lang="ru-RU" sz="19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2424" y="4365104"/>
            <a:ext cx="56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cs typeface="Lucida Sans Unicode" panose="020B0602030504020204" pitchFamily="34" charset="0"/>
              </a:rPr>
              <a:t>Nikolay </a:t>
            </a:r>
            <a:r>
              <a:rPr lang="en-US" dirty="0" err="1" smtClean="0">
                <a:cs typeface="Lucida Sans Unicode" panose="020B0602030504020204" pitchFamily="34" charset="0"/>
              </a:rPr>
              <a:t>Voytishin</a:t>
            </a:r>
            <a:r>
              <a:rPr lang="en-US" dirty="0" smtClean="0">
                <a:cs typeface="Lucida Sans Unicode" panose="020B0602030504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cs typeface="Lucida Sans Unicode" panose="020B0602030504020204" pitchFamily="34" charset="0"/>
              </a:rPr>
              <a:t>on behalf of the LIT strategy group</a:t>
            </a:r>
            <a:endParaRPr lang="ru-RU" sz="1400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4"/>
          <p:cNvSpPr txBox="1"/>
          <p:nvPr/>
        </p:nvSpPr>
        <p:spPr>
          <a:xfrm>
            <a:off x="8610480" y="6375600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2CEBD61-8C3C-4F7F-96C3-D7E80225C927}" type="slidenum">
              <a:rPr lang="ru-RU" sz="1200" b="0" strike="noStrike" spc="-1">
                <a:latin typeface="Gill Sans MT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1" name="CustomShape 5"/>
          <p:cNvSpPr/>
          <p:nvPr/>
        </p:nvSpPr>
        <p:spPr>
          <a:xfrm>
            <a:off x="1487928" y="1024573"/>
            <a:ext cx="39600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Computing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systems</a:t>
            </a:r>
            <a:endParaRPr lang="ru-RU" sz="2400" b="1" spc="-1" dirty="0">
              <a:solidFill>
                <a:srgbClr val="002060"/>
              </a:solidFill>
              <a:latin typeface="Arial" panose="020B0604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-317514" y="620281"/>
            <a:ext cx="6008602" cy="6008602"/>
          </a:xfrm>
          <a:prstGeom prst="blockArc">
            <a:avLst>
              <a:gd name="adj1" fmla="val 18900000"/>
              <a:gd name="adj2" fmla="val 2700000"/>
              <a:gd name="adj3" fmla="val 359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5232229" y="1736344"/>
            <a:ext cx="6197411" cy="686534"/>
          </a:xfrm>
          <a:custGeom>
            <a:avLst/>
            <a:gdLst>
              <a:gd name="connsiteX0" fmla="*/ 0 w 5761935"/>
              <a:gd name="connsiteY0" fmla="*/ 0 h 686534"/>
              <a:gd name="connsiteX1" fmla="*/ 5761935 w 5761935"/>
              <a:gd name="connsiteY1" fmla="*/ 0 h 686534"/>
              <a:gd name="connsiteX2" fmla="*/ 5761935 w 5761935"/>
              <a:gd name="connsiteY2" fmla="*/ 686534 h 686534"/>
              <a:gd name="connsiteX3" fmla="*/ 0 w 5761935"/>
              <a:gd name="connsiteY3" fmla="*/ 686534 h 686534"/>
              <a:gd name="connsiteX4" fmla="*/ 0 w 5761935"/>
              <a:gd name="connsiteY4" fmla="*/ 0 h 68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1935" h="686534">
                <a:moveTo>
                  <a:pt x="0" y="0"/>
                </a:moveTo>
                <a:lnTo>
                  <a:pt x="5761935" y="0"/>
                </a:lnTo>
                <a:lnTo>
                  <a:pt x="5761935" y="686534"/>
                </a:lnTo>
                <a:lnTo>
                  <a:pt x="0" y="6865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93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Book Antiqua" panose="02040602050305030304" pitchFamily="18" charset="0"/>
              </a:rPr>
              <a:t>distributed software-configured platform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03145" y="1650527"/>
            <a:ext cx="858167" cy="85816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5625834" y="2766324"/>
            <a:ext cx="5803805" cy="686534"/>
          </a:xfrm>
          <a:custGeom>
            <a:avLst/>
            <a:gdLst>
              <a:gd name="connsiteX0" fmla="*/ 0 w 5368330"/>
              <a:gd name="connsiteY0" fmla="*/ 0 h 686534"/>
              <a:gd name="connsiteX1" fmla="*/ 5368330 w 5368330"/>
              <a:gd name="connsiteY1" fmla="*/ 0 h 686534"/>
              <a:gd name="connsiteX2" fmla="*/ 5368330 w 5368330"/>
              <a:gd name="connsiteY2" fmla="*/ 686534 h 686534"/>
              <a:gd name="connsiteX3" fmla="*/ 0 w 5368330"/>
              <a:gd name="connsiteY3" fmla="*/ 686534 h 686534"/>
              <a:gd name="connsiteX4" fmla="*/ 0 w 5368330"/>
              <a:gd name="connsiteY4" fmla="*/ 0 h 68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330" h="686534">
                <a:moveTo>
                  <a:pt x="0" y="0"/>
                </a:moveTo>
                <a:lnTo>
                  <a:pt x="5368330" y="0"/>
                </a:lnTo>
                <a:lnTo>
                  <a:pt x="5368330" y="686534"/>
                </a:lnTo>
                <a:lnTo>
                  <a:pt x="0" y="6865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93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Book Antiqua" panose="02040602050305030304" pitchFamily="18" charset="0"/>
              </a:rPr>
              <a:t>supercomputer (heterogeneous) 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96751" y="2680507"/>
            <a:ext cx="858167" cy="85816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5625835" y="3796304"/>
            <a:ext cx="5803804" cy="686534"/>
          </a:xfrm>
          <a:custGeom>
            <a:avLst/>
            <a:gdLst>
              <a:gd name="connsiteX0" fmla="*/ 0 w 5368330"/>
              <a:gd name="connsiteY0" fmla="*/ 0 h 686534"/>
              <a:gd name="connsiteX1" fmla="*/ 5368330 w 5368330"/>
              <a:gd name="connsiteY1" fmla="*/ 0 h 686534"/>
              <a:gd name="connsiteX2" fmla="*/ 5368330 w 5368330"/>
              <a:gd name="connsiteY2" fmla="*/ 686534 h 686534"/>
              <a:gd name="connsiteX3" fmla="*/ 0 w 5368330"/>
              <a:gd name="connsiteY3" fmla="*/ 686534 h 686534"/>
              <a:gd name="connsiteX4" fmla="*/ 0 w 5368330"/>
              <a:gd name="connsiteY4" fmla="*/ 0 h 68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330" h="686534">
                <a:moveTo>
                  <a:pt x="0" y="0"/>
                </a:moveTo>
                <a:lnTo>
                  <a:pt x="5368330" y="0"/>
                </a:lnTo>
                <a:lnTo>
                  <a:pt x="5368330" y="686534"/>
                </a:lnTo>
                <a:lnTo>
                  <a:pt x="0" y="6865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93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Book Antiqua" panose="02040602050305030304" pitchFamily="18" charset="0"/>
              </a:rPr>
              <a:t>grid and cloud technologies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96751" y="3710487"/>
            <a:ext cx="858167" cy="85816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5232229" y="4826284"/>
            <a:ext cx="6197410" cy="686534"/>
          </a:xfrm>
          <a:custGeom>
            <a:avLst/>
            <a:gdLst>
              <a:gd name="connsiteX0" fmla="*/ 0 w 5761935"/>
              <a:gd name="connsiteY0" fmla="*/ 0 h 686534"/>
              <a:gd name="connsiteX1" fmla="*/ 5761935 w 5761935"/>
              <a:gd name="connsiteY1" fmla="*/ 0 h 686534"/>
              <a:gd name="connsiteX2" fmla="*/ 5761935 w 5761935"/>
              <a:gd name="connsiteY2" fmla="*/ 686534 h 686534"/>
              <a:gd name="connsiteX3" fmla="*/ 0 w 5761935"/>
              <a:gd name="connsiteY3" fmla="*/ 686534 h 686534"/>
              <a:gd name="connsiteX4" fmla="*/ 0 w 5761935"/>
              <a:gd name="connsiteY4" fmla="*/ 0 h 68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1935" h="686534">
                <a:moveTo>
                  <a:pt x="0" y="0"/>
                </a:moveTo>
                <a:lnTo>
                  <a:pt x="5761935" y="0"/>
                </a:lnTo>
                <a:lnTo>
                  <a:pt x="5761935" y="686534"/>
                </a:lnTo>
                <a:lnTo>
                  <a:pt x="0" y="6865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93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Book Antiqua" panose="02040602050305030304" pitchFamily="18" charset="0"/>
              </a:rPr>
              <a:t>effective use of novel computing architectures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03145" y="4740467"/>
            <a:ext cx="858167" cy="85816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146" name="Picture 2" descr="Distributed database premiu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5661" y="1718344"/>
            <a:ext cx="676626" cy="6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percomputer premiu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78" y="2832906"/>
            <a:ext cx="596094" cy="5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loud server premium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0" y="3789041"/>
            <a:ext cx="645552" cy="64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loud premium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94" y="4872465"/>
            <a:ext cx="572759" cy="5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storag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98" y="1768038"/>
            <a:ext cx="838886" cy="8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tabase premium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41" y="1680480"/>
            <a:ext cx="838885" cy="8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twork server premium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37" y="3619313"/>
            <a:ext cx="909796" cy="9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ÐÐ°ÑÑÐ¸Ð½ÐºÐ¸ Ð¿Ð¾ Ð·Ð°Ð¿ÑÐ¾ÑÑ management and monitori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ÐÐ°ÑÑÐ¸Ð½ÐºÐ¸ Ð¿Ð¾ Ð·Ð°Ð¿ÑÐ¾ÑÑ management and monitori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39" y="4741113"/>
            <a:ext cx="921026" cy="9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Nuclear premium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2" y="3457439"/>
            <a:ext cx="1003320" cy="10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516" y="4541058"/>
            <a:ext cx="144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Engineering infrastructure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5170" y="5696819"/>
            <a:ext cx="144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Monitoring &amp; management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1744" y="4622939"/>
            <a:ext cx="1445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Network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1" y="2606924"/>
            <a:ext cx="1445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Servers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695" y="2644771"/>
            <a:ext cx="1445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Storage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6" name="AutoShape 19" descr="ÐÐ°ÑÑÐ¸Ð½ÐºÐ¸ Ð¿Ð¾ Ð·Ð°Ð¿ÑÐ¾ÑÑ computing system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58" y="2926613"/>
            <a:ext cx="1078559" cy="10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054">
            <a:off x="3370402" y="2543208"/>
            <a:ext cx="449347" cy="4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6971">
            <a:off x="3609445" y="3543891"/>
            <a:ext cx="449347" cy="4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6306">
            <a:off x="3099184" y="4236085"/>
            <a:ext cx="449347" cy="4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1517">
            <a:off x="2030496" y="2929690"/>
            <a:ext cx="449347" cy="4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2947">
            <a:off x="2023301" y="3974099"/>
            <a:ext cx="449347" cy="4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88554" y="3926559"/>
            <a:ext cx="1445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Computing System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38" name="TextShape 1"/>
          <p:cNvSpPr txBox="1"/>
          <p:nvPr/>
        </p:nvSpPr>
        <p:spPr>
          <a:xfrm>
            <a:off x="191344" y="140888"/>
            <a:ext cx="11579226" cy="6238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199" dirty="0">
                <a:solidFill>
                  <a:srgbClr val="2A1A00"/>
                </a:solidFill>
                <a:latin typeface="Impact"/>
              </a:rPr>
              <a:t> </a:t>
            </a:r>
            <a:r>
              <a:rPr lang="en-US" sz="3600" dirty="0">
                <a:latin typeface="Britannic Bold" panose="020B0903060703020204" pitchFamily="34" charset="0"/>
              </a:rPr>
              <a:t>Long</a:t>
            </a:r>
            <a:r>
              <a:rPr lang="ru-RU" sz="3600" dirty="0">
                <a:latin typeface="Britannic Bold" panose="020B0903060703020204" pitchFamily="34" charset="0"/>
              </a:rPr>
              <a:t>-</a:t>
            </a:r>
            <a:r>
              <a:rPr lang="en-US" sz="3600" dirty="0">
                <a:latin typeface="Britannic Bold" panose="020B0903060703020204" pitchFamily="34" charset="0"/>
              </a:rPr>
              <a:t>Term </a:t>
            </a:r>
            <a:r>
              <a:rPr lang="en-US" sz="3600" dirty="0">
                <a:latin typeface="Britannic Bold" panose="020B0903060703020204" pitchFamily="34" charset="0"/>
              </a:rPr>
              <a:t>Concept of a Scientific IT-ecosystem at JINR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2"/>
          <p:cNvSpPr txBox="1"/>
          <p:nvPr/>
        </p:nvSpPr>
        <p:spPr>
          <a:xfrm>
            <a:off x="6199020" y="1846572"/>
            <a:ext cx="3907800" cy="3593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700"/>
              </a:spcBef>
            </a:pPr>
            <a:endParaRPr lang="en-US" sz="2000" b="0" strike="noStrike" spc="-1" dirty="0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557" name="CustomShape 5"/>
          <p:cNvSpPr/>
          <p:nvPr/>
        </p:nvSpPr>
        <p:spPr>
          <a:xfrm>
            <a:off x="1528913" y="1124744"/>
            <a:ext cx="4351063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Algorithms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and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software</a:t>
            </a:r>
            <a:endParaRPr lang="ru-RU" sz="2400" b="1" spc="-1" dirty="0">
              <a:solidFill>
                <a:srgbClr val="002060"/>
              </a:solidFill>
              <a:latin typeface="Arial" panose="020B0604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907825" y="611939"/>
            <a:ext cx="6226313" cy="6226313"/>
          </a:xfrm>
          <a:prstGeom prst="blockArc">
            <a:avLst>
              <a:gd name="adj1" fmla="val 18900000"/>
              <a:gd name="adj2" fmla="val 2700000"/>
              <a:gd name="adj3" fmla="val 347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 4"/>
          <p:cNvSpPr/>
          <p:nvPr/>
        </p:nvSpPr>
        <p:spPr>
          <a:xfrm>
            <a:off x="6658818" y="1768318"/>
            <a:ext cx="4125667" cy="711454"/>
          </a:xfrm>
          <a:custGeom>
            <a:avLst/>
            <a:gdLst>
              <a:gd name="connsiteX0" fmla="*/ 0 w 4125667"/>
              <a:gd name="connsiteY0" fmla="*/ 0 h 711454"/>
              <a:gd name="connsiteX1" fmla="*/ 4125667 w 4125667"/>
              <a:gd name="connsiteY1" fmla="*/ 0 h 711454"/>
              <a:gd name="connsiteX2" fmla="*/ 4125667 w 4125667"/>
              <a:gd name="connsiteY2" fmla="*/ 711454 h 711454"/>
              <a:gd name="connsiteX3" fmla="*/ 0 w 4125667"/>
              <a:gd name="connsiteY3" fmla="*/ 711454 h 711454"/>
              <a:gd name="connsiteX4" fmla="*/ 0 w 4125667"/>
              <a:gd name="connsiteY4" fmla="*/ 0 h 7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667" h="711454">
                <a:moveTo>
                  <a:pt x="0" y="0"/>
                </a:moveTo>
                <a:lnTo>
                  <a:pt x="4125667" y="0"/>
                </a:lnTo>
                <a:lnTo>
                  <a:pt x="4125667" y="711454"/>
                </a:lnTo>
                <a:lnTo>
                  <a:pt x="0" y="711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4717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latin typeface="Book Antiqua" panose="02040602050305030304" pitchFamily="18" charset="0"/>
              </a:rPr>
              <a:t>complex computing problems</a:t>
            </a:r>
            <a:endParaRPr lang="ru-RU" sz="2200" b="1" kern="1200" dirty="0">
              <a:latin typeface="Book Antiqua" panose="0204060205030503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14159" y="1679386"/>
            <a:ext cx="889317" cy="8893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7066711" y="2835684"/>
            <a:ext cx="3717774" cy="711454"/>
          </a:xfrm>
          <a:custGeom>
            <a:avLst/>
            <a:gdLst>
              <a:gd name="connsiteX0" fmla="*/ 0 w 3717774"/>
              <a:gd name="connsiteY0" fmla="*/ 0 h 711454"/>
              <a:gd name="connsiteX1" fmla="*/ 3717774 w 3717774"/>
              <a:gd name="connsiteY1" fmla="*/ 0 h 711454"/>
              <a:gd name="connsiteX2" fmla="*/ 3717774 w 3717774"/>
              <a:gd name="connsiteY2" fmla="*/ 711454 h 711454"/>
              <a:gd name="connsiteX3" fmla="*/ 0 w 3717774"/>
              <a:gd name="connsiteY3" fmla="*/ 711454 h 711454"/>
              <a:gd name="connsiteX4" fmla="*/ 0 w 3717774"/>
              <a:gd name="connsiteY4" fmla="*/ 0 h 7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774" h="711454">
                <a:moveTo>
                  <a:pt x="0" y="0"/>
                </a:moveTo>
                <a:lnTo>
                  <a:pt x="3717774" y="0"/>
                </a:lnTo>
                <a:lnTo>
                  <a:pt x="3717774" y="711454"/>
                </a:lnTo>
                <a:lnTo>
                  <a:pt x="0" y="711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4717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>
                <a:latin typeface="Book Antiqua" panose="02040602050305030304" pitchFamily="18" charset="0"/>
              </a:rPr>
              <a:t>machine learning</a:t>
            </a:r>
            <a:endParaRPr lang="ru-RU" sz="2200" b="1" kern="1200" dirty="0">
              <a:latin typeface="Book Antiqua" panose="0204060205030503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22052" y="2746752"/>
            <a:ext cx="889317" cy="8893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7066711" y="3903051"/>
            <a:ext cx="3717774" cy="711454"/>
          </a:xfrm>
          <a:custGeom>
            <a:avLst/>
            <a:gdLst>
              <a:gd name="connsiteX0" fmla="*/ 0 w 3717774"/>
              <a:gd name="connsiteY0" fmla="*/ 0 h 711454"/>
              <a:gd name="connsiteX1" fmla="*/ 3717774 w 3717774"/>
              <a:gd name="connsiteY1" fmla="*/ 0 h 711454"/>
              <a:gd name="connsiteX2" fmla="*/ 3717774 w 3717774"/>
              <a:gd name="connsiteY2" fmla="*/ 711454 h 711454"/>
              <a:gd name="connsiteX3" fmla="*/ 0 w 3717774"/>
              <a:gd name="connsiteY3" fmla="*/ 711454 h 711454"/>
              <a:gd name="connsiteX4" fmla="*/ 0 w 3717774"/>
              <a:gd name="connsiteY4" fmla="*/ 0 h 7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774" h="711454">
                <a:moveTo>
                  <a:pt x="0" y="0"/>
                </a:moveTo>
                <a:lnTo>
                  <a:pt x="3717774" y="0"/>
                </a:lnTo>
                <a:lnTo>
                  <a:pt x="3717774" y="711454"/>
                </a:lnTo>
                <a:lnTo>
                  <a:pt x="0" y="711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4717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latin typeface="Book Antiqua" panose="02040602050305030304" pitchFamily="18" charset="0"/>
              </a:rPr>
              <a:t>data mining </a:t>
            </a:r>
            <a:endParaRPr lang="ru-RU" sz="2200" b="1" kern="1200" dirty="0">
              <a:latin typeface="Book Antiqua" panose="0204060205030503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22052" y="3814119"/>
            <a:ext cx="889317" cy="8893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658818" y="4970417"/>
            <a:ext cx="4125667" cy="711454"/>
          </a:xfrm>
          <a:custGeom>
            <a:avLst/>
            <a:gdLst>
              <a:gd name="connsiteX0" fmla="*/ 0 w 4125667"/>
              <a:gd name="connsiteY0" fmla="*/ 0 h 711454"/>
              <a:gd name="connsiteX1" fmla="*/ 4125667 w 4125667"/>
              <a:gd name="connsiteY1" fmla="*/ 0 h 711454"/>
              <a:gd name="connsiteX2" fmla="*/ 4125667 w 4125667"/>
              <a:gd name="connsiteY2" fmla="*/ 711454 h 711454"/>
              <a:gd name="connsiteX3" fmla="*/ 0 w 4125667"/>
              <a:gd name="connsiteY3" fmla="*/ 711454 h 711454"/>
              <a:gd name="connsiteX4" fmla="*/ 0 w 4125667"/>
              <a:gd name="connsiteY4" fmla="*/ 0 h 7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667" h="711454">
                <a:moveTo>
                  <a:pt x="0" y="0"/>
                </a:moveTo>
                <a:lnTo>
                  <a:pt x="4125667" y="0"/>
                </a:lnTo>
                <a:lnTo>
                  <a:pt x="4125667" y="711454"/>
                </a:lnTo>
                <a:lnTo>
                  <a:pt x="0" y="711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4717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latin typeface="Book Antiqua" panose="02040602050305030304" pitchFamily="18" charset="0"/>
              </a:rPr>
              <a:t>quantum computing</a:t>
            </a:r>
            <a:endParaRPr lang="ru-RU" sz="2200" b="1" kern="1200" dirty="0">
              <a:latin typeface="Book Antiqua" panose="0204060205030503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4159" y="4881485"/>
            <a:ext cx="889317" cy="88931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ÐÐ°ÑÑÐ¸Ð½ÐºÐ¸ Ð¿Ð¾ Ð·Ð°Ð¿ÑÐ¾ÑÑ algorithms and software develop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8" y="2410566"/>
            <a:ext cx="4703509" cy="26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siness and finance premiu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5" y="1865364"/>
            <a:ext cx="560821" cy="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chine learning premium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924944"/>
            <a:ext cx="562869" cy="5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structured data premium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42" y="3933056"/>
            <a:ext cx="631602" cy="6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uantum computing premium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5" y="5064400"/>
            <a:ext cx="489023" cy="4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Shape 4"/>
          <p:cNvSpPr txBox="1"/>
          <p:nvPr/>
        </p:nvSpPr>
        <p:spPr>
          <a:xfrm>
            <a:off x="8924382" y="6442252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11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20" name="TextShape 1"/>
          <p:cNvSpPr txBox="1"/>
          <p:nvPr/>
        </p:nvSpPr>
        <p:spPr>
          <a:xfrm>
            <a:off x="191344" y="140888"/>
            <a:ext cx="11579226" cy="6238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199" dirty="0">
                <a:solidFill>
                  <a:srgbClr val="2A1A00"/>
                </a:solidFill>
                <a:latin typeface="Impact"/>
              </a:rPr>
              <a:t> </a:t>
            </a:r>
            <a:r>
              <a:rPr lang="en-US" sz="3600" dirty="0">
                <a:latin typeface="Britannic Bold" panose="020B0903060703020204" pitchFamily="34" charset="0"/>
              </a:rPr>
              <a:t>Long</a:t>
            </a:r>
            <a:r>
              <a:rPr lang="ru-RU" sz="3600" dirty="0">
                <a:latin typeface="Britannic Bold" panose="020B0903060703020204" pitchFamily="34" charset="0"/>
              </a:rPr>
              <a:t>-</a:t>
            </a:r>
            <a:r>
              <a:rPr lang="en-US" sz="3600" dirty="0">
                <a:latin typeface="Britannic Bold" panose="020B0903060703020204" pitchFamily="34" charset="0"/>
              </a:rPr>
              <a:t>Term </a:t>
            </a:r>
            <a:r>
              <a:rPr lang="en-US" sz="3600" dirty="0">
                <a:latin typeface="Britannic Bold" panose="020B0903060703020204" pitchFamily="34" charset="0"/>
              </a:rPr>
              <a:t>Concept of a Scientific IT-ecosystem at JINR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5"/>
          <p:cNvSpPr/>
          <p:nvPr/>
        </p:nvSpPr>
        <p:spPr>
          <a:xfrm>
            <a:off x="1055440" y="908640"/>
            <a:ext cx="424847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Technologies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of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data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processing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and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analysis</a:t>
            </a:r>
            <a:endParaRPr lang="ru-RU" sz="2400" b="1" spc="-1" dirty="0">
              <a:solidFill>
                <a:srgbClr val="002060"/>
              </a:solidFill>
              <a:latin typeface="Arial" panose="020B0604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-541106" y="85320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5968932" y="1084929"/>
            <a:ext cx="5684088" cy="833607"/>
          </a:xfrm>
          <a:custGeom>
            <a:avLst/>
            <a:gdLst>
              <a:gd name="connsiteX0" fmla="*/ 0 w 4601049"/>
              <a:gd name="connsiteY0" fmla="*/ 0 h 833607"/>
              <a:gd name="connsiteX1" fmla="*/ 4601049 w 4601049"/>
              <a:gd name="connsiteY1" fmla="*/ 0 h 833607"/>
              <a:gd name="connsiteX2" fmla="*/ 4601049 w 4601049"/>
              <a:gd name="connsiteY2" fmla="*/ 833607 h 833607"/>
              <a:gd name="connsiteX3" fmla="*/ 0 w 4601049"/>
              <a:gd name="connsiteY3" fmla="*/ 833607 h 833607"/>
              <a:gd name="connsiteX4" fmla="*/ 0 w 4601049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049" h="833607">
                <a:moveTo>
                  <a:pt x="0" y="0"/>
                </a:moveTo>
                <a:lnTo>
                  <a:pt x="4601049" y="0"/>
                </a:lnTo>
                <a:lnTo>
                  <a:pt x="4601049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Book Antiqua" panose="02040602050305030304" pitchFamily="18" charset="0"/>
              </a:rPr>
              <a:t>computing with the use of supercomputers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47928" y="980728"/>
            <a:ext cx="1042009" cy="104200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6544996" y="2237057"/>
            <a:ext cx="5108024" cy="833607"/>
          </a:xfrm>
          <a:custGeom>
            <a:avLst/>
            <a:gdLst>
              <a:gd name="connsiteX0" fmla="*/ 0 w 4123122"/>
              <a:gd name="connsiteY0" fmla="*/ 0 h 833607"/>
              <a:gd name="connsiteX1" fmla="*/ 4123122 w 4123122"/>
              <a:gd name="connsiteY1" fmla="*/ 0 h 833607"/>
              <a:gd name="connsiteX2" fmla="*/ 4123122 w 4123122"/>
              <a:gd name="connsiteY2" fmla="*/ 833607 h 833607"/>
              <a:gd name="connsiteX3" fmla="*/ 0 w 4123122"/>
              <a:gd name="connsiteY3" fmla="*/ 833607 h 833607"/>
              <a:gd name="connsiteX4" fmla="*/ 0 w 4123122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3122" h="833607">
                <a:moveTo>
                  <a:pt x="0" y="0"/>
                </a:moveTo>
                <a:lnTo>
                  <a:pt x="4123122" y="0"/>
                </a:lnTo>
                <a:lnTo>
                  <a:pt x="4123122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Book Antiqua" panose="02040602050305030304" pitchFamily="18" charset="0"/>
              </a:rPr>
              <a:t>processing of multi-dimensional and hierarchical data of Exabyte volumes</a:t>
            </a:r>
            <a:endParaRPr lang="ru-RU" sz="2000" kern="1200" dirty="0">
              <a:latin typeface="Book Antiqua" panose="0204060205030503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23992" y="2132856"/>
            <a:ext cx="1042009" cy="104200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6833028" y="3427296"/>
            <a:ext cx="4819992" cy="833607"/>
          </a:xfrm>
          <a:custGeom>
            <a:avLst/>
            <a:gdLst>
              <a:gd name="connsiteX0" fmla="*/ 0 w 4123122"/>
              <a:gd name="connsiteY0" fmla="*/ 0 h 833607"/>
              <a:gd name="connsiteX1" fmla="*/ 4123122 w 4123122"/>
              <a:gd name="connsiteY1" fmla="*/ 0 h 833607"/>
              <a:gd name="connsiteX2" fmla="*/ 4123122 w 4123122"/>
              <a:gd name="connsiteY2" fmla="*/ 833607 h 833607"/>
              <a:gd name="connsiteX3" fmla="*/ 0 w 4123122"/>
              <a:gd name="connsiteY3" fmla="*/ 833607 h 833607"/>
              <a:gd name="connsiteX4" fmla="*/ 0 w 4123122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3122" h="833607">
                <a:moveTo>
                  <a:pt x="0" y="0"/>
                </a:moveTo>
                <a:lnTo>
                  <a:pt x="4123122" y="0"/>
                </a:lnTo>
                <a:lnTo>
                  <a:pt x="4123122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Book Antiqua" panose="02040602050305030304" pitchFamily="18" charset="0"/>
              </a:rPr>
              <a:t>B</a:t>
            </a:r>
            <a:r>
              <a:rPr lang="en-US" sz="2400" kern="1200" dirty="0" smtClean="0">
                <a:latin typeface="Book Antiqua" panose="02040602050305030304" pitchFamily="18" charset="0"/>
              </a:rPr>
              <a:t>ig </a:t>
            </a:r>
            <a:r>
              <a:rPr lang="en-US" sz="2400" dirty="0">
                <a:latin typeface="Book Antiqua" panose="02040602050305030304" pitchFamily="18" charset="0"/>
              </a:rPr>
              <a:t>D</a:t>
            </a:r>
            <a:r>
              <a:rPr lang="en-US" sz="2400" kern="1200" dirty="0" smtClean="0">
                <a:latin typeface="Book Antiqua" panose="02040602050305030304" pitchFamily="18" charset="0"/>
              </a:rPr>
              <a:t>ata analysis and processing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12024" y="3323095"/>
            <a:ext cx="1042009" cy="104200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6463503" y="4613321"/>
            <a:ext cx="5189517" cy="833607"/>
          </a:xfrm>
          <a:custGeom>
            <a:avLst/>
            <a:gdLst>
              <a:gd name="connsiteX0" fmla="*/ 0 w 4601049"/>
              <a:gd name="connsiteY0" fmla="*/ 0 h 833607"/>
              <a:gd name="connsiteX1" fmla="*/ 4601049 w 4601049"/>
              <a:gd name="connsiteY1" fmla="*/ 0 h 833607"/>
              <a:gd name="connsiteX2" fmla="*/ 4601049 w 4601049"/>
              <a:gd name="connsiteY2" fmla="*/ 833607 h 833607"/>
              <a:gd name="connsiteX3" fmla="*/ 0 w 4601049"/>
              <a:gd name="connsiteY3" fmla="*/ 833607 h 833607"/>
              <a:gd name="connsiteX4" fmla="*/ 0 w 4601049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049" h="833607">
                <a:moveTo>
                  <a:pt x="0" y="0"/>
                </a:moveTo>
                <a:lnTo>
                  <a:pt x="4601049" y="0"/>
                </a:lnTo>
                <a:lnTo>
                  <a:pt x="4601049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Book Antiqua" panose="02040602050305030304" pitchFamily="18" charset="0"/>
              </a:rPr>
              <a:t>AI and robotics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42499" y="4509120"/>
            <a:ext cx="1042009" cy="104200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4" name="Picture 2" descr="Distributed premiu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88" y="1117289"/>
            <a:ext cx="663044" cy="6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lassification premiu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46" y="2314933"/>
            <a:ext cx="682980" cy="6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telligence quotient premium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78" y="3478680"/>
            <a:ext cx="691562" cy="6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Shape 4"/>
          <p:cNvSpPr txBox="1"/>
          <p:nvPr/>
        </p:nvSpPr>
        <p:spPr>
          <a:xfrm>
            <a:off x="11928648" y="6459186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12</a:t>
            </a:fld>
            <a:endParaRPr lang="ru-RU" sz="1200" b="0" strike="noStrike" spc="-1" dirty="0">
              <a:latin typeface="Times New Roman"/>
            </a:endParaRPr>
          </a:p>
        </p:txBody>
      </p:sp>
      <p:pic>
        <p:nvPicPr>
          <p:cNvPr id="1028" name="Picture 4" descr="C:\Users\Николай\Desktop\стратегия Лит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163886"/>
            <a:ext cx="4816196" cy="37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лилиния 18"/>
          <p:cNvSpPr/>
          <p:nvPr/>
        </p:nvSpPr>
        <p:spPr>
          <a:xfrm>
            <a:off x="5815430" y="5765449"/>
            <a:ext cx="5837589" cy="833607"/>
          </a:xfrm>
          <a:custGeom>
            <a:avLst/>
            <a:gdLst>
              <a:gd name="connsiteX0" fmla="*/ 0 w 4601049"/>
              <a:gd name="connsiteY0" fmla="*/ 0 h 833607"/>
              <a:gd name="connsiteX1" fmla="*/ 4601049 w 4601049"/>
              <a:gd name="connsiteY1" fmla="*/ 0 h 833607"/>
              <a:gd name="connsiteX2" fmla="*/ 4601049 w 4601049"/>
              <a:gd name="connsiteY2" fmla="*/ 833607 h 833607"/>
              <a:gd name="connsiteX3" fmla="*/ 0 w 4601049"/>
              <a:gd name="connsiteY3" fmla="*/ 833607 h 833607"/>
              <a:gd name="connsiteX4" fmla="*/ 0 w 4601049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049" h="833607">
                <a:moveTo>
                  <a:pt x="0" y="0"/>
                </a:moveTo>
                <a:lnTo>
                  <a:pt x="4601049" y="0"/>
                </a:lnTo>
                <a:lnTo>
                  <a:pt x="4601049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45720" rIns="45720" bIns="457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Book Antiqua" panose="02040602050305030304" pitchFamily="18" charset="0"/>
              </a:rPr>
              <a:t>modeling of computing architectures and workflows</a:t>
            </a:r>
            <a:endParaRPr lang="ru-RU" sz="2400" kern="1200" dirty="0">
              <a:latin typeface="Book Antiqua" panose="0204060205030503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94427" y="5661248"/>
            <a:ext cx="1042009" cy="104200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5312355" y="6006364"/>
            <a:ext cx="1116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SyMSim</a:t>
            </a:r>
            <a:endParaRPr lang="ru-RU" sz="1600" b="1" dirty="0">
              <a:solidFill>
                <a:schemeClr val="tx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Artificial intelligence premium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71" y="4652345"/>
            <a:ext cx="737863" cy="7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Shape 1"/>
          <p:cNvSpPr txBox="1"/>
          <p:nvPr/>
        </p:nvSpPr>
        <p:spPr>
          <a:xfrm>
            <a:off x="191344" y="140888"/>
            <a:ext cx="11579226" cy="6238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199" dirty="0">
                <a:solidFill>
                  <a:srgbClr val="2A1A00"/>
                </a:solidFill>
                <a:latin typeface="Impact"/>
              </a:rPr>
              <a:t> </a:t>
            </a:r>
            <a:r>
              <a:rPr lang="en-US" sz="3600" dirty="0">
                <a:latin typeface="Britannic Bold" panose="020B0903060703020204" pitchFamily="34" charset="0"/>
              </a:rPr>
              <a:t>Long</a:t>
            </a:r>
            <a:r>
              <a:rPr lang="ru-RU" sz="3600" dirty="0">
                <a:latin typeface="Britannic Bold" panose="020B0903060703020204" pitchFamily="34" charset="0"/>
              </a:rPr>
              <a:t>-</a:t>
            </a:r>
            <a:r>
              <a:rPr lang="en-US" sz="3600" dirty="0">
                <a:latin typeface="Britannic Bold" panose="020B0903060703020204" pitchFamily="34" charset="0"/>
              </a:rPr>
              <a:t>Term </a:t>
            </a:r>
            <a:r>
              <a:rPr lang="en-US" sz="3600" dirty="0">
                <a:latin typeface="Britannic Bold" panose="020B0903060703020204" pitchFamily="34" charset="0"/>
              </a:rPr>
              <a:t>Concept of a Scientific IT-ecosystem at JINR</a:t>
            </a:r>
          </a:p>
        </p:txBody>
      </p:sp>
      <p:sp>
        <p:nvSpPr>
          <p:cNvPr id="23" name="TextShape 4"/>
          <p:cNvSpPr txBox="1"/>
          <p:nvPr/>
        </p:nvSpPr>
        <p:spPr>
          <a:xfrm>
            <a:off x="9109488" y="6467776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12</a:t>
            </a:fld>
            <a:endParaRPr lang="ru-RU" sz="12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5"/>
          <p:cNvSpPr/>
          <p:nvPr/>
        </p:nvSpPr>
        <p:spPr>
          <a:xfrm>
            <a:off x="1127448" y="1052736"/>
            <a:ext cx="37440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Information</a:t>
            </a:r>
            <a:r>
              <a:rPr lang="ru-RU" sz="2400" b="1" spc="-1" dirty="0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 </a:t>
            </a:r>
            <a:r>
              <a:rPr lang="ru-RU" sz="2400" b="1" spc="-1" dirty="0" err="1">
                <a:solidFill>
                  <a:srgbClr val="002060"/>
                </a:solidFill>
                <a:latin typeface="Arial" panose="020B0604020202020204" pitchFamily="34" charset="0"/>
                <a:cs typeface="FrankRuehl" panose="020E0503060101010101" pitchFamily="34" charset="-79"/>
              </a:rPr>
              <a:t>security</a:t>
            </a:r>
            <a:endParaRPr lang="ru-RU" sz="2400" b="1" spc="-1" dirty="0">
              <a:solidFill>
                <a:srgbClr val="002060"/>
              </a:solidFill>
              <a:latin typeface="Arial" panose="020B06040202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-1636592" y="-18077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5226976" y="1680486"/>
            <a:ext cx="6341624" cy="1548004"/>
          </a:xfrm>
          <a:custGeom>
            <a:avLst/>
            <a:gdLst>
              <a:gd name="connsiteX0" fmla="*/ 0 w 6341624"/>
              <a:gd name="connsiteY0" fmla="*/ 0 h 1548004"/>
              <a:gd name="connsiteX1" fmla="*/ 6341624 w 6341624"/>
              <a:gd name="connsiteY1" fmla="*/ 0 h 1548004"/>
              <a:gd name="connsiteX2" fmla="*/ 6341624 w 6341624"/>
              <a:gd name="connsiteY2" fmla="*/ 1548004 h 1548004"/>
              <a:gd name="connsiteX3" fmla="*/ 0 w 6341624"/>
              <a:gd name="connsiteY3" fmla="*/ 1548004 h 1548004"/>
              <a:gd name="connsiteX4" fmla="*/ 0 w 6341624"/>
              <a:gd name="connsiteY4" fmla="*/ 0 h 15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1624" h="1548004">
                <a:moveTo>
                  <a:pt x="0" y="0"/>
                </a:moveTo>
                <a:lnTo>
                  <a:pt x="6341624" y="0"/>
                </a:lnTo>
                <a:lnTo>
                  <a:pt x="6341624" y="1548004"/>
                </a:lnTo>
                <a:lnTo>
                  <a:pt x="0" y="1548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8729" tIns="50800" rIns="50800" bIns="508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atin typeface="Book Antiqua" panose="02040602050305030304" pitchFamily="18" charset="0"/>
              </a:rPr>
              <a:t>new security paradigms including quantum cryptography and neurocognitive principles </a:t>
            </a:r>
            <a:endParaRPr lang="ru-RU" sz="2000" b="1" kern="1200" dirty="0"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70974" y="1499943"/>
            <a:ext cx="1935005" cy="193500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5300013" y="4015884"/>
            <a:ext cx="6340593" cy="1548004"/>
          </a:xfrm>
          <a:custGeom>
            <a:avLst/>
            <a:gdLst>
              <a:gd name="connsiteX0" fmla="*/ 0 w 6340593"/>
              <a:gd name="connsiteY0" fmla="*/ 0 h 1548004"/>
              <a:gd name="connsiteX1" fmla="*/ 6340593 w 6340593"/>
              <a:gd name="connsiteY1" fmla="*/ 0 h 1548004"/>
              <a:gd name="connsiteX2" fmla="*/ 6340593 w 6340593"/>
              <a:gd name="connsiteY2" fmla="*/ 1548004 h 1548004"/>
              <a:gd name="connsiteX3" fmla="*/ 0 w 6340593"/>
              <a:gd name="connsiteY3" fmla="*/ 1548004 h 1548004"/>
              <a:gd name="connsiteX4" fmla="*/ 0 w 6340593"/>
              <a:gd name="connsiteY4" fmla="*/ 0 h 15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593" h="1548004">
                <a:moveTo>
                  <a:pt x="0" y="0"/>
                </a:moveTo>
                <a:lnTo>
                  <a:pt x="6340593" y="0"/>
                </a:lnTo>
                <a:lnTo>
                  <a:pt x="6340593" y="1548004"/>
                </a:lnTo>
                <a:lnTo>
                  <a:pt x="0" y="1548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8729" tIns="50800" rIns="50800" bIns="508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atin typeface="Book Antiqua" panose="02040602050305030304" pitchFamily="18" charset="0"/>
              </a:rPr>
              <a:t>novel and up-to-date tools and software systems for data and information protection</a:t>
            </a:r>
            <a:endParaRPr lang="ru-RU" sz="2000" b="1" kern="1200" dirty="0">
              <a:latin typeface="Book Antiqua" panose="0204060205030503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70974" y="3822383"/>
            <a:ext cx="1935005" cy="193500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Picture 2" descr="Cyber security premiu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158952"/>
            <a:ext cx="1214264" cy="12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hsm.utimaco.com/wp-content/uploads/2017/11/Utimaco_Icons_RGB_Post-Quantum-Crypto-Agility-26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47" y="1772816"/>
            <a:ext cx="1165955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 premiu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Data premium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8" y="1645444"/>
            <a:ext cx="4174188" cy="41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Shape 4"/>
          <p:cNvSpPr txBox="1"/>
          <p:nvPr/>
        </p:nvSpPr>
        <p:spPr>
          <a:xfrm>
            <a:off x="9048328" y="6447711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13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14" name="TextShape 1"/>
          <p:cNvSpPr txBox="1"/>
          <p:nvPr/>
        </p:nvSpPr>
        <p:spPr>
          <a:xfrm>
            <a:off x="191344" y="140888"/>
            <a:ext cx="11579226" cy="6238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199" dirty="0">
                <a:solidFill>
                  <a:srgbClr val="2A1A00"/>
                </a:solidFill>
                <a:latin typeface="Impact"/>
              </a:rPr>
              <a:t> </a:t>
            </a:r>
            <a:r>
              <a:rPr lang="en-US" sz="3600" dirty="0">
                <a:latin typeface="Britannic Bold" panose="020B0903060703020204" pitchFamily="34" charset="0"/>
              </a:rPr>
              <a:t>Long</a:t>
            </a:r>
            <a:r>
              <a:rPr lang="ru-RU" sz="3600" dirty="0">
                <a:latin typeface="Britannic Bold" panose="020B0903060703020204" pitchFamily="34" charset="0"/>
              </a:rPr>
              <a:t>-</a:t>
            </a:r>
            <a:r>
              <a:rPr lang="en-US" sz="3600" dirty="0">
                <a:latin typeface="Britannic Bold" panose="020B0903060703020204" pitchFamily="34" charset="0"/>
              </a:rPr>
              <a:t>Term </a:t>
            </a:r>
            <a:r>
              <a:rPr lang="en-US" sz="3600" dirty="0">
                <a:latin typeface="Britannic Bold" panose="020B0903060703020204" pitchFamily="34" charset="0"/>
              </a:rPr>
              <a:t>Concept of a Scientific IT-ecosystem at JINR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Shape 1"/>
          <p:cNvSpPr txBox="1"/>
          <p:nvPr/>
        </p:nvSpPr>
        <p:spPr>
          <a:xfrm>
            <a:off x="263352" y="-27384"/>
            <a:ext cx="11449272" cy="669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Britannic Bold" panose="020B0903060703020204" pitchFamily="34" charset="0"/>
              </a:rPr>
              <a:t>Development of the system for training and </a:t>
            </a:r>
            <a:endParaRPr lang="en-US" sz="3600" dirty="0" smtClean="0">
              <a:latin typeface="Britannic Bold" panose="020B09030607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Britannic Bold" panose="020B0903060703020204" pitchFamily="34" charset="0"/>
              </a:rPr>
              <a:t>retraining </a:t>
            </a:r>
            <a:r>
              <a:rPr lang="en-US" sz="3600" dirty="0">
                <a:latin typeface="Britannic Bold" panose="020B0903060703020204" pitchFamily="34" charset="0"/>
              </a:rPr>
              <a:t>IT-specialists 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575" name="CustomShape 4"/>
          <p:cNvSpPr/>
          <p:nvPr/>
        </p:nvSpPr>
        <p:spPr>
          <a:xfrm>
            <a:off x="8184632" y="873582"/>
            <a:ext cx="3744016" cy="5677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 algn="just">
              <a:lnSpc>
                <a:spcPct val="100000"/>
              </a:lnSpc>
              <a:buClr>
                <a:srgbClr val="FF0000"/>
              </a:buClr>
              <a:buSzPct val="120000"/>
            </a:pPr>
            <a:r>
              <a:rPr lang="en-US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T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raining 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of 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the 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</a:t>
            </a:r>
            <a:r>
              <a:rPr lang="ru-RU" sz="2200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nstitute</a:t>
            </a:r>
            <a:r>
              <a:rPr lang="ru-RU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staff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sz="2200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students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and </a:t>
            </a:r>
            <a:r>
              <a:rPr lang="ru-RU" sz="2200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young</a:t>
            </a:r>
            <a:r>
              <a:rPr lang="ru-RU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scientists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from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the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JINR </a:t>
            </a: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Member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States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is carried out</a:t>
            </a:r>
            <a:r>
              <a:rPr lang="ru-RU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within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:</a:t>
            </a:r>
          </a:p>
          <a:p>
            <a:pPr marL="360" algn="just">
              <a:lnSpc>
                <a:spcPct val="100000"/>
              </a:lnSpc>
              <a:buClr>
                <a:srgbClr val="FF0000"/>
              </a:buClr>
              <a:buSzPct val="120000"/>
            </a:pPr>
            <a:endParaRPr lang="en-US" sz="1100" b="0" strike="noStrike" spc="-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FF0000"/>
              </a:buClr>
              <a:buSzPct val="120000"/>
              <a:buFont typeface="Wingdings" charset="2"/>
              <a:buChar char=""/>
            </a:pP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activities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organized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by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the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JINR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University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Centre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ru-RU" sz="2200" b="0" strike="noStrike" spc="-1" dirty="0" smtClean="0">
              <a:latin typeface="Book Antiqua" panose="02040602050305030304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FF0000"/>
              </a:buClr>
              <a:buSzPct val="120000"/>
              <a:buFont typeface="Wingdings" charset="2"/>
              <a:buChar char="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the framework of s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pecial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courses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from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leading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software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developers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;</a:t>
            </a:r>
            <a:endParaRPr lang="ru-RU" sz="2200" b="0" strike="noStrike" spc="-1" dirty="0" smtClean="0">
              <a:latin typeface="Book Antiqua" panose="02040602050305030304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FF0000"/>
              </a:buClr>
              <a:buSzPct val="120000"/>
              <a:buFont typeface="Wingdings" charset="2"/>
              <a:buChar char=""/>
            </a:pP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conferences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and</a:t>
            </a:r>
            <a:r>
              <a:rPr lang="ru-RU" sz="22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schools</a:t>
            </a:r>
            <a:r>
              <a:rPr lang="ru-RU" sz="22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organized</a:t>
            </a:r>
            <a:r>
              <a:rPr lang="ru-RU" sz="22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by</a:t>
            </a:r>
            <a:r>
              <a:rPr lang="ru-RU" sz="22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JINR;</a:t>
            </a:r>
            <a:endParaRPr lang="ru-RU" sz="2200" b="0" strike="noStrike" spc="-1" dirty="0">
              <a:latin typeface="Book Antiqua" panose="02040602050305030304" pitchFamily="18" charset="0"/>
            </a:endParaRPr>
          </a:p>
          <a:p>
            <a:pPr marL="343080" indent="-342720" algn="just">
              <a:lnSpc>
                <a:spcPct val="100000"/>
              </a:lnSpc>
              <a:buClr>
                <a:srgbClr val="FF0000"/>
              </a:buClr>
              <a:buSzPct val="120000"/>
              <a:buFont typeface="Wingdings" charset="2"/>
              <a:buChar char=""/>
            </a:pP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international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cooperation</a:t>
            </a:r>
            <a:r>
              <a:rPr lang="ru-RU" sz="22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programs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at </a:t>
            </a:r>
            <a:r>
              <a:rPr lang="ru-RU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JINR </a:t>
            </a:r>
            <a:r>
              <a:rPr lang="ru-RU" sz="2200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Member</a:t>
            </a:r>
            <a:r>
              <a:rPr lang="ru-RU" sz="2200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spc="-1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States</a:t>
            </a:r>
            <a:r>
              <a:rPr lang="en-US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institutes</a:t>
            </a:r>
            <a:r>
              <a:rPr lang="ru-RU" sz="2200" spc="-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ru-RU" sz="2200" b="0" strike="noStrike" spc="-1" dirty="0">
              <a:latin typeface="Book Antiqua" panose="02040602050305030304" pitchFamily="18" charset="0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9048328" y="6508702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14</a:t>
            </a:fld>
            <a:endParaRPr lang="ru-RU" sz="1200" b="0" strike="noStrike" spc="-1" dirty="0"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122363"/>
            <a:ext cx="601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" y="1700808"/>
            <a:ext cx="4276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73" y="1700311"/>
            <a:ext cx="3629025" cy="128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" y="2996952"/>
            <a:ext cx="2806565" cy="33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04" y="3085602"/>
            <a:ext cx="2512579" cy="32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140968"/>
            <a:ext cx="2798068" cy="107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48" y="4437112"/>
            <a:ext cx="27903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4"/>
          <p:cNvPicPr/>
          <p:nvPr/>
        </p:nvPicPr>
        <p:blipFill>
          <a:blip r:embed="rId2"/>
          <a:srcRect l="15143" r="14545"/>
          <a:stretch/>
        </p:blipFill>
        <p:spPr>
          <a:xfrm>
            <a:off x="191344" y="908720"/>
            <a:ext cx="7704856" cy="5652056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911424" y="-74364"/>
            <a:ext cx="11973544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60360">
              <a:lnSpc>
                <a:spcPct val="100000"/>
              </a:lnSpc>
            </a:pPr>
            <a:r>
              <a:rPr lang="en-US" sz="3200" cap="all" spc="199" dirty="0" smtClean="0">
                <a:solidFill>
                  <a:srgbClr val="2A1A00"/>
                </a:solidFill>
                <a:latin typeface="Britannic Bold" panose="020B0903060703020204" pitchFamily="34" charset="0"/>
              </a:rPr>
              <a:t>Strategic </a:t>
            </a:r>
            <a:r>
              <a:rPr lang="en-US" sz="3200" cap="all" spc="199" dirty="0">
                <a:solidFill>
                  <a:srgbClr val="2A1A00"/>
                </a:solidFill>
                <a:latin typeface="Britannic Bold" panose="020B0903060703020204" pitchFamily="34" charset="0"/>
              </a:rPr>
              <a:t>long-term plan </a:t>
            </a:r>
            <a:endParaRPr lang="ru-RU" sz="3200" cap="all" spc="199" dirty="0">
              <a:solidFill>
                <a:srgbClr val="2A1A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4232" y="692696"/>
            <a:ext cx="3600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pc="-1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AIM</a:t>
            </a:r>
          </a:p>
          <a:p>
            <a:pPr algn="just"/>
            <a:r>
              <a:rPr lang="en-US" sz="2000" b="1" spc="-1" dirty="0" smtClean="0">
                <a:solidFill>
                  <a:srgbClr val="C00000"/>
                </a:solidFill>
                <a:latin typeface="Book Antiqua"/>
              </a:rPr>
              <a:t>Expandable </a:t>
            </a:r>
            <a:r>
              <a:rPr lang="en-US" sz="2000" b="1" spc="-1" dirty="0">
                <a:solidFill>
                  <a:srgbClr val="C00000"/>
                </a:solidFill>
                <a:latin typeface="Book Antiqua"/>
              </a:rPr>
              <a:t>worldwide </a:t>
            </a:r>
            <a:r>
              <a:rPr lang="en-US" sz="2000" b="1" spc="-1" dirty="0" err="1" smtClean="0">
                <a:solidFill>
                  <a:srgbClr val="C00000"/>
                </a:solidFill>
                <a:latin typeface="Book Antiqua"/>
              </a:rPr>
              <a:t>dynamicaly</a:t>
            </a:r>
            <a:r>
              <a:rPr lang="en-US" sz="2000" b="1" spc="-1" dirty="0" smtClean="0">
                <a:solidFill>
                  <a:srgbClr val="C00000"/>
                </a:solidFill>
                <a:latin typeface="Book Antiqua"/>
              </a:rPr>
              <a:t> evolving </a:t>
            </a:r>
            <a:r>
              <a:rPr lang="ru-RU" sz="2000" b="1" spc="-1" dirty="0" smtClean="0">
                <a:solidFill>
                  <a:srgbClr val="C00000"/>
                </a:solidFill>
                <a:latin typeface="Book Antiqua"/>
              </a:rPr>
              <a:t>IT-</a:t>
            </a:r>
            <a:r>
              <a:rPr lang="ru-RU" sz="2000" b="1" spc="-1" dirty="0" err="1" smtClean="0">
                <a:solidFill>
                  <a:srgbClr val="C00000"/>
                </a:solidFill>
                <a:latin typeface="Book Antiqua"/>
              </a:rPr>
              <a:t>ecosystem</a:t>
            </a:r>
            <a:r>
              <a:rPr lang="ru-RU" sz="2000" b="1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that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combines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a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variety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technological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solutions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, </a:t>
            </a:r>
            <a:r>
              <a:rPr lang="en-US" sz="2000" b="1" spc="-1" dirty="0" smtClean="0">
                <a:solidFill>
                  <a:srgbClr val="C00000"/>
                </a:solidFill>
                <a:latin typeface="Book Antiqua"/>
              </a:rPr>
              <a:t>state-of-art computing </a:t>
            </a:r>
            <a:r>
              <a:rPr lang="ru-RU" sz="2000" b="1" spc="-1" dirty="0" err="1" smtClean="0">
                <a:solidFill>
                  <a:srgbClr val="C00000"/>
                </a:solidFill>
                <a:latin typeface="Book Antiqua"/>
              </a:rPr>
              <a:t>concepts</a:t>
            </a:r>
            <a:r>
              <a:rPr lang="ru-RU" sz="2000" b="1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and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methodologies</a:t>
            </a:r>
            <a:r>
              <a:rPr lang="ru-RU" sz="2000" spc="-1" dirty="0">
                <a:solidFill>
                  <a:srgbClr val="C00000"/>
                </a:solidFill>
                <a:latin typeface="Book Antiqua"/>
              </a:rPr>
              <a:t>.</a:t>
            </a:r>
            <a:endParaRPr lang="ru-RU" sz="2000" spc="-1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b="1" spc="-1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PURPOSES</a:t>
            </a:r>
          </a:p>
          <a:p>
            <a:pPr algn="just"/>
            <a:r>
              <a:rPr lang="en-US" sz="2000" b="1" spc="-1" dirty="0" err="1">
                <a:solidFill>
                  <a:srgbClr val="C00000"/>
                </a:solidFill>
                <a:latin typeface="Book Antiqua"/>
              </a:rPr>
              <a:t>S</a:t>
            </a:r>
            <a:r>
              <a:rPr lang="ru-RU" sz="2000" b="1" spc="-1" dirty="0" err="1" smtClean="0">
                <a:solidFill>
                  <a:srgbClr val="C00000"/>
                </a:solidFill>
                <a:latin typeface="Book Antiqua"/>
              </a:rPr>
              <a:t>ignificantly</a:t>
            </a:r>
            <a:r>
              <a:rPr lang="ru-RU" sz="2000" b="1" spc="-1" dirty="0" smtClean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reduce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time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spent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on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the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implementation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of</a:t>
            </a:r>
            <a:r>
              <a:rPr lang="ru-RU" sz="2000" b="1" spc="-1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ru-RU" sz="2000" b="1" spc="-1" dirty="0" err="1">
                <a:solidFill>
                  <a:srgbClr val="C00000"/>
                </a:solidFill>
                <a:latin typeface="Book Antiqua"/>
              </a:rPr>
              <a:t>projects</a:t>
            </a:r>
            <a:r>
              <a:rPr lang="en-US" sz="2000" b="1" spc="-1" dirty="0">
                <a:solidFill>
                  <a:srgbClr val="C00000"/>
                </a:solidFill>
                <a:latin typeface="Book Antiqua"/>
              </a:rPr>
              <a:t> that require computing resources and IT expertise </a:t>
            </a:r>
          </a:p>
          <a:p>
            <a:pPr algn="just"/>
            <a:endParaRPr lang="en-US" sz="2000" b="1" spc="-1" dirty="0">
              <a:solidFill>
                <a:srgbClr val="000000"/>
              </a:solidFill>
              <a:latin typeface="Book Antiqua"/>
            </a:endParaRPr>
          </a:p>
          <a:p>
            <a:pPr algn="just"/>
            <a:r>
              <a:rPr lang="en-US" sz="2000" b="1" spc="-1" dirty="0" smtClean="0">
                <a:solidFill>
                  <a:schemeClr val="accent2">
                    <a:lumMod val="50000"/>
                  </a:schemeClr>
                </a:solidFill>
                <a:latin typeface="Book Antiqua"/>
              </a:rPr>
              <a:t>BENEFICIARIES</a:t>
            </a:r>
          </a:p>
          <a:p>
            <a:pPr algn="just"/>
            <a:r>
              <a:rPr lang="en-US" sz="2000" b="1" spc="-1" dirty="0">
                <a:solidFill>
                  <a:srgbClr val="C00000"/>
                </a:solidFill>
                <a:latin typeface="Book Antiqua"/>
              </a:rPr>
              <a:t>JINR, its Member States and international collaborators</a:t>
            </a:r>
            <a:endParaRPr lang="en-US" sz="2000" b="1" spc="-1" dirty="0">
              <a:solidFill>
                <a:srgbClr val="C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466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80" y="73508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itannic Bold" panose="020B0903060703020204" pitchFamily="34" charset="0"/>
              </a:rPr>
              <a:t>International group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983" y="1325667"/>
            <a:ext cx="7156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Book Antiqua" panose="02040602050305030304" pitchFamily="18" charset="0"/>
              </a:rPr>
              <a:t>Ian Bird </a:t>
            </a:r>
            <a:r>
              <a:rPr lang="en-US" sz="2000" dirty="0" smtClean="0">
                <a:latin typeface="Book Antiqua" panose="02040602050305030304" pitchFamily="18" charset="0"/>
              </a:rPr>
              <a:t>– CERN</a:t>
            </a:r>
          </a:p>
          <a:p>
            <a:pPr algn="just"/>
            <a:r>
              <a:rPr lang="en-US" sz="2000" b="1" dirty="0" smtClean="0">
                <a:latin typeface="Book Antiqua" panose="02040602050305030304" pitchFamily="18" charset="0"/>
              </a:rPr>
              <a:t>Peter </a:t>
            </a:r>
            <a:r>
              <a:rPr lang="en-US" sz="2000" b="1" dirty="0" err="1" smtClean="0">
                <a:latin typeface="Book Antiqua" panose="02040602050305030304" pitchFamily="18" charset="0"/>
              </a:rPr>
              <a:t>Hristov</a:t>
            </a:r>
            <a:r>
              <a:rPr lang="en-US" sz="2000" b="1" dirty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– Bulgarian Academy of Sciences/ CERN </a:t>
            </a:r>
          </a:p>
          <a:p>
            <a:pPr algn="just"/>
            <a:r>
              <a:rPr lang="en-US" sz="2000" b="1" dirty="0" err="1">
                <a:latin typeface="Book Antiqua" panose="02040602050305030304" pitchFamily="18" charset="0"/>
              </a:rPr>
              <a:t>Weidong</a:t>
            </a:r>
            <a:r>
              <a:rPr lang="en-US" sz="2000" b="1" dirty="0">
                <a:latin typeface="Book Antiqua" panose="02040602050305030304" pitchFamily="18" charset="0"/>
              </a:rPr>
              <a:t> </a:t>
            </a:r>
            <a:r>
              <a:rPr lang="en-US" sz="2000" b="1" dirty="0" smtClean="0">
                <a:latin typeface="Book Antiqua" panose="02040602050305030304" pitchFamily="18" charset="0"/>
              </a:rPr>
              <a:t>Li</a:t>
            </a:r>
            <a:r>
              <a:rPr lang="en-US" sz="2000" dirty="0" smtClean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– HEP Institute </a:t>
            </a:r>
            <a:r>
              <a:rPr lang="en-US" sz="2000" dirty="0">
                <a:latin typeface="Book Antiqua" panose="02040602050305030304" pitchFamily="18" charset="0"/>
              </a:rPr>
              <a:t>of Chinese Academy of Sciences</a:t>
            </a:r>
          </a:p>
          <a:p>
            <a:pPr algn="just"/>
            <a:r>
              <a:rPr lang="en-US" sz="2000" b="1" dirty="0" err="1" smtClean="0">
                <a:latin typeface="Book Antiqua" panose="02040602050305030304" pitchFamily="18" charset="0"/>
              </a:rPr>
              <a:t>Oxana</a:t>
            </a:r>
            <a:r>
              <a:rPr lang="en-US" sz="2000" b="1" dirty="0" smtClean="0">
                <a:latin typeface="Book Antiqua" panose="02040602050305030304" pitchFamily="18" charset="0"/>
              </a:rPr>
              <a:t> </a:t>
            </a:r>
            <a:r>
              <a:rPr lang="en-US" sz="2000" b="1" dirty="0" err="1" smtClean="0">
                <a:latin typeface="Book Antiqua" panose="02040602050305030304" pitchFamily="18" charset="0"/>
              </a:rPr>
              <a:t>Smirnova</a:t>
            </a:r>
            <a:r>
              <a:rPr lang="en-US" sz="2000" b="1" dirty="0" smtClean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– Lund University/</a:t>
            </a:r>
            <a:r>
              <a:rPr lang="en-US" sz="2000" dirty="0" err="1" smtClean="0">
                <a:latin typeface="Book Antiqua" panose="02040602050305030304" pitchFamily="18" charset="0"/>
              </a:rPr>
              <a:t>NeIC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/>
            <a:r>
              <a:rPr lang="en-US" sz="2000" b="1" dirty="0" smtClean="0">
                <a:latin typeface="Book Antiqua" panose="02040602050305030304" pitchFamily="18" charset="0"/>
              </a:rPr>
              <a:t>Alexei </a:t>
            </a:r>
            <a:r>
              <a:rPr lang="en-US" sz="2000" b="1" dirty="0" err="1" smtClean="0">
                <a:latin typeface="Book Antiqua" panose="02040602050305030304" pitchFamily="18" charset="0"/>
              </a:rPr>
              <a:t>Klimentov</a:t>
            </a:r>
            <a:r>
              <a:rPr lang="en-US" sz="2000" b="1" dirty="0" smtClean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– CERN/BNL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sz="2000" b="1" dirty="0">
                <a:latin typeface="Book Antiqua" panose="02040602050305030304" pitchFamily="18" charset="0"/>
              </a:rPr>
              <a:t>Patrick </a:t>
            </a:r>
            <a:r>
              <a:rPr lang="en-US" sz="2000" b="1" dirty="0" err="1">
                <a:latin typeface="Book Antiqua" panose="02040602050305030304" pitchFamily="18" charset="0"/>
              </a:rPr>
              <a:t>Fuhrmann</a:t>
            </a:r>
            <a:r>
              <a:rPr lang="en-US" sz="2000" b="1" dirty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– DESY</a:t>
            </a:r>
          </a:p>
          <a:p>
            <a:pPr algn="just"/>
            <a:r>
              <a:rPr lang="en-US" sz="2000" b="1" dirty="0" smtClean="0">
                <a:latin typeface="Book Antiqua" panose="02040602050305030304" pitchFamily="18" charset="0"/>
              </a:rPr>
              <a:t>Gaetano </a:t>
            </a:r>
            <a:r>
              <a:rPr lang="en-US" sz="2000" b="1" dirty="0" err="1" smtClean="0">
                <a:latin typeface="Book Antiqua" panose="02040602050305030304" pitchFamily="18" charset="0"/>
              </a:rPr>
              <a:t>Maron</a:t>
            </a:r>
            <a:r>
              <a:rPr lang="en-US" sz="2000" b="1" dirty="0" smtClean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– INFN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1509" y="1156265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Vladimir </a:t>
            </a:r>
            <a:r>
              <a:rPr lang="en-US" dirty="0" err="1" smtClean="0">
                <a:latin typeface="Book Antiqua" panose="02040602050305030304" pitchFamily="18" charset="0"/>
              </a:rPr>
              <a:t>Korenkov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Andrey </a:t>
            </a:r>
            <a:r>
              <a:rPr lang="en-US" dirty="0" err="1" smtClean="0">
                <a:latin typeface="Book Antiqua" panose="02040602050305030304" pitchFamily="18" charset="0"/>
              </a:rPr>
              <a:t>Dolbilov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Valery </a:t>
            </a:r>
            <a:r>
              <a:rPr lang="en-US" dirty="0" err="1">
                <a:latin typeface="Book Antiqua" panose="02040602050305030304" pitchFamily="18" charset="0"/>
              </a:rPr>
              <a:t>Mitsyn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Tatyana </a:t>
            </a:r>
            <a:r>
              <a:rPr lang="en-US" dirty="0" err="1" smtClean="0">
                <a:latin typeface="Book Antiqua" panose="02040602050305030304" pitchFamily="18" charset="0"/>
              </a:rPr>
              <a:t>Strizh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Dmitry </a:t>
            </a:r>
            <a:r>
              <a:rPr lang="en-US" dirty="0" err="1" smtClean="0">
                <a:latin typeface="Book Antiqua" panose="02040602050305030304" pitchFamily="18" charset="0"/>
              </a:rPr>
              <a:t>Podga</a:t>
            </a:r>
            <a:r>
              <a:rPr lang="en-US" dirty="0" err="1">
                <a:latin typeface="Book Antiqua" panose="02040602050305030304" pitchFamily="18" charset="0"/>
              </a:rPr>
              <a:t>i</a:t>
            </a:r>
            <a:r>
              <a:rPr lang="en-US" dirty="0" err="1" smtClean="0">
                <a:latin typeface="Book Antiqua" panose="02040602050305030304" pitchFamily="18" charset="0"/>
              </a:rPr>
              <a:t>ny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Petr </a:t>
            </a:r>
            <a:r>
              <a:rPr lang="en-US" dirty="0" err="1">
                <a:latin typeface="Book Antiqua" panose="02040602050305030304" pitchFamily="18" charset="0"/>
              </a:rPr>
              <a:t>Zrelov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Irina </a:t>
            </a:r>
            <a:r>
              <a:rPr lang="en-US" dirty="0" err="1" smtClean="0">
                <a:latin typeface="Book Antiqua" panose="02040602050305030304" pitchFamily="18" charset="0"/>
              </a:rPr>
              <a:t>Filozova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Vladimir </a:t>
            </a:r>
            <a:r>
              <a:rPr lang="en-US" dirty="0" err="1" smtClean="0">
                <a:latin typeface="Book Antiqua" panose="02040602050305030304" pitchFamily="18" charset="0"/>
              </a:rPr>
              <a:t>Gerdt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err="1" smtClean="0">
                <a:latin typeface="Book Antiqua" panose="02040602050305030304" pitchFamily="18" charset="0"/>
              </a:rPr>
              <a:t>Oxana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</a:rPr>
              <a:t>Streltsova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Nikolay </a:t>
            </a:r>
            <a:r>
              <a:rPr lang="en-US" dirty="0" err="1" smtClean="0">
                <a:latin typeface="Book Antiqua" panose="02040602050305030304" pitchFamily="18" charset="0"/>
              </a:rPr>
              <a:t>Voytishin</a:t>
            </a:r>
            <a:endParaRPr lang="en-US" dirty="0">
              <a:latin typeface="Book Antiqua" panose="02040602050305030304" pitchFamily="18" charset="0"/>
            </a:endParaRP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4272" y="692696"/>
            <a:ext cx="23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itannic Bold" panose="020B0903060703020204" pitchFamily="34" charset="0"/>
              </a:rPr>
              <a:t>Local group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6" name="AutoShape 8" descr="ÐÐ°ÑÑÐ¸Ð½ÐºÐ¸ Ð¿Ð¾ Ð·Ð°Ð¿ÑÐ¾ÑÑ chep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ÐÐ°ÑÑÐ¸Ð½ÐºÐ¸ Ð¿Ð¾ Ð·Ð°Ð¿ÑÐ¾ÑÑ chep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ÐÐ°ÑÑÐ¸Ð½ÐºÐ¸ Ð¿Ð¾ Ð·Ð°Ð¿ÑÐ¾ÑÑ chep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07768" y="4911551"/>
            <a:ext cx="378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itannic Bold" panose="020B0903060703020204" pitchFamily="34" charset="0"/>
              </a:rPr>
              <a:t>Meetings and discussions</a:t>
            </a:r>
            <a:endParaRPr lang="ru-RU" sz="2400" dirty="0"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3278" y="53732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Conferences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Workshops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Visits/Seminars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11" name="AutoShape 23" descr="ÐÐ°ÑÑÐ¸Ð½ÐºÐ¸ Ð¿Ð¾ Ð·Ð°Ð¿ÑÐ¾ÑÑ cern openlab worksh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5" descr="ÐÐ°ÑÑÐ¸Ð½ÐºÐ¸ Ð¿Ð¾ Ð·Ð°Ð¿ÑÐ¾ÑÑ cern openlab worksho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5640" y="-25643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ritannic Bold" panose="020B0903060703020204" pitchFamily="34" charset="0"/>
              </a:rPr>
              <a:t>Working  and Experts’ </a:t>
            </a:r>
            <a:r>
              <a:rPr lang="en-US" sz="3600" dirty="0" smtClean="0">
                <a:latin typeface="Britannic Bold" panose="020B0903060703020204" pitchFamily="34" charset="0"/>
              </a:rPr>
              <a:t>Group</a:t>
            </a:r>
            <a:endParaRPr lang="ru-RU" sz="3600" dirty="0">
              <a:latin typeface="Britannic Bold" panose="020B0903060703020204" pitchFamily="34" charset="0"/>
            </a:endParaRPr>
          </a:p>
        </p:txBody>
      </p:sp>
      <p:sp>
        <p:nvSpPr>
          <p:cNvPr id="22" name="TextShape 4"/>
          <p:cNvSpPr txBox="1"/>
          <p:nvPr/>
        </p:nvSpPr>
        <p:spPr>
          <a:xfrm>
            <a:off x="9037480" y="6395768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2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8100186" y="4149080"/>
            <a:ext cx="1380189" cy="1376562"/>
          </a:xfrm>
          <a:prstGeom prst="bentArrow">
            <a:avLst>
              <a:gd name="adj1" fmla="val 30954"/>
              <a:gd name="adj2" fmla="val 23733"/>
              <a:gd name="adj3" fmla="val 25000"/>
              <a:gd name="adj4" fmla="val 91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10800000" flipH="1">
            <a:off x="2063552" y="4077072"/>
            <a:ext cx="1512169" cy="1470246"/>
          </a:xfrm>
          <a:prstGeom prst="bentArrow">
            <a:avLst>
              <a:gd name="adj1" fmla="val 30954"/>
              <a:gd name="adj2" fmla="val 23733"/>
              <a:gd name="adj3" fmla="val 25000"/>
              <a:gd name="adj4" fmla="val 91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199456" y="604800"/>
            <a:ext cx="10657184" cy="87570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700" b="1" strike="noStrike" spc="-1" dirty="0">
                <a:solidFill>
                  <a:srgbClr val="C00000"/>
                </a:solidFill>
                <a:latin typeface="Book Antiqua"/>
                <a:ea typeface="ＭＳ Ｐゴシック"/>
              </a:rPr>
              <a:t>WLCG:</a:t>
            </a:r>
            <a:endParaRPr lang="ru-RU" sz="1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 dirty="0" err="1" smtClean="0">
                <a:solidFill>
                  <a:srgbClr val="000000"/>
                </a:solidFill>
                <a:latin typeface="Book Antiqua"/>
                <a:ea typeface="ＭＳ Ｐゴシック"/>
              </a:rPr>
              <a:t>An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en-US" sz="1700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i</a:t>
            </a:r>
            <a:r>
              <a:rPr lang="ru-RU" sz="1700" b="0" strike="noStrike" spc="-1" dirty="0" err="1" smtClean="0">
                <a:solidFill>
                  <a:srgbClr val="000000"/>
                </a:solidFill>
                <a:latin typeface="Book Antiqua"/>
                <a:ea typeface="ＭＳ Ｐゴシック"/>
              </a:rPr>
              <a:t>nternational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collaboration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to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distribute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and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analyse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LHC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data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en-US" sz="1700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i</a:t>
            </a:r>
            <a:r>
              <a:rPr lang="ru-RU" sz="1700" b="0" strike="noStrike" spc="-1" dirty="0" err="1" smtClean="0">
                <a:solidFill>
                  <a:srgbClr val="000000"/>
                </a:solidFill>
                <a:latin typeface="Book Antiqua"/>
                <a:ea typeface="ＭＳ Ｐゴシック"/>
              </a:rPr>
              <a:t>ntegrates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computer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centres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 smtClean="0">
                <a:solidFill>
                  <a:srgbClr val="000000"/>
                </a:solidFill>
                <a:latin typeface="Book Antiqua"/>
                <a:ea typeface="ＭＳ Ｐゴシック"/>
              </a:rPr>
              <a:t>worldwide</a:t>
            </a:r>
            <a:r>
              <a:rPr lang="en-US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,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en-US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which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provide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computing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and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storage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 smtClean="0">
                <a:solidFill>
                  <a:srgbClr val="000000"/>
                </a:solidFill>
                <a:latin typeface="Book Antiqua"/>
                <a:ea typeface="ＭＳ Ｐゴシック"/>
              </a:rPr>
              <a:t>resource</a:t>
            </a:r>
            <a:r>
              <a:rPr lang="en-US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s,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into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a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single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infrastructure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accessible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by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all</a:t>
            </a:r>
            <a:r>
              <a:rPr lang="ru-RU" sz="1700" b="0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LHC </a:t>
            </a:r>
            <a:r>
              <a:rPr lang="ru-RU" sz="1700" b="0" strike="noStrike" spc="-1" dirty="0" err="1" smtClean="0">
                <a:solidFill>
                  <a:srgbClr val="000000"/>
                </a:solidFill>
                <a:latin typeface="Book Antiqua"/>
                <a:ea typeface="ＭＳ Ｐゴシック"/>
              </a:rPr>
              <a:t>physicists</a:t>
            </a:r>
            <a:r>
              <a:rPr lang="en-US" sz="1700" b="0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.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5500021" y="6309320"/>
            <a:ext cx="4412403" cy="39865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i="1" strike="noStrike" spc="-1" dirty="0" err="1">
                <a:solidFill>
                  <a:srgbClr val="000000"/>
                </a:solidFill>
                <a:latin typeface="Book Antiqua"/>
              </a:rPr>
              <a:t>Worldwide</a:t>
            </a:r>
            <a:r>
              <a:rPr lang="ru-RU" sz="2000" b="0" i="1" strike="noStrike" spc="-1" dirty="0">
                <a:solidFill>
                  <a:srgbClr val="000000"/>
                </a:solidFill>
                <a:latin typeface="Book Antiqua"/>
              </a:rPr>
              <a:t> LHC </a:t>
            </a:r>
            <a:r>
              <a:rPr lang="ru-RU" sz="2000" b="0" i="1" strike="noStrike" spc="-1" dirty="0" err="1">
                <a:solidFill>
                  <a:srgbClr val="000000"/>
                </a:solidFill>
                <a:latin typeface="Book Antiqua"/>
              </a:rPr>
              <a:t>Computing</a:t>
            </a:r>
            <a:r>
              <a:rPr lang="ru-RU" sz="2000" b="0" i="1" strike="noStrike" spc="-1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ru-RU" sz="2000" b="0" i="1" strike="noStrike" spc="-1" dirty="0" err="1">
                <a:solidFill>
                  <a:srgbClr val="000000"/>
                </a:solidFill>
                <a:latin typeface="Book Antiqua"/>
              </a:rPr>
              <a:t>Grid</a:t>
            </a:r>
            <a:r>
              <a:rPr lang="ru-RU" sz="2000" b="0" i="1" strike="noStrike" spc="-1" dirty="0">
                <a:solidFill>
                  <a:srgbClr val="000000"/>
                </a:solidFill>
                <a:latin typeface="Book Antiqua"/>
              </a:rPr>
              <a:t> - 2019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1185692" y="-2321286"/>
            <a:ext cx="3988686" cy="623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73" name="Table 8"/>
          <p:cNvGraphicFramePr/>
          <p:nvPr>
            <p:extLst>
              <p:ext uri="{D42A27DB-BD31-4B8C-83A1-F6EECF244321}">
                <p14:modId xmlns:p14="http://schemas.microsoft.com/office/powerpoint/2010/main" val="2390568795"/>
              </p:ext>
            </p:extLst>
          </p:nvPr>
        </p:nvGraphicFramePr>
        <p:xfrm>
          <a:off x="623392" y="1700808"/>
          <a:ext cx="2304256" cy="3383280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C00000"/>
                          </a:solidFill>
                          <a:latin typeface="Book Antiqua"/>
                          <a:ea typeface="ＭＳ Ｐゴシック"/>
                        </a:rPr>
                        <a:t>Tier-0 (CERN)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: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 err="1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data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 </a:t>
                      </a:r>
                      <a:r>
                        <a:rPr lang="ru-RU" sz="1800" b="1" strike="noStrike" spc="-1" dirty="0" err="1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recording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, </a:t>
                      </a:r>
                      <a:r>
                        <a:rPr lang="ru-RU" sz="1800" b="1" strike="noStrike" spc="-1" dirty="0" err="1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reconstruction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 </a:t>
                      </a:r>
                      <a:r>
                        <a:rPr lang="ru-RU" sz="1800" b="1" strike="noStrike" spc="-1" dirty="0" err="1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and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 </a:t>
                      </a:r>
                      <a:r>
                        <a:rPr lang="ru-RU" sz="1800" b="1" strike="noStrike" spc="-1" dirty="0" err="1" smtClean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distribution</a:t>
                      </a:r>
                      <a:endParaRPr lang="en-US" sz="1800" b="1" strike="noStrike" spc="-1" dirty="0" smtClean="0">
                        <a:solidFill>
                          <a:srgbClr val="000000"/>
                        </a:solidFill>
                        <a:latin typeface="Book Antiqua"/>
                        <a:ea typeface="ＭＳ Ｐゴシック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spc="-1" dirty="0" smtClean="0">
                          <a:solidFill>
                            <a:srgbClr val="C00000"/>
                          </a:solidFill>
                          <a:latin typeface="Book Antiqua"/>
                          <a:ea typeface="ＭＳ Ｐゴシック"/>
                        </a:rPr>
                        <a:t>Tier-1: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permanent storage, re-processing, analysis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smtClean="0">
                          <a:solidFill>
                            <a:srgbClr val="C00000"/>
                          </a:solidFill>
                          <a:latin typeface="Book Antiqua"/>
                          <a:ea typeface="ＭＳ Ｐゴシック"/>
                        </a:rPr>
                        <a:t>Tier-2: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simulation,</a:t>
                      </a:r>
                      <a:endParaRPr lang="en-US" sz="1800" b="0" strike="noStrike" spc="-1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 dirty="0" smtClean="0">
                          <a:solidFill>
                            <a:srgbClr val="000000"/>
                          </a:solidFill>
                          <a:latin typeface="Book Antiqua"/>
                          <a:ea typeface="ＭＳ Ｐゴシック"/>
                        </a:rPr>
                        <a:t>end-user analysis</a:t>
                      </a:r>
                      <a:endParaRPr lang="en-US" sz="1800" b="0" strike="noStrike" spc="-1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4" name="TextShape 9"/>
          <p:cNvSpPr txBox="1"/>
          <p:nvPr/>
        </p:nvSpPr>
        <p:spPr>
          <a:xfrm>
            <a:off x="1067352" y="44624"/>
            <a:ext cx="999720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1500" lnSpcReduction="20000"/>
          </a:bodyPr>
          <a:lstStyle/>
          <a:p>
            <a:pPr>
              <a:lnSpc>
                <a:spcPct val="90000"/>
              </a:lnSpc>
            </a:pPr>
            <a:r>
              <a:rPr lang="en-US" sz="5100" dirty="0">
                <a:latin typeface="Britannic Bold" panose="020B0903060703020204" pitchFamily="34" charset="0"/>
              </a:rPr>
              <a:t>JINR is a part of Worldwide </a:t>
            </a:r>
            <a:r>
              <a:rPr lang="en-US" sz="5100" dirty="0">
                <a:latin typeface="Britannic Bold" panose="020B0903060703020204" pitchFamily="34" charset="0"/>
              </a:rPr>
              <a:t>LHC Computing Grid</a:t>
            </a:r>
            <a:r>
              <a:rPr dirty="0">
                <a:latin typeface="Britannic Bold" panose="020B0903060703020204" pitchFamily="34" charset="0"/>
              </a:rPr>
              <a:t/>
            </a:r>
            <a:br>
              <a:rPr dirty="0">
                <a:latin typeface="Britannic Bold" panose="020B0903060703020204" pitchFamily="34" charset="0"/>
              </a:rPr>
            </a:br>
            <a:endParaRPr lang="en-US" sz="5100" b="0" strike="noStrike" spc="-1" dirty="0">
              <a:solidFill>
                <a:srgbClr val="0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3" name="TextShape 4"/>
          <p:cNvSpPr txBox="1"/>
          <p:nvPr/>
        </p:nvSpPr>
        <p:spPr>
          <a:xfrm>
            <a:off x="9037480" y="6395768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3</a:t>
            </a:fld>
            <a:endParaRPr lang="ru-RU" sz="1200" b="0" strike="noStrike" spc="-1" dirty="0">
              <a:latin typeface="Times New Roman"/>
            </a:endParaRPr>
          </a:p>
        </p:txBody>
      </p:sp>
      <p:pic>
        <p:nvPicPr>
          <p:cNvPr id="14" name="Рисунок 6"/>
          <p:cNvPicPr/>
          <p:nvPr/>
        </p:nvPicPr>
        <p:blipFill>
          <a:blip r:embed="rId2"/>
          <a:srcRect l="8655" t="11600" r="25660" b="7681"/>
          <a:stretch/>
        </p:blipFill>
        <p:spPr>
          <a:xfrm>
            <a:off x="3359696" y="1772816"/>
            <a:ext cx="8042636" cy="4440792"/>
          </a:xfrm>
          <a:prstGeom prst="rect">
            <a:avLst/>
          </a:prstGeom>
          <a:ln w="9360">
            <a:noFill/>
          </a:ln>
        </p:spPr>
      </p:pic>
      <p:sp>
        <p:nvSpPr>
          <p:cNvPr id="15" name="CustomShape 5"/>
          <p:cNvSpPr/>
          <p:nvPr/>
        </p:nvSpPr>
        <p:spPr>
          <a:xfrm>
            <a:off x="839416" y="5015360"/>
            <a:ext cx="2340619" cy="175287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C00000"/>
                </a:solidFill>
                <a:latin typeface="Book Antiqua"/>
                <a:ea typeface="ＭＳ Ｐゴシック"/>
              </a:rPr>
              <a:t>~</a:t>
            </a:r>
            <a:r>
              <a:rPr lang="ru-RU" sz="1800" b="1" strike="noStrike" spc="-1" dirty="0" smtClean="0">
                <a:solidFill>
                  <a:srgbClr val="C00000"/>
                </a:solidFill>
                <a:latin typeface="Book Antiqua"/>
                <a:ea typeface="ＭＳ Ｐゴシック"/>
              </a:rPr>
              <a:t>170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Book Antiqua"/>
                <a:ea typeface="ＭＳ Ｐゴシック"/>
              </a:rPr>
              <a:t>sites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C00000"/>
                </a:solidFill>
                <a:latin typeface="Book Antiqua"/>
                <a:ea typeface="ＭＳ Ｐゴシック"/>
              </a:rPr>
              <a:t>42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countries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Book Antiqua"/>
                <a:ea typeface="ＭＳ Ｐゴシック"/>
              </a:rPr>
              <a:t>1 000 000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cores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  <a:ea typeface="ＭＳ Ｐゴシック"/>
              </a:rPr>
              <a:t>1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EB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of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storage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&gt; </a:t>
            </a:r>
            <a:r>
              <a:rPr lang="ru-RU" sz="1800" b="1" strike="noStrike" spc="-1" dirty="0">
                <a:solidFill>
                  <a:srgbClr val="C00000"/>
                </a:solidFill>
                <a:latin typeface="Book Antiqua"/>
                <a:ea typeface="ＭＳ Ｐゴシック"/>
              </a:rPr>
              <a:t>3</a:t>
            </a:r>
            <a:r>
              <a:rPr lang="ru-RU" sz="1800" b="1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million</a:t>
            </a:r>
            <a:r>
              <a:rPr lang="ru-RU" sz="1800" b="1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jobs</a:t>
            </a:r>
            <a:r>
              <a:rPr lang="ru-RU" sz="1800" b="1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/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day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Book Antiqua"/>
                <a:ea typeface="ＭＳ Ｐゴシック"/>
              </a:rPr>
              <a:t>10-100</a:t>
            </a:r>
            <a:r>
              <a:rPr lang="ru-RU" sz="1800" b="1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Gb</a:t>
            </a:r>
            <a:r>
              <a:rPr lang="ru-RU" sz="1800" b="1" strike="noStrike" spc="-1" dirty="0">
                <a:solidFill>
                  <a:srgbClr val="000000"/>
                </a:solidFill>
                <a:latin typeface="Book Antiqua"/>
                <a:ea typeface="ＭＳ Ｐゴシック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Book Antiqua"/>
                <a:ea typeface="ＭＳ Ｐゴシック"/>
              </a:rPr>
              <a:t>links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52184" y="3212976"/>
            <a:ext cx="36004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19" y="1413292"/>
            <a:ext cx="11525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86" y="2806832"/>
            <a:ext cx="17716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8072" y="-108158"/>
            <a:ext cx="652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</a:rPr>
              <a:t>NICA </a:t>
            </a:r>
            <a:r>
              <a:rPr lang="en-US" sz="4000" dirty="0" smtClean="0">
                <a:latin typeface="Britannic Bold" panose="020B0903060703020204" pitchFamily="34" charset="0"/>
              </a:rPr>
              <a:t>Computing Concept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 &amp; </a:t>
            </a:r>
            <a:r>
              <a:rPr lang="en-US" sz="4000" dirty="0" smtClean="0">
                <a:latin typeface="Britannic Bold" panose="020B0903060703020204" pitchFamily="34" charset="0"/>
              </a:rPr>
              <a:t>Challenges</a:t>
            </a:r>
            <a:endParaRPr lang="ru-RU" sz="4000" dirty="0">
              <a:latin typeface="Britannic Bold" panose="020B0903060703020204" pitchFamily="34" charset="0"/>
            </a:endParaRPr>
          </a:p>
        </p:txBody>
      </p:sp>
      <p:pic>
        <p:nvPicPr>
          <p:cNvPr id="7" name="Picture 12"/>
          <p:cNvPicPr/>
          <p:nvPr/>
        </p:nvPicPr>
        <p:blipFill>
          <a:blip r:embed="rId5"/>
          <a:stretch/>
        </p:blipFill>
        <p:spPr>
          <a:xfrm>
            <a:off x="8832304" y="5157192"/>
            <a:ext cx="2160240" cy="1444512"/>
          </a:xfrm>
          <a:prstGeom prst="rect">
            <a:avLst/>
          </a:prstGeom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9615593" y="1092171"/>
            <a:ext cx="2501424" cy="553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576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trike="noStrike" spc="-1" dirty="0" smtClean="0">
                <a:solidFill>
                  <a:srgbClr val="000000"/>
                </a:solidFill>
                <a:latin typeface="Arial"/>
                <a:ea typeface="Noto Sans CJK SC Regular"/>
              </a:rPr>
              <a:t>Lattice </a:t>
            </a:r>
            <a:r>
              <a:rPr lang="ru-RU" b="1" strike="noStrike" spc="-1" dirty="0" smtClean="0">
                <a:solidFill>
                  <a:srgbClr val="000000"/>
                </a:solidFill>
                <a:latin typeface="Arial"/>
                <a:ea typeface="Noto Sans CJK SC Regular"/>
              </a:rPr>
              <a:t>QCD </a:t>
            </a:r>
            <a:endParaRPr lang="en-US" b="1" strike="noStrike" spc="-1" dirty="0" smtClean="0">
              <a:solidFill>
                <a:srgbClr val="000000"/>
              </a:solidFill>
              <a:latin typeface="Arial"/>
              <a:ea typeface="Noto Sans CJK SC Regular"/>
            </a:endParaRPr>
          </a:p>
          <a:p>
            <a:pPr algn="ctr">
              <a:lnSpc>
                <a:spcPct val="100000"/>
              </a:lnSpc>
            </a:pPr>
            <a:r>
              <a:rPr lang="en-US" b="1" strike="noStrike" spc="-1" dirty="0" smtClean="0">
                <a:solidFill>
                  <a:srgbClr val="000000"/>
                </a:solidFill>
                <a:latin typeface="Arial"/>
                <a:ea typeface="Noto Sans CJK SC Regular"/>
              </a:rPr>
              <a:t>calculations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9552384" y="2132856"/>
            <a:ext cx="2316768" cy="850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576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strike="noStrike" spc="-1" dirty="0" err="1" smtClean="0">
                <a:solidFill>
                  <a:srgbClr val="000000"/>
                </a:solidFill>
                <a:latin typeface="Arial"/>
                <a:ea typeface="Noto Sans CJK SC Regular"/>
              </a:rPr>
              <a:t>Simulation</a:t>
            </a:r>
            <a:r>
              <a:rPr lang="en-US" b="1" strike="noStrike" spc="-1" dirty="0" smtClean="0">
                <a:solidFill>
                  <a:srgbClr val="000000"/>
                </a:solidFill>
                <a:latin typeface="Arial"/>
                <a:ea typeface="Noto Sans CJK SC Regular"/>
              </a:rPr>
              <a:t> of nuclear</a:t>
            </a:r>
          </a:p>
          <a:p>
            <a:pPr algn="ctr">
              <a:lnSpc>
                <a:spcPct val="100000"/>
              </a:lnSpc>
            </a:pPr>
            <a:r>
              <a:rPr lang="en-US" b="1" strike="noStrike" spc="-1" dirty="0" smtClean="0">
                <a:solidFill>
                  <a:srgbClr val="000000"/>
                </a:solidFill>
                <a:latin typeface="Arial"/>
                <a:ea typeface="Noto Sans CJK SC Regular"/>
              </a:rPr>
              <a:t> reactions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10027186" y="4758992"/>
            <a:ext cx="1786700" cy="2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576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Event</a:t>
            </a: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reconstruction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9289056" y="6525344"/>
            <a:ext cx="1991520" cy="2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576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Physics</a:t>
            </a: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Noto Sans CJK SC Regular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Arial"/>
                <a:ea typeface="Noto Sans CJK SC Regular"/>
              </a:rPr>
              <a:t>analysis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4" name="CustomShape 10"/>
          <p:cNvSpPr/>
          <p:nvPr/>
        </p:nvSpPr>
        <p:spPr>
          <a:xfrm rot="14407709">
            <a:off x="9108715" y="1206407"/>
            <a:ext cx="352401" cy="1672484"/>
          </a:xfrm>
          <a:prstGeom prst="upArrow">
            <a:avLst>
              <a:gd name="adj1" fmla="val 50000"/>
              <a:gd name="adj2" fmla="val 59983"/>
            </a:avLst>
          </a:prstGeom>
          <a:solidFill>
            <a:srgbClr val="CFE7F5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0"/>
          <p:cNvSpPr/>
          <p:nvPr/>
        </p:nvSpPr>
        <p:spPr>
          <a:xfrm rot="14968249">
            <a:off x="9088438" y="2231503"/>
            <a:ext cx="360041" cy="1479440"/>
          </a:xfrm>
          <a:prstGeom prst="upArrow">
            <a:avLst>
              <a:gd name="adj1" fmla="val 50000"/>
              <a:gd name="adj2" fmla="val 59983"/>
            </a:avLst>
          </a:prstGeom>
          <a:solidFill>
            <a:srgbClr val="CFE7F5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0"/>
          <p:cNvSpPr/>
          <p:nvPr/>
        </p:nvSpPr>
        <p:spPr>
          <a:xfrm rot="18019405">
            <a:off x="8615560" y="4770357"/>
            <a:ext cx="314885" cy="620589"/>
          </a:xfrm>
          <a:prstGeom prst="upArrow">
            <a:avLst>
              <a:gd name="adj1" fmla="val 50000"/>
              <a:gd name="adj2" fmla="val 59983"/>
            </a:avLst>
          </a:prstGeom>
          <a:solidFill>
            <a:srgbClr val="CFE7F5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4"/>
          <p:cNvSpPr txBox="1"/>
          <p:nvPr/>
        </p:nvSpPr>
        <p:spPr>
          <a:xfrm>
            <a:off x="9192344" y="6469904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4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20" name="CustomShape 10"/>
          <p:cNvSpPr/>
          <p:nvPr/>
        </p:nvSpPr>
        <p:spPr>
          <a:xfrm rot="16200000">
            <a:off x="8989027" y="3441707"/>
            <a:ext cx="360041" cy="1342737"/>
          </a:xfrm>
          <a:prstGeom prst="upArrow">
            <a:avLst>
              <a:gd name="adj1" fmla="val 50000"/>
              <a:gd name="adj2" fmla="val 59983"/>
            </a:avLst>
          </a:prstGeom>
          <a:solidFill>
            <a:srgbClr val="CFE7F5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" name="Рисунок 20"/>
          <p:cNvPicPr/>
          <p:nvPr/>
        </p:nvPicPr>
        <p:blipFill>
          <a:blip r:embed="rId6"/>
          <a:srcRect l="15059" t="10000" b="10000"/>
          <a:stretch/>
        </p:blipFill>
        <p:spPr>
          <a:xfrm>
            <a:off x="9879968" y="3255889"/>
            <a:ext cx="2048680" cy="1503103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363795"/>
            <a:ext cx="27813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015702"/>
            <a:ext cx="27336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трелка вправо 40"/>
          <p:cNvSpPr/>
          <p:nvPr/>
        </p:nvSpPr>
        <p:spPr>
          <a:xfrm rot="18989468">
            <a:off x="5210090" y="2663993"/>
            <a:ext cx="621583" cy="3883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2467988">
            <a:off x="5135359" y="4252276"/>
            <a:ext cx="621583" cy="3883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5447928" y="3472688"/>
            <a:ext cx="310791" cy="3883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7104112" y="188640"/>
            <a:ext cx="2572234" cy="1338312"/>
          </a:xfrm>
          <a:prstGeom prst="cloudCallout">
            <a:avLst>
              <a:gd name="adj1" fmla="val -18730"/>
              <a:gd name="adj2" fmla="val 2499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80" tIns="45692" rIns="91380" bIns="45692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Worldwide NICA Collaboration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6585237" y="1413292"/>
            <a:ext cx="950923" cy="5968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650293" y="1473362"/>
            <a:ext cx="317915" cy="5367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22" idx="1"/>
          </p:cNvCxnSpPr>
          <p:nvPr/>
        </p:nvCxnSpPr>
        <p:spPr>
          <a:xfrm rot="5400000">
            <a:off x="5571598" y="3281372"/>
            <a:ext cx="4574476" cy="1062787"/>
          </a:xfrm>
          <a:prstGeom prst="bentConnector3">
            <a:avLst>
              <a:gd name="adj1" fmla="val 99973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1" grpId="0" animBg="1"/>
      <p:bldP spid="50" grpId="0" animBg="1"/>
      <p:bldP spid="5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Table 4"/>
          <p:cNvGraphicFramePr/>
          <p:nvPr>
            <p:extLst>
              <p:ext uri="{D42A27DB-BD31-4B8C-83A1-F6EECF244321}">
                <p14:modId xmlns:p14="http://schemas.microsoft.com/office/powerpoint/2010/main" val="746916255"/>
              </p:ext>
            </p:extLst>
          </p:nvPr>
        </p:nvGraphicFramePr>
        <p:xfrm>
          <a:off x="1949584" y="5610853"/>
          <a:ext cx="8322880" cy="1994611"/>
        </p:xfrm>
        <a:graphic>
          <a:graphicData uri="http://schemas.openxmlformats.org/drawingml/2006/table">
            <a:tbl>
              <a:tblPr/>
              <a:tblGrid>
                <a:gridCol w="4129442"/>
                <a:gridCol w="4193438"/>
              </a:tblGrid>
              <a:tr h="1994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800" b="0" strike="noStrike" spc="-1" dirty="0">
                          <a:solidFill>
                            <a:srgbClr val="C00000"/>
                          </a:solidFill>
                          <a:latin typeface="Impact"/>
                          <a:ea typeface="DejaVu Sans"/>
                        </a:rPr>
                        <a:t>LIT </a:t>
                      </a:r>
                      <a:r>
                        <a:rPr lang="ru-RU" sz="1800" b="0" strike="noStrike" spc="-1" dirty="0" err="1">
                          <a:solidFill>
                            <a:srgbClr val="C00000"/>
                          </a:solidFill>
                          <a:latin typeface="Impact"/>
                          <a:ea typeface="DejaVu Sans"/>
                        </a:rPr>
                        <a:t>contribution</a:t>
                      </a:r>
                      <a:r>
                        <a:rPr lang="ru-RU" sz="1800" b="0" strike="noStrike" spc="-1" dirty="0">
                          <a:solidFill>
                            <a:srgbClr val="C00000"/>
                          </a:solidFill>
                          <a:latin typeface="Impact"/>
                          <a:ea typeface="DejaVu Sans"/>
                        </a:rPr>
                        <a:t>: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engineering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infrastructure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 (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electricity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, UPS,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cooling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,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network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,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racks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,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manpower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)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800" b="0" strike="noStrike" spc="-1" dirty="0">
                          <a:solidFill>
                            <a:srgbClr val="C00000"/>
                          </a:solidFill>
                          <a:latin typeface="Impact"/>
                          <a:ea typeface="DejaVu Sans"/>
                        </a:rPr>
                        <a:t>DLNP </a:t>
                      </a:r>
                      <a:r>
                        <a:rPr lang="ru-RU" sz="1800" b="0" strike="noStrike" spc="-1" dirty="0" err="1">
                          <a:solidFill>
                            <a:srgbClr val="C00000"/>
                          </a:solidFill>
                          <a:latin typeface="Impact"/>
                          <a:ea typeface="DejaVu Sans"/>
                        </a:rPr>
                        <a:t>contribution</a:t>
                      </a:r>
                      <a:r>
                        <a:rPr lang="ru-RU" sz="1800" b="0" strike="noStrike" spc="-1" dirty="0">
                          <a:solidFill>
                            <a:srgbClr val="C00000"/>
                          </a:solidFill>
                          <a:latin typeface="Impact"/>
                          <a:ea typeface="DejaVu Sans"/>
                        </a:rPr>
                        <a:t>:</a:t>
                      </a:r>
                      <a:r>
                        <a:rPr lang="ru-RU" sz="1800" b="0" strike="noStrike" spc="-1" dirty="0">
                          <a:solidFill>
                            <a:srgbClr val="0070C0"/>
                          </a:solidFill>
                          <a:latin typeface="Impact"/>
                          <a:ea typeface="DejaVu Sans"/>
                        </a:rPr>
                        <a:t>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computing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and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storage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resources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             (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CPUs</a:t>
                      </a:r>
                      <a:r>
                        <a:rPr lang="ru-RU" sz="18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/</a:t>
                      </a:r>
                      <a:r>
                        <a:rPr lang="ru-RU" sz="1800" b="0" strike="noStrike" spc="-1" dirty="0" err="1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GPUs&amp;disks</a:t>
                      </a:r>
                      <a:r>
                        <a:rPr lang="ru-RU" sz="2000" b="0" strike="noStrike" spc="-1" dirty="0">
                          <a:solidFill>
                            <a:srgbClr val="002060"/>
                          </a:solidFill>
                          <a:latin typeface="Impact"/>
                          <a:ea typeface="DejaVu Sans"/>
                        </a:rPr>
                        <a:t>)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80" name="Group 2"/>
          <p:cNvGrpSpPr/>
          <p:nvPr/>
        </p:nvGrpSpPr>
        <p:grpSpPr>
          <a:xfrm>
            <a:off x="1487488" y="1501740"/>
            <a:ext cx="8496944" cy="3943484"/>
            <a:chOff x="6825600" y="4149000"/>
            <a:chExt cx="5174640" cy="2561760"/>
          </a:xfrm>
        </p:grpSpPr>
        <p:pic>
          <p:nvPicPr>
            <p:cNvPr id="381" name="Рисунок 519"/>
            <p:cNvPicPr/>
            <p:nvPr/>
          </p:nvPicPr>
          <p:blipFill>
            <a:blip r:embed="rId3"/>
            <a:stretch/>
          </p:blipFill>
          <p:spPr>
            <a:xfrm>
              <a:off x="8831520" y="4769280"/>
              <a:ext cx="258120" cy="2336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2" name="Рисунок 520"/>
            <p:cNvPicPr/>
            <p:nvPr/>
          </p:nvPicPr>
          <p:blipFill>
            <a:blip r:embed="rId4"/>
            <a:stretch/>
          </p:blipFill>
          <p:spPr>
            <a:xfrm>
              <a:off x="6825600" y="4581360"/>
              <a:ext cx="1066320" cy="8186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3" name="Рисунок 521"/>
            <p:cNvPicPr/>
            <p:nvPr/>
          </p:nvPicPr>
          <p:blipFill>
            <a:blip r:embed="rId5"/>
            <a:stretch/>
          </p:blipFill>
          <p:spPr>
            <a:xfrm>
              <a:off x="11005560" y="4425840"/>
              <a:ext cx="994680" cy="11113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4" name="Рисунок 522"/>
            <p:cNvPicPr/>
            <p:nvPr/>
          </p:nvPicPr>
          <p:blipFill>
            <a:blip r:embed="rId6"/>
            <a:stretch/>
          </p:blipFill>
          <p:spPr>
            <a:xfrm>
              <a:off x="9293400" y="5729040"/>
              <a:ext cx="336240" cy="43776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5" name="Рисунок 523"/>
            <p:cNvPicPr/>
            <p:nvPr/>
          </p:nvPicPr>
          <p:blipFill>
            <a:blip r:embed="rId7"/>
            <a:stretch/>
          </p:blipFill>
          <p:spPr>
            <a:xfrm>
              <a:off x="9564840" y="4418280"/>
              <a:ext cx="335520" cy="2923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6" name="Рисунок 524"/>
            <p:cNvPicPr/>
            <p:nvPr/>
          </p:nvPicPr>
          <p:blipFill>
            <a:blip r:embed="rId8"/>
            <a:stretch/>
          </p:blipFill>
          <p:spPr>
            <a:xfrm>
              <a:off x="9983880" y="4593960"/>
              <a:ext cx="313920" cy="3506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7" name="Рисунок 525"/>
            <p:cNvPicPr/>
            <p:nvPr/>
          </p:nvPicPr>
          <p:blipFill>
            <a:blip r:embed="rId9"/>
            <a:stretch/>
          </p:blipFill>
          <p:spPr>
            <a:xfrm>
              <a:off x="9451440" y="5378040"/>
              <a:ext cx="636840" cy="2854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8" name="Рисунок 526"/>
            <p:cNvPicPr/>
            <p:nvPr/>
          </p:nvPicPr>
          <p:blipFill>
            <a:blip r:embed="rId10"/>
            <a:stretch/>
          </p:blipFill>
          <p:spPr>
            <a:xfrm>
              <a:off x="9198360" y="4535280"/>
              <a:ext cx="210600" cy="2336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89" name="Рисунок 527"/>
            <p:cNvPicPr/>
            <p:nvPr/>
          </p:nvPicPr>
          <p:blipFill>
            <a:blip r:embed="rId11"/>
            <a:stretch/>
          </p:blipFill>
          <p:spPr>
            <a:xfrm>
              <a:off x="8674560" y="5501880"/>
              <a:ext cx="467280" cy="3452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90" name="Рисунок 528"/>
            <p:cNvPicPr/>
            <p:nvPr/>
          </p:nvPicPr>
          <p:blipFill>
            <a:blip r:embed="rId12"/>
            <a:stretch/>
          </p:blipFill>
          <p:spPr>
            <a:xfrm>
              <a:off x="9145800" y="5116680"/>
              <a:ext cx="590760" cy="2023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391" name="Рисунок 529"/>
            <p:cNvPicPr/>
            <p:nvPr/>
          </p:nvPicPr>
          <p:blipFill>
            <a:blip r:embed="rId13"/>
            <a:stretch/>
          </p:blipFill>
          <p:spPr>
            <a:xfrm>
              <a:off x="7387200" y="4149000"/>
              <a:ext cx="4291200" cy="256176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91344" y="35215"/>
            <a:ext cx="1185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Britannic Bold" panose="020B0903060703020204" pitchFamily="34" charset="0"/>
              </a:rPr>
              <a:t>New Joint </a:t>
            </a:r>
            <a:r>
              <a:rPr lang="en-US" sz="4000" dirty="0" smtClean="0">
                <a:latin typeface="Britannic Bold" panose="020B0903060703020204" pitchFamily="34" charset="0"/>
              </a:rPr>
              <a:t>C</a:t>
            </a:r>
            <a:r>
              <a:rPr lang="ru-RU" sz="4000" dirty="0" err="1" smtClean="0">
                <a:latin typeface="Britannic Bold" panose="020B0903060703020204" pitchFamily="34" charset="0"/>
              </a:rPr>
              <a:t>omputing</a:t>
            </a:r>
            <a:r>
              <a:rPr lang="ru-RU" sz="4000" dirty="0" smtClean="0">
                <a:latin typeface="Britannic Bold" panose="020B0903060703020204" pitchFamily="34" charset="0"/>
              </a:rPr>
              <a:t> </a:t>
            </a:r>
            <a:r>
              <a:rPr lang="en-US" sz="4000" dirty="0" err="1" smtClean="0">
                <a:latin typeface="Britannic Bold" panose="020B0903060703020204" pitchFamily="34" charset="0"/>
              </a:rPr>
              <a:t>P</a:t>
            </a:r>
            <a:r>
              <a:rPr lang="ru-RU" sz="4000" dirty="0" err="1" smtClean="0">
                <a:latin typeface="Britannic Bold" panose="020B0903060703020204" pitchFamily="34" charset="0"/>
              </a:rPr>
              <a:t>latform</a:t>
            </a:r>
            <a:r>
              <a:rPr lang="en-US" sz="4000" dirty="0" smtClean="0">
                <a:latin typeface="Britannic Bold" panose="020B0903060703020204" pitchFamily="34" charset="0"/>
              </a:rPr>
              <a:t> </a:t>
            </a:r>
            <a:r>
              <a:rPr lang="en-US" sz="4000" dirty="0">
                <a:latin typeface="Britannic Bold" panose="020B0903060703020204" pitchFamily="34" charset="0"/>
              </a:rPr>
              <a:t>for </a:t>
            </a:r>
          </a:p>
          <a:p>
            <a:pPr algn="ctr">
              <a:lnSpc>
                <a:spcPct val="90000"/>
              </a:lnSpc>
            </a:pPr>
            <a:r>
              <a:rPr lang="ru-RU" sz="4000" dirty="0" err="1">
                <a:latin typeface="Britannic Bold" panose="020B0903060703020204" pitchFamily="34" charset="0"/>
              </a:rPr>
              <a:t>Neutrino</a:t>
            </a:r>
            <a:r>
              <a:rPr lang="en-US" sz="4000" dirty="0">
                <a:latin typeface="Britannic Bold" panose="020B0903060703020204" pitchFamily="34" charset="0"/>
              </a:rPr>
              <a:t> E</a:t>
            </a:r>
            <a:r>
              <a:rPr lang="en-US" sz="4000" dirty="0" smtClean="0">
                <a:latin typeface="Britannic Bold" panose="020B0903060703020204" pitchFamily="34" charset="0"/>
              </a:rPr>
              <a:t>xperiments</a:t>
            </a:r>
            <a:endParaRPr lang="ru-RU" sz="4000" dirty="0">
              <a:latin typeface="Britannic Bold" panose="020B0903060703020204" pitchFamily="34" charset="0"/>
            </a:endParaRPr>
          </a:p>
        </p:txBody>
      </p:sp>
      <p:sp>
        <p:nvSpPr>
          <p:cNvPr id="23" name="TextShape 4"/>
          <p:cNvSpPr txBox="1"/>
          <p:nvPr/>
        </p:nvSpPr>
        <p:spPr>
          <a:xfrm>
            <a:off x="9037480" y="6467776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5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04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688320" y="15280"/>
            <a:ext cx="10800720" cy="1491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/>
          </a:bodyPr>
          <a:lstStyle/>
          <a:p>
            <a:pPr algn="just">
              <a:lnSpc>
                <a:spcPct val="90000"/>
              </a:lnSpc>
            </a:pPr>
            <a:r>
              <a:rPr lang="en-US" sz="3100" b="0" strike="noStrike" cap="all" spc="199" dirty="0">
                <a:solidFill>
                  <a:srgbClr val="2A1A00"/>
                </a:solidFill>
                <a:latin typeface="Britannic Bold" panose="020B0903060703020204" pitchFamily="34" charset="0"/>
              </a:rPr>
              <a:t>CHALLENGE: </a:t>
            </a:r>
            <a:r>
              <a:rPr lang="en-US" sz="3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of software to acquire, manage, process and </a:t>
            </a:r>
            <a:r>
              <a:rPr lang="en-US" sz="3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US" sz="3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amounts of data to be recorded</a:t>
            </a:r>
            <a:r>
              <a:rPr sz="1900" dirty="0"/>
              <a:t/>
            </a:r>
            <a:br>
              <a:rPr sz="1900" dirty="0"/>
            </a:br>
            <a:endParaRPr lang="en-US" sz="31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93" name="Group 2"/>
          <p:cNvGrpSpPr/>
          <p:nvPr/>
        </p:nvGrpSpPr>
        <p:grpSpPr>
          <a:xfrm>
            <a:off x="479376" y="3356992"/>
            <a:ext cx="5124372" cy="3240360"/>
            <a:chOff x="611992" y="1001864"/>
            <a:chExt cx="5124372" cy="3240360"/>
          </a:xfrm>
        </p:grpSpPr>
        <p:sp>
          <p:nvSpPr>
            <p:cNvPr id="495" name="CustomShape 4"/>
            <p:cNvSpPr/>
            <p:nvPr/>
          </p:nvSpPr>
          <p:spPr>
            <a:xfrm>
              <a:off x="3348296" y="1073872"/>
              <a:ext cx="2388068" cy="896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1" strike="noStrike" spc="-1" dirty="0" err="1" smtClean="0">
                  <a:solidFill>
                    <a:srgbClr val="000000"/>
                  </a:solidFill>
                  <a:latin typeface="Gill Sans MT"/>
                </a:rPr>
                <a:t>Physics</a:t>
              </a:r>
              <a:r>
                <a:rPr lang="en-US" b="1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b="1" spc="-1" dirty="0" smtClean="0">
                  <a:solidFill>
                    <a:srgbClr val="000000"/>
                  </a:solidFill>
                  <a:latin typeface="Gill Sans MT"/>
                </a:rPr>
                <a:t>      </a:t>
              </a:r>
              <a:r>
                <a:rPr lang="ru-RU" sz="1800" b="1" strike="noStrike" spc="-1" dirty="0" smtClean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Generators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en-US" sz="1800" b="1" strike="noStrike" spc="-1" dirty="0" smtClean="0">
                  <a:solidFill>
                    <a:srgbClr val="000000"/>
                  </a:solidFill>
                  <a:latin typeface="Gill Sans MT"/>
                </a:rPr>
                <a:t> 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497" name="CustomShape 6"/>
            <p:cNvSpPr/>
            <p:nvPr/>
          </p:nvSpPr>
          <p:spPr>
            <a:xfrm>
              <a:off x="4140384" y="1937968"/>
              <a:ext cx="1558800" cy="981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Detector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Simulation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499" name="CustomShape 8"/>
            <p:cNvSpPr/>
            <p:nvPr/>
          </p:nvSpPr>
          <p:spPr>
            <a:xfrm>
              <a:off x="3780344" y="3145664"/>
              <a:ext cx="1728000" cy="1096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Software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Trigger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and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Event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Reconstruction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501" name="CustomShape 10"/>
            <p:cNvSpPr/>
            <p:nvPr/>
          </p:nvSpPr>
          <p:spPr>
            <a:xfrm>
              <a:off x="1620104" y="3346184"/>
              <a:ext cx="1645200" cy="896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Machine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Learning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503" name="CustomShape 12"/>
            <p:cNvSpPr/>
            <p:nvPr/>
          </p:nvSpPr>
          <p:spPr>
            <a:xfrm>
              <a:off x="611992" y="2226000"/>
              <a:ext cx="1558800" cy="1096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Facilities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and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Distributed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Computing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505" name="CustomShape 14"/>
            <p:cNvSpPr/>
            <p:nvPr/>
          </p:nvSpPr>
          <p:spPr>
            <a:xfrm>
              <a:off x="1429456" y="1001864"/>
              <a:ext cx="1558800" cy="1096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1" strike="noStrike" spc="-1" dirty="0" err="1">
                  <a:solidFill>
                    <a:srgbClr val="000000"/>
                  </a:solidFill>
                  <a:latin typeface="Gill Sans MT"/>
                </a:rPr>
                <a:t>Security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506" name="Group 1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507" name="Group 16"/>
          <p:cNvGrpSpPr/>
          <p:nvPr/>
        </p:nvGrpSpPr>
        <p:grpSpPr>
          <a:xfrm>
            <a:off x="5376280" y="3501008"/>
            <a:ext cx="6339368" cy="3279768"/>
            <a:chOff x="5364880" y="1158944"/>
            <a:chExt cx="6339368" cy="3279768"/>
          </a:xfrm>
        </p:grpSpPr>
        <p:sp>
          <p:nvSpPr>
            <p:cNvPr id="509" name="CustomShape 18"/>
            <p:cNvSpPr/>
            <p:nvPr/>
          </p:nvSpPr>
          <p:spPr>
            <a:xfrm>
              <a:off x="6732672" y="1158944"/>
              <a:ext cx="2172240" cy="923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Data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Analysis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and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Interpretation</a:t>
              </a: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511" name="CustomShape 20"/>
            <p:cNvSpPr/>
            <p:nvPr/>
          </p:nvSpPr>
          <p:spPr>
            <a:xfrm>
              <a:off x="9468976" y="1289632"/>
              <a:ext cx="2070360" cy="864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Data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Organisation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,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Management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and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Access</a:t>
              </a: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513" name="CustomShape 22"/>
            <p:cNvSpPr/>
            <p:nvPr/>
          </p:nvSpPr>
          <p:spPr>
            <a:xfrm>
              <a:off x="9757008" y="2081984"/>
              <a:ext cx="1947240" cy="923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Data-Flow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Processing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Framework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515" name="CustomShape 24"/>
            <p:cNvSpPr/>
            <p:nvPr/>
          </p:nvSpPr>
          <p:spPr>
            <a:xfrm>
              <a:off x="9829016" y="3090096"/>
              <a:ext cx="1468440" cy="84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Conditions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Data</a:t>
              </a: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517" name="CustomShape 26"/>
            <p:cNvSpPr/>
            <p:nvPr/>
          </p:nvSpPr>
          <p:spPr>
            <a:xfrm>
              <a:off x="8648608" y="3594152"/>
              <a:ext cx="1468440" cy="84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Visualisation</a:t>
              </a: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519" name="CustomShape 28"/>
            <p:cNvSpPr/>
            <p:nvPr/>
          </p:nvSpPr>
          <p:spPr>
            <a:xfrm>
              <a:off x="5364880" y="2988704"/>
              <a:ext cx="3240000" cy="1253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Software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Development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,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Deployment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,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Validation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           </a:t>
              </a:r>
              <a:r>
                <a:rPr lang="ru-RU" sz="1600" b="1" strike="noStrike" spc="-1" dirty="0" smtClean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and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Verification</a:t>
              </a: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521" name="CustomShape 30"/>
            <p:cNvSpPr/>
            <p:nvPr/>
          </p:nvSpPr>
          <p:spPr>
            <a:xfrm>
              <a:off x="5868576" y="2056953"/>
              <a:ext cx="2416680" cy="864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Data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and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Software</a:t>
              </a:r>
              <a:r>
                <a:rPr lang="ru-RU" sz="1600" b="1" strike="noStrike" spc="-1" dirty="0">
                  <a:solidFill>
                    <a:srgbClr val="000000"/>
                  </a:solidFill>
                  <a:latin typeface="Gill Sans MT"/>
                </a:rPr>
                <a:t> </a:t>
              </a:r>
              <a:r>
                <a:rPr lang="ru-RU" sz="1600" b="1" strike="noStrike" spc="-1" dirty="0" err="1">
                  <a:solidFill>
                    <a:srgbClr val="000000"/>
                  </a:solidFill>
                  <a:latin typeface="Gill Sans MT"/>
                </a:rPr>
                <a:t>Preservation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22" name="Group 3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524" name="Рисунок 4"/>
          <p:cNvPicPr/>
          <p:nvPr/>
        </p:nvPicPr>
        <p:blipFill>
          <a:blip r:embed="rId3"/>
          <a:stretch/>
        </p:blipFill>
        <p:spPr>
          <a:xfrm>
            <a:off x="833040" y="1218180"/>
            <a:ext cx="4120920" cy="2026080"/>
          </a:xfrm>
          <a:prstGeom prst="rect">
            <a:avLst/>
          </a:prstGeom>
          <a:ln>
            <a:noFill/>
          </a:ln>
        </p:spPr>
      </p:pic>
      <p:pic>
        <p:nvPicPr>
          <p:cNvPr id="526" name="Рисунок 7"/>
          <p:cNvPicPr/>
          <p:nvPr/>
        </p:nvPicPr>
        <p:blipFill>
          <a:blip r:embed="rId4"/>
          <a:srcRect t="11148" r="83234" b="80442"/>
          <a:stretch/>
        </p:blipFill>
        <p:spPr>
          <a:xfrm>
            <a:off x="5070960" y="1124744"/>
            <a:ext cx="1673112" cy="87805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27" name="Изображение 3"/>
          <p:cNvPicPr/>
          <p:nvPr/>
        </p:nvPicPr>
        <p:blipFill>
          <a:blip r:embed="rId5"/>
          <a:stretch/>
        </p:blipFill>
        <p:spPr>
          <a:xfrm>
            <a:off x="3516720" y="2146080"/>
            <a:ext cx="1216440" cy="1215000"/>
          </a:xfrm>
          <a:prstGeom prst="rect">
            <a:avLst/>
          </a:prstGeom>
          <a:ln>
            <a:noFill/>
          </a:ln>
        </p:spPr>
      </p:pic>
      <p:sp>
        <p:nvSpPr>
          <p:cNvPr id="528" name="CustomShape 33"/>
          <p:cNvSpPr/>
          <p:nvPr/>
        </p:nvSpPr>
        <p:spPr>
          <a:xfrm>
            <a:off x="4953960" y="2060848"/>
            <a:ext cx="2006136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</a:rPr>
              <a:t>Square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</a:rPr>
              <a:t>Kilometer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</a:rPr>
              <a:t>Array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</a:rPr>
              <a:t>radio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</a:rPr>
              <a:t>telescope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(SKA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lang="en-US" sz="16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&gt; </a:t>
            </a:r>
            <a:r>
              <a:rPr lang="en-US" sz="1600" b="1" spc="-1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b="1" spc="-1" dirty="0" err="1" smtClean="0">
                <a:solidFill>
                  <a:srgbClr val="000000"/>
                </a:solidFill>
                <a:latin typeface="Times New Roman"/>
              </a:rPr>
              <a:t>Eb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1600" b="1" strike="noStrike" spc="-1" dirty="0" smtClean="0">
                <a:solidFill>
                  <a:srgbClr val="000000"/>
                </a:solidFill>
                <a:latin typeface="Times New Roman"/>
              </a:rPr>
              <a:t>Year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</a:rPr>
              <a:t>estimation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" name="TextShape 4"/>
          <p:cNvSpPr txBox="1"/>
          <p:nvPr/>
        </p:nvSpPr>
        <p:spPr>
          <a:xfrm>
            <a:off x="9181496" y="6466470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6</a:t>
            </a:fld>
            <a:endParaRPr lang="ru-RU" sz="1200" b="0" strike="noStrike" spc="-1" dirty="0">
              <a:latin typeface="Times New Roman"/>
            </a:endParaRPr>
          </a:p>
        </p:txBody>
      </p:sp>
      <p:grpSp>
        <p:nvGrpSpPr>
          <p:cNvPr id="40" name="Group 2"/>
          <p:cNvGrpSpPr/>
          <p:nvPr/>
        </p:nvGrpSpPr>
        <p:grpSpPr>
          <a:xfrm rot="19702230">
            <a:off x="2024209" y="3805860"/>
            <a:ext cx="2077261" cy="2153350"/>
            <a:chOff x="2191680" y="1344600"/>
            <a:chExt cx="2204640" cy="2302920"/>
          </a:xfrm>
        </p:grpSpPr>
        <p:sp>
          <p:nvSpPr>
            <p:cNvPr id="41" name="CustomShape 3"/>
            <p:cNvSpPr/>
            <p:nvPr/>
          </p:nvSpPr>
          <p:spPr>
            <a:xfrm>
              <a:off x="2653200" y="1344600"/>
              <a:ext cx="1315800" cy="1315800"/>
            </a:xfrm>
            <a:prstGeom prst="ellipse">
              <a:avLst/>
            </a:prstGeom>
            <a:solidFill>
              <a:srgbClr val="C32D2E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5"/>
            <p:cNvSpPr/>
            <p:nvPr/>
          </p:nvSpPr>
          <p:spPr>
            <a:xfrm>
              <a:off x="3080520" y="1591200"/>
              <a:ext cx="1315800" cy="1315800"/>
            </a:xfrm>
            <a:prstGeom prst="ellipse">
              <a:avLst/>
            </a:prstGeom>
            <a:solidFill>
              <a:srgbClr val="BE2EB5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7"/>
            <p:cNvSpPr/>
            <p:nvPr/>
          </p:nvSpPr>
          <p:spPr>
            <a:xfrm>
              <a:off x="3080520" y="2084760"/>
              <a:ext cx="1315800" cy="1315800"/>
            </a:xfrm>
            <a:prstGeom prst="ellipse">
              <a:avLst/>
            </a:prstGeom>
            <a:solidFill>
              <a:srgbClr val="4130B9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9"/>
            <p:cNvSpPr/>
            <p:nvPr/>
          </p:nvSpPr>
          <p:spPr>
            <a:xfrm>
              <a:off x="2653200" y="2331720"/>
              <a:ext cx="1315800" cy="1315800"/>
            </a:xfrm>
            <a:prstGeom prst="ellipse">
              <a:avLst/>
            </a:prstGeom>
            <a:solidFill>
              <a:srgbClr val="319BB4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11"/>
            <p:cNvSpPr/>
            <p:nvPr/>
          </p:nvSpPr>
          <p:spPr>
            <a:xfrm>
              <a:off x="2191680" y="2145240"/>
              <a:ext cx="1315800" cy="1315800"/>
            </a:xfrm>
            <a:prstGeom prst="ellipse">
              <a:avLst/>
            </a:prstGeom>
            <a:solidFill>
              <a:srgbClr val="32AF52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13"/>
            <p:cNvSpPr/>
            <p:nvPr/>
          </p:nvSpPr>
          <p:spPr>
            <a:xfrm>
              <a:off x="2225880" y="1591200"/>
              <a:ext cx="1315800" cy="1315800"/>
            </a:xfrm>
            <a:prstGeom prst="ellipse">
              <a:avLst/>
            </a:prstGeom>
            <a:solidFill>
              <a:srgbClr val="84AA33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7" name="Group 16"/>
          <p:cNvGrpSpPr/>
          <p:nvPr/>
        </p:nvGrpSpPr>
        <p:grpSpPr>
          <a:xfrm rot="20082218">
            <a:off x="7956091" y="4013716"/>
            <a:ext cx="2218320" cy="2195280"/>
            <a:chOff x="7980120" y="1722240"/>
            <a:chExt cx="2218320" cy="2195280"/>
          </a:xfrm>
        </p:grpSpPr>
        <p:sp>
          <p:nvSpPr>
            <p:cNvPr id="48" name="CustomShape 17"/>
            <p:cNvSpPr/>
            <p:nvPr/>
          </p:nvSpPr>
          <p:spPr>
            <a:xfrm>
              <a:off x="8448840" y="1722240"/>
              <a:ext cx="1281240" cy="1281600"/>
            </a:xfrm>
            <a:prstGeom prst="ellipse">
              <a:avLst/>
            </a:prstGeom>
            <a:solidFill>
              <a:srgbClr val="C32D2E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9"/>
            <p:cNvSpPr/>
            <p:nvPr/>
          </p:nvSpPr>
          <p:spPr>
            <a:xfrm>
              <a:off x="8824680" y="1902960"/>
              <a:ext cx="1281240" cy="1281600"/>
            </a:xfrm>
            <a:prstGeom prst="ellipse">
              <a:avLst/>
            </a:prstGeom>
            <a:solidFill>
              <a:srgbClr val="BF2EA0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21"/>
            <p:cNvSpPr/>
            <p:nvPr/>
          </p:nvSpPr>
          <p:spPr>
            <a:xfrm>
              <a:off x="8917200" y="2309760"/>
              <a:ext cx="1281240" cy="1281600"/>
            </a:xfrm>
            <a:prstGeom prst="ellipse">
              <a:avLst/>
            </a:prstGeom>
            <a:solidFill>
              <a:srgbClr val="6C2FBA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23"/>
            <p:cNvSpPr/>
            <p:nvPr/>
          </p:nvSpPr>
          <p:spPr>
            <a:xfrm>
              <a:off x="8656920" y="2635920"/>
              <a:ext cx="1281240" cy="1281600"/>
            </a:xfrm>
            <a:prstGeom prst="ellipse">
              <a:avLst/>
            </a:prstGeom>
            <a:solidFill>
              <a:srgbClr val="305EB6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25"/>
            <p:cNvSpPr/>
            <p:nvPr/>
          </p:nvSpPr>
          <p:spPr>
            <a:xfrm>
              <a:off x="8240400" y="2635920"/>
              <a:ext cx="1281240" cy="1281600"/>
            </a:xfrm>
            <a:prstGeom prst="ellipse">
              <a:avLst/>
            </a:prstGeom>
            <a:solidFill>
              <a:srgbClr val="31B2A2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27"/>
            <p:cNvSpPr/>
            <p:nvPr/>
          </p:nvSpPr>
          <p:spPr>
            <a:xfrm>
              <a:off x="7980120" y="2309760"/>
              <a:ext cx="1281240" cy="1281600"/>
            </a:xfrm>
            <a:prstGeom prst="ellipse">
              <a:avLst/>
            </a:prstGeom>
            <a:solidFill>
              <a:srgbClr val="32AE3E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29"/>
            <p:cNvSpPr/>
            <p:nvPr/>
          </p:nvSpPr>
          <p:spPr>
            <a:xfrm>
              <a:off x="8069040" y="1894320"/>
              <a:ext cx="1281240" cy="1281600"/>
            </a:xfrm>
            <a:prstGeom prst="ellipse">
              <a:avLst/>
            </a:prstGeom>
            <a:solidFill>
              <a:srgbClr val="84AA33">
                <a:alpha val="50000"/>
              </a:srgbClr>
            </a:solidFill>
            <a:ln w="25560"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38" y="1124744"/>
            <a:ext cx="5275918" cy="211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/>
      <p:bldP spid="5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063880" y="-27000"/>
            <a:ext cx="900072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" name="Picture 2"/>
          <p:cNvPicPr/>
          <p:nvPr/>
        </p:nvPicPr>
        <p:blipFill>
          <a:blip r:embed="rId3"/>
          <a:stretch/>
        </p:blipFill>
        <p:spPr>
          <a:xfrm>
            <a:off x="6816080" y="476672"/>
            <a:ext cx="4968552" cy="2710180"/>
          </a:xfrm>
          <a:prstGeom prst="rect">
            <a:avLst/>
          </a:prstGeom>
          <a:ln w="9360">
            <a:noFill/>
          </a:ln>
        </p:spPr>
      </p:pic>
      <p:sp>
        <p:nvSpPr>
          <p:cNvPr id="308" name="CustomShape 2"/>
          <p:cNvSpPr/>
          <p:nvPr/>
        </p:nvSpPr>
        <p:spPr>
          <a:xfrm>
            <a:off x="269962" y="4003826"/>
            <a:ext cx="6042062" cy="269561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marL="285840" indent="-285480" algn="just">
              <a:lnSpc>
                <a:spcPts val="2900"/>
              </a:lnSpc>
              <a:buClr>
                <a:srgbClr val="FF0000"/>
              </a:buClr>
              <a:buSzPct val="123000"/>
              <a:buFont typeface="Wingdings" charset="2"/>
              <a:buChar char=""/>
            </a:pPr>
            <a:r>
              <a:rPr lang="ru-RU" sz="24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DataLake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deployed at </a:t>
            </a:r>
            <a:r>
              <a:rPr lang="ru-RU" sz="2400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JINR </a:t>
            </a:r>
            <a:endParaRPr lang="en-US" sz="2400" spc="-1" dirty="0" smtClean="0">
              <a:solidFill>
                <a:srgbClr val="000000"/>
              </a:solidFill>
              <a:latin typeface="Book Antiqua" panose="02040602050305030304" pitchFamily="18" charset="0"/>
              <a:ea typeface="ＭＳ Ｐゴシック"/>
            </a:endParaRPr>
          </a:p>
          <a:p>
            <a:pPr marL="285840" indent="-285480" algn="just">
              <a:lnSpc>
                <a:spcPts val="2900"/>
              </a:lnSpc>
              <a:buClr>
                <a:srgbClr val="FF0000"/>
              </a:buClr>
              <a:buSzPct val="123000"/>
              <a:buFont typeface="Wingdings" charset="2"/>
              <a:buChar char=""/>
            </a:pPr>
            <a:r>
              <a:rPr lang="en-US" sz="2400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The new storage system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successfully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integrated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into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the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MICC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structure</a:t>
            </a:r>
            <a:endParaRPr lang="ru-RU" sz="2400" b="0" strike="noStrike" spc="-1" dirty="0">
              <a:latin typeface="Book Antiqua" panose="02040602050305030304" pitchFamily="18" charset="0"/>
            </a:endParaRPr>
          </a:p>
          <a:p>
            <a:pPr marL="285840" indent="-285480" algn="just">
              <a:lnSpc>
                <a:spcPts val="2900"/>
              </a:lnSpc>
              <a:buClr>
                <a:srgbClr val="FF0000"/>
              </a:buClr>
              <a:buSzPct val="123000"/>
              <a:buFont typeface="Wingdings" charset="2"/>
              <a:buChar char="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It shows great performance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for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storing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and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accessing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big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arrays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of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information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. </a:t>
            </a:r>
            <a:endParaRPr lang="ru-RU" sz="2400" b="0" strike="noStrike" spc="-1" dirty="0">
              <a:latin typeface="Book Antiqua" panose="02040602050305030304" pitchFamily="18" charset="0"/>
            </a:endParaRPr>
          </a:p>
          <a:p>
            <a:pPr marL="285840" indent="-285480" algn="just">
              <a:lnSpc>
                <a:spcPts val="2900"/>
              </a:lnSpc>
              <a:buClr>
                <a:srgbClr val="FF0000"/>
              </a:buClr>
              <a:buSzPct val="123000"/>
              <a:buFont typeface="Wingdings" charset="2"/>
              <a:buChar char=""/>
            </a:pPr>
            <a:r>
              <a:rPr lang="ru-RU" sz="24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It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can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be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applied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for all the steps of data handling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ＭＳ Ｐゴシック"/>
              </a:rPr>
              <a:t>.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HGｺﾞｼｯｸE"/>
              </a:rPr>
              <a:t> </a:t>
            </a:r>
            <a:endParaRPr lang="ru-RU" sz="2400" b="0" strike="noStrike" spc="-1" dirty="0">
              <a:latin typeface="Book Antiqua" panose="02040602050305030304" pitchFamily="18" charset="0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4847072" y="-99392"/>
            <a:ext cx="10177920" cy="500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ritannic Bold" panose="020B0903060703020204" pitchFamily="34" charset="0"/>
              </a:rPr>
              <a:t>JINR </a:t>
            </a:r>
            <a:r>
              <a:rPr lang="en-US" sz="3200" dirty="0" err="1">
                <a:latin typeface="Britannic Bold" panose="020B0903060703020204" pitchFamily="34" charset="0"/>
              </a:rPr>
              <a:t>DataLake</a:t>
            </a:r>
            <a:endParaRPr lang="en-US" sz="3200" dirty="0">
              <a:latin typeface="Britannic Bold" panose="020B0903060703020204" pitchFamily="34" charset="0"/>
            </a:endParaRPr>
          </a:p>
        </p:txBody>
      </p:sp>
      <p:sp>
        <p:nvSpPr>
          <p:cNvPr id="314" name="CustomShape 5"/>
          <p:cNvSpPr/>
          <p:nvPr/>
        </p:nvSpPr>
        <p:spPr>
          <a:xfrm>
            <a:off x="8065277" y="3096086"/>
            <a:ext cx="2592000" cy="3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000000"/>
                </a:solidFill>
                <a:latin typeface="Gill Sans MT"/>
              </a:rPr>
              <a:t>EU </a:t>
            </a:r>
            <a:r>
              <a:rPr lang="ru-RU" sz="1900" b="0" strike="noStrike" spc="-1" dirty="0" err="1">
                <a:solidFill>
                  <a:srgbClr val="000000"/>
                </a:solidFill>
                <a:latin typeface="Gill Sans MT"/>
              </a:rPr>
              <a:t>DataLake</a:t>
            </a:r>
            <a:r>
              <a:rPr lang="ru-RU" sz="19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endParaRPr lang="ru-RU" sz="1900" b="0" strike="noStrike" spc="-1" dirty="0">
              <a:latin typeface="Arial"/>
            </a:endParaRPr>
          </a:p>
        </p:txBody>
      </p:sp>
      <p:sp>
        <p:nvSpPr>
          <p:cNvPr id="24" name="TextShape 4"/>
          <p:cNvSpPr txBox="1"/>
          <p:nvPr/>
        </p:nvSpPr>
        <p:spPr>
          <a:xfrm>
            <a:off x="9192344" y="6539784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7</a:t>
            </a:fld>
            <a:endParaRPr lang="ru-RU" sz="1200" b="0" strike="noStrike" spc="-1" dirty="0">
              <a:latin typeface="Times New Roman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06" y="3726070"/>
            <a:ext cx="5134742" cy="294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352" y="3450486"/>
            <a:ext cx="5823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Multifunctional Information and Computing Complex</a:t>
            </a:r>
            <a:endParaRPr lang="ru-RU" sz="1600" b="1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9120336" y="5811289"/>
            <a:ext cx="72008" cy="3000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279869" y="45718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" panose="020B0703020102020204" pitchFamily="34" charset="0"/>
              </a:rPr>
              <a:t>Experimental data volumes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398080" y="3659072"/>
            <a:ext cx="49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PB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9" y="503754"/>
            <a:ext cx="5085939" cy="292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0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294120" y="74880"/>
            <a:ext cx="11665080" cy="75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26"/>
          <p:cNvSpPr/>
          <p:nvPr/>
        </p:nvSpPr>
        <p:spPr>
          <a:xfrm>
            <a:off x="6816080" y="4875838"/>
            <a:ext cx="5114464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The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total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enlargement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in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the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performance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of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CPU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and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GPU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components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will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amount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up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to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     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Book Antiqua" panose="02040602050305030304" pitchFamily="18" charset="0"/>
                <a:ea typeface="Droid Sans Fallback"/>
              </a:rPr>
              <a:t>90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Book Antiqua" panose="02040602050305030304" pitchFamily="18" charset="0"/>
                <a:ea typeface="Droid Sans Fallback"/>
              </a:rPr>
              <a:t>TFlops</a:t>
            </a:r>
            <a:r>
              <a:rPr lang="ru-RU" sz="2400" b="1" strike="noStrike" spc="-1" dirty="0">
                <a:solidFill>
                  <a:srgbClr val="FF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for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double-precision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operations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per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year</a:t>
            </a:r>
            <a:r>
              <a:rPr lang="ru-RU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Droid Sans Fallback"/>
              </a:rPr>
              <a:t>. </a:t>
            </a:r>
            <a:endParaRPr lang="ru-RU" sz="2400" b="0" strike="noStrike" spc="-1" dirty="0">
              <a:latin typeface="Book Antiqua" panose="02040602050305030304" pitchFamily="18" charset="0"/>
            </a:endParaRPr>
          </a:p>
        </p:txBody>
      </p:sp>
      <p:sp>
        <p:nvSpPr>
          <p:cNvPr id="483" name="TextShape 28"/>
          <p:cNvSpPr txBox="1"/>
          <p:nvPr/>
        </p:nvSpPr>
        <p:spPr>
          <a:xfrm>
            <a:off x="551384" y="-99392"/>
            <a:ext cx="11134440" cy="811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Britannic Bold" panose="020B0903060703020204" pitchFamily="34" charset="0"/>
              </a:rPr>
              <a:t>Extension of the </a:t>
            </a:r>
            <a:r>
              <a:rPr lang="en-US" sz="3600" dirty="0" err="1">
                <a:latin typeface="Britannic Bold" panose="020B0903060703020204" pitchFamily="34" charset="0"/>
              </a:rPr>
              <a:t>HybriLIT</a:t>
            </a:r>
            <a:r>
              <a:rPr lang="en-US" sz="3600" dirty="0">
                <a:latin typeface="Britannic Bold" panose="020B0903060703020204" pitchFamily="34" charset="0"/>
              </a:rPr>
              <a:t> heterogeneous platform including the “GOVORUN” supercomputer</a:t>
            </a:r>
            <a:r>
              <a:rPr sz="3600" dirty="0">
                <a:latin typeface="Britannic Bold" panose="020B0903060703020204" pitchFamily="34" charset="0"/>
              </a:rPr>
              <a:t/>
            </a:r>
            <a:br>
              <a:rPr sz="3600" dirty="0">
                <a:latin typeface="Britannic Bold" panose="020B0903060703020204" pitchFamily="34" charset="0"/>
              </a:rPr>
            </a:b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35" name="TextShape 4"/>
          <p:cNvSpPr txBox="1"/>
          <p:nvPr/>
        </p:nvSpPr>
        <p:spPr>
          <a:xfrm>
            <a:off x="9037480" y="6467776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8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8" name="CustomShape 7"/>
          <p:cNvSpPr/>
          <p:nvPr/>
        </p:nvSpPr>
        <p:spPr>
          <a:xfrm>
            <a:off x="6785528" y="1011500"/>
            <a:ext cx="5215128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FF0000"/>
              </a:buClr>
              <a:buSzPct val="127000"/>
              <a:buFont typeface="Wingdings" charset="2"/>
              <a:buChar char=""/>
            </a:pP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Unique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heterogeneous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and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hyper-converged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system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Gill Sans MT"/>
              </a:rPr>
              <a:t> (</a:t>
            </a:r>
            <a:r>
              <a:rPr lang="ru-RU" sz="2000" b="0" strike="noStrike" spc="-1" dirty="0" smtClean="0">
                <a:solidFill>
                  <a:srgbClr val="FF0000"/>
                </a:solidFill>
                <a:latin typeface="Gill Sans MT"/>
              </a:rPr>
              <a:t>500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sz="2000" spc="-1" dirty="0" err="1">
                <a:solidFill>
                  <a:srgbClr val="FF0000"/>
                </a:solidFill>
                <a:latin typeface="Gill Sans MT"/>
              </a:rPr>
              <a:t>T</a:t>
            </a:r>
            <a:r>
              <a:rPr lang="en-US" sz="2000" spc="-1" dirty="0" err="1" smtClean="0">
                <a:solidFill>
                  <a:srgbClr val="FF0000"/>
                </a:solidFill>
                <a:latin typeface="Gill Sans MT"/>
              </a:rPr>
              <a:t>flops</a:t>
            </a:r>
            <a:r>
              <a:rPr lang="en-US" sz="2000" spc="-1" dirty="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Gill Sans MT"/>
              </a:rPr>
              <a:t>for double-precision operations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Gill Sans MT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FF0000"/>
              </a:buClr>
              <a:buSzPct val="127000"/>
              <a:buFont typeface="Wingdings" charset="2"/>
              <a:buChar char=""/>
            </a:pP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Multipurpose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high-performance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system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with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direct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hot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liquid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cooling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of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all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system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components</a:t>
            </a:r>
            <a:endParaRPr lang="ru-RU" sz="2000" b="0" strike="noStrike" spc="-1" dirty="0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FF0000"/>
              </a:buClr>
              <a:buSzPct val="127000"/>
              <a:buFont typeface="Wingdings" charset="2"/>
              <a:buChar char=""/>
            </a:pP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The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most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energy-efficient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system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in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Russia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(</a:t>
            </a:r>
            <a:r>
              <a:rPr lang="ru-RU" sz="2000" b="0" strike="noStrike" spc="-1" dirty="0">
                <a:solidFill>
                  <a:srgbClr val="FF0000"/>
                </a:solidFill>
                <a:latin typeface="Gill Sans MT"/>
              </a:rPr>
              <a:t>PUE = </a:t>
            </a:r>
            <a:r>
              <a:rPr lang="ru-RU" sz="2000" b="0" strike="noStrike" spc="-1" dirty="0" smtClean="0">
                <a:solidFill>
                  <a:srgbClr val="FF0000"/>
                </a:solidFill>
                <a:latin typeface="Gill Sans MT"/>
              </a:rPr>
              <a:t>1,0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Gill Sans MT"/>
              </a:rPr>
              <a:t>6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FF0000"/>
              </a:buClr>
              <a:buSzPct val="127000"/>
              <a:buFont typeface="Wingdings" charset="2"/>
              <a:buChar char=""/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First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 100%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hot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liquid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cooling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of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Intel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®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Omni-Path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interconnect</a:t>
            </a:r>
            <a:endParaRPr lang="ru-RU" sz="2000" b="0" strike="noStrike" spc="-1" dirty="0" smtClean="0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FF0000"/>
              </a:buClr>
              <a:buSzPct val="127000"/>
              <a:buFont typeface="Wingdings" charset="2"/>
              <a:buChar char=""/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Gill Sans MT"/>
              </a:rPr>
              <a:t>Record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power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density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–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up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Gill Sans MT"/>
              </a:rPr>
              <a:t>to</a:t>
            </a:r>
            <a:r>
              <a:rPr lang="ru-RU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2000" b="0" strike="noStrike" spc="-1" dirty="0">
                <a:solidFill>
                  <a:srgbClr val="FF0000"/>
                </a:solidFill>
                <a:latin typeface="Gill Sans MT"/>
              </a:rPr>
              <a:t>100 </a:t>
            </a:r>
            <a:r>
              <a:rPr lang="ru-RU" sz="2000" b="0" strike="noStrike" spc="-1" dirty="0" err="1">
                <a:solidFill>
                  <a:srgbClr val="FF0000"/>
                </a:solidFill>
                <a:latin typeface="Gill Sans MT"/>
              </a:rPr>
              <a:t>kW</a:t>
            </a:r>
            <a:r>
              <a:rPr lang="ru-RU" sz="2000" b="0" strike="noStrike" spc="-1" dirty="0">
                <a:solidFill>
                  <a:srgbClr val="FF0000"/>
                </a:solidFill>
                <a:latin typeface="Gill Sans MT"/>
              </a:rPr>
              <a:t> </a:t>
            </a:r>
            <a:r>
              <a:rPr lang="ru-RU" sz="2000" b="0" strike="noStrike" spc="-1" dirty="0" err="1">
                <a:solidFill>
                  <a:srgbClr val="FF0000"/>
                </a:solidFill>
                <a:latin typeface="Gill Sans MT"/>
              </a:rPr>
              <a:t>per</a:t>
            </a:r>
            <a:r>
              <a:rPr lang="ru-RU" sz="2000" b="0" strike="noStrike" spc="-1" dirty="0">
                <a:solidFill>
                  <a:srgbClr val="FF0000"/>
                </a:solidFill>
                <a:latin typeface="Gill Sans MT"/>
              </a:rPr>
              <a:t> 42U </a:t>
            </a:r>
            <a:r>
              <a:rPr lang="ru-RU" sz="2000" b="0" strike="noStrike" spc="-1" dirty="0" err="1">
                <a:solidFill>
                  <a:srgbClr val="FF0000"/>
                </a:solidFill>
                <a:latin typeface="Gill Sans MT"/>
              </a:rPr>
              <a:t>cabinet</a:t>
            </a:r>
            <a:r>
              <a:rPr lang="ru-RU" sz="2000" b="0" strike="noStrike" spc="-1" dirty="0">
                <a:solidFill>
                  <a:srgbClr val="FF0000"/>
                </a:solidFill>
                <a:latin typeface="Gill Sans MT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26" name="Picture 2" descr="C:\Users\Николай\Desktop\стратегия Лит\govorun_IMG_1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3" y="1152410"/>
            <a:ext cx="6519325" cy="49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191344" y="140888"/>
            <a:ext cx="11579226" cy="6238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199" dirty="0">
                <a:solidFill>
                  <a:srgbClr val="2A1A00"/>
                </a:solidFill>
                <a:latin typeface="Impact"/>
              </a:rPr>
              <a:t> </a:t>
            </a:r>
            <a:r>
              <a:rPr lang="en-US" sz="3600" dirty="0">
                <a:latin typeface="Britannic Bold" panose="020B0903060703020204" pitchFamily="34" charset="0"/>
              </a:rPr>
              <a:t>Long</a:t>
            </a:r>
            <a:r>
              <a:rPr lang="ru-RU" sz="3600" dirty="0">
                <a:latin typeface="Britannic Bold" panose="020B0903060703020204" pitchFamily="34" charset="0"/>
              </a:rPr>
              <a:t>-</a:t>
            </a:r>
            <a:r>
              <a:rPr lang="en-US" sz="3600" dirty="0">
                <a:latin typeface="Britannic Bold" panose="020B0903060703020204" pitchFamily="34" charset="0"/>
              </a:rPr>
              <a:t>Term </a:t>
            </a:r>
            <a:r>
              <a:rPr lang="en-US" sz="3600" dirty="0">
                <a:latin typeface="Britannic Bold" panose="020B0903060703020204" pitchFamily="34" charset="0"/>
              </a:rPr>
              <a:t>Concept of a Scientific IT-ecosystem at JINR</a:t>
            </a:r>
          </a:p>
        </p:txBody>
      </p:sp>
      <p:sp>
        <p:nvSpPr>
          <p:cNvPr id="544" name="TextShape 4"/>
          <p:cNvSpPr txBox="1"/>
          <p:nvPr/>
        </p:nvSpPr>
        <p:spPr>
          <a:xfrm>
            <a:off x="8821456" y="6467776"/>
            <a:ext cx="281916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D9E42D-48FC-4384-8390-5AD088B13897}" type="slidenum">
              <a:rPr lang="ru-RU" sz="1200" b="0" strike="noStrike" spc="-1">
                <a:latin typeface="Gill Sans MT"/>
              </a:rPr>
              <a:t>9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545" name="CustomShape 5"/>
          <p:cNvSpPr/>
          <p:nvPr/>
        </p:nvSpPr>
        <p:spPr>
          <a:xfrm>
            <a:off x="1069932" y="1023405"/>
            <a:ext cx="619268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trike="noStrike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Telecommunication</a:t>
            </a:r>
            <a:r>
              <a:rPr lang="en-US" b="1" strike="noStrike" spc="-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spc="-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t</a:t>
            </a:r>
            <a:r>
              <a:rPr lang="ru-RU" b="1" strike="noStrike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echnologies</a:t>
            </a:r>
            <a:endParaRPr lang="ru-RU" b="1" strike="noStrike" spc="-1" dirty="0">
              <a:solidFill>
                <a:srgbClr val="002060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11426" r="16030" b="6119"/>
          <a:stretch/>
        </p:blipFill>
        <p:spPr bwMode="auto">
          <a:xfrm>
            <a:off x="695400" y="1412776"/>
            <a:ext cx="4960255" cy="4689987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Арка 7"/>
          <p:cNvSpPr/>
          <p:nvPr/>
        </p:nvSpPr>
        <p:spPr>
          <a:xfrm>
            <a:off x="-992941" y="-214992"/>
            <a:ext cx="7232957" cy="7232957"/>
          </a:xfrm>
          <a:prstGeom prst="blockArc">
            <a:avLst>
              <a:gd name="adj1" fmla="val 18900000"/>
              <a:gd name="adj2" fmla="val 2700000"/>
              <a:gd name="adj3" fmla="val 299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5588640" y="1050416"/>
            <a:ext cx="6051976" cy="671918"/>
          </a:xfrm>
          <a:custGeom>
            <a:avLst/>
            <a:gdLst>
              <a:gd name="connsiteX0" fmla="*/ 0 w 5786829"/>
              <a:gd name="connsiteY0" fmla="*/ 0 h 671918"/>
              <a:gd name="connsiteX1" fmla="*/ 5786829 w 5786829"/>
              <a:gd name="connsiteY1" fmla="*/ 0 h 671918"/>
              <a:gd name="connsiteX2" fmla="*/ 5786829 w 5786829"/>
              <a:gd name="connsiteY2" fmla="*/ 671918 h 671918"/>
              <a:gd name="connsiteX3" fmla="*/ 0 w 5786829"/>
              <a:gd name="connsiteY3" fmla="*/ 671918 h 671918"/>
              <a:gd name="connsiteX4" fmla="*/ 0 w 5786829"/>
              <a:gd name="connsiteY4" fmla="*/ 0 h 67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829" h="671918">
                <a:moveTo>
                  <a:pt x="0" y="0"/>
                </a:moveTo>
                <a:lnTo>
                  <a:pt x="5786829" y="0"/>
                </a:lnTo>
                <a:lnTo>
                  <a:pt x="5786829" y="671918"/>
                </a:lnTo>
                <a:lnTo>
                  <a:pt x="0" y="67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5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Book Antiqua" panose="02040602050305030304" pitchFamily="18" charset="0"/>
              </a:rPr>
              <a:t>terabit</a:t>
            </a:r>
            <a:r>
              <a:rPr lang="ru-RU" sz="2400" b="1" kern="1200" dirty="0" smtClean="0">
                <a:latin typeface="Book Antiqua" panose="02040602050305030304" pitchFamily="18" charset="0"/>
              </a:rPr>
              <a:t> </a:t>
            </a:r>
            <a:r>
              <a:rPr lang="en-US" sz="2400" b="1" kern="1200" dirty="0" smtClean="0">
                <a:latin typeface="Book Antiqua" panose="02040602050305030304" pitchFamily="18" charset="0"/>
              </a:rPr>
              <a:t>networks </a:t>
            </a:r>
            <a:endParaRPr lang="ru-RU" sz="2400" b="1" kern="1200" dirty="0">
              <a:latin typeface="Book Antiqua" panose="0204060205030503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168691" y="966426"/>
            <a:ext cx="839898" cy="83989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6070118" y="1866249"/>
            <a:ext cx="5570498" cy="1055362"/>
          </a:xfrm>
          <a:custGeom>
            <a:avLst/>
            <a:gdLst>
              <a:gd name="connsiteX0" fmla="*/ 0 w 5305352"/>
              <a:gd name="connsiteY0" fmla="*/ 0 h 1055362"/>
              <a:gd name="connsiteX1" fmla="*/ 5305352 w 5305352"/>
              <a:gd name="connsiteY1" fmla="*/ 0 h 1055362"/>
              <a:gd name="connsiteX2" fmla="*/ 5305352 w 5305352"/>
              <a:gd name="connsiteY2" fmla="*/ 1055362 h 1055362"/>
              <a:gd name="connsiteX3" fmla="*/ 0 w 5305352"/>
              <a:gd name="connsiteY3" fmla="*/ 1055362 h 1055362"/>
              <a:gd name="connsiteX4" fmla="*/ 0 w 5305352"/>
              <a:gd name="connsiteY4" fmla="*/ 0 h 105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352" h="1055362">
                <a:moveTo>
                  <a:pt x="0" y="0"/>
                </a:moveTo>
                <a:lnTo>
                  <a:pt x="5305352" y="0"/>
                </a:lnTo>
                <a:lnTo>
                  <a:pt x="5305352" y="1055362"/>
                </a:lnTo>
                <a:lnTo>
                  <a:pt x="0" y="105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5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Book Antiqua" panose="02040602050305030304" pitchFamily="18" charset="0"/>
              </a:rPr>
              <a:t>on-demand networks, networks of networks, </a:t>
            </a:r>
            <a:r>
              <a:rPr lang="ru-RU" sz="2400" b="1" kern="1200" dirty="0" smtClean="0">
                <a:latin typeface="Book Antiqua" panose="02040602050305030304" pitchFamily="18" charset="0"/>
              </a:rPr>
              <a:t>    </a:t>
            </a:r>
            <a:r>
              <a:rPr lang="en-US" sz="2400" b="1" kern="1200" dirty="0" smtClean="0">
                <a:latin typeface="Book Antiqua" panose="02040602050305030304" pitchFamily="18" charset="0"/>
              </a:rPr>
              <a:t>software-defined networks, etc.</a:t>
            </a:r>
            <a:endParaRPr lang="ru-RU" sz="2400" b="1" kern="1200" dirty="0">
              <a:latin typeface="Book Antiqua" panose="0204060205030503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650168" y="1973981"/>
            <a:ext cx="839898" cy="83989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6217892" y="3065527"/>
            <a:ext cx="5422724" cy="671918"/>
          </a:xfrm>
          <a:custGeom>
            <a:avLst/>
            <a:gdLst>
              <a:gd name="connsiteX0" fmla="*/ 0 w 5157577"/>
              <a:gd name="connsiteY0" fmla="*/ 0 h 671918"/>
              <a:gd name="connsiteX1" fmla="*/ 5157577 w 5157577"/>
              <a:gd name="connsiteY1" fmla="*/ 0 h 671918"/>
              <a:gd name="connsiteX2" fmla="*/ 5157577 w 5157577"/>
              <a:gd name="connsiteY2" fmla="*/ 671918 h 671918"/>
              <a:gd name="connsiteX3" fmla="*/ 0 w 5157577"/>
              <a:gd name="connsiteY3" fmla="*/ 671918 h 671918"/>
              <a:gd name="connsiteX4" fmla="*/ 0 w 5157577"/>
              <a:gd name="connsiteY4" fmla="*/ 0 h 67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7577" h="671918">
                <a:moveTo>
                  <a:pt x="0" y="0"/>
                </a:moveTo>
                <a:lnTo>
                  <a:pt x="5157577" y="0"/>
                </a:lnTo>
                <a:lnTo>
                  <a:pt x="5157577" y="671918"/>
                </a:lnTo>
                <a:lnTo>
                  <a:pt x="0" y="67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5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Book Antiqua" panose="02040602050305030304" pitchFamily="18" charset="0"/>
              </a:rPr>
              <a:t>dynamic resource allocation network systems </a:t>
            </a:r>
            <a:endParaRPr lang="ru-RU" sz="2400" b="1" kern="1200" dirty="0">
              <a:latin typeface="Book Antiqua" panose="0204060205030503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97943" y="2981537"/>
            <a:ext cx="839898" cy="83989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6070118" y="4073082"/>
            <a:ext cx="5570498" cy="671918"/>
          </a:xfrm>
          <a:custGeom>
            <a:avLst/>
            <a:gdLst>
              <a:gd name="connsiteX0" fmla="*/ 0 w 5305352"/>
              <a:gd name="connsiteY0" fmla="*/ 0 h 671918"/>
              <a:gd name="connsiteX1" fmla="*/ 5305352 w 5305352"/>
              <a:gd name="connsiteY1" fmla="*/ 0 h 671918"/>
              <a:gd name="connsiteX2" fmla="*/ 5305352 w 5305352"/>
              <a:gd name="connsiteY2" fmla="*/ 671918 h 671918"/>
              <a:gd name="connsiteX3" fmla="*/ 0 w 5305352"/>
              <a:gd name="connsiteY3" fmla="*/ 671918 h 671918"/>
              <a:gd name="connsiteX4" fmla="*/ 0 w 5305352"/>
              <a:gd name="connsiteY4" fmla="*/ 0 h 67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352" h="671918">
                <a:moveTo>
                  <a:pt x="0" y="0"/>
                </a:moveTo>
                <a:lnTo>
                  <a:pt x="5305352" y="0"/>
                </a:lnTo>
                <a:lnTo>
                  <a:pt x="5305352" y="671918"/>
                </a:lnTo>
                <a:lnTo>
                  <a:pt x="0" y="67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5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Book Antiqua" panose="02040602050305030304" pitchFamily="18" charset="0"/>
              </a:rPr>
              <a:t>networks enabling</a:t>
            </a:r>
            <a:r>
              <a:rPr lang="ru-RU" sz="2400" b="1" kern="1200" dirty="0" smtClean="0">
                <a:latin typeface="Book Antiqua" panose="02040602050305030304" pitchFamily="18" charset="0"/>
              </a:rPr>
              <a:t> </a:t>
            </a:r>
            <a:r>
              <a:rPr lang="en-US" sz="2400" b="1" kern="1200" dirty="0" smtClean="0">
                <a:latin typeface="Book Antiqua" panose="02040602050305030304" pitchFamily="18" charset="0"/>
              </a:rPr>
              <a:t>the large amount of data transfers</a:t>
            </a:r>
            <a:endParaRPr lang="ru-RU" sz="2400" b="1" kern="1200" dirty="0">
              <a:latin typeface="Book Antiqua" panose="0204060205030503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650168" y="3989092"/>
            <a:ext cx="839898" cy="83989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олилиния 30"/>
          <p:cNvSpPr/>
          <p:nvPr/>
        </p:nvSpPr>
        <p:spPr>
          <a:xfrm>
            <a:off x="5588640" y="5080638"/>
            <a:ext cx="6051976" cy="671918"/>
          </a:xfrm>
          <a:custGeom>
            <a:avLst/>
            <a:gdLst>
              <a:gd name="connsiteX0" fmla="*/ 0 w 5786829"/>
              <a:gd name="connsiteY0" fmla="*/ 0 h 671918"/>
              <a:gd name="connsiteX1" fmla="*/ 5786829 w 5786829"/>
              <a:gd name="connsiteY1" fmla="*/ 0 h 671918"/>
              <a:gd name="connsiteX2" fmla="*/ 5786829 w 5786829"/>
              <a:gd name="connsiteY2" fmla="*/ 671918 h 671918"/>
              <a:gd name="connsiteX3" fmla="*/ 0 w 5786829"/>
              <a:gd name="connsiteY3" fmla="*/ 671918 h 671918"/>
              <a:gd name="connsiteX4" fmla="*/ 0 w 5786829"/>
              <a:gd name="connsiteY4" fmla="*/ 0 h 67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829" h="671918">
                <a:moveTo>
                  <a:pt x="0" y="0"/>
                </a:moveTo>
                <a:lnTo>
                  <a:pt x="5786829" y="0"/>
                </a:lnTo>
                <a:lnTo>
                  <a:pt x="5786829" y="671918"/>
                </a:lnTo>
                <a:lnTo>
                  <a:pt x="0" y="67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5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Book Antiqua" panose="02040602050305030304" pitchFamily="18" charset="0"/>
              </a:rPr>
              <a:t>  networks allowing distributed processing of the </a:t>
            </a:r>
            <a:r>
              <a:rPr lang="en-US" sz="2400" b="1" kern="1200" dirty="0" err="1" smtClean="0">
                <a:latin typeface="Book Antiqua" panose="02040602050305030304" pitchFamily="18" charset="0"/>
              </a:rPr>
              <a:t>exabyte</a:t>
            </a:r>
            <a:r>
              <a:rPr lang="en-US" sz="2400" b="1" kern="1200" dirty="0" smtClean="0">
                <a:latin typeface="Book Antiqua" panose="02040602050305030304" pitchFamily="18" charset="0"/>
              </a:rPr>
              <a:t> data volume.</a:t>
            </a:r>
            <a:endParaRPr lang="ru-RU" sz="2400" b="1" kern="1200" dirty="0">
              <a:latin typeface="Book Antiqua" panose="02040602050305030304" pitchFamily="18" charset="0"/>
            </a:endParaRPr>
          </a:p>
        </p:txBody>
      </p:sp>
      <p:sp>
        <p:nvSpPr>
          <p:cNvPr id="512" name="Овал 511"/>
          <p:cNvSpPr/>
          <p:nvPr/>
        </p:nvSpPr>
        <p:spPr>
          <a:xfrm>
            <a:off x="5168691" y="4996648"/>
            <a:ext cx="839898" cy="83989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00" name="Picture 4" descr="Distributed premium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132856"/>
            <a:ext cx="457639" cy="4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iagram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iagram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iagram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iagram fre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Diagram free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Diagram free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Diagram free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Profit free ic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Line graph free ic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8" descr="Tbs free ic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0" descr="Tbs free ic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2" descr="ÐÐ°ÑÑÐ¸Ð½ÐºÐ¸ Ð¿Ð¾ Ð·Ð°Ð¿ÑÐ¾ÑÑ tbs ic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4" descr="ÐÐ°ÑÑÐ¸Ð½ÐºÐ¸ Ð¿Ð¾ Ð·Ð°Ð¿ÑÐ¾ÑÑ terabit per second icon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42" y="1124744"/>
            <a:ext cx="609934" cy="456862"/>
          </a:xfrm>
          <a:prstGeom prst="rect">
            <a:avLst/>
          </a:prstGeom>
        </p:spPr>
      </p:pic>
      <p:sp>
        <p:nvSpPr>
          <p:cNvPr id="21" name="AutoShape 36" descr="Exabite free icon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342050" y="5085184"/>
            <a:ext cx="897966" cy="599120"/>
            <a:chOff x="5886073" y="5949280"/>
            <a:chExt cx="897966" cy="599120"/>
          </a:xfrm>
        </p:grpSpPr>
        <p:sp>
          <p:nvSpPr>
            <p:cNvPr id="24" name="Цилиндр 23"/>
            <p:cNvSpPr/>
            <p:nvPr/>
          </p:nvSpPr>
          <p:spPr>
            <a:xfrm>
              <a:off x="5886073" y="5949280"/>
              <a:ext cx="457660" cy="599120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86073" y="6048785"/>
              <a:ext cx="897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erlin Sans FB" panose="020E0602020502020306" pitchFamily="34" charset="0"/>
                  <a:cs typeface="FrankRuehl" panose="020E0503060101010101" pitchFamily="34" charset="-79"/>
                </a:rPr>
                <a:t>EB</a:t>
              </a:r>
              <a:endParaRPr lang="ru-RU" sz="2000" dirty="0">
                <a:latin typeface="Impact" panose="020B0806030902050204" pitchFamily="34" charset="0"/>
                <a:cs typeface="FrankRuehl" panose="020E0503060101010101" pitchFamily="34" charset="-79"/>
              </a:endParaRPr>
            </a:p>
          </p:txBody>
        </p:sp>
      </p:grpSp>
      <p:pic>
        <p:nvPicPr>
          <p:cNvPr id="4136" name="Picture 40" descr="Scalability premium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45" y="3140968"/>
            <a:ext cx="521039" cy="5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7" y="4096696"/>
            <a:ext cx="520095" cy="6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431704" y="2924944"/>
            <a:ext cx="72008" cy="7195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7" grpId="0" animBg="1"/>
      <p:bldP spid="29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29967</TotalTime>
  <Words>1073</Words>
  <Application>Microsoft Office PowerPoint</Application>
  <PresentationFormat>Произвольный</PresentationFormat>
  <Paragraphs>190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Николай Войтишин</cp:lastModifiedBy>
  <cp:revision>708</cp:revision>
  <cp:lastPrinted>2015-06-03T06:04:42Z</cp:lastPrinted>
  <dcterms:created xsi:type="dcterms:W3CDTF">2015-03-22T06:29:21Z</dcterms:created>
  <dcterms:modified xsi:type="dcterms:W3CDTF">2019-09-19T06:28:38Z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  <property fmtid="{D5CDD505-2E9C-101B-9397-08002B2CF9AE}" pid="12" name="_TemplateID">
    <vt:lpwstr>TC024835759991</vt:lpwstr>
  </property>
</Properties>
</file>