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2"/>
  </p:notesMasterIdLst>
  <p:handoutMasterIdLst>
    <p:handoutMasterId r:id="rId23"/>
  </p:handoutMasterIdLst>
  <p:sldIdLst>
    <p:sldId id="370" r:id="rId2"/>
    <p:sldId id="672" r:id="rId3"/>
    <p:sldId id="673" r:id="rId4"/>
    <p:sldId id="675" r:id="rId5"/>
    <p:sldId id="674" r:id="rId6"/>
    <p:sldId id="676" r:id="rId7"/>
    <p:sldId id="678" r:id="rId8"/>
    <p:sldId id="679" r:id="rId9"/>
    <p:sldId id="639" r:id="rId10"/>
    <p:sldId id="680" r:id="rId11"/>
    <p:sldId id="681" r:id="rId12"/>
    <p:sldId id="638" r:id="rId13"/>
    <p:sldId id="682" r:id="rId14"/>
    <p:sldId id="683" r:id="rId15"/>
    <p:sldId id="684" r:id="rId16"/>
    <p:sldId id="646" r:id="rId17"/>
    <p:sldId id="685" r:id="rId18"/>
    <p:sldId id="637" r:id="rId19"/>
    <p:sldId id="628" r:id="rId20"/>
    <p:sldId id="494" r:id="rId21"/>
  </p:sldIdLst>
  <p:sldSz cx="9144000" cy="6858000" type="screen4x3"/>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tzhak" initials="I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70066"/>
    <a:srgbClr val="000066"/>
    <a:srgbClr val="000000"/>
    <a:srgbClr val="E646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838" autoAdjust="0"/>
    <p:restoredTop sz="92357" autoAdjust="0"/>
  </p:normalViewPr>
  <p:slideViewPr>
    <p:cSldViewPr>
      <p:cViewPr>
        <p:scale>
          <a:sx n="110" d="100"/>
          <a:sy n="110" d="100"/>
        </p:scale>
        <p:origin x="200" y="-2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0" d="100"/>
        <a:sy n="160" d="100"/>
      </p:scale>
      <p:origin x="0" y="1952"/>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D57B11F-1872-FF4E-8417-E8326F7E5C7D}" type="datetimeFigureOut">
              <a:rPr lang="en-US" smtClean="0"/>
              <a:t>9/15/19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2F40A13-A293-E34A-9031-D4F6BB95F3F5}" type="slidenum">
              <a:rPr lang="en-US" smtClean="0"/>
              <a:t>‹#›</a:t>
            </a:fld>
            <a:endParaRPr lang="en-US"/>
          </a:p>
        </p:txBody>
      </p:sp>
    </p:spTree>
    <p:extLst>
      <p:ext uri="{BB962C8B-B14F-4D97-AF65-F5344CB8AC3E}">
        <p14:creationId xmlns:p14="http://schemas.microsoft.com/office/powerpoint/2010/main" val="20162236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E1E4A4F9-A070-414F-BF03-02A213254846}" type="datetimeFigureOut">
              <a:rPr lang="fr-FR"/>
              <a:pPr>
                <a:defRPr/>
              </a:pPr>
              <a:t>15/09/2019</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0E3898CE-70A6-4B1D-B309-B108AE0FB14F}" type="slidenum">
              <a:rPr lang="fr-FR"/>
              <a:pPr>
                <a:defRPr/>
              </a:pPr>
              <a:t>‹#›</a:t>
            </a:fld>
            <a:endParaRPr lang="fr-FR"/>
          </a:p>
        </p:txBody>
      </p:sp>
    </p:spTree>
    <p:extLst>
      <p:ext uri="{BB962C8B-B14F-4D97-AF65-F5344CB8AC3E}">
        <p14:creationId xmlns:p14="http://schemas.microsoft.com/office/powerpoint/2010/main" val="267819921"/>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2</a:t>
            </a:fld>
            <a:endParaRPr lang="fr-FR"/>
          </a:p>
        </p:txBody>
      </p:sp>
    </p:spTree>
    <p:extLst>
      <p:ext uri="{BB962C8B-B14F-4D97-AF65-F5344CB8AC3E}">
        <p14:creationId xmlns:p14="http://schemas.microsoft.com/office/powerpoint/2010/main" val="2864672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12</a:t>
            </a:fld>
            <a:endParaRPr lang="fr-FR"/>
          </a:p>
        </p:txBody>
      </p:sp>
    </p:spTree>
    <p:extLst>
      <p:ext uri="{BB962C8B-B14F-4D97-AF65-F5344CB8AC3E}">
        <p14:creationId xmlns:p14="http://schemas.microsoft.com/office/powerpoint/2010/main" val="32797715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13</a:t>
            </a:fld>
            <a:endParaRPr lang="fr-FR"/>
          </a:p>
        </p:txBody>
      </p:sp>
    </p:spTree>
    <p:extLst>
      <p:ext uri="{BB962C8B-B14F-4D97-AF65-F5344CB8AC3E}">
        <p14:creationId xmlns:p14="http://schemas.microsoft.com/office/powerpoint/2010/main" val="875591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14</a:t>
            </a:fld>
            <a:endParaRPr lang="fr-FR"/>
          </a:p>
        </p:txBody>
      </p:sp>
    </p:spTree>
    <p:extLst>
      <p:ext uri="{BB962C8B-B14F-4D97-AF65-F5344CB8AC3E}">
        <p14:creationId xmlns:p14="http://schemas.microsoft.com/office/powerpoint/2010/main" val="2103770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15</a:t>
            </a:fld>
            <a:endParaRPr lang="fr-FR"/>
          </a:p>
        </p:txBody>
      </p:sp>
    </p:spTree>
    <p:extLst>
      <p:ext uri="{BB962C8B-B14F-4D97-AF65-F5344CB8AC3E}">
        <p14:creationId xmlns:p14="http://schemas.microsoft.com/office/powerpoint/2010/main" val="649790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19</a:t>
            </a:fld>
            <a:endParaRPr lang="fr-FR"/>
          </a:p>
        </p:txBody>
      </p:sp>
    </p:spTree>
    <p:extLst>
      <p:ext uri="{BB962C8B-B14F-4D97-AF65-F5344CB8AC3E}">
        <p14:creationId xmlns:p14="http://schemas.microsoft.com/office/powerpoint/2010/main" val="1740650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600">
                <a:solidFill>
                  <a:schemeClr val="tx1"/>
                </a:solidFill>
                <a:latin typeface="Arial" charset="0"/>
                <a:ea typeface="ＭＳ Ｐゴシック" charset="0"/>
                <a:cs typeface="Arial" charset="0"/>
              </a:defRPr>
            </a:lvl1pPr>
            <a:lvl2pPr marL="742950" indent="-285750">
              <a:defRPr sz="1600">
                <a:solidFill>
                  <a:schemeClr val="tx1"/>
                </a:solidFill>
                <a:latin typeface="Arial" charset="0"/>
                <a:ea typeface="Arial" charset="0"/>
                <a:cs typeface="Arial" charset="0"/>
              </a:defRPr>
            </a:lvl2pPr>
            <a:lvl3pPr marL="1143000" indent="-228600">
              <a:defRPr sz="1600">
                <a:solidFill>
                  <a:schemeClr val="tx1"/>
                </a:solidFill>
                <a:latin typeface="Arial" charset="0"/>
                <a:ea typeface="Arial" charset="0"/>
                <a:cs typeface="Arial" charset="0"/>
              </a:defRPr>
            </a:lvl3pPr>
            <a:lvl4pPr marL="1600200" indent="-228600">
              <a:defRPr sz="1600">
                <a:solidFill>
                  <a:schemeClr val="tx1"/>
                </a:solidFill>
                <a:latin typeface="Arial" charset="0"/>
                <a:ea typeface="Arial" charset="0"/>
                <a:cs typeface="Arial" charset="0"/>
              </a:defRPr>
            </a:lvl4pPr>
            <a:lvl5pPr marL="2057400" indent="-228600">
              <a:defRPr sz="1600">
                <a:solidFill>
                  <a:schemeClr val="tx1"/>
                </a:solidFill>
                <a:latin typeface="Arial" charset="0"/>
                <a:ea typeface="Arial" charset="0"/>
                <a:cs typeface="Arial" charset="0"/>
              </a:defRPr>
            </a:lvl5pPr>
            <a:lvl6pPr marL="25146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6pPr>
            <a:lvl7pPr marL="29718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7pPr>
            <a:lvl8pPr marL="34290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8pPr>
            <a:lvl9pPr marL="3886200" indent="-228600" eaLnBrk="0" fontAlgn="base" hangingPunct="0">
              <a:spcBef>
                <a:spcPct val="0"/>
              </a:spcBef>
              <a:spcAft>
                <a:spcPts val="1050"/>
              </a:spcAft>
              <a:buClr>
                <a:srgbClr val="000000"/>
              </a:buClr>
              <a:buSzPct val="45000"/>
              <a:defRPr sz="1600">
                <a:solidFill>
                  <a:schemeClr val="tx1"/>
                </a:solidFill>
                <a:latin typeface="Arial" charset="0"/>
                <a:ea typeface="Arial" charset="0"/>
                <a:cs typeface="Arial" charset="0"/>
              </a:defRPr>
            </a:lvl9pPr>
          </a:lstStyle>
          <a:p>
            <a:fld id="{B9D2F29B-A39A-954A-9216-BC27B1EF4E6A}" type="slidenum">
              <a:rPr lang="en-US" sz="1200"/>
              <a:pPr/>
              <a:t>20</a:t>
            </a:fld>
            <a:endParaRPr lang="en-US" sz="120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cs typeface="Arial" charset="0"/>
              </a:rPr>
              <a: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3</a:t>
            </a:fld>
            <a:endParaRPr lang="fr-FR"/>
          </a:p>
        </p:txBody>
      </p:sp>
    </p:spTree>
    <p:extLst>
      <p:ext uri="{BB962C8B-B14F-4D97-AF65-F5344CB8AC3E}">
        <p14:creationId xmlns:p14="http://schemas.microsoft.com/office/powerpoint/2010/main" val="2479019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4</a:t>
            </a:fld>
            <a:endParaRPr lang="fr-FR"/>
          </a:p>
        </p:txBody>
      </p:sp>
    </p:spTree>
    <p:extLst>
      <p:ext uri="{BB962C8B-B14F-4D97-AF65-F5344CB8AC3E}">
        <p14:creationId xmlns:p14="http://schemas.microsoft.com/office/powerpoint/2010/main" val="64777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5</a:t>
            </a:fld>
            <a:endParaRPr lang="fr-FR"/>
          </a:p>
        </p:txBody>
      </p:sp>
    </p:spTree>
    <p:extLst>
      <p:ext uri="{BB962C8B-B14F-4D97-AF65-F5344CB8AC3E}">
        <p14:creationId xmlns:p14="http://schemas.microsoft.com/office/powerpoint/2010/main" val="1769449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6</a:t>
            </a:fld>
            <a:endParaRPr lang="fr-FR"/>
          </a:p>
        </p:txBody>
      </p:sp>
    </p:spTree>
    <p:extLst>
      <p:ext uri="{BB962C8B-B14F-4D97-AF65-F5344CB8AC3E}">
        <p14:creationId xmlns:p14="http://schemas.microsoft.com/office/powerpoint/2010/main" val="677132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7</a:t>
            </a:fld>
            <a:endParaRPr lang="fr-FR"/>
          </a:p>
        </p:txBody>
      </p:sp>
    </p:spTree>
    <p:extLst>
      <p:ext uri="{BB962C8B-B14F-4D97-AF65-F5344CB8AC3E}">
        <p14:creationId xmlns:p14="http://schemas.microsoft.com/office/powerpoint/2010/main" val="865382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9</a:t>
            </a:fld>
            <a:endParaRPr lang="fr-FR"/>
          </a:p>
        </p:txBody>
      </p:sp>
    </p:spTree>
    <p:extLst>
      <p:ext uri="{BB962C8B-B14F-4D97-AF65-F5344CB8AC3E}">
        <p14:creationId xmlns:p14="http://schemas.microsoft.com/office/powerpoint/2010/main" val="195998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10</a:t>
            </a:fld>
            <a:endParaRPr lang="fr-FR"/>
          </a:p>
        </p:txBody>
      </p:sp>
    </p:spTree>
    <p:extLst>
      <p:ext uri="{BB962C8B-B14F-4D97-AF65-F5344CB8AC3E}">
        <p14:creationId xmlns:p14="http://schemas.microsoft.com/office/powerpoint/2010/main" val="4106479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Arial" panose="020B0604020202020204" pitchFamily="34" charset="0"/>
                <a:cs typeface="Arial" panose="020B0604020202020204" pitchFamily="34" charset="0"/>
              </a:rPr>
              <a:t> </a:t>
            </a:r>
            <a:endParaRPr lang="en-US" dirty="0"/>
          </a:p>
        </p:txBody>
      </p:sp>
      <p:sp>
        <p:nvSpPr>
          <p:cNvPr id="4" name="Slide Number Placeholder 3"/>
          <p:cNvSpPr>
            <a:spLocks noGrp="1"/>
          </p:cNvSpPr>
          <p:nvPr>
            <p:ph type="sldNum" sz="quarter" idx="10"/>
          </p:nvPr>
        </p:nvSpPr>
        <p:spPr/>
        <p:txBody>
          <a:bodyPr/>
          <a:lstStyle/>
          <a:p>
            <a:pPr>
              <a:defRPr/>
            </a:pPr>
            <a:fld id="{0E3898CE-70A6-4B1D-B309-B108AE0FB14F}" type="slidenum">
              <a:rPr lang="fr-FR" smtClean="0"/>
              <a:pPr>
                <a:defRPr/>
              </a:pPr>
              <a:t>11</a:t>
            </a:fld>
            <a:endParaRPr lang="fr-FR"/>
          </a:p>
        </p:txBody>
      </p:sp>
    </p:spTree>
    <p:extLst>
      <p:ext uri="{BB962C8B-B14F-4D97-AF65-F5344CB8AC3E}">
        <p14:creationId xmlns:p14="http://schemas.microsoft.com/office/powerpoint/2010/main" val="293583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Cliquez pour modifier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2AA5F94-DAA2-4BB4-9AAA-475D9D2882F0}" type="slidenum">
              <a:rPr lang="fr-FR"/>
              <a:pPr>
                <a:defRPr/>
              </a:pPr>
              <a:t>‹#›</a:t>
            </a:fld>
            <a:endParaRPr lang="fr-FR"/>
          </a:p>
        </p:txBody>
      </p:sp>
    </p:spTree>
    <p:extLst>
      <p:ext uri="{BB962C8B-B14F-4D97-AF65-F5344CB8AC3E}">
        <p14:creationId xmlns:p14="http://schemas.microsoft.com/office/powerpoint/2010/main" val="1857184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198D737-4228-4C38-B33A-4B49E5614A7B}" type="slidenum">
              <a:rPr lang="fr-FR"/>
              <a:pPr>
                <a:defRPr/>
              </a:pPr>
              <a:t>‹#›</a:t>
            </a:fld>
            <a:endParaRPr lang="fr-FR"/>
          </a:p>
        </p:txBody>
      </p:sp>
    </p:spTree>
    <p:extLst>
      <p:ext uri="{BB962C8B-B14F-4D97-AF65-F5344CB8AC3E}">
        <p14:creationId xmlns:p14="http://schemas.microsoft.com/office/powerpoint/2010/main" val="1355559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DF4E4E-0493-4C8B-A2F2-AEEF986F6E52}" type="slidenum">
              <a:rPr lang="fr-FR"/>
              <a:pPr>
                <a:defRPr/>
              </a:pPr>
              <a:t>‹#›</a:t>
            </a:fld>
            <a:endParaRPr lang="fr-FR"/>
          </a:p>
        </p:txBody>
      </p:sp>
    </p:spTree>
    <p:extLst>
      <p:ext uri="{BB962C8B-B14F-4D97-AF65-F5344CB8AC3E}">
        <p14:creationId xmlns:p14="http://schemas.microsoft.com/office/powerpoint/2010/main" val="479163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6AAA047-8AEF-4C69-86C3-C9A280890182}" type="slidenum">
              <a:rPr lang="fr-FR"/>
              <a:pPr>
                <a:defRPr/>
              </a:pPr>
              <a:t>‹#›</a:t>
            </a:fld>
            <a:endParaRPr lang="fr-FR"/>
          </a:p>
        </p:txBody>
      </p:sp>
    </p:spTree>
    <p:extLst>
      <p:ext uri="{BB962C8B-B14F-4D97-AF65-F5344CB8AC3E}">
        <p14:creationId xmlns:p14="http://schemas.microsoft.com/office/powerpoint/2010/main" val="414580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5"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F620F82-76D5-4D77-BC21-5A4268D496F6}" type="slidenum">
              <a:rPr lang="fr-FR"/>
              <a:pPr>
                <a:defRPr/>
              </a:pPr>
              <a:t>‹#›</a:t>
            </a:fld>
            <a:endParaRPr lang="fr-FR"/>
          </a:p>
        </p:txBody>
      </p:sp>
    </p:spTree>
    <p:extLst>
      <p:ext uri="{BB962C8B-B14F-4D97-AF65-F5344CB8AC3E}">
        <p14:creationId xmlns:p14="http://schemas.microsoft.com/office/powerpoint/2010/main" val="424159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B9240E01-1DDF-4704-8DDC-978A7A0AD2EC}" type="slidenum">
              <a:rPr lang="fr-FR"/>
              <a:pPr>
                <a:defRPr/>
              </a:pPr>
              <a:t>‹#›</a:t>
            </a:fld>
            <a:endParaRPr lang="fr-FR"/>
          </a:p>
        </p:txBody>
      </p:sp>
    </p:spTree>
    <p:extLst>
      <p:ext uri="{BB962C8B-B14F-4D97-AF65-F5344CB8AC3E}">
        <p14:creationId xmlns:p14="http://schemas.microsoft.com/office/powerpoint/2010/main" val="2850701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8"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718A4F5-7B53-4BFD-86F4-1EDCF116CB5F}" type="slidenum">
              <a:rPr lang="fr-FR"/>
              <a:pPr>
                <a:defRPr/>
              </a:pPr>
              <a:t>‹#›</a:t>
            </a:fld>
            <a:endParaRPr lang="fr-FR"/>
          </a:p>
        </p:txBody>
      </p:sp>
    </p:spTree>
    <p:extLst>
      <p:ext uri="{BB962C8B-B14F-4D97-AF65-F5344CB8AC3E}">
        <p14:creationId xmlns:p14="http://schemas.microsoft.com/office/powerpoint/2010/main" val="3861743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4"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E51AD37E-EE59-41F9-9DC3-0CD03DC07E77}" type="slidenum">
              <a:rPr lang="fr-FR"/>
              <a:pPr>
                <a:defRPr/>
              </a:pPr>
              <a:t>‹#›</a:t>
            </a:fld>
            <a:endParaRPr lang="fr-FR"/>
          </a:p>
        </p:txBody>
      </p:sp>
    </p:spTree>
    <p:extLst>
      <p:ext uri="{BB962C8B-B14F-4D97-AF65-F5344CB8AC3E}">
        <p14:creationId xmlns:p14="http://schemas.microsoft.com/office/powerpoint/2010/main" val="1964795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3"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2F10942A-3396-4E26-B660-1DA9C9F599E0}" type="slidenum">
              <a:rPr lang="fr-FR"/>
              <a:pPr>
                <a:defRPr/>
              </a:pPr>
              <a:t>‹#›</a:t>
            </a:fld>
            <a:endParaRPr lang="fr-FR"/>
          </a:p>
        </p:txBody>
      </p:sp>
    </p:spTree>
    <p:extLst>
      <p:ext uri="{BB962C8B-B14F-4D97-AF65-F5344CB8AC3E}">
        <p14:creationId xmlns:p14="http://schemas.microsoft.com/office/powerpoint/2010/main" val="159433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9B9DE9A2-7386-464B-8932-B8D904D0A66D}" type="slidenum">
              <a:rPr lang="fr-FR"/>
              <a:pPr>
                <a:defRPr/>
              </a:pPr>
              <a:t>‹#›</a:t>
            </a:fld>
            <a:endParaRPr lang="fr-FR"/>
          </a:p>
        </p:txBody>
      </p:sp>
    </p:spTree>
    <p:extLst>
      <p:ext uri="{BB962C8B-B14F-4D97-AF65-F5344CB8AC3E}">
        <p14:creationId xmlns:p14="http://schemas.microsoft.com/office/powerpoint/2010/main" val="2962299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r>
              <a:rPr lang="en-US"/>
              <a:t>Itzhak Tserruya</a:t>
            </a:r>
            <a:endParaRPr lang="fr-FR"/>
          </a:p>
        </p:txBody>
      </p:sp>
      <p:sp>
        <p:nvSpPr>
          <p:cNvPr id="6" name="Espace réservé du pied de page 4"/>
          <p:cNvSpPr>
            <a:spLocks noGrp="1"/>
          </p:cNvSpPr>
          <p:nvPr>
            <p:ph type="ftr" sz="quarter" idx="11"/>
          </p:nvPr>
        </p:nvSpPr>
        <p:spPr/>
        <p:txBody>
          <a:bodyPr/>
          <a:lstStyle>
            <a:lvl1pPr>
              <a:defRPr/>
            </a:lvl1pPr>
          </a:lstStyle>
          <a:p>
            <a:pPr>
              <a:defRPr/>
            </a:pPr>
            <a:r>
              <a:rPr lang="en-US"/>
              <a:t>126 SC JINR, September 19, 2019</a:t>
            </a: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DFE13C74-01FF-4C14-995A-2652EA7BD551}" type="slidenum">
              <a:rPr lang="fr-FR"/>
              <a:pPr>
                <a:defRPr/>
              </a:pPr>
              <a:t>‹#›</a:t>
            </a:fld>
            <a:endParaRPr lang="fr-FR"/>
          </a:p>
        </p:txBody>
      </p:sp>
    </p:spTree>
    <p:extLst>
      <p:ext uri="{BB962C8B-B14F-4D97-AF65-F5344CB8AC3E}">
        <p14:creationId xmlns:p14="http://schemas.microsoft.com/office/powerpoint/2010/main" val="1673191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r>
              <a:rPr lang="en-US"/>
              <a:t>Itzhak Tserruya</a:t>
            </a:r>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r>
              <a:rPr lang="en-US"/>
              <a:t>126 SC JINR, September 19, 2019</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A354CB46-E9BE-4A8A-A36A-EAF21D934587}"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tiff"/><Relationship Id="rId13" Type="http://schemas.openxmlformats.org/officeDocument/2006/relationships/image" Target="../media/image18.tiff"/><Relationship Id="rId3" Type="http://schemas.openxmlformats.org/officeDocument/2006/relationships/image" Target="../media/image8.tiff"/><Relationship Id="rId7" Type="http://schemas.openxmlformats.org/officeDocument/2006/relationships/image" Target="../media/image12.tiff"/><Relationship Id="rId12"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tiff"/><Relationship Id="rId11" Type="http://schemas.openxmlformats.org/officeDocument/2006/relationships/image" Target="../media/image16.tiff"/><Relationship Id="rId5" Type="http://schemas.openxmlformats.org/officeDocument/2006/relationships/image" Target="../media/image10.tiff"/><Relationship Id="rId10" Type="http://schemas.openxmlformats.org/officeDocument/2006/relationships/image" Target="../media/image15.tiff"/><Relationship Id="rId4" Type="http://schemas.openxmlformats.org/officeDocument/2006/relationships/image" Target="../media/image9.tiff"/><Relationship Id="rId9"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 Id="rId5" Type="http://schemas.openxmlformats.org/officeDocument/2006/relationships/image" Target="../media/image22.tiff"/><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JINR.jpg"/>
          <p:cNvPicPr>
            <a:picLocks noChangeAspect="1"/>
          </p:cNvPicPr>
          <p:nvPr/>
        </p:nvPicPr>
        <p:blipFill rotWithShape="1">
          <a:blip r:embed="rId2">
            <a:alphaModFix amt="34000"/>
            <a:extLst>
              <a:ext uri="{28A0092B-C50C-407E-A947-70E740481C1C}">
                <a14:useLocalDpi xmlns:a14="http://schemas.microsoft.com/office/drawing/2010/main" val="0"/>
              </a:ext>
            </a:extLst>
          </a:blip>
          <a:srcRect t="50230" r="71199"/>
          <a:stretch/>
        </p:blipFill>
        <p:spPr>
          <a:xfrm>
            <a:off x="0" y="0"/>
            <a:ext cx="9143999" cy="6858000"/>
          </a:xfrm>
          <a:prstGeom prst="rect">
            <a:avLst/>
          </a:prstGeom>
        </p:spPr>
      </p:pic>
      <p:sp>
        <p:nvSpPr>
          <p:cNvPr id="3" name="Subtitle 2"/>
          <p:cNvSpPr>
            <a:spLocks noGrp="1"/>
          </p:cNvSpPr>
          <p:nvPr>
            <p:ph type="subTitle" idx="1"/>
          </p:nvPr>
        </p:nvSpPr>
        <p:spPr>
          <a:xfrm>
            <a:off x="791579" y="4869160"/>
            <a:ext cx="7560840" cy="648072"/>
          </a:xfrm>
        </p:spPr>
        <p:txBody>
          <a:bodyPr/>
          <a:lstStyle/>
          <a:p>
            <a:r>
              <a:rPr lang="fr-FR" b="1" dirty="0">
                <a:solidFill>
                  <a:srgbClr val="000090"/>
                </a:solidFill>
              </a:rPr>
              <a:t>Itzhak </a:t>
            </a:r>
            <a:r>
              <a:rPr lang="fr-FR" b="1" dirty="0" err="1">
                <a:solidFill>
                  <a:srgbClr val="000090"/>
                </a:solidFill>
              </a:rPr>
              <a:t>Tserruya</a:t>
            </a:r>
            <a:endParaRPr lang="fr-FR" b="1" dirty="0">
              <a:solidFill>
                <a:srgbClr val="000090"/>
              </a:solidFill>
            </a:endParaRPr>
          </a:p>
        </p:txBody>
      </p:sp>
      <p:sp>
        <p:nvSpPr>
          <p:cNvPr id="8" name="TextBox 7"/>
          <p:cNvSpPr txBox="1"/>
          <p:nvPr/>
        </p:nvSpPr>
        <p:spPr>
          <a:xfrm>
            <a:off x="3131840" y="3289136"/>
            <a:ext cx="2916183" cy="369332"/>
          </a:xfrm>
          <a:prstGeom prst="rect">
            <a:avLst/>
          </a:prstGeom>
          <a:noFill/>
        </p:spPr>
        <p:txBody>
          <a:bodyPr wrap="none" rtlCol="0">
            <a:spAutoFit/>
          </a:bodyPr>
          <a:lstStyle/>
          <a:p>
            <a:r>
              <a:rPr lang="en-US" dirty="0"/>
              <a:t>JINR, September 19, 2019</a:t>
            </a:r>
          </a:p>
        </p:txBody>
      </p:sp>
      <p:sp>
        <p:nvSpPr>
          <p:cNvPr id="9" name="AutoShape 18"/>
          <p:cNvSpPr>
            <a:spLocks noChangeArrowheads="1"/>
          </p:cNvSpPr>
          <p:nvPr/>
        </p:nvSpPr>
        <p:spPr bwMode="auto">
          <a:xfrm>
            <a:off x="611560" y="404664"/>
            <a:ext cx="7920880" cy="204311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4000" dirty="0">
                <a:solidFill>
                  <a:srgbClr val="FFFF00"/>
                </a:solidFill>
              </a:rPr>
              <a:t>PAC  on Particle Physics</a:t>
            </a:r>
          </a:p>
          <a:p>
            <a:pPr algn="ctr"/>
            <a:r>
              <a:rPr lang="en-US" sz="4000" dirty="0">
                <a:solidFill>
                  <a:srgbClr val="FFFF00"/>
                </a:solidFill>
              </a:rPr>
              <a:t>5</a:t>
            </a:r>
            <a:r>
              <a:rPr lang="he-IL" sz="4000" dirty="0">
                <a:solidFill>
                  <a:srgbClr val="FFFF00"/>
                </a:solidFill>
              </a:rPr>
              <a:t>1</a:t>
            </a:r>
            <a:r>
              <a:rPr lang="en-US" sz="4000" baseline="30000" dirty="0" err="1">
                <a:solidFill>
                  <a:srgbClr val="FFFF00"/>
                </a:solidFill>
              </a:rPr>
              <a:t>st</a:t>
            </a:r>
            <a:r>
              <a:rPr lang="en-US" sz="4000" dirty="0">
                <a:solidFill>
                  <a:srgbClr val="FFFF00"/>
                </a:solidFill>
              </a:rPr>
              <a:t> Meeting: </a:t>
            </a:r>
          </a:p>
          <a:p>
            <a:pPr algn="ctr"/>
            <a:r>
              <a:rPr lang="en-US" sz="4000" dirty="0">
                <a:solidFill>
                  <a:srgbClr val="FFFF00"/>
                </a:solidFill>
              </a:rPr>
              <a:t>Report to Scientific Council</a:t>
            </a:r>
            <a:endParaRPr lang="fr-FR" sz="4000" dirty="0">
              <a:solidFill>
                <a:srgbClr val="FFFF00"/>
              </a:solidFill>
            </a:endParaRPr>
          </a:p>
        </p:txBody>
      </p:sp>
    </p:spTree>
    <p:extLst>
      <p:ext uri="{BB962C8B-B14F-4D97-AF65-F5344CB8AC3E}">
        <p14:creationId xmlns:p14="http://schemas.microsoft.com/office/powerpoint/2010/main" val="2011438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2019 and proposed for continuation </a:t>
            </a:r>
          </a:p>
        </p:txBody>
      </p:sp>
      <p:sp>
        <p:nvSpPr>
          <p:cNvPr id="8" name="Content Placeholder 7"/>
          <p:cNvSpPr txBox="1">
            <a:spLocks noGrp="1"/>
          </p:cNvSpPr>
          <p:nvPr>
            <p:ph idx="1"/>
          </p:nvPr>
        </p:nvSpPr>
        <p:spPr>
          <a:xfrm>
            <a:off x="143508" y="1340768"/>
            <a:ext cx="8856984" cy="4764381"/>
          </a:xfrm>
          <a:prstGeom prst="rect">
            <a:avLst/>
          </a:prstGeom>
          <a:noFill/>
        </p:spPr>
        <p:txBody>
          <a:bodyPr wrap="square" rtlCol="0">
            <a:spAutoFit/>
          </a:bodyPr>
          <a:lstStyle/>
          <a:p>
            <a:pPr>
              <a:buFont typeface="Wingdings" pitchFamily="2" charset="2"/>
              <a:buChar char="q"/>
            </a:pPr>
            <a:r>
              <a:rPr lang="en-US" sz="1600" b="1" dirty="0">
                <a:latin typeface="Arial" panose="020B0604020202020204" pitchFamily="34" charset="0"/>
                <a:cs typeface="Arial" panose="020B0604020202020204" pitchFamily="34" charset="0"/>
              </a:rPr>
              <a:t>CMS- A. </a:t>
            </a:r>
            <a:r>
              <a:rPr lang="en-US" sz="1600" b="1" dirty="0" err="1">
                <a:latin typeface="Arial" panose="020B0604020202020204" pitchFamily="34" charset="0"/>
                <a:cs typeface="Arial" panose="020B0604020202020204" pitchFamily="34" charset="0"/>
              </a:rPr>
              <a:t>Zarubin</a:t>
            </a:r>
            <a:r>
              <a:rPr lang="en-US" sz="16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The PAC congratulates the JINR CMS group on the quality of the work carried out in various detector subsystems with major JINR responsibilities (forward muon station and the endcap hadronic calorimeter).</a:t>
            </a:r>
          </a:p>
          <a:p>
            <a:r>
              <a:rPr lang="en-US" sz="1400" dirty="0">
                <a:latin typeface="Arial" panose="020B0604020202020204" pitchFamily="34" charset="0"/>
                <a:cs typeface="Arial" panose="020B0604020202020204" pitchFamily="34" charset="0"/>
              </a:rPr>
              <a:t>The PAC also commends the operation and service work carried out by the group and, in particular, the performance of the TIER1 computer center. </a:t>
            </a:r>
          </a:p>
          <a:p>
            <a:r>
              <a:rPr lang="en-US" sz="1400" dirty="0">
                <a:latin typeface="Arial" panose="020B0604020202020204" pitchFamily="34" charset="0"/>
                <a:cs typeface="Arial" panose="020B0604020202020204" pitchFamily="34" charset="0"/>
              </a:rPr>
              <a:t>The Committee notes progress in physics studies with direct participation of JINR members (muon pairs, physics BSM, Higgs couplings, jet production processes).</a:t>
            </a:r>
          </a:p>
          <a:p>
            <a:pPr marL="0" indent="0">
              <a:buNone/>
            </a:pP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Recommendation.</a:t>
            </a:r>
            <a:r>
              <a:rPr lang="en-US" sz="1400" dirty="0">
                <a:latin typeface="Arial" panose="020B0604020202020204" pitchFamily="34" charset="0"/>
                <a:cs typeface="Arial" panose="020B0604020202020204" pitchFamily="34" charset="0"/>
              </a:rPr>
              <a:t> </a:t>
            </a:r>
          </a:p>
          <a:p>
            <a:pPr marL="685800" lvl="1">
              <a:buFont typeface="Arial" panose="020B0604020202020204" pitchFamily="34" charset="0"/>
              <a:buChar char="•"/>
            </a:pPr>
            <a:r>
              <a:rPr lang="en-US" sz="1400" dirty="0">
                <a:latin typeface="Arial" panose="020B0604020202020204" pitchFamily="34" charset="0"/>
                <a:cs typeface="Arial" panose="020B0604020202020204" pitchFamily="34" charset="0"/>
              </a:rPr>
              <a:t>The PAC encourages the group </a:t>
            </a:r>
            <a:r>
              <a:rPr lang="en-US" sz="1400" u="sng" dirty="0">
                <a:latin typeface="Arial" panose="020B0604020202020204" pitchFamily="34" charset="0"/>
                <a:cs typeface="Arial" panose="020B0604020202020204" pitchFamily="34" charset="0"/>
              </a:rPr>
              <a:t>to better balance the detector maintenance and operation work with the physics studies</a:t>
            </a:r>
            <a:r>
              <a:rPr lang="en-US" sz="1400" dirty="0">
                <a:latin typeface="Arial" panose="020B0604020202020204" pitchFamily="34" charset="0"/>
                <a:cs typeface="Arial" panose="020B0604020202020204" pitchFamily="34" charset="0"/>
              </a:rPr>
              <a:t>. In particular, the PAC recommends that the JINR CMS group make larger efforts towards a higher productivity in terms of physics analysis and scientific publications, commensurate with the global contribution of JINR to CMS. </a:t>
            </a:r>
          </a:p>
          <a:p>
            <a:pPr marL="685800" lvl="1">
              <a:buFont typeface="Arial" panose="020B0604020202020204" pitchFamily="34" charset="0"/>
              <a:buChar char="•"/>
            </a:pPr>
            <a:r>
              <a:rPr lang="en-US" sz="1400" dirty="0">
                <a:latin typeface="Arial" panose="020B0604020202020204" pitchFamily="34" charset="0"/>
                <a:cs typeface="Arial" panose="020B0604020202020204" pitchFamily="34" charset="0"/>
              </a:rPr>
              <a:t>The PAC would like to see a physics analysis plan, which includes subjects that would allow the group to achieve higher visibility, with identified JINR responsibilities and an increased number of young researchers and students involved. In this regard, the presence of a large number of participants with 0.1 FTE is a matter of concern. </a:t>
            </a:r>
          </a:p>
          <a:p>
            <a:pPr marL="685800" lvl="1">
              <a:buFont typeface="Arial" panose="020B0604020202020204" pitchFamily="34" charset="0"/>
              <a:buChar char="•"/>
            </a:pPr>
            <a:r>
              <a:rPr lang="en-US" sz="1400" dirty="0">
                <a:latin typeface="Arial" panose="020B0604020202020204" pitchFamily="34" charset="0"/>
                <a:cs typeface="Arial" panose="020B0604020202020204" pitchFamily="34" charset="0"/>
              </a:rPr>
              <a:t>The Committee recommends continuation of JINR’s participation in the CMS project for the period 2020–2023, with first priority, pending the setting in place of corrective actions to address the above-mentioned concerns.</a:t>
            </a:r>
            <a:endParaRPr lang="en-US" sz="1400" dirty="0">
              <a:highlight>
                <a:srgbClr val="FFFF00"/>
              </a:highlight>
              <a:latin typeface="Arial" panose="020B0604020202020204" pitchFamily="34" charset="0"/>
              <a:cs typeface="Arial" panose="020B0604020202020204" pitchFamily="34" charset="0"/>
            </a:endParaRPr>
          </a:p>
          <a:p>
            <a:pPr>
              <a:spcBef>
                <a:spcPts val="0"/>
              </a:spcBef>
              <a:spcAft>
                <a:spcPts val="600"/>
              </a:spcAft>
              <a:buFont typeface="Wingdings" charset="2"/>
              <a:buChar char="q"/>
            </a:pPr>
            <a:endParaRPr lang="en-US" sz="16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8AD46E10-4EA2-D54B-92C8-06E0FF60C9D0}"/>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24CF8DDC-A434-8549-9727-970A3E7CB27A}"/>
              </a:ext>
            </a:extLst>
          </p:cNvPr>
          <p:cNvSpPr>
            <a:spLocks noGrp="1"/>
          </p:cNvSpPr>
          <p:nvPr>
            <p:ph type="ftr" sz="quarter" idx="11"/>
          </p:nvPr>
        </p:nvSpPr>
        <p:spPr/>
        <p:txBody>
          <a:bodyPr/>
          <a:lstStyle/>
          <a:p>
            <a:pPr>
              <a:defRPr/>
            </a:pPr>
            <a:r>
              <a:rPr lang="en-US"/>
              <a:t>126 SC JINR, September 19, 2019</a:t>
            </a:r>
            <a:endParaRPr lang="fr-FR"/>
          </a:p>
        </p:txBody>
      </p:sp>
      <p:sp>
        <p:nvSpPr>
          <p:cNvPr id="4" name="Slide Number Placeholder 3">
            <a:extLst>
              <a:ext uri="{FF2B5EF4-FFF2-40B4-BE49-F238E27FC236}">
                <a16:creationId xmlns:a16="http://schemas.microsoft.com/office/drawing/2014/main" id="{18496CF8-CE57-BD4B-9782-6392967A4212}"/>
              </a:ext>
            </a:extLst>
          </p:cNvPr>
          <p:cNvSpPr>
            <a:spLocks noGrp="1"/>
          </p:cNvSpPr>
          <p:nvPr>
            <p:ph type="sldNum" sz="quarter" idx="12"/>
          </p:nvPr>
        </p:nvSpPr>
        <p:spPr/>
        <p:txBody>
          <a:bodyPr/>
          <a:lstStyle/>
          <a:p>
            <a:pPr>
              <a:defRPr/>
            </a:pPr>
            <a:fld id="{16AAA047-8AEF-4C69-86C3-C9A280890182}" type="slidenum">
              <a:rPr lang="fr-FR" smtClean="0"/>
              <a:pPr>
                <a:defRPr/>
              </a:pPr>
              <a:t>10</a:t>
            </a:fld>
            <a:endParaRPr lang="fr-FR"/>
          </a:p>
        </p:txBody>
      </p:sp>
    </p:spTree>
    <p:extLst>
      <p:ext uri="{BB962C8B-B14F-4D97-AF65-F5344CB8AC3E}">
        <p14:creationId xmlns:p14="http://schemas.microsoft.com/office/powerpoint/2010/main" val="2139100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2019 and proposed for continuation </a:t>
            </a:r>
          </a:p>
        </p:txBody>
      </p:sp>
      <p:sp>
        <p:nvSpPr>
          <p:cNvPr id="8" name="Content Placeholder 7"/>
          <p:cNvSpPr txBox="1">
            <a:spLocks noGrp="1"/>
          </p:cNvSpPr>
          <p:nvPr>
            <p:ph idx="1"/>
          </p:nvPr>
        </p:nvSpPr>
        <p:spPr>
          <a:xfrm>
            <a:off x="143508" y="1340768"/>
            <a:ext cx="8856984" cy="3939540"/>
          </a:xfrm>
          <a:prstGeom prst="rect">
            <a:avLst/>
          </a:prstGeom>
          <a:noFill/>
        </p:spPr>
        <p:txBody>
          <a:bodyPr wrap="square" rtlCol="0">
            <a:spAutoFit/>
          </a:bodyPr>
          <a:lstStyle/>
          <a:p>
            <a:pPr>
              <a:buFont typeface="Wingdings" pitchFamily="2" charset="2"/>
              <a:buChar char="q"/>
            </a:pPr>
            <a:r>
              <a:rPr lang="en-US" sz="1800" b="1" dirty="0">
                <a:latin typeface="Arial" panose="020B0604020202020204" pitchFamily="34" charset="0"/>
                <a:cs typeface="Arial" panose="020B0604020202020204" pitchFamily="34" charset="0"/>
              </a:rPr>
              <a:t>ATLAS – E. </a:t>
            </a:r>
            <a:r>
              <a:rPr lang="en-US" sz="1800" b="1" dirty="0" err="1">
                <a:latin typeface="Arial" panose="020B0604020202020204" pitchFamily="34" charset="0"/>
                <a:cs typeface="Arial" panose="020B0604020202020204" pitchFamily="34" charset="0"/>
              </a:rPr>
              <a:t>Khramov</a:t>
            </a:r>
            <a:r>
              <a:rPr lang="en-US" sz="18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The group fulfilled its obligations for the detector operation and maintenance in terms of shifts. Although only 50% of the experts’ operation were covered, the corrective actions have been taken.  </a:t>
            </a:r>
          </a:p>
          <a:p>
            <a:r>
              <a:rPr lang="en-US" sz="1400" dirty="0">
                <a:latin typeface="Arial" panose="020B0604020202020204" pitchFamily="34" charset="0"/>
                <a:cs typeface="Arial" panose="020B0604020202020204" pitchFamily="34" charset="0"/>
              </a:rPr>
              <a:t>The Committee appreciates the progress in the various physics analyses with JINR responsibility (proton structure, physics BSM, search for quantum black holes and pentaquarks, precision measurements of W/Z production cross sections….)</a:t>
            </a:r>
          </a:p>
          <a:p>
            <a:r>
              <a:rPr lang="en-US" sz="1400" dirty="0">
                <a:latin typeface="Arial" panose="020B0604020202020204" pitchFamily="34" charset="0"/>
                <a:cs typeface="Arial" panose="020B0604020202020204" pitchFamily="34" charset="0"/>
              </a:rPr>
              <a:t>The PAC notes with pleasure the large number of scientific publications with direct participation of JINR members and the consistency of the research subgroups involving several young researchers. </a:t>
            </a:r>
          </a:p>
          <a:p>
            <a:pPr marL="0" indent="0">
              <a:buNone/>
            </a:pP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Recommendation.</a:t>
            </a:r>
            <a:r>
              <a:rPr lang="en-US" sz="1600" dirty="0">
                <a:latin typeface="Arial" panose="020B0604020202020204" pitchFamily="34" charset="0"/>
                <a:cs typeface="Arial" panose="020B0604020202020204" pitchFamily="34" charset="0"/>
              </a:rPr>
              <a:t> </a:t>
            </a:r>
          </a:p>
          <a:p>
            <a:pPr lvl="1"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Although the proposed activities for the next years are relevant and compelling, the PAC recommends that the group </a:t>
            </a:r>
            <a:r>
              <a:rPr lang="en-US" sz="1400" u="sng" dirty="0">
                <a:latin typeface="Arial" panose="020B0604020202020204" pitchFamily="34" charset="0"/>
                <a:cs typeface="Arial" panose="020B0604020202020204" pitchFamily="34" charset="0"/>
              </a:rPr>
              <a:t>concentrate on studies for which it could achieve a leadership role</a:t>
            </a:r>
            <a:r>
              <a:rPr lang="en-US" sz="1400" dirty="0">
                <a:latin typeface="Arial" panose="020B0604020202020204" pitchFamily="34" charset="0"/>
                <a:cs typeface="Arial" panose="020B0604020202020204" pitchFamily="34" charset="0"/>
              </a:rPr>
              <a:t> with a visible impact within the ATLAS collaboration, in terms of coordination roles, involvement of new young researchers, and presentations at major conferences. </a:t>
            </a:r>
            <a:endParaRPr lang="en-US" dirty="0"/>
          </a:p>
          <a:p>
            <a:pPr lvl="1" indent="-342900">
              <a:buFont typeface="Arial" panose="020B0604020202020204" pitchFamily="34" charset="0"/>
              <a:buChar char="•"/>
            </a:pPr>
            <a:r>
              <a:rPr lang="en-US" sz="1400" dirty="0">
                <a:latin typeface="Arial" panose="020B0604020202020204" pitchFamily="34" charset="0"/>
                <a:cs typeface="Arial" panose="020B0604020202020204" pitchFamily="34" charset="0"/>
              </a:rPr>
              <a:t>The Committee recommends continuation of JINR’s participation in the ATLAS project for the period 2020–2023, with first priority. </a:t>
            </a:r>
            <a:endParaRPr lang="en-US" sz="1400" dirty="0">
              <a:highlight>
                <a:srgbClr val="FFFF00"/>
              </a:highlight>
              <a:latin typeface="Arial" panose="020B0604020202020204" pitchFamily="34" charset="0"/>
              <a:cs typeface="Arial" panose="020B0604020202020204" pitchFamily="34" charset="0"/>
            </a:endParaRPr>
          </a:p>
          <a:p>
            <a:pPr lvl="1" indent="-342900">
              <a:buFont typeface="Arial" panose="020B0604020202020204" pitchFamily="34" charset="0"/>
              <a:buChar char="•"/>
            </a:pPr>
            <a:endParaRPr lang="en-US" sz="14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2695B722-C767-4E45-88D6-598D590E8858}"/>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A10B434A-0968-2C4D-82D7-129F2FE4C2A3}"/>
              </a:ext>
            </a:extLst>
          </p:cNvPr>
          <p:cNvSpPr>
            <a:spLocks noGrp="1"/>
          </p:cNvSpPr>
          <p:nvPr>
            <p:ph type="ftr" sz="quarter" idx="11"/>
          </p:nvPr>
        </p:nvSpPr>
        <p:spPr/>
        <p:txBody>
          <a:bodyPr/>
          <a:lstStyle/>
          <a:p>
            <a:pPr>
              <a:defRPr/>
            </a:pPr>
            <a:r>
              <a:rPr lang="en-US"/>
              <a:t>126 SC JINR, September 19, 2019</a:t>
            </a:r>
            <a:endParaRPr lang="fr-FR"/>
          </a:p>
        </p:txBody>
      </p:sp>
      <p:sp>
        <p:nvSpPr>
          <p:cNvPr id="4" name="Slide Number Placeholder 3">
            <a:extLst>
              <a:ext uri="{FF2B5EF4-FFF2-40B4-BE49-F238E27FC236}">
                <a16:creationId xmlns:a16="http://schemas.microsoft.com/office/drawing/2014/main" id="{BEAF73DC-E2FD-EE4C-BBD4-51040E65B6F8}"/>
              </a:ext>
            </a:extLst>
          </p:cNvPr>
          <p:cNvSpPr>
            <a:spLocks noGrp="1"/>
          </p:cNvSpPr>
          <p:nvPr>
            <p:ph type="sldNum" sz="quarter" idx="12"/>
          </p:nvPr>
        </p:nvSpPr>
        <p:spPr/>
        <p:txBody>
          <a:bodyPr/>
          <a:lstStyle/>
          <a:p>
            <a:pPr>
              <a:defRPr/>
            </a:pPr>
            <a:fld id="{16AAA047-8AEF-4C69-86C3-C9A280890182}" type="slidenum">
              <a:rPr lang="fr-FR" smtClean="0"/>
              <a:pPr>
                <a:defRPr/>
              </a:pPr>
              <a:t>11</a:t>
            </a:fld>
            <a:endParaRPr lang="fr-FR"/>
          </a:p>
        </p:txBody>
      </p:sp>
    </p:spTree>
    <p:extLst>
      <p:ext uri="{BB962C8B-B14F-4D97-AF65-F5344CB8AC3E}">
        <p14:creationId xmlns:p14="http://schemas.microsoft.com/office/powerpoint/2010/main" val="6156587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2019 and proposed for continuation </a:t>
            </a:r>
          </a:p>
        </p:txBody>
      </p:sp>
      <p:sp>
        <p:nvSpPr>
          <p:cNvPr id="8" name="Content Placeholder 7"/>
          <p:cNvSpPr txBox="1">
            <a:spLocks noGrp="1"/>
          </p:cNvSpPr>
          <p:nvPr>
            <p:ph idx="1"/>
          </p:nvPr>
        </p:nvSpPr>
        <p:spPr>
          <a:xfrm>
            <a:off x="143508" y="1268760"/>
            <a:ext cx="8856984" cy="4179606"/>
          </a:xfrm>
          <a:prstGeom prst="rect">
            <a:avLst/>
          </a:prstGeom>
          <a:noFill/>
        </p:spPr>
        <p:txBody>
          <a:bodyPr wrap="square" rtlCol="0">
            <a:spAutoFit/>
          </a:bodyPr>
          <a:lstStyle/>
          <a:p>
            <a:pPr>
              <a:buFont typeface="Wingdings" pitchFamily="2" charset="2"/>
              <a:buChar char="q"/>
            </a:pPr>
            <a:r>
              <a:rPr lang="en-US" sz="1800" b="1" dirty="0">
                <a:latin typeface="Arial" panose="020B0604020202020204" pitchFamily="34" charset="0"/>
                <a:cs typeface="Arial" panose="020B0604020202020204" pitchFamily="34" charset="0"/>
              </a:rPr>
              <a:t>ALICE – V. </a:t>
            </a:r>
            <a:r>
              <a:rPr lang="en-US" sz="1800" b="1" dirty="0" err="1">
                <a:latin typeface="Arial" panose="020B0604020202020204" pitchFamily="34" charset="0"/>
                <a:cs typeface="Arial" panose="020B0604020202020204" pitchFamily="34" charset="0"/>
              </a:rPr>
              <a:t>Pozdnyakov</a:t>
            </a:r>
            <a:r>
              <a:rPr lang="en-US" sz="1800" b="1"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The Committee takes note of the involvement of the group in physics analysis that have resulted in several publications (</a:t>
            </a:r>
            <a:r>
              <a:rPr lang="en-US" sz="1400" dirty="0" err="1">
                <a:latin typeface="Arial" panose="020B0604020202020204" pitchFamily="34" charset="0"/>
                <a:cs typeface="Arial" panose="020B0604020202020204" pitchFamily="34" charset="0"/>
              </a:rPr>
              <a:t>femtoscopic</a:t>
            </a:r>
            <a:r>
              <a:rPr lang="en-US" sz="1400" dirty="0">
                <a:latin typeface="Arial" panose="020B0604020202020204" pitchFamily="34" charset="0"/>
                <a:cs typeface="Arial" panose="020B0604020202020204" pitchFamily="34" charset="0"/>
              </a:rPr>
              <a:t> correlations, </a:t>
            </a:r>
            <a:r>
              <a:rPr lang="en-US" sz="1400" dirty="0" err="1">
                <a:latin typeface="Arial" panose="020B0604020202020204" pitchFamily="34" charset="0"/>
                <a:cs typeface="Arial" panose="020B0604020202020204" pitchFamily="34" charset="0"/>
              </a:rPr>
              <a:t>ϒ</a:t>
            </a:r>
            <a:r>
              <a:rPr lang="en-US" sz="1400" dirty="0">
                <a:latin typeface="Arial" panose="020B0604020202020204" pitchFamily="34" charset="0"/>
                <a:cs typeface="Arial" panose="020B0604020202020204" pitchFamily="34" charset="0"/>
              </a:rPr>
              <a:t>(1s) and </a:t>
            </a:r>
            <a:r>
              <a:rPr lang="en-US" sz="1400" dirty="0" err="1">
                <a:latin typeface="Arial" panose="020B0604020202020204" pitchFamily="34" charset="0"/>
                <a:cs typeface="Arial" panose="020B0604020202020204" pitchFamily="34" charset="0"/>
              </a:rPr>
              <a:t>ϒ</a:t>
            </a:r>
            <a:r>
              <a:rPr lang="en-US" sz="1400" dirty="0">
                <a:latin typeface="Arial" panose="020B0604020202020204" pitchFamily="34" charset="0"/>
                <a:cs typeface="Arial" panose="020B0604020202020204" pitchFamily="34" charset="0"/>
              </a:rPr>
              <a:t>(2s) nuclear modification factors). </a:t>
            </a:r>
          </a:p>
          <a:p>
            <a:r>
              <a:rPr lang="en-US" sz="1400" dirty="0">
                <a:latin typeface="Arial" panose="020B0604020202020204" pitchFamily="34" charset="0"/>
                <a:cs typeface="Arial" panose="020B0604020202020204" pitchFamily="34" charset="0"/>
              </a:rPr>
              <a:t>The main efforts of the JINR group in the next years will be focused on the study of </a:t>
            </a:r>
            <a:r>
              <a:rPr lang="en-US" sz="1400" dirty="0" err="1">
                <a:latin typeface="Arial" panose="020B0604020202020204" pitchFamily="34" charset="0"/>
                <a:cs typeface="Arial" panose="020B0604020202020204" pitchFamily="34" charset="0"/>
              </a:rPr>
              <a:t>femtoscopic</a:t>
            </a:r>
            <a:r>
              <a:rPr lang="en-US" sz="1400" dirty="0">
                <a:latin typeface="Arial" panose="020B0604020202020204" pitchFamily="34" charset="0"/>
                <a:cs typeface="Arial" panose="020B0604020202020204" pitchFamily="34" charset="0"/>
              </a:rPr>
              <a:t> correlations, the production of light vector mesons in ultraperipheral Pb-Pb collisions and the production of heavy </a:t>
            </a:r>
            <a:r>
              <a:rPr lang="en-US" sz="1400" dirty="0" err="1">
                <a:latin typeface="Arial" panose="020B0604020202020204" pitchFamily="34" charset="0"/>
                <a:cs typeface="Arial" panose="020B0604020202020204" pitchFamily="34" charset="0"/>
              </a:rPr>
              <a:t>quarkonia</a:t>
            </a:r>
            <a:r>
              <a:rPr lang="en-US" sz="1400" dirty="0">
                <a:latin typeface="Arial" panose="020B0604020202020204" pitchFamily="34" charset="0"/>
                <a:cs typeface="Arial" panose="020B0604020202020204" pitchFamily="34" charset="0"/>
              </a:rPr>
              <a:t>. The group will also contribute to the maintenance and development of the GRID-ALICE at JINR and to the photon spectrometer upgrade. </a:t>
            </a:r>
          </a:p>
          <a:p>
            <a:pPr marL="0" indent="0">
              <a:buNone/>
            </a:pPr>
            <a:r>
              <a:rPr lang="en-US" sz="1400" dirty="0">
                <a:latin typeface="Arial" panose="020B0604020202020204" pitchFamily="34" charset="0"/>
                <a:cs typeface="Arial" panose="020B0604020202020204" pitchFamily="34" charset="0"/>
              </a:rPr>
              <a:t>      </a:t>
            </a:r>
            <a:r>
              <a:rPr lang="en-US" sz="1400" u="sng" dirty="0">
                <a:latin typeface="Arial" panose="020B0604020202020204" pitchFamily="34" charset="0"/>
                <a:cs typeface="Arial" panose="020B0604020202020204" pitchFamily="34" charset="0"/>
              </a:rPr>
              <a:t>Recommendation.</a:t>
            </a:r>
            <a:r>
              <a:rPr lang="en-US" sz="1400" dirty="0">
                <a:latin typeface="Arial" panose="020B0604020202020204" pitchFamily="34" charset="0"/>
                <a:cs typeface="Arial" panose="020B0604020202020204" pitchFamily="34" charset="0"/>
              </a:rPr>
              <a:t> </a:t>
            </a:r>
          </a:p>
          <a:p>
            <a:pPr marL="57150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The PAC is concerned with the relatively low visibility of the JINR ALICE team as reflected for example by the lack of talks at the major conferences in the field. </a:t>
            </a:r>
          </a:p>
          <a:p>
            <a:pPr marL="57150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The PAC also notes that the group, with several senior scientists, needs rejuvenation. </a:t>
            </a:r>
          </a:p>
          <a:p>
            <a:pPr marL="57150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The PAC strongly encourages the group leader to take actions to attract young scientists and students into the project aiming at a strong impact and visibility. </a:t>
            </a:r>
          </a:p>
          <a:p>
            <a:pPr marL="571500" lvl="1" indent="-171450">
              <a:buFont typeface="Arial" panose="020B0604020202020204" pitchFamily="34" charset="0"/>
              <a:buChar char="•"/>
            </a:pPr>
            <a:r>
              <a:rPr lang="en-US" sz="1400" dirty="0">
                <a:latin typeface="Arial" panose="020B0604020202020204" pitchFamily="34" charset="0"/>
                <a:cs typeface="Arial" panose="020B0604020202020204" pitchFamily="34" charset="0"/>
              </a:rPr>
              <a:t>The PAC recommends continuation of JINR’s participation in the ALICE project for the period 2020–2023 with first priority, pending the setting in place of corrective actions to address the above-mentioned concerns.</a:t>
            </a:r>
          </a:p>
          <a:p>
            <a:pPr>
              <a:spcBef>
                <a:spcPts val="0"/>
              </a:spcBef>
              <a:spcAft>
                <a:spcPts val="600"/>
              </a:spcAft>
              <a:buFont typeface="Wingdings" charset="2"/>
              <a:buChar char="q"/>
            </a:pPr>
            <a:endParaRPr lang="en-US" sz="18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A9CB6E74-FFEF-D644-83C9-F76D0B69860E}"/>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F3BE6DDB-3249-A046-B780-E272D5357F43}"/>
              </a:ext>
            </a:extLst>
          </p:cNvPr>
          <p:cNvSpPr>
            <a:spLocks noGrp="1"/>
          </p:cNvSpPr>
          <p:nvPr>
            <p:ph type="ftr" sz="quarter" idx="11"/>
          </p:nvPr>
        </p:nvSpPr>
        <p:spPr/>
        <p:txBody>
          <a:bodyPr/>
          <a:lstStyle/>
          <a:p>
            <a:pPr>
              <a:defRPr/>
            </a:pPr>
            <a:r>
              <a:rPr lang="en-US"/>
              <a:t>126 SC JINR, September 19, 2019</a:t>
            </a:r>
            <a:endParaRPr lang="fr-FR"/>
          </a:p>
        </p:txBody>
      </p:sp>
      <p:sp>
        <p:nvSpPr>
          <p:cNvPr id="4" name="Slide Number Placeholder 3">
            <a:extLst>
              <a:ext uri="{FF2B5EF4-FFF2-40B4-BE49-F238E27FC236}">
                <a16:creationId xmlns:a16="http://schemas.microsoft.com/office/drawing/2014/main" id="{D825F15F-9B12-E443-B60E-AAE64D9AFD94}"/>
              </a:ext>
            </a:extLst>
          </p:cNvPr>
          <p:cNvSpPr>
            <a:spLocks noGrp="1"/>
          </p:cNvSpPr>
          <p:nvPr>
            <p:ph type="sldNum" sz="quarter" idx="12"/>
          </p:nvPr>
        </p:nvSpPr>
        <p:spPr/>
        <p:txBody>
          <a:bodyPr/>
          <a:lstStyle/>
          <a:p>
            <a:pPr>
              <a:defRPr/>
            </a:pPr>
            <a:fld id="{16AAA047-8AEF-4C69-86C3-C9A280890182}" type="slidenum">
              <a:rPr lang="fr-FR" smtClean="0"/>
              <a:pPr>
                <a:defRPr/>
              </a:pPr>
              <a:t>12</a:t>
            </a:fld>
            <a:endParaRPr lang="fr-FR"/>
          </a:p>
        </p:txBody>
      </p:sp>
    </p:spTree>
    <p:extLst>
      <p:ext uri="{BB962C8B-B14F-4D97-AF65-F5344CB8AC3E}">
        <p14:creationId xmlns:p14="http://schemas.microsoft.com/office/powerpoint/2010/main" val="21179252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2019 and proposed for continuation </a:t>
            </a:r>
          </a:p>
        </p:txBody>
      </p:sp>
      <p:sp>
        <p:nvSpPr>
          <p:cNvPr id="8" name="Content Placeholder 7"/>
          <p:cNvSpPr txBox="1">
            <a:spLocks noGrp="1"/>
          </p:cNvSpPr>
          <p:nvPr>
            <p:ph idx="1"/>
          </p:nvPr>
        </p:nvSpPr>
        <p:spPr>
          <a:xfrm>
            <a:off x="143508" y="1268760"/>
            <a:ext cx="8856984" cy="3785652"/>
          </a:xfrm>
          <a:prstGeom prst="rect">
            <a:avLst/>
          </a:prstGeom>
          <a:noFill/>
        </p:spPr>
        <p:txBody>
          <a:bodyPr wrap="square" rtlCol="0">
            <a:spAutoFit/>
          </a:bodyPr>
          <a:lstStyle/>
          <a:p>
            <a:pPr>
              <a:buFont typeface="Wingdings" pitchFamily="2" charset="2"/>
              <a:buChar char="q"/>
            </a:pPr>
            <a:r>
              <a:rPr lang="en-US" sz="1800" b="1" dirty="0">
                <a:latin typeface="Arial" panose="020B0604020202020204" pitchFamily="34" charset="0"/>
                <a:cs typeface="Arial" panose="020B0604020202020204" pitchFamily="34" charset="0"/>
              </a:rPr>
              <a:t>SCAN-3 – S. Afanasiev </a:t>
            </a:r>
          </a:p>
          <a:p>
            <a:r>
              <a:rPr lang="en-US" sz="1600" dirty="0">
                <a:latin typeface="Arial" panose="020B0604020202020204" pitchFamily="34" charset="0"/>
                <a:cs typeface="Arial" panose="020B0604020202020204" pitchFamily="34" charset="0"/>
              </a:rPr>
              <a:t>The highly excited nuclear matter created in nuclei by a high-energy deuteron beam of the </a:t>
            </a:r>
            <a:r>
              <a:rPr lang="en-US" sz="1600" dirty="0" err="1">
                <a:latin typeface="Arial" panose="020B0604020202020204" pitchFamily="34" charset="0"/>
                <a:cs typeface="Arial" panose="020B0604020202020204" pitchFamily="34" charset="0"/>
              </a:rPr>
              <a:t>Nuclotron</a:t>
            </a:r>
            <a:r>
              <a:rPr lang="en-US" sz="1600" dirty="0">
                <a:latin typeface="Arial" panose="020B0604020202020204" pitchFamily="34" charset="0"/>
                <a:cs typeface="Arial" panose="020B0604020202020204" pitchFamily="34" charset="0"/>
              </a:rPr>
              <a:t> will be studied through observation of its decay products into pairs of particles with opening angle close to 180</a:t>
            </a:r>
            <a:r>
              <a:rPr lang="en-US" sz="1600" baseline="30000" dirty="0">
                <a:latin typeface="Arial" panose="020B0604020202020204" pitchFamily="34" charset="0"/>
                <a:cs typeface="Arial" panose="020B0604020202020204" pitchFamily="34" charset="0"/>
              </a:rPr>
              <a:t>o</a:t>
            </a:r>
            <a:r>
              <a:rPr lang="en-US" sz="1600" dirty="0">
                <a:latin typeface="Arial" panose="020B0604020202020204" pitchFamily="34" charset="0"/>
                <a:cs typeface="Arial" panose="020B0604020202020204" pitchFamily="34" charset="0"/>
              </a:rPr>
              <a:t>. The existing set-up will be upgraded with a new magnetic spectrometer for the detection of charged and neutral particles of the correlated pairs. The measurement of such pairs will enable studies of low-energy </a:t>
            </a:r>
            <a:r>
              <a:rPr lang="en-US" sz="1600" dirty="0">
                <a:latin typeface="Arial" panose="020B0604020202020204" pitchFamily="34" charset="0"/>
                <a:cs typeface="Arial" panose="020B0604020202020204" pitchFamily="34" charset="0"/>
                <a:sym typeface="Symbol" pitchFamily="2" charset="2"/>
              </a:rPr>
              <a:t></a:t>
            </a:r>
            <a:r>
              <a:rPr lang="en-US" sz="1600" dirty="0">
                <a:latin typeface="Arial" panose="020B0604020202020204" pitchFamily="34" charset="0"/>
                <a:cs typeface="Arial" panose="020B0604020202020204" pitchFamily="34" charset="0"/>
              </a:rPr>
              <a:t>A interaction, search for </a:t>
            </a:r>
            <a:r>
              <a:rPr lang="en-US" sz="1600" dirty="0">
                <a:latin typeface="Arial" panose="020B0604020202020204" pitchFamily="34" charset="0"/>
                <a:cs typeface="Arial" panose="020B0604020202020204" pitchFamily="34" charset="0"/>
                <a:sym typeface="Symbol" pitchFamily="2" charset="2"/>
              </a:rPr>
              <a:t></a:t>
            </a:r>
            <a:r>
              <a:rPr lang="en-US" sz="1600" dirty="0">
                <a:latin typeface="Arial" panose="020B0604020202020204" pitchFamily="34" charset="0"/>
                <a:cs typeface="Arial" panose="020B0604020202020204" pitchFamily="34" charset="0"/>
              </a:rPr>
              <a:t>-bound states (</a:t>
            </a:r>
            <a:r>
              <a:rPr lang="ru-RU" sz="1600" dirty="0" err="1">
                <a:latin typeface="Arial" panose="020B0604020202020204" pitchFamily="34" charset="0"/>
                <a:cs typeface="Arial" panose="020B0604020202020204" pitchFamily="34" charset="0"/>
              </a:rPr>
              <a:t>η</a:t>
            </a:r>
            <a:r>
              <a:rPr lang="en-US" sz="1600" dirty="0">
                <a:latin typeface="Arial" panose="020B0604020202020204" pitchFamily="34" charset="0"/>
                <a:cs typeface="Arial" panose="020B0604020202020204" pitchFamily="34" charset="0"/>
              </a:rPr>
              <a:t>-mesic nuclei) and studies of the </a:t>
            </a:r>
            <a:r>
              <a:rPr lang="ru-RU" sz="1600" dirty="0" err="1">
                <a:latin typeface="Arial" panose="020B0604020202020204" pitchFamily="34" charset="0"/>
                <a:cs typeface="Arial" panose="020B0604020202020204" pitchFamily="34" charset="0"/>
              </a:rPr>
              <a:t>Δ</a:t>
            </a:r>
            <a:r>
              <a:rPr lang="en-US" sz="1600" dirty="0">
                <a:latin typeface="Arial" panose="020B0604020202020204" pitchFamily="34" charset="0"/>
                <a:cs typeface="Arial" panose="020B0604020202020204" pitchFamily="34" charset="0"/>
              </a:rPr>
              <a:t>-isobar produced and stopped inside nuclear matter. </a:t>
            </a:r>
          </a:p>
          <a:p>
            <a:pPr marL="0" indent="0">
              <a:buNone/>
            </a:pPr>
            <a:r>
              <a:rPr lang="en-US" sz="1800" dirty="0">
                <a:latin typeface="Arial" panose="020B0604020202020204" pitchFamily="34" charset="0"/>
                <a:cs typeface="Arial" panose="020B0604020202020204" pitchFamily="34" charset="0"/>
              </a:rPr>
              <a:t>     </a:t>
            </a:r>
            <a:r>
              <a:rPr lang="en-US" sz="1800" u="sng" dirty="0">
                <a:latin typeface="Arial" panose="020B0604020202020204" pitchFamily="34" charset="0"/>
                <a:cs typeface="Arial" panose="020B0604020202020204" pitchFamily="34" charset="0"/>
              </a:rPr>
              <a:t>Recommendation.</a:t>
            </a:r>
            <a:r>
              <a:rPr lang="en-US" sz="1800" dirty="0">
                <a:latin typeface="Arial" panose="020B0604020202020204" pitchFamily="34" charset="0"/>
                <a:cs typeface="Arial" panose="020B0604020202020204" pitchFamily="34" charset="0"/>
              </a:rPr>
              <a:t> </a:t>
            </a:r>
          </a:p>
          <a:p>
            <a:pPr marL="800100" lvl="2" indent="0">
              <a:buNone/>
            </a:pPr>
            <a:r>
              <a:rPr lang="en-US" sz="1600" dirty="0">
                <a:latin typeface="Arial" panose="020B0604020202020204" pitchFamily="34" charset="0"/>
                <a:cs typeface="Arial" panose="020B0604020202020204" pitchFamily="34" charset="0"/>
              </a:rPr>
              <a:t>The PAC notes the expertise of the authors in these studies, the large size of the JINR group involved in the project and the very modest requested budget. The PAC recommends continuation of the SCAN-3 project for the period 2020–2022 with first priority, making sure that it does not interfere with NICA operation. </a:t>
            </a:r>
          </a:p>
          <a:p>
            <a:pPr>
              <a:spcBef>
                <a:spcPts val="0"/>
              </a:spcBef>
              <a:spcAft>
                <a:spcPts val="600"/>
              </a:spcAft>
              <a:buFont typeface="Wingdings" charset="2"/>
              <a:buChar char="q"/>
            </a:pPr>
            <a:endParaRPr lang="en-US" sz="1800" dirty="0">
              <a:latin typeface="Arial" panose="020B0604020202020204" pitchFamily="34" charset="0"/>
              <a:cs typeface="Arial" panose="020B0604020202020204" pitchFamily="34" charset="0"/>
            </a:endParaRPr>
          </a:p>
        </p:txBody>
      </p:sp>
      <p:sp>
        <p:nvSpPr>
          <p:cNvPr id="2" name="Date Placeholder 1">
            <a:extLst>
              <a:ext uri="{FF2B5EF4-FFF2-40B4-BE49-F238E27FC236}">
                <a16:creationId xmlns:a16="http://schemas.microsoft.com/office/drawing/2014/main" id="{86120AD7-9C7A-5043-BDB2-F219028A7F7E}"/>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E38B9372-5311-954C-8614-BC7E00B5CFD5}"/>
              </a:ext>
            </a:extLst>
          </p:cNvPr>
          <p:cNvSpPr>
            <a:spLocks noGrp="1"/>
          </p:cNvSpPr>
          <p:nvPr>
            <p:ph type="ftr" sz="quarter" idx="11"/>
          </p:nvPr>
        </p:nvSpPr>
        <p:spPr/>
        <p:txBody>
          <a:bodyPr/>
          <a:lstStyle/>
          <a:p>
            <a:pPr>
              <a:defRPr/>
            </a:pPr>
            <a:r>
              <a:rPr lang="en-US"/>
              <a:t>126 SC JINR, September 19, 2019</a:t>
            </a:r>
            <a:endParaRPr lang="fr-FR"/>
          </a:p>
        </p:txBody>
      </p:sp>
      <p:sp>
        <p:nvSpPr>
          <p:cNvPr id="4" name="Slide Number Placeholder 3">
            <a:extLst>
              <a:ext uri="{FF2B5EF4-FFF2-40B4-BE49-F238E27FC236}">
                <a16:creationId xmlns:a16="http://schemas.microsoft.com/office/drawing/2014/main" id="{9F244F35-CF8B-6746-AC23-9B7D09D8EDBD}"/>
              </a:ext>
            </a:extLst>
          </p:cNvPr>
          <p:cNvSpPr>
            <a:spLocks noGrp="1"/>
          </p:cNvSpPr>
          <p:nvPr>
            <p:ph type="sldNum" sz="quarter" idx="12"/>
          </p:nvPr>
        </p:nvSpPr>
        <p:spPr/>
        <p:txBody>
          <a:bodyPr/>
          <a:lstStyle/>
          <a:p>
            <a:pPr>
              <a:defRPr/>
            </a:pPr>
            <a:fld id="{16AAA047-8AEF-4C69-86C3-C9A280890182}" type="slidenum">
              <a:rPr lang="fr-FR" smtClean="0"/>
              <a:pPr>
                <a:defRPr/>
              </a:pPr>
              <a:t>13</a:t>
            </a:fld>
            <a:endParaRPr lang="fr-FR"/>
          </a:p>
        </p:txBody>
      </p:sp>
    </p:spTree>
    <p:extLst>
      <p:ext uri="{BB962C8B-B14F-4D97-AF65-F5344CB8AC3E}">
        <p14:creationId xmlns:p14="http://schemas.microsoft.com/office/powerpoint/2010/main" val="637465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179906"/>
            <a:ext cx="8928992" cy="953453"/>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Recommendations on projects approved for completion  in 2019 and proposed for continuation </a:t>
            </a:r>
          </a:p>
        </p:txBody>
      </p:sp>
      <p:sp>
        <p:nvSpPr>
          <p:cNvPr id="8" name="Content Placeholder 7"/>
          <p:cNvSpPr txBox="1">
            <a:spLocks noGrp="1"/>
          </p:cNvSpPr>
          <p:nvPr>
            <p:ph idx="1"/>
          </p:nvPr>
        </p:nvSpPr>
        <p:spPr>
          <a:xfrm>
            <a:off x="143508" y="1268760"/>
            <a:ext cx="8856984" cy="5072158"/>
          </a:xfrm>
          <a:prstGeom prst="rect">
            <a:avLst/>
          </a:prstGeom>
          <a:noFill/>
        </p:spPr>
        <p:txBody>
          <a:bodyPr wrap="square" rtlCol="0">
            <a:spAutoFit/>
          </a:bodyPr>
          <a:lstStyle/>
          <a:p>
            <a:pPr marL="0" indent="0">
              <a:buNone/>
            </a:pPr>
            <a:endParaRPr lang="en-US" sz="1800" dirty="0">
              <a:latin typeface="Arial" panose="020B0604020202020204" pitchFamily="34" charset="0"/>
              <a:cs typeface="Arial" panose="020B0604020202020204" pitchFamily="34" charset="0"/>
            </a:endParaRPr>
          </a:p>
          <a:p>
            <a:pPr>
              <a:spcBef>
                <a:spcPts val="0"/>
              </a:spcBef>
              <a:spcAft>
                <a:spcPts val="600"/>
              </a:spcAft>
              <a:buFont typeface="Wingdings" charset="2"/>
              <a:buChar char="q"/>
            </a:pPr>
            <a:r>
              <a:rPr lang="en-US" sz="1800" b="1" dirty="0">
                <a:latin typeface="Arial" panose="020B0604020202020204" pitchFamily="34" charset="0"/>
                <a:cs typeface="Arial" panose="020B0604020202020204" pitchFamily="34" charset="0"/>
              </a:rPr>
              <a:t>NA64 – D. </a:t>
            </a:r>
            <a:r>
              <a:rPr lang="en-US" sz="1800" b="1" dirty="0" err="1">
                <a:latin typeface="Arial" panose="020B0604020202020204" pitchFamily="34" charset="0"/>
                <a:cs typeface="Arial" panose="020B0604020202020204" pitchFamily="34" charset="0"/>
              </a:rPr>
              <a:t>Peshekhonov</a:t>
            </a:r>
            <a:endParaRPr lang="en-US" sz="1800" b="1" dirty="0">
              <a:latin typeface="Arial" panose="020B0604020202020204" pitchFamily="34" charset="0"/>
              <a:cs typeface="Arial" panose="020B0604020202020204" pitchFamily="34" charset="0"/>
            </a:endParaRPr>
          </a:p>
          <a:p>
            <a:pPr>
              <a:spcBef>
                <a:spcPts val="0"/>
              </a:spcBef>
              <a:spcAft>
                <a:spcPts val="600"/>
              </a:spcAft>
            </a:pPr>
            <a:r>
              <a:rPr lang="en-US" sz="18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 PAC notes the relevance of the research </a:t>
            </a:r>
            <a:r>
              <a:rPr lang="en-US" sz="1600" dirty="0" err="1">
                <a:latin typeface="Arial" panose="020B0604020202020204" pitchFamily="34" charset="0"/>
                <a:cs typeface="Arial" panose="020B0604020202020204" pitchFamily="34" charset="0"/>
              </a:rPr>
              <a:t>programme</a:t>
            </a:r>
            <a:r>
              <a:rPr lang="en-US" sz="1600" dirty="0">
                <a:latin typeface="Arial" panose="020B0604020202020204" pitchFamily="34" charset="0"/>
                <a:cs typeface="Arial" panose="020B0604020202020204" pitchFamily="34" charset="0"/>
              </a:rPr>
              <a:t> and its potential in the quest for dark matter. </a:t>
            </a:r>
          </a:p>
          <a:p>
            <a:pPr>
              <a:spcBef>
                <a:spcPts val="0"/>
              </a:spcBef>
              <a:spcAft>
                <a:spcPts val="600"/>
              </a:spcAft>
            </a:pPr>
            <a:r>
              <a:rPr lang="en-US" sz="1600" dirty="0">
                <a:latin typeface="Arial" panose="020B0604020202020204" pitchFamily="34" charset="0"/>
                <a:cs typeface="Arial" panose="020B0604020202020204" pitchFamily="34" charset="0"/>
              </a:rPr>
              <a:t>The PAC recognizes the excellent role played by the JINR team in the </a:t>
            </a:r>
            <a:r>
              <a:rPr lang="ru-RU" sz="1600" dirty="0" err="1">
                <a:latin typeface="Arial" panose="020B0604020202020204" pitchFamily="34" charset="0"/>
                <a:cs typeface="Arial" panose="020B0604020202020204" pitchFamily="34" charset="0"/>
              </a:rPr>
              <a:t>design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production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test</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and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installation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of</a:t>
            </a:r>
            <a:r>
              <a:rPr lang="ru-RU" sz="16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the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straw</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tube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chambers</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together</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with</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their</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data</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acquisition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software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online</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monitoring</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and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visualization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reconstruction</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and</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Monte-Carlo</a:t>
            </a:r>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simulation</a:t>
            </a:r>
            <a:r>
              <a:rPr lang="en-US" sz="1600" dirty="0">
                <a:latin typeface="Arial" panose="020B0604020202020204" pitchFamily="34" charset="0"/>
                <a:cs typeface="Arial" panose="020B0604020202020204" pitchFamily="34" charset="0"/>
              </a:rPr>
              <a:t>. </a:t>
            </a:r>
          </a:p>
          <a:p>
            <a:pPr>
              <a:spcBef>
                <a:spcPts val="0"/>
              </a:spcBef>
              <a:spcAft>
                <a:spcPts val="600"/>
              </a:spcAft>
            </a:pPr>
            <a:r>
              <a:rPr lang="en-US" sz="1600" dirty="0">
                <a:latin typeface="Arial" panose="020B0604020202020204" pitchFamily="34" charset="0"/>
                <a:cs typeface="Arial" panose="020B0604020202020204" pitchFamily="34" charset="0"/>
              </a:rPr>
              <a:t>The PAC also notes that the recommendations made by the PAC for Particle Physics and the PAC for Nuclear Physics at their joint session in January 2019, to improve the ratio of FTE to participants, to attract students and to get involved in data analysis are not properly addressed in the presented material.</a:t>
            </a:r>
          </a:p>
          <a:p>
            <a:pPr marL="0" indent="0">
              <a:buNone/>
            </a:pP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Recommendation.</a:t>
            </a:r>
            <a:r>
              <a:rPr lang="en-US" sz="1600" dirty="0">
                <a:latin typeface="Arial" panose="020B0604020202020204" pitchFamily="34" charset="0"/>
                <a:cs typeface="Arial" panose="020B0604020202020204" pitchFamily="34" charset="0"/>
              </a:rPr>
              <a:t> </a:t>
            </a:r>
          </a:p>
          <a:p>
            <a:pPr marL="685800" lvl="1">
              <a:buFont typeface="Arial" panose="020B0604020202020204" pitchFamily="34" charset="0"/>
              <a:buChar char="•"/>
            </a:pPr>
            <a:r>
              <a:rPr lang="en-US" sz="1600" dirty="0">
                <a:latin typeface="Arial" panose="020B0604020202020204" pitchFamily="34" charset="0"/>
                <a:cs typeface="Arial" panose="020B0604020202020204" pitchFamily="34" charset="0"/>
              </a:rPr>
              <a:t>The PAC decides to postpone any recommendation on the project till the authors present to the PAC, not later than at the next session in January 2020, a revised proposal including an action plan where the previous recommendations mentioned above are addressed. </a:t>
            </a:r>
          </a:p>
          <a:p>
            <a:pPr marL="685800" lvl="1">
              <a:buFont typeface="Arial" panose="020B0604020202020204" pitchFamily="34" charset="0"/>
              <a:buChar char="•"/>
            </a:pPr>
            <a:r>
              <a:rPr lang="en-US" sz="1600" dirty="0">
                <a:latin typeface="Arial" panose="020B0604020202020204" pitchFamily="34" charset="0"/>
                <a:cs typeface="Arial" panose="020B0604020202020204" pitchFamily="34" charset="0"/>
              </a:rPr>
              <a:t>Till then, if needed, the PAC recommends that the JINR management provide sufficient resources to the group to allow continuation of their work and commitments. </a:t>
            </a:r>
          </a:p>
        </p:txBody>
      </p:sp>
      <p:sp>
        <p:nvSpPr>
          <p:cNvPr id="2" name="Date Placeholder 1">
            <a:extLst>
              <a:ext uri="{FF2B5EF4-FFF2-40B4-BE49-F238E27FC236}">
                <a16:creationId xmlns:a16="http://schemas.microsoft.com/office/drawing/2014/main" id="{84064A7F-F097-6F48-A308-E18DAAFF3A32}"/>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E54D9F33-1892-1D47-B63E-962184BEEFD3}"/>
              </a:ext>
            </a:extLst>
          </p:cNvPr>
          <p:cNvSpPr>
            <a:spLocks noGrp="1"/>
          </p:cNvSpPr>
          <p:nvPr>
            <p:ph type="ftr" sz="quarter" idx="11"/>
          </p:nvPr>
        </p:nvSpPr>
        <p:spPr/>
        <p:txBody>
          <a:bodyPr/>
          <a:lstStyle/>
          <a:p>
            <a:pPr>
              <a:defRPr/>
            </a:pPr>
            <a:r>
              <a:rPr lang="en-US"/>
              <a:t>126 SC JINR, September 19, 2019</a:t>
            </a:r>
            <a:endParaRPr lang="fr-FR"/>
          </a:p>
        </p:txBody>
      </p:sp>
      <p:sp>
        <p:nvSpPr>
          <p:cNvPr id="4" name="Slide Number Placeholder 3">
            <a:extLst>
              <a:ext uri="{FF2B5EF4-FFF2-40B4-BE49-F238E27FC236}">
                <a16:creationId xmlns:a16="http://schemas.microsoft.com/office/drawing/2014/main" id="{DFB83BF7-78A5-AD46-9D88-3A1C47A39CF2}"/>
              </a:ext>
            </a:extLst>
          </p:cNvPr>
          <p:cNvSpPr>
            <a:spLocks noGrp="1"/>
          </p:cNvSpPr>
          <p:nvPr>
            <p:ph type="sldNum" sz="quarter" idx="12"/>
          </p:nvPr>
        </p:nvSpPr>
        <p:spPr/>
        <p:txBody>
          <a:bodyPr/>
          <a:lstStyle/>
          <a:p>
            <a:pPr>
              <a:defRPr/>
            </a:pPr>
            <a:fld id="{16AAA047-8AEF-4C69-86C3-C9A280890182}" type="slidenum">
              <a:rPr lang="fr-FR" smtClean="0"/>
              <a:pPr>
                <a:defRPr/>
              </a:pPr>
              <a:t>14</a:t>
            </a:fld>
            <a:endParaRPr lang="fr-FR"/>
          </a:p>
        </p:txBody>
      </p:sp>
    </p:spTree>
    <p:extLst>
      <p:ext uri="{BB962C8B-B14F-4D97-AF65-F5344CB8AC3E}">
        <p14:creationId xmlns:p14="http://schemas.microsoft.com/office/powerpoint/2010/main" val="2661479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107504" y="418269"/>
            <a:ext cx="8928992" cy="476726"/>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spcAft>
                <a:spcPts val="0"/>
              </a:spcAft>
            </a:pPr>
            <a:r>
              <a:rPr lang="en-US" sz="2800" u="sng" dirty="0">
                <a:solidFill>
                  <a:srgbClr val="FFFF00"/>
                </a:solidFill>
              </a:rPr>
              <a:t> Proposal of a new project </a:t>
            </a:r>
          </a:p>
        </p:txBody>
      </p:sp>
      <p:sp>
        <p:nvSpPr>
          <p:cNvPr id="9" name="Content Placeholder 7">
            <a:extLst>
              <a:ext uri="{FF2B5EF4-FFF2-40B4-BE49-F238E27FC236}">
                <a16:creationId xmlns:a16="http://schemas.microsoft.com/office/drawing/2014/main" id="{72F618EC-409A-404E-8DF8-D472B820DAA1}"/>
              </a:ext>
            </a:extLst>
          </p:cNvPr>
          <p:cNvSpPr txBox="1">
            <a:spLocks/>
          </p:cNvSpPr>
          <p:nvPr/>
        </p:nvSpPr>
        <p:spPr bwMode="auto">
          <a:xfrm>
            <a:off x="179512" y="1052736"/>
            <a:ext cx="8856984" cy="5155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spAutoFit/>
          </a:bodyPr>
          <a:lst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spcAft>
                <a:spcPts val="600"/>
              </a:spcAft>
              <a:buFont typeface="Wingdings" pitchFamily="2" charset="2"/>
              <a:buChar char="q"/>
            </a:pPr>
            <a:r>
              <a:rPr lang="en-US" sz="1800" b="1" dirty="0"/>
              <a:t>FASA – S. </a:t>
            </a:r>
            <a:r>
              <a:rPr lang="en-US" sz="1800" b="1" dirty="0" err="1"/>
              <a:t>Avdeev</a:t>
            </a:r>
            <a:endParaRPr lang="en-US" sz="1800" b="1" dirty="0"/>
          </a:p>
          <a:p>
            <a:r>
              <a:rPr lang="en-US" sz="1600" dirty="0">
                <a:latin typeface="Arial" panose="020B0604020202020204" pitchFamily="34" charset="0"/>
                <a:cs typeface="Arial" panose="020B0604020202020204" pitchFamily="34" charset="0"/>
              </a:rPr>
              <a:t>The main goal of the project is the study of space-time characteristics of hot nuclei formed in the collisions of light relativistic ions with heavy targets. The experiment is carried out using relativistic beams from the </a:t>
            </a:r>
            <a:r>
              <a:rPr lang="en-US" sz="1600" dirty="0" err="1">
                <a:latin typeface="Arial" panose="020B0604020202020204" pitchFamily="34" charset="0"/>
                <a:cs typeface="Arial" panose="020B0604020202020204" pitchFamily="34" charset="0"/>
              </a:rPr>
              <a:t>Nuclotron</a:t>
            </a:r>
            <a:r>
              <a:rPr lang="en-US" sz="1600" dirty="0">
                <a:latin typeface="Arial" panose="020B0604020202020204" pitchFamily="34" charset="0"/>
                <a:cs typeface="Arial" panose="020B0604020202020204" pitchFamily="34" charset="0"/>
              </a:rPr>
              <a:t> and the 4π–FASA detector. Its thirty telescopes will allow spectroscopic and correlation measurements in terms of relative angles (from 10° to 180°) or relative velocities of intermediate-mass fragments. Radial flow as a function of the fragment charge, thermalization in the hot spectator of the target, and the time of disintegration will be studied.</a:t>
            </a:r>
          </a:p>
          <a:p>
            <a:pPr marL="0" indent="0">
              <a:buNone/>
            </a:pPr>
            <a:r>
              <a:rPr lang="en-US" sz="1600" dirty="0">
                <a:latin typeface="Arial" panose="020B0604020202020204" pitchFamily="34" charset="0"/>
                <a:cs typeface="Arial" panose="020B0604020202020204" pitchFamily="34" charset="0"/>
              </a:rPr>
              <a:t>      </a:t>
            </a:r>
            <a:r>
              <a:rPr lang="en-US" sz="1600" u="sng" dirty="0">
                <a:latin typeface="Arial" panose="020B0604020202020204" pitchFamily="34" charset="0"/>
                <a:cs typeface="Arial" panose="020B0604020202020204" pitchFamily="34" charset="0"/>
              </a:rPr>
              <a:t>Recommendation</a:t>
            </a:r>
          </a:p>
          <a:p>
            <a:pPr marL="571500" lvl="1"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The PAC notes that similar work on Multi-Fragmentation of Nuclei was carried out some 40 years ago at Fermilab, at CERN -PS and at the BEVATRON and BEVALAC. </a:t>
            </a:r>
          </a:p>
          <a:p>
            <a:pPr marL="571500" lvl="1"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The PAC requests the authors to sharpen their scientific case taking into account these earlier data and to present a convincing case on how they can solve the still open question of break-up or thermalization in the multifragmentation of nuclei. </a:t>
            </a:r>
          </a:p>
          <a:p>
            <a:pPr marL="571500" lvl="1" indent="-171450">
              <a:buFont typeface="Arial" panose="020B0604020202020204" pitchFamily="34" charset="0"/>
              <a:buChar char="•"/>
            </a:pPr>
            <a:r>
              <a:rPr lang="en-US" sz="1600" dirty="0">
                <a:latin typeface="Arial" panose="020B0604020202020204" pitchFamily="34" charset="0"/>
                <a:cs typeface="Arial" panose="020B0604020202020204" pitchFamily="34" charset="0"/>
              </a:rPr>
              <a:t>The PAC looks forward to receiving an improved proposal with details on the target thickness, the identification power of their telescopes for He and Be isotopes, and a simulation of the performance of the experiment in comparison with theoretical predictions. </a:t>
            </a:r>
          </a:p>
          <a:p>
            <a:pPr marL="0" indent="0">
              <a:spcBef>
                <a:spcPts val="0"/>
              </a:spcBef>
              <a:spcAft>
                <a:spcPts val="600"/>
              </a:spcAft>
              <a:buNone/>
            </a:pPr>
            <a:endParaRPr lang="en-US" sz="1800" dirty="0"/>
          </a:p>
        </p:txBody>
      </p:sp>
      <p:sp>
        <p:nvSpPr>
          <p:cNvPr id="2" name="Date Placeholder 1">
            <a:extLst>
              <a:ext uri="{FF2B5EF4-FFF2-40B4-BE49-F238E27FC236}">
                <a16:creationId xmlns:a16="http://schemas.microsoft.com/office/drawing/2014/main" id="{D0B7A97C-3F04-6348-AB22-7F753B754040}"/>
              </a:ext>
            </a:extLst>
          </p:cNvPr>
          <p:cNvSpPr>
            <a:spLocks noGrp="1"/>
          </p:cNvSpPr>
          <p:nvPr>
            <p:ph type="dt" sz="half" idx="10"/>
          </p:nvPr>
        </p:nvSpPr>
        <p:spPr/>
        <p:txBody>
          <a:bodyPr/>
          <a:lstStyle/>
          <a:p>
            <a:pPr>
              <a:defRPr/>
            </a:pPr>
            <a:r>
              <a:rPr lang="en-US"/>
              <a:t>Itzhak Tserruya</a:t>
            </a:r>
            <a:endParaRPr lang="fr-FR"/>
          </a:p>
        </p:txBody>
      </p:sp>
      <p:sp>
        <p:nvSpPr>
          <p:cNvPr id="3" name="Footer Placeholder 2">
            <a:extLst>
              <a:ext uri="{FF2B5EF4-FFF2-40B4-BE49-F238E27FC236}">
                <a16:creationId xmlns:a16="http://schemas.microsoft.com/office/drawing/2014/main" id="{5AD0956E-2E54-9045-A088-279EE4B32353}"/>
              </a:ext>
            </a:extLst>
          </p:cNvPr>
          <p:cNvSpPr>
            <a:spLocks noGrp="1"/>
          </p:cNvSpPr>
          <p:nvPr>
            <p:ph type="ftr" sz="quarter" idx="11"/>
          </p:nvPr>
        </p:nvSpPr>
        <p:spPr/>
        <p:txBody>
          <a:bodyPr/>
          <a:lstStyle/>
          <a:p>
            <a:pPr>
              <a:defRPr/>
            </a:pPr>
            <a:r>
              <a:rPr lang="en-US"/>
              <a:t>126 SC JINR, September 19, 2019</a:t>
            </a:r>
            <a:endParaRPr lang="fr-FR"/>
          </a:p>
        </p:txBody>
      </p:sp>
      <p:sp>
        <p:nvSpPr>
          <p:cNvPr id="4" name="Slide Number Placeholder 3">
            <a:extLst>
              <a:ext uri="{FF2B5EF4-FFF2-40B4-BE49-F238E27FC236}">
                <a16:creationId xmlns:a16="http://schemas.microsoft.com/office/drawing/2014/main" id="{170123A0-372F-E64F-A3A7-97BA825F47D0}"/>
              </a:ext>
            </a:extLst>
          </p:cNvPr>
          <p:cNvSpPr>
            <a:spLocks noGrp="1"/>
          </p:cNvSpPr>
          <p:nvPr>
            <p:ph type="sldNum" sz="quarter" idx="12"/>
          </p:nvPr>
        </p:nvSpPr>
        <p:spPr/>
        <p:txBody>
          <a:bodyPr/>
          <a:lstStyle/>
          <a:p>
            <a:pPr>
              <a:defRPr/>
            </a:pPr>
            <a:fld id="{16AAA047-8AEF-4C69-86C3-C9A280890182}" type="slidenum">
              <a:rPr lang="fr-FR" smtClean="0"/>
              <a:pPr>
                <a:defRPr/>
              </a:pPr>
              <a:t>15</a:t>
            </a:fld>
            <a:endParaRPr lang="fr-FR"/>
          </a:p>
        </p:txBody>
      </p:sp>
    </p:spTree>
    <p:extLst>
      <p:ext uri="{BB962C8B-B14F-4D97-AF65-F5344CB8AC3E}">
        <p14:creationId xmlns:p14="http://schemas.microsoft.com/office/powerpoint/2010/main" val="4860847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Itzhak Tserruya</a:t>
            </a:r>
            <a:endParaRPr lang="fr-FR" dirty="0"/>
          </a:p>
        </p:txBody>
      </p:sp>
      <p:sp>
        <p:nvSpPr>
          <p:cNvPr id="3" name="Footer Placeholder 2"/>
          <p:cNvSpPr>
            <a:spLocks noGrp="1"/>
          </p:cNvSpPr>
          <p:nvPr>
            <p:ph type="ftr" sz="quarter" idx="11"/>
          </p:nvPr>
        </p:nvSpPr>
        <p:spPr/>
        <p:txBody>
          <a:bodyPr/>
          <a:lstStyle/>
          <a:p>
            <a:pPr>
              <a:defRPr/>
            </a:pPr>
            <a:r>
              <a:rPr lang="en-US"/>
              <a:t>126 SC JINR, September 19, 2019</a:t>
            </a:r>
            <a:endParaRPr lang="fr-FR"/>
          </a:p>
        </p:txBody>
      </p:sp>
      <p:sp>
        <p:nvSpPr>
          <p:cNvPr id="6" name="AutoShape 18"/>
          <p:cNvSpPr>
            <a:spLocks noGrp="1" noChangeArrowheads="1"/>
          </p:cNvSpPr>
          <p:nvPr>
            <p:ph type="title"/>
          </p:nvPr>
        </p:nvSpPr>
        <p:spPr bwMode="auto">
          <a:xfrm>
            <a:off x="971600" y="669250"/>
            <a:ext cx="7200800" cy="749141"/>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u="sng" dirty="0">
                <a:solidFill>
                  <a:srgbClr val="FFFF00"/>
                </a:solidFill>
                <a:latin typeface="Arial" panose="020B0604020202020204" pitchFamily="34" charset="0"/>
                <a:cs typeface="Arial" panose="020B0604020202020204" pitchFamily="34" charset="0"/>
              </a:rPr>
              <a:t>Strategic long-range plans</a:t>
            </a: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16</a:t>
            </a:fld>
            <a:endParaRPr lang="fr-FR"/>
          </a:p>
        </p:txBody>
      </p:sp>
      <p:sp>
        <p:nvSpPr>
          <p:cNvPr id="5" name="Rectangle 4"/>
          <p:cNvSpPr/>
          <p:nvPr/>
        </p:nvSpPr>
        <p:spPr>
          <a:xfrm>
            <a:off x="827584" y="2120949"/>
            <a:ext cx="7992888" cy="2616101"/>
          </a:xfrm>
          <a:prstGeom prst="rect">
            <a:avLst/>
          </a:prstGeom>
        </p:spPr>
        <p:txBody>
          <a:bodyPr wrap="square">
            <a:spAutoFit/>
          </a:bodyPr>
          <a:lstStyle/>
          <a:p>
            <a:pPr marL="342900" indent="-342900">
              <a:spcBef>
                <a:spcPts val="1200"/>
              </a:spcBef>
              <a:buFont typeface="Wingdings" charset="2"/>
              <a:buChar char="v"/>
            </a:pPr>
            <a:r>
              <a:rPr lang="en-US" dirty="0"/>
              <a:t>The PAC heard with interest the reports concerning the long-range plans of JINR’s development in the area of relativistic heavy-ion and spin physics. </a:t>
            </a:r>
          </a:p>
          <a:p>
            <a:pPr marL="342900" indent="-342900">
              <a:spcBef>
                <a:spcPts val="1200"/>
              </a:spcBef>
              <a:buFont typeface="Wingdings" charset="2"/>
              <a:buChar char="v"/>
            </a:pPr>
            <a:r>
              <a:rPr lang="en-US" dirty="0"/>
              <a:t>The PAC highly appreciates the JINR Directorate’s efforts towards establishing priorities and shaping up the strategic plans for the future of JINR. </a:t>
            </a:r>
          </a:p>
          <a:p>
            <a:pPr marL="342900" indent="-342900">
              <a:spcBef>
                <a:spcPts val="1200"/>
              </a:spcBef>
              <a:buFont typeface="Wingdings" charset="2"/>
              <a:buChar char="v"/>
            </a:pPr>
            <a:r>
              <a:rPr lang="en-US" dirty="0"/>
              <a:t>The Committee looks forward to being informed about further developments and proposals to be considered at the next meetings.</a:t>
            </a:r>
          </a:p>
        </p:txBody>
      </p:sp>
      <p:sp>
        <p:nvSpPr>
          <p:cNvPr id="9" name="TextBox 8">
            <a:extLst>
              <a:ext uri="{FF2B5EF4-FFF2-40B4-BE49-F238E27FC236}">
                <a16:creationId xmlns:a16="http://schemas.microsoft.com/office/drawing/2014/main" id="{69EA5588-59BA-C843-B6C2-46FF0100E9AE}"/>
              </a:ext>
            </a:extLst>
          </p:cNvPr>
          <p:cNvSpPr txBox="1"/>
          <p:nvPr/>
        </p:nvSpPr>
        <p:spPr>
          <a:xfrm>
            <a:off x="6444208" y="1556792"/>
            <a:ext cx="984116" cy="307777"/>
          </a:xfrm>
          <a:prstGeom prst="rect">
            <a:avLst/>
          </a:prstGeom>
          <a:noFill/>
        </p:spPr>
        <p:txBody>
          <a:bodyPr wrap="none" rtlCol="0">
            <a:spAutoFit/>
          </a:bodyPr>
          <a:lstStyle/>
          <a:p>
            <a:r>
              <a:rPr lang="en-US" sz="1400" i="1" dirty="0"/>
              <a:t>R. </a:t>
            </a:r>
            <a:r>
              <a:rPr lang="en-US" sz="1400" i="1" dirty="0" err="1"/>
              <a:t>Tsenov</a:t>
            </a:r>
            <a:endParaRPr lang="en-US" sz="1400" i="1" dirty="0"/>
          </a:p>
        </p:txBody>
      </p:sp>
    </p:spTree>
    <p:extLst>
      <p:ext uri="{BB962C8B-B14F-4D97-AF65-F5344CB8AC3E}">
        <p14:creationId xmlns:p14="http://schemas.microsoft.com/office/powerpoint/2010/main" val="7857269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Itzhak Tserruya</a:t>
            </a:r>
            <a:endParaRPr lang="fr-FR" dirty="0"/>
          </a:p>
        </p:txBody>
      </p:sp>
      <p:sp>
        <p:nvSpPr>
          <p:cNvPr id="3" name="Footer Placeholder 2"/>
          <p:cNvSpPr>
            <a:spLocks noGrp="1"/>
          </p:cNvSpPr>
          <p:nvPr>
            <p:ph type="ftr" sz="quarter" idx="11"/>
          </p:nvPr>
        </p:nvSpPr>
        <p:spPr/>
        <p:txBody>
          <a:bodyPr/>
          <a:lstStyle/>
          <a:p>
            <a:pPr>
              <a:defRPr/>
            </a:pPr>
            <a:r>
              <a:rPr lang="en-US"/>
              <a:t>126 SC JINR, September 19, 2019</a:t>
            </a:r>
            <a:endParaRPr lang="fr-FR"/>
          </a:p>
        </p:txBody>
      </p:sp>
      <p:sp>
        <p:nvSpPr>
          <p:cNvPr id="6" name="AutoShape 18"/>
          <p:cNvSpPr>
            <a:spLocks noGrp="1" noChangeArrowheads="1"/>
          </p:cNvSpPr>
          <p:nvPr>
            <p:ph type="title"/>
          </p:nvPr>
        </p:nvSpPr>
        <p:spPr bwMode="auto">
          <a:xfrm>
            <a:off x="971600" y="669250"/>
            <a:ext cx="7200800" cy="749141"/>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u="sng" dirty="0">
                <a:solidFill>
                  <a:srgbClr val="FFFF00"/>
                </a:solidFill>
                <a:latin typeface="Arial" panose="020B0604020202020204" pitchFamily="34" charset="0"/>
                <a:cs typeface="Arial" panose="020B0604020202020204" pitchFamily="34" charset="0"/>
              </a:rPr>
              <a:t>Scientific Reports</a:t>
            </a: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17</a:t>
            </a:fld>
            <a:endParaRPr lang="fr-FR" dirty="0"/>
          </a:p>
        </p:txBody>
      </p:sp>
      <p:sp>
        <p:nvSpPr>
          <p:cNvPr id="5" name="Rectangle 4"/>
          <p:cNvSpPr/>
          <p:nvPr/>
        </p:nvSpPr>
        <p:spPr>
          <a:xfrm>
            <a:off x="827584" y="2120949"/>
            <a:ext cx="7992888" cy="1631216"/>
          </a:xfrm>
          <a:prstGeom prst="rect">
            <a:avLst/>
          </a:prstGeom>
        </p:spPr>
        <p:txBody>
          <a:bodyPr wrap="square">
            <a:spAutoFit/>
          </a:bodyPr>
          <a:lstStyle/>
          <a:p>
            <a:pPr marL="342900" indent="-342900">
              <a:spcBef>
                <a:spcPts val="1200"/>
              </a:spcBef>
              <a:buFont typeface="Wingdings" charset="2"/>
              <a:buChar char="v"/>
            </a:pPr>
            <a:r>
              <a:rPr lang="en-US" dirty="0"/>
              <a:t>The PAC heard with interest the report “</a:t>
            </a:r>
            <a:r>
              <a:rPr lang="en-US" dirty="0" err="1"/>
              <a:t>Neutrinoless</a:t>
            </a:r>
            <a:r>
              <a:rPr lang="en-US" dirty="0"/>
              <a:t> double-beta decay: theory challenges” presented by F. </a:t>
            </a:r>
            <a:r>
              <a:rPr lang="en-US" dirty="0" err="1"/>
              <a:t>Šimkovic</a:t>
            </a:r>
            <a:r>
              <a:rPr lang="en-US" dirty="0"/>
              <a:t> and the report  “Femto-cyclones and baryon polarization in heavy-ion collisions” presented by O. </a:t>
            </a:r>
            <a:r>
              <a:rPr lang="en-US" dirty="0" err="1"/>
              <a:t>Teryaev</a:t>
            </a:r>
            <a:r>
              <a:rPr lang="en-US" dirty="0"/>
              <a:t>, and thanks the speakers for their presentations.</a:t>
            </a:r>
          </a:p>
          <a:p>
            <a:pPr>
              <a:spcBef>
                <a:spcPts val="1200"/>
              </a:spcBef>
            </a:pPr>
            <a:endParaRPr lang="en-US" dirty="0"/>
          </a:p>
        </p:txBody>
      </p:sp>
    </p:spTree>
    <p:extLst>
      <p:ext uri="{BB962C8B-B14F-4D97-AF65-F5344CB8AC3E}">
        <p14:creationId xmlns:p14="http://schemas.microsoft.com/office/powerpoint/2010/main" val="4180577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a:t>Itzhak Tserruya</a:t>
            </a:r>
            <a:endParaRPr lang="fr-FR" dirty="0"/>
          </a:p>
        </p:txBody>
      </p:sp>
      <p:sp>
        <p:nvSpPr>
          <p:cNvPr id="3" name="Footer Placeholder 2"/>
          <p:cNvSpPr>
            <a:spLocks noGrp="1"/>
          </p:cNvSpPr>
          <p:nvPr>
            <p:ph type="ftr" sz="quarter" idx="11"/>
          </p:nvPr>
        </p:nvSpPr>
        <p:spPr/>
        <p:txBody>
          <a:bodyPr/>
          <a:lstStyle/>
          <a:p>
            <a:pPr>
              <a:defRPr/>
            </a:pPr>
            <a:r>
              <a:rPr lang="en-US"/>
              <a:t>126 SC JINR, September 19, 2019</a:t>
            </a:r>
            <a:endParaRPr lang="fr-FR"/>
          </a:p>
        </p:txBody>
      </p:sp>
      <p:sp>
        <p:nvSpPr>
          <p:cNvPr id="6" name="AutoShape 18"/>
          <p:cNvSpPr>
            <a:spLocks noGrp="1" noChangeArrowheads="1"/>
          </p:cNvSpPr>
          <p:nvPr>
            <p:ph type="title"/>
          </p:nvPr>
        </p:nvSpPr>
        <p:spPr bwMode="auto">
          <a:xfrm>
            <a:off x="467544" y="116632"/>
            <a:ext cx="8229600" cy="1143000"/>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3200" u="sng" dirty="0">
                <a:solidFill>
                  <a:srgbClr val="FFFF00"/>
                </a:solidFill>
              </a:rPr>
              <a:t>Presentations by young scientists</a:t>
            </a:r>
          </a:p>
        </p:txBody>
      </p:sp>
      <p:sp>
        <p:nvSpPr>
          <p:cNvPr id="8" name="AutoShape 18"/>
          <p:cNvSpPr>
            <a:spLocks noChangeArrowheads="1"/>
          </p:cNvSpPr>
          <p:nvPr/>
        </p:nvSpPr>
        <p:spPr bwMode="auto">
          <a:xfrm>
            <a:off x="305272" y="2204865"/>
            <a:ext cx="8533456" cy="1872853"/>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0" tIns="0" rIns="0" bIns="0" anchor="ctr">
            <a:spAutoFit/>
          </a:bodyPr>
          <a:lstStyle/>
          <a:p>
            <a:pPr marL="342900" indent="-342900">
              <a:spcBef>
                <a:spcPts val="1200"/>
              </a:spcBef>
              <a:buFont typeface="Wingdings" charset="2"/>
              <a:buChar char="v"/>
            </a:pPr>
            <a:r>
              <a:rPr lang="en-US" sz="2000" dirty="0"/>
              <a:t>The PAC reviewed 17 poster presentations in particle physics by young scientists from DLNP, LIT and VBLHEP. </a:t>
            </a:r>
          </a:p>
          <a:p>
            <a:pPr marL="342900" indent="-342900">
              <a:spcBef>
                <a:spcPts val="1200"/>
              </a:spcBef>
              <a:buFont typeface="Wingdings" charset="2"/>
              <a:buChar char="v"/>
            </a:pPr>
            <a:r>
              <a:rPr lang="en-US" sz="2000" dirty="0"/>
              <a:t>The Committee selected the poster “Neutrino oscillation analysis in the </a:t>
            </a:r>
            <a:r>
              <a:rPr lang="en-US" sz="2000" dirty="0" err="1"/>
              <a:t>NOvA</a:t>
            </a:r>
            <a:r>
              <a:rPr lang="en-US" sz="2000" dirty="0"/>
              <a:t> experiment” presented by L. </a:t>
            </a:r>
            <a:r>
              <a:rPr lang="en-US" sz="2000" dirty="0" err="1"/>
              <a:t>Kolupaeva</a:t>
            </a:r>
            <a:r>
              <a:rPr lang="en-US" sz="2000" dirty="0"/>
              <a:t> to be reported at this session of the Scientific Council.</a:t>
            </a:r>
            <a:endParaRPr lang="en-US" sz="2400" dirty="0"/>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18</a:t>
            </a:fld>
            <a:endParaRPr lang="fr-FR"/>
          </a:p>
        </p:txBody>
      </p:sp>
    </p:spTree>
    <p:extLst>
      <p:ext uri="{BB962C8B-B14F-4D97-AF65-F5344CB8AC3E}">
        <p14:creationId xmlns:p14="http://schemas.microsoft.com/office/powerpoint/2010/main" val="1544205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Grp="1" noChangeArrowheads="1"/>
          </p:cNvSpPr>
          <p:nvPr>
            <p:ph type="title"/>
          </p:nvPr>
        </p:nvSpPr>
        <p:spPr bwMode="auto">
          <a:xfrm>
            <a:off x="179512" y="349683"/>
            <a:ext cx="8784976" cy="51077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3000" dirty="0">
                <a:solidFill>
                  <a:srgbClr val="FFFF00"/>
                </a:solidFill>
              </a:rPr>
              <a:t>Next PAC-PP  Meeting – February 3-4, 2020</a:t>
            </a:r>
          </a:p>
        </p:txBody>
      </p:sp>
      <p:sp>
        <p:nvSpPr>
          <p:cNvPr id="10" name="Rectangle 9"/>
          <p:cNvSpPr/>
          <p:nvPr/>
        </p:nvSpPr>
        <p:spPr>
          <a:xfrm>
            <a:off x="0" y="1481640"/>
            <a:ext cx="9036496" cy="5955476"/>
          </a:xfrm>
          <a:prstGeom prst="rect">
            <a:avLst/>
          </a:prstGeom>
        </p:spPr>
        <p:txBody>
          <a:bodyPr wrap="square">
            <a:spAutoFit/>
          </a:bodyPr>
          <a:lstStyle/>
          <a:p>
            <a:pPr marL="285750" indent="-285750">
              <a:spcBef>
                <a:spcPts val="600"/>
              </a:spcBef>
              <a:spcAft>
                <a:spcPts val="600"/>
              </a:spcAft>
              <a:buFont typeface="Arial"/>
              <a:buChar char="•"/>
            </a:pPr>
            <a:r>
              <a:rPr lang="en-US" dirty="0">
                <a:latin typeface="Arial"/>
                <a:cs typeface="Arial"/>
              </a:rPr>
              <a:t>The next meeting of the PAC-PP will be held </a:t>
            </a:r>
            <a:r>
              <a:rPr lang="en-US" b="1" i="1" u="sng" dirty="0">
                <a:latin typeface="Arial"/>
                <a:cs typeface="Arial"/>
              </a:rPr>
              <a:t>on February 3-4, 2020</a:t>
            </a:r>
          </a:p>
          <a:p>
            <a:pPr marL="285750" indent="-285750">
              <a:spcBef>
                <a:spcPts val="600"/>
              </a:spcBef>
              <a:spcAft>
                <a:spcPts val="600"/>
              </a:spcAft>
              <a:buFont typeface="Arial"/>
              <a:buChar char="•"/>
            </a:pPr>
            <a:r>
              <a:rPr lang="en-US" dirty="0">
                <a:latin typeface="Arial"/>
                <a:cs typeface="Arial"/>
              </a:rPr>
              <a:t>The following items are proposed to be included in the agenda of the next meeting:</a:t>
            </a:r>
            <a:endParaRPr lang="en-US" dirty="0"/>
          </a:p>
          <a:p>
            <a:pPr marL="742950" lvl="1" indent="-285750">
              <a:spcAft>
                <a:spcPts val="600"/>
              </a:spcAft>
              <a:buFont typeface="Wingdings" charset="2"/>
              <a:buChar char="²"/>
            </a:pPr>
            <a:r>
              <a:rPr lang="en-US" dirty="0">
                <a:latin typeface="Arial"/>
                <a:cs typeface="Arial"/>
              </a:rPr>
              <a:t>Follow-up on the to-do-list from this PAC meeting </a:t>
            </a:r>
            <a:endParaRPr lang="en-US" b="1" i="1" dirty="0">
              <a:latin typeface="Arial"/>
              <a:cs typeface="Arial"/>
            </a:endParaRPr>
          </a:p>
          <a:p>
            <a:pPr marL="742950" lvl="1" indent="-285750">
              <a:spcAft>
                <a:spcPts val="600"/>
              </a:spcAft>
              <a:buFont typeface="Wingdings" charset="2"/>
              <a:buChar char="²"/>
            </a:pPr>
            <a:r>
              <a:rPr lang="en-US" dirty="0">
                <a:latin typeface="Arial"/>
                <a:cs typeface="Arial"/>
              </a:rPr>
              <a:t>Status Report on the </a:t>
            </a:r>
            <a:r>
              <a:rPr lang="en-US" dirty="0" err="1">
                <a:latin typeface="Arial"/>
                <a:cs typeface="Arial"/>
              </a:rPr>
              <a:t>Nuclotron</a:t>
            </a:r>
            <a:r>
              <a:rPr lang="en-US" dirty="0">
                <a:latin typeface="Arial"/>
                <a:cs typeface="Arial"/>
              </a:rPr>
              <a:t>-NICA project</a:t>
            </a:r>
          </a:p>
          <a:p>
            <a:pPr marL="742950" lvl="1" indent="-285750">
              <a:spcAft>
                <a:spcPts val="600"/>
              </a:spcAft>
              <a:buFont typeface="Wingdings" charset="2"/>
              <a:buChar char="²"/>
            </a:pPr>
            <a:r>
              <a:rPr lang="en-US" dirty="0">
                <a:latin typeface="Arial"/>
                <a:cs typeface="Arial"/>
              </a:rPr>
              <a:t>Report from the Coordinator of the </a:t>
            </a:r>
            <a:r>
              <a:rPr lang="en-US" dirty="0" err="1">
                <a:latin typeface="Arial"/>
                <a:cs typeface="Arial"/>
              </a:rPr>
              <a:t>Nuclotron</a:t>
            </a:r>
            <a:r>
              <a:rPr lang="en-US" dirty="0">
                <a:latin typeface="Arial"/>
                <a:cs typeface="Arial"/>
              </a:rPr>
              <a:t> experimental </a:t>
            </a:r>
            <a:r>
              <a:rPr lang="en-US" dirty="0" err="1">
                <a:latin typeface="Arial"/>
                <a:cs typeface="Arial"/>
              </a:rPr>
              <a:t>programme</a:t>
            </a:r>
            <a:endParaRPr lang="en-US" dirty="0">
              <a:latin typeface="Arial"/>
              <a:cs typeface="Arial"/>
            </a:endParaRPr>
          </a:p>
          <a:p>
            <a:pPr marL="742950" lvl="1" indent="-285750">
              <a:spcAft>
                <a:spcPts val="600"/>
              </a:spcAft>
              <a:buFont typeface="Wingdings" charset="2"/>
              <a:buChar char="²"/>
            </a:pPr>
            <a:r>
              <a:rPr lang="en-US" dirty="0">
                <a:latin typeface="Arial"/>
                <a:cs typeface="Arial"/>
              </a:rPr>
              <a:t>Status Report on infrastructure issues including </a:t>
            </a:r>
            <a:r>
              <a:rPr lang="en-US" dirty="0" err="1">
                <a:latin typeface="Arial"/>
                <a:cs typeface="Arial"/>
              </a:rPr>
              <a:t>Nuclotron</a:t>
            </a:r>
            <a:endParaRPr lang="en-US" dirty="0">
              <a:latin typeface="Arial"/>
              <a:cs typeface="Arial"/>
            </a:endParaRPr>
          </a:p>
          <a:p>
            <a:pPr marL="742950" lvl="1" indent="-285750">
              <a:spcAft>
                <a:spcPts val="600"/>
              </a:spcAft>
              <a:buFont typeface="Wingdings" charset="2"/>
              <a:buChar char="²"/>
            </a:pPr>
            <a:r>
              <a:rPr lang="en-US" dirty="0">
                <a:latin typeface="Arial"/>
                <a:cs typeface="Arial"/>
              </a:rPr>
              <a:t>Status report on the MPD project </a:t>
            </a:r>
          </a:p>
          <a:p>
            <a:pPr marL="742950" lvl="1" indent="-285750">
              <a:spcAft>
                <a:spcPts val="600"/>
              </a:spcAft>
              <a:buFont typeface="Wingdings" charset="2"/>
              <a:buChar char="²"/>
            </a:pPr>
            <a:r>
              <a:rPr lang="en-US" dirty="0">
                <a:latin typeface="Arial"/>
                <a:cs typeface="Arial"/>
              </a:rPr>
              <a:t>Status report on the BM@N project </a:t>
            </a:r>
          </a:p>
          <a:p>
            <a:pPr marL="742950" lvl="1" indent="-285750">
              <a:spcAft>
                <a:spcPts val="600"/>
              </a:spcAft>
              <a:buFont typeface="Wingdings" charset="2"/>
              <a:buChar char="²"/>
            </a:pPr>
            <a:r>
              <a:rPr lang="en-US" dirty="0"/>
              <a:t>Conceptual Design Report of the SPD experiment (and formation of the Collaboration) </a:t>
            </a:r>
          </a:p>
          <a:p>
            <a:pPr marL="742950" lvl="1" indent="-285750">
              <a:spcAft>
                <a:spcPts val="600"/>
              </a:spcAft>
              <a:buFont typeface="Wingdings" charset="2"/>
              <a:buChar char="²"/>
            </a:pPr>
            <a:r>
              <a:rPr lang="en-US" dirty="0"/>
              <a:t>Progress reports on the JINR participation in the LHC experiments</a:t>
            </a:r>
          </a:p>
          <a:p>
            <a:pPr marL="742950" lvl="1" indent="-285750">
              <a:spcAft>
                <a:spcPts val="600"/>
              </a:spcAft>
              <a:buFont typeface="Wingdings" charset="2"/>
              <a:buChar char="²"/>
            </a:pPr>
            <a:r>
              <a:rPr lang="en-US" dirty="0"/>
              <a:t>Revised proposals of NA64 and FASA</a:t>
            </a:r>
          </a:p>
          <a:p>
            <a:pPr marL="742950" lvl="1" indent="-285750">
              <a:spcAft>
                <a:spcPts val="600"/>
              </a:spcAft>
              <a:buFont typeface="Wingdings" charset="2"/>
              <a:buChar char="²"/>
            </a:pPr>
            <a:r>
              <a:rPr lang="en-US" dirty="0">
                <a:latin typeface="Arial"/>
                <a:cs typeface="Arial"/>
              </a:rPr>
              <a:t>Consideration of new projects</a:t>
            </a:r>
          </a:p>
          <a:p>
            <a:pPr marL="742950" lvl="1" indent="-285750">
              <a:spcAft>
                <a:spcPts val="600"/>
              </a:spcAft>
              <a:buFont typeface="Wingdings" charset="2"/>
              <a:buChar char="²"/>
            </a:pPr>
            <a:r>
              <a:rPr lang="en-US" dirty="0">
                <a:latin typeface="Arial"/>
                <a:cs typeface="Arial"/>
              </a:rPr>
              <a:t>Reports and recommendations on the projects to be completed in 2020</a:t>
            </a:r>
          </a:p>
          <a:p>
            <a:pPr marL="742950" lvl="1" indent="-285750">
              <a:spcAft>
                <a:spcPts val="600"/>
              </a:spcAft>
              <a:buFont typeface="Wingdings" charset="2"/>
              <a:buChar char="²"/>
            </a:pPr>
            <a:r>
              <a:rPr lang="en-US" dirty="0">
                <a:latin typeface="Arial"/>
                <a:cs typeface="Arial"/>
              </a:rPr>
              <a:t> </a:t>
            </a:r>
            <a:r>
              <a:rPr lang="en-US" dirty="0"/>
              <a:t>Posters from young physicists</a:t>
            </a:r>
          </a:p>
          <a:p>
            <a:r>
              <a:rPr lang="en-US" dirty="0"/>
              <a:t> </a:t>
            </a:r>
          </a:p>
          <a:p>
            <a:pPr marL="742950" lvl="1" indent="-285750">
              <a:spcAft>
                <a:spcPts val="600"/>
              </a:spcAft>
              <a:buFont typeface="Wingdings" charset="2"/>
              <a:buChar char="²"/>
            </a:pPr>
            <a:endParaRPr lang="en-US" dirty="0">
              <a:latin typeface="Arial"/>
              <a:cs typeface="Arial"/>
            </a:endParaRPr>
          </a:p>
        </p:txBody>
      </p:sp>
      <p:sp>
        <p:nvSpPr>
          <p:cNvPr id="4" name="Slide Number Placeholder 3"/>
          <p:cNvSpPr>
            <a:spLocks noGrp="1"/>
          </p:cNvSpPr>
          <p:nvPr>
            <p:ph type="sldNum" sz="quarter" idx="12"/>
          </p:nvPr>
        </p:nvSpPr>
        <p:spPr/>
        <p:txBody>
          <a:bodyPr/>
          <a:lstStyle/>
          <a:p>
            <a:pPr>
              <a:defRPr/>
            </a:pPr>
            <a:fld id="{16AAA047-8AEF-4C69-86C3-C9A280890182}" type="slidenum">
              <a:rPr lang="fr-FR" smtClean="0"/>
              <a:pPr>
                <a:defRPr/>
              </a:pPr>
              <a:t>19</a:t>
            </a:fld>
            <a:endParaRPr lang="fr-FR"/>
          </a:p>
        </p:txBody>
      </p:sp>
    </p:spTree>
    <p:extLst>
      <p:ext uri="{BB962C8B-B14F-4D97-AF65-F5344CB8AC3E}">
        <p14:creationId xmlns:p14="http://schemas.microsoft.com/office/powerpoint/2010/main" val="1693641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Grp="1" noChangeArrowheads="1"/>
          </p:cNvSpPr>
          <p:nvPr>
            <p:ph type="title"/>
          </p:nvPr>
        </p:nvSpPr>
        <p:spPr bwMode="auto">
          <a:xfrm>
            <a:off x="179512" y="132523"/>
            <a:ext cx="8784976" cy="762762"/>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4000" u="sng" dirty="0">
                <a:solidFill>
                  <a:srgbClr val="FFFF00"/>
                </a:solidFill>
              </a:rPr>
              <a:t>51</a:t>
            </a:r>
            <a:r>
              <a:rPr lang="en-US" sz="4000" u="sng" baseline="30000" dirty="0">
                <a:solidFill>
                  <a:srgbClr val="FFFF00"/>
                </a:solidFill>
              </a:rPr>
              <a:t>st</a:t>
            </a:r>
            <a:r>
              <a:rPr lang="en-US" sz="4000" u="sng" dirty="0">
                <a:solidFill>
                  <a:srgbClr val="FFFF00"/>
                </a:solidFill>
              </a:rPr>
              <a:t> PAC-PP agenda June 19-20, 2019</a:t>
            </a:r>
          </a:p>
        </p:txBody>
      </p:sp>
      <p:pic>
        <p:nvPicPr>
          <p:cNvPr id="6" name="Picture 5">
            <a:extLst>
              <a:ext uri="{FF2B5EF4-FFF2-40B4-BE49-F238E27FC236}">
                <a16:creationId xmlns:a16="http://schemas.microsoft.com/office/drawing/2014/main" id="{38E492A7-8F51-1F4E-871A-665FEF62AF12}"/>
              </a:ext>
            </a:extLst>
          </p:cNvPr>
          <p:cNvPicPr>
            <a:picLocks noChangeAspect="1"/>
          </p:cNvPicPr>
          <p:nvPr/>
        </p:nvPicPr>
        <p:blipFill rotWithShape="1">
          <a:blip r:embed="rId3">
            <a:extLst>
              <a:ext uri="{28A0092B-C50C-407E-A947-70E740481C1C}">
                <a14:useLocalDpi xmlns:a14="http://schemas.microsoft.com/office/drawing/2010/main" val="0"/>
              </a:ext>
            </a:extLst>
          </a:blip>
          <a:srcRect l="7005" r="5331" b="17567"/>
          <a:stretch/>
        </p:blipFill>
        <p:spPr>
          <a:xfrm>
            <a:off x="4572000" y="1086265"/>
            <a:ext cx="4248472" cy="5653161"/>
          </a:xfrm>
          <a:prstGeom prst="rect">
            <a:avLst/>
          </a:prstGeom>
          <a:ln w="25400">
            <a:solidFill>
              <a:schemeClr val="tx1"/>
            </a:solidFill>
          </a:ln>
        </p:spPr>
      </p:pic>
      <p:pic>
        <p:nvPicPr>
          <p:cNvPr id="3" name="Picture 2">
            <a:extLst>
              <a:ext uri="{FF2B5EF4-FFF2-40B4-BE49-F238E27FC236}">
                <a16:creationId xmlns:a16="http://schemas.microsoft.com/office/drawing/2014/main" id="{4619B850-1CA7-BC47-919E-05A20A61FAAA}"/>
              </a:ext>
            </a:extLst>
          </p:cNvPr>
          <p:cNvPicPr>
            <a:picLocks noChangeAspect="1"/>
          </p:cNvPicPr>
          <p:nvPr/>
        </p:nvPicPr>
        <p:blipFill rotWithShape="1">
          <a:blip r:embed="rId4">
            <a:extLst>
              <a:ext uri="{28A0092B-C50C-407E-A947-70E740481C1C}">
                <a14:useLocalDpi xmlns:a14="http://schemas.microsoft.com/office/drawing/2010/main" val="0"/>
              </a:ext>
            </a:extLst>
          </a:blip>
          <a:srcRect l="6676" t="4851" r="5659" b="9051"/>
          <a:stretch/>
        </p:blipFill>
        <p:spPr>
          <a:xfrm>
            <a:off x="185462" y="1086264"/>
            <a:ext cx="4067520" cy="5653161"/>
          </a:xfrm>
          <a:prstGeom prst="rect">
            <a:avLst/>
          </a:prstGeom>
          <a:ln w="25400">
            <a:solidFill>
              <a:schemeClr val="tx1"/>
            </a:solidFill>
          </a:ln>
        </p:spPr>
      </p:pic>
      <p:sp>
        <p:nvSpPr>
          <p:cNvPr id="11" name="AutoShape 18">
            <a:extLst>
              <a:ext uri="{FF2B5EF4-FFF2-40B4-BE49-F238E27FC236}">
                <a16:creationId xmlns:a16="http://schemas.microsoft.com/office/drawing/2014/main" id="{84EF1A51-7291-4F49-AD36-C96D8B125DBB}"/>
              </a:ext>
            </a:extLst>
          </p:cNvPr>
          <p:cNvSpPr>
            <a:spLocks noChangeArrowheads="1"/>
          </p:cNvSpPr>
          <p:nvPr/>
        </p:nvSpPr>
        <p:spPr bwMode="auto">
          <a:xfrm>
            <a:off x="395536" y="2433587"/>
            <a:ext cx="8208912" cy="2962513"/>
          </a:xfrm>
          <a:prstGeom prst="roundRect">
            <a:avLst>
              <a:gd name="adj" fmla="val 16667"/>
            </a:avLst>
          </a:prstGeom>
          <a:solidFill>
            <a:srgbClr val="FFFF00"/>
          </a:solidFill>
          <a:ln w="38100">
            <a:solidFill>
              <a:srgbClr val="FF0000"/>
            </a:solidFill>
            <a:round/>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0" tIns="0" rIns="0" bIns="0" anchor="ctr">
            <a:spAutoFit/>
          </a:bodyPr>
          <a:lstStyle/>
          <a:p>
            <a:pPr algn="ctr">
              <a:spcAft>
                <a:spcPts val="1200"/>
              </a:spcAft>
            </a:pPr>
            <a:r>
              <a:rPr lang="en-US" sz="2400" b="1" i="1" dirty="0">
                <a:solidFill>
                  <a:srgbClr val="000090"/>
                </a:solidFill>
              </a:rPr>
              <a:t>Highlights of the 51</a:t>
            </a:r>
            <a:r>
              <a:rPr lang="en-US" sz="2400" b="1" i="1" baseline="30000" dirty="0">
                <a:solidFill>
                  <a:srgbClr val="000090"/>
                </a:solidFill>
              </a:rPr>
              <a:t>st</a:t>
            </a:r>
            <a:r>
              <a:rPr lang="en-US" sz="2400" b="1" i="1" dirty="0">
                <a:solidFill>
                  <a:srgbClr val="000090"/>
                </a:solidFill>
              </a:rPr>
              <a:t> PAC-PP meeting: </a:t>
            </a:r>
          </a:p>
          <a:p>
            <a:pPr marL="342900" indent="-342900">
              <a:spcAft>
                <a:spcPts val="1200"/>
              </a:spcAft>
              <a:buFont typeface="Wingdings" charset="2"/>
              <a:buChar char="v"/>
            </a:pPr>
            <a:r>
              <a:rPr lang="en-US" sz="2400" b="1" i="1" dirty="0">
                <a:solidFill>
                  <a:srgbClr val="000090"/>
                </a:solidFill>
              </a:rPr>
              <a:t>Update reports on NICA, MPD and BM@N</a:t>
            </a:r>
          </a:p>
          <a:p>
            <a:pPr marL="342900" indent="-342900">
              <a:spcAft>
                <a:spcPts val="0"/>
              </a:spcAft>
              <a:buFont typeface="Wingdings" charset="2"/>
              <a:buChar char="v"/>
            </a:pPr>
            <a:r>
              <a:rPr lang="en-US" sz="2400" b="1" i="1" dirty="0">
                <a:solidFill>
                  <a:srgbClr val="000090"/>
                </a:solidFill>
              </a:rPr>
              <a:t>Projects seeking continuation: </a:t>
            </a:r>
          </a:p>
          <a:p>
            <a:pPr>
              <a:spcAft>
                <a:spcPts val="0"/>
              </a:spcAft>
            </a:pPr>
            <a:r>
              <a:rPr lang="en-US" sz="2400" b="1" i="1" dirty="0">
                <a:solidFill>
                  <a:srgbClr val="000090"/>
                </a:solidFill>
              </a:rPr>
              <a:t>         ALICE, ATLAS and CMS</a:t>
            </a:r>
          </a:p>
          <a:p>
            <a:pPr>
              <a:spcAft>
                <a:spcPts val="1200"/>
              </a:spcAft>
            </a:pPr>
            <a:r>
              <a:rPr lang="en-US" sz="2400" b="1" i="1" dirty="0">
                <a:solidFill>
                  <a:srgbClr val="000090"/>
                </a:solidFill>
              </a:rPr>
              <a:t>         SCAN-3 and NA64 </a:t>
            </a:r>
          </a:p>
          <a:p>
            <a:pPr marL="342900" indent="-342900">
              <a:spcAft>
                <a:spcPts val="1200"/>
              </a:spcAft>
              <a:buFont typeface="Wingdings" charset="2"/>
              <a:buChar char="v"/>
            </a:pPr>
            <a:r>
              <a:rPr lang="en-US" sz="2400" b="1" i="1" dirty="0">
                <a:solidFill>
                  <a:srgbClr val="000090"/>
                </a:solidFill>
              </a:rPr>
              <a:t>New project: FASA </a:t>
            </a:r>
          </a:p>
        </p:txBody>
      </p:sp>
    </p:spTree>
    <p:extLst>
      <p:ext uri="{BB962C8B-B14F-4D97-AF65-F5344CB8AC3E}">
        <p14:creationId xmlns:p14="http://schemas.microsoft.com/office/powerpoint/2010/main" val="354664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0" name="Rectangle 2"/>
          <p:cNvSpPr>
            <a:spLocks noGrp="1" noChangeArrowheads="1"/>
          </p:cNvSpPr>
          <p:nvPr>
            <p:ph type="title"/>
          </p:nvPr>
        </p:nvSpPr>
        <p:spPr/>
        <p:txBody>
          <a:bodyPr/>
          <a:lstStyle/>
          <a:p>
            <a:pPr eaLnBrk="1" hangingPunct="1">
              <a:defRPr/>
            </a:pPr>
            <a:endParaRPr lang="en-US" dirty="0">
              <a:ea typeface="+mj-ea"/>
            </a:endParaRPr>
          </a:p>
        </p:txBody>
      </p:sp>
      <p:sp>
        <p:nvSpPr>
          <p:cNvPr id="734211" name="Rectangle 3"/>
          <p:cNvSpPr>
            <a:spLocks noGrp="1" noChangeArrowheads="1"/>
          </p:cNvSpPr>
          <p:nvPr>
            <p:ph type="body" idx="1"/>
          </p:nvPr>
        </p:nvSpPr>
        <p:spPr>
          <a:xfrm>
            <a:off x="381000" y="2438400"/>
            <a:ext cx="8305800" cy="1828800"/>
          </a:xfrm>
        </p:spPr>
        <p:txBody>
          <a:bodyPr/>
          <a:lstStyle/>
          <a:p>
            <a:pPr marL="0" indent="0" algn="ctr" eaLnBrk="1" hangingPunct="1">
              <a:buNone/>
            </a:pPr>
            <a:r>
              <a:rPr lang="en-US" sz="8800" i="1" dirty="0">
                <a:latin typeface="Arial" charset="0"/>
                <a:cs typeface="Arial" charset="0"/>
              </a:rPr>
              <a:t>Thank you! </a:t>
            </a:r>
          </a:p>
          <a:p>
            <a:pPr algn="ctr" eaLnBrk="1" hangingPunct="1">
              <a:buFont typeface="Wingdings" charset="0"/>
              <a:buNone/>
            </a:pPr>
            <a:r>
              <a:rPr lang="en-US" sz="8800" i="1" dirty="0">
                <a:latin typeface="Arial" charset="0"/>
                <a:cs typeface="Arial" charset="0"/>
              </a:rPr>
              <a:t> </a:t>
            </a:r>
          </a:p>
        </p:txBody>
      </p:sp>
      <p:sp>
        <p:nvSpPr>
          <p:cNvPr id="2" name="Date Placeholder 1"/>
          <p:cNvSpPr>
            <a:spLocks noGrp="1"/>
          </p:cNvSpPr>
          <p:nvPr>
            <p:ph type="dt" sz="half" idx="10"/>
          </p:nvPr>
        </p:nvSpPr>
        <p:spPr/>
        <p:txBody>
          <a:bodyPr/>
          <a:lstStyle/>
          <a:p>
            <a:r>
              <a:rPr lang="en-US"/>
              <a:t>Itzhak Tserruya</a:t>
            </a:r>
          </a:p>
        </p:txBody>
      </p:sp>
      <p:sp>
        <p:nvSpPr>
          <p:cNvPr id="3" name="Footer Placeholder 2"/>
          <p:cNvSpPr>
            <a:spLocks noGrp="1"/>
          </p:cNvSpPr>
          <p:nvPr>
            <p:ph type="ftr" sz="quarter" idx="11"/>
          </p:nvPr>
        </p:nvSpPr>
        <p:spPr/>
        <p:txBody>
          <a:bodyPr/>
          <a:lstStyle/>
          <a:p>
            <a:r>
              <a:rPr lang="en-US"/>
              <a:t>126 SC JINR, September 19, 2019</a:t>
            </a:r>
          </a:p>
        </p:txBody>
      </p:sp>
      <p:sp>
        <p:nvSpPr>
          <p:cNvPr id="5" name="Slide Number Placeholder 4"/>
          <p:cNvSpPr>
            <a:spLocks noGrp="1"/>
          </p:cNvSpPr>
          <p:nvPr>
            <p:ph type="sldNum" sz="quarter" idx="12"/>
          </p:nvPr>
        </p:nvSpPr>
        <p:spPr/>
        <p:txBody>
          <a:bodyPr/>
          <a:lstStyle/>
          <a:p>
            <a:pPr>
              <a:defRPr/>
            </a:pPr>
            <a:fld id="{16AAA047-8AEF-4C69-86C3-C9A280890182}" type="slidenum">
              <a:rPr lang="fr-FR" smtClean="0"/>
              <a:pPr>
                <a:defRPr/>
              </a:pPr>
              <a:t>20</a:t>
            </a:fld>
            <a:endParaRPr lang="fr-FR"/>
          </a:p>
        </p:txBody>
      </p:sp>
    </p:spTree>
    <p:extLst>
      <p:ext uri="{BB962C8B-B14F-4D97-AF65-F5344CB8AC3E}">
        <p14:creationId xmlns:p14="http://schemas.microsoft.com/office/powerpoint/2010/main" val="3109304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utoShape 18"/>
          <p:cNvSpPr>
            <a:spLocks noGrp="1" noChangeArrowheads="1"/>
          </p:cNvSpPr>
          <p:nvPr>
            <p:ph type="title"/>
          </p:nvPr>
        </p:nvSpPr>
        <p:spPr bwMode="auto">
          <a:xfrm>
            <a:off x="827584" y="64144"/>
            <a:ext cx="6984776"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3200" u="sng" dirty="0">
                <a:solidFill>
                  <a:srgbClr val="FFFF00"/>
                </a:solidFill>
              </a:rPr>
              <a:t>Report on the </a:t>
            </a:r>
            <a:r>
              <a:rPr lang="en-US" sz="3200" u="sng" dirty="0" err="1">
                <a:solidFill>
                  <a:srgbClr val="FFFF00"/>
                </a:solidFill>
              </a:rPr>
              <a:t>Nuclotron</a:t>
            </a:r>
            <a:r>
              <a:rPr lang="en-US" sz="3200" u="sng" dirty="0">
                <a:solidFill>
                  <a:srgbClr val="FFFF00"/>
                </a:solidFill>
              </a:rPr>
              <a:t>-NICA project</a:t>
            </a:r>
          </a:p>
          <a:p>
            <a:pPr algn="ctr"/>
            <a:endParaRPr lang="en-US" sz="800" u="sng" dirty="0">
              <a:solidFill>
                <a:srgbClr val="FFFF00"/>
              </a:solidFill>
            </a:endParaRPr>
          </a:p>
        </p:txBody>
      </p:sp>
      <p:sp>
        <p:nvSpPr>
          <p:cNvPr id="13" name="AutoShape 7"/>
          <p:cNvSpPr>
            <a:spLocks noChangeArrowheads="1"/>
          </p:cNvSpPr>
          <p:nvPr/>
        </p:nvSpPr>
        <p:spPr bwMode="auto">
          <a:xfrm>
            <a:off x="71500" y="836712"/>
            <a:ext cx="9001000" cy="1717288"/>
          </a:xfrm>
          <a:prstGeom prst="flowChartAlternateProcess">
            <a:avLst/>
          </a:prstGeom>
          <a:solidFill>
            <a:srgbClr val="FFFF00"/>
          </a:solidFill>
          <a:ln w="57150">
            <a:solidFill>
              <a:srgbClr val="FF0000"/>
            </a:solidFill>
            <a:miter lim="800000"/>
            <a:headEnd/>
            <a:tailEnd/>
          </a:ln>
        </p:spPr>
        <p:txBody>
          <a:bodyPr anchor="ctr" anchorCtr="1"/>
          <a:lstStyle/>
          <a:p>
            <a:pPr marL="90900" indent="-342900">
              <a:spcAft>
                <a:spcPts val="600"/>
              </a:spcAft>
              <a:buFont typeface="Wingdings" charset="2"/>
              <a:buChar char="q"/>
            </a:pPr>
            <a:r>
              <a:rPr lang="en-US" dirty="0"/>
              <a:t>The PAC is pleased to support the active work on the mounting of the Booster superconducting magnets inside the </a:t>
            </a:r>
            <a:r>
              <a:rPr lang="en-US" dirty="0" err="1"/>
              <a:t>Synchrophasotron</a:t>
            </a:r>
            <a:r>
              <a:rPr lang="en-US" dirty="0"/>
              <a:t> yoke and expects the assembly and commissioning with beam to be completed by the end of 2019. </a:t>
            </a:r>
          </a:p>
          <a:p>
            <a:pPr marL="90900" indent="-342900">
              <a:spcAft>
                <a:spcPts val="600"/>
              </a:spcAft>
              <a:buFont typeface="Wingdings" charset="2"/>
              <a:buChar char="q"/>
            </a:pPr>
            <a:r>
              <a:rPr lang="en-US" dirty="0"/>
              <a:t>The PAC requests to improve the diagnostics of the accelerator complex in order to be able to deliver to the users well identified beams without contaminations.  </a:t>
            </a:r>
          </a:p>
        </p:txBody>
      </p:sp>
      <p:sp>
        <p:nvSpPr>
          <p:cNvPr id="8" name="TextBox 7"/>
          <p:cNvSpPr txBox="1"/>
          <p:nvPr/>
        </p:nvSpPr>
        <p:spPr>
          <a:xfrm>
            <a:off x="7837931" y="250774"/>
            <a:ext cx="1210588" cy="307777"/>
          </a:xfrm>
          <a:prstGeom prst="rect">
            <a:avLst/>
          </a:prstGeom>
          <a:noFill/>
        </p:spPr>
        <p:txBody>
          <a:bodyPr wrap="none" rtlCol="0">
            <a:spAutoFit/>
          </a:bodyPr>
          <a:lstStyle/>
          <a:p>
            <a:r>
              <a:rPr lang="en-US" sz="1400" i="1" dirty="0"/>
              <a:t>S. </a:t>
            </a:r>
            <a:r>
              <a:rPr lang="en-US" sz="1400" i="1" dirty="0" err="1"/>
              <a:t>Kostromin</a:t>
            </a:r>
            <a:endParaRPr lang="en-US" sz="1400" i="1" dirty="0"/>
          </a:p>
        </p:txBody>
      </p:sp>
      <p:sp>
        <p:nvSpPr>
          <p:cNvPr id="268" name="TextBox 267">
            <a:extLst>
              <a:ext uri="{FF2B5EF4-FFF2-40B4-BE49-F238E27FC236}">
                <a16:creationId xmlns:a16="http://schemas.microsoft.com/office/drawing/2014/main" id="{06918CDD-5B91-C640-A668-4C418279CC7D}"/>
              </a:ext>
            </a:extLst>
          </p:cNvPr>
          <p:cNvSpPr txBox="1"/>
          <p:nvPr/>
        </p:nvSpPr>
        <p:spPr>
          <a:xfrm>
            <a:off x="0" y="4005064"/>
            <a:ext cx="2421994" cy="1754326"/>
          </a:xfrm>
          <a:prstGeom prst="rect">
            <a:avLst/>
          </a:prstGeom>
          <a:solidFill>
            <a:schemeClr val="bg2">
              <a:lumMod val="20000"/>
              <a:lumOff val="80000"/>
            </a:schemeClr>
          </a:solidFill>
        </p:spPr>
        <p:txBody>
          <a:bodyPr wrap="square">
            <a:spAutoFit/>
          </a:bodyPr>
          <a:lstStyle/>
          <a:p>
            <a:pPr marL="342900" indent="-342900">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90% </a:t>
            </a:r>
            <a:r>
              <a:rPr lang="en-US" dirty="0" err="1">
                <a:solidFill>
                  <a:srgbClr val="002060"/>
                </a:solidFill>
                <a:latin typeface="Arial" panose="020B0604020202020204" pitchFamily="34" charset="0"/>
                <a:cs typeface="Arial" panose="020B0604020202020204" pitchFamily="34" charset="0"/>
              </a:rPr>
              <a:t>sc</a:t>
            </a:r>
            <a:r>
              <a:rPr lang="en-US" dirty="0">
                <a:solidFill>
                  <a:srgbClr val="002060"/>
                </a:solidFill>
                <a:latin typeface="Arial" panose="020B0604020202020204" pitchFamily="34" charset="0"/>
                <a:cs typeface="Arial" panose="020B0604020202020204" pitchFamily="34" charset="0"/>
              </a:rPr>
              <a:t>-magnets passed tests</a:t>
            </a:r>
          </a:p>
          <a:p>
            <a:pPr>
              <a:buClr>
                <a:srgbClr val="FF0000"/>
              </a:buClr>
              <a:defRPr/>
            </a:pPr>
            <a:endParaRPr lang="en-US" dirty="0">
              <a:solidFill>
                <a:srgbClr val="002060"/>
              </a:solidFill>
              <a:latin typeface="Arial" panose="020B0604020202020204" pitchFamily="34" charset="0"/>
              <a:cs typeface="Arial" panose="020B0604020202020204" pitchFamily="34" charset="0"/>
            </a:endParaRPr>
          </a:p>
          <a:p>
            <a:pPr marL="342900" indent="-342900">
              <a:buClr>
                <a:srgbClr val="FF0000"/>
              </a:buClr>
              <a:buFont typeface="Wingdings" panose="05000000000000000000" pitchFamily="2" charset="2"/>
              <a:buChar char="q"/>
              <a:defRPr/>
            </a:pPr>
            <a:r>
              <a:rPr lang="en-US" dirty="0">
                <a:solidFill>
                  <a:srgbClr val="002060"/>
                </a:solidFill>
                <a:latin typeface="Arial" panose="020B0604020202020204" pitchFamily="34" charset="0"/>
                <a:cs typeface="Arial" panose="020B0604020202020204" pitchFamily="34" charset="0"/>
              </a:rPr>
              <a:t>50% </a:t>
            </a:r>
            <a:r>
              <a:rPr lang="en-US" dirty="0" err="1">
                <a:solidFill>
                  <a:srgbClr val="002060"/>
                </a:solidFill>
                <a:cs typeface="Arial" panose="020B0604020202020204" pitchFamily="34" charset="0"/>
              </a:rPr>
              <a:t>sc</a:t>
            </a:r>
            <a:r>
              <a:rPr lang="en-US" dirty="0">
                <a:solidFill>
                  <a:srgbClr val="002060"/>
                </a:solidFill>
                <a:cs typeface="Arial" panose="020B0604020202020204" pitchFamily="34" charset="0"/>
              </a:rPr>
              <a:t>-</a:t>
            </a:r>
            <a:r>
              <a:rPr lang="en-US" dirty="0">
                <a:solidFill>
                  <a:srgbClr val="002060"/>
                </a:solidFill>
                <a:latin typeface="Arial" panose="020B0604020202020204" pitchFamily="34" charset="0"/>
                <a:cs typeface="Arial" panose="020B0604020202020204" pitchFamily="34" charset="0"/>
              </a:rPr>
              <a:t>magnets delivered to ring tunnel</a:t>
            </a:r>
          </a:p>
        </p:txBody>
      </p:sp>
      <p:sp>
        <p:nvSpPr>
          <p:cNvPr id="269" name="Прямоугольник 1">
            <a:extLst>
              <a:ext uri="{FF2B5EF4-FFF2-40B4-BE49-F238E27FC236}">
                <a16:creationId xmlns:a16="http://schemas.microsoft.com/office/drawing/2014/main" id="{2E6E8874-746D-3B4B-BB31-5760A071BD1C}"/>
              </a:ext>
            </a:extLst>
          </p:cNvPr>
          <p:cNvSpPr>
            <a:spLocks noChangeArrowheads="1"/>
          </p:cNvSpPr>
          <p:nvPr/>
        </p:nvSpPr>
        <p:spPr bwMode="auto">
          <a:xfrm>
            <a:off x="293623" y="2993411"/>
            <a:ext cx="1348446" cy="461665"/>
          </a:xfrm>
          <a:prstGeom prst="rect">
            <a:avLst/>
          </a:prstGeom>
          <a:solidFill>
            <a:srgbClr val="FFFF00"/>
          </a:solidFill>
          <a:ln>
            <a:noFill/>
          </a:ln>
        </p:spPr>
        <p:txBody>
          <a:bodyPr wrap="none">
            <a:spAutoFit/>
          </a:bodyPr>
          <a:lstStyle>
            <a:lvl1pPr eaLnBrk="0" hangingPunct="0">
              <a:defRPr>
                <a:solidFill>
                  <a:schemeClr val="tx1"/>
                </a:solidFill>
                <a:latin typeface="Bookman Old Style" pitchFamily="18" charset="0"/>
              </a:defRPr>
            </a:lvl1pPr>
            <a:lvl2pPr marL="742950" indent="-285750" eaLnBrk="0" hangingPunct="0">
              <a:defRPr>
                <a:solidFill>
                  <a:schemeClr val="tx1"/>
                </a:solidFill>
                <a:latin typeface="Bookman Old Style" pitchFamily="18" charset="0"/>
              </a:defRPr>
            </a:lvl2pPr>
            <a:lvl3pPr marL="1143000" indent="-228600" eaLnBrk="0" hangingPunct="0">
              <a:defRPr>
                <a:solidFill>
                  <a:schemeClr val="tx1"/>
                </a:solidFill>
                <a:latin typeface="Bookman Old Style" pitchFamily="18" charset="0"/>
              </a:defRPr>
            </a:lvl3pPr>
            <a:lvl4pPr marL="1600200" indent="-228600" eaLnBrk="0" hangingPunct="0">
              <a:defRPr>
                <a:solidFill>
                  <a:schemeClr val="tx1"/>
                </a:solidFill>
                <a:latin typeface="Bookman Old Style" pitchFamily="18" charset="0"/>
              </a:defRPr>
            </a:lvl4pPr>
            <a:lvl5pPr marL="2057400" indent="-228600" eaLnBrk="0" hangingPunct="0">
              <a:defRPr>
                <a:solidFill>
                  <a:schemeClr val="tx1"/>
                </a:solidFill>
                <a:latin typeface="Bookman Old Style" pitchFamily="18" charset="0"/>
              </a:defRPr>
            </a:lvl5pPr>
            <a:lvl6pPr marL="2514600" indent="-228600" eaLnBrk="0" fontAlgn="base" hangingPunct="0">
              <a:spcBef>
                <a:spcPct val="0"/>
              </a:spcBef>
              <a:spcAft>
                <a:spcPct val="0"/>
              </a:spcAft>
              <a:defRPr>
                <a:solidFill>
                  <a:schemeClr val="tx1"/>
                </a:solidFill>
                <a:latin typeface="Bookman Old Style" pitchFamily="18" charset="0"/>
              </a:defRPr>
            </a:lvl6pPr>
            <a:lvl7pPr marL="2971800" indent="-228600" eaLnBrk="0" fontAlgn="base" hangingPunct="0">
              <a:spcBef>
                <a:spcPct val="0"/>
              </a:spcBef>
              <a:spcAft>
                <a:spcPct val="0"/>
              </a:spcAft>
              <a:defRPr>
                <a:solidFill>
                  <a:schemeClr val="tx1"/>
                </a:solidFill>
                <a:latin typeface="Bookman Old Style" pitchFamily="18" charset="0"/>
              </a:defRPr>
            </a:lvl7pPr>
            <a:lvl8pPr marL="3429000" indent="-228600" eaLnBrk="0" fontAlgn="base" hangingPunct="0">
              <a:spcBef>
                <a:spcPct val="0"/>
              </a:spcBef>
              <a:spcAft>
                <a:spcPct val="0"/>
              </a:spcAft>
              <a:defRPr>
                <a:solidFill>
                  <a:schemeClr val="tx1"/>
                </a:solidFill>
                <a:latin typeface="Bookman Old Style" pitchFamily="18" charset="0"/>
              </a:defRPr>
            </a:lvl8pPr>
            <a:lvl9pPr marL="3886200" indent="-228600" eaLnBrk="0" fontAlgn="base" hangingPunct="0">
              <a:spcBef>
                <a:spcPct val="0"/>
              </a:spcBef>
              <a:spcAft>
                <a:spcPct val="0"/>
              </a:spcAft>
              <a:defRPr>
                <a:solidFill>
                  <a:schemeClr val="tx1"/>
                </a:solidFill>
                <a:latin typeface="Bookman Old Style" pitchFamily="18" charset="0"/>
              </a:defRPr>
            </a:lvl9pPr>
          </a:lstStyle>
          <a:p>
            <a:pPr eaLnBrk="1" hangingPunct="1"/>
            <a:r>
              <a:rPr lang="en-US" altLang="ru-RU" sz="2400" b="1" dirty="0">
                <a:solidFill>
                  <a:srgbClr val="00682F"/>
                </a:solidFill>
                <a:latin typeface="Arial" pitchFamily="34" charset="0"/>
                <a:cs typeface="Arial" pitchFamily="34" charset="0"/>
              </a:rPr>
              <a:t>Booster</a:t>
            </a:r>
          </a:p>
        </p:txBody>
      </p:sp>
      <p:pic>
        <p:nvPicPr>
          <p:cNvPr id="267" name="Picture 2">
            <a:extLst>
              <a:ext uri="{FF2B5EF4-FFF2-40B4-BE49-F238E27FC236}">
                <a16:creationId xmlns:a16="http://schemas.microsoft.com/office/drawing/2014/main" id="{37654D31-1AEF-5842-BEEF-3695BAB3DF0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77"/>
          <a:stretch/>
        </p:blipFill>
        <p:spPr bwMode="auto">
          <a:xfrm>
            <a:off x="2331584" y="2887861"/>
            <a:ext cx="6696743" cy="3817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9705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683568" y="132234"/>
            <a:ext cx="7020000"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4000" u="sng" dirty="0">
                <a:solidFill>
                  <a:srgbClr val="FFFF00"/>
                </a:solidFill>
              </a:rPr>
              <a:t>Infrastructure Developments           </a:t>
            </a:r>
            <a:endParaRPr lang="en-US" sz="4000" u="sng" kern="100" dirty="0">
              <a:solidFill>
                <a:srgbClr val="FFFF00"/>
              </a:solidFill>
            </a:endParaRPr>
          </a:p>
        </p:txBody>
      </p:sp>
      <p:sp>
        <p:nvSpPr>
          <p:cNvPr id="2" name="TextBox 1"/>
          <p:cNvSpPr txBox="1"/>
          <p:nvPr/>
        </p:nvSpPr>
        <p:spPr>
          <a:xfrm>
            <a:off x="7744199" y="355061"/>
            <a:ext cx="1431546" cy="307777"/>
          </a:xfrm>
          <a:prstGeom prst="rect">
            <a:avLst/>
          </a:prstGeom>
          <a:noFill/>
        </p:spPr>
        <p:txBody>
          <a:bodyPr wrap="none" rtlCol="0">
            <a:spAutoFit/>
          </a:bodyPr>
          <a:lstStyle/>
          <a:p>
            <a:r>
              <a:rPr lang="en-US" sz="1400" i="1" dirty="0"/>
              <a:t>Yu. </a:t>
            </a:r>
            <a:r>
              <a:rPr lang="en-US" sz="1400" i="1" dirty="0" err="1"/>
              <a:t>Mitrofanova</a:t>
            </a:r>
            <a:endParaRPr lang="en-US" sz="1400" i="1" dirty="0"/>
          </a:p>
        </p:txBody>
      </p:sp>
      <p:sp>
        <p:nvSpPr>
          <p:cNvPr id="8" name="Rectangle 7"/>
          <p:cNvSpPr>
            <a:spLocks noChangeArrowheads="1"/>
          </p:cNvSpPr>
          <p:nvPr/>
        </p:nvSpPr>
        <p:spPr bwMode="auto">
          <a:xfrm>
            <a:off x="35496" y="980728"/>
            <a:ext cx="9001000" cy="10922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285750" indent="-285750">
              <a:spcBef>
                <a:spcPts val="0"/>
              </a:spcBef>
              <a:spcAft>
                <a:spcPts val="600"/>
              </a:spcAft>
              <a:buSzPct val="80000"/>
              <a:buFont typeface="Wingdings" charset="2"/>
              <a:buChar char="u"/>
              <a:defRPr/>
            </a:pPr>
            <a:r>
              <a:rPr lang="en-US" sz="2000" dirty="0"/>
              <a:t>The Committee acknowledges the progress achieved and welcomes the efforts of the Laboratory to reduce the delay of the construction work schedule for the infrastructure of the collider complex.   </a:t>
            </a:r>
          </a:p>
        </p:txBody>
      </p:sp>
      <p:sp>
        <p:nvSpPr>
          <p:cNvPr id="27" name="TextBox 26">
            <a:extLst>
              <a:ext uri="{FF2B5EF4-FFF2-40B4-BE49-F238E27FC236}">
                <a16:creationId xmlns:a16="http://schemas.microsoft.com/office/drawing/2014/main" id="{6C708DC1-71A7-214B-A3DA-69F2FAD26DF7}"/>
              </a:ext>
            </a:extLst>
          </p:cNvPr>
          <p:cNvSpPr txBox="1"/>
          <p:nvPr/>
        </p:nvSpPr>
        <p:spPr>
          <a:xfrm>
            <a:off x="7884368" y="5661248"/>
            <a:ext cx="495730" cy="461665"/>
          </a:xfrm>
          <a:prstGeom prst="rect">
            <a:avLst/>
          </a:prstGeom>
          <a:noFill/>
        </p:spPr>
        <p:txBody>
          <a:bodyPr wrap="square" rtlCol="0">
            <a:spAutoFit/>
          </a:bodyPr>
          <a:lstStyle/>
          <a:p>
            <a:r>
              <a:rPr lang="en-US" dirty="0">
                <a:solidFill>
                  <a:schemeClr val="bg1"/>
                </a:solidFill>
              </a:rPr>
              <a:t>A</a:t>
            </a:r>
            <a:endParaRPr lang="ru-RU" dirty="0">
              <a:solidFill>
                <a:schemeClr val="bg1"/>
              </a:solidFill>
            </a:endParaRPr>
          </a:p>
        </p:txBody>
      </p:sp>
      <p:pic>
        <p:nvPicPr>
          <p:cNvPr id="12" name="Picture 11">
            <a:extLst>
              <a:ext uri="{FF2B5EF4-FFF2-40B4-BE49-F238E27FC236}">
                <a16:creationId xmlns:a16="http://schemas.microsoft.com/office/drawing/2014/main" id="{46AC3D94-39F7-2840-B212-FFAF6DC5FB43}"/>
              </a:ext>
            </a:extLst>
          </p:cNvPr>
          <p:cNvPicPr>
            <a:picLocks noChangeAspect="1"/>
          </p:cNvPicPr>
          <p:nvPr/>
        </p:nvPicPr>
        <p:blipFill rotWithShape="1">
          <a:blip r:embed="rId3"/>
          <a:srcRect t="15126"/>
          <a:stretch/>
        </p:blipFill>
        <p:spPr>
          <a:xfrm>
            <a:off x="2031116" y="3729257"/>
            <a:ext cx="5009758" cy="3093394"/>
          </a:xfrm>
          <a:prstGeom prst="rect">
            <a:avLst/>
          </a:prstGeom>
        </p:spPr>
      </p:pic>
      <p:sp>
        <p:nvSpPr>
          <p:cNvPr id="3" name="TextBox 2">
            <a:extLst>
              <a:ext uri="{FF2B5EF4-FFF2-40B4-BE49-F238E27FC236}">
                <a16:creationId xmlns:a16="http://schemas.microsoft.com/office/drawing/2014/main" id="{7C7DB311-2CD2-3D43-A80C-A1938E577312}"/>
              </a:ext>
            </a:extLst>
          </p:cNvPr>
          <p:cNvSpPr txBox="1"/>
          <p:nvPr/>
        </p:nvSpPr>
        <p:spPr>
          <a:xfrm>
            <a:off x="396080" y="2294081"/>
            <a:ext cx="8279831" cy="1384995"/>
          </a:xfrm>
          <a:prstGeom prst="rect">
            <a:avLst/>
          </a:prstGeom>
          <a:noFill/>
        </p:spPr>
        <p:txBody>
          <a:bodyPr wrap="none" rtlCol="0">
            <a:spAutoFit/>
          </a:bodyPr>
          <a:lstStyle/>
          <a:p>
            <a:pPr algn="ctr"/>
            <a:r>
              <a:rPr lang="en-US" sz="2400" b="1" dirty="0">
                <a:solidFill>
                  <a:srgbClr val="002060"/>
                </a:solidFill>
              </a:rPr>
              <a:t>Compressor Hall</a:t>
            </a:r>
          </a:p>
          <a:p>
            <a:pPr marL="285750" indent="-285750">
              <a:buFont typeface="Wingdings" pitchFamily="2" charset="2"/>
              <a:buChar char="v"/>
            </a:pPr>
            <a:r>
              <a:rPr lang="en-US" sz="2000" dirty="0"/>
              <a:t>The original contract with PSJ was terminated last year</a:t>
            </a:r>
          </a:p>
          <a:p>
            <a:pPr marL="285750" indent="-285750">
              <a:buFont typeface="Wingdings" pitchFamily="2" charset="2"/>
              <a:buChar char="v"/>
            </a:pPr>
            <a:r>
              <a:rPr lang="en-US" sz="2000" dirty="0"/>
              <a:t>New contract signed with LCC </a:t>
            </a:r>
            <a:r>
              <a:rPr lang="en-US" sz="2000" dirty="0" err="1"/>
              <a:t>Stroytekhinvest</a:t>
            </a:r>
            <a:r>
              <a:rPr lang="en-US" sz="2000" dirty="0"/>
              <a:t>, Moscow in May 2019</a:t>
            </a:r>
          </a:p>
          <a:p>
            <a:pPr marL="285750" indent="-285750">
              <a:buFont typeface="Wingdings" pitchFamily="2" charset="2"/>
              <a:buChar char="v"/>
            </a:pPr>
            <a:r>
              <a:rPr lang="en-US" sz="2000" dirty="0"/>
              <a:t>Expected completion 2020</a:t>
            </a:r>
          </a:p>
        </p:txBody>
      </p:sp>
    </p:spTree>
    <p:extLst>
      <p:ext uri="{BB962C8B-B14F-4D97-AF65-F5344CB8AC3E}">
        <p14:creationId xmlns:p14="http://schemas.microsoft.com/office/powerpoint/2010/main" val="21921106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18"/>
          <p:cNvSpPr>
            <a:spLocks noChangeArrowheads="1"/>
          </p:cNvSpPr>
          <p:nvPr/>
        </p:nvSpPr>
        <p:spPr bwMode="auto">
          <a:xfrm>
            <a:off x="683568" y="132234"/>
            <a:ext cx="7020000" cy="681038"/>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4000" u="sng" dirty="0">
                <a:solidFill>
                  <a:srgbClr val="FFFF00"/>
                </a:solidFill>
              </a:rPr>
              <a:t>Infrastructure Developments           </a:t>
            </a:r>
            <a:endParaRPr lang="en-US" sz="4000" u="sng" kern="100" dirty="0">
              <a:solidFill>
                <a:srgbClr val="FFFF00"/>
              </a:solidFill>
            </a:endParaRPr>
          </a:p>
        </p:txBody>
      </p:sp>
      <p:sp>
        <p:nvSpPr>
          <p:cNvPr id="2" name="TextBox 1"/>
          <p:cNvSpPr txBox="1"/>
          <p:nvPr/>
        </p:nvSpPr>
        <p:spPr>
          <a:xfrm>
            <a:off x="7744199" y="355061"/>
            <a:ext cx="1431546" cy="307777"/>
          </a:xfrm>
          <a:prstGeom prst="rect">
            <a:avLst/>
          </a:prstGeom>
          <a:noFill/>
        </p:spPr>
        <p:txBody>
          <a:bodyPr wrap="none" rtlCol="0">
            <a:spAutoFit/>
          </a:bodyPr>
          <a:lstStyle/>
          <a:p>
            <a:r>
              <a:rPr lang="en-US" sz="1400" i="1" dirty="0"/>
              <a:t>Yu. </a:t>
            </a:r>
            <a:r>
              <a:rPr lang="en-US" sz="1400" i="1" dirty="0" err="1"/>
              <a:t>Mitrofanova</a:t>
            </a:r>
            <a:endParaRPr lang="en-US" sz="1400" i="1" dirty="0"/>
          </a:p>
        </p:txBody>
      </p:sp>
      <p:sp>
        <p:nvSpPr>
          <p:cNvPr id="27" name="TextBox 26">
            <a:extLst>
              <a:ext uri="{FF2B5EF4-FFF2-40B4-BE49-F238E27FC236}">
                <a16:creationId xmlns:a16="http://schemas.microsoft.com/office/drawing/2014/main" id="{6C708DC1-71A7-214B-A3DA-69F2FAD26DF7}"/>
              </a:ext>
            </a:extLst>
          </p:cNvPr>
          <p:cNvSpPr txBox="1"/>
          <p:nvPr/>
        </p:nvSpPr>
        <p:spPr>
          <a:xfrm>
            <a:off x="7884368" y="5661248"/>
            <a:ext cx="495730" cy="461665"/>
          </a:xfrm>
          <a:prstGeom prst="rect">
            <a:avLst/>
          </a:prstGeom>
          <a:noFill/>
        </p:spPr>
        <p:txBody>
          <a:bodyPr wrap="square" rtlCol="0">
            <a:spAutoFit/>
          </a:bodyPr>
          <a:lstStyle/>
          <a:p>
            <a:r>
              <a:rPr lang="en-US" dirty="0">
                <a:solidFill>
                  <a:schemeClr val="bg1"/>
                </a:solidFill>
              </a:rPr>
              <a:t>A</a:t>
            </a:r>
            <a:endParaRPr lang="ru-RU" dirty="0">
              <a:solidFill>
                <a:schemeClr val="bg1"/>
              </a:solidFill>
            </a:endParaRPr>
          </a:p>
        </p:txBody>
      </p:sp>
      <p:pic>
        <p:nvPicPr>
          <p:cNvPr id="13" name="Picture 2">
            <a:extLst>
              <a:ext uri="{FF2B5EF4-FFF2-40B4-BE49-F238E27FC236}">
                <a16:creationId xmlns:a16="http://schemas.microsoft.com/office/drawing/2014/main" id="{CFD6CCDF-93D2-0248-A460-7C185D56045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27" r="9672"/>
          <a:stretch/>
        </p:blipFill>
        <p:spPr bwMode="auto">
          <a:xfrm>
            <a:off x="0" y="1173255"/>
            <a:ext cx="5107801" cy="3508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Рисунок 2">
            <a:extLst>
              <a:ext uri="{FF2B5EF4-FFF2-40B4-BE49-F238E27FC236}">
                <a16:creationId xmlns:a16="http://schemas.microsoft.com/office/drawing/2014/main" id="{516AC3FB-E1B6-F448-9892-3EE4AEC961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267" t="8878"/>
          <a:stretch/>
        </p:blipFill>
        <p:spPr bwMode="auto">
          <a:xfrm>
            <a:off x="4366546" y="3803953"/>
            <a:ext cx="4752528" cy="304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645DAF3-F754-894A-9755-43D7B0E1FB6A}"/>
              </a:ext>
            </a:extLst>
          </p:cNvPr>
          <p:cNvSpPr txBox="1"/>
          <p:nvPr/>
        </p:nvSpPr>
        <p:spPr>
          <a:xfrm>
            <a:off x="1600019" y="5396687"/>
            <a:ext cx="2766527" cy="369332"/>
          </a:xfrm>
          <a:prstGeom prst="rect">
            <a:avLst/>
          </a:prstGeom>
          <a:noFill/>
        </p:spPr>
        <p:txBody>
          <a:bodyPr wrap="none" rtlCol="0">
            <a:spAutoFit/>
          </a:bodyPr>
          <a:lstStyle/>
          <a:p>
            <a:r>
              <a:rPr lang="en-US" b="1" dirty="0">
                <a:solidFill>
                  <a:srgbClr val="002060"/>
                </a:solidFill>
              </a:rPr>
              <a:t>NICA Innovation Center</a:t>
            </a:r>
          </a:p>
        </p:txBody>
      </p:sp>
      <p:sp>
        <p:nvSpPr>
          <p:cNvPr id="15" name="TextBox 14">
            <a:extLst>
              <a:ext uri="{FF2B5EF4-FFF2-40B4-BE49-F238E27FC236}">
                <a16:creationId xmlns:a16="http://schemas.microsoft.com/office/drawing/2014/main" id="{5A5245CC-9D06-E54B-98E4-0923AB8C9627}"/>
              </a:ext>
            </a:extLst>
          </p:cNvPr>
          <p:cNvSpPr txBox="1"/>
          <p:nvPr/>
        </p:nvSpPr>
        <p:spPr>
          <a:xfrm>
            <a:off x="1547664" y="808598"/>
            <a:ext cx="1727781" cy="369332"/>
          </a:xfrm>
          <a:prstGeom prst="rect">
            <a:avLst/>
          </a:prstGeom>
          <a:noFill/>
        </p:spPr>
        <p:txBody>
          <a:bodyPr wrap="none" rtlCol="0">
            <a:spAutoFit/>
          </a:bodyPr>
          <a:lstStyle/>
          <a:p>
            <a:r>
              <a:rPr lang="en-US" b="1" dirty="0">
                <a:solidFill>
                  <a:srgbClr val="002060"/>
                </a:solidFill>
              </a:rPr>
              <a:t>NICA Collider </a:t>
            </a:r>
          </a:p>
        </p:txBody>
      </p:sp>
      <p:sp>
        <p:nvSpPr>
          <p:cNvPr id="16" name="Прямоугольная выноска 15">
            <a:extLst>
              <a:ext uri="{FF2B5EF4-FFF2-40B4-BE49-F238E27FC236}">
                <a16:creationId xmlns:a16="http://schemas.microsoft.com/office/drawing/2014/main" id="{58B1C34D-8758-744F-AFBB-30C3FA5D671C}"/>
              </a:ext>
            </a:extLst>
          </p:cNvPr>
          <p:cNvSpPr>
            <a:spLocks noChangeArrowheads="1"/>
          </p:cNvSpPr>
          <p:nvPr/>
        </p:nvSpPr>
        <p:spPr bwMode="auto">
          <a:xfrm>
            <a:off x="5723568" y="1391017"/>
            <a:ext cx="1980000" cy="540000"/>
          </a:xfrm>
          <a:prstGeom prst="wedgeRectCallout">
            <a:avLst>
              <a:gd name="adj1" fmla="val -253549"/>
              <a:gd name="adj2" fmla="val 142545"/>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sz="2000" b="1" u="sng" dirty="0">
                <a:solidFill>
                  <a:srgbClr val="002060"/>
                </a:solidFill>
              </a:rPr>
              <a:t>MPD  building</a:t>
            </a:r>
            <a:endParaRPr lang="ru-RU" altLang="ru-RU" sz="2000" b="1" dirty="0">
              <a:solidFill>
                <a:srgbClr val="002060"/>
              </a:solidFill>
            </a:endParaRPr>
          </a:p>
        </p:txBody>
      </p:sp>
      <p:sp>
        <p:nvSpPr>
          <p:cNvPr id="17" name="Прямоугольная выноска 15">
            <a:extLst>
              <a:ext uri="{FF2B5EF4-FFF2-40B4-BE49-F238E27FC236}">
                <a16:creationId xmlns:a16="http://schemas.microsoft.com/office/drawing/2014/main" id="{3AC8121E-C216-4243-973B-45022EFBEE34}"/>
              </a:ext>
            </a:extLst>
          </p:cNvPr>
          <p:cNvSpPr>
            <a:spLocks noChangeArrowheads="1"/>
          </p:cNvSpPr>
          <p:nvPr/>
        </p:nvSpPr>
        <p:spPr bwMode="auto">
          <a:xfrm>
            <a:off x="5723568" y="2416208"/>
            <a:ext cx="1980000" cy="540000"/>
          </a:xfrm>
          <a:prstGeom prst="wedgeRectCallout">
            <a:avLst>
              <a:gd name="adj1" fmla="val -198557"/>
              <a:gd name="adj2" fmla="val 145824"/>
            </a:avLst>
          </a:prstGeom>
          <a:gradFill rotWithShape="1">
            <a:gsLst>
              <a:gs pos="0">
                <a:srgbClr val="A8A8EA"/>
              </a:gs>
              <a:gs pos="35001">
                <a:srgbClr val="C3C3EF"/>
              </a:gs>
              <a:gs pos="100000">
                <a:srgbClr val="E8E8FA"/>
              </a:gs>
            </a:gsLst>
            <a:lin ang="16200000" scaled="1"/>
          </a:gradFill>
          <a:ln w="9525">
            <a:solidFill>
              <a:srgbClr val="2F2F98"/>
            </a:solidFill>
            <a:miter lim="800000"/>
            <a:headEnd/>
            <a:tailEnd/>
          </a:ln>
          <a:effectLst>
            <a:outerShdw blurRad="40000" dist="20000" dir="5400000" rotWithShape="0">
              <a:srgbClr val="000000">
                <a:alpha val="37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defRPr/>
            </a:pPr>
            <a:r>
              <a:rPr lang="en-GB" sz="2000" b="1" u="sng" dirty="0">
                <a:solidFill>
                  <a:srgbClr val="002060"/>
                </a:solidFill>
              </a:rPr>
              <a:t>SPD  building</a:t>
            </a:r>
            <a:endParaRPr lang="ru-RU" altLang="ru-RU" sz="2000" b="1" dirty="0">
              <a:solidFill>
                <a:srgbClr val="002060"/>
              </a:solidFill>
            </a:endParaRPr>
          </a:p>
        </p:txBody>
      </p:sp>
    </p:spTree>
    <p:extLst>
      <p:ext uri="{BB962C8B-B14F-4D97-AF65-F5344CB8AC3E}">
        <p14:creationId xmlns:p14="http://schemas.microsoft.com/office/powerpoint/2010/main" val="2013483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2411760" y="116632"/>
            <a:ext cx="4104456" cy="756000"/>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3600" u="sng" dirty="0">
                <a:solidFill>
                  <a:srgbClr val="FFFF00"/>
                </a:solidFill>
              </a:rPr>
              <a:t>MPD  </a:t>
            </a:r>
          </a:p>
        </p:txBody>
      </p:sp>
      <p:sp>
        <p:nvSpPr>
          <p:cNvPr id="11" name="TextBox 10"/>
          <p:cNvSpPr txBox="1"/>
          <p:nvPr/>
        </p:nvSpPr>
        <p:spPr>
          <a:xfrm>
            <a:off x="7380312" y="404664"/>
            <a:ext cx="1132041" cy="307777"/>
          </a:xfrm>
          <a:prstGeom prst="rect">
            <a:avLst/>
          </a:prstGeom>
          <a:noFill/>
        </p:spPr>
        <p:txBody>
          <a:bodyPr wrap="none" rtlCol="0">
            <a:spAutoFit/>
          </a:bodyPr>
          <a:lstStyle/>
          <a:p>
            <a:r>
              <a:rPr lang="en-US" sz="1400" i="1" dirty="0"/>
              <a:t>Adam </a:t>
            </a:r>
            <a:r>
              <a:rPr lang="en-US" sz="1400" i="1" dirty="0" err="1"/>
              <a:t>Kisiel</a:t>
            </a:r>
            <a:endParaRPr lang="en-US" sz="1400" i="1" dirty="0"/>
          </a:p>
        </p:txBody>
      </p:sp>
      <p:sp>
        <p:nvSpPr>
          <p:cNvPr id="13" name="TextBox 12"/>
          <p:cNvSpPr txBox="1"/>
          <p:nvPr/>
        </p:nvSpPr>
        <p:spPr>
          <a:xfrm>
            <a:off x="35496" y="1226730"/>
            <a:ext cx="8928992" cy="2700739"/>
          </a:xfrm>
          <a:prstGeom prst="rect">
            <a:avLst/>
          </a:prstGeom>
          <a:noFill/>
        </p:spPr>
        <p:txBody>
          <a:bodyPr wrap="square" rtlCol="0">
            <a:spAutoFit/>
          </a:bodyPr>
          <a:lstStyle/>
          <a:p>
            <a:pPr marL="342900" indent="-342900">
              <a:spcBef>
                <a:spcPts val="0"/>
              </a:spcBef>
              <a:spcAft>
                <a:spcPts val="300"/>
              </a:spcAft>
              <a:buSzPct val="75000"/>
              <a:buFont typeface="Wingdings" charset="2"/>
              <a:buChar char="u"/>
            </a:pPr>
            <a:r>
              <a:rPr lang="en-US" dirty="0"/>
              <a:t>The PAC welcomes the admission of two new institutions to the MPD collaboration: the University of Warsaw and the China Institute of Nuclear Energy. </a:t>
            </a:r>
          </a:p>
          <a:p>
            <a:pPr marL="342900" indent="-342900">
              <a:spcBef>
                <a:spcPts val="0"/>
              </a:spcBef>
              <a:spcAft>
                <a:spcPts val="300"/>
              </a:spcAft>
              <a:buSzPct val="75000"/>
              <a:buFont typeface="Wingdings" charset="2"/>
              <a:buChar char="u"/>
            </a:pPr>
            <a:r>
              <a:rPr lang="en-US" dirty="0"/>
              <a:t>The Committee is pleased to note the establishment of the Detector Council, Executive Council and Physics Working Groups of this collaboration. </a:t>
            </a:r>
          </a:p>
          <a:p>
            <a:pPr marL="342900" indent="-342900">
              <a:spcBef>
                <a:spcPts val="0"/>
              </a:spcBef>
              <a:spcAft>
                <a:spcPts val="300"/>
              </a:spcAft>
              <a:buSzPct val="75000"/>
              <a:buFont typeface="Wingdings" charset="2"/>
              <a:buChar char="u"/>
            </a:pPr>
            <a:r>
              <a:rPr lang="en-US" dirty="0"/>
              <a:t>The PAC is impressed by the magnitude and quality of the simulations already accomplished or those being performed by the PWG. </a:t>
            </a:r>
          </a:p>
          <a:p>
            <a:pPr marL="342900" indent="-342900">
              <a:spcBef>
                <a:spcPts val="0"/>
              </a:spcBef>
              <a:spcAft>
                <a:spcPts val="300"/>
              </a:spcAft>
              <a:buSzPct val="75000"/>
              <a:buFont typeface="Wingdings" charset="2"/>
              <a:buChar char="u"/>
            </a:pPr>
            <a:r>
              <a:rPr lang="en-US" dirty="0"/>
              <a:t>The PAC welcomes the collaboration efforts to develop the detector elements, as well as its computing and software infrastructure with a view to completing the first stage of the detector by 2021. </a:t>
            </a:r>
          </a:p>
        </p:txBody>
      </p:sp>
      <p:sp>
        <p:nvSpPr>
          <p:cNvPr id="9" name="TextBox 8">
            <a:extLst>
              <a:ext uri="{FF2B5EF4-FFF2-40B4-BE49-F238E27FC236}">
                <a16:creationId xmlns:a16="http://schemas.microsoft.com/office/drawing/2014/main" id="{34421032-72D0-8D4D-9BBA-47C3680B4D25}"/>
              </a:ext>
            </a:extLst>
          </p:cNvPr>
          <p:cNvSpPr txBox="1"/>
          <p:nvPr/>
        </p:nvSpPr>
        <p:spPr>
          <a:xfrm>
            <a:off x="899592" y="4365104"/>
            <a:ext cx="7380225" cy="1877437"/>
          </a:xfrm>
          <a:prstGeom prst="rect">
            <a:avLst/>
          </a:prstGeom>
          <a:solidFill>
            <a:schemeClr val="bg1"/>
          </a:solidFill>
          <a:ln w="19050">
            <a:solidFill>
              <a:schemeClr val="tx1"/>
            </a:solidFill>
          </a:ln>
        </p:spPr>
        <p:txBody>
          <a:bodyPr wrap="none" rtlCol="0">
            <a:spAutoFit/>
          </a:bodyPr>
          <a:lstStyle/>
          <a:p>
            <a:pPr algn="ctr"/>
            <a:r>
              <a:rPr lang="en-US" b="1" dirty="0"/>
              <a:t>MPD stage 1: status</a:t>
            </a:r>
          </a:p>
          <a:p>
            <a:pPr marL="285750" indent="-285750">
              <a:buFont typeface="Wingdings" pitchFamily="2" charset="2"/>
              <a:buChar char="Ø"/>
            </a:pPr>
            <a:r>
              <a:rPr lang="en-US" sz="1400" dirty="0"/>
              <a:t>Magnet – assembly &amp; magnetic field measurement – 2019-20</a:t>
            </a:r>
          </a:p>
          <a:p>
            <a:pPr marL="285750" indent="-285750">
              <a:buFont typeface="Wingdings" pitchFamily="2" charset="2"/>
              <a:buChar char="Ø"/>
            </a:pPr>
            <a:r>
              <a:rPr lang="en-US" sz="1400" dirty="0" err="1"/>
              <a:t>FHCal</a:t>
            </a:r>
            <a:r>
              <a:rPr lang="en-US" sz="1400" dirty="0"/>
              <a:t> – production in progress: 100 modules + FE electronics ready by end of 2019</a:t>
            </a:r>
          </a:p>
          <a:p>
            <a:pPr marL="285750" indent="-285750">
              <a:buFont typeface="Wingdings" pitchFamily="2" charset="2"/>
              <a:buChar char="Ø"/>
            </a:pPr>
            <a:r>
              <a:rPr lang="en-US" sz="1400" dirty="0"/>
              <a:t>TOF - production in progress: all </a:t>
            </a:r>
            <a:r>
              <a:rPr lang="en-US" sz="1400" dirty="0" err="1"/>
              <a:t>mRPC</a:t>
            </a:r>
            <a:r>
              <a:rPr lang="en-US" sz="1400" dirty="0"/>
              <a:t> assembled by March 2020 </a:t>
            </a:r>
          </a:p>
          <a:p>
            <a:pPr marL="285750" indent="-285750">
              <a:buFont typeface="Wingdings" pitchFamily="2" charset="2"/>
              <a:buChar char="Ø"/>
            </a:pPr>
            <a:r>
              <a:rPr lang="en-US" sz="1400" dirty="0"/>
              <a:t>FFD – production in progress</a:t>
            </a:r>
          </a:p>
          <a:p>
            <a:pPr marL="285750" indent="-285750">
              <a:buFont typeface="Wingdings" pitchFamily="2" charset="2"/>
              <a:buChar char="Ø"/>
            </a:pPr>
            <a:r>
              <a:rPr lang="en-US" sz="1400" dirty="0"/>
              <a:t>TPC – production in progress: FE cards for 24 ROC ready by august 2020</a:t>
            </a:r>
          </a:p>
          <a:p>
            <a:pPr marL="285750" indent="-285750">
              <a:buFont typeface="Wingdings" pitchFamily="2" charset="2"/>
              <a:buChar char="Ø"/>
            </a:pPr>
            <a:r>
              <a:rPr lang="en-US" sz="1400" dirty="0"/>
              <a:t>ECAL – TDR completed. Module production: 75% in China, 25% in Russia</a:t>
            </a:r>
          </a:p>
          <a:p>
            <a:pPr marL="285750" indent="-285750">
              <a:buFont typeface="Wingdings" pitchFamily="2" charset="2"/>
              <a:buChar char="Ø"/>
            </a:pPr>
            <a:r>
              <a:rPr lang="en-US" sz="1400" dirty="0"/>
              <a:t>Integration – TDR in preparation </a:t>
            </a:r>
            <a:endParaRPr lang="en-US" sz="1400" b="1" dirty="0"/>
          </a:p>
        </p:txBody>
      </p:sp>
      <p:sp>
        <p:nvSpPr>
          <p:cNvPr id="17" name="Slide Number Placeholder 16">
            <a:extLst>
              <a:ext uri="{FF2B5EF4-FFF2-40B4-BE49-F238E27FC236}">
                <a16:creationId xmlns:a16="http://schemas.microsoft.com/office/drawing/2014/main" id="{D9FFB01D-26E7-FB4A-B517-62BC20EA1F20}"/>
              </a:ext>
            </a:extLst>
          </p:cNvPr>
          <p:cNvSpPr>
            <a:spLocks noGrp="1"/>
          </p:cNvSpPr>
          <p:nvPr>
            <p:ph type="sldNum" sz="quarter" idx="12"/>
          </p:nvPr>
        </p:nvSpPr>
        <p:spPr/>
        <p:txBody>
          <a:bodyPr/>
          <a:lstStyle/>
          <a:p>
            <a:pPr>
              <a:defRPr/>
            </a:pPr>
            <a:fld id="{16AAA047-8AEF-4C69-86C3-C9A280890182}" type="slidenum">
              <a:rPr lang="fr-FR" smtClean="0"/>
              <a:pPr>
                <a:defRPr/>
              </a:pPr>
              <a:t>6</a:t>
            </a:fld>
            <a:endParaRPr lang="fr-FR"/>
          </a:p>
        </p:txBody>
      </p:sp>
    </p:spTree>
    <p:extLst>
      <p:ext uri="{BB962C8B-B14F-4D97-AF65-F5344CB8AC3E}">
        <p14:creationId xmlns:p14="http://schemas.microsoft.com/office/powerpoint/2010/main" val="11580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2286728" y="60753"/>
            <a:ext cx="4104456" cy="612000"/>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noAutofit/>
          </a:bodyPr>
          <a:lstStyle/>
          <a:p>
            <a:pPr algn="ctr"/>
            <a:r>
              <a:rPr lang="en-US" sz="3600" u="sng" dirty="0">
                <a:solidFill>
                  <a:srgbClr val="FFFF00"/>
                </a:solidFill>
              </a:rPr>
              <a:t>MPD simulations  </a:t>
            </a:r>
          </a:p>
        </p:txBody>
      </p:sp>
      <p:sp>
        <p:nvSpPr>
          <p:cNvPr id="11" name="TextBox 10"/>
          <p:cNvSpPr txBox="1"/>
          <p:nvPr/>
        </p:nvSpPr>
        <p:spPr>
          <a:xfrm>
            <a:off x="6972268" y="239030"/>
            <a:ext cx="1132041" cy="307777"/>
          </a:xfrm>
          <a:prstGeom prst="rect">
            <a:avLst/>
          </a:prstGeom>
          <a:noFill/>
        </p:spPr>
        <p:txBody>
          <a:bodyPr wrap="none" rtlCol="0">
            <a:spAutoFit/>
          </a:bodyPr>
          <a:lstStyle/>
          <a:p>
            <a:r>
              <a:rPr lang="en-US" sz="1400" i="1" dirty="0"/>
              <a:t>Adam </a:t>
            </a:r>
            <a:r>
              <a:rPr lang="en-US" sz="1400" i="1" dirty="0" err="1"/>
              <a:t>Kisiel</a:t>
            </a:r>
            <a:endParaRPr lang="en-US" sz="1400" i="1" dirty="0"/>
          </a:p>
        </p:txBody>
      </p:sp>
      <p:pic>
        <p:nvPicPr>
          <p:cNvPr id="6" name="Picture 5">
            <a:extLst>
              <a:ext uri="{FF2B5EF4-FFF2-40B4-BE49-F238E27FC236}">
                <a16:creationId xmlns:a16="http://schemas.microsoft.com/office/drawing/2014/main" id="{9525EA39-EA31-3347-9361-C4352C43FD5B}"/>
              </a:ext>
            </a:extLst>
          </p:cNvPr>
          <p:cNvPicPr>
            <a:picLocks noChangeAspect="1"/>
          </p:cNvPicPr>
          <p:nvPr/>
        </p:nvPicPr>
        <p:blipFill rotWithShape="1">
          <a:blip r:embed="rId3"/>
          <a:srcRect t="5796" r="6770"/>
          <a:stretch/>
        </p:blipFill>
        <p:spPr>
          <a:xfrm>
            <a:off x="56029" y="5200175"/>
            <a:ext cx="2283194" cy="1657825"/>
          </a:xfrm>
          <a:prstGeom prst="rect">
            <a:avLst/>
          </a:prstGeom>
        </p:spPr>
      </p:pic>
      <p:sp>
        <p:nvSpPr>
          <p:cNvPr id="7" name="TextBox 6">
            <a:extLst>
              <a:ext uri="{FF2B5EF4-FFF2-40B4-BE49-F238E27FC236}">
                <a16:creationId xmlns:a16="http://schemas.microsoft.com/office/drawing/2014/main" id="{EDF805EA-47C5-0446-9C4F-DD443D4AE052}"/>
              </a:ext>
            </a:extLst>
          </p:cNvPr>
          <p:cNvSpPr txBox="1"/>
          <p:nvPr/>
        </p:nvSpPr>
        <p:spPr>
          <a:xfrm>
            <a:off x="728708" y="5007907"/>
            <a:ext cx="1473480" cy="307777"/>
          </a:xfrm>
          <a:prstGeom prst="rect">
            <a:avLst/>
          </a:prstGeom>
          <a:noFill/>
        </p:spPr>
        <p:txBody>
          <a:bodyPr wrap="none" rtlCol="0">
            <a:spAutoFit/>
          </a:bodyPr>
          <a:lstStyle/>
          <a:p>
            <a:r>
              <a:rPr lang="en-US" sz="1400" dirty="0"/>
              <a:t>𝜙(1020)      K</a:t>
            </a:r>
            <a:r>
              <a:rPr lang="en-US" sz="1400" baseline="30000" dirty="0"/>
              <a:t>+</a:t>
            </a:r>
            <a:r>
              <a:rPr lang="en-US" sz="1400" dirty="0"/>
              <a:t>K</a:t>
            </a:r>
            <a:r>
              <a:rPr lang="en-US" sz="1400" baseline="30000" dirty="0"/>
              <a:t>-</a:t>
            </a:r>
            <a:endParaRPr lang="en-US" sz="1400" dirty="0"/>
          </a:p>
        </p:txBody>
      </p:sp>
      <p:pic>
        <p:nvPicPr>
          <p:cNvPr id="9" name="Picture 8">
            <a:extLst>
              <a:ext uri="{FF2B5EF4-FFF2-40B4-BE49-F238E27FC236}">
                <a16:creationId xmlns:a16="http://schemas.microsoft.com/office/drawing/2014/main" id="{5B6BB63E-DB47-D546-9FB0-ACCBF5D4A292}"/>
              </a:ext>
            </a:extLst>
          </p:cNvPr>
          <p:cNvPicPr>
            <a:picLocks noChangeAspect="1"/>
          </p:cNvPicPr>
          <p:nvPr/>
        </p:nvPicPr>
        <p:blipFill rotWithShape="1">
          <a:blip r:embed="rId4"/>
          <a:srcRect t="10069" r="8433"/>
          <a:stretch/>
        </p:blipFill>
        <p:spPr>
          <a:xfrm>
            <a:off x="2386960" y="5283671"/>
            <a:ext cx="2241484" cy="1581930"/>
          </a:xfrm>
          <a:prstGeom prst="rect">
            <a:avLst/>
          </a:prstGeom>
        </p:spPr>
      </p:pic>
      <p:sp>
        <p:nvSpPr>
          <p:cNvPr id="14" name="TextBox 13">
            <a:extLst>
              <a:ext uri="{FF2B5EF4-FFF2-40B4-BE49-F238E27FC236}">
                <a16:creationId xmlns:a16="http://schemas.microsoft.com/office/drawing/2014/main" id="{5E5CF0BF-26D9-B742-B983-34D403BB78B2}"/>
              </a:ext>
            </a:extLst>
          </p:cNvPr>
          <p:cNvSpPr txBox="1"/>
          <p:nvPr/>
        </p:nvSpPr>
        <p:spPr>
          <a:xfrm>
            <a:off x="2866962" y="4994111"/>
            <a:ext cx="1588897" cy="307777"/>
          </a:xfrm>
          <a:prstGeom prst="rect">
            <a:avLst/>
          </a:prstGeom>
          <a:noFill/>
        </p:spPr>
        <p:txBody>
          <a:bodyPr wrap="none" rtlCol="0">
            <a:spAutoFit/>
          </a:bodyPr>
          <a:lstStyle/>
          <a:p>
            <a:r>
              <a:rPr lang="en-US" sz="1400" dirty="0"/>
              <a:t>K*(892)</a:t>
            </a:r>
            <a:r>
              <a:rPr lang="en-US" sz="1400" baseline="30000" dirty="0"/>
              <a:t>0</a:t>
            </a:r>
            <a:r>
              <a:rPr lang="en-US" sz="1400" dirty="0"/>
              <a:t>      K</a:t>
            </a:r>
            <a:r>
              <a:rPr lang="en-US" sz="1400" baseline="30000" dirty="0"/>
              <a:t>±</a:t>
            </a:r>
            <a:r>
              <a:rPr lang="en-US" sz="1400" dirty="0"/>
              <a:t> 𝜋</a:t>
            </a:r>
            <a:r>
              <a:rPr lang="en-US" sz="1400" baseline="30000" dirty="0"/>
              <a:t>∓</a:t>
            </a:r>
            <a:endParaRPr lang="en-US" sz="1400" dirty="0"/>
          </a:p>
        </p:txBody>
      </p:sp>
      <p:sp>
        <p:nvSpPr>
          <p:cNvPr id="16" name="TextBox 15">
            <a:extLst>
              <a:ext uri="{FF2B5EF4-FFF2-40B4-BE49-F238E27FC236}">
                <a16:creationId xmlns:a16="http://schemas.microsoft.com/office/drawing/2014/main" id="{93BF54F6-8DF4-E04C-891B-69009931DEF1}"/>
              </a:ext>
            </a:extLst>
          </p:cNvPr>
          <p:cNvSpPr txBox="1"/>
          <p:nvPr/>
        </p:nvSpPr>
        <p:spPr>
          <a:xfrm>
            <a:off x="5311118" y="5046286"/>
            <a:ext cx="1495922" cy="307777"/>
          </a:xfrm>
          <a:prstGeom prst="rect">
            <a:avLst/>
          </a:prstGeom>
          <a:noFill/>
        </p:spPr>
        <p:txBody>
          <a:bodyPr wrap="none" rtlCol="0">
            <a:spAutoFit/>
          </a:bodyPr>
          <a:lstStyle/>
          <a:p>
            <a:r>
              <a:rPr lang="en-US" sz="1400" dirty="0"/>
              <a:t>𝝨(1385)</a:t>
            </a:r>
            <a:r>
              <a:rPr lang="en-US" sz="1400" baseline="30000" dirty="0"/>
              <a:t>±</a:t>
            </a:r>
            <a:r>
              <a:rPr lang="en-US" sz="1400" dirty="0"/>
              <a:t>      𝜋</a:t>
            </a:r>
            <a:r>
              <a:rPr lang="en-US" sz="1400" baseline="30000" dirty="0"/>
              <a:t>±</a:t>
            </a:r>
            <a:r>
              <a:rPr lang="en-US" sz="1400" dirty="0"/>
              <a:t> 𝛬</a:t>
            </a:r>
          </a:p>
        </p:txBody>
      </p:sp>
      <p:pic>
        <p:nvPicPr>
          <p:cNvPr id="18" name="Picture 17">
            <a:extLst>
              <a:ext uri="{FF2B5EF4-FFF2-40B4-BE49-F238E27FC236}">
                <a16:creationId xmlns:a16="http://schemas.microsoft.com/office/drawing/2014/main" id="{B0E0FBA7-8D69-364B-A8DC-19C1BB1F5ACD}"/>
              </a:ext>
            </a:extLst>
          </p:cNvPr>
          <p:cNvPicPr>
            <a:picLocks noChangeAspect="1"/>
          </p:cNvPicPr>
          <p:nvPr/>
        </p:nvPicPr>
        <p:blipFill rotWithShape="1">
          <a:blip r:embed="rId5"/>
          <a:srcRect t="8397" r="7960"/>
          <a:stretch/>
        </p:blipFill>
        <p:spPr>
          <a:xfrm>
            <a:off x="6990149" y="5308006"/>
            <a:ext cx="2153851" cy="1540383"/>
          </a:xfrm>
          <a:prstGeom prst="rect">
            <a:avLst/>
          </a:prstGeom>
        </p:spPr>
      </p:pic>
      <p:pic>
        <p:nvPicPr>
          <p:cNvPr id="20" name="Picture 19">
            <a:extLst>
              <a:ext uri="{FF2B5EF4-FFF2-40B4-BE49-F238E27FC236}">
                <a16:creationId xmlns:a16="http://schemas.microsoft.com/office/drawing/2014/main" id="{8898CBBB-BB98-F146-8F96-9DB64A683F9F}"/>
              </a:ext>
            </a:extLst>
          </p:cNvPr>
          <p:cNvPicPr>
            <a:picLocks noChangeAspect="1"/>
          </p:cNvPicPr>
          <p:nvPr/>
        </p:nvPicPr>
        <p:blipFill rotWithShape="1">
          <a:blip r:embed="rId6"/>
          <a:srcRect t="7974" r="5917"/>
          <a:stretch/>
        </p:blipFill>
        <p:spPr>
          <a:xfrm>
            <a:off x="4495100" y="1245166"/>
            <a:ext cx="2172295" cy="1526867"/>
          </a:xfrm>
          <a:prstGeom prst="rect">
            <a:avLst/>
          </a:prstGeom>
        </p:spPr>
      </p:pic>
      <p:sp>
        <p:nvSpPr>
          <p:cNvPr id="24" name="TextBox 23">
            <a:extLst>
              <a:ext uri="{FF2B5EF4-FFF2-40B4-BE49-F238E27FC236}">
                <a16:creationId xmlns:a16="http://schemas.microsoft.com/office/drawing/2014/main" id="{D60D87F3-E7A4-8D4C-ABA5-1060D1E1AD17}"/>
              </a:ext>
            </a:extLst>
          </p:cNvPr>
          <p:cNvSpPr txBox="1"/>
          <p:nvPr/>
        </p:nvSpPr>
        <p:spPr>
          <a:xfrm>
            <a:off x="3880430" y="2660167"/>
            <a:ext cx="1249060" cy="369332"/>
          </a:xfrm>
          <a:prstGeom prst="rect">
            <a:avLst/>
          </a:prstGeom>
          <a:noFill/>
        </p:spPr>
        <p:txBody>
          <a:bodyPr wrap="none" rtlCol="0">
            <a:spAutoFit/>
          </a:bodyPr>
          <a:lstStyle/>
          <a:p>
            <a:r>
              <a:rPr lang="en-US" b="1" dirty="0"/>
              <a:t>Hyperons</a:t>
            </a:r>
          </a:p>
        </p:txBody>
      </p:sp>
      <p:pic>
        <p:nvPicPr>
          <p:cNvPr id="25" name="Picture 24">
            <a:extLst>
              <a:ext uri="{FF2B5EF4-FFF2-40B4-BE49-F238E27FC236}">
                <a16:creationId xmlns:a16="http://schemas.microsoft.com/office/drawing/2014/main" id="{21A0660A-03A2-DD44-8970-24B0117EE78E}"/>
              </a:ext>
            </a:extLst>
          </p:cNvPr>
          <p:cNvPicPr>
            <a:picLocks noChangeAspect="1"/>
          </p:cNvPicPr>
          <p:nvPr/>
        </p:nvPicPr>
        <p:blipFill>
          <a:blip r:embed="rId7"/>
          <a:stretch>
            <a:fillRect/>
          </a:stretch>
        </p:blipFill>
        <p:spPr>
          <a:xfrm>
            <a:off x="101863" y="2962422"/>
            <a:ext cx="2627784" cy="1824850"/>
          </a:xfrm>
          <a:prstGeom prst="rect">
            <a:avLst/>
          </a:prstGeom>
        </p:spPr>
      </p:pic>
      <p:sp>
        <p:nvSpPr>
          <p:cNvPr id="13" name="TextBox 12">
            <a:extLst>
              <a:ext uri="{FF2B5EF4-FFF2-40B4-BE49-F238E27FC236}">
                <a16:creationId xmlns:a16="http://schemas.microsoft.com/office/drawing/2014/main" id="{CA5CE05B-AB16-FB4B-9B26-0AA2014CC125}"/>
              </a:ext>
            </a:extLst>
          </p:cNvPr>
          <p:cNvSpPr txBox="1"/>
          <p:nvPr/>
        </p:nvSpPr>
        <p:spPr>
          <a:xfrm>
            <a:off x="4731708" y="974452"/>
            <a:ext cx="1948885" cy="307777"/>
          </a:xfrm>
          <a:prstGeom prst="rect">
            <a:avLst/>
          </a:prstGeom>
          <a:noFill/>
        </p:spPr>
        <p:txBody>
          <a:bodyPr wrap="square" rtlCol="0">
            <a:spAutoFit/>
          </a:bodyPr>
          <a:lstStyle/>
          <a:p>
            <a:r>
              <a:rPr lang="en-US" sz="1400" dirty="0">
                <a:latin typeface="Symbol" pitchFamily="2" charset="2"/>
              </a:rPr>
              <a:t>π</a:t>
            </a:r>
            <a:r>
              <a:rPr lang="en-US" sz="1400" baseline="30000" dirty="0">
                <a:latin typeface="Symbol" pitchFamily="2" charset="2"/>
              </a:rPr>
              <a:t>0        </a:t>
            </a:r>
            <a:r>
              <a:rPr lang="en-US" sz="1400" dirty="0" err="1">
                <a:latin typeface="Symbol" pitchFamily="2" charset="2"/>
              </a:rPr>
              <a:t>γγ</a:t>
            </a:r>
            <a:r>
              <a:rPr lang="en-US" sz="1400" dirty="0">
                <a:latin typeface="Symbol" pitchFamily="2" charset="2"/>
              </a:rPr>
              <a:t>      (</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 (e</a:t>
            </a:r>
            <a:r>
              <a:rPr lang="en-US" sz="1400" baseline="30000" dirty="0">
                <a:cs typeface="Arial" panose="020B0604020202020204" pitchFamily="34" charset="0"/>
              </a:rPr>
              <a:t>+</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      </a:t>
            </a:r>
            <a:r>
              <a:rPr lang="en-US" sz="1400" dirty="0">
                <a:latin typeface="Symbol" pitchFamily="2" charset="2"/>
              </a:rPr>
              <a:t> </a:t>
            </a:r>
          </a:p>
        </p:txBody>
      </p:sp>
      <p:cxnSp>
        <p:nvCxnSpPr>
          <p:cNvPr id="26" name="Straight Arrow Connector 25">
            <a:extLst>
              <a:ext uri="{FF2B5EF4-FFF2-40B4-BE49-F238E27FC236}">
                <a16:creationId xmlns:a16="http://schemas.microsoft.com/office/drawing/2014/main" id="{87BA0BF1-D0E5-6E4A-90B6-67F69C6C59F2}"/>
              </a:ext>
            </a:extLst>
          </p:cNvPr>
          <p:cNvCxnSpPr/>
          <p:nvPr/>
        </p:nvCxnSpPr>
        <p:spPr>
          <a:xfrm>
            <a:off x="4962080"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B82BF37A-76D0-DF4D-8874-BE9BA0A0BEA3}"/>
              </a:ext>
            </a:extLst>
          </p:cNvPr>
          <p:cNvSpPr txBox="1"/>
          <p:nvPr/>
        </p:nvSpPr>
        <p:spPr>
          <a:xfrm>
            <a:off x="7055183" y="962692"/>
            <a:ext cx="2023782" cy="307777"/>
          </a:xfrm>
          <a:prstGeom prst="rect">
            <a:avLst/>
          </a:prstGeom>
          <a:noFill/>
        </p:spPr>
        <p:txBody>
          <a:bodyPr wrap="square" rtlCol="0">
            <a:spAutoFit/>
          </a:bodyPr>
          <a:lstStyle/>
          <a:p>
            <a:r>
              <a:rPr lang="en-US" sz="1400" baseline="30000" dirty="0">
                <a:latin typeface="Symbol" pitchFamily="2" charset="2"/>
              </a:rPr>
              <a:t> </a:t>
            </a:r>
            <a:r>
              <a:rPr lang="en-US" sz="1400" dirty="0" err="1">
                <a:latin typeface="Symbol" pitchFamily="2" charset="2"/>
              </a:rPr>
              <a:t>η</a:t>
            </a:r>
            <a:r>
              <a:rPr lang="en-US" sz="1400" baseline="30000" dirty="0">
                <a:latin typeface="Symbol" pitchFamily="2" charset="2"/>
              </a:rPr>
              <a:t>        </a:t>
            </a:r>
            <a:r>
              <a:rPr lang="en-US" sz="1400" dirty="0" err="1">
                <a:latin typeface="Symbol" pitchFamily="2" charset="2"/>
              </a:rPr>
              <a:t>γγ</a:t>
            </a:r>
            <a:r>
              <a:rPr lang="en-US" sz="1400" dirty="0">
                <a:latin typeface="Symbol" pitchFamily="2" charset="2"/>
              </a:rPr>
              <a:t>      (</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 (e</a:t>
            </a:r>
            <a:r>
              <a:rPr lang="en-US" sz="1400" baseline="30000" dirty="0">
                <a:cs typeface="Arial" panose="020B0604020202020204" pitchFamily="34" charset="0"/>
              </a:rPr>
              <a:t>+</a:t>
            </a:r>
            <a:r>
              <a:rPr lang="en-US" sz="1400" dirty="0">
                <a:cs typeface="Arial" panose="020B0604020202020204" pitchFamily="34" charset="0"/>
              </a:rPr>
              <a:t>e</a:t>
            </a:r>
            <a:r>
              <a:rPr lang="en-US" sz="1400" baseline="30000" dirty="0">
                <a:cs typeface="Arial" panose="020B0604020202020204" pitchFamily="34" charset="0"/>
              </a:rPr>
              <a:t>-</a:t>
            </a:r>
            <a:r>
              <a:rPr lang="en-US" sz="1400" dirty="0">
                <a:cs typeface="Arial" panose="020B0604020202020204" pitchFamily="34" charset="0"/>
              </a:rPr>
              <a:t>)      </a:t>
            </a:r>
            <a:r>
              <a:rPr lang="en-US" sz="1400" dirty="0">
                <a:latin typeface="Symbol" pitchFamily="2" charset="2"/>
              </a:rPr>
              <a:t> </a:t>
            </a:r>
          </a:p>
        </p:txBody>
      </p:sp>
      <p:sp>
        <p:nvSpPr>
          <p:cNvPr id="29" name="TextBox 28">
            <a:extLst>
              <a:ext uri="{FF2B5EF4-FFF2-40B4-BE49-F238E27FC236}">
                <a16:creationId xmlns:a16="http://schemas.microsoft.com/office/drawing/2014/main" id="{7CB51BFC-98EA-4941-8321-A7DECFB39486}"/>
              </a:ext>
            </a:extLst>
          </p:cNvPr>
          <p:cNvSpPr txBox="1"/>
          <p:nvPr/>
        </p:nvSpPr>
        <p:spPr>
          <a:xfrm>
            <a:off x="7638858" y="5007907"/>
            <a:ext cx="1132041" cy="307777"/>
          </a:xfrm>
          <a:prstGeom prst="rect">
            <a:avLst/>
          </a:prstGeom>
          <a:noFill/>
        </p:spPr>
        <p:txBody>
          <a:bodyPr wrap="square" rtlCol="0">
            <a:spAutoFit/>
          </a:bodyPr>
          <a:lstStyle/>
          <a:p>
            <a:r>
              <a:rPr lang="en-US" sz="1400" dirty="0">
                <a:latin typeface="Symbol" pitchFamily="2" charset="2"/>
              </a:rPr>
              <a:t>⍴        π</a:t>
            </a:r>
            <a:r>
              <a:rPr lang="en-US" sz="1400" baseline="30000" dirty="0">
                <a:latin typeface="Symbol" pitchFamily="2" charset="2"/>
              </a:rPr>
              <a:t>+</a:t>
            </a:r>
            <a:r>
              <a:rPr lang="en-US" sz="1400" dirty="0">
                <a:latin typeface="Symbol" pitchFamily="2" charset="2"/>
              </a:rPr>
              <a:t>π</a:t>
            </a:r>
            <a:r>
              <a:rPr lang="en-US" sz="1400" baseline="30000" dirty="0">
                <a:latin typeface="Symbol" pitchFamily="2" charset="2"/>
              </a:rPr>
              <a:t>-</a:t>
            </a:r>
            <a:r>
              <a:rPr lang="en-US" sz="1400" dirty="0">
                <a:cs typeface="Arial" panose="020B0604020202020204" pitchFamily="34" charset="0"/>
              </a:rPr>
              <a:t>     </a:t>
            </a:r>
            <a:r>
              <a:rPr lang="en-US" sz="1400" dirty="0">
                <a:latin typeface="Symbol" pitchFamily="2" charset="2"/>
              </a:rPr>
              <a:t> </a:t>
            </a:r>
          </a:p>
        </p:txBody>
      </p:sp>
      <p:pic>
        <p:nvPicPr>
          <p:cNvPr id="31" name="Picture 30">
            <a:extLst>
              <a:ext uri="{FF2B5EF4-FFF2-40B4-BE49-F238E27FC236}">
                <a16:creationId xmlns:a16="http://schemas.microsoft.com/office/drawing/2014/main" id="{DB7F89D3-9F3E-6041-B765-27BFE7ABCB1A}"/>
              </a:ext>
            </a:extLst>
          </p:cNvPr>
          <p:cNvPicPr>
            <a:picLocks noChangeAspect="1"/>
          </p:cNvPicPr>
          <p:nvPr/>
        </p:nvPicPr>
        <p:blipFill>
          <a:blip r:embed="rId8"/>
          <a:stretch>
            <a:fillRect/>
          </a:stretch>
        </p:blipFill>
        <p:spPr>
          <a:xfrm>
            <a:off x="6036138" y="2962422"/>
            <a:ext cx="2772763" cy="1921679"/>
          </a:xfrm>
          <a:prstGeom prst="rect">
            <a:avLst/>
          </a:prstGeom>
        </p:spPr>
      </p:pic>
      <p:sp>
        <p:nvSpPr>
          <p:cNvPr id="32" name="TextBox 31">
            <a:extLst>
              <a:ext uri="{FF2B5EF4-FFF2-40B4-BE49-F238E27FC236}">
                <a16:creationId xmlns:a16="http://schemas.microsoft.com/office/drawing/2014/main" id="{80D038BC-4A5E-074D-91EC-785032DC1954}"/>
              </a:ext>
            </a:extLst>
          </p:cNvPr>
          <p:cNvSpPr txBox="1"/>
          <p:nvPr/>
        </p:nvSpPr>
        <p:spPr>
          <a:xfrm>
            <a:off x="3916089" y="4722468"/>
            <a:ext cx="1544012" cy="369332"/>
          </a:xfrm>
          <a:prstGeom prst="rect">
            <a:avLst/>
          </a:prstGeom>
          <a:noFill/>
        </p:spPr>
        <p:txBody>
          <a:bodyPr wrap="none" rtlCol="0">
            <a:spAutoFit/>
          </a:bodyPr>
          <a:lstStyle/>
          <a:p>
            <a:r>
              <a:rPr lang="en-US" b="1" dirty="0"/>
              <a:t>Resonances</a:t>
            </a:r>
          </a:p>
        </p:txBody>
      </p:sp>
      <p:pic>
        <p:nvPicPr>
          <p:cNvPr id="38" name="Picture 37">
            <a:extLst>
              <a:ext uri="{FF2B5EF4-FFF2-40B4-BE49-F238E27FC236}">
                <a16:creationId xmlns:a16="http://schemas.microsoft.com/office/drawing/2014/main" id="{0FD2B315-F13E-FE4E-8EC7-6CD21E52CF1C}"/>
              </a:ext>
            </a:extLst>
          </p:cNvPr>
          <p:cNvPicPr>
            <a:picLocks noChangeAspect="1"/>
          </p:cNvPicPr>
          <p:nvPr/>
        </p:nvPicPr>
        <p:blipFill rotWithShape="1">
          <a:blip r:embed="rId9"/>
          <a:srcRect t="7505" r="8601"/>
          <a:stretch/>
        </p:blipFill>
        <p:spPr>
          <a:xfrm>
            <a:off x="4731708" y="5258779"/>
            <a:ext cx="2222913" cy="1616511"/>
          </a:xfrm>
          <a:prstGeom prst="rect">
            <a:avLst/>
          </a:prstGeom>
        </p:spPr>
      </p:pic>
      <p:pic>
        <p:nvPicPr>
          <p:cNvPr id="39" name="Picture 38">
            <a:extLst>
              <a:ext uri="{FF2B5EF4-FFF2-40B4-BE49-F238E27FC236}">
                <a16:creationId xmlns:a16="http://schemas.microsoft.com/office/drawing/2014/main" id="{97ED8BBC-165B-F441-B19D-3DD2C7089474}"/>
              </a:ext>
            </a:extLst>
          </p:cNvPr>
          <p:cNvPicPr>
            <a:picLocks noChangeAspect="1"/>
          </p:cNvPicPr>
          <p:nvPr/>
        </p:nvPicPr>
        <p:blipFill>
          <a:blip r:embed="rId10"/>
          <a:stretch>
            <a:fillRect/>
          </a:stretch>
        </p:blipFill>
        <p:spPr>
          <a:xfrm>
            <a:off x="3031850" y="2937071"/>
            <a:ext cx="2695242" cy="1879182"/>
          </a:xfrm>
          <a:prstGeom prst="rect">
            <a:avLst/>
          </a:prstGeom>
        </p:spPr>
      </p:pic>
      <p:pic>
        <p:nvPicPr>
          <p:cNvPr id="41" name="Picture 40">
            <a:extLst>
              <a:ext uri="{FF2B5EF4-FFF2-40B4-BE49-F238E27FC236}">
                <a16:creationId xmlns:a16="http://schemas.microsoft.com/office/drawing/2014/main" id="{F7A25481-92FE-1348-A62B-9D2ACF3DF4B1}"/>
              </a:ext>
            </a:extLst>
          </p:cNvPr>
          <p:cNvPicPr>
            <a:picLocks noChangeAspect="1"/>
          </p:cNvPicPr>
          <p:nvPr/>
        </p:nvPicPr>
        <p:blipFill rotWithShape="1">
          <a:blip r:embed="rId11"/>
          <a:srcRect t="8090" r="8646"/>
          <a:stretch/>
        </p:blipFill>
        <p:spPr>
          <a:xfrm>
            <a:off x="6764500" y="1223934"/>
            <a:ext cx="2172295" cy="1570498"/>
          </a:xfrm>
          <a:prstGeom prst="rect">
            <a:avLst/>
          </a:prstGeom>
        </p:spPr>
      </p:pic>
      <p:sp>
        <p:nvSpPr>
          <p:cNvPr id="42" name="TextBox 41">
            <a:extLst>
              <a:ext uri="{FF2B5EF4-FFF2-40B4-BE49-F238E27FC236}">
                <a16:creationId xmlns:a16="http://schemas.microsoft.com/office/drawing/2014/main" id="{AD9226AD-2686-A04F-96D6-C65832B6C303}"/>
              </a:ext>
            </a:extLst>
          </p:cNvPr>
          <p:cNvSpPr txBox="1"/>
          <p:nvPr/>
        </p:nvSpPr>
        <p:spPr>
          <a:xfrm>
            <a:off x="1085758" y="5943923"/>
            <a:ext cx="1200970" cy="246221"/>
          </a:xfrm>
          <a:prstGeom prst="rect">
            <a:avLst/>
          </a:prstGeom>
          <a:noFill/>
        </p:spPr>
        <p:txBody>
          <a:bodyPr wrap="none" rtlCol="0">
            <a:spAutoFit/>
          </a:bodyPr>
          <a:lstStyle/>
          <a:p>
            <a:r>
              <a:rPr lang="en-US" sz="1000" dirty="0"/>
              <a:t>1.0&lt;</a:t>
            </a:r>
            <a:r>
              <a:rPr lang="en-US" sz="1000" dirty="0" err="1"/>
              <a:t>p</a:t>
            </a:r>
            <a:r>
              <a:rPr lang="en-US" sz="1000" baseline="-25000" dirty="0" err="1"/>
              <a:t>T</a:t>
            </a:r>
            <a:r>
              <a:rPr lang="en-US" sz="1000" dirty="0"/>
              <a:t>&lt;1.2 GeV/c</a:t>
            </a:r>
          </a:p>
        </p:txBody>
      </p:sp>
      <p:sp>
        <p:nvSpPr>
          <p:cNvPr id="43" name="TextBox 42">
            <a:extLst>
              <a:ext uri="{FF2B5EF4-FFF2-40B4-BE49-F238E27FC236}">
                <a16:creationId xmlns:a16="http://schemas.microsoft.com/office/drawing/2014/main" id="{E38C104B-B5FC-1A4E-B7FF-D1B062BBAC25}"/>
              </a:ext>
            </a:extLst>
          </p:cNvPr>
          <p:cNvSpPr txBox="1"/>
          <p:nvPr/>
        </p:nvSpPr>
        <p:spPr>
          <a:xfrm>
            <a:off x="3507702" y="5997206"/>
            <a:ext cx="1095172" cy="246221"/>
          </a:xfrm>
          <a:prstGeom prst="rect">
            <a:avLst/>
          </a:prstGeom>
          <a:noFill/>
        </p:spPr>
        <p:txBody>
          <a:bodyPr wrap="none" rtlCol="0">
            <a:spAutoFit/>
          </a:bodyPr>
          <a:lstStyle/>
          <a:p>
            <a:r>
              <a:rPr lang="en-US" sz="1000" dirty="0"/>
              <a:t>0&lt;</a:t>
            </a:r>
            <a:r>
              <a:rPr lang="en-US" sz="1000" dirty="0" err="1"/>
              <a:t>p</a:t>
            </a:r>
            <a:r>
              <a:rPr lang="en-US" sz="1000" baseline="-25000" dirty="0" err="1"/>
              <a:t>T</a:t>
            </a:r>
            <a:r>
              <a:rPr lang="en-US" sz="1000" dirty="0"/>
              <a:t>&lt;0.2 GeV/c</a:t>
            </a:r>
          </a:p>
        </p:txBody>
      </p:sp>
      <p:sp>
        <p:nvSpPr>
          <p:cNvPr id="44" name="TextBox 43">
            <a:extLst>
              <a:ext uri="{FF2B5EF4-FFF2-40B4-BE49-F238E27FC236}">
                <a16:creationId xmlns:a16="http://schemas.microsoft.com/office/drawing/2014/main" id="{DFC15B76-158B-B546-B9ED-73DAAA1E7CAA}"/>
              </a:ext>
            </a:extLst>
          </p:cNvPr>
          <p:cNvSpPr txBox="1"/>
          <p:nvPr/>
        </p:nvSpPr>
        <p:spPr>
          <a:xfrm>
            <a:off x="5610691" y="6381328"/>
            <a:ext cx="1200970" cy="246221"/>
          </a:xfrm>
          <a:prstGeom prst="rect">
            <a:avLst/>
          </a:prstGeom>
          <a:noFill/>
        </p:spPr>
        <p:txBody>
          <a:bodyPr wrap="none" rtlCol="0">
            <a:spAutoFit/>
          </a:bodyPr>
          <a:lstStyle/>
          <a:p>
            <a:r>
              <a:rPr lang="en-US" sz="1000" dirty="0"/>
              <a:t>1.0&lt;</a:t>
            </a:r>
            <a:r>
              <a:rPr lang="en-US" sz="1000" dirty="0" err="1"/>
              <a:t>p</a:t>
            </a:r>
            <a:r>
              <a:rPr lang="en-US" sz="1000" baseline="-25000" dirty="0" err="1"/>
              <a:t>T</a:t>
            </a:r>
            <a:r>
              <a:rPr lang="en-US" sz="1000" dirty="0"/>
              <a:t>&lt;1.5 GeV/c</a:t>
            </a:r>
          </a:p>
        </p:txBody>
      </p:sp>
      <p:sp>
        <p:nvSpPr>
          <p:cNvPr id="45" name="TextBox 44">
            <a:extLst>
              <a:ext uri="{FF2B5EF4-FFF2-40B4-BE49-F238E27FC236}">
                <a16:creationId xmlns:a16="http://schemas.microsoft.com/office/drawing/2014/main" id="{BAC6C34A-85AB-2741-A20E-970A7BD53044}"/>
              </a:ext>
            </a:extLst>
          </p:cNvPr>
          <p:cNvSpPr txBox="1"/>
          <p:nvPr/>
        </p:nvSpPr>
        <p:spPr>
          <a:xfrm>
            <a:off x="7191229" y="5620801"/>
            <a:ext cx="1200970" cy="246221"/>
          </a:xfrm>
          <a:prstGeom prst="rect">
            <a:avLst/>
          </a:prstGeom>
          <a:noFill/>
        </p:spPr>
        <p:txBody>
          <a:bodyPr wrap="none" rtlCol="0">
            <a:spAutoFit/>
          </a:bodyPr>
          <a:lstStyle/>
          <a:p>
            <a:r>
              <a:rPr lang="en-US" sz="1000" dirty="0"/>
              <a:t>2.5&lt;</a:t>
            </a:r>
            <a:r>
              <a:rPr lang="en-US" sz="1000" dirty="0" err="1"/>
              <a:t>p</a:t>
            </a:r>
            <a:r>
              <a:rPr lang="en-US" sz="1000" baseline="-25000" dirty="0" err="1"/>
              <a:t>T</a:t>
            </a:r>
            <a:r>
              <a:rPr lang="en-US" sz="1000" dirty="0"/>
              <a:t>&lt;3.0 GeV/c</a:t>
            </a:r>
          </a:p>
        </p:txBody>
      </p:sp>
      <p:pic>
        <p:nvPicPr>
          <p:cNvPr id="46" name="Picture 45">
            <a:extLst>
              <a:ext uri="{FF2B5EF4-FFF2-40B4-BE49-F238E27FC236}">
                <a16:creationId xmlns:a16="http://schemas.microsoft.com/office/drawing/2014/main" id="{2FD42133-CCD8-484B-A17C-249DF77741B9}"/>
              </a:ext>
            </a:extLst>
          </p:cNvPr>
          <p:cNvPicPr>
            <a:picLocks noChangeAspect="1"/>
          </p:cNvPicPr>
          <p:nvPr/>
        </p:nvPicPr>
        <p:blipFill rotWithShape="1">
          <a:blip r:embed="rId12"/>
          <a:srcRect t="7512" r="8749"/>
          <a:stretch/>
        </p:blipFill>
        <p:spPr>
          <a:xfrm>
            <a:off x="2304547" y="1201898"/>
            <a:ext cx="2020965" cy="1471966"/>
          </a:xfrm>
          <a:prstGeom prst="rect">
            <a:avLst/>
          </a:prstGeom>
        </p:spPr>
      </p:pic>
      <p:pic>
        <p:nvPicPr>
          <p:cNvPr id="47" name="Picture 46">
            <a:extLst>
              <a:ext uri="{FF2B5EF4-FFF2-40B4-BE49-F238E27FC236}">
                <a16:creationId xmlns:a16="http://schemas.microsoft.com/office/drawing/2014/main" id="{A53A57A3-A715-8E44-BB62-4661925B578D}"/>
              </a:ext>
            </a:extLst>
          </p:cNvPr>
          <p:cNvPicPr>
            <a:picLocks noChangeAspect="1"/>
          </p:cNvPicPr>
          <p:nvPr/>
        </p:nvPicPr>
        <p:blipFill rotWithShape="1">
          <a:blip r:embed="rId13"/>
          <a:srcRect t="8093" r="9216"/>
          <a:stretch/>
        </p:blipFill>
        <p:spPr>
          <a:xfrm>
            <a:off x="294551" y="1234205"/>
            <a:ext cx="1962820" cy="1427906"/>
          </a:xfrm>
          <a:prstGeom prst="rect">
            <a:avLst/>
          </a:prstGeom>
        </p:spPr>
      </p:pic>
      <p:sp>
        <p:nvSpPr>
          <p:cNvPr id="48" name="TextBox 47">
            <a:extLst>
              <a:ext uri="{FF2B5EF4-FFF2-40B4-BE49-F238E27FC236}">
                <a16:creationId xmlns:a16="http://schemas.microsoft.com/office/drawing/2014/main" id="{40AB9F0A-2CED-B745-9A50-CBB24196E04C}"/>
              </a:ext>
            </a:extLst>
          </p:cNvPr>
          <p:cNvSpPr txBox="1"/>
          <p:nvPr/>
        </p:nvSpPr>
        <p:spPr>
          <a:xfrm>
            <a:off x="468996" y="1629153"/>
            <a:ext cx="1095172" cy="246221"/>
          </a:xfrm>
          <a:prstGeom prst="rect">
            <a:avLst/>
          </a:prstGeom>
          <a:noFill/>
        </p:spPr>
        <p:txBody>
          <a:bodyPr wrap="none" rtlCol="0">
            <a:spAutoFit/>
          </a:bodyPr>
          <a:lstStyle/>
          <a:p>
            <a:r>
              <a:rPr lang="en-US" sz="1000" dirty="0"/>
              <a:t>0&lt;</a:t>
            </a:r>
            <a:r>
              <a:rPr lang="en-US" sz="1000" dirty="0" err="1"/>
              <a:t>p</a:t>
            </a:r>
            <a:r>
              <a:rPr lang="en-US" sz="1000" baseline="-25000" dirty="0" err="1"/>
              <a:t>T</a:t>
            </a:r>
            <a:r>
              <a:rPr lang="en-US" sz="1000" dirty="0"/>
              <a:t>&lt;0.5 GeV/c</a:t>
            </a:r>
          </a:p>
        </p:txBody>
      </p:sp>
      <p:sp>
        <p:nvSpPr>
          <p:cNvPr id="49" name="TextBox 48">
            <a:extLst>
              <a:ext uri="{FF2B5EF4-FFF2-40B4-BE49-F238E27FC236}">
                <a16:creationId xmlns:a16="http://schemas.microsoft.com/office/drawing/2014/main" id="{220A4C83-FFFF-7447-8034-0B64CA3E283C}"/>
              </a:ext>
            </a:extLst>
          </p:cNvPr>
          <p:cNvSpPr txBox="1"/>
          <p:nvPr/>
        </p:nvSpPr>
        <p:spPr>
          <a:xfrm>
            <a:off x="2565011" y="2186927"/>
            <a:ext cx="1200970" cy="246221"/>
          </a:xfrm>
          <a:prstGeom prst="rect">
            <a:avLst/>
          </a:prstGeom>
          <a:noFill/>
        </p:spPr>
        <p:txBody>
          <a:bodyPr wrap="none" rtlCol="0">
            <a:spAutoFit/>
          </a:bodyPr>
          <a:lstStyle/>
          <a:p>
            <a:r>
              <a:rPr lang="en-US" sz="1000" dirty="0"/>
              <a:t>1.0&lt;</a:t>
            </a:r>
            <a:r>
              <a:rPr lang="en-US" sz="1000" dirty="0" err="1"/>
              <a:t>p</a:t>
            </a:r>
            <a:r>
              <a:rPr lang="en-US" sz="1000" baseline="-25000" dirty="0" err="1"/>
              <a:t>T</a:t>
            </a:r>
            <a:r>
              <a:rPr lang="en-US" sz="1000" dirty="0"/>
              <a:t>&lt;1.5 GeV/c</a:t>
            </a:r>
          </a:p>
        </p:txBody>
      </p:sp>
      <p:sp>
        <p:nvSpPr>
          <p:cNvPr id="50" name="TextBox 49">
            <a:extLst>
              <a:ext uri="{FF2B5EF4-FFF2-40B4-BE49-F238E27FC236}">
                <a16:creationId xmlns:a16="http://schemas.microsoft.com/office/drawing/2014/main" id="{319B2296-A4CC-6241-90C3-DCBE1CF9C5A2}"/>
              </a:ext>
            </a:extLst>
          </p:cNvPr>
          <p:cNvSpPr txBox="1"/>
          <p:nvPr/>
        </p:nvSpPr>
        <p:spPr>
          <a:xfrm>
            <a:off x="3006351" y="974452"/>
            <a:ext cx="813558" cy="307777"/>
          </a:xfrm>
          <a:prstGeom prst="rect">
            <a:avLst/>
          </a:prstGeom>
          <a:noFill/>
        </p:spPr>
        <p:txBody>
          <a:bodyPr wrap="square" rtlCol="0">
            <a:spAutoFit/>
          </a:bodyPr>
          <a:lstStyle/>
          <a:p>
            <a:r>
              <a:rPr lang="en-US" sz="1400" baseline="30000" dirty="0">
                <a:latin typeface="Symbol" pitchFamily="2" charset="2"/>
              </a:rPr>
              <a:t> </a:t>
            </a:r>
            <a:r>
              <a:rPr lang="en-US" sz="1400" dirty="0" err="1">
                <a:latin typeface="Symbol" pitchFamily="2" charset="2"/>
              </a:rPr>
              <a:t>η</a:t>
            </a:r>
            <a:r>
              <a:rPr lang="en-US" sz="1400" baseline="30000" dirty="0">
                <a:latin typeface="Symbol" pitchFamily="2" charset="2"/>
              </a:rPr>
              <a:t>          </a:t>
            </a:r>
            <a:r>
              <a:rPr lang="en-US" sz="1400" dirty="0" err="1">
                <a:latin typeface="Symbol" pitchFamily="2" charset="2"/>
              </a:rPr>
              <a:t>γγ</a:t>
            </a:r>
            <a:r>
              <a:rPr lang="en-US" sz="1400" dirty="0">
                <a:latin typeface="Symbol" pitchFamily="2" charset="2"/>
              </a:rPr>
              <a:t>   </a:t>
            </a:r>
            <a:r>
              <a:rPr lang="en-US" sz="1400" dirty="0">
                <a:cs typeface="Arial" panose="020B0604020202020204" pitchFamily="34" charset="0"/>
              </a:rPr>
              <a:t>     </a:t>
            </a:r>
            <a:r>
              <a:rPr lang="en-US" sz="1400" dirty="0">
                <a:latin typeface="Symbol" pitchFamily="2" charset="2"/>
              </a:rPr>
              <a:t> </a:t>
            </a:r>
          </a:p>
        </p:txBody>
      </p:sp>
      <p:sp>
        <p:nvSpPr>
          <p:cNvPr id="51" name="TextBox 50">
            <a:extLst>
              <a:ext uri="{FF2B5EF4-FFF2-40B4-BE49-F238E27FC236}">
                <a16:creationId xmlns:a16="http://schemas.microsoft.com/office/drawing/2014/main" id="{1D2BCA53-5211-DF4D-AD84-706983BEB72C}"/>
              </a:ext>
            </a:extLst>
          </p:cNvPr>
          <p:cNvSpPr txBox="1"/>
          <p:nvPr/>
        </p:nvSpPr>
        <p:spPr>
          <a:xfrm>
            <a:off x="789147" y="998111"/>
            <a:ext cx="940608" cy="307777"/>
          </a:xfrm>
          <a:prstGeom prst="rect">
            <a:avLst/>
          </a:prstGeom>
          <a:noFill/>
        </p:spPr>
        <p:txBody>
          <a:bodyPr wrap="square" rtlCol="0">
            <a:spAutoFit/>
          </a:bodyPr>
          <a:lstStyle/>
          <a:p>
            <a:r>
              <a:rPr lang="en-US" sz="1400" dirty="0">
                <a:latin typeface="Symbol" pitchFamily="2" charset="2"/>
              </a:rPr>
              <a:t>π</a:t>
            </a:r>
            <a:r>
              <a:rPr lang="en-US" sz="1400" baseline="30000" dirty="0">
                <a:latin typeface="Symbol" pitchFamily="2" charset="2"/>
              </a:rPr>
              <a:t>0          </a:t>
            </a:r>
            <a:r>
              <a:rPr lang="en-US" sz="1400" dirty="0" err="1">
                <a:latin typeface="Symbol" pitchFamily="2" charset="2"/>
              </a:rPr>
              <a:t>γγ</a:t>
            </a:r>
            <a:r>
              <a:rPr lang="en-US" sz="1400" dirty="0">
                <a:latin typeface="Symbol" pitchFamily="2" charset="2"/>
              </a:rPr>
              <a:t>     </a:t>
            </a:r>
            <a:r>
              <a:rPr lang="en-US" sz="1400" dirty="0">
                <a:cs typeface="Arial" panose="020B0604020202020204" pitchFamily="34" charset="0"/>
              </a:rPr>
              <a:t>      </a:t>
            </a:r>
            <a:r>
              <a:rPr lang="en-US" sz="1400" dirty="0">
                <a:latin typeface="Symbol" pitchFamily="2" charset="2"/>
              </a:rPr>
              <a:t> </a:t>
            </a:r>
          </a:p>
        </p:txBody>
      </p:sp>
      <p:sp>
        <p:nvSpPr>
          <p:cNvPr id="52" name="TextBox 51">
            <a:extLst>
              <a:ext uri="{FF2B5EF4-FFF2-40B4-BE49-F238E27FC236}">
                <a16:creationId xmlns:a16="http://schemas.microsoft.com/office/drawing/2014/main" id="{AC4127A9-DF7C-824B-BF0B-63FD855B2AB4}"/>
              </a:ext>
            </a:extLst>
          </p:cNvPr>
          <p:cNvSpPr txBox="1"/>
          <p:nvPr/>
        </p:nvSpPr>
        <p:spPr>
          <a:xfrm>
            <a:off x="1819845" y="752659"/>
            <a:ext cx="813043" cy="369332"/>
          </a:xfrm>
          <a:prstGeom prst="rect">
            <a:avLst/>
          </a:prstGeom>
          <a:noFill/>
        </p:spPr>
        <p:txBody>
          <a:bodyPr wrap="none" rtlCol="0">
            <a:spAutoFit/>
          </a:bodyPr>
          <a:lstStyle/>
          <a:p>
            <a:r>
              <a:rPr lang="en-US" b="1" dirty="0"/>
              <a:t>ECAL</a:t>
            </a:r>
          </a:p>
        </p:txBody>
      </p:sp>
      <p:sp>
        <p:nvSpPr>
          <p:cNvPr id="53" name="TextBox 52">
            <a:extLst>
              <a:ext uri="{FF2B5EF4-FFF2-40B4-BE49-F238E27FC236}">
                <a16:creationId xmlns:a16="http://schemas.microsoft.com/office/drawing/2014/main" id="{189F2E4A-41D6-AA49-88DE-D314DEDB27FA}"/>
              </a:ext>
            </a:extLst>
          </p:cNvPr>
          <p:cNvSpPr txBox="1"/>
          <p:nvPr/>
        </p:nvSpPr>
        <p:spPr>
          <a:xfrm>
            <a:off x="5724161" y="670982"/>
            <a:ext cx="1582484" cy="369332"/>
          </a:xfrm>
          <a:prstGeom prst="rect">
            <a:avLst/>
          </a:prstGeom>
          <a:noFill/>
        </p:spPr>
        <p:txBody>
          <a:bodyPr wrap="none" rtlCol="0">
            <a:spAutoFit/>
          </a:bodyPr>
          <a:lstStyle/>
          <a:p>
            <a:r>
              <a:rPr lang="en-US" b="1" dirty="0"/>
              <a:t>Conversions</a:t>
            </a:r>
          </a:p>
        </p:txBody>
      </p:sp>
      <p:cxnSp>
        <p:nvCxnSpPr>
          <p:cNvPr id="57" name="Straight Arrow Connector 56">
            <a:extLst>
              <a:ext uri="{FF2B5EF4-FFF2-40B4-BE49-F238E27FC236}">
                <a16:creationId xmlns:a16="http://schemas.microsoft.com/office/drawing/2014/main" id="{16321DAF-D03A-E44E-BF7D-5792BCB1247B}"/>
              </a:ext>
            </a:extLst>
          </p:cNvPr>
          <p:cNvCxnSpPr/>
          <p:nvPr/>
        </p:nvCxnSpPr>
        <p:spPr>
          <a:xfrm>
            <a:off x="1085758"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id="{8F64118C-52E5-8040-AD78-58741F7CA1F8}"/>
              </a:ext>
            </a:extLst>
          </p:cNvPr>
          <p:cNvCxnSpPr/>
          <p:nvPr/>
        </p:nvCxnSpPr>
        <p:spPr>
          <a:xfrm>
            <a:off x="3291702"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104C7564-BEB3-5E46-825E-D600A05BC626}"/>
              </a:ext>
            </a:extLst>
          </p:cNvPr>
          <p:cNvCxnSpPr/>
          <p:nvPr/>
        </p:nvCxnSpPr>
        <p:spPr>
          <a:xfrm>
            <a:off x="5436240"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1B2A18CF-5CF9-6D41-9717-D70BC8B73E47}"/>
              </a:ext>
            </a:extLst>
          </p:cNvPr>
          <p:cNvCxnSpPr/>
          <p:nvPr/>
        </p:nvCxnSpPr>
        <p:spPr>
          <a:xfrm>
            <a:off x="7308304"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D5AAB28B-1E46-264F-AEE0-5D23EA004CA0}"/>
              </a:ext>
            </a:extLst>
          </p:cNvPr>
          <p:cNvCxnSpPr/>
          <p:nvPr/>
        </p:nvCxnSpPr>
        <p:spPr>
          <a:xfrm>
            <a:off x="7700811" y="1152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E8710211-4B71-004F-AC5A-26AE211A10AD}"/>
              </a:ext>
            </a:extLst>
          </p:cNvPr>
          <p:cNvCxnSpPr/>
          <p:nvPr/>
        </p:nvCxnSpPr>
        <p:spPr>
          <a:xfrm>
            <a:off x="1512000" y="5148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39E3027-9CB9-A74C-8ECD-165133236E8E}"/>
              </a:ext>
            </a:extLst>
          </p:cNvPr>
          <p:cNvCxnSpPr/>
          <p:nvPr/>
        </p:nvCxnSpPr>
        <p:spPr>
          <a:xfrm>
            <a:off x="3664430" y="5148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72DA3860-15F5-394C-B25E-D7106377AAF3}"/>
              </a:ext>
            </a:extLst>
          </p:cNvPr>
          <p:cNvCxnSpPr/>
          <p:nvPr/>
        </p:nvCxnSpPr>
        <p:spPr>
          <a:xfrm>
            <a:off x="6103176" y="5220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DFB04E6F-FDE4-A24C-A52D-3726B1F365E4}"/>
              </a:ext>
            </a:extLst>
          </p:cNvPr>
          <p:cNvCxnSpPr/>
          <p:nvPr/>
        </p:nvCxnSpPr>
        <p:spPr>
          <a:xfrm>
            <a:off x="4962080" y="1140875"/>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FD04D198-5B6B-5349-9550-2335947FCA97}"/>
              </a:ext>
            </a:extLst>
          </p:cNvPr>
          <p:cNvCxnSpPr/>
          <p:nvPr/>
        </p:nvCxnSpPr>
        <p:spPr>
          <a:xfrm>
            <a:off x="7888309" y="5148000"/>
            <a:ext cx="216000" cy="0"/>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1994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18"/>
          <p:cNvSpPr>
            <a:spLocks noGrp="1" noChangeArrowheads="1"/>
          </p:cNvSpPr>
          <p:nvPr>
            <p:ph type="title"/>
          </p:nvPr>
        </p:nvSpPr>
        <p:spPr bwMode="auto">
          <a:xfrm>
            <a:off x="2267744" y="116632"/>
            <a:ext cx="4464496" cy="612934"/>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gn="ctr"/>
            <a:r>
              <a:rPr lang="en-US" sz="3600" u="sng" dirty="0">
                <a:solidFill>
                  <a:srgbClr val="FFFF00"/>
                </a:solidFill>
              </a:rPr>
              <a:t>BM@N</a:t>
            </a:r>
          </a:p>
        </p:txBody>
      </p:sp>
      <p:sp>
        <p:nvSpPr>
          <p:cNvPr id="11" name="TextBox 10"/>
          <p:cNvSpPr txBox="1"/>
          <p:nvPr/>
        </p:nvSpPr>
        <p:spPr>
          <a:xfrm>
            <a:off x="7524328" y="332656"/>
            <a:ext cx="1525445" cy="307777"/>
          </a:xfrm>
          <a:prstGeom prst="rect">
            <a:avLst/>
          </a:prstGeom>
          <a:noFill/>
        </p:spPr>
        <p:txBody>
          <a:bodyPr wrap="none" rtlCol="0">
            <a:spAutoFit/>
          </a:bodyPr>
          <a:lstStyle/>
          <a:p>
            <a:r>
              <a:rPr lang="en-US" sz="1400" i="1" dirty="0"/>
              <a:t>Mikhail </a:t>
            </a:r>
            <a:r>
              <a:rPr lang="en-US" sz="1400" i="1" dirty="0" err="1"/>
              <a:t>Kapishin</a:t>
            </a:r>
            <a:endParaRPr lang="en-US" sz="1400" i="1" dirty="0"/>
          </a:p>
        </p:txBody>
      </p:sp>
      <p:sp>
        <p:nvSpPr>
          <p:cNvPr id="12" name="TextBox 11"/>
          <p:cNvSpPr txBox="1"/>
          <p:nvPr/>
        </p:nvSpPr>
        <p:spPr>
          <a:xfrm>
            <a:off x="94429" y="758430"/>
            <a:ext cx="9049773" cy="1554272"/>
          </a:xfrm>
          <a:prstGeom prst="rect">
            <a:avLst/>
          </a:prstGeom>
          <a:noFill/>
        </p:spPr>
        <p:txBody>
          <a:bodyPr wrap="square" rtlCol="0">
            <a:spAutoFit/>
          </a:bodyPr>
          <a:lstStyle/>
          <a:p>
            <a:pPr marL="342900" indent="-342900">
              <a:spcBef>
                <a:spcPts val="0"/>
              </a:spcBef>
              <a:spcAft>
                <a:spcPts val="600"/>
              </a:spcAft>
              <a:buSzPct val="75000"/>
              <a:buFont typeface="Wingdings" charset="2"/>
              <a:buChar char="u"/>
            </a:pPr>
            <a:r>
              <a:rPr lang="en-US" sz="1600" dirty="0"/>
              <a:t>The PAC </a:t>
            </a:r>
            <a:r>
              <a:rPr lang="en-US" dirty="0"/>
              <a:t>congratulates the BM@N team for the presentation of first physics results on the production of lambda hyperons and encourages it to shorten the time between data collection and release of preliminary results.</a:t>
            </a:r>
          </a:p>
          <a:p>
            <a:pPr marL="342900" indent="-342900">
              <a:spcBef>
                <a:spcPts val="0"/>
              </a:spcBef>
              <a:spcAft>
                <a:spcPts val="600"/>
              </a:spcAft>
              <a:buSzPct val="75000"/>
              <a:buFont typeface="Wingdings" charset="2"/>
              <a:buChar char="u"/>
            </a:pPr>
            <a:r>
              <a:rPr lang="en-US" dirty="0"/>
              <a:t> The PAC appreciates the ongoing efforts for the preparation of the BM@N set-up for heavy-ion beams in 2021.</a:t>
            </a:r>
          </a:p>
        </p:txBody>
      </p:sp>
      <p:pic>
        <p:nvPicPr>
          <p:cNvPr id="2" name="Picture 1">
            <a:extLst>
              <a:ext uri="{FF2B5EF4-FFF2-40B4-BE49-F238E27FC236}">
                <a16:creationId xmlns:a16="http://schemas.microsoft.com/office/drawing/2014/main" id="{2EEC5A08-8CC2-3143-B2DA-D507FE04EBF4}"/>
              </a:ext>
            </a:extLst>
          </p:cNvPr>
          <p:cNvPicPr>
            <a:picLocks noChangeAspect="1"/>
          </p:cNvPicPr>
          <p:nvPr/>
        </p:nvPicPr>
        <p:blipFill>
          <a:blip r:embed="rId2"/>
          <a:stretch>
            <a:fillRect/>
          </a:stretch>
        </p:blipFill>
        <p:spPr>
          <a:xfrm>
            <a:off x="706793" y="3082863"/>
            <a:ext cx="2831066" cy="1553496"/>
          </a:xfrm>
          <a:prstGeom prst="rect">
            <a:avLst/>
          </a:prstGeom>
        </p:spPr>
      </p:pic>
      <p:pic>
        <p:nvPicPr>
          <p:cNvPr id="6" name="Picture 5">
            <a:extLst>
              <a:ext uri="{FF2B5EF4-FFF2-40B4-BE49-F238E27FC236}">
                <a16:creationId xmlns:a16="http://schemas.microsoft.com/office/drawing/2014/main" id="{31DA394C-DE05-3C41-9988-D58A3B30AA20}"/>
              </a:ext>
            </a:extLst>
          </p:cNvPr>
          <p:cNvPicPr>
            <a:picLocks noChangeAspect="1"/>
          </p:cNvPicPr>
          <p:nvPr/>
        </p:nvPicPr>
        <p:blipFill>
          <a:blip r:embed="rId3"/>
          <a:stretch>
            <a:fillRect/>
          </a:stretch>
        </p:blipFill>
        <p:spPr>
          <a:xfrm>
            <a:off x="5796136" y="3016761"/>
            <a:ext cx="2831066" cy="1967552"/>
          </a:xfrm>
          <a:prstGeom prst="rect">
            <a:avLst/>
          </a:prstGeom>
        </p:spPr>
      </p:pic>
      <p:pic>
        <p:nvPicPr>
          <p:cNvPr id="13" name="Picture 12">
            <a:extLst>
              <a:ext uri="{FF2B5EF4-FFF2-40B4-BE49-F238E27FC236}">
                <a16:creationId xmlns:a16="http://schemas.microsoft.com/office/drawing/2014/main" id="{45DFDF70-045B-9247-B8FD-F7BDCB6E5124}"/>
              </a:ext>
            </a:extLst>
          </p:cNvPr>
          <p:cNvPicPr>
            <a:picLocks noChangeAspect="1"/>
          </p:cNvPicPr>
          <p:nvPr/>
        </p:nvPicPr>
        <p:blipFill>
          <a:blip r:embed="rId4"/>
          <a:stretch>
            <a:fillRect/>
          </a:stretch>
        </p:blipFill>
        <p:spPr>
          <a:xfrm>
            <a:off x="1043608" y="4684228"/>
            <a:ext cx="3275856" cy="2148925"/>
          </a:xfrm>
          <a:prstGeom prst="rect">
            <a:avLst/>
          </a:prstGeom>
        </p:spPr>
      </p:pic>
      <p:pic>
        <p:nvPicPr>
          <p:cNvPr id="14" name="Picture 13">
            <a:extLst>
              <a:ext uri="{FF2B5EF4-FFF2-40B4-BE49-F238E27FC236}">
                <a16:creationId xmlns:a16="http://schemas.microsoft.com/office/drawing/2014/main" id="{8A54DD06-8048-D94C-8F84-0CC17A7D7B75}"/>
              </a:ext>
            </a:extLst>
          </p:cNvPr>
          <p:cNvPicPr>
            <a:picLocks noChangeAspect="1"/>
          </p:cNvPicPr>
          <p:nvPr/>
        </p:nvPicPr>
        <p:blipFill>
          <a:blip r:embed="rId5"/>
          <a:stretch>
            <a:fillRect/>
          </a:stretch>
        </p:blipFill>
        <p:spPr>
          <a:xfrm>
            <a:off x="4403305" y="4819160"/>
            <a:ext cx="2785662" cy="2019216"/>
          </a:xfrm>
          <a:prstGeom prst="rect">
            <a:avLst/>
          </a:prstGeom>
        </p:spPr>
      </p:pic>
      <p:sp>
        <p:nvSpPr>
          <p:cNvPr id="17" name="Slide Number Placeholder 16">
            <a:extLst>
              <a:ext uri="{FF2B5EF4-FFF2-40B4-BE49-F238E27FC236}">
                <a16:creationId xmlns:a16="http://schemas.microsoft.com/office/drawing/2014/main" id="{2611C908-DA3B-B746-8E5D-B65430BCA218}"/>
              </a:ext>
            </a:extLst>
          </p:cNvPr>
          <p:cNvSpPr>
            <a:spLocks noGrp="1"/>
          </p:cNvSpPr>
          <p:nvPr>
            <p:ph type="sldNum" sz="quarter" idx="12"/>
          </p:nvPr>
        </p:nvSpPr>
        <p:spPr/>
        <p:txBody>
          <a:bodyPr/>
          <a:lstStyle/>
          <a:p>
            <a:pPr>
              <a:defRPr/>
            </a:pPr>
            <a:fld id="{16AAA047-8AEF-4C69-86C3-C9A280890182}" type="slidenum">
              <a:rPr lang="fr-FR" smtClean="0"/>
              <a:pPr>
                <a:defRPr/>
              </a:pPr>
              <a:t>8</a:t>
            </a:fld>
            <a:endParaRPr lang="fr-FR"/>
          </a:p>
        </p:txBody>
      </p:sp>
      <p:sp>
        <p:nvSpPr>
          <p:cNvPr id="18" name="AutoShape 7">
            <a:extLst>
              <a:ext uri="{FF2B5EF4-FFF2-40B4-BE49-F238E27FC236}">
                <a16:creationId xmlns:a16="http://schemas.microsoft.com/office/drawing/2014/main" id="{2D7C295A-6F67-9F47-97CD-3358BF9822DD}"/>
              </a:ext>
            </a:extLst>
          </p:cNvPr>
          <p:cNvSpPr>
            <a:spLocks noChangeArrowheads="1"/>
          </p:cNvSpPr>
          <p:nvPr/>
        </p:nvSpPr>
        <p:spPr bwMode="auto">
          <a:xfrm>
            <a:off x="1403648" y="2312702"/>
            <a:ext cx="6638013" cy="643571"/>
          </a:xfrm>
          <a:prstGeom prst="flowChartAlternateProcess">
            <a:avLst/>
          </a:prstGeom>
          <a:solidFill>
            <a:srgbClr val="FFFF00"/>
          </a:solidFill>
          <a:ln w="57150">
            <a:solidFill>
              <a:srgbClr val="FF0000"/>
            </a:solidFill>
            <a:miter lim="800000"/>
            <a:headEnd/>
            <a:tailEnd/>
          </a:ln>
        </p:spPr>
        <p:txBody>
          <a:bodyPr anchor="ctr" anchorCtr="1"/>
          <a:lstStyle/>
          <a:p>
            <a:pPr algn="ctr"/>
            <a:r>
              <a:rPr lang="en-US" b="1" dirty="0"/>
              <a:t>BM@N Preliminary results</a:t>
            </a:r>
          </a:p>
          <a:p>
            <a:pPr algn="ctr"/>
            <a:r>
              <a:rPr lang="en-US" dirty="0"/>
              <a:t>𝛬 hyperon production in 4 </a:t>
            </a:r>
            <a:r>
              <a:rPr lang="en-US" dirty="0" err="1"/>
              <a:t>AGeV</a:t>
            </a:r>
            <a:r>
              <a:rPr lang="en-US" dirty="0"/>
              <a:t> C + C, Al, Cu interactions</a:t>
            </a:r>
          </a:p>
        </p:txBody>
      </p:sp>
    </p:spTree>
    <p:extLst>
      <p:ext uri="{BB962C8B-B14F-4D97-AF65-F5344CB8AC3E}">
        <p14:creationId xmlns:p14="http://schemas.microsoft.com/office/powerpoint/2010/main" val="39355622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18"/>
          <p:cNvSpPr>
            <a:spLocks noGrp="1" noChangeArrowheads="1"/>
          </p:cNvSpPr>
          <p:nvPr>
            <p:ph type="title"/>
          </p:nvPr>
        </p:nvSpPr>
        <p:spPr bwMode="auto">
          <a:xfrm>
            <a:off x="179512" y="156372"/>
            <a:ext cx="8712968" cy="1421950"/>
          </a:xfrm>
          <a:prstGeom prst="roundRect">
            <a:avLst>
              <a:gd name="adj" fmla="val 16667"/>
            </a:avLst>
          </a:prstGeom>
          <a:solidFill>
            <a:srgbClr val="000090"/>
          </a:solidFill>
          <a:ln w="38100">
            <a:solidFill>
              <a:srgbClr val="FF0000"/>
            </a:solidFill>
            <a:round/>
            <a:headEnd/>
            <a:tailEnd/>
          </a:ln>
          <a:effectLst/>
        </p:spPr>
        <p:txBody>
          <a:bodyPr wrap="square" lIns="0" tIns="0" rIns="0" bIns="0" anchor="ctr">
            <a:spAutoFit/>
          </a:bodyPr>
          <a:lstStyle/>
          <a:p>
            <a:pPr>
              <a:lnSpc>
                <a:spcPct val="120000"/>
              </a:lnSpc>
              <a:spcAft>
                <a:spcPts val="1200"/>
              </a:spcAft>
            </a:pPr>
            <a:r>
              <a:rPr lang="en-US" sz="3600" u="sng" dirty="0">
                <a:solidFill>
                  <a:srgbClr val="FFFF00"/>
                </a:solidFill>
              </a:rPr>
              <a:t>General considerations on JINR participation in the LHC experiments</a:t>
            </a:r>
          </a:p>
        </p:txBody>
      </p:sp>
      <p:sp>
        <p:nvSpPr>
          <p:cNvPr id="2" name="TextBox 1"/>
          <p:cNvSpPr txBox="1"/>
          <p:nvPr/>
        </p:nvSpPr>
        <p:spPr>
          <a:xfrm>
            <a:off x="324085" y="1675997"/>
            <a:ext cx="8579296" cy="5139869"/>
          </a:xfrm>
          <a:prstGeom prst="rect">
            <a:avLst/>
          </a:prstGeom>
          <a:noFill/>
          <a:ln>
            <a:noFill/>
          </a:ln>
        </p:spPr>
        <p:txBody>
          <a:bodyPr wrap="square" rtlCol="0">
            <a:spAutoFit/>
          </a:bodyPr>
          <a:lstStyle/>
          <a:p>
            <a:pPr marL="285750" indent="-285750">
              <a:spcAft>
                <a:spcPts val="1200"/>
              </a:spcAft>
              <a:buFont typeface="Wingdings" charset="2"/>
              <a:buChar char="u"/>
            </a:pPr>
            <a:r>
              <a:rPr lang="en-US" sz="1600" dirty="0"/>
              <a:t>Currently, each one of the three LHC themes, ALICE, ATLAS and CMS, has two associated projects, one devoted to operations and physics analysis and the other focused on detector upgrade and R&amp;D, with substantial overlap of the JINR personnel involved in the two projects. </a:t>
            </a:r>
          </a:p>
          <a:p>
            <a:pPr marL="285750" indent="-285750">
              <a:spcAft>
                <a:spcPts val="1200"/>
              </a:spcAft>
              <a:buFont typeface="Wingdings" charset="2"/>
              <a:buChar char="u"/>
            </a:pPr>
            <a:r>
              <a:rPr lang="en-US" sz="1600" dirty="0"/>
              <a:t>The PAC considers that the separation into two projects is not justified and recommends that the JINR Directorate consider unifying the two activities into one single project in order to better monitor and regulate the execution of the so far distinct projects.</a:t>
            </a:r>
          </a:p>
          <a:p>
            <a:pPr marL="285750" indent="-285750">
              <a:spcAft>
                <a:spcPts val="1200"/>
              </a:spcAft>
              <a:buFont typeface="Wingdings" charset="2"/>
              <a:buChar char="u"/>
            </a:pPr>
            <a:r>
              <a:rPr lang="en-US" sz="1600" dirty="0"/>
              <a:t>The PAC found it very convenient and useful to simultaneously review the three LHC projects at the same PAC meeting and thus decided to approve them for the same period of time so as to keep synchronized their future submission and review cycles. </a:t>
            </a:r>
          </a:p>
          <a:p>
            <a:pPr marL="285750" indent="-285750">
              <a:spcAft>
                <a:spcPts val="1200"/>
              </a:spcAft>
              <a:buFont typeface="Wingdings" charset="2"/>
              <a:buChar char="u"/>
            </a:pPr>
            <a:r>
              <a:rPr lang="en-US" sz="1600" dirty="0"/>
              <a:t>In general, the PAC proposes to have a thorough yearly review of each LHC experiment, with oral presentation at the January meetings, and a short written report at the June meetings just pointing to the progress in the fulfilment of the milestones of relevance for the JINR groups.</a:t>
            </a:r>
          </a:p>
          <a:p>
            <a:pPr marL="285750" indent="-285750">
              <a:spcAft>
                <a:spcPts val="1200"/>
              </a:spcAft>
              <a:buFont typeface="Wingdings" charset="2"/>
              <a:buChar char="u"/>
            </a:pPr>
            <a:r>
              <a:rPr lang="en-US" sz="1600" dirty="0"/>
              <a:t>The PAC requested from each LHC experiment to present at the next PAC meeting of a project-plan/timeline over the next 4 years indicating who is going to work on each subproject together with a series of milestones and deliverables to be used by the PAC to monitor and regulate the execution of the whole project.  </a:t>
            </a:r>
          </a:p>
        </p:txBody>
      </p:sp>
      <p:sp>
        <p:nvSpPr>
          <p:cNvPr id="5" name="Slide Number Placeholder 4"/>
          <p:cNvSpPr>
            <a:spLocks noGrp="1"/>
          </p:cNvSpPr>
          <p:nvPr>
            <p:ph type="sldNum" sz="quarter" idx="12"/>
          </p:nvPr>
        </p:nvSpPr>
        <p:spPr/>
        <p:txBody>
          <a:bodyPr/>
          <a:lstStyle/>
          <a:p>
            <a:pPr>
              <a:defRPr/>
            </a:pPr>
            <a:fld id="{16AAA047-8AEF-4C69-86C3-C9A280890182}" type="slidenum">
              <a:rPr lang="fr-FR" smtClean="0"/>
              <a:pPr>
                <a:defRPr/>
              </a:pPr>
              <a:t>9</a:t>
            </a:fld>
            <a:endParaRPr lang="fr-FR"/>
          </a:p>
        </p:txBody>
      </p:sp>
      <p:sp>
        <p:nvSpPr>
          <p:cNvPr id="3" name="TextBox 2">
            <a:extLst>
              <a:ext uri="{FF2B5EF4-FFF2-40B4-BE49-F238E27FC236}">
                <a16:creationId xmlns:a16="http://schemas.microsoft.com/office/drawing/2014/main" id="{62E81BE6-85E6-0F43-8206-7109C66907B8}"/>
              </a:ext>
            </a:extLst>
          </p:cNvPr>
          <p:cNvSpPr txBox="1"/>
          <p:nvPr/>
        </p:nvSpPr>
        <p:spPr>
          <a:xfrm>
            <a:off x="7380312" y="40466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1239682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71671</TotalTime>
  <Words>2568</Words>
  <Application>Microsoft Macintosh PowerPoint</Application>
  <PresentationFormat>On-screen Show (4:3)</PresentationFormat>
  <Paragraphs>217</Paragraphs>
  <Slides>20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ＭＳ Ｐゴシック</vt:lpstr>
      <vt:lpstr>Arial</vt:lpstr>
      <vt:lpstr>Calibri</vt:lpstr>
      <vt:lpstr>Symbol</vt:lpstr>
      <vt:lpstr>Wingdings</vt:lpstr>
      <vt:lpstr>Thème Office</vt:lpstr>
      <vt:lpstr>PowerPoint Presentation</vt:lpstr>
      <vt:lpstr>51st PAC-PP agenda June 19-20, 2019</vt:lpstr>
      <vt:lpstr>Report on the Nuclotron-NICA project </vt:lpstr>
      <vt:lpstr>PowerPoint Presentation</vt:lpstr>
      <vt:lpstr>PowerPoint Presentation</vt:lpstr>
      <vt:lpstr>MPD  </vt:lpstr>
      <vt:lpstr>MPD simulations  </vt:lpstr>
      <vt:lpstr>BM@N</vt:lpstr>
      <vt:lpstr>General considerations on JINR participation in the LHC experiments</vt:lpstr>
      <vt:lpstr> Recommendations on projects approved for completion  in 2019 and proposed for continuation </vt:lpstr>
      <vt:lpstr> Recommendations on projects approved for completion  in 2019 and proposed for continuation </vt:lpstr>
      <vt:lpstr> Recommendations on projects approved for completion  in 2019 and proposed for continuation </vt:lpstr>
      <vt:lpstr> Recommendations on projects approved for completion  in 2019 and proposed for continuation </vt:lpstr>
      <vt:lpstr> Recommendations on projects approved for completion  in 2019 and proposed for continuation </vt:lpstr>
      <vt:lpstr> Proposal of a new project </vt:lpstr>
      <vt:lpstr>Strategic long-range plans</vt:lpstr>
      <vt:lpstr>Scientific Reports</vt:lpstr>
      <vt:lpstr>Presentations by young scientists</vt:lpstr>
      <vt:lpstr>Next PAC-PP  Meeting – February 3-4, 2020</vt:lpstr>
      <vt:lpstr>PowerPoint Presentation</vt:lpstr>
    </vt:vector>
  </TitlesOfParts>
  <Company>cea</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Informations on the implementation of the PAC 31st meeting and on the work towards optimization of the research programme</dc:title>
  <dc:creator>egle</dc:creator>
  <cp:lastModifiedBy>Itzhak Tserruya</cp:lastModifiedBy>
  <cp:revision>1441</cp:revision>
  <cp:lastPrinted>2015-02-17T16:45:31Z</cp:lastPrinted>
  <dcterms:created xsi:type="dcterms:W3CDTF">2010-01-13T11:24:08Z</dcterms:created>
  <dcterms:modified xsi:type="dcterms:W3CDTF">2019-09-19T08:52:44Z</dcterms:modified>
</cp:coreProperties>
</file>