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4" r:id="rId2"/>
    <p:sldId id="428" r:id="rId3"/>
    <p:sldId id="447" r:id="rId4"/>
    <p:sldId id="430" r:id="rId5"/>
    <p:sldId id="432" r:id="rId6"/>
    <p:sldId id="448" r:id="rId7"/>
    <p:sldId id="436" r:id="rId8"/>
    <p:sldId id="442" r:id="rId9"/>
    <p:sldId id="570" r:id="rId10"/>
    <p:sldId id="305" r:id="rId11"/>
    <p:sldId id="450" r:id="rId12"/>
    <p:sldId id="45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14B08"/>
    <a:srgbClr val="FEB96C"/>
    <a:srgbClr val="7AB51D"/>
    <a:srgbClr val="FEB663"/>
    <a:srgbClr val="62B8D4"/>
    <a:srgbClr val="000066"/>
    <a:srgbClr val="E9F3F5"/>
    <a:srgbClr val="CCCCFE"/>
    <a:srgbClr val="FEF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 autoAdjust="0"/>
    <p:restoredTop sz="91881" autoAdjust="0"/>
  </p:normalViewPr>
  <p:slideViewPr>
    <p:cSldViewPr>
      <p:cViewPr varScale="1">
        <p:scale>
          <a:sx n="105" d="100"/>
          <a:sy n="105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FF49D23-2C33-4887-A732-20358A232C9A}" type="datetimeFigureOut">
              <a:rPr lang="ru-RU"/>
              <a:pPr>
                <a:defRPr/>
              </a:pPr>
              <a:t>31.07.2019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62C00F-746F-4530-B578-7678295C8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0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E78C71-A602-41CD-B250-D1BF5D10F743}" type="datetimeFigureOut">
              <a:rPr lang="ru-RU"/>
              <a:pPr>
                <a:defRPr/>
              </a:pPr>
              <a:t>31.07.2019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9A07B7-4F39-47D0-8AED-14EDA4E2A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98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28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48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8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>
              <a:gd name="T0" fmla="*/ 0 w 4272"/>
              <a:gd name="T1" fmla="*/ 0 h 4320"/>
              <a:gd name="T2" fmla="*/ 2147483647 w 4272"/>
              <a:gd name="T3" fmla="*/ 0 h 4320"/>
              <a:gd name="T4" fmla="*/ 2147483647 w 4272"/>
              <a:gd name="T5" fmla="*/ 2147483647 h 4320"/>
              <a:gd name="T6" fmla="*/ 0 w 4272"/>
              <a:gd name="T7" fmla="*/ 2147483647 h 4320"/>
              <a:gd name="T8" fmla="*/ 0 w 427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313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7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51" descr="Computer&amp; Communtication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2147483647 w 4615"/>
              <a:gd name="T3" fmla="*/ 0 h 1407"/>
              <a:gd name="T4" fmla="*/ 2147483647 w 4615"/>
              <a:gd name="T5" fmla="*/ 2147483647 h 1407"/>
              <a:gd name="T6" fmla="*/ 0 w 4615"/>
              <a:gd name="T7" fmla="*/ 2147483647 h 1407"/>
              <a:gd name="T8" fmla="*/ 0 w 4615"/>
              <a:gd name="T9" fmla="*/ 0 h 1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gray">
          <a:xfrm>
            <a:off x="0" y="3113088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15900" y="152400"/>
            <a:ext cx="1079500" cy="633413"/>
            <a:chOff x="2680" y="3678"/>
            <a:chExt cx="680" cy="399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90863"/>
            <a:ext cx="8534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86400" y="5791200"/>
            <a:ext cx="3429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FC7F9E9-94F8-4AC7-A3EC-23A52B548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A034-7B87-4B6B-84AF-F86C5D7D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7F5D-F38A-4127-BECA-98872DDF8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57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5E86-564A-4C71-9192-2F0EB67C6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90BE-1434-4B62-8AC0-E3FA72A0F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07E4-F842-492D-9463-DA80DAD3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A6C7-1C00-4B16-A44C-9C494323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5CD6-E9BB-441E-B1AA-8D03E8E8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A675-0840-4FE1-886B-4D5F8F5D4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8346-29BF-4C7B-B734-149006620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1216-C018-4382-9DD1-5C538187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7610-5DE3-42D4-A307-40008E43F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9" descr="Computer&amp; Communtication1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2147483647 h 576"/>
              <a:gd name="T2" fmla="*/ 2147483647 w 5616"/>
              <a:gd name="T3" fmla="*/ 2147483647 h 576"/>
              <a:gd name="T4" fmla="*/ 2147483647 w 5616"/>
              <a:gd name="T5" fmla="*/ 0 h 576"/>
              <a:gd name="T6" fmla="*/ 0 w 5616"/>
              <a:gd name="T7" fmla="*/ 0 h 576"/>
              <a:gd name="T8" fmla="*/ 0 w 5616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Freeform 40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2147483647 w 5622"/>
              <a:gd name="T3" fmla="*/ 0 h 4320"/>
              <a:gd name="T4" fmla="*/ 2147483647 w 5622"/>
              <a:gd name="T5" fmla="*/ 2147483647 h 4320"/>
              <a:gd name="T6" fmla="*/ 0 w 5622"/>
              <a:gd name="T7" fmla="*/ 2147483647 h 4320"/>
              <a:gd name="T8" fmla="*/ 0 w 562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294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41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42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chemeClr val="tx2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Freeform 43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2147483647 w 288"/>
              <a:gd name="T1" fmla="*/ 0 h 384"/>
              <a:gd name="T2" fmla="*/ 0 w 288"/>
              <a:gd name="T3" fmla="*/ 2147483647 h 384"/>
              <a:gd name="T4" fmla="*/ 2147483647 w 288"/>
              <a:gd name="T5" fmla="*/ 2147483647 h 384"/>
              <a:gd name="T6" fmla="*/ 2147483647 w 288"/>
              <a:gd name="T7" fmla="*/ 0 h 384"/>
              <a:gd name="T8" fmla="*/ 2147483647 w 288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AutoShape 35"/>
          <p:cNvSpPr>
            <a:spLocks noChangeArrowheads="1"/>
          </p:cNvSpPr>
          <p:nvPr/>
        </p:nvSpPr>
        <p:spPr bwMode="gray">
          <a:xfrm rot="54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52B3A1B-C0A4-45E1-94AF-09B2147CF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57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40968"/>
            <a:ext cx="9144000" cy="720080"/>
          </a:xfrm>
        </p:spPr>
        <p:txBody>
          <a:bodyPr/>
          <a:lstStyle/>
          <a:p>
            <a:pPr eaLnBrk="1" hangingPunct="1"/>
            <a:r>
              <a:rPr lang="en-US" sz="2700" dirty="0"/>
              <a:t>New versions of the FairSoft and FairRoot </a:t>
            </a:r>
            <a:br>
              <a:rPr lang="en-US" sz="2700" dirty="0"/>
            </a:br>
            <a:r>
              <a:rPr lang="en-US" sz="2700" dirty="0"/>
              <a:t>environments for BmnRoot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3563888" y="6524625"/>
            <a:ext cx="208823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tx2"/>
                </a:solidFill>
              </a:rPr>
              <a:t>31 July 2019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283BCA-DE6F-4CB0-A950-084B2473C9BD}"/>
              </a:ext>
            </a:extLst>
          </p:cNvPr>
          <p:cNvSpPr/>
          <p:nvPr/>
        </p:nvSpPr>
        <p:spPr>
          <a:xfrm>
            <a:off x="189411" y="116632"/>
            <a:ext cx="1008112" cy="572346"/>
          </a:xfrm>
          <a:prstGeom prst="rect">
            <a:avLst/>
          </a:prstGeom>
          <a:solidFill>
            <a:srgbClr val="E9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>
            <a:off x="1716" y="4271961"/>
            <a:ext cx="9142283" cy="5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kern="0" dirty="0"/>
              <a:t>K. Gertsenberger</a:t>
            </a:r>
            <a:endParaRPr lang="ru-RU" sz="1400" kern="0" dirty="0"/>
          </a:p>
          <a:p>
            <a:r>
              <a:rPr lang="en-US" sz="1400" kern="0" dirty="0"/>
              <a:t>VBLHEP, Joint Institute for Nuclear Research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-70084"/>
            <a:ext cx="1645112" cy="925376"/>
          </a:xfrm>
          <a:prstGeom prst="rect">
            <a:avLst/>
          </a:prstGeom>
        </p:spPr>
      </p:pic>
      <p:pic>
        <p:nvPicPr>
          <p:cNvPr id="14" name="Рисунок 4" descr="LHEP-emblema-tran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056"/>
            <a:ext cx="1166006" cy="65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gray">
          <a:xfrm>
            <a:off x="1619672" y="3281406"/>
            <a:ext cx="5904656" cy="5076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Thank you for attention!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1" y="44624"/>
            <a:ext cx="1046499" cy="695960"/>
          </a:xfrm>
          <a:prstGeom prst="rect">
            <a:avLst/>
          </a:prstGeom>
          <a:solidFill>
            <a:srgbClr val="E9F5F5"/>
          </a:solidFill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2998"/>
            <a:ext cx="1289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31 July 2019</a:t>
            </a:r>
          </a:p>
        </p:txBody>
      </p:sp>
    </p:spTree>
    <p:extLst>
      <p:ext uri="{BB962C8B-B14F-4D97-AF65-F5344CB8AC3E}">
        <p14:creationId xmlns:p14="http://schemas.microsoft.com/office/powerpoint/2010/main" val="379104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524625"/>
            <a:ext cx="504056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11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131"/>
            <a:ext cx="9144000" cy="576064"/>
          </a:xfrm>
        </p:spPr>
        <p:txBody>
          <a:bodyPr/>
          <a:lstStyle/>
          <a:p>
            <a:pPr eaLnBrk="1" hangingPunct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production for BM@N Run 7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1224136" cy="61461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39552" y="1911972"/>
            <a:ext cx="223224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MICC Complex</a:t>
            </a:r>
          </a:p>
          <a:p>
            <a:pPr lvl="0" algn="ctr">
              <a:spcAft>
                <a:spcPts val="200"/>
              </a:spcAft>
            </a:pPr>
            <a:r>
              <a:rPr lang="en-US" sz="1500" dirty="0">
                <a:solidFill>
                  <a:srgbClr val="000000"/>
                </a:solidFill>
              </a:rPr>
              <a:t>1 PB available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</a:rPr>
              <a:t>BM@N experimental data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72652"/>
            <a:ext cx="1944216" cy="27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164288" y="3835170"/>
            <a:ext cx="1764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Supercomputer GOVORUN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17" y="1513115"/>
            <a:ext cx="1788447" cy="37675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2339752" y="1623309"/>
            <a:ext cx="2820065" cy="1859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692932"/>
            <a:ext cx="1254685" cy="1605832"/>
          </a:xfrm>
          <a:prstGeom prst="round2DiagRect">
            <a:avLst>
              <a:gd name="adj1" fmla="val 16667"/>
              <a:gd name="adj2" fmla="val 12362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932040" y="5472119"/>
            <a:ext cx="352839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dirty="0" err="1"/>
              <a:t>Xeon</a:t>
            </a:r>
            <a:r>
              <a:rPr lang="es-ES_tradnl" sz="1400" dirty="0"/>
              <a:t> Gold (queue ‘skylake’): 2880 cores</a:t>
            </a:r>
          </a:p>
          <a:p>
            <a:pPr>
              <a:lnSpc>
                <a:spcPct val="110000"/>
              </a:lnSpc>
            </a:pPr>
            <a:r>
              <a:rPr lang="es-ES_tradnl" sz="1400" dirty="0"/>
              <a:t>Xeon Phi    (queue ‘knl’):        6048 cores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47008" y="1937036"/>
            <a:ext cx="1895071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UltraFast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Storage</a:t>
            </a:r>
          </a:p>
          <a:p>
            <a:pPr algn="ctr"/>
            <a:r>
              <a:rPr lang="en-US" sz="1500" dirty="0"/>
              <a:t>30 </a:t>
            </a:r>
            <a:r>
              <a:rPr lang="en-US" sz="1500" dirty="0" err="1">
                <a:solidFill>
                  <a:srgbClr val="000000"/>
                </a:solidFill>
              </a:rPr>
              <a:t>TB</a:t>
            </a:r>
            <a:r>
              <a:rPr lang="en-US" sz="1200" dirty="0" err="1">
                <a:solidFill>
                  <a:srgbClr val="000000"/>
                </a:solidFill>
              </a:rPr>
              <a:t>ssd</a:t>
            </a:r>
            <a:r>
              <a:rPr lang="en-US" sz="1500" dirty="0"/>
              <a:t> available</a:t>
            </a:r>
            <a:endParaRPr lang="ru-RU" sz="1500" dirty="0"/>
          </a:p>
        </p:txBody>
      </p:sp>
      <p:sp>
        <p:nvSpPr>
          <p:cNvPr id="34" name="Text Box 59"/>
          <p:cNvSpPr txBox="1">
            <a:spLocks noChangeArrowheads="1"/>
          </p:cNvSpPr>
          <p:nvPr/>
        </p:nvSpPr>
        <p:spPr bwMode="gray">
          <a:xfrm>
            <a:off x="2335364" y="1340768"/>
            <a:ext cx="23086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ru-RU" sz="1200" b="1" i="1" dirty="0">
                <a:solidFill>
                  <a:srgbClr val="000000"/>
                </a:solidFill>
                <a:cs typeface="Arial" charset="0"/>
              </a:rPr>
              <a:t>raw_run7.data / </a:t>
            </a:r>
            <a:r>
              <a:rPr lang="en-US" altLang="ru-RU" sz="1200" b="1" i="1" dirty="0" err="1">
                <a:solidFill>
                  <a:srgbClr val="000000"/>
                </a:solidFill>
                <a:cs typeface="Arial" charset="0"/>
              </a:rPr>
              <a:t>run_digi.root</a:t>
            </a:r>
            <a:endParaRPr lang="en-US" alt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339752" y="1852487"/>
            <a:ext cx="2808312" cy="185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59"/>
          <p:cNvSpPr txBox="1">
            <a:spLocks noChangeArrowheads="1"/>
          </p:cNvSpPr>
          <p:nvPr/>
        </p:nvSpPr>
        <p:spPr bwMode="gray">
          <a:xfrm>
            <a:off x="2987824" y="1857216"/>
            <a:ext cx="21659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ru-RU" sz="1200" b="1" i="1" dirty="0" err="1">
                <a:solidFill>
                  <a:srgbClr val="000000"/>
                </a:solidFill>
                <a:cs typeface="Arial" charset="0"/>
              </a:rPr>
              <a:t>run_digi.root</a:t>
            </a:r>
            <a:r>
              <a:rPr lang="en-US" altLang="ru-RU" sz="1200" b="1" i="1" dirty="0">
                <a:solidFill>
                  <a:srgbClr val="000000"/>
                </a:solidFill>
                <a:cs typeface="Arial" charset="0"/>
              </a:rPr>
              <a:t> / </a:t>
            </a:r>
            <a:r>
              <a:rPr lang="en-US" altLang="ru-RU" sz="1200" b="1" i="1" dirty="0" err="1">
                <a:solidFill>
                  <a:srgbClr val="000000"/>
                </a:solidFill>
                <a:cs typeface="Arial" charset="0"/>
              </a:rPr>
              <a:t>bmndst.root</a:t>
            </a:r>
            <a:endParaRPr lang="en-US" altLang="ru-RU" sz="1200" b="1" i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6046664" y="2480005"/>
            <a:ext cx="10374" cy="99458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300192" y="2440322"/>
            <a:ext cx="0" cy="971574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82404" y="4077694"/>
            <a:ext cx="2697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MPD-Scheduler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9512" y="4439475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kern="0" dirty="0"/>
              <a:t>$ </a:t>
            </a:r>
            <a:r>
              <a:rPr lang="en-US" kern="0" dirty="0" err="1"/>
              <a:t>mpd</a:t>
            </a:r>
            <a:r>
              <a:rPr lang="en-US" kern="0" dirty="0"/>
              <a:t>-scheduler </a:t>
            </a:r>
            <a:r>
              <a:rPr lang="en-US" i="1" kern="0" dirty="0">
                <a:solidFill>
                  <a:srgbClr val="008000"/>
                </a:solidFill>
              </a:rPr>
              <a:t>raw_run7.xml</a:t>
            </a:r>
            <a:endParaRPr lang="ru-RU" i="1" kern="0" dirty="0">
              <a:solidFill>
                <a:srgbClr val="008000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36583"/>
            <a:ext cx="814840" cy="752493"/>
          </a:xfrm>
          <a:prstGeom prst="rect">
            <a:avLst/>
          </a:prstGeom>
        </p:spPr>
      </p:pic>
      <p:cxnSp>
        <p:nvCxnSpPr>
          <p:cNvPr id="47" name="Прямая со стрелкой 46"/>
          <p:cNvCxnSpPr>
            <a:stCxn id="46" idx="1"/>
            <a:endCxn id="45" idx="3"/>
          </p:cNvCxnSpPr>
          <p:nvPr/>
        </p:nvCxnSpPr>
        <p:spPr>
          <a:xfrm flipH="1">
            <a:off x="3531712" y="4612830"/>
            <a:ext cx="968280" cy="1131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412698" y="1604533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xrdcp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577" y="4820017"/>
            <a:ext cx="39082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00FF"/>
                </a:solidFill>
                <a:latin typeface="Consolas"/>
              </a:rPr>
              <a:t>&lt;</a:t>
            </a:r>
            <a:r>
              <a:rPr lang="en-US" sz="700" dirty="0">
                <a:solidFill>
                  <a:srgbClr val="A31515"/>
                </a:solidFill>
                <a:latin typeface="Consolas"/>
              </a:rPr>
              <a:t>job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name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convert_bmn_raw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700" dirty="0">
              <a:solidFill>
                <a:srgbClr val="000000"/>
              </a:solidFill>
              <a:latin typeface="Consolas"/>
            </a:endParaRPr>
          </a:p>
          <a:p>
            <a:r>
              <a:rPr lang="en-US" sz="700" dirty="0">
                <a:solidFill>
                  <a:srgbClr val="0000FF"/>
                </a:solidFill>
                <a:latin typeface="Consolas"/>
              </a:rPr>
              <a:t> &lt;</a:t>
            </a:r>
            <a:r>
              <a:rPr lang="en-US" sz="700" dirty="0">
                <a:solidFill>
                  <a:srgbClr val="A31515"/>
                </a:solidFill>
                <a:latin typeface="Consolas"/>
              </a:rPr>
              <a:t>macro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path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~/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bmnroot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/macro/raw/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BmnDataToRoot.C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700" dirty="0">
              <a:solidFill>
                <a:srgbClr val="000000"/>
              </a:solidFill>
              <a:latin typeface="Consolas"/>
            </a:endParaRPr>
          </a:p>
          <a:p>
            <a:r>
              <a:rPr lang="en-US" sz="700" dirty="0">
                <a:solidFill>
                  <a:srgbClr val="0000FF"/>
                </a:solidFill>
                <a:latin typeface="Consolas"/>
              </a:rPr>
              <a:t>  &lt;</a:t>
            </a:r>
            <a:r>
              <a:rPr lang="en-US" sz="700" dirty="0">
                <a:solidFill>
                  <a:srgbClr val="A31515"/>
                </a:solidFill>
                <a:latin typeface="Consolas"/>
              </a:rPr>
              <a:t>file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input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eos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/nica/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bmn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exp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/raw/run7/*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700" dirty="0">
              <a:solidFill>
                <a:srgbClr val="000000"/>
              </a:solidFill>
              <a:latin typeface="Consolas"/>
            </a:endParaRPr>
          </a:p>
          <a:p>
            <a:r>
              <a:rPr lang="en-US" sz="700" dirty="0">
                <a:solidFill>
                  <a:srgbClr val="0000FF"/>
                </a:solidFill>
                <a:latin typeface="Consolas"/>
              </a:rPr>
              <a:t>   &lt;</a:t>
            </a:r>
            <a:r>
              <a:rPr lang="en-US" sz="700" dirty="0">
                <a:solidFill>
                  <a:srgbClr val="A31515"/>
                </a:solidFill>
                <a:latin typeface="Consolas"/>
              </a:rPr>
              <a:t>put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command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xrdcp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path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lustre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stor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/${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file_name_with_ext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}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/&gt;</a:t>
            </a:r>
            <a:endParaRPr lang="en-US" sz="700" dirty="0">
              <a:solidFill>
                <a:srgbClr val="000000"/>
              </a:solidFill>
              <a:latin typeface="Consolas"/>
            </a:endParaRPr>
          </a:p>
          <a:p>
            <a:r>
              <a:rPr lang="en-US" sz="700" dirty="0">
                <a:solidFill>
                  <a:srgbClr val="0000FF"/>
                </a:solidFill>
                <a:latin typeface="Consolas"/>
              </a:rPr>
              <a:t>   &lt;</a:t>
            </a:r>
            <a:r>
              <a:rPr lang="en-US" sz="700" dirty="0">
                <a:solidFill>
                  <a:srgbClr val="A31515"/>
                </a:solidFill>
                <a:latin typeface="Consolas"/>
              </a:rPr>
              <a:t>get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command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xrdcp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path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lustre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stor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bmn_run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${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last_number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}_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digi.root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output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eos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/nica/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bmn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exp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digi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/run7/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bmn_run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${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last_number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}_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digi.root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/&gt;</a:t>
            </a:r>
            <a:endParaRPr lang="en-US" sz="700" dirty="0">
              <a:solidFill>
                <a:srgbClr val="000000"/>
              </a:solidFill>
              <a:latin typeface="Consolas"/>
            </a:endParaRPr>
          </a:p>
          <a:p>
            <a:r>
              <a:rPr lang="en-US" sz="700" dirty="0">
                <a:solidFill>
                  <a:srgbClr val="0000FF"/>
                </a:solidFill>
                <a:latin typeface="Consolas"/>
              </a:rPr>
              <a:t>  &lt;/</a:t>
            </a:r>
            <a:r>
              <a:rPr lang="en-US" sz="700" dirty="0">
                <a:solidFill>
                  <a:srgbClr val="A31515"/>
                </a:solidFill>
                <a:latin typeface="Consolas"/>
              </a:rPr>
              <a:t>file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700" dirty="0">
              <a:solidFill>
                <a:srgbClr val="000000"/>
              </a:solidFill>
              <a:latin typeface="Consolas"/>
            </a:endParaRPr>
          </a:p>
          <a:p>
            <a:r>
              <a:rPr lang="en-US" sz="700" dirty="0">
                <a:solidFill>
                  <a:srgbClr val="0000FF"/>
                </a:solidFill>
                <a:latin typeface="Consolas"/>
              </a:rPr>
              <a:t> &lt;/</a:t>
            </a:r>
            <a:r>
              <a:rPr lang="en-US" sz="700" dirty="0">
                <a:solidFill>
                  <a:srgbClr val="A31515"/>
                </a:solidFill>
                <a:latin typeface="Consolas"/>
              </a:rPr>
              <a:t>macro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700" dirty="0">
              <a:solidFill>
                <a:srgbClr val="000000"/>
              </a:solidFill>
              <a:latin typeface="Consolas"/>
            </a:endParaRPr>
          </a:p>
          <a:p>
            <a:r>
              <a:rPr lang="en-US" sz="700" dirty="0">
                <a:solidFill>
                  <a:srgbClr val="0000FF"/>
                </a:solidFill>
                <a:latin typeface="Consolas"/>
              </a:rPr>
              <a:t> &lt;</a:t>
            </a:r>
            <a:r>
              <a:rPr lang="en-US" sz="700" dirty="0">
                <a:solidFill>
                  <a:srgbClr val="A31515"/>
                </a:solidFill>
                <a:latin typeface="Consolas"/>
              </a:rPr>
              <a:t>run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mode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global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>
                <a:solidFill>
                  <a:srgbClr val="FF0000"/>
                </a:solidFill>
                <a:latin typeface="Consolas"/>
              </a:rPr>
              <a:t>count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100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 err="1">
                <a:solidFill>
                  <a:srgbClr val="FF0000"/>
                </a:solidFill>
                <a:latin typeface="Consolas"/>
              </a:rPr>
              <a:t>config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~/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bmnroot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/build/config.sh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700" dirty="0" err="1">
                <a:solidFill>
                  <a:srgbClr val="FF0000"/>
                </a:solidFill>
                <a:latin typeface="Consolas"/>
              </a:rPr>
              <a:t>work_dir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=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lustre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</a:t>
            </a:r>
            <a:r>
              <a:rPr lang="en-US" sz="700" dirty="0" err="1">
                <a:solidFill>
                  <a:srgbClr val="0000FF"/>
                </a:solidFill>
                <a:latin typeface="Consolas"/>
              </a:rPr>
              <a:t>stor</a:t>
            </a:r>
            <a:r>
              <a:rPr lang="en-US" sz="700" dirty="0">
                <a:solidFill>
                  <a:srgbClr val="000000"/>
                </a:solidFill>
                <a:latin typeface="Consolas"/>
              </a:rPr>
              <a:t>"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/&gt;</a:t>
            </a:r>
            <a:endParaRPr lang="en-US" sz="700" dirty="0">
              <a:solidFill>
                <a:srgbClr val="000000"/>
              </a:solidFill>
              <a:latin typeface="Consolas"/>
            </a:endParaRPr>
          </a:p>
          <a:p>
            <a:r>
              <a:rPr lang="en-US" sz="700" dirty="0">
                <a:solidFill>
                  <a:srgbClr val="0000FF"/>
                </a:solidFill>
                <a:latin typeface="Consolas"/>
              </a:rPr>
              <a:t>&lt;/</a:t>
            </a:r>
            <a:r>
              <a:rPr lang="en-US" sz="700" dirty="0">
                <a:solidFill>
                  <a:srgbClr val="A31515"/>
                </a:solidFill>
                <a:latin typeface="Consolas"/>
              </a:rPr>
              <a:t>job</a:t>
            </a:r>
            <a:r>
              <a:rPr lang="en-US" sz="700" dirty="0">
                <a:solidFill>
                  <a:srgbClr val="0000FF"/>
                </a:solidFill>
                <a:latin typeface="Consolas"/>
              </a:rPr>
              <a:t>&gt;</a:t>
            </a:r>
            <a:endParaRPr lang="en-US" sz="700" dirty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39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4 July 2019</a:t>
            </a:r>
          </a:p>
        </p:txBody>
      </p:sp>
      <p:pic>
        <p:nvPicPr>
          <p:cNvPr id="3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08245"/>
            <a:ext cx="1152128" cy="35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6948264" y="5053390"/>
            <a:ext cx="15841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BmnDataToRoot.C</a:t>
            </a:r>
            <a:endParaRPr kumimoji="0" lang="ru-RU" alt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25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3"/>
          <p:cNvSpPr>
            <a:spLocks noEditPoints="1"/>
          </p:cNvSpPr>
          <p:nvPr/>
        </p:nvSpPr>
        <p:spPr bwMode="gray">
          <a:xfrm rot="20241944">
            <a:off x="1230867" y="1958009"/>
            <a:ext cx="6829796" cy="3088443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4549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Information Systems for online &amp; offline processing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524625"/>
            <a:ext cx="504056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12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4 July 2019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026188" y="3667713"/>
            <a:ext cx="1204176" cy="1444628"/>
            <a:chOff x="3811121" y="2736007"/>
            <a:chExt cx="1204176" cy="144462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352210-7C95-4747-9D62-96B36591921C}"/>
                </a:ext>
              </a:extLst>
            </p:cNvPr>
            <p:cNvSpPr txBox="1"/>
            <p:nvPr/>
          </p:nvSpPr>
          <p:spPr>
            <a:xfrm>
              <a:off x="3811121" y="3880553"/>
              <a:ext cx="120417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Geometry IS</a:t>
              </a:r>
              <a:endParaRPr lang="ru-RU" sz="1350" b="1" dirty="0"/>
            </a:p>
          </p:txBody>
        </p:sp>
        <p:pic>
          <p:nvPicPr>
            <p:cNvPr id="33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935" y="2736007"/>
              <a:ext cx="1153271" cy="115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8352210-7C95-4747-9D62-96B36591921C}"/>
              </a:ext>
            </a:extLst>
          </p:cNvPr>
          <p:cNvSpPr txBox="1"/>
          <p:nvPr/>
        </p:nvSpPr>
        <p:spPr>
          <a:xfrm>
            <a:off x="1903199" y="5419391"/>
            <a:ext cx="1204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Condition IS</a:t>
            </a:r>
            <a:endParaRPr lang="ru-RU" sz="1350" b="1" dirty="0"/>
          </a:p>
        </p:txBody>
      </p:sp>
      <p:pic>
        <p:nvPicPr>
          <p:cNvPr id="3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4" y="4331516"/>
            <a:ext cx="1153271" cy="11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220153" y="967991"/>
            <a:ext cx="1531188" cy="1452941"/>
            <a:chOff x="7499454" y="3889278"/>
            <a:chExt cx="1531188" cy="145294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352210-7C95-4747-9D62-96B36591921C}"/>
                </a:ext>
              </a:extLst>
            </p:cNvPr>
            <p:cNvSpPr txBox="1"/>
            <p:nvPr/>
          </p:nvSpPr>
          <p:spPr>
            <a:xfrm>
              <a:off x="7499454" y="5042137"/>
              <a:ext cx="15311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Configuration IS</a:t>
              </a:r>
              <a:endParaRPr lang="ru-RU" sz="1350" b="1" dirty="0"/>
            </a:p>
          </p:txBody>
        </p:sp>
        <p:pic>
          <p:nvPicPr>
            <p:cNvPr id="39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907" y="3889278"/>
              <a:ext cx="1153271" cy="115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808531" y="1650413"/>
            <a:ext cx="1627369" cy="1445233"/>
            <a:chOff x="5433369" y="3889278"/>
            <a:chExt cx="1627369" cy="144523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8352210-7C95-4747-9D62-96B36591921C}"/>
                </a:ext>
              </a:extLst>
            </p:cNvPr>
            <p:cNvSpPr txBox="1"/>
            <p:nvPr/>
          </p:nvSpPr>
          <p:spPr>
            <a:xfrm>
              <a:off x="5433369" y="5034429"/>
              <a:ext cx="16273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Event Indexing IS</a:t>
              </a:r>
              <a:endParaRPr lang="ru-RU" sz="1350" b="1" dirty="0"/>
            </a:p>
          </p:txBody>
        </p:sp>
        <p:pic>
          <p:nvPicPr>
            <p:cNvPr id="6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419" y="3889278"/>
              <a:ext cx="1153271" cy="115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603187" y="2143892"/>
            <a:ext cx="1153271" cy="1366529"/>
            <a:chOff x="2034607" y="3033280"/>
            <a:chExt cx="1153271" cy="136652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8352210-7C95-4747-9D62-96B36591921C}"/>
                </a:ext>
              </a:extLst>
            </p:cNvPr>
            <p:cNvSpPr txBox="1"/>
            <p:nvPr/>
          </p:nvSpPr>
          <p:spPr>
            <a:xfrm>
              <a:off x="2048328" y="3033280"/>
              <a:ext cx="112723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Logbook IS</a:t>
              </a:r>
              <a:endParaRPr lang="ru-RU" sz="1350" b="1" dirty="0"/>
            </a:p>
          </p:txBody>
        </p:sp>
        <p:pic>
          <p:nvPicPr>
            <p:cNvPr id="75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607" y="3246538"/>
              <a:ext cx="1153271" cy="1153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6" name="Прямоугольник 115"/>
          <p:cNvSpPr/>
          <p:nvPr/>
        </p:nvSpPr>
        <p:spPr>
          <a:xfrm>
            <a:off x="827584" y="5805264"/>
            <a:ext cx="77683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000090"/>
              </a:buClr>
              <a:defRPr/>
            </a:pPr>
            <a:r>
              <a:rPr lang="en-US" sz="1600" i="1" dirty="0"/>
              <a:t>RFBR Grant 2019 – 2021: Development of Information Systems for Online and Offline Data Processing for the Experimental Setups of the NICA Complex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gray">
          <a:xfrm>
            <a:off x="2609122" y="3081324"/>
            <a:ext cx="45890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ru-RU" sz="2200" b="1" dirty="0">
                <a:solidFill>
                  <a:srgbClr val="808080"/>
                </a:solidFill>
                <a:latin typeface="Verdana" panose="020B0604030504040204" pitchFamily="34" charset="0"/>
              </a:rPr>
              <a:t>BM@N Software Ecosystem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82056" y="4635133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Igor ALEXANDROV</a:t>
            </a:r>
            <a:endParaRPr lang="en-US" sz="1400" dirty="0"/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a Geometry Database for the BM@N Experiment of Mega-Project NICA</a:t>
            </a: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gray">
          <a:xfrm>
            <a:off x="251520" y="1168296"/>
            <a:ext cx="269702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300" dirty="0">
                <a:solidFill>
                  <a:srgbClr val="080808"/>
                </a:solidFill>
                <a:latin typeface="Verdana" panose="020B0604030504040204" pitchFamily="34" charset="0"/>
              </a:rPr>
              <a:t>BmnRoot</a:t>
            </a:r>
          </a:p>
          <a:p>
            <a:r>
              <a:rPr lang="en-US" altLang="ru-RU" sz="1300" dirty="0">
                <a:solidFill>
                  <a:srgbClr val="080808"/>
                </a:solidFill>
                <a:latin typeface="Verdana" panose="020B0604030504040204" pitchFamily="34" charset="0"/>
              </a:rPr>
              <a:t>Run Control System</a:t>
            </a:r>
          </a:p>
          <a:p>
            <a:r>
              <a:rPr lang="en-US" altLang="ru-RU" sz="1300" dirty="0">
                <a:solidFill>
                  <a:srgbClr val="080808"/>
                </a:solidFill>
                <a:latin typeface="Verdana" panose="020B0604030504040204" pitchFamily="34" charset="0"/>
              </a:rPr>
              <a:t>Online Histogramming</a:t>
            </a:r>
          </a:p>
          <a:p>
            <a:r>
              <a:rPr lang="en-US" altLang="ru-RU" sz="1300" dirty="0">
                <a:solidFill>
                  <a:srgbClr val="080808"/>
                </a:solidFill>
                <a:latin typeface="Verdana" panose="020B0604030504040204" pitchFamily="34" charset="0"/>
              </a:rPr>
              <a:t>Event Display: offline/online…</a:t>
            </a:r>
          </a:p>
        </p:txBody>
      </p:sp>
      <p:sp>
        <p:nvSpPr>
          <p:cNvPr id="87" name="Freeform 14"/>
          <p:cNvSpPr>
            <a:spLocks/>
          </p:cNvSpPr>
          <p:nvPr/>
        </p:nvSpPr>
        <p:spPr bwMode="gray">
          <a:xfrm>
            <a:off x="323528" y="2045798"/>
            <a:ext cx="4464496" cy="1152373"/>
          </a:xfrm>
          <a:custGeom>
            <a:avLst/>
            <a:gdLst>
              <a:gd name="T0" fmla="*/ 0 w 2160"/>
              <a:gd name="T1" fmla="*/ 0 h 1008"/>
              <a:gd name="T2" fmla="*/ 1200 w 2160"/>
              <a:gd name="T3" fmla="*/ 0 h 1008"/>
              <a:gd name="T4" fmla="*/ 2160 w 2160"/>
              <a:gd name="T5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1008">
                <a:moveTo>
                  <a:pt x="0" y="0"/>
                </a:moveTo>
                <a:lnTo>
                  <a:pt x="1200" y="0"/>
                </a:lnTo>
                <a:lnTo>
                  <a:pt x="2160" y="1008"/>
                </a:lnTo>
              </a:path>
            </a:pathLst>
          </a:custGeom>
          <a:noFill/>
          <a:ln w="9525" cap="flat" cmpd="sng">
            <a:solidFill>
              <a:srgbClr val="5F5F5F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5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Obsolete Versions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39921"/>
            <a:ext cx="1015163" cy="8640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7337" y="3501301"/>
            <a:ext cx="1391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dirty="0"/>
              <a:t>Soft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9065" y="425302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may18p1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02371"/>
            <a:ext cx="1015163" cy="864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64183" y="4963751"/>
            <a:ext cx="1535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dirty="0"/>
              <a:t>Root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508" y="571391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v.18.0.4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79792" y="1196752"/>
            <a:ext cx="598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BmnRoot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2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31 July 2019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" y="1052736"/>
            <a:ext cx="2624135" cy="178015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5536" y="2856593"/>
            <a:ext cx="2052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ROOT 6.12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792" y="1758507"/>
            <a:ext cx="5984696" cy="46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1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New Versions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1015163" cy="8640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7337" y="3490380"/>
            <a:ext cx="1391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dirty="0"/>
              <a:t>Soft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9065" y="4242105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jun19p1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1015163" cy="864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64183" y="5002548"/>
            <a:ext cx="1535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dirty="0"/>
              <a:t>Root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508" y="5752707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v18.2.0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" y="1052736"/>
            <a:ext cx="2624135" cy="17801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5536" y="2856593"/>
            <a:ext cx="2052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ROOT 6.16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3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31 July 2019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1196752"/>
            <a:ext cx="592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 panose="020B0604020202020204" pitchFamily="34" charset="0"/>
              </a:rPr>
              <a:t>BmnRoot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772817"/>
            <a:ext cx="592217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New FairSoft with ROOT 6.16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203848" cy="1095065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8CE818E4-9F88-49E0-92E1-ED601A625A3F}"/>
              </a:ext>
            </a:extLst>
          </p:cNvPr>
          <p:cNvSpPr txBox="1">
            <a:spLocks/>
          </p:cNvSpPr>
          <p:nvPr/>
        </p:nvSpPr>
        <p:spPr bwMode="auto">
          <a:xfrm>
            <a:off x="2771800" y="2579849"/>
            <a:ext cx="301416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Transition to ROOT 6.16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Shape 2"/>
          <p:cNvSpPr txBox="1"/>
          <p:nvPr/>
        </p:nvSpPr>
        <p:spPr>
          <a:xfrm>
            <a:off x="1691680" y="3501008"/>
            <a:ext cx="5328592" cy="936104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functions to work with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TTimeStamp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PostgreSQL:</a:t>
            </a:r>
          </a:p>
          <a:p>
            <a:pPr algn="ctr">
              <a:lnSpc>
                <a:spcPct val="150000"/>
              </a:lnSpc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 corrections were accepted in ROOT dev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8CE818E4-9F88-49E0-92E1-ED601A625A3F}"/>
              </a:ext>
            </a:extLst>
          </p:cNvPr>
          <p:cNvSpPr txBox="1">
            <a:spLocks/>
          </p:cNvSpPr>
          <p:nvPr/>
        </p:nvSpPr>
        <p:spPr bwMode="auto">
          <a:xfrm>
            <a:off x="2104325" y="4365104"/>
            <a:ext cx="455590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Patch for ROOT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was implemented!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4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31 July 2019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8CE818E4-9F88-49E0-92E1-ED601A625A3F}"/>
              </a:ext>
            </a:extLst>
          </p:cNvPr>
          <p:cNvSpPr txBox="1">
            <a:spLocks/>
          </p:cNvSpPr>
          <p:nvPr/>
        </p:nvSpPr>
        <p:spPr bwMode="auto">
          <a:xfrm>
            <a:off x="1616709" y="5301208"/>
            <a:ext cx="547853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Patch for ROOT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noProof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supplied as a patch for FairSoft jun19p1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51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New FairRoot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8CE818E4-9F88-49E0-92E1-ED601A625A3F}"/>
              </a:ext>
            </a:extLst>
          </p:cNvPr>
          <p:cNvSpPr txBox="1">
            <a:spLocks/>
          </p:cNvSpPr>
          <p:nvPr/>
        </p:nvSpPr>
        <p:spPr bwMode="auto">
          <a:xfrm>
            <a:off x="1943707" y="4725144"/>
            <a:ext cx="4824536" cy="5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Patch for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FairRoot</a:t>
            </a:r>
            <a:r>
              <a:rPr lang="en-US" sz="2400" kern="0" noProof="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was implemented!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5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Shape 2"/>
          <p:cNvSpPr txBox="1"/>
          <p:nvPr/>
        </p:nvSpPr>
        <p:spPr>
          <a:xfrm>
            <a:off x="1691680" y="3429000"/>
            <a:ext cx="5328592" cy="936104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Corrections of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WriteConfigFile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BmnRoot installation:</a:t>
            </a:r>
          </a:p>
          <a:p>
            <a:pPr algn="ctr">
              <a:lnSpc>
                <a:spcPct val="150000"/>
              </a:lnSpc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corrections were not inserted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22" y="1851571"/>
            <a:ext cx="2798307" cy="1408298"/>
          </a:xfrm>
          <a:prstGeom prst="rect">
            <a:avLst/>
          </a:prstGeom>
        </p:spPr>
      </p:pic>
      <p:sp>
        <p:nvSpPr>
          <p:cNvPr id="27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31 July 2019</a:t>
            </a:r>
          </a:p>
        </p:txBody>
      </p:sp>
    </p:spTree>
    <p:extLst>
      <p:ext uri="{BB962C8B-B14F-4D97-AF65-F5344CB8AC3E}">
        <p14:creationId xmlns:p14="http://schemas.microsoft.com/office/powerpoint/2010/main" val="79095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BmnRoot compilation</a:t>
            </a:r>
          </a:p>
        </p:txBody>
      </p:sp>
      <p:sp>
        <p:nvSpPr>
          <p:cNvPr id="21" name="TextShape 2"/>
          <p:cNvSpPr txBox="1"/>
          <p:nvPr/>
        </p:nvSpPr>
        <p:spPr>
          <a:xfrm>
            <a:off x="107503" y="1196752"/>
            <a:ext cx="9036495" cy="2664296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>
              <a:lnSpc>
                <a:spcPct val="150000"/>
              </a:lnSpc>
            </a:pP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Compilation Warnings: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ISO C++ forbids converting a string constant to ‘char*’class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FairLogger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::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endl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 is deprecated: Line break is now added automatically by the LOG macro, this variable only adds empty space. &lt;&lt; 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FairLogger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::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endl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‘void </a:t>
            </a:r>
            <a:r>
              <a:rPr lang="en-U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FairLogger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::Info(const char*, const char*, const char*, const char*, ...)’ is deprecated: Use 'LOG(info) &lt;&lt; content;' macro interface instead.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6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31 July 2019</a:t>
            </a:r>
          </a:p>
        </p:txBody>
      </p:sp>
    </p:spTree>
    <p:extLst>
      <p:ext uri="{BB962C8B-B14F-4D97-AF65-F5344CB8AC3E}">
        <p14:creationId xmlns:p14="http://schemas.microsoft.com/office/powerpoint/2010/main" val="275487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0" y="2852936"/>
            <a:ext cx="9144000" cy="75148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5500"/>
              </a:lnSpc>
              <a:tabLst>
                <a:tab pos="50800" algn="l"/>
                <a:tab pos="1562100" algn="l"/>
              </a:tabLst>
            </a:pPr>
            <a:r>
              <a:rPr lang="en-US" altLang="zh-CN" sz="5000" b="1" dirty="0">
                <a:solidFill>
                  <a:srgbClr val="3861AA"/>
                </a:solidFill>
                <a:latin typeface="Times New Roman" pitchFamily="18" charset="0"/>
                <a:cs typeface="Times New Roman" pitchFamily="18" charset="0"/>
              </a:rPr>
              <a:t>The Installation Procedure</a:t>
            </a:r>
            <a:endParaRPr lang="en-US" altLang="zh-CN" sz="3400" dirty="0">
              <a:solidFill>
                <a:srgbClr val="3861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2930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Manual: </a:t>
            </a:r>
            <a:r>
              <a:rPr lang="en-US" sz="24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http://bmn.jinr.ru/software-installation/</a:t>
            </a:r>
            <a:endParaRPr lang="ru-RU" sz="2400" dirty="0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82646412-0C42-4083-B7E3-8D9A82092F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31 July 2019</a:t>
            </a:r>
          </a:p>
        </p:txBody>
      </p:sp>
    </p:spTree>
    <p:extLst>
      <p:ext uri="{BB962C8B-B14F-4D97-AF65-F5344CB8AC3E}">
        <p14:creationId xmlns:p14="http://schemas.microsoft.com/office/powerpoint/2010/main" val="96339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New Software on BM@N Computing Clusters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8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31 July 2019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115" y="1053770"/>
            <a:ext cx="1540869" cy="791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054203"/>
            <a:ext cx="1656184" cy="790621"/>
          </a:xfrm>
          <a:prstGeom prst="rect">
            <a:avLst/>
          </a:prstGeom>
        </p:spPr>
      </p:pic>
      <p:sp>
        <p:nvSpPr>
          <p:cNvPr id="7" name="Плюс 6"/>
          <p:cNvSpPr/>
          <p:nvPr/>
        </p:nvSpPr>
        <p:spPr>
          <a:xfrm>
            <a:off x="4283968" y="1196752"/>
            <a:ext cx="435415" cy="3885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>
            <a:cxnSpLocks/>
          </p:cNvCxnSpPr>
          <p:nvPr/>
        </p:nvCxnSpPr>
        <p:spPr>
          <a:xfrm flipH="1">
            <a:off x="1662979" y="1629035"/>
            <a:ext cx="2660345" cy="103585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/>
          </p:cNvCxnSpPr>
          <p:nvPr/>
        </p:nvCxnSpPr>
        <p:spPr>
          <a:xfrm>
            <a:off x="4510225" y="1691839"/>
            <a:ext cx="0" cy="100245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cxnSpLocks/>
            <a:endCxn id="50" idx="0"/>
          </p:cNvCxnSpPr>
          <p:nvPr/>
        </p:nvCxnSpPr>
        <p:spPr>
          <a:xfrm>
            <a:off x="4716018" y="1593553"/>
            <a:ext cx="2204723" cy="96264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 rot="1436656">
            <a:off x="5363441" y="1872343"/>
            <a:ext cx="1756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/>
              <a:t>nearest future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427984" y="1988840"/>
            <a:ext cx="111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/>
              <a:t>nearest future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 rot="20296522">
            <a:off x="1543514" y="1968728"/>
            <a:ext cx="2080417" cy="27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/>
              <a:t>ready, </a:t>
            </a:r>
            <a:r>
              <a:rPr lang="en-US" i="1" dirty="0"/>
              <a:t>new → pro</a:t>
            </a:r>
            <a:endParaRPr lang="ru-RU" i="1" dirty="0"/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2D9678F7-B266-4E14-A260-0CEDBF55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19" y="3203485"/>
            <a:ext cx="1345319" cy="1644179"/>
          </a:xfrm>
          <a:prstGeom prst="rect">
            <a:avLst/>
          </a:prstGeom>
          <a:noFill/>
          <a:ln>
            <a:noFill/>
          </a:ln>
          <a:effectLst>
            <a:outerShdw blurRad="63500"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" name="Rectangle 19">
            <a:extLst>
              <a:ext uri="{FF2B5EF4-FFF2-40B4-BE49-F238E27FC236}">
                <a16:creationId xmlns:a16="http://schemas.microsoft.com/office/drawing/2014/main" id="{95083913-5BE8-4D74-9F8F-86DB1452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84" y="4928122"/>
            <a:ext cx="277806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OS: Scientific Linux 7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Exp. software: Local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EOS: 3.3 PB</a:t>
            </a:r>
            <a:r>
              <a:rPr lang="en-US" sz="1400" dirty="0"/>
              <a:t> (replicated)</a:t>
            </a:r>
            <a:endParaRPr lang="en-US" sz="1400" b="1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GlusterFS: 320 TB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replicated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en-US" sz="1400" b="1" dirty="0"/>
              <a:t>Sun Grid Engine: 3 060</a:t>
            </a:r>
            <a:r>
              <a:rPr lang="es-ES_tradnl" sz="1400" b="1" dirty="0"/>
              <a:t> </a:t>
            </a:r>
            <a:r>
              <a:rPr lang="es-ES_tradnl" sz="1400" dirty="0"/>
              <a:t>(Intel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_tradnl" sz="1400" dirty="0"/>
              <a:t>Xeon cores)</a:t>
            </a:r>
            <a:endParaRPr lang="es-ES_tradnl" sz="1400" b="1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7CB0B22-BFDB-46FE-86DF-D87C019BDC64}"/>
              </a:ext>
            </a:extLst>
          </p:cNvPr>
          <p:cNvSpPr txBox="1">
            <a:spLocks/>
          </p:cNvSpPr>
          <p:nvPr/>
        </p:nvSpPr>
        <p:spPr bwMode="auto">
          <a:xfrm>
            <a:off x="311247" y="2557839"/>
            <a:ext cx="2436937" cy="71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1600" dirty="0">
                <a:solidFill>
                  <a:srgbClr val="000090"/>
                </a:solidFill>
              </a:rPr>
              <a:t>NICA Cluster</a:t>
            </a:r>
          </a:p>
          <a:p>
            <a:pPr algn="ctr" defTabSz="457200"/>
            <a:r>
              <a:rPr lang="en-US" sz="1400" dirty="0">
                <a:solidFill>
                  <a:srgbClr val="000090"/>
                </a:solidFill>
              </a:rPr>
              <a:t>(LHEP, b.215, b.216)</a:t>
            </a:r>
          </a:p>
        </p:txBody>
      </p:sp>
      <p:pic>
        <p:nvPicPr>
          <p:cNvPr id="41" name="Рисунок 1">
            <a:extLst>
              <a:ext uri="{FF2B5EF4-FFF2-40B4-BE49-F238E27FC236}">
                <a16:creationId xmlns:a16="http://schemas.microsoft.com/office/drawing/2014/main" id="{C45787EF-4E4A-4196-80F7-2E21D80A5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9782" y="3279521"/>
            <a:ext cx="1571006" cy="16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19">
            <a:extLst>
              <a:ext uri="{FF2B5EF4-FFF2-40B4-BE49-F238E27FC236}">
                <a16:creationId xmlns:a16="http://schemas.microsoft.com/office/drawing/2014/main" id="{403348B2-A099-4069-8F99-05A337CA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553" y="5003452"/>
            <a:ext cx="2808312" cy="148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OS: Scientific Linux 6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Exp. software: </a:t>
            </a:r>
            <a:r>
              <a:rPr lang="en-US" sz="1400" b="1" dirty="0"/>
              <a:t>CVMFS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EOS: 4 PB</a:t>
            </a:r>
          </a:p>
          <a:p>
            <a:pPr algn="ctr">
              <a:lnSpc>
                <a:spcPct val="114000"/>
              </a:lnSpc>
              <a:spcBef>
                <a:spcPts val="200"/>
              </a:spcBef>
            </a:pPr>
            <a:r>
              <a:rPr lang="en-US" sz="1400" b="1" dirty="0"/>
              <a:t>Torque/Maui:</a:t>
            </a:r>
          </a:p>
          <a:p>
            <a:pPr algn="ctr">
              <a:lnSpc>
                <a:spcPct val="114000"/>
              </a:lnSpc>
            </a:pPr>
            <a:r>
              <a:rPr lang="es-ES_tradnl" sz="1400" dirty="0"/>
              <a:t>Tier2: </a:t>
            </a:r>
            <a:r>
              <a:rPr lang="es-ES_tradnl" sz="1400" b="1" dirty="0"/>
              <a:t>~200 IX cores</a:t>
            </a:r>
            <a:endParaRPr lang="es-ES_tradnl" sz="1400" dirty="0"/>
          </a:p>
          <a:p>
            <a:pPr algn="ctr">
              <a:lnSpc>
                <a:spcPct val="114000"/>
              </a:lnSpc>
            </a:pPr>
            <a:r>
              <a:rPr lang="es-ES_tradnl" sz="1400" dirty="0"/>
              <a:t>Tier1: ~</a:t>
            </a:r>
            <a:r>
              <a:rPr lang="es-ES_tradnl" sz="1400" b="1" dirty="0"/>
              <a:t>500 IX cores</a:t>
            </a:r>
            <a:endParaRPr lang="es-ES_tradnl" sz="1400" dirty="0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EC327AD2-924B-4185-BE2A-57D76206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775" y="2694292"/>
            <a:ext cx="304521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MICC Tier</a:t>
            </a:r>
            <a:r>
              <a:rPr lang="ru-RU" sz="1600" dirty="0">
                <a:solidFill>
                  <a:srgbClr val="000090"/>
                </a:solidFill>
              </a:rPr>
              <a:t>1</a:t>
            </a:r>
            <a:r>
              <a:rPr lang="en-US" sz="1600" dirty="0">
                <a:solidFill>
                  <a:srgbClr val="000090"/>
                </a:solidFill>
              </a:rPr>
              <a:t>/2 Center</a:t>
            </a:r>
          </a:p>
          <a:p>
            <a:pPr algn="ctr"/>
            <a:r>
              <a:rPr lang="en-US" sz="1400" dirty="0">
                <a:solidFill>
                  <a:srgbClr val="000090"/>
                </a:solidFill>
              </a:rPr>
              <a:t>(LIT, b.134)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D84FF35-5C69-4D06-B440-235417F029DA}"/>
              </a:ext>
            </a:extLst>
          </p:cNvPr>
          <p:cNvGrpSpPr/>
          <p:nvPr/>
        </p:nvGrpSpPr>
        <p:grpSpPr>
          <a:xfrm>
            <a:off x="6395144" y="2876403"/>
            <a:ext cx="2055447" cy="1964787"/>
            <a:chOff x="5973944" y="1257104"/>
            <a:chExt cx="3062552" cy="2947050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73AB0412-49E9-467C-AD90-B156E5F49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944" y="1599984"/>
              <a:ext cx="1815008" cy="247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0489F5-483B-4BEB-9D0D-9008964DE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3453" y="1257104"/>
              <a:ext cx="1626065" cy="1948764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2850474-B280-4784-927D-3B51905B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48632" y="2193903"/>
              <a:ext cx="1687864" cy="2010251"/>
            </a:xfrm>
            <a:prstGeom prst="rect">
              <a:avLst/>
            </a:prstGeom>
          </p:spPr>
        </p:pic>
      </p:grpSp>
      <p:sp>
        <p:nvSpPr>
          <p:cNvPr id="50" name="Rectangle 2">
            <a:extLst>
              <a:ext uri="{FF2B5EF4-FFF2-40B4-BE49-F238E27FC236}">
                <a16:creationId xmlns:a16="http://schemas.microsoft.com/office/drawing/2014/main" id="{5BA73480-2C93-49A2-849C-7A679D2D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2556193"/>
            <a:ext cx="29692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HybriLIT platform</a:t>
            </a:r>
          </a:p>
          <a:p>
            <a:pPr algn="ctr"/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400" dirty="0">
                <a:solidFill>
                  <a:srgbClr val="000090"/>
                </a:solidFill>
              </a:rPr>
              <a:t>(LIT, b.134)</a:t>
            </a: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DFBE87D3-3BB0-4F0C-8BB2-840CE4B00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942" y="4797772"/>
            <a:ext cx="359557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OS: CERN CentOS 7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Exp. software: CVMFS, </a:t>
            </a:r>
            <a:r>
              <a:rPr lang="en-US" sz="1400" b="1" dirty="0"/>
              <a:t>Modules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ZFS</a:t>
            </a:r>
            <a:r>
              <a:rPr lang="en-US" sz="1400" dirty="0"/>
              <a:t> 200 TB</a:t>
            </a:r>
            <a:r>
              <a:rPr lang="en-US" sz="1400" b="1" dirty="0"/>
              <a:t>,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400" b="1" dirty="0" err="1"/>
              <a:t>UltraFast</a:t>
            </a:r>
            <a:r>
              <a:rPr lang="en-US" sz="1400" b="1" dirty="0"/>
              <a:t> Storage on </a:t>
            </a:r>
            <a:r>
              <a:rPr lang="en-US" sz="1400" b="1" dirty="0" err="1"/>
              <a:t>Lustre</a:t>
            </a:r>
            <a:r>
              <a:rPr lang="en-US" sz="1400" b="1" dirty="0"/>
              <a:t> 12</a:t>
            </a:r>
            <a:r>
              <a:rPr lang="en-US" sz="1400" dirty="0"/>
              <a:t>0 </a:t>
            </a:r>
            <a:r>
              <a:rPr lang="en-US" sz="1400" dirty="0" err="1"/>
              <a:t>TB</a:t>
            </a:r>
            <a:r>
              <a:rPr lang="en-US" sz="800" dirty="0" err="1"/>
              <a:t>ssd</a:t>
            </a:r>
            <a:endParaRPr lang="en-US" sz="1400" b="1" dirty="0"/>
          </a:p>
          <a:p>
            <a:pPr algn="ctr">
              <a:spcBef>
                <a:spcPts val="0"/>
              </a:spcBef>
            </a:pPr>
            <a:r>
              <a:rPr lang="en-US" sz="1400" b="1" dirty="0"/>
              <a:t>SLURM: 2880</a:t>
            </a:r>
            <a:r>
              <a:rPr lang="es-ES_tradnl" sz="1400" b="1" dirty="0"/>
              <a:t> </a:t>
            </a:r>
            <a:r>
              <a:rPr lang="es-ES_tradnl" sz="1400" dirty="0"/>
              <a:t>(Intel </a:t>
            </a:r>
            <a:r>
              <a:rPr lang="es-ES_tradnl" sz="1400" dirty="0" err="1"/>
              <a:t>Xeon</a:t>
            </a:r>
            <a:r>
              <a:rPr lang="es-ES_tradnl" sz="1400" dirty="0"/>
              <a:t> cores)</a:t>
            </a:r>
          </a:p>
          <a:p>
            <a:pPr algn="ctr">
              <a:spcBef>
                <a:spcPts val="0"/>
              </a:spcBef>
            </a:pPr>
            <a:r>
              <a:rPr lang="es-ES_tradnl" sz="1400" dirty="0"/>
              <a:t>+ </a:t>
            </a:r>
            <a:r>
              <a:rPr lang="es-ES_tradnl" sz="1400" b="1" dirty="0"/>
              <a:t>6048</a:t>
            </a:r>
            <a:r>
              <a:rPr lang="es-ES_tradnl" sz="1400" dirty="0"/>
              <a:t> (Intel </a:t>
            </a:r>
            <a:r>
              <a:rPr lang="es-ES_tradnl" sz="1400" dirty="0" err="1"/>
              <a:t>Xeon</a:t>
            </a:r>
            <a:r>
              <a:rPr lang="es-ES_tradnl" sz="1400" dirty="0"/>
              <a:t> Phi cores)</a:t>
            </a:r>
          </a:p>
          <a:p>
            <a:pPr algn="ctr">
              <a:spcBef>
                <a:spcPts val="0"/>
              </a:spcBef>
            </a:pPr>
            <a:r>
              <a:rPr lang="es-ES_tradnl" sz="1400" dirty="0"/>
              <a:t>+ </a:t>
            </a:r>
            <a:r>
              <a:rPr lang="es-ES_tradnl" sz="1400" b="1" dirty="0"/>
              <a:t>40 GPU</a:t>
            </a:r>
            <a:r>
              <a:rPr lang="es-ES_tradnl" sz="1400" dirty="0"/>
              <a:t> NVIDIA Tesla 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517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3239"/>
            <a:ext cx="2362376" cy="2756726"/>
          </a:xfrm>
          <a:prstGeom prst="rect">
            <a:avLst/>
          </a:prstGeom>
          <a:noFill/>
          <a:ln>
            <a:noFill/>
          </a:ln>
          <a:effectLst>
            <a:outerShdw blurRad="63500"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NICA Cluster: from a prototype to the future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524625"/>
            <a:ext cx="504056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9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97906" y="1124744"/>
            <a:ext cx="111630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97906" y="2435211"/>
            <a:ext cx="120622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051178" y="4368830"/>
            <a:ext cx="2778061" cy="5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500" dirty="0"/>
              <a:t>Batch System: </a:t>
            </a:r>
            <a:r>
              <a:rPr lang="en-US" sz="1500" b="1" dirty="0"/>
              <a:t>Sun Grid Engine</a:t>
            </a:r>
            <a:endParaRPr lang="es-ES_tradnl" sz="1500" dirty="0"/>
          </a:p>
          <a:p>
            <a:pPr>
              <a:lnSpc>
                <a:spcPct val="114000"/>
              </a:lnSpc>
            </a:pPr>
            <a:r>
              <a:rPr lang="es-ES_tradnl" sz="1500" dirty="0"/>
              <a:t>Intel Xeon: </a:t>
            </a:r>
            <a:r>
              <a:rPr lang="es-ES_tradnl" sz="1500" b="1" dirty="0"/>
              <a:t>3096 log. cores</a:t>
            </a:r>
            <a:endParaRPr lang="ru-RU" sz="1500" b="1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995936" y="1306582"/>
            <a:ext cx="5004047" cy="126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500" b="1" dirty="0"/>
              <a:t>EOS: 0.5 PB</a:t>
            </a:r>
            <a:r>
              <a:rPr lang="en-US" sz="1500" dirty="0"/>
              <a:t> distributed FS (</a:t>
            </a:r>
            <a:r>
              <a:rPr lang="en-US" sz="1500" i="1" dirty="0"/>
              <a:t>replicated</a:t>
            </a:r>
            <a:r>
              <a:rPr lang="en-US" sz="1500" dirty="0"/>
              <a:t>)</a:t>
            </a:r>
            <a:endParaRPr lang="en-US" sz="1500" b="1" dirty="0"/>
          </a:p>
          <a:p>
            <a:pPr>
              <a:lnSpc>
                <a:spcPct val="114000"/>
              </a:lnSpc>
              <a:tabLst>
                <a:tab pos="1074738" algn="l"/>
              </a:tabLst>
            </a:pPr>
            <a:r>
              <a:rPr lang="en-US" sz="1500" dirty="0"/>
              <a:t>   </a:t>
            </a:r>
            <a:r>
              <a:rPr lang="en-US" sz="1500" u="sng" dirty="0"/>
              <a:t>sim. data</a:t>
            </a:r>
            <a:r>
              <a:rPr lang="en-US" sz="1500" dirty="0"/>
              <a:t>:	/</a:t>
            </a:r>
            <a:r>
              <a:rPr lang="en-US" sz="1500" dirty="0" err="1"/>
              <a:t>eos</a:t>
            </a:r>
            <a:r>
              <a:rPr lang="en-US" sz="1500" dirty="0"/>
              <a:t>/nica/</a:t>
            </a:r>
            <a:r>
              <a:rPr lang="en-US" sz="1500" dirty="0" err="1"/>
              <a:t>bmn</a:t>
            </a:r>
            <a:r>
              <a:rPr lang="en-US" sz="1500" dirty="0"/>
              <a:t>/sim/</a:t>
            </a:r>
          </a:p>
          <a:p>
            <a:pPr>
              <a:lnSpc>
                <a:spcPct val="114000"/>
              </a:lnSpc>
              <a:tabLst>
                <a:tab pos="1074738" algn="l"/>
              </a:tabLst>
            </a:pPr>
            <a:r>
              <a:rPr lang="en-US" sz="1500" dirty="0"/>
              <a:t>   </a:t>
            </a:r>
            <a:r>
              <a:rPr lang="en-US" sz="1500" u="sng" dirty="0"/>
              <a:t>exp. data</a:t>
            </a:r>
            <a:r>
              <a:rPr lang="en-US" sz="1500" dirty="0"/>
              <a:t>:	/</a:t>
            </a:r>
            <a:r>
              <a:rPr lang="en-US" sz="1500" dirty="0" err="1"/>
              <a:t>eos</a:t>
            </a:r>
            <a:r>
              <a:rPr lang="en-US" sz="1500" dirty="0"/>
              <a:t>/nica/</a:t>
            </a:r>
            <a:r>
              <a:rPr lang="en-US" sz="1500" dirty="0" err="1"/>
              <a:t>bmn</a:t>
            </a:r>
            <a:r>
              <a:rPr lang="en-US" sz="1500" dirty="0"/>
              <a:t>/exp/[</a:t>
            </a:r>
            <a:r>
              <a:rPr lang="en-US" sz="1500" dirty="0" err="1"/>
              <a:t>raw,digi</a:t>
            </a:r>
            <a:r>
              <a:rPr lang="en-US" sz="1500" dirty="0"/>
              <a:t>]</a:t>
            </a:r>
          </a:p>
          <a:p>
            <a:pPr>
              <a:lnSpc>
                <a:spcPct val="114000"/>
              </a:lnSpc>
              <a:tabLst>
                <a:tab pos="1074738" algn="l"/>
              </a:tabLst>
            </a:pPr>
            <a:r>
              <a:rPr lang="en-US" sz="1500" dirty="0"/>
              <a:t>   </a:t>
            </a:r>
            <a:r>
              <a:rPr lang="en-US" sz="1500" u="sng" dirty="0"/>
              <a:t>for users</a:t>
            </a:r>
            <a:r>
              <a:rPr lang="en-US" sz="1500" dirty="0"/>
              <a:t>:	/</a:t>
            </a:r>
            <a:r>
              <a:rPr lang="en-US" sz="1500" dirty="0" err="1"/>
              <a:t>eos</a:t>
            </a:r>
            <a:r>
              <a:rPr lang="en-US" sz="1500" dirty="0"/>
              <a:t>/nica/</a:t>
            </a:r>
            <a:r>
              <a:rPr lang="en-US" sz="1500" dirty="0" err="1"/>
              <a:t>bmn</a:t>
            </a:r>
            <a:r>
              <a:rPr lang="en-US" sz="1500" dirty="0"/>
              <a:t>/users/</a:t>
            </a:r>
          </a:p>
          <a:p>
            <a:pPr>
              <a:lnSpc>
                <a:spcPct val="114000"/>
              </a:lnSpc>
              <a:tabLst>
                <a:tab pos="1074738" algn="l"/>
              </a:tabLst>
            </a:pPr>
            <a:r>
              <a:rPr lang="en-US" sz="1500" dirty="0"/>
              <a:t> 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995936" y="2703192"/>
            <a:ext cx="4824536" cy="103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500" dirty="0"/>
              <a:t>FairSoft:</a:t>
            </a:r>
          </a:p>
          <a:p>
            <a:pPr>
              <a:lnSpc>
                <a:spcPct val="114000"/>
              </a:lnSpc>
            </a:pPr>
            <a:r>
              <a:rPr lang="en-US" sz="1500" dirty="0"/>
              <a:t>   </a:t>
            </a:r>
            <a:r>
              <a:rPr lang="en-US" sz="1500" b="1" dirty="0"/>
              <a:t>/opt/fairsoft/</a:t>
            </a:r>
            <a:r>
              <a:rPr lang="en-US" sz="1500" b="1" dirty="0" err="1"/>
              <a:t>bmn</a:t>
            </a:r>
            <a:r>
              <a:rPr lang="en-US" sz="1500" b="1" dirty="0"/>
              <a:t>/new → jun19p1</a:t>
            </a:r>
            <a:endParaRPr lang="en-US" sz="1500" dirty="0"/>
          </a:p>
          <a:p>
            <a:pPr>
              <a:lnSpc>
                <a:spcPct val="114000"/>
              </a:lnSpc>
            </a:pPr>
            <a:r>
              <a:rPr lang="en-US" sz="1500" dirty="0"/>
              <a:t>FairRoot:</a:t>
            </a:r>
          </a:p>
          <a:p>
            <a:pPr>
              <a:lnSpc>
                <a:spcPct val="114000"/>
              </a:lnSpc>
            </a:pPr>
            <a:r>
              <a:rPr lang="en-US" sz="1500" dirty="0"/>
              <a:t>   </a:t>
            </a:r>
            <a:r>
              <a:rPr lang="en-US" sz="1500" b="1" dirty="0"/>
              <a:t>/opt/</a:t>
            </a:r>
            <a:r>
              <a:rPr lang="en-US" sz="1500" b="1" dirty="0" err="1"/>
              <a:t>fairroot</a:t>
            </a:r>
            <a:r>
              <a:rPr lang="en-US" sz="1500" b="1" dirty="0"/>
              <a:t>/</a:t>
            </a:r>
            <a:r>
              <a:rPr lang="en-US" sz="1500" b="1" dirty="0" err="1"/>
              <a:t>bmn</a:t>
            </a:r>
            <a:r>
              <a:rPr lang="en-US" sz="1500" b="1" dirty="0"/>
              <a:t>/new → v18.2.0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4005064"/>
            <a:ext cx="1584175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7286615" y="2924944"/>
            <a:ext cx="1584176" cy="73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728A"/>
              </a:buClr>
              <a:buSzTx/>
              <a:buNone/>
              <a:tabLst/>
              <a:defRPr/>
            </a:pPr>
            <a:r>
              <a:rPr lang="en-US" sz="1500" i="1" kern="0" dirty="0">
                <a:solidFill>
                  <a:srgbClr val="C00000"/>
                </a:solidFill>
                <a:latin typeface="Arial"/>
              </a:rPr>
              <a:t>new versions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728A"/>
              </a:buClr>
              <a:buSzTx/>
              <a:buNone/>
              <a:tabLst/>
              <a:defRPr/>
            </a:pPr>
            <a:r>
              <a:rPr lang="en-US" sz="1500" i="1" kern="0" dirty="0">
                <a:solidFill>
                  <a:srgbClr val="C00000"/>
                </a:solidFill>
                <a:latin typeface="Arial"/>
              </a:rPr>
              <a:t>SetEnv.sh: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728A"/>
              </a:buClr>
              <a:buSz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need correction!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556" y="1484784"/>
            <a:ext cx="25922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OS: Scientific Linux 7</a:t>
            </a:r>
          </a:p>
          <a:p>
            <a:pPr algn="ctr">
              <a:spcBef>
                <a:spcPts val="600"/>
              </a:spcBef>
            </a:pPr>
            <a:r>
              <a:rPr lang="en-US" sz="1200" dirty="0"/>
              <a:t>(LHEP, b.215, b.216)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29367" y="5055567"/>
            <a:ext cx="2262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500" dirty="0"/>
              <a:t>Cluster Administrator:</a:t>
            </a:r>
          </a:p>
          <a:p>
            <a:pPr algn="ctr"/>
            <a:r>
              <a:rPr lang="en-US" sz="1500" dirty="0"/>
              <a:t>Schinov B. G.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995936" y="5662691"/>
            <a:ext cx="4940130" cy="5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500" dirty="0"/>
              <a:t>Email to the cluster administrator from the spokesperson or software coordinator (more</a:t>
            </a:r>
            <a:r>
              <a:rPr lang="ru-RU" sz="1500" dirty="0"/>
              <a:t> </a:t>
            </a:r>
            <a:r>
              <a:rPr lang="en-US" sz="1500" dirty="0"/>
              <a:t>preferable)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43808" y="5301208"/>
            <a:ext cx="393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&amp; User Space Quotes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Нижний колонтитул 2"/>
          <p:cNvSpPr txBox="1">
            <a:spLocks/>
          </p:cNvSpPr>
          <p:nvPr/>
        </p:nvSpPr>
        <p:spPr bwMode="auto">
          <a:xfrm>
            <a:off x="2987824" y="6524625"/>
            <a:ext cx="3464024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K. Gertsenberger</a:t>
            </a:r>
          </a:p>
          <a:p>
            <a:pPr eaLnBrk="1" hangingPunct="1">
              <a:defRPr/>
            </a:pP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Дата 1">
            <a:extLst>
              <a:ext uri="{FF2B5EF4-FFF2-40B4-BE49-F238E27FC236}">
                <a16:creationId xmlns:a16="http://schemas.microsoft.com/office/drawing/2014/main" id="{06FCCD29-7384-4847-921F-A4A0955612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31 July 2019</a:t>
            </a:r>
          </a:p>
        </p:txBody>
      </p:sp>
    </p:spTree>
    <p:extLst>
      <p:ext uri="{BB962C8B-B14F-4D97-AF65-F5344CB8AC3E}">
        <p14:creationId xmlns:p14="http://schemas.microsoft.com/office/powerpoint/2010/main" val="2355169433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75gl">
  <a:themeElements>
    <a:clrScheme name="170Gp_natural_light 2">
      <a:dk1>
        <a:srgbClr val="000000"/>
      </a:dk1>
      <a:lt1>
        <a:srgbClr val="FFFFFF"/>
      </a:lt1>
      <a:dk2>
        <a:srgbClr val="26728A"/>
      </a:dk2>
      <a:lt2>
        <a:srgbClr val="DDDDDD"/>
      </a:lt2>
      <a:accent1>
        <a:srgbClr val="9FCAD3"/>
      </a:accent1>
      <a:accent2>
        <a:srgbClr val="9999FF"/>
      </a:accent2>
      <a:accent3>
        <a:srgbClr val="FFFFFF"/>
      </a:accent3>
      <a:accent4>
        <a:srgbClr val="000000"/>
      </a:accent4>
      <a:accent5>
        <a:srgbClr val="CDE1E6"/>
      </a:accent5>
      <a:accent6>
        <a:srgbClr val="8A8AE7"/>
      </a:accent6>
      <a:hlink>
        <a:srgbClr val="71A5DF"/>
      </a:hlink>
      <a:folHlink>
        <a:srgbClr val="F1CA69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8A8AE7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7"/>
        </a:accent5>
        <a:accent6>
          <a:srgbClr val="DA820C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cdb2004175gl</Template>
  <TotalTime>0</TotalTime>
  <Words>834</Words>
  <Application>Microsoft Office PowerPoint</Application>
  <PresentationFormat>Экран (4:3)</PresentationFormat>
  <Paragraphs>148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Calibri</vt:lpstr>
      <vt:lpstr>Consolas</vt:lpstr>
      <vt:lpstr>Times New Roman</vt:lpstr>
      <vt:lpstr>Verdana</vt:lpstr>
      <vt:lpstr>Wingdings</vt:lpstr>
      <vt:lpstr>cdb2004175gl</vt:lpstr>
      <vt:lpstr>New versions of the FairSoft and FairRoot  environments for BmnRoot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Mass production for BM@N Run 7</vt:lpstr>
      <vt:lpstr>Information Systems for online &amp; offline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2017-10-11T20:50:36Z</dcterms:created>
  <dcterms:modified xsi:type="dcterms:W3CDTF">2019-07-31T07:56:28Z</dcterms:modified>
</cp:coreProperties>
</file>