
<file path=[Content_Types].xml><?xml version="1.0" encoding="utf-8"?>
<Types xmlns="http://schemas.openxmlformats.org/package/2006/content-types">
  <Default Extension="jpeg" ContentType="image/jpeg"/>
  <Default Extension="jpg" ContentType="image/pn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media/image6.jpg" ContentType="image/jpeg"/>
  <Override PartName="/ppt/media/image7.jpg" ContentType="image/jpeg"/>
  <Override PartName="/ppt/media/image8.jpg" ContentType="image/jpeg"/>
  <Override PartName="/ppt/media/image9.jpg" ContentType="image/jpeg"/>
  <Override PartName="/ppt/media/image10.jpg" ContentType="image/jpeg"/>
  <Override PartName="/ppt/media/image11.jpg" ContentType="image/jpeg"/>
  <Override PartName="/ppt/media/image12.jpg" ContentType="image/jpe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removePersonalInfoOnSave="1" saveSubsetFonts="1">
  <p:sldMasterIdLst>
    <p:sldMasterId id="2147483648" r:id="rId1"/>
  </p:sldMasterIdLst>
  <p:notesMasterIdLst>
    <p:notesMasterId r:id="rId15"/>
  </p:notesMasterIdLst>
  <p:handoutMasterIdLst>
    <p:handoutMasterId r:id="rId16"/>
  </p:handoutMasterIdLst>
  <p:sldIdLst>
    <p:sldId id="284" r:id="rId2"/>
    <p:sldId id="443" r:id="rId3"/>
    <p:sldId id="428" r:id="rId4"/>
    <p:sldId id="572" r:id="rId5"/>
    <p:sldId id="573" r:id="rId6"/>
    <p:sldId id="571" r:id="rId7"/>
    <p:sldId id="447" r:id="rId8"/>
    <p:sldId id="574" r:id="rId9"/>
    <p:sldId id="575" r:id="rId10"/>
    <p:sldId id="576" r:id="rId11"/>
    <p:sldId id="577" r:id="rId12"/>
    <p:sldId id="305" r:id="rId13"/>
    <p:sldId id="578" r:id="rId14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Автор" initials="A" lastIdx="0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8000"/>
    <a:srgbClr val="B14B08"/>
    <a:srgbClr val="FEB96C"/>
    <a:srgbClr val="7AB51D"/>
    <a:srgbClr val="FEB663"/>
    <a:srgbClr val="62B8D4"/>
    <a:srgbClr val="000066"/>
    <a:srgbClr val="E9F3F5"/>
    <a:srgbClr val="CCCCFE"/>
    <a:srgbClr val="FEF9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843" autoAdjust="0"/>
    <p:restoredTop sz="91881" autoAdjust="0"/>
  </p:normalViewPr>
  <p:slideViewPr>
    <p:cSldViewPr>
      <p:cViewPr varScale="1">
        <p:scale>
          <a:sx n="105" d="100"/>
          <a:sy n="105" d="100"/>
        </p:scale>
        <p:origin x="1782" y="10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commentAuthors" Target="commentAuthors.xml"/><Relationship Id="rId2" Type="http://schemas.openxmlformats.org/officeDocument/2006/relationships/slide" Target="slides/slide1.xml"/><Relationship Id="rId16" Type="http://schemas.openxmlformats.org/officeDocument/2006/relationships/handoutMaster" Target="handoutMasters/handoutMaster1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CFF49D23-2C33-4887-A732-20358A232C9A}" type="datetimeFigureOut">
              <a:rPr lang="ru-RU"/>
              <a:pPr>
                <a:defRPr/>
              </a:pPr>
              <a:t>29.08.2019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462C00F-746F-4530-B578-7678295C871B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5440640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AEE78C71-A602-41CD-B250-D1BF5D10F743}" type="datetimeFigureOut">
              <a:rPr lang="ru-RU"/>
              <a:pPr>
                <a:defRPr/>
              </a:pPr>
              <a:t>29.08.2019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ru-RU" noProof="0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noProof="0"/>
              <a:t>Образец текста</a:t>
            </a:r>
          </a:p>
          <a:p>
            <a:pPr lvl="1"/>
            <a:r>
              <a:rPr lang="ru-RU" noProof="0"/>
              <a:t>Второй уровень</a:t>
            </a:r>
          </a:p>
          <a:p>
            <a:pPr lvl="2"/>
            <a:r>
              <a:rPr lang="ru-RU" noProof="0"/>
              <a:t>Третий уровень</a:t>
            </a:r>
          </a:p>
          <a:p>
            <a:pPr lvl="3"/>
            <a:r>
              <a:rPr lang="ru-RU" noProof="0"/>
              <a:t>Четвертый уровень</a:t>
            </a:r>
          </a:p>
          <a:p>
            <a:pPr lvl="4"/>
            <a:r>
              <a:rPr lang="ru-RU" noProof="0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cs typeface="+mn-cs"/>
              </a:defRPr>
            </a:lvl1pPr>
          </a:lstStyle>
          <a:p>
            <a:pPr>
              <a:defRPr/>
            </a:pPr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cs typeface="+mn-cs"/>
              </a:defRPr>
            </a:lvl1pPr>
          </a:lstStyle>
          <a:p>
            <a:pPr>
              <a:defRPr/>
            </a:pPr>
            <a:fld id="{F19A07B7-4F39-47D0-8AED-14EDA4E2A9DA}" type="slidenum">
              <a:rPr lang="ru-RU"/>
              <a:pPr>
                <a:defRPr/>
              </a:pPr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64398566"/>
      </p:ext>
    </p:extLst>
  </p:cSld>
  <p:clrMap bg1="lt1" tx1="dk1" bg2="lt2" tx2="dk2" accent1="accent1" accent2="accent2" accent3="accent3" accent4="accent4" accent5="accent5" accent6="accent6" hlink="hlink" folHlink="folHlink"/>
  <p:hf sldNum="0" hdr="0" ftr="0" dt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Образ слайда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8435" name="Заметки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1828388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1684320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Freeform 48"/>
          <p:cNvSpPr>
            <a:spLocks/>
          </p:cNvSpPr>
          <p:nvPr/>
        </p:nvSpPr>
        <p:spPr bwMode="gray">
          <a:xfrm>
            <a:off x="0" y="0"/>
            <a:ext cx="7677150" cy="6858000"/>
          </a:xfrm>
          <a:custGeom>
            <a:avLst/>
            <a:gdLst>
              <a:gd name="T0" fmla="*/ 0 w 4272"/>
              <a:gd name="T1" fmla="*/ 0 h 4320"/>
              <a:gd name="T2" fmla="*/ 2147483647 w 4272"/>
              <a:gd name="T3" fmla="*/ 0 h 4320"/>
              <a:gd name="T4" fmla="*/ 2147483647 w 4272"/>
              <a:gd name="T5" fmla="*/ 2147483647 h 4320"/>
              <a:gd name="T6" fmla="*/ 0 w 4272"/>
              <a:gd name="T7" fmla="*/ 2147483647 h 4320"/>
              <a:gd name="T8" fmla="*/ 0 w 4272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272" h="4320">
                <a:moveTo>
                  <a:pt x="0" y="0"/>
                </a:moveTo>
                <a:lnTo>
                  <a:pt x="4272" y="0"/>
                </a:lnTo>
                <a:lnTo>
                  <a:pt x="2832" y="4320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2313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5" name="Rectangle 49"/>
          <p:cNvSpPr>
            <a:spLocks noChangeArrowheads="1"/>
          </p:cNvSpPr>
          <p:nvPr/>
        </p:nvSpPr>
        <p:spPr bwMode="gray">
          <a:xfrm>
            <a:off x="0" y="762000"/>
            <a:ext cx="9144000" cy="2386013"/>
          </a:xfrm>
          <a:prstGeom prst="rect">
            <a:avLst/>
          </a:prstGeom>
          <a:solidFill>
            <a:schemeClr val="hlink">
              <a:alpha val="96077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6" name="Rectangle 50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56078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7" name="Freeform 51" descr="Computer&amp; Communtication"/>
          <p:cNvSpPr>
            <a:spLocks/>
          </p:cNvSpPr>
          <p:nvPr/>
        </p:nvSpPr>
        <p:spPr bwMode="gray">
          <a:xfrm>
            <a:off x="0" y="914400"/>
            <a:ext cx="7326313" cy="2233613"/>
          </a:xfrm>
          <a:custGeom>
            <a:avLst/>
            <a:gdLst>
              <a:gd name="T0" fmla="*/ 0 w 4615"/>
              <a:gd name="T1" fmla="*/ 0 h 1407"/>
              <a:gd name="T2" fmla="*/ 2147483647 w 4615"/>
              <a:gd name="T3" fmla="*/ 0 h 1407"/>
              <a:gd name="T4" fmla="*/ 2147483647 w 4615"/>
              <a:gd name="T5" fmla="*/ 2147483647 h 1407"/>
              <a:gd name="T6" fmla="*/ 0 w 4615"/>
              <a:gd name="T7" fmla="*/ 2147483647 h 1407"/>
              <a:gd name="T8" fmla="*/ 0 w 4615"/>
              <a:gd name="T9" fmla="*/ 0 h 1407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4615" h="1407">
                <a:moveTo>
                  <a:pt x="0" y="0"/>
                </a:moveTo>
                <a:lnTo>
                  <a:pt x="4615" y="0"/>
                </a:lnTo>
                <a:lnTo>
                  <a:pt x="4092" y="1386"/>
                </a:lnTo>
                <a:lnTo>
                  <a:pt x="0" y="1407"/>
                </a:lnTo>
                <a:lnTo>
                  <a:pt x="0" y="0"/>
                </a:lnTo>
                <a:close/>
              </a:path>
            </a:pathLst>
          </a:custGeom>
          <a:blipFill dpi="0" rotWithShape="1">
            <a:blip r:embed="rId2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8" name="Rectangle 52"/>
          <p:cNvSpPr>
            <a:spLocks noChangeArrowheads="1"/>
          </p:cNvSpPr>
          <p:nvPr/>
        </p:nvSpPr>
        <p:spPr bwMode="gray">
          <a:xfrm>
            <a:off x="0" y="3113088"/>
            <a:ext cx="9144000" cy="762000"/>
          </a:xfrm>
          <a:prstGeom prst="rect">
            <a:avLst/>
          </a:prstGeom>
          <a:solidFill>
            <a:schemeClr val="tx2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grpSp>
        <p:nvGrpSpPr>
          <p:cNvPr id="9" name="Group 16"/>
          <p:cNvGrpSpPr>
            <a:grpSpLocks/>
          </p:cNvGrpSpPr>
          <p:nvPr/>
        </p:nvGrpSpPr>
        <p:grpSpPr bwMode="auto">
          <a:xfrm>
            <a:off x="215900" y="152400"/>
            <a:ext cx="1079500" cy="633413"/>
            <a:chOff x="2680" y="3678"/>
            <a:chExt cx="680" cy="399"/>
          </a:xfrm>
        </p:grpSpPr>
        <p:sp>
          <p:nvSpPr>
            <p:cNvPr id="10" name="Text Box 14"/>
            <p:cNvSpPr txBox="1">
              <a:spLocks noChangeArrowheads="1"/>
            </p:cNvSpPr>
            <p:nvPr/>
          </p:nvSpPr>
          <p:spPr bwMode="gray">
            <a:xfrm>
              <a:off x="2680" y="3789"/>
              <a:ext cx="680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>
              <a:spAutoFit/>
            </a:bodyPr>
            <a:lstStyle>
              <a:lvl1pPr eaLnBrk="0" hangingPunct="0">
                <a:defRPr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defRPr/>
              </a:pPr>
              <a:r>
                <a:rPr lang="en-US" sz="2400" b="1"/>
                <a:t>LOGO</a:t>
              </a:r>
            </a:p>
          </p:txBody>
        </p:sp>
        <p:sp>
          <p:nvSpPr>
            <p:cNvPr id="11" name="AutoShape 15"/>
            <p:cNvSpPr>
              <a:spLocks noChangeArrowheads="1"/>
            </p:cNvSpPr>
            <p:nvPr/>
          </p:nvSpPr>
          <p:spPr bwMode="gray">
            <a:xfrm rot="5400000">
              <a:off x="2928" y="3493"/>
              <a:ext cx="172" cy="542"/>
            </a:xfrm>
            <a:prstGeom prst="moon">
              <a:avLst>
                <a:gd name="adj" fmla="val 21208"/>
              </a:avLst>
            </a:prstGeom>
            <a:solidFill>
              <a:schemeClr val="tx2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ru-RU"/>
            </a:p>
          </p:txBody>
        </p:sp>
      </p:grpSp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04800" y="3090863"/>
            <a:ext cx="8534400" cy="838200"/>
          </a:xfrm>
          <a:extLst>
            <a:ext uri="{AF507438-7753-43E0-B8FC-AC1667EBCBE1}">
              <a14:hiddenEffects xmlns:a14="http://schemas.microsoft.com/office/drawing/2010/main">
                <a:effectLst>
                  <a:outerShdw dist="53882" dir="2700000" algn="ctr" rotWithShape="0">
                    <a:schemeClr val="tx1"/>
                  </a:outerShdw>
                </a:effectLst>
              </a14:hiddenEffects>
            </a:ext>
          </a:extLst>
        </p:spPr>
        <p:txBody>
          <a:bodyPr/>
          <a:lstStyle>
            <a:lvl1pPr>
              <a:defRPr sz="4000"/>
            </a:lvl1pPr>
          </a:lstStyle>
          <a:p>
            <a:pPr lvl="0"/>
            <a:r>
              <a:rPr lang="ru-RU" noProof="0"/>
              <a:t>Образец заголовка</a:t>
            </a:r>
            <a:endParaRPr lang="en-US" noProof="0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subTitle" idx="1"/>
          </p:nvPr>
        </p:nvSpPr>
        <p:spPr bwMode="black">
          <a:xfrm>
            <a:off x="5486400" y="5791200"/>
            <a:ext cx="3429000" cy="3810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 sz="1600">
                <a:solidFill>
                  <a:schemeClr val="tx2"/>
                </a:solidFill>
              </a:defRPr>
            </a:lvl1pPr>
          </a:lstStyle>
          <a:p>
            <a:pPr lvl="0"/>
            <a:r>
              <a:rPr lang="ru-RU" noProof="0"/>
              <a:t>Образец подзаголовка</a:t>
            </a:r>
            <a:endParaRPr lang="en-US" noProof="0"/>
          </a:p>
        </p:txBody>
      </p:sp>
      <p:sp>
        <p:nvSpPr>
          <p:cNvPr id="12" name="Rectangle 4"/>
          <p:cNvSpPr>
            <a:spLocks noGrp="1" noChangeArrowheads="1"/>
          </p:cNvSpPr>
          <p:nvPr>
            <p:ph type="dt" sz="half" idx="10"/>
          </p:nvPr>
        </p:nvSpPr>
        <p:spPr>
          <a:xfrm>
            <a:off x="457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13" name="Rectangle 5"/>
          <p:cNvSpPr>
            <a:spLocks noGrp="1" noChangeArrowheads="1"/>
          </p:cNvSpPr>
          <p:nvPr>
            <p:ph type="ftr" sz="quarter" idx="11"/>
          </p:nvPr>
        </p:nvSpPr>
        <p:spPr>
          <a:xfrm>
            <a:off x="3124200" y="6477000"/>
            <a:ext cx="2895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14" name="Rectangle 6"/>
          <p:cNvSpPr>
            <a:spLocks noGrp="1" noChangeArrowheads="1"/>
          </p:cNvSpPr>
          <p:nvPr>
            <p:ph type="sldNum" sz="quarter" idx="12"/>
          </p:nvPr>
        </p:nvSpPr>
        <p:spPr>
          <a:xfrm>
            <a:off x="6553200" y="6477000"/>
            <a:ext cx="2133600" cy="244475"/>
          </a:xfrm>
        </p:spPr>
        <p:txBody>
          <a:bodyPr/>
          <a:lstStyle>
            <a:lvl1pPr>
              <a:defRPr sz="1200"/>
            </a:lvl1pPr>
          </a:lstStyle>
          <a:p>
            <a:pPr>
              <a:defRPr/>
            </a:pPr>
            <a:fld id="{CFC7F9E9-94F8-4AC7-A3EC-23A52B548E38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356167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81A034-7B87-4B6B-84AF-F86C5D7D662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2587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457200"/>
            <a:ext cx="2095500" cy="5867400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457200"/>
            <a:ext cx="6134100" cy="5867400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D5F7F5D-F38A-4127-BECA-98872DDF8AA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2327177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bl" preserve="1">
  <p:cSld name="Заголовок и таблиц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382000" cy="457200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аблица 2"/>
          <p:cNvSpPr>
            <a:spLocks noGrp="1"/>
          </p:cNvSpPr>
          <p:nvPr>
            <p:ph type="tbl" idx="1"/>
          </p:nvPr>
        </p:nvSpPr>
        <p:spPr>
          <a:xfrm>
            <a:off x="457200" y="1219200"/>
            <a:ext cx="8229600" cy="5105400"/>
          </a:xfrm>
        </p:spPr>
        <p:txBody>
          <a:bodyPr/>
          <a:lstStyle/>
          <a:p>
            <a:pPr lvl="0"/>
            <a:r>
              <a:rPr lang="ru-RU" noProof="0"/>
              <a:t>Вставка таблицы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C65E86-564A-4C71-9192-2F0EB67C6A7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2032490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BC90BE-1434-4B62-8AC0-E3FA72A0F4A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1556580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7BF07E4-F842-492D-9463-DA80DAD314F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07700694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219200"/>
            <a:ext cx="4038600" cy="5105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2EEA6C7-1C00-4B16-A44C-9C494323FAE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25432189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9135CD6-E9BB-441E-B1AA-8D03E8E8690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765234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8EA675-0840-4FE1-886B-4D5F8F5D429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07016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A48346-29BF-4C7B-B734-149006620785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2539894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E6D1216-C018-4382-9DD1-5C538187981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84551590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ru-RU" noProof="0"/>
              <a:t>Вставка рисунка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66F7610-5DE3-42D4-A307-40008E43FF3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4027690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Freeform 39" descr="Computer&amp; Communtication1"/>
          <p:cNvSpPr>
            <a:spLocks/>
          </p:cNvSpPr>
          <p:nvPr/>
        </p:nvSpPr>
        <p:spPr bwMode="gray">
          <a:xfrm>
            <a:off x="0" y="0"/>
            <a:ext cx="8915400" cy="1014413"/>
          </a:xfrm>
          <a:custGeom>
            <a:avLst/>
            <a:gdLst>
              <a:gd name="T0" fmla="*/ 0 w 5616"/>
              <a:gd name="T1" fmla="*/ 2147483647 h 576"/>
              <a:gd name="T2" fmla="*/ 2147483647 w 5616"/>
              <a:gd name="T3" fmla="*/ 2147483647 h 576"/>
              <a:gd name="T4" fmla="*/ 2147483647 w 5616"/>
              <a:gd name="T5" fmla="*/ 0 h 576"/>
              <a:gd name="T6" fmla="*/ 0 w 5616"/>
              <a:gd name="T7" fmla="*/ 0 h 576"/>
              <a:gd name="T8" fmla="*/ 0 w 5616"/>
              <a:gd name="T9" fmla="*/ 2147483647 h 576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16" h="576">
                <a:moveTo>
                  <a:pt x="0" y="576"/>
                </a:moveTo>
                <a:lnTo>
                  <a:pt x="5465" y="563"/>
                </a:lnTo>
                <a:lnTo>
                  <a:pt x="5616" y="0"/>
                </a:lnTo>
                <a:lnTo>
                  <a:pt x="0" y="0"/>
                </a:lnTo>
                <a:lnTo>
                  <a:pt x="0" y="576"/>
                </a:lnTo>
                <a:close/>
              </a:path>
            </a:pathLst>
          </a:custGeom>
          <a:blipFill dpi="0" rotWithShape="1">
            <a:blip r:embed="rId14"/>
            <a:srcRect/>
            <a:stretch>
              <a:fillRect/>
            </a:stretch>
          </a:blip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7" name="Freeform 40"/>
          <p:cNvSpPr>
            <a:spLocks/>
          </p:cNvSpPr>
          <p:nvPr/>
        </p:nvSpPr>
        <p:spPr bwMode="gray">
          <a:xfrm>
            <a:off x="0" y="0"/>
            <a:ext cx="8924925" cy="6858000"/>
          </a:xfrm>
          <a:custGeom>
            <a:avLst/>
            <a:gdLst>
              <a:gd name="T0" fmla="*/ 0 w 5622"/>
              <a:gd name="T1" fmla="*/ 0 h 4320"/>
              <a:gd name="T2" fmla="*/ 2147483647 w 5622"/>
              <a:gd name="T3" fmla="*/ 0 h 4320"/>
              <a:gd name="T4" fmla="*/ 2147483647 w 5622"/>
              <a:gd name="T5" fmla="*/ 2147483647 h 4320"/>
              <a:gd name="T6" fmla="*/ 0 w 5622"/>
              <a:gd name="T7" fmla="*/ 2147483647 h 4320"/>
              <a:gd name="T8" fmla="*/ 0 w 5622"/>
              <a:gd name="T9" fmla="*/ 0 h 4320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5622" h="4320">
                <a:moveTo>
                  <a:pt x="0" y="0"/>
                </a:moveTo>
                <a:lnTo>
                  <a:pt x="5622" y="0"/>
                </a:lnTo>
                <a:lnTo>
                  <a:pt x="4457" y="4313"/>
                </a:lnTo>
                <a:lnTo>
                  <a:pt x="0" y="4320"/>
                </a:lnTo>
                <a:lnTo>
                  <a:pt x="0" y="0"/>
                </a:lnTo>
                <a:close/>
              </a:path>
            </a:pathLst>
          </a:custGeom>
          <a:solidFill>
            <a:schemeClr val="accent1">
              <a:alpha val="12941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76200" algn="ctr" rotWithShape="0">
                    <a:schemeClr val="bg2">
                      <a:alpha val="50000"/>
                    </a:schemeClr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28" name="Rectangle 41"/>
          <p:cNvSpPr>
            <a:spLocks noChangeArrowheads="1"/>
          </p:cNvSpPr>
          <p:nvPr/>
        </p:nvSpPr>
        <p:spPr bwMode="gray">
          <a:xfrm>
            <a:off x="0" y="6477000"/>
            <a:ext cx="9144000" cy="381000"/>
          </a:xfrm>
          <a:prstGeom prst="rect">
            <a:avLst/>
          </a:prstGeom>
          <a:solidFill>
            <a:srgbClr val="969696">
              <a:alpha val="39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29" name="Rectangle 42"/>
          <p:cNvSpPr>
            <a:spLocks noChangeArrowheads="1"/>
          </p:cNvSpPr>
          <p:nvPr/>
        </p:nvSpPr>
        <p:spPr bwMode="gray">
          <a:xfrm>
            <a:off x="0" y="403225"/>
            <a:ext cx="9144000" cy="609600"/>
          </a:xfrm>
          <a:prstGeom prst="rect">
            <a:avLst/>
          </a:prstGeom>
          <a:solidFill>
            <a:schemeClr val="tx2">
              <a:alpha val="76862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0" name="Freeform 43"/>
          <p:cNvSpPr>
            <a:spLocks/>
          </p:cNvSpPr>
          <p:nvPr/>
        </p:nvSpPr>
        <p:spPr bwMode="gray">
          <a:xfrm>
            <a:off x="8664575" y="403225"/>
            <a:ext cx="477838" cy="609600"/>
          </a:xfrm>
          <a:custGeom>
            <a:avLst/>
            <a:gdLst>
              <a:gd name="T0" fmla="*/ 2147483647 w 288"/>
              <a:gd name="T1" fmla="*/ 0 h 384"/>
              <a:gd name="T2" fmla="*/ 0 w 288"/>
              <a:gd name="T3" fmla="*/ 2147483647 h 384"/>
              <a:gd name="T4" fmla="*/ 2147483647 w 288"/>
              <a:gd name="T5" fmla="*/ 2147483647 h 384"/>
              <a:gd name="T6" fmla="*/ 2147483647 w 288"/>
              <a:gd name="T7" fmla="*/ 0 h 384"/>
              <a:gd name="T8" fmla="*/ 2147483647 w 288"/>
              <a:gd name="T9" fmla="*/ 0 h 384"/>
              <a:gd name="T10" fmla="*/ 0 60000 65536"/>
              <a:gd name="T11" fmla="*/ 0 60000 65536"/>
              <a:gd name="T12" fmla="*/ 0 60000 65536"/>
              <a:gd name="T13" fmla="*/ 0 60000 65536"/>
              <a:gd name="T14" fmla="*/ 0 60000 65536"/>
            </a:gdLst>
            <a:ahLst/>
            <a:cxnLst>
              <a:cxn ang="T10">
                <a:pos x="T0" y="T1"/>
              </a:cxn>
              <a:cxn ang="T11">
                <a:pos x="T2" y="T3"/>
              </a:cxn>
              <a:cxn ang="T12">
                <a:pos x="T4" y="T5"/>
              </a:cxn>
              <a:cxn ang="T13">
                <a:pos x="T6" y="T7"/>
              </a:cxn>
              <a:cxn ang="T14">
                <a:pos x="T8" y="T9"/>
              </a:cxn>
            </a:cxnLst>
            <a:rect l="0" t="0" r="r" b="b"/>
            <a:pathLst>
              <a:path w="288" h="384">
                <a:moveTo>
                  <a:pt x="96" y="0"/>
                </a:moveTo>
                <a:lnTo>
                  <a:pt x="0" y="384"/>
                </a:lnTo>
                <a:lnTo>
                  <a:pt x="288" y="384"/>
                </a:lnTo>
                <a:lnTo>
                  <a:pt x="288" y="0"/>
                </a:lnTo>
                <a:lnTo>
                  <a:pt x="96" y="0"/>
                </a:lnTo>
                <a:close/>
              </a:path>
            </a:pathLst>
          </a:custGeom>
          <a:solidFill>
            <a:schemeClr val="hlink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  <p:sp>
        <p:nvSpPr>
          <p:cNvPr id="1031" name="AutoShape 35"/>
          <p:cNvSpPr>
            <a:spLocks noChangeArrowheads="1"/>
          </p:cNvSpPr>
          <p:nvPr/>
        </p:nvSpPr>
        <p:spPr bwMode="gray">
          <a:xfrm rot="5400000">
            <a:off x="1154113" y="185738"/>
            <a:ext cx="381000" cy="228600"/>
          </a:xfrm>
          <a:prstGeom prst="triangle">
            <a:avLst>
              <a:gd name="adj" fmla="val 50000"/>
            </a:avLst>
          </a:prstGeom>
          <a:solidFill>
            <a:schemeClr val="bg2">
              <a:alpha val="27058"/>
            </a:scheme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ru-RU"/>
          </a:p>
        </p:txBody>
      </p:sp>
      <p:sp>
        <p:nvSpPr>
          <p:cNvPr id="1032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219200"/>
            <a:ext cx="8229600" cy="5105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  <a:endParaRPr lang="en-US"/>
          </a:p>
        </p:txBody>
      </p:sp>
      <p:sp>
        <p:nvSpPr>
          <p:cNvPr id="2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ru-RU"/>
              <a:t>6 февраля 2012 г.</a:t>
            </a: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400800"/>
            <a:ext cx="2895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cs typeface="+mn-cs"/>
              </a:defRPr>
            </a:lvl1pPr>
          </a:lstStyle>
          <a:p>
            <a:pPr>
              <a:defRPr/>
            </a:pPr>
            <a:r>
              <a:rPr lang="ru-RU"/>
              <a:t>Герценбергер К.В.</a:t>
            </a: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400800"/>
            <a:ext cx="2133600" cy="3206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cs typeface="+mn-cs"/>
              </a:defRPr>
            </a:lvl1pPr>
          </a:lstStyle>
          <a:p>
            <a:pPr>
              <a:defRPr/>
            </a:pPr>
            <a:fld id="{E52B3A1B-C0A4-45E1-94AF-09B2147CF97A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1036" name="Rectangle 2"/>
          <p:cNvSpPr>
            <a:spLocks noGrp="1" noChangeArrowheads="1"/>
          </p:cNvSpPr>
          <p:nvPr>
            <p:ph type="title"/>
          </p:nvPr>
        </p:nvSpPr>
        <p:spPr bwMode="white">
          <a:xfrm>
            <a:off x="457200" y="457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/>
              <a:t>Образец заголовка</a:t>
            </a:r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64" r:id="rId1"/>
    <p:sldLayoutId id="2147483753" r:id="rId2"/>
    <p:sldLayoutId id="2147483754" r:id="rId3"/>
    <p:sldLayoutId id="2147483755" r:id="rId4"/>
    <p:sldLayoutId id="2147483756" r:id="rId5"/>
    <p:sldLayoutId id="2147483757" r:id="rId6"/>
    <p:sldLayoutId id="2147483758" r:id="rId7"/>
    <p:sldLayoutId id="2147483759" r:id="rId8"/>
    <p:sldLayoutId id="2147483760" r:id="rId9"/>
    <p:sldLayoutId id="2147483761" r:id="rId10"/>
    <p:sldLayoutId id="2147483762" r:id="rId11"/>
    <p:sldLayoutId id="2147483763" r:id="rId12"/>
  </p:sldLayoutIdLst>
  <p:hf hdr="0"/>
  <p:txStyles>
    <p:titleStyle>
      <a:lvl1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3200" b="1">
          <a:solidFill>
            <a:schemeClr val="bg1"/>
          </a:solidFill>
          <a:latin typeface="Arial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Font typeface="Wingdings" pitchFamily="2" charset="2"/>
        <a:buChar char="v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Char char="•"/>
        <a:defRPr sz="22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ctrTitle"/>
          </p:nvPr>
        </p:nvSpPr>
        <p:spPr>
          <a:xfrm>
            <a:off x="0" y="3140968"/>
            <a:ext cx="9144000" cy="720080"/>
          </a:xfrm>
        </p:spPr>
        <p:txBody>
          <a:bodyPr/>
          <a:lstStyle/>
          <a:p>
            <a:pPr eaLnBrk="1" hangingPunct="1"/>
            <a:r>
              <a:rPr lang="en-US" sz="2700" dirty="0"/>
              <a:t>BM@N Document Server:</a:t>
            </a:r>
            <a:br>
              <a:rPr lang="en-US" sz="2700" dirty="0"/>
            </a:br>
            <a:r>
              <a:rPr lang="en-US" sz="2700" dirty="0"/>
              <a:t>propositions and implementation</a:t>
            </a:r>
          </a:p>
        </p:txBody>
      </p:sp>
      <p:sp>
        <p:nvSpPr>
          <p:cNvPr id="12" name="Rectangle 3"/>
          <p:cNvSpPr txBox="1">
            <a:spLocks noChangeArrowheads="1"/>
          </p:cNvSpPr>
          <p:nvPr/>
        </p:nvSpPr>
        <p:spPr bwMode="black">
          <a:xfrm>
            <a:off x="3563888" y="6524625"/>
            <a:ext cx="2088231" cy="381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  <a:cs typeface="Arial" charset="0"/>
              </a:defRPr>
            </a:lvl9pPr>
          </a:lstStyle>
          <a:p>
            <a:pPr algn="ctr" eaLnBrk="1" hangingPunct="1">
              <a:spcBef>
                <a:spcPct val="20000"/>
              </a:spcBef>
              <a:buClr>
                <a:schemeClr val="tx2"/>
              </a:buClr>
              <a:buFont typeface="Wingdings" pitchFamily="2" charset="2"/>
              <a:buNone/>
            </a:pPr>
            <a:r>
              <a:rPr lang="en-US" sz="1200" dirty="0">
                <a:solidFill>
                  <a:schemeClr val="tx2"/>
                </a:solidFill>
              </a:rPr>
              <a:t>28 August 2019</a:t>
            </a:r>
          </a:p>
        </p:txBody>
      </p:sp>
      <p:sp>
        <p:nvSpPr>
          <p:cNvPr id="13" name="Прямоугольник 12">
            <a:extLst>
              <a:ext uri="{FF2B5EF4-FFF2-40B4-BE49-F238E27FC236}">
                <a16:creationId xmlns:a16="http://schemas.microsoft.com/office/drawing/2014/main" id="{26283BCA-DE6F-4CB0-A950-084B2473C9BD}"/>
              </a:ext>
            </a:extLst>
          </p:cNvPr>
          <p:cNvSpPr/>
          <p:nvPr/>
        </p:nvSpPr>
        <p:spPr>
          <a:xfrm>
            <a:off x="189411" y="116632"/>
            <a:ext cx="1008112" cy="572346"/>
          </a:xfrm>
          <a:prstGeom prst="rect">
            <a:avLst/>
          </a:prstGeom>
          <a:solidFill>
            <a:srgbClr val="E9F3F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white">
          <a:xfrm>
            <a:off x="1716" y="4271961"/>
            <a:ext cx="9142283" cy="59719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marL="0" indent="0" algn="ctr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hlink"/>
              </a:buClr>
              <a:buFont typeface="Wingdings" pitchFamily="2" charset="2"/>
              <a:buNone/>
              <a:defRPr sz="1600">
                <a:solidFill>
                  <a:schemeClr val="tx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8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Char char="•"/>
              <a:defRPr sz="24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r>
              <a:rPr lang="en-US" sz="1400" kern="0" dirty="0"/>
              <a:t>K. Gertsenberger</a:t>
            </a:r>
            <a:endParaRPr lang="ru-RU" sz="1400" kern="0" dirty="0"/>
          </a:p>
          <a:p>
            <a:r>
              <a:rPr lang="en-US" sz="1400" kern="0" dirty="0"/>
              <a:t>VBLHEP, Joint Institute for Nuclear Research</a:t>
            </a:r>
          </a:p>
        </p:txBody>
      </p:sp>
      <p:pic>
        <p:nvPicPr>
          <p:cNvPr id="11" name="Рисунок 10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524328" y="-70084"/>
            <a:ext cx="1645112" cy="925376"/>
          </a:xfrm>
          <a:prstGeom prst="rect">
            <a:avLst/>
          </a:prstGeom>
        </p:spPr>
      </p:pic>
      <p:pic>
        <p:nvPicPr>
          <p:cNvPr id="14" name="Рисунок 4" descr="LHEP-emblema-trans.gif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7504" y="72056"/>
            <a:ext cx="1166006" cy="65413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0" y="413608"/>
            <a:ext cx="9143999" cy="6115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00" b="1" spc="-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GlueX</a:t>
            </a:r>
            <a:r>
              <a:rPr lang="en-US" sz="30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 Experiment Document Database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10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28 August 2019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1228A3BC-3E04-4B1D-99D6-C9B7B39BCAD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7911" y="1050735"/>
            <a:ext cx="8846577" cy="540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2956011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0" y="413608"/>
            <a:ext cx="9143999" cy="6115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Summary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11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28 August 2019</a:t>
            </a:r>
          </a:p>
        </p:txBody>
      </p:sp>
      <p:sp>
        <p:nvSpPr>
          <p:cNvPr id="8" name="Объект 2">
            <a:extLst>
              <a:ext uri="{FF2B5EF4-FFF2-40B4-BE49-F238E27FC236}">
                <a16:creationId xmlns:a16="http://schemas.microsoft.com/office/drawing/2014/main" id="{EE8568DB-687B-4116-9EBB-AFCE2CA479B5}"/>
              </a:ext>
            </a:extLst>
          </p:cNvPr>
          <p:cNvSpPr txBox="1">
            <a:spLocks/>
          </p:cNvSpPr>
          <p:nvPr/>
        </p:nvSpPr>
        <p:spPr>
          <a:xfrm>
            <a:off x="179512" y="1025304"/>
            <a:ext cx="8721595" cy="2016224"/>
          </a:xfrm>
          <a:prstGeom prst="rect">
            <a:avLst/>
          </a:prstGeom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2"/>
              </a:buClr>
              <a:buFont typeface="Wingdings" pitchFamily="2" charset="2"/>
              <a:buChar char="v"/>
              <a:defRPr sz="28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600">
                <a:solidFill>
                  <a:schemeClr val="tx1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2"/>
              </a:buClr>
              <a:buChar char="•"/>
              <a:defRPr sz="2200">
                <a:solidFill>
                  <a:schemeClr val="tx1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eaLnBrk="1" fontAlgn="base" hangingPunct="1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spcBef>
                <a:spcPts val="0"/>
              </a:spcBef>
              <a:spcAft>
                <a:spcPts val="800"/>
              </a:spcAft>
              <a:buClr>
                <a:srgbClr val="000090"/>
              </a:buClr>
              <a:buFont typeface="Wingdings" pitchFamily="2" charset="2"/>
              <a:buNone/>
              <a:defRPr/>
            </a:pPr>
            <a:r>
              <a:rPr lang="en-US" sz="2200" b="1" kern="0" dirty="0">
                <a:solidFill>
                  <a:srgbClr val="000000"/>
                </a:solidFill>
              </a:rPr>
              <a:t>Possible solutions:</a:t>
            </a:r>
          </a:p>
          <a:p>
            <a:pPr marL="265113" indent="-265113" algn="just">
              <a:spcAft>
                <a:spcPts val="1200"/>
              </a:spcAft>
              <a:buClr>
                <a:srgbClr val="000090"/>
              </a:buClr>
              <a:buBlip>
                <a:blip r:embed="rId2"/>
              </a:buBlip>
              <a:defRPr/>
            </a:pPr>
            <a:r>
              <a:rPr lang="en-US" sz="2000" kern="0" dirty="0">
                <a:solidFill>
                  <a:srgbClr val="000000"/>
                </a:solidFill>
              </a:rPr>
              <a:t>Develop BM@N Document Server from scratch: Document Database + Web Service </a:t>
            </a:r>
            <a:r>
              <a:rPr lang="en-US" sz="20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</a:rPr>
              <a:t>– No Manpower</a:t>
            </a:r>
            <a:endParaRPr lang="en-US" sz="2000" kern="0" dirty="0">
              <a:solidFill>
                <a:srgbClr val="000000"/>
              </a:solidFill>
            </a:endParaRPr>
          </a:p>
          <a:p>
            <a:pPr marL="265113" indent="-265113" algn="just">
              <a:spcAft>
                <a:spcPts val="1200"/>
              </a:spcAft>
              <a:buClr>
                <a:srgbClr val="000090"/>
              </a:buClr>
              <a:buBlip>
                <a:blip r:embed="rId2"/>
              </a:buBlip>
              <a:defRPr/>
            </a:pPr>
            <a:r>
              <a:rPr lang="en-US" sz="2000" kern="0" dirty="0">
                <a:solidFill>
                  <a:srgbClr val="000000"/>
                </a:solidFill>
              </a:rPr>
              <a:t>Find and adopt a modern system for BM@N Document Server implementation</a:t>
            </a:r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5EC6A691-D13B-4FED-8991-A3AE6EE78F9E}"/>
              </a:ext>
            </a:extLst>
          </p:cNvPr>
          <p:cNvSpPr/>
          <p:nvPr/>
        </p:nvSpPr>
        <p:spPr>
          <a:xfrm>
            <a:off x="179512" y="3200970"/>
            <a:ext cx="8716995" cy="318035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lvl="0" indent="0" algn="ctr">
              <a:spcBef>
                <a:spcPts val="0"/>
              </a:spcBef>
              <a:spcAft>
                <a:spcPts val="800"/>
              </a:spcAft>
              <a:buClr>
                <a:srgbClr val="000090"/>
              </a:buClr>
              <a:buNone/>
              <a:defRPr/>
            </a:pPr>
            <a:r>
              <a:rPr lang="en-US" sz="2000" b="1" dirty="0">
                <a:solidFill>
                  <a:srgbClr val="000000"/>
                </a:solidFill>
              </a:rPr>
              <a:t>Highly Preferable Functions:</a:t>
            </a:r>
          </a:p>
          <a:p>
            <a:pPr marL="265113" lvl="0" indent="-265113" algn="just">
              <a:spcAft>
                <a:spcPts val="1200"/>
              </a:spcAft>
              <a:buClr>
                <a:srgbClr val="000090"/>
              </a:buClr>
              <a:buBlip>
                <a:blip r:embed="rId2"/>
              </a:buBlip>
              <a:defRPr/>
            </a:pPr>
            <a:r>
              <a:rPr lang="en-US" dirty="0">
                <a:solidFill>
                  <a:srgbClr val="000000"/>
                </a:solidFill>
              </a:rPr>
              <a:t>Document Server should contain all reports, meetings, posters, proceedings materials, articles, theses, grants, video materials, TDR, technical documentation for all experiment systems, etc.</a:t>
            </a:r>
          </a:p>
          <a:p>
            <a:pPr marL="265113" lvl="0" indent="-265113" algn="just">
              <a:spcAft>
                <a:spcPts val="1200"/>
              </a:spcAft>
              <a:buClr>
                <a:srgbClr val="000090"/>
              </a:buClr>
              <a:buBlip>
                <a:blip r:embed="rId2"/>
              </a:buBlip>
              <a:defRPr/>
            </a:pPr>
            <a:r>
              <a:rPr lang="en-US" dirty="0">
                <a:solidFill>
                  <a:srgbClr val="000000"/>
                </a:solidFill>
              </a:rPr>
              <a:t>It allows cataloging hierarchically all the data for quick access to the desired BM@N section</a:t>
            </a:r>
          </a:p>
          <a:p>
            <a:pPr marL="265113" lvl="0" indent="-265113" algn="just">
              <a:spcAft>
                <a:spcPts val="1200"/>
              </a:spcAft>
              <a:buClr>
                <a:srgbClr val="000090"/>
              </a:buClr>
              <a:buBlip>
                <a:blip r:embed="rId2"/>
              </a:buBlip>
              <a:defRPr/>
            </a:pPr>
            <a:r>
              <a:rPr lang="en-US" dirty="0">
                <a:solidFill>
                  <a:srgbClr val="000000"/>
                </a:solidFill>
              </a:rPr>
              <a:t>Document Server provides a quick search by the desired criteria and sections (keywords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authors</a:t>
            </a:r>
            <a:r>
              <a:rPr lang="ru-RU" dirty="0">
                <a:solidFill>
                  <a:srgbClr val="000000"/>
                </a:solidFill>
              </a:rPr>
              <a:t>, </a:t>
            </a:r>
            <a:r>
              <a:rPr lang="en-US" dirty="0">
                <a:solidFill>
                  <a:srgbClr val="000000"/>
                </a:solidFill>
              </a:rPr>
              <a:t>themes…)</a:t>
            </a:r>
          </a:p>
          <a:p>
            <a:pPr marL="265113" indent="-265113" algn="just">
              <a:spcAft>
                <a:spcPts val="1200"/>
              </a:spcAft>
              <a:buClr>
                <a:srgbClr val="000090"/>
              </a:buClr>
              <a:buBlip>
                <a:blip r:embed="rId2"/>
              </a:buBlip>
              <a:defRPr/>
            </a:pPr>
            <a:r>
              <a:rPr lang="en-US" dirty="0">
                <a:solidFill>
                  <a:srgbClr val="000000"/>
                </a:solidFill>
              </a:rPr>
              <a:t>Personalization is highly desirable: subscriptions, favourites for sections and docs</a:t>
            </a:r>
          </a:p>
        </p:txBody>
      </p:sp>
    </p:spTree>
    <p:extLst>
      <p:ext uri="{BB962C8B-B14F-4D97-AF65-F5344CB8AC3E}">
        <p14:creationId xmlns:p14="http://schemas.microsoft.com/office/powerpoint/2010/main" val="4227131071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WordArt 3"/>
          <p:cNvSpPr>
            <a:spLocks noChangeArrowheads="1" noChangeShapeType="1" noTextEdit="1"/>
          </p:cNvSpPr>
          <p:nvPr/>
        </p:nvSpPr>
        <p:spPr bwMode="gray">
          <a:xfrm>
            <a:off x="1619672" y="3281406"/>
            <a:ext cx="5904656" cy="507634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en-US" sz="5400" b="1" kern="10" dirty="0">
                <a:ln w="28575">
                  <a:solidFill>
                    <a:schemeClr val="bg1"/>
                  </a:solidFill>
                  <a:round/>
                  <a:headEnd/>
                  <a:tailEnd/>
                </a:ln>
                <a:solidFill>
                  <a:schemeClr val="tx2">
                    <a:lumMod val="50000"/>
                  </a:schemeClr>
                </a:solidFill>
                <a:latin typeface="Verdana"/>
                <a:ea typeface="Verdana"/>
                <a:cs typeface="Verdana"/>
              </a:rPr>
              <a:t>Thank you for attention!</a:t>
            </a:r>
            <a:endParaRPr lang="ru-RU" sz="5400" b="1" kern="10" dirty="0">
              <a:ln w="28575">
                <a:solidFill>
                  <a:schemeClr val="bg1"/>
                </a:solidFill>
                <a:round/>
                <a:headEnd/>
                <a:tailEnd/>
              </a:ln>
              <a:solidFill>
                <a:schemeClr val="tx2">
                  <a:lumMod val="50000"/>
                </a:schemeClr>
              </a:solidFill>
              <a:latin typeface="Verdana"/>
              <a:ea typeface="Verdana"/>
              <a:cs typeface="Verdana"/>
            </a:endParaRPr>
          </a:p>
        </p:txBody>
      </p:sp>
      <p:pic>
        <p:nvPicPr>
          <p:cNvPr id="10" name="Рисунок 9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41" y="44624"/>
            <a:ext cx="1046499" cy="695960"/>
          </a:xfrm>
          <a:prstGeom prst="rect">
            <a:avLst/>
          </a:prstGeom>
          <a:solidFill>
            <a:srgbClr val="E9F5F5"/>
          </a:solidFill>
        </p:spPr>
      </p:pic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0352" y="92998"/>
            <a:ext cx="1289050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 cap="flat">
                <a:solidFill>
                  <a:srgbClr val="808080"/>
                </a:solidFill>
                <a:round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15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28 August 2019</a:t>
            </a:r>
          </a:p>
        </p:txBody>
      </p:sp>
    </p:spTree>
    <p:extLst>
      <p:ext uri="{BB962C8B-B14F-4D97-AF65-F5344CB8AC3E}">
        <p14:creationId xmlns:p14="http://schemas.microsoft.com/office/powerpoint/2010/main" val="37910472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0" y="413608"/>
            <a:ext cx="9143999" cy="6115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BM@N </a:t>
            </a:r>
            <a:r>
              <a:rPr lang="en-US" sz="3000" b="1" spc="-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WiKi</a:t>
            </a:r>
            <a:r>
              <a:rPr lang="en-US" sz="30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 unstable work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13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28 August 2019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AD29FAF9-6BB3-497D-8678-C3C246AFC325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449976"/>
            <a:ext cx="9144000" cy="449930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648845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Прямоугольник 10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2" name="Прямоугольник 11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3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28 August 2019</a:t>
            </a:r>
          </a:p>
        </p:txBody>
      </p:sp>
      <p:sp>
        <p:nvSpPr>
          <p:cNvPr id="14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2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5" name="Заголовок 1"/>
          <p:cNvSpPr txBox="1">
            <a:spLocks/>
          </p:cNvSpPr>
          <p:nvPr/>
        </p:nvSpPr>
        <p:spPr bwMode="white">
          <a:xfrm>
            <a:off x="0" y="422952"/>
            <a:ext cx="9144000" cy="5760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45791" dir="2021404" algn="ctr" rotWithShape="0">
                    <a:schemeClr val="tx1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5pPr>
            <a:lvl6pPr marL="4572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6pPr>
            <a:lvl7pPr marL="9144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7pPr>
            <a:lvl8pPr marL="13716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8pPr>
            <a:lvl9pPr marL="1828800" algn="ctr" rtl="0" eaLnBrk="1" fontAlgn="base" hangingPunct="1">
              <a:spcBef>
                <a:spcPct val="0"/>
              </a:spcBef>
              <a:spcAft>
                <a:spcPct val="0"/>
              </a:spcAft>
              <a:defRPr sz="3200" b="1">
                <a:solidFill>
                  <a:schemeClr val="bg1"/>
                </a:solidFill>
                <a:latin typeface="Arial" charset="0"/>
              </a:defRPr>
            </a:lvl9pPr>
          </a:lstStyle>
          <a:p>
            <a:pPr eaLnBrk="1" hangingPunct="1"/>
            <a:r>
              <a:rPr lang="en-US" sz="3000" kern="0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BM@N Document Server</a:t>
            </a:r>
            <a:endParaRPr lang="ru-RU" sz="3000" kern="0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cs typeface="Arial" panose="020B0604020202020204" pitchFamily="34" charset="0"/>
            </a:endParaRPr>
          </a:p>
        </p:txBody>
      </p:sp>
      <p:sp>
        <p:nvSpPr>
          <p:cNvPr id="16" name="Объект 2"/>
          <p:cNvSpPr>
            <a:spLocks noGrp="1"/>
          </p:cNvSpPr>
          <p:nvPr>
            <p:ph idx="1"/>
          </p:nvPr>
        </p:nvSpPr>
        <p:spPr>
          <a:xfrm>
            <a:off x="179512" y="1052736"/>
            <a:ext cx="8721595" cy="5184576"/>
          </a:xfrm>
        </p:spPr>
        <p:txBody>
          <a:bodyPr/>
          <a:lstStyle/>
          <a:p>
            <a:pPr marL="0" lvl="0" indent="0" algn="ctr">
              <a:spcBef>
                <a:spcPts val="0"/>
              </a:spcBef>
              <a:spcAft>
                <a:spcPts val="800"/>
              </a:spcAft>
              <a:buClr>
                <a:srgbClr val="000090"/>
              </a:buClr>
              <a:buNone/>
              <a:defRPr/>
            </a:pPr>
            <a:r>
              <a:rPr lang="en-US" sz="2200" b="1" dirty="0">
                <a:solidFill>
                  <a:srgbClr val="000000"/>
                </a:solidFill>
              </a:rPr>
              <a:t>Main purposes:</a:t>
            </a:r>
          </a:p>
          <a:p>
            <a:pPr marL="265113" lvl="0" indent="-265113" algn="just">
              <a:spcAft>
                <a:spcPts val="1200"/>
              </a:spcAft>
              <a:buClr>
                <a:srgbClr val="000090"/>
              </a:buClr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</a:rPr>
              <a:t>Document Server contains all reports, meetings, posters, proceedings materials, articles, theses, grants, video materials, TDR, technical documentation for all experiment systems (manuals, graphics, work detector illustrations), etc.</a:t>
            </a:r>
          </a:p>
          <a:p>
            <a:pPr marL="265113" lvl="0" indent="-265113" algn="just">
              <a:spcAft>
                <a:spcPts val="1200"/>
              </a:spcAft>
              <a:buClr>
                <a:srgbClr val="000090"/>
              </a:buClr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</a:rPr>
              <a:t>It allows cataloging hierarchically all the data for quick access to the desired BM@N section</a:t>
            </a:r>
          </a:p>
          <a:p>
            <a:pPr marL="265113" lvl="0" indent="-265113" algn="just">
              <a:spcAft>
                <a:spcPts val="1200"/>
              </a:spcAft>
              <a:buClr>
                <a:srgbClr val="000090"/>
              </a:buClr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</a:rPr>
              <a:t>Document Server provides a quick search by the desired criteria and sections (keywords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authors</a:t>
            </a:r>
            <a:r>
              <a:rPr lang="ru-RU" sz="2000" dirty="0">
                <a:solidFill>
                  <a:srgbClr val="000000"/>
                </a:solidFill>
              </a:rPr>
              <a:t>, </a:t>
            </a:r>
            <a:r>
              <a:rPr lang="en-US" sz="2000" dirty="0">
                <a:solidFill>
                  <a:srgbClr val="000000"/>
                </a:solidFill>
              </a:rPr>
              <a:t>themes…)</a:t>
            </a:r>
          </a:p>
          <a:p>
            <a:pPr marL="265113" indent="-265113" algn="just">
              <a:spcAft>
                <a:spcPts val="1200"/>
              </a:spcAft>
              <a:buClr>
                <a:srgbClr val="000090"/>
              </a:buClr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</a:rPr>
              <a:t>Many convenient tools are highly desirable: subscriptions, favourites for sections and documents…</a:t>
            </a:r>
          </a:p>
          <a:p>
            <a:pPr marL="265113" lvl="0" indent="-265113" algn="just">
              <a:spcAft>
                <a:spcPts val="1200"/>
              </a:spcAft>
              <a:buClr>
                <a:srgbClr val="000090"/>
              </a:buClr>
              <a:buBlip>
                <a:blip r:embed="rId3"/>
              </a:buBlip>
              <a:defRPr/>
            </a:pPr>
            <a:r>
              <a:rPr lang="en-US" sz="2000" dirty="0">
                <a:solidFill>
                  <a:srgbClr val="000000"/>
                </a:solidFill>
              </a:rPr>
              <a:t>It also provides an opportunity to analyze the latest achievements on selected BM@N systems and activities of collaboration members</a:t>
            </a:r>
          </a:p>
        </p:txBody>
      </p:sp>
    </p:spTree>
    <p:extLst>
      <p:ext uri="{BB962C8B-B14F-4D97-AF65-F5344CB8AC3E}">
        <p14:creationId xmlns:p14="http://schemas.microsoft.com/office/powerpoint/2010/main" val="291261465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0" y="413608"/>
            <a:ext cx="9143999" cy="6115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Current BM@N Wiki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3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28 August 2019</a:t>
            </a: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D782D6A5-5F54-4FB4-944F-A494056A2459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025115"/>
            <a:ext cx="9144000" cy="5419277"/>
          </a:xfrm>
          <a:prstGeom prst="rect">
            <a:avLst/>
          </a:prstGeom>
        </p:spPr>
      </p:pic>
      <p:sp>
        <p:nvSpPr>
          <p:cNvPr id="20" name="TextShape 2">
            <a:extLst>
              <a:ext uri="{FF2B5EF4-FFF2-40B4-BE49-F238E27FC236}">
                <a16:creationId xmlns:a16="http://schemas.microsoft.com/office/drawing/2014/main" id="{C10CF8BD-57BA-495C-9D98-5F04EEBC1506}"/>
              </a:ext>
            </a:extLst>
          </p:cNvPr>
          <p:cNvSpPr txBox="1"/>
          <p:nvPr/>
        </p:nvSpPr>
        <p:spPr>
          <a:xfrm>
            <a:off x="4067944" y="3861048"/>
            <a:ext cx="3744416" cy="2583344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>
              <a:lnSpc>
                <a:spcPct val="150000"/>
              </a:lnSpc>
            </a:pPr>
            <a:r>
              <a:rPr lang="en-US" sz="16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Disadvantages as Document Server: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Complex structure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explicit hierarchical cataloging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search by specified criteria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personalizing (e.g. baskets)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subscriptions</a:t>
            </a:r>
          </a:p>
          <a:p>
            <a:pPr marL="342900" indent="-342900">
              <a:lnSpc>
                <a:spcPct val="150000"/>
              </a:lnSpc>
              <a:buAutoNum type="arabicPeriod"/>
            </a:pPr>
            <a:r>
              <a:rPr lang="en-US" sz="1600" spc="-1" dirty="0">
                <a:solidFill>
                  <a:srgbClr val="0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Some unstable conditions</a:t>
            </a:r>
          </a:p>
        </p:txBody>
      </p:sp>
    </p:spTree>
    <p:extLst>
      <p:ext uri="{BB962C8B-B14F-4D97-AF65-F5344CB8AC3E}">
        <p14:creationId xmlns:p14="http://schemas.microsoft.com/office/powerpoint/2010/main" val="27338117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0" y="413608"/>
            <a:ext cx="9143999" cy="6115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BM@N Indico Sections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4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28 August 2019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AFA807-0BBA-43B5-A7A1-ACE8D37B3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116"/>
            <a:ext cx="9144000" cy="4927180"/>
          </a:xfrm>
          <a:prstGeom prst="rect">
            <a:avLst/>
          </a:prstGeom>
        </p:spPr>
      </p:pic>
      <p:sp>
        <p:nvSpPr>
          <p:cNvPr id="20" name="TextShape 2">
            <a:extLst>
              <a:ext uri="{FF2B5EF4-FFF2-40B4-BE49-F238E27FC236}">
                <a16:creationId xmlns:a16="http://schemas.microsoft.com/office/drawing/2014/main" id="{C10CF8BD-57BA-495C-9D98-5F04EEBC1506}"/>
              </a:ext>
            </a:extLst>
          </p:cNvPr>
          <p:cNvSpPr txBox="1"/>
          <p:nvPr/>
        </p:nvSpPr>
        <p:spPr>
          <a:xfrm>
            <a:off x="6713647" y="5563912"/>
            <a:ext cx="2399456" cy="468948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>
              <a:lnSpc>
                <a:spcPct val="150000"/>
              </a:lnSpc>
            </a:pPr>
            <a:r>
              <a:rPr lang="en-US" sz="16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No Document System</a:t>
            </a:r>
            <a:endParaRPr lang="en-US" sz="16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40112625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0" y="413608"/>
            <a:ext cx="9143999" cy="6115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Conference Materials on Indico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5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16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28 August 2019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7EAFA807-0BBA-43B5-A7A1-ACE8D37B3B81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/>
        </p:blipFill>
        <p:spPr>
          <a:xfrm>
            <a:off x="251520" y="1052736"/>
            <a:ext cx="8136904" cy="5350015"/>
          </a:xfrm>
          <a:prstGeom prst="rect">
            <a:avLst/>
          </a:prstGeom>
        </p:spPr>
      </p:pic>
      <p:sp>
        <p:nvSpPr>
          <p:cNvPr id="20" name="TextShape 2">
            <a:extLst>
              <a:ext uri="{FF2B5EF4-FFF2-40B4-BE49-F238E27FC236}">
                <a16:creationId xmlns:a16="http://schemas.microsoft.com/office/drawing/2014/main" id="{C10CF8BD-57BA-495C-9D98-5F04EEBC1506}"/>
              </a:ext>
            </a:extLst>
          </p:cNvPr>
          <p:cNvSpPr txBox="1"/>
          <p:nvPr/>
        </p:nvSpPr>
        <p:spPr>
          <a:xfrm>
            <a:off x="6209591" y="5563912"/>
            <a:ext cx="2826905" cy="468948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>
              <a:lnSpc>
                <a:spcPct val="150000"/>
              </a:lnSpc>
            </a:pPr>
            <a:r>
              <a:rPr lang="en-US" sz="2200" spc="-1" dirty="0">
                <a:solidFill>
                  <a:srgbClr val="C00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It is a required step!</a:t>
            </a:r>
            <a:endParaRPr lang="en-US" sz="2200" spc="-1" dirty="0">
              <a:solidFill>
                <a:srgbClr val="000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17840659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extBox 1"/>
          <p:cNvSpPr txBox="1"/>
          <p:nvPr/>
        </p:nvSpPr>
        <p:spPr>
          <a:xfrm>
            <a:off x="0" y="2636912"/>
            <a:ext cx="9144000" cy="1456809"/>
          </a:xfrm>
          <a:prstGeom prst="rect">
            <a:avLst/>
          </a:prstGeom>
          <a:noFill/>
        </p:spPr>
        <p:txBody>
          <a:bodyPr wrap="square" lIns="0" tIns="0" rIns="0" rtlCol="0">
            <a:spAutoFit/>
          </a:bodyPr>
          <a:lstStyle/>
          <a:p>
            <a:pPr algn="ctr">
              <a:lnSpc>
                <a:spcPts val="5500"/>
              </a:lnSpc>
              <a:tabLst>
                <a:tab pos="50800" algn="l"/>
                <a:tab pos="1562100" algn="l"/>
              </a:tabLst>
            </a:pPr>
            <a:r>
              <a:rPr lang="en-US" altLang="zh-CN" sz="5000" b="1" dirty="0">
                <a:solidFill>
                  <a:srgbClr val="3861AA"/>
                </a:solidFill>
                <a:latin typeface="Times New Roman" pitchFamily="18" charset="0"/>
                <a:cs typeface="Times New Roman" pitchFamily="18" charset="0"/>
              </a:rPr>
              <a:t>Document Server</a:t>
            </a:r>
          </a:p>
          <a:p>
            <a:pPr algn="ctr">
              <a:lnSpc>
                <a:spcPts val="5500"/>
              </a:lnSpc>
              <a:tabLst>
                <a:tab pos="50800" algn="l"/>
                <a:tab pos="1562100" algn="l"/>
              </a:tabLst>
            </a:pPr>
            <a:r>
              <a:rPr lang="en-US" altLang="zh-CN" sz="5000" b="1" dirty="0">
                <a:solidFill>
                  <a:srgbClr val="3861AA"/>
                </a:solidFill>
                <a:latin typeface="Times New Roman" pitchFamily="18" charset="0"/>
                <a:cs typeface="Times New Roman" pitchFamily="18" charset="0"/>
              </a:rPr>
              <a:t>in Physics Experiments</a:t>
            </a:r>
            <a:endParaRPr lang="en-US" altLang="zh-CN" sz="3400" dirty="0">
              <a:solidFill>
                <a:srgbClr val="3861AA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" name="Дата 1">
            <a:extLst>
              <a:ext uri="{FF2B5EF4-FFF2-40B4-BE49-F238E27FC236}">
                <a16:creationId xmlns:a16="http://schemas.microsoft.com/office/drawing/2014/main" id="{82646412-0C42-4083-B7E3-8D9A82092F50}"/>
              </a:ext>
            </a:extLst>
          </p:cNvPr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28 August 2019</a:t>
            </a:r>
          </a:p>
        </p:txBody>
      </p:sp>
    </p:spTree>
    <p:extLst>
      <p:ext uri="{BB962C8B-B14F-4D97-AF65-F5344CB8AC3E}">
        <p14:creationId xmlns:p14="http://schemas.microsoft.com/office/powerpoint/2010/main" val="340429037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0" y="413608"/>
            <a:ext cx="9143999" cy="6115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ATLAS </a:t>
            </a:r>
            <a:r>
              <a:rPr lang="en-US" sz="3000" b="1" spc="-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TWiki</a:t>
            </a:r>
            <a:endParaRPr lang="en-US" sz="3000" b="1" spc="-1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7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28 August 2019</a:t>
            </a:r>
          </a:p>
        </p:txBody>
      </p:sp>
      <p:pic>
        <p:nvPicPr>
          <p:cNvPr id="5" name="Рисунок 4">
            <a:extLst>
              <a:ext uri="{FF2B5EF4-FFF2-40B4-BE49-F238E27FC236}">
                <a16:creationId xmlns:a16="http://schemas.microsoft.com/office/drawing/2014/main" id="{19F3433E-C79D-40CE-BF09-FD92788E3D18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2" y="1025115"/>
            <a:ext cx="8168086" cy="5428221"/>
          </a:xfrm>
          <a:prstGeom prst="rect">
            <a:avLst/>
          </a:prstGeom>
        </p:spPr>
      </p:pic>
      <p:cxnSp>
        <p:nvCxnSpPr>
          <p:cNvPr id="7" name="Прямая со стрелкой 6">
            <a:extLst>
              <a:ext uri="{FF2B5EF4-FFF2-40B4-BE49-F238E27FC236}">
                <a16:creationId xmlns:a16="http://schemas.microsoft.com/office/drawing/2014/main" id="{11DF4605-9198-47B4-85E2-FC0D5FBDAE8E}"/>
              </a:ext>
            </a:extLst>
          </p:cNvPr>
          <p:cNvCxnSpPr>
            <a:cxnSpLocks/>
          </p:cNvCxnSpPr>
          <p:nvPr/>
        </p:nvCxnSpPr>
        <p:spPr>
          <a:xfrm flipV="1">
            <a:off x="436362" y="3212976"/>
            <a:ext cx="103190" cy="1728192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Shape 2">
            <a:extLst>
              <a:ext uri="{FF2B5EF4-FFF2-40B4-BE49-F238E27FC236}">
                <a16:creationId xmlns:a16="http://schemas.microsoft.com/office/drawing/2014/main" id="{343C2EC2-8928-47CB-B7EC-EDCB3CD437AB}"/>
              </a:ext>
            </a:extLst>
          </p:cNvPr>
          <p:cNvSpPr txBox="1"/>
          <p:nvPr/>
        </p:nvSpPr>
        <p:spPr>
          <a:xfrm>
            <a:off x="35496" y="4833314"/>
            <a:ext cx="1656184" cy="899942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>
              <a:lnSpc>
                <a:spcPct val="150000"/>
              </a:lnSpc>
            </a:pPr>
            <a:r>
              <a:rPr lang="en-US" sz="1600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category and</a:t>
            </a:r>
          </a:p>
          <a:p>
            <a:pPr algn="ctr">
              <a:lnSpc>
                <a:spcPct val="150000"/>
              </a:lnSpc>
            </a:pPr>
            <a:r>
              <a:rPr lang="en-US" sz="1600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subcategory</a:t>
            </a:r>
            <a:endParaRPr lang="en-US" sz="1600" b="1" spc="-1" dirty="0">
              <a:solidFill>
                <a:srgbClr val="008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sp>
        <p:nvSpPr>
          <p:cNvPr id="27" name="TextShape 2">
            <a:extLst>
              <a:ext uri="{FF2B5EF4-FFF2-40B4-BE49-F238E27FC236}">
                <a16:creationId xmlns:a16="http://schemas.microsoft.com/office/drawing/2014/main" id="{7A795678-296D-44D9-965C-2327A4F537F3}"/>
              </a:ext>
            </a:extLst>
          </p:cNvPr>
          <p:cNvSpPr txBox="1"/>
          <p:nvPr/>
        </p:nvSpPr>
        <p:spPr>
          <a:xfrm>
            <a:off x="1363064" y="3402971"/>
            <a:ext cx="799632" cy="467175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>
              <a:lnSpc>
                <a:spcPct val="150000"/>
              </a:lnSpc>
            </a:pPr>
            <a:r>
              <a:rPr lang="en-US" sz="1600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search</a:t>
            </a:r>
            <a:endParaRPr lang="en-US" sz="1600" b="1" spc="-1" dirty="0">
              <a:solidFill>
                <a:srgbClr val="008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28" name="Прямая со стрелкой 27">
            <a:extLst>
              <a:ext uri="{FF2B5EF4-FFF2-40B4-BE49-F238E27FC236}">
                <a16:creationId xmlns:a16="http://schemas.microsoft.com/office/drawing/2014/main" id="{CD17A1A2-1B5A-4936-9810-49BE68700726}"/>
              </a:ext>
            </a:extLst>
          </p:cNvPr>
          <p:cNvCxnSpPr>
            <a:cxnSpLocks/>
          </p:cNvCxnSpPr>
          <p:nvPr/>
        </p:nvCxnSpPr>
        <p:spPr>
          <a:xfrm flipH="1">
            <a:off x="1079104" y="3739225"/>
            <a:ext cx="612576" cy="302720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Shape 2">
            <a:extLst>
              <a:ext uri="{FF2B5EF4-FFF2-40B4-BE49-F238E27FC236}">
                <a16:creationId xmlns:a16="http://schemas.microsoft.com/office/drawing/2014/main" id="{0FF45186-ECE8-453B-80B9-EECD51F89A9C}"/>
              </a:ext>
            </a:extLst>
          </p:cNvPr>
          <p:cNvSpPr txBox="1"/>
          <p:nvPr/>
        </p:nvSpPr>
        <p:spPr>
          <a:xfrm>
            <a:off x="4283968" y="5783985"/>
            <a:ext cx="1540126" cy="467175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>
              <a:lnSpc>
                <a:spcPct val="150000"/>
              </a:lnSpc>
            </a:pPr>
            <a:r>
              <a:rPr lang="en-US" sz="1600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access levels</a:t>
            </a:r>
          </a:p>
        </p:txBody>
      </p:sp>
      <p:cxnSp>
        <p:nvCxnSpPr>
          <p:cNvPr id="32" name="Прямая со стрелкой 31">
            <a:extLst>
              <a:ext uri="{FF2B5EF4-FFF2-40B4-BE49-F238E27FC236}">
                <a16:creationId xmlns:a16="http://schemas.microsoft.com/office/drawing/2014/main" id="{00E2A6FF-753C-46D0-92C2-8365C60FEB77}"/>
              </a:ext>
            </a:extLst>
          </p:cNvPr>
          <p:cNvCxnSpPr>
            <a:cxnSpLocks/>
            <a:stCxn id="31" idx="1"/>
          </p:cNvCxnSpPr>
          <p:nvPr/>
        </p:nvCxnSpPr>
        <p:spPr>
          <a:xfrm flipH="1">
            <a:off x="3847608" y="6017573"/>
            <a:ext cx="436360" cy="48243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Shape 2">
            <a:extLst>
              <a:ext uri="{FF2B5EF4-FFF2-40B4-BE49-F238E27FC236}">
                <a16:creationId xmlns:a16="http://schemas.microsoft.com/office/drawing/2014/main" id="{A45E2B50-8F3C-4091-A119-5A26E57A896B}"/>
              </a:ext>
            </a:extLst>
          </p:cNvPr>
          <p:cNvSpPr txBox="1"/>
          <p:nvPr/>
        </p:nvSpPr>
        <p:spPr>
          <a:xfrm>
            <a:off x="4283968" y="3212976"/>
            <a:ext cx="1152128" cy="1152128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>
              <a:lnSpc>
                <a:spcPct val="150000"/>
              </a:lnSpc>
            </a:pPr>
            <a:r>
              <a:rPr lang="en-US" sz="1600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many docs in a good Web view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A0533456-AB45-409B-8757-5B1CAAF1650A}"/>
              </a:ext>
            </a:extLst>
          </p:cNvPr>
          <p:cNvCxnSpPr>
            <a:cxnSpLocks/>
            <a:stCxn id="13" idx="1"/>
          </p:cNvCxnSpPr>
          <p:nvPr/>
        </p:nvCxnSpPr>
        <p:spPr>
          <a:xfrm flipH="1" flipV="1">
            <a:off x="3847608" y="3739226"/>
            <a:ext cx="436360" cy="49814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3061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0" y="413608"/>
            <a:ext cx="9143999" cy="6115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CERN Document Server (CDS)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8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28 August 2019</a:t>
            </a:r>
          </a:p>
        </p:txBody>
      </p:sp>
      <p:pic>
        <p:nvPicPr>
          <p:cNvPr id="3" name="Рисунок 2">
            <a:extLst>
              <a:ext uri="{FF2B5EF4-FFF2-40B4-BE49-F238E27FC236}">
                <a16:creationId xmlns:a16="http://schemas.microsoft.com/office/drawing/2014/main" id="{41048D6B-B017-4DD8-A7BE-1EB9079E0D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87624" y="1025114"/>
            <a:ext cx="7061000" cy="5356213"/>
          </a:xfrm>
          <a:prstGeom prst="rect">
            <a:avLst/>
          </a:prstGeom>
        </p:spPr>
      </p:pic>
      <p:sp>
        <p:nvSpPr>
          <p:cNvPr id="15" name="TextShape 2">
            <a:extLst>
              <a:ext uri="{FF2B5EF4-FFF2-40B4-BE49-F238E27FC236}">
                <a16:creationId xmlns:a16="http://schemas.microsoft.com/office/drawing/2014/main" id="{93718E11-A72E-41A0-8E5F-674C2AA88187}"/>
              </a:ext>
            </a:extLst>
          </p:cNvPr>
          <p:cNvSpPr txBox="1"/>
          <p:nvPr/>
        </p:nvSpPr>
        <p:spPr>
          <a:xfrm>
            <a:off x="7164288" y="3429000"/>
            <a:ext cx="1656184" cy="877907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>
              <a:lnSpc>
                <a:spcPct val="150000"/>
              </a:lnSpc>
            </a:pPr>
            <a:r>
              <a:rPr lang="en-US" sz="1600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search by different criteria</a:t>
            </a:r>
            <a:endParaRPr lang="en-US" sz="1600" b="1" spc="-1" dirty="0">
              <a:solidFill>
                <a:srgbClr val="008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16" name="Прямая со стрелкой 15">
            <a:extLst>
              <a:ext uri="{FF2B5EF4-FFF2-40B4-BE49-F238E27FC236}">
                <a16:creationId xmlns:a16="http://schemas.microsoft.com/office/drawing/2014/main" id="{2444BB9A-A9DC-4842-AA41-4C40232743E6}"/>
              </a:ext>
            </a:extLst>
          </p:cNvPr>
          <p:cNvCxnSpPr>
            <a:cxnSpLocks/>
            <a:stCxn id="15" idx="1"/>
          </p:cNvCxnSpPr>
          <p:nvPr/>
        </p:nvCxnSpPr>
        <p:spPr>
          <a:xfrm flipH="1" flipV="1">
            <a:off x="6012160" y="3717032"/>
            <a:ext cx="1152128" cy="150922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Shape 2">
            <a:extLst>
              <a:ext uri="{FF2B5EF4-FFF2-40B4-BE49-F238E27FC236}">
                <a16:creationId xmlns:a16="http://schemas.microsoft.com/office/drawing/2014/main" id="{2BE2CE9B-8444-4777-AC5C-DCDE8F9E0B8B}"/>
              </a:ext>
            </a:extLst>
          </p:cNvPr>
          <p:cNvSpPr txBox="1"/>
          <p:nvPr/>
        </p:nvSpPr>
        <p:spPr>
          <a:xfrm>
            <a:off x="4427984" y="4725144"/>
            <a:ext cx="1872208" cy="877907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>
              <a:lnSpc>
                <a:spcPct val="150000"/>
              </a:lnSpc>
            </a:pPr>
            <a:r>
              <a:rPr lang="en-US" sz="1600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filtering by</a:t>
            </a:r>
          </a:p>
          <a:p>
            <a:pPr algn="ctr">
              <a:lnSpc>
                <a:spcPct val="150000"/>
              </a:lnSpc>
            </a:pPr>
            <a:r>
              <a:rPr lang="en-US" sz="1600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different sections</a:t>
            </a:r>
            <a:endParaRPr lang="en-US" sz="1600" b="1" spc="-1" dirty="0">
              <a:solidFill>
                <a:srgbClr val="008000"/>
              </a:solidFill>
              <a:uFill>
                <a:solidFill>
                  <a:srgbClr val="FFFFFF"/>
                </a:solidFill>
              </a:uFill>
              <a:latin typeface="Arial"/>
            </a:endParaRPr>
          </a:p>
        </p:txBody>
      </p:sp>
      <p:cxnSp>
        <p:nvCxnSpPr>
          <p:cNvPr id="29" name="Прямая со стрелкой 28">
            <a:extLst>
              <a:ext uri="{FF2B5EF4-FFF2-40B4-BE49-F238E27FC236}">
                <a16:creationId xmlns:a16="http://schemas.microsoft.com/office/drawing/2014/main" id="{D2C804E4-8C2E-4966-A72C-E9866C1AE4CB}"/>
              </a:ext>
            </a:extLst>
          </p:cNvPr>
          <p:cNvCxnSpPr>
            <a:cxnSpLocks/>
          </p:cNvCxnSpPr>
          <p:nvPr/>
        </p:nvCxnSpPr>
        <p:spPr>
          <a:xfrm flipH="1" flipV="1">
            <a:off x="2987824" y="5013176"/>
            <a:ext cx="1584175" cy="150921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21727687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TextShape 1"/>
          <p:cNvSpPr txBox="1"/>
          <p:nvPr/>
        </p:nvSpPr>
        <p:spPr>
          <a:xfrm>
            <a:off x="0" y="413608"/>
            <a:ext cx="9143999" cy="611507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ctr"/>
          <a:lstStyle/>
          <a:p>
            <a:pPr algn="ctr"/>
            <a:r>
              <a:rPr lang="en-US" sz="3000" b="1" spc="-1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CERN Document Server: personalization</a:t>
            </a:r>
          </a:p>
        </p:txBody>
      </p:sp>
      <p:sp>
        <p:nvSpPr>
          <p:cNvPr id="24" name="Прямоугольник 23"/>
          <p:cNvSpPr/>
          <p:nvPr/>
        </p:nvSpPr>
        <p:spPr>
          <a:xfrm>
            <a:off x="7668344" y="6516158"/>
            <a:ext cx="792088" cy="320675"/>
          </a:xfrm>
          <a:prstGeom prst="rect">
            <a:avLst/>
          </a:prstGeom>
          <a:solidFill>
            <a:srgbClr val="D5D5D5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5" name="Номер слайда 3"/>
          <p:cNvSpPr>
            <a:spLocks noGrp="1"/>
          </p:cNvSpPr>
          <p:nvPr>
            <p:ph type="sldNum" sz="quarter" idx="4294967295"/>
          </p:nvPr>
        </p:nvSpPr>
        <p:spPr>
          <a:xfrm>
            <a:off x="8532440" y="6524625"/>
            <a:ext cx="432048" cy="320675"/>
          </a:xfrm>
          <a:prstGeom prst="rect">
            <a:avLst/>
          </a:prstGeo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algn="r" eaLnBrk="1" hangingPunct="1">
              <a:defRPr/>
            </a:pPr>
            <a:fld id="{99E7E646-5D21-45DE-BD89-AF687DFE642D}" type="slidenum">
              <a:rPr lang="en-US" sz="1200" smtClean="0">
                <a:solidFill>
                  <a:schemeClr val="bg2">
                    <a:lumMod val="75000"/>
                  </a:schemeClr>
                </a:solidFill>
              </a:rPr>
              <a:pPr algn="r" eaLnBrk="1" hangingPunct="1">
                <a:defRPr/>
              </a:pPr>
              <a:t>9</a:t>
            </a:fld>
            <a:endParaRPr lang="en-US" sz="1200" dirty="0">
              <a:solidFill>
                <a:schemeClr val="bg2">
                  <a:lumMod val="75000"/>
                </a:schemeClr>
              </a:solidFill>
            </a:endParaRPr>
          </a:p>
        </p:txBody>
      </p:sp>
      <p:sp>
        <p:nvSpPr>
          <p:cNvPr id="26" name="Дата 1"/>
          <p:cNvSpPr>
            <a:spLocks noGrp="1"/>
          </p:cNvSpPr>
          <p:nvPr>
            <p:ph type="dt" sz="quarter" idx="10"/>
          </p:nvPr>
        </p:nvSpPr>
        <p:spPr>
          <a:xfrm>
            <a:off x="323528" y="6524625"/>
            <a:ext cx="2133600" cy="320675"/>
          </a:xfrm>
        </p:spPr>
        <p:txBody>
          <a:bodyPr/>
          <a:lstStyle>
            <a:lvl1pPr eaLnBrk="0" hangingPunct="0">
              <a:defRPr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defRPr/>
            </a:pPr>
            <a:r>
              <a:rPr lang="en-US" sz="1200" dirty="0">
                <a:solidFill>
                  <a:schemeClr val="bg2">
                    <a:lumMod val="75000"/>
                  </a:schemeClr>
                </a:solidFill>
              </a:rPr>
              <a:t>28 August 2019</a:t>
            </a:r>
          </a:p>
        </p:txBody>
      </p:sp>
      <p:pic>
        <p:nvPicPr>
          <p:cNvPr id="4" name="Рисунок 3">
            <a:extLst>
              <a:ext uri="{FF2B5EF4-FFF2-40B4-BE49-F238E27FC236}">
                <a16:creationId xmlns:a16="http://schemas.microsoft.com/office/drawing/2014/main" id="{2B952953-E877-4934-8541-AFA49B96E493}"/>
              </a:ext>
            </a:extLst>
          </p:cNvPr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1520" y="1034448"/>
            <a:ext cx="8460432" cy="5413836"/>
          </a:xfrm>
          <a:prstGeom prst="rect">
            <a:avLst/>
          </a:prstGeom>
        </p:spPr>
      </p:pic>
      <p:sp>
        <p:nvSpPr>
          <p:cNvPr id="13" name="TextShape 2">
            <a:extLst>
              <a:ext uri="{FF2B5EF4-FFF2-40B4-BE49-F238E27FC236}">
                <a16:creationId xmlns:a16="http://schemas.microsoft.com/office/drawing/2014/main" id="{87AFCC6A-29AB-4324-AA4A-E2528D89CCCF}"/>
              </a:ext>
            </a:extLst>
          </p:cNvPr>
          <p:cNvSpPr txBox="1"/>
          <p:nvPr/>
        </p:nvSpPr>
        <p:spPr>
          <a:xfrm>
            <a:off x="4860032" y="1844824"/>
            <a:ext cx="1656184" cy="2016224"/>
          </a:xfrm>
          <a:prstGeom prst="rect">
            <a:avLst/>
          </a:prstGeom>
          <a:noFill/>
          <a:ln>
            <a:noFill/>
          </a:ln>
        </p:spPr>
        <p:txBody>
          <a:bodyPr lIns="81639" tIns="40820" rIns="81639" bIns="40820"/>
          <a:lstStyle/>
          <a:p>
            <a:pPr algn="ctr">
              <a:lnSpc>
                <a:spcPct val="150000"/>
              </a:lnSpc>
            </a:pPr>
            <a:r>
              <a:rPr lang="en-US" sz="1600" b="1" u="sng" spc="-1" dirty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uFill>
                  <a:solidFill>
                    <a:srgbClr val="FFFFFF"/>
                  </a:solidFill>
                </a:uFill>
                <a:latin typeface="Arial"/>
              </a:rPr>
              <a:t>tools:</a:t>
            </a:r>
          </a:p>
          <a:p>
            <a:pPr algn="ctr">
              <a:lnSpc>
                <a:spcPct val="150000"/>
              </a:lnSpc>
            </a:pPr>
            <a:r>
              <a:rPr lang="en-US" sz="16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subscriptions</a:t>
            </a:r>
          </a:p>
          <a:p>
            <a:pPr algn="ctr">
              <a:lnSpc>
                <a:spcPct val="150000"/>
              </a:lnSpc>
            </a:pPr>
            <a:r>
              <a:rPr lang="en-US" sz="16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favourites</a:t>
            </a:r>
          </a:p>
          <a:p>
            <a:pPr algn="ctr">
              <a:lnSpc>
                <a:spcPct val="150000"/>
              </a:lnSpc>
            </a:pPr>
            <a:r>
              <a:rPr lang="en-US" sz="16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messages</a:t>
            </a:r>
          </a:p>
          <a:p>
            <a:pPr algn="ctr">
              <a:lnSpc>
                <a:spcPct val="150000"/>
              </a:lnSpc>
            </a:pPr>
            <a:r>
              <a:rPr lang="en-US" sz="1600" b="1" spc="-1" dirty="0">
                <a:solidFill>
                  <a:srgbClr val="008000"/>
                </a:solidFill>
                <a:uFill>
                  <a:solidFill>
                    <a:srgbClr val="FFFFFF"/>
                  </a:solidFill>
                </a:uFill>
                <a:latin typeface="Arial"/>
              </a:rPr>
              <a:t>….</a:t>
            </a:r>
          </a:p>
        </p:txBody>
      </p:sp>
      <p:cxnSp>
        <p:nvCxnSpPr>
          <p:cNvPr id="14" name="Прямая со стрелкой 13">
            <a:extLst>
              <a:ext uri="{FF2B5EF4-FFF2-40B4-BE49-F238E27FC236}">
                <a16:creationId xmlns:a16="http://schemas.microsoft.com/office/drawing/2014/main" id="{5E1A60AC-763B-424C-8C71-C15DB8825257}"/>
              </a:ext>
            </a:extLst>
          </p:cNvPr>
          <p:cNvCxnSpPr>
            <a:cxnSpLocks/>
          </p:cNvCxnSpPr>
          <p:nvPr/>
        </p:nvCxnSpPr>
        <p:spPr>
          <a:xfrm flipH="1">
            <a:off x="3131840" y="2132856"/>
            <a:ext cx="2232248" cy="261338"/>
          </a:xfrm>
          <a:prstGeom prst="straightConnector1">
            <a:avLst/>
          </a:prstGeom>
          <a:ln>
            <a:solidFill>
              <a:srgbClr val="008000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962604749"/>
      </p:ext>
    </p:extLst>
  </p:cSld>
  <p:clrMapOvr>
    <a:masterClrMapping/>
  </p:clrMapOvr>
</p:sld>
</file>

<file path=ppt/theme/theme1.xml><?xml version="1.0" encoding="utf-8"?>
<a:theme xmlns:a="http://schemas.openxmlformats.org/drawingml/2006/main" name="cdb2004175gl">
  <a:themeElements>
    <a:clrScheme name="170Gp_natural_light 2">
      <a:dk1>
        <a:srgbClr val="000000"/>
      </a:dk1>
      <a:lt1>
        <a:srgbClr val="FFFFFF"/>
      </a:lt1>
      <a:dk2>
        <a:srgbClr val="26728A"/>
      </a:dk2>
      <a:lt2>
        <a:srgbClr val="DDDDDD"/>
      </a:lt2>
      <a:accent1>
        <a:srgbClr val="9FCAD3"/>
      </a:accent1>
      <a:accent2>
        <a:srgbClr val="9999FF"/>
      </a:accent2>
      <a:accent3>
        <a:srgbClr val="FFFFFF"/>
      </a:accent3>
      <a:accent4>
        <a:srgbClr val="000000"/>
      </a:accent4>
      <a:accent5>
        <a:srgbClr val="CDE1E6"/>
      </a:accent5>
      <a:accent6>
        <a:srgbClr val="8A8AE7"/>
      </a:accent6>
      <a:hlink>
        <a:srgbClr val="71A5DF"/>
      </a:hlink>
      <a:folHlink>
        <a:srgbClr val="F1CA69"/>
      </a:folHlink>
    </a:clrScheme>
    <a:fontScheme name="170Gp_natural_light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170Gp_natural_light 1">
        <a:dk1>
          <a:srgbClr val="000000"/>
        </a:dk1>
        <a:lt1>
          <a:srgbClr val="FFFFFF"/>
        </a:lt1>
        <a:dk2>
          <a:srgbClr val="632769"/>
        </a:dk2>
        <a:lt2>
          <a:srgbClr val="DDDDDD"/>
        </a:lt2>
        <a:accent1>
          <a:srgbClr val="8B8DE1"/>
        </a:accent1>
        <a:accent2>
          <a:srgbClr val="FF997D"/>
        </a:accent2>
        <a:accent3>
          <a:srgbClr val="FFFFFF"/>
        </a:accent3>
        <a:accent4>
          <a:srgbClr val="000000"/>
        </a:accent4>
        <a:accent5>
          <a:srgbClr val="C4C5EE"/>
        </a:accent5>
        <a:accent6>
          <a:srgbClr val="E78A71"/>
        </a:accent6>
        <a:hlink>
          <a:srgbClr val="58AFD2"/>
        </a:hlink>
        <a:folHlink>
          <a:srgbClr val="BFDF63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2">
        <a:dk1>
          <a:srgbClr val="000000"/>
        </a:dk1>
        <a:lt1>
          <a:srgbClr val="FFFFFF"/>
        </a:lt1>
        <a:dk2>
          <a:srgbClr val="26728A"/>
        </a:dk2>
        <a:lt2>
          <a:srgbClr val="DDDDDD"/>
        </a:lt2>
        <a:accent1>
          <a:srgbClr val="9FCAD3"/>
        </a:accent1>
        <a:accent2>
          <a:srgbClr val="9999FF"/>
        </a:accent2>
        <a:accent3>
          <a:srgbClr val="FFFFFF"/>
        </a:accent3>
        <a:accent4>
          <a:srgbClr val="000000"/>
        </a:accent4>
        <a:accent5>
          <a:srgbClr val="CDE1E6"/>
        </a:accent5>
        <a:accent6>
          <a:srgbClr val="8A8AE7"/>
        </a:accent6>
        <a:hlink>
          <a:srgbClr val="71A5DF"/>
        </a:hlink>
        <a:folHlink>
          <a:srgbClr val="F1CA6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70Gp_natural_light 3">
        <a:dk1>
          <a:srgbClr val="000000"/>
        </a:dk1>
        <a:lt1>
          <a:srgbClr val="FFFFFF"/>
        </a:lt1>
        <a:dk2>
          <a:srgbClr val="333399"/>
        </a:dk2>
        <a:lt2>
          <a:srgbClr val="C0C0C0"/>
        </a:lt2>
        <a:accent1>
          <a:srgbClr val="8FABD5"/>
        </a:accent1>
        <a:accent2>
          <a:srgbClr val="F1900F"/>
        </a:accent2>
        <a:accent3>
          <a:srgbClr val="FFFFFF"/>
        </a:accent3>
        <a:accent4>
          <a:srgbClr val="000000"/>
        </a:accent4>
        <a:accent5>
          <a:srgbClr val="C6D2E7"/>
        </a:accent5>
        <a:accent6>
          <a:srgbClr val="DA820C"/>
        </a:accent6>
        <a:hlink>
          <a:srgbClr val="AE0404"/>
        </a:hlink>
        <a:folHlink>
          <a:srgbClr val="0066C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cdb2004175gl</Template>
  <TotalTime>0</TotalTime>
  <Words>419</Words>
  <Application>Microsoft Office PowerPoint</Application>
  <PresentationFormat>Экран (4:3)</PresentationFormat>
  <Paragraphs>75</Paragraphs>
  <Slides>13</Slides>
  <Notes>2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19" baseType="lpstr">
      <vt:lpstr>Arial</vt:lpstr>
      <vt:lpstr>Calibri</vt:lpstr>
      <vt:lpstr>Times New Roman</vt:lpstr>
      <vt:lpstr>Verdana</vt:lpstr>
      <vt:lpstr>Wingdings</vt:lpstr>
      <vt:lpstr>cdb2004175gl</vt:lpstr>
      <vt:lpstr>BM@N Document Server: propositions and implementation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creator/>
  <cp:lastModifiedBy/>
  <cp:revision>1</cp:revision>
  <dcterms:created xsi:type="dcterms:W3CDTF">2017-10-11T20:50:36Z</dcterms:created>
  <dcterms:modified xsi:type="dcterms:W3CDTF">2019-08-29T07:21:52Z</dcterms:modified>
</cp:coreProperties>
</file>