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8" r:id="rId2"/>
    <p:sldId id="257" r:id="rId3"/>
    <p:sldId id="277" r:id="rId4"/>
    <p:sldId id="264" r:id="rId5"/>
    <p:sldId id="275" r:id="rId6"/>
    <p:sldId id="272" r:id="rId7"/>
    <p:sldId id="276" r:id="rId8"/>
    <p:sldId id="274" r:id="rId9"/>
    <p:sldId id="291" r:id="rId10"/>
    <p:sldId id="300" r:id="rId11"/>
    <p:sldId id="302" r:id="rId12"/>
    <p:sldId id="306" r:id="rId13"/>
    <p:sldId id="304" r:id="rId14"/>
    <p:sldId id="295" r:id="rId15"/>
    <p:sldId id="314" r:id="rId16"/>
    <p:sldId id="315" r:id="rId17"/>
    <p:sldId id="297" r:id="rId18"/>
    <p:sldId id="303" r:id="rId19"/>
    <p:sldId id="311" r:id="rId20"/>
    <p:sldId id="299" r:id="rId21"/>
    <p:sldId id="312" r:id="rId22"/>
    <p:sldId id="313" r:id="rId23"/>
    <p:sldId id="28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5FCB-AD0A-4D28-AD66-ABC7AC3E3781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FB3C-56C8-436D-8D1C-087B733F1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4FB3C-56C8-436D-8D1C-087B733F1D7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5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6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5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F14D-CD76-4808-A2C2-854CBA31EEF7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71764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3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5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5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7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8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D2AA-93C5-4DBE-BB31-FC13D5312EEA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D2E9-0B37-45C4-8A21-DB93D2651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9965" y="1829108"/>
            <a:ext cx="9144000" cy="1224861"/>
          </a:xfrm>
        </p:spPr>
        <p:txBody>
          <a:bodyPr>
            <a:normAutofit/>
          </a:bodyPr>
          <a:lstStyle/>
          <a:p>
            <a:r>
              <a:rPr lang="en-US" altLang="ru-RU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</a:t>
            </a:r>
            <a:r>
              <a:rPr lang="en-US" altLang="ru-RU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multinucleon</a:t>
            </a:r>
            <a:r>
              <a:rPr lang="en-US" altLang="ru-RU" sz="32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 reactions to the synthesis of neutron-rich nuclei</a:t>
            </a:r>
            <a:endParaRPr lang="ru-RU" altLang="ru-RU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1502999" y="3325459"/>
            <a:ext cx="88220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dirty="0">
                <a:solidFill>
                  <a:srgbClr val="002060"/>
                </a:solidFill>
                <a:cs typeface="Arial" panose="020B0604020202020204" pitchFamily="34" charset="0"/>
              </a:rPr>
              <a:t>Alexander </a:t>
            </a:r>
            <a:r>
              <a:rPr lang="en-US" altLang="ru-RU" sz="2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Karpov</a:t>
            </a:r>
            <a:endParaRPr lang="en-US" altLang="ru-RU" sz="2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200" b="1" i="1" dirty="0">
                <a:solidFill>
                  <a:srgbClr val="002060"/>
                </a:solidFill>
                <a:cs typeface="Arial" panose="020B0604020202020204" pitchFamily="34" charset="0"/>
              </a:rPr>
              <a:t>Flerov Laboratory of Nuclear Reactions, JINR, </a:t>
            </a:r>
            <a:r>
              <a:rPr lang="en-US" altLang="ru-RU" sz="22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Dubna</a:t>
            </a:r>
            <a:r>
              <a:rPr lang="en-US" altLang="ru-RU" sz="2200" b="1" i="1" dirty="0">
                <a:solidFill>
                  <a:srgbClr val="002060"/>
                </a:solidFill>
                <a:cs typeface="Arial" panose="020B0604020202020204" pitchFamily="34" charset="0"/>
              </a:rPr>
              <a:t>, Russia</a:t>
            </a:r>
          </a:p>
        </p:txBody>
      </p:sp>
      <p:pic>
        <p:nvPicPr>
          <p:cNvPr id="7" name="Picture 4" descr="http://flerovlab.jinr.ru/flnr/dimg/FLNR_new_logotype_2012_07_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648" y="315893"/>
            <a:ext cx="1944634" cy="15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4755060" y="6290745"/>
            <a:ext cx="704505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ru-RU" sz="1800" dirty="0">
                <a:solidFill>
                  <a:srgbClr val="376092"/>
                </a:solidFill>
                <a:latin typeface="Britannic Bold" panose="020B0903060703020204" pitchFamily="34" charset="0"/>
              </a:rPr>
              <a:t>47th meeting of the PAC for Nuclear </a:t>
            </a:r>
            <a:r>
              <a:rPr lang="en-US" altLang="ru-RU" sz="1800" dirty="0" smtClean="0">
                <a:solidFill>
                  <a:srgbClr val="376092"/>
                </a:solidFill>
                <a:latin typeface="Britannic Bold" panose="020B0903060703020204" pitchFamily="34" charset="0"/>
              </a:rPr>
              <a:t>Physics, JINR, </a:t>
            </a:r>
            <a:r>
              <a:rPr lang="en-US" altLang="ru-RU" sz="1800" dirty="0" err="1" smtClean="0">
                <a:solidFill>
                  <a:srgbClr val="376092"/>
                </a:solidFill>
                <a:latin typeface="Britannic Bold" panose="020B0903060703020204" pitchFamily="34" charset="0"/>
              </a:rPr>
              <a:t>Dubna</a:t>
            </a:r>
            <a:endParaRPr lang="ru-RU" altLang="ru-RU" sz="1800" dirty="0">
              <a:solidFill>
                <a:srgbClr val="37609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7" y="315893"/>
            <a:ext cx="1835965" cy="12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8785" y="150873"/>
            <a:ext cx="4293877" cy="466897"/>
          </a:xfrm>
        </p:spPr>
        <p:txBody>
          <a:bodyPr>
            <a:noAutofit/>
          </a:bodyPr>
          <a:lstStyle/>
          <a:p>
            <a:pPr algn="ctr"/>
            <a:r>
              <a:rPr lang="en-US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24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@ 643 MeV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4216" y="91241"/>
            <a:ext cx="501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Y. X. Watanabe, et al.,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2015)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9" y="774967"/>
            <a:ext cx="9366655" cy="57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0594" y="41574"/>
            <a:ext cx="4984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neutron-rich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-isotopes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25279" y="664763"/>
            <a:ext cx="7162004" cy="5968764"/>
            <a:chOff x="2306079" y="551551"/>
            <a:chExt cx="7162004" cy="5968764"/>
          </a:xfrm>
        </p:grpSpPr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159089"/>
                </p:ext>
              </p:extLst>
            </p:nvPr>
          </p:nvGraphicFramePr>
          <p:xfrm>
            <a:off x="3251197" y="754547"/>
            <a:ext cx="3406970" cy="5062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9" name="CorelDRAW" r:id="rId3" imgW="2976363" imgH="4422378" progId="CorelDraw.Graphic.18">
                    <p:embed/>
                  </p:oleObj>
                </mc:Choice>
                <mc:Fallback>
                  <p:oleObj name="CorelDRAW" r:id="rId3" imgW="2976363" imgH="4422378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51197" y="754547"/>
                          <a:ext cx="3406970" cy="50623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025574" y="5775166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185</a:t>
              </a:r>
              <a:endParaRPr lang="ru-RU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5474" y="576394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190</a:t>
              </a:r>
              <a:endParaRPr lang="ru-RU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98749" y="5771966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195</a:t>
              </a:r>
              <a:endParaRPr lang="ru-RU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2024" y="577999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200</a:t>
              </a:r>
              <a:endParaRPr lang="ru-RU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85299" y="5788016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205</a:t>
              </a:r>
              <a:endParaRPr lang="ru-RU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8574" y="5796041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210</a:t>
              </a:r>
              <a:endParaRPr lang="ru-RU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623" y="551551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2</a:t>
              </a:r>
              <a:endParaRPr lang="ru-RU" sz="2400" baseline="30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0648" y="992701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1</a:t>
              </a:r>
              <a:endParaRPr lang="ru-RU" sz="2400" baseline="30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8673" y="1433851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0</a:t>
              </a:r>
              <a:endParaRPr lang="ru-RU" sz="2400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07324" y="190675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-1</a:t>
              </a:r>
              <a:endParaRPr lang="ru-RU" sz="2400" baseline="30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07324" y="236395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-2</a:t>
              </a:r>
              <a:endParaRPr lang="ru-RU" sz="2400" baseline="30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07324" y="282432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-3</a:t>
              </a:r>
              <a:endParaRPr lang="ru-RU" sz="2400" baseline="30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07324" y="328470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-4</a:t>
              </a:r>
              <a:endParaRPr lang="ru-RU" sz="2400" baseline="30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07324" y="374507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-5</a:t>
              </a:r>
              <a:endParaRPr lang="ru-RU" sz="2400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07324" y="420545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-6</a:t>
              </a:r>
              <a:endParaRPr lang="ru-RU" sz="2400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07324" y="466582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-7</a:t>
              </a:r>
              <a:endParaRPr lang="ru-RU" sz="2400" baseline="30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07324" y="5126201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-8</a:t>
              </a:r>
              <a:endParaRPr lang="ru-RU" sz="2400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7324" y="558657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r>
                <a:rPr lang="en-US" sz="2400" baseline="30000" dirty="0"/>
                <a:t>-9</a:t>
              </a:r>
              <a:endParaRPr lang="ru-RU" sz="2400" baseline="30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33929" y="3606584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10</a:t>
              </a:r>
              <a:r>
                <a:rPr lang="en-US" sz="2400" b="1" baseline="30000" dirty="0"/>
                <a:t>7</a:t>
              </a:r>
              <a:endParaRPr lang="ru-RU" sz="2400" b="1" baseline="30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34752" y="6120205"/>
              <a:ext cx="1614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Mass number</a:t>
              </a:r>
              <a:endParaRPr lang="ru-RU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469279" y="2443765"/>
              <a:ext cx="2073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Cross </a:t>
              </a:r>
              <a:r>
                <a:rPr lang="en-US" sz="2000" dirty="0" smtClean="0"/>
                <a:t>section,  </a:t>
              </a:r>
              <a:r>
                <a:rPr lang="en-US" sz="2000" dirty="0" err="1"/>
                <a:t>mb</a:t>
              </a:r>
              <a:endParaRPr lang="ru-RU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70273" y="1457509"/>
              <a:ext cx="1151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last stable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02953" y="1977811"/>
              <a:ext cx="1263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last studied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2206" y="2728580"/>
              <a:ext cx="1199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last known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4593" y="910496"/>
              <a:ext cx="8675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N=126</a:t>
              </a:r>
              <a:endParaRPr lang="ru-RU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68498" y="4915420"/>
              <a:ext cx="233717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fragmentation of </a:t>
              </a:r>
              <a:r>
                <a:rPr lang="en-US" sz="2400" b="1" baseline="30000" dirty="0"/>
                <a:t>238</a:t>
              </a:r>
              <a:r>
                <a:rPr lang="en-US" sz="2000" b="1" dirty="0"/>
                <a:t>U</a:t>
              </a:r>
              <a:endParaRPr lang="ru-RU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3739" y="1654692"/>
              <a:ext cx="17504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massive transfer</a:t>
              </a:r>
              <a:endParaRPr lang="ru-RU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89857" y="1367072"/>
              <a:ext cx="153099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baseline="30000" dirty="0"/>
                <a:t>136</a:t>
              </a:r>
              <a:r>
                <a:rPr lang="en-US" sz="2000" b="1" dirty="0"/>
                <a:t>Xe + </a:t>
              </a:r>
              <a:r>
                <a:rPr lang="en-US" sz="2400" b="1" baseline="30000" dirty="0"/>
                <a:t>198</a:t>
              </a:r>
              <a:r>
                <a:rPr lang="en-US" sz="2000" b="1" dirty="0"/>
                <a:t>Pt</a:t>
              </a:r>
              <a:endParaRPr lang="ru-RU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70870" y="5304234"/>
              <a:ext cx="22695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J. </a:t>
              </a:r>
              <a:r>
                <a:rPr lang="en-US" sz="1600" b="1" i="1" dirty="0" err="1"/>
                <a:t>Kurcewicz</a:t>
              </a:r>
              <a:r>
                <a:rPr lang="en-US" sz="1600" b="1" i="1" dirty="0"/>
                <a:t> et al.,(2012)</a:t>
              </a:r>
              <a:endParaRPr lang="ru-RU" sz="1600" b="1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51305" y="3085009"/>
              <a:ext cx="244458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fragmentation of </a:t>
              </a:r>
              <a:r>
                <a:rPr lang="en-US" sz="2400" b="1" baseline="30000" dirty="0"/>
                <a:t>208</a:t>
              </a:r>
              <a:r>
                <a:rPr lang="en-US" sz="2000" b="1" dirty="0"/>
                <a:t>Pb</a:t>
              </a:r>
              <a:endParaRPr lang="ru-RU" sz="2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66226" y="3462734"/>
              <a:ext cx="280185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T. </a:t>
              </a:r>
              <a:r>
                <a:rPr lang="en-US" sz="1600" b="1" i="1" dirty="0" err="1"/>
                <a:t>Kurtukian</a:t>
              </a:r>
              <a:r>
                <a:rPr lang="en-US" sz="1600" b="1" i="1" dirty="0"/>
                <a:t>-Nieto et.al (2014)</a:t>
              </a:r>
              <a:endParaRPr lang="ru-RU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640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35382" y="86922"/>
            <a:ext cx="5199017" cy="749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=126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nuclides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reaction and detection angles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644" y="5390606"/>
            <a:ext cx="501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Y. X. Watanabe, et al., 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2015)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2" y="836023"/>
            <a:ext cx="11329416" cy="42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1038339"/>
            <a:ext cx="11865654" cy="451772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35382" y="86922"/>
            <a:ext cx="5199017" cy="7491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=126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nuclides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energy</a:t>
            </a:r>
            <a:endParaRPr lang="ru-RU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476501" y="113808"/>
            <a:ext cx="4961415" cy="4668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4" y="647514"/>
            <a:ext cx="10689563" cy="60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064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neutron-rich heavy and SH nuclei</a:t>
            </a:r>
            <a:br>
              <a:rPr lang="en-US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actinide-actinide collisions (</a:t>
            </a:r>
            <a:r>
              <a:rPr lang="en-US" alt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U+smth</a:t>
            </a:r>
            <a:r>
              <a:rPr lang="en-US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05" y="738051"/>
            <a:ext cx="10058400" cy="605344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20011976">
            <a:off x="9161416" y="1024706"/>
            <a:ext cx="1672046" cy="9753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2440" y="1192346"/>
            <a:ext cx="577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shell effects may lead to increased cross section for formation of a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-like fragment as one of the reaction products and a heavy or SH fragment as another one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936" y="272389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U+Cm→Pb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*+Sg*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8" y="650644"/>
            <a:ext cx="5956385" cy="5978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1373" y="9788"/>
            <a:ext cx="98780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actinides. Potential energy @ contact point: </a:t>
            </a:r>
            <a:r>
              <a:rPr lang="en-US" sz="22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</a:t>
            </a:r>
            <a:r>
              <a:rPr lang="en-US" sz="22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case</a:t>
            </a:r>
            <a:endParaRPr lang="ru-RU" sz="2200" dirty="0"/>
          </a:p>
        </p:txBody>
      </p:sp>
      <p:sp>
        <p:nvSpPr>
          <p:cNvPr id="10" name="Овал 9"/>
          <p:cNvSpPr/>
          <p:nvPr/>
        </p:nvSpPr>
        <p:spPr>
          <a:xfrm>
            <a:off x="8362391" y="1448704"/>
            <a:ext cx="1008904" cy="60961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383471" y="1448704"/>
            <a:ext cx="1008904" cy="60961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78330" y="15688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r>
              <a:rPr lang="ru-RU" b="1" baseline="-25000" dirty="0" smtClean="0"/>
              <a:t>1</a:t>
            </a:r>
            <a:endParaRPr lang="ru-RU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9686586" y="156884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2</a:t>
            </a:r>
            <a:endParaRPr lang="ru-RU" b="1" baseline="-25000" dirty="0"/>
          </a:p>
        </p:txBody>
      </p:sp>
      <p:sp>
        <p:nvSpPr>
          <p:cNvPr id="18" name="Овал 17"/>
          <p:cNvSpPr/>
          <p:nvPr/>
        </p:nvSpPr>
        <p:spPr>
          <a:xfrm rot="16200000">
            <a:off x="8508695" y="4768079"/>
            <a:ext cx="1008904" cy="60961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16200000">
            <a:off x="9127439" y="4768079"/>
            <a:ext cx="1008904" cy="60961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824634" y="488821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r>
              <a:rPr lang="ru-RU" b="1" baseline="-25000" dirty="0" smtClean="0"/>
              <a:t>1</a:t>
            </a:r>
            <a:endParaRPr lang="ru-RU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9430554" y="488821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2</a:t>
            </a:r>
            <a:endParaRPr lang="ru-RU" b="1" baseline="-250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672179" y="722376"/>
            <a:ext cx="36981" cy="53309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4211931" y="719328"/>
            <a:ext cx="36981" cy="53309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388971" y="710184"/>
            <a:ext cx="36981" cy="53309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88546" y="918732"/>
            <a:ext cx="6238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254</a:t>
            </a:r>
            <a:r>
              <a:rPr lang="en-US" b="1" dirty="0" smtClean="0"/>
              <a:t>Es</a:t>
            </a:r>
            <a:endParaRPr lang="ru-RU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5847" y="1079372"/>
            <a:ext cx="570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238</a:t>
            </a:r>
            <a:r>
              <a:rPr lang="en-US" b="1" dirty="0" smtClean="0"/>
              <a:t>U</a:t>
            </a:r>
            <a:endParaRPr lang="ru-RU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3103476" y="1384177"/>
            <a:ext cx="6671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208</a:t>
            </a:r>
            <a:r>
              <a:rPr lang="en-US" b="1" dirty="0" smtClean="0"/>
              <a:t>Pb</a:t>
            </a:r>
            <a:endParaRPr lang="ru-RU" b="1" baseline="-250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5501948" y="734568"/>
            <a:ext cx="36981" cy="53309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883664" y="4547096"/>
            <a:ext cx="5111496" cy="213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878180" y="5331540"/>
            <a:ext cx="5111496" cy="213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40988" y="1753509"/>
            <a:ext cx="7024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286</a:t>
            </a:r>
            <a:r>
              <a:rPr lang="en-US" b="1" dirty="0" smtClean="0"/>
              <a:t>Mt</a:t>
            </a:r>
            <a:endParaRPr lang="ru-RU" b="1" baseline="-25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8404" y="432445"/>
            <a:ext cx="11750040" cy="316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404" y="3525525"/>
            <a:ext cx="11750040" cy="316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8" grpId="0" animBg="1"/>
      <p:bldP spid="19" grpId="0" animBg="1"/>
      <p:bldP spid="20" grpId="0"/>
      <p:bldP spid="21" grpId="0"/>
      <p:bldP spid="23" grpId="0" animBg="1"/>
      <p:bldP spid="22" grpId="0" animBg="1"/>
      <p:bldP spid="35" grpId="0" animBg="1"/>
      <p:bldP spid="42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252397" y="4866935"/>
            <a:ext cx="804670" cy="1532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63634" y="4876800"/>
            <a:ext cx="705395" cy="1532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9" y="730534"/>
            <a:ext cx="9006279" cy="607760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50348" y="2235662"/>
            <a:ext cx="2738840" cy="466897"/>
          </a:xfrm>
        </p:spPr>
        <p:txBody>
          <a:bodyPr>
            <a:noAutofit/>
          </a:bodyPr>
          <a:lstStyle/>
          <a:p>
            <a:pPr algn="ctr"/>
            <a:r>
              <a:rPr lang="en-US" sz="22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  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n-US" sz="1800" i="1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800" i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=0.22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(</a:t>
            </a:r>
            <a:r>
              <a:rPr lang="en-US" sz="1800" i="1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800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=0.28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2972" y="4326780"/>
            <a:ext cx="1132041" cy="2085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5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412 </a:t>
            </a:r>
            <a:r>
              <a:rPr lang="en-US" sz="18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</a:p>
          <a:p>
            <a:endParaRPr lang="en-US" sz="185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5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447 MeV</a:t>
            </a:r>
            <a:endParaRPr lang="en-US" sz="18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5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50" dirty="0" smtClean="0">
                <a:solidFill>
                  <a:srgbClr val="2A2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454 MeV</a:t>
            </a:r>
            <a:endParaRPr lang="en-US" sz="1850" dirty="0">
              <a:solidFill>
                <a:srgbClr val="2A2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5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492 </a:t>
            </a:r>
            <a:r>
              <a:rPr lang="en-US" sz="18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ru-RU" sz="18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0822" y="4191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462 MeV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8376" y="4153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502 MeV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6843" y="4096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860 MeV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725" y="486578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13969" y="-25278"/>
            <a:ext cx="6708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effects in nucleus-nucleus collisions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6545" y="486064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74556" y="595119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0091" y="595119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2805" y="347858"/>
            <a:ext cx="2663301" cy="6505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4572" y="595119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5836" y="330441"/>
            <a:ext cx="2663301" cy="6540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4" grpId="0"/>
      <p:bldP spid="22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38301" y="61101"/>
            <a:ext cx="2076879" cy="466897"/>
          </a:xfrm>
        </p:spPr>
        <p:txBody>
          <a:bodyPr>
            <a:noAutofit/>
          </a:bodyPr>
          <a:lstStyle/>
          <a:p>
            <a:pPr algn="ctr"/>
            <a:r>
              <a:rPr lang="en-US" sz="22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  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2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3950" y="79105"/>
            <a:ext cx="2683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effects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3312" y="86214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83311" y="396675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2670" y="5817327"/>
            <a:ext cx="921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3320" y="2694803"/>
            <a:ext cx="857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A&gt;200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715180" y="109741"/>
            <a:ext cx="3168131" cy="46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i="1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2200" b="1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E.M. </a:t>
            </a:r>
            <a:r>
              <a:rPr lang="en-US" sz="2200" b="1" i="1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Kozulin</a:t>
            </a:r>
            <a:r>
              <a:rPr lang="en-US" sz="2200" b="1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 (2017)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90057" y="862148"/>
            <a:ext cx="1767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c.m</a:t>
            </a:r>
            <a:r>
              <a:rPr 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462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90057" y="3984672"/>
            <a:ext cx="17678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c.m</a:t>
            </a:r>
            <a:r>
              <a:rPr 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=50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1" y="625278"/>
            <a:ext cx="11695478" cy="61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75853" y="0"/>
            <a:ext cx="65437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actinides. A way to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superheavies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9088" y="2453700"/>
            <a:ext cx="479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production cross sections for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reaction products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114* (double magic) can be produced with the cross section ~100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4" y="563876"/>
            <a:ext cx="5971035" cy="59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533400"/>
          </a:xfrm>
        </p:spPr>
        <p:txBody>
          <a:bodyPr/>
          <a:lstStyle/>
          <a:p>
            <a:pPr algn="ctr"/>
            <a:r>
              <a:rPr lang="en-US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5283464"/>
            <a:ext cx="577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Multi-nucleon transfer reactions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thought to be an efficient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new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neutron-rich heavy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superheavy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193" y="762000"/>
            <a:ext cx="7352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neutron-rich nuclei were added during last years based on the fragmentation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 is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4±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6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Kurcewicz et al., PLB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lower limit of half-life values were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efficient methods of production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are still of great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05" y="418011"/>
            <a:ext cx="10058400" cy="605344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 rot="19452794">
            <a:off x="6705599" y="2569028"/>
            <a:ext cx="1541417" cy="6792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8171" y="108457"/>
            <a:ext cx="8856618" cy="605101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actinides. Comparison with existing data: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U+Cm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96590" y="1164396"/>
            <a:ext cx="514980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sections for Z&gt;103 are below 1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ut…</a:t>
            </a:r>
          </a:p>
          <a:p>
            <a:pPr algn="just"/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isotopes of elements with Z&lt;103 can be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 with sufficiently large cross sections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8" y="563876"/>
            <a:ext cx="5970411" cy="59232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99765" y="3369560"/>
            <a:ext cx="29177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M.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Schädel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PRL (1982)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8884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8171" y="108457"/>
            <a:ext cx="8856618" cy="605101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actinides. Comparison with existing data: U+U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48262" y="1164396"/>
            <a:ext cx="584647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sections for heavy products are lower than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U+Cm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influence of shell effects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(parabola-like shapes)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should use the heaviest available target (</a:t>
            </a:r>
            <a:r>
              <a:rPr lang="en-US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4" y="643124"/>
            <a:ext cx="6120605" cy="58125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53418" y="3616520"/>
            <a:ext cx="29177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M.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Schädel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PRL (1978)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9561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8171" y="108457"/>
            <a:ext cx="8856618" cy="605101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of actinides. Comparison with existing data: U+U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3913" y="1164396"/>
            <a:ext cx="579517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 nuclei up to isotopes of Mt can be produced with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sections larger than 1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pronounced influence of shell effects on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production </a:t>
            </a:r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sections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2" y="713558"/>
            <a:ext cx="5960867" cy="57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88773" y="101515"/>
            <a:ext cx="10515600" cy="46689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Outlook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700" y="668996"/>
            <a:ext cx="112591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OF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NEUTRON-RICH HEAVY NUCLEI (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=126)</a:t>
            </a: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cross sections (&gt;100 </a:t>
            </a: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yet-unknown nuclei. Weak energy dependence of the production cross sections of neutron-rich nuclei, but strong sensitivity of the angular distributions to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 energy.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(collisions of spherical nuclei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ORIENTATION EFFECTS IN NUCLEUS-NUCLEUS COLLISIONS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influence on the production cross sections as well as on the angular and energy distributions. </a:t>
            </a:r>
          </a:p>
          <a:p>
            <a:pPr algn="just"/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OF SH NUCLEI IN COLLISIONS OF ACTINIDES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cross sections drop down very quickly with increasing nucleon transfer due to small survival probabilities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One should use the heaviest available target (</a:t>
            </a:r>
            <a:r>
              <a:rPr lang="en-US" sz="2000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Es) to increase the production cross section of heaviest nuclei. Strong shell effects may give a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chance to produce new isotopes of heavy 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actinides.</a:t>
            </a:r>
          </a:p>
          <a:p>
            <a:pPr algn="just"/>
            <a:endParaRPr lang="en-US" sz="2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spite of a long history of studies of heavy-ion nucleus-nucleus collisions, systematic high-quality experiments are of great demand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9456" y="1941452"/>
            <a:ext cx="634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Karpov </a:t>
            </a:r>
            <a:r>
              <a:rPr lang="ru-RU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</a:t>
            </a:r>
            <a:r>
              <a:rPr lang="ru-RU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 96, 024618 (2017)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405" y="6401891"/>
            <a:ext cx="32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Co-author:</a:t>
            </a:r>
            <a:r>
              <a:rPr lang="en-US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Vyacheslav</a:t>
            </a:r>
            <a:r>
              <a:rPr lang="en-US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2972" y="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4904" y="6351955"/>
            <a:ext cx="800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Karpov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V.V.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Saiko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 96, 024618 (2017)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15" y="523220"/>
            <a:ext cx="7581644" cy="57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0" y="1260927"/>
            <a:ext cx="7051746" cy="4800532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537072" y="39966"/>
            <a:ext cx="3567907" cy="563562"/>
          </a:xfrm>
        </p:spPr>
        <p:txBody>
          <a:bodyPr/>
          <a:lstStyle/>
          <a:p>
            <a:pPr algn="ctr"/>
            <a:r>
              <a:rPr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Potential energy</a:t>
            </a:r>
          </a:p>
        </p:txBody>
      </p:sp>
      <p:graphicFrame>
        <p:nvGraphicFramePr>
          <p:cNvPr id="10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9762943"/>
              </p:ext>
            </p:extLst>
          </p:nvPr>
        </p:nvGraphicFramePr>
        <p:xfrm>
          <a:off x="431379" y="5481094"/>
          <a:ext cx="467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" name="Equation" r:id="rId4" imgW="4673520" imgH="507960" progId="Equation.DSMT4">
                  <p:embed/>
                </p:oleObj>
              </mc:Choice>
              <mc:Fallback>
                <p:oleObj name="Equation" r:id="rId4" imgW="4673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79" y="5481094"/>
                        <a:ext cx="4673600" cy="508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588088"/>
              </p:ext>
            </p:extLst>
          </p:nvPr>
        </p:nvGraphicFramePr>
        <p:xfrm>
          <a:off x="2539672" y="2986569"/>
          <a:ext cx="651498" cy="4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" name="Equation" r:id="rId6" imgW="317160" imgH="228600" progId="Equation.DSMT4">
                  <p:embed/>
                </p:oleObj>
              </mc:Choice>
              <mc:Fallback>
                <p:oleObj name="Equation" r:id="rId6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672" y="2986569"/>
                        <a:ext cx="651498" cy="468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40150"/>
              </p:ext>
            </p:extLst>
          </p:nvPr>
        </p:nvGraphicFramePr>
        <p:xfrm>
          <a:off x="4818467" y="4384090"/>
          <a:ext cx="7302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2" name="Equation" r:id="rId8" imgW="355320" imgH="228600" progId="Equation.DSMT4">
                  <p:embed/>
                </p:oleObj>
              </mc:Choice>
              <mc:Fallback>
                <p:oleObj name="Equation" r:id="rId8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467" y="4384090"/>
                        <a:ext cx="730250" cy="468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26" y="935086"/>
            <a:ext cx="3119394" cy="2657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3479" y="922373"/>
            <a:ext cx="4035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Double-folding potential with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Migdal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forces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4050" y="3625981"/>
            <a:ext cx="2292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Two-center shell model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292682"/>
              </p:ext>
            </p:extLst>
          </p:nvPr>
        </p:nvGraphicFramePr>
        <p:xfrm>
          <a:off x="9899523" y="6286285"/>
          <a:ext cx="1461714" cy="40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3" name="Equation" r:id="rId11" imgW="863280" imgH="241200" progId="Equation.DSMT4">
                  <p:embed/>
                </p:oleObj>
              </mc:Choice>
              <mc:Fallback>
                <p:oleObj name="Equation" r:id="rId11" imgW="863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9523" y="6286285"/>
                        <a:ext cx="1461714" cy="40547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36141" y="47461"/>
            <a:ext cx="460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Karpov, EXON (2006)</a:t>
            </a: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V.I.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Zagrebaev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A.V. Karpov, et al. PEPAN (2007)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3" y="195265"/>
            <a:ext cx="9555209" cy="63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4" y="11087"/>
            <a:ext cx="10515600" cy="5904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 of motion (R, </a:t>
            </a:r>
            <a:r>
              <a:rPr lang="en-US" sz="2800" b="1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81" y="850392"/>
            <a:ext cx="9789856" cy="564184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172968" y="850392"/>
            <a:ext cx="4572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52" y="340962"/>
            <a:ext cx="9078132" cy="56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Stat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95630"/>
            <a:ext cx="9196252" cy="662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rv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40" y="372345"/>
            <a:ext cx="12969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9961689" y="970922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dirty="0">
                <a:solidFill>
                  <a:srgbClr val="000066"/>
                </a:solidFill>
                <a:latin typeface="Euclid" panose="02020503060505020303" pitchFamily="18" charset="0"/>
              </a:rPr>
              <a:t>http://nrv.jinr.ru</a:t>
            </a:r>
            <a:endParaRPr lang="ru-RU" altLang="ru-RU" sz="2000" b="1" dirty="0">
              <a:solidFill>
                <a:srgbClr val="000066"/>
              </a:solidFill>
              <a:latin typeface="Euclid" panose="0202050306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7792" y="148964"/>
            <a:ext cx="2910016" cy="466897"/>
          </a:xfrm>
        </p:spPr>
        <p:txBody>
          <a:bodyPr>
            <a:noAutofit/>
          </a:bodyPr>
          <a:lstStyle/>
          <a:p>
            <a:pPr algn="ctr"/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Xe+</a:t>
            </a:r>
            <a:r>
              <a:rPr lang="en-US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999" y="14896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E.M.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Kozulin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PRC (2012)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8" y="1057767"/>
            <a:ext cx="11450412" cy="4697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8" y="1053484"/>
            <a:ext cx="11450412" cy="46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25467</TotalTime>
  <Words>692</Words>
  <Application>Microsoft Office PowerPoint</Application>
  <PresentationFormat>Широкоэкранный</PresentationFormat>
  <Paragraphs>140</Paragraphs>
  <Slides>23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Britannic Bold</vt:lpstr>
      <vt:lpstr>Calibri</vt:lpstr>
      <vt:lpstr>Calibri Light</vt:lpstr>
      <vt:lpstr>Euclid</vt:lpstr>
      <vt:lpstr>Symbol</vt:lpstr>
      <vt:lpstr>Times New Roman</vt:lpstr>
      <vt:lpstr>Тема Office</vt:lpstr>
      <vt:lpstr>Equation</vt:lpstr>
      <vt:lpstr>CorelDRAW</vt:lpstr>
      <vt:lpstr>Application of multinucleon transfer reactions to the synthesis of neutron-rich nuclei</vt:lpstr>
      <vt:lpstr>Motivation</vt:lpstr>
      <vt:lpstr>Презентация PowerPoint</vt:lpstr>
      <vt:lpstr>Potential energy</vt:lpstr>
      <vt:lpstr>Презентация PowerPoint</vt:lpstr>
      <vt:lpstr>Equations of motion (R, d1, d2, hA, hZ, q1, q2, q)</vt:lpstr>
      <vt:lpstr>Презентация PowerPoint</vt:lpstr>
      <vt:lpstr>Презентация PowerPoint</vt:lpstr>
      <vt:lpstr>136Xe+208Pb</vt:lpstr>
      <vt:lpstr>136Xe+198Pt @ 643 MeV</vt:lpstr>
      <vt:lpstr>Презентация PowerPoint</vt:lpstr>
      <vt:lpstr>Презентация PowerPoint</vt:lpstr>
      <vt:lpstr>Презентация PowerPoint</vt:lpstr>
      <vt:lpstr>Презентация PowerPoint</vt:lpstr>
      <vt:lpstr>Production of neutron-rich heavy and SH nuclei in actinide-actinide collisions (U+smth.)</vt:lpstr>
      <vt:lpstr>Презентация PowerPoint</vt:lpstr>
      <vt:lpstr>160Gd   +  186W      (b2=0.22)     (b2=0.28)</vt:lpstr>
      <vt:lpstr>160Gd   +  186W</vt:lpstr>
      <vt:lpstr>Презентация PowerPoint</vt:lpstr>
      <vt:lpstr>Collisions of actinides. Comparison with existing data: U+Cm</vt:lpstr>
      <vt:lpstr>Collisions of actinides. Comparison with existing data: U+U</vt:lpstr>
      <vt:lpstr>Collisions of actinides. Comparison with existing data: U+U</vt:lpstr>
      <vt:lpstr>Conclusions and Outlook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Karpov</dc:creator>
  <cp:lastModifiedBy>Пользователь Windows</cp:lastModifiedBy>
  <cp:revision>525</cp:revision>
  <dcterms:created xsi:type="dcterms:W3CDTF">2016-06-27T14:43:42Z</dcterms:created>
  <dcterms:modified xsi:type="dcterms:W3CDTF">2018-01-17T11:54:33Z</dcterms:modified>
</cp:coreProperties>
</file>