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8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3" d="100"/>
          <a:sy n="23" d="100"/>
        </p:scale>
        <p:origin x="-77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29.9.2015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458200" cy="1222375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Joint institute for nuclear research</a:t>
            </a: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en-US" sz="2400" dirty="0" err="1" smtClean="0"/>
              <a:t>Flerov</a:t>
            </a:r>
            <a:r>
              <a:rPr lang="en-US" sz="2400" dirty="0" smtClean="0"/>
              <a:t> laboratory of nuclear reactions</a:t>
            </a:r>
            <a:endParaRPr lang="en-US" sz="2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2852936"/>
            <a:ext cx="8458200" cy="939552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5800" b="1" smtClean="0"/>
              <a:t>New </a:t>
            </a:r>
            <a:r>
              <a:rPr lang="en-US" sz="5800" b="1" dirty="0" smtClean="0"/>
              <a:t>beam diagnostic system for MASHA setup</a:t>
            </a:r>
          </a:p>
          <a:p>
            <a:endParaRPr lang="sk-SK" dirty="0"/>
          </a:p>
        </p:txBody>
      </p:sp>
      <p:sp>
        <p:nvSpPr>
          <p:cNvPr id="4" name="Obdélník 3"/>
          <p:cNvSpPr/>
          <p:nvPr/>
        </p:nvSpPr>
        <p:spPr>
          <a:xfrm>
            <a:off x="2286000" y="472514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800" b="1" dirty="0" smtClean="0"/>
              <a:t>NEC 2015 BUDVA</a:t>
            </a:r>
            <a:endParaRPr lang="sk-SK" sz="2800" b="1" dirty="0"/>
          </a:p>
        </p:txBody>
      </p:sp>
      <p:sp>
        <p:nvSpPr>
          <p:cNvPr id="5" name="Obdélník 4"/>
          <p:cNvSpPr/>
          <p:nvPr/>
        </p:nvSpPr>
        <p:spPr>
          <a:xfrm>
            <a:off x="4283968" y="397371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sk-SK" sz="2800" b="1" dirty="0" err="1" smtClean="0"/>
              <a:t>Stefan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Motycak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xmlns="" val="2905010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MCP </a:t>
            </a:r>
            <a:r>
              <a:rPr lang="en-US" dirty="0"/>
              <a:t>+ Si detector energy measurement</a:t>
            </a:r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287655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75073"/>
            <a:ext cx="5334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320974" y="4005064"/>
            <a:ext cx="1709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MCP </a:t>
            </a:r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7" name="Obdélník 6"/>
          <p:cNvSpPr/>
          <p:nvPr/>
        </p:nvSpPr>
        <p:spPr>
          <a:xfrm>
            <a:off x="5652121" y="3429000"/>
            <a:ext cx="2876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Microchannel plates and semiconductor detector arrangement</a:t>
            </a:r>
          </a:p>
        </p:txBody>
      </p:sp>
      <p:sp>
        <p:nvSpPr>
          <p:cNvPr id="9" name="Obdélník 8"/>
          <p:cNvSpPr/>
          <p:nvPr/>
        </p:nvSpPr>
        <p:spPr>
          <a:xfrm>
            <a:off x="755576" y="6237312"/>
            <a:ext cx="7773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Electronics scheme for microchannel plates and semiconductor detector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779" y="1543433"/>
            <a:ext cx="26003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318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MCP </a:t>
            </a:r>
            <a:r>
              <a:rPr lang="en-US" dirty="0"/>
              <a:t>+ Si detector energy measurement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58990587"/>
              </p:ext>
            </p:extLst>
          </p:nvPr>
        </p:nvGraphicFramePr>
        <p:xfrm>
          <a:off x="2123728" y="1556792"/>
          <a:ext cx="4807488" cy="3384376"/>
        </p:xfrm>
        <a:graphic>
          <a:graphicData uri="http://schemas.openxmlformats.org/presentationml/2006/ole">
            <p:oleObj spid="_x0000_s4110" name="Graph" r:id="rId3" imgW="32289615" imgH="22669410" progId="">
              <p:embed/>
            </p:oleObj>
          </a:graphicData>
        </a:graphic>
      </p:graphicFrame>
      <p:sp>
        <p:nvSpPr>
          <p:cNvPr id="6" name="Zástupný symbol pro obsah 2"/>
          <p:cNvSpPr txBox="1">
            <a:spLocks/>
          </p:cNvSpPr>
          <p:nvPr/>
        </p:nvSpPr>
        <p:spPr>
          <a:xfrm>
            <a:off x="2771800" y="5008823"/>
            <a:ext cx="3168352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/>
              <a:t>MCP</a:t>
            </a:r>
            <a:r>
              <a:rPr lang="sk-SK" sz="1800" dirty="0" smtClean="0"/>
              <a:t> + Si </a:t>
            </a:r>
            <a:r>
              <a:rPr lang="en-US" sz="1800" dirty="0" smtClean="0"/>
              <a:t>detector graph</a:t>
            </a:r>
            <a:endParaRPr lang="en-US" sz="18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Obdélník 2"/>
              <p:cNvSpPr/>
              <p:nvPr/>
            </p:nvSpPr>
            <p:spPr>
              <a:xfrm>
                <a:off x="5580112" y="5584887"/>
                <a:ext cx="3299301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 smtClean="0"/>
                          </m:ctrlPr>
                        </m:sSubPr>
                        <m:e>
                          <m:r>
                            <a:rPr lang="ru-RU" i="1"/>
                            <m:t>𝑡</m:t>
                          </m:r>
                        </m:e>
                        <m:sub>
                          <m:r>
                            <a:rPr lang="en-US" i="1"/>
                            <m:t>𝑓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sk-SK" i="1"/>
                          </m:ctrlPr>
                        </m:dPr>
                        <m:e>
                          <m:r>
                            <a:rPr lang="ru-RU" i="1"/>
                            <m:t>𝑛𝑠</m:t>
                          </m:r>
                        </m:e>
                      </m:d>
                      <m:r>
                        <a:rPr lang="en-US" i="1"/>
                        <m:t>=72.3</m:t>
                      </m:r>
                      <m:r>
                        <a:rPr lang="en-US" i="1"/>
                        <m:t>𝑑</m:t>
                      </m:r>
                      <m:r>
                        <a:rPr lang="en-US" i="1"/>
                        <m:t>[</m:t>
                      </m:r>
                      <m:r>
                        <a:rPr lang="ru-RU" i="1"/>
                        <m:t>𝑚</m:t>
                      </m:r>
                      <m:r>
                        <a:rPr lang="en-US" i="1"/>
                        <m:t>]</m:t>
                      </m:r>
                      <m:rad>
                        <m:radPr>
                          <m:degHide m:val="on"/>
                          <m:ctrlPr>
                            <a:rPr lang="sk-SK" i="1"/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sk-SK" i="1"/>
                              </m:ctrlPr>
                            </m:fPr>
                            <m:num>
                              <m:r>
                                <a:rPr lang="en-US" i="1"/>
                                <m:t>𝑚</m:t>
                              </m:r>
                              <m:r>
                                <a:rPr lang="en-US" i="1"/>
                                <m:t>[</m:t>
                              </m:r>
                              <m:r>
                                <a:rPr lang="ru-RU" i="1"/>
                                <m:t>а</m:t>
                              </m:r>
                              <m:r>
                                <a:rPr lang="sk-SK" b="0" i="1" smtClean="0">
                                  <a:latin typeface="Cambria Math"/>
                                </a:rPr>
                                <m:t>. </m:t>
                              </m:r>
                              <m:r>
                                <a:rPr lang="sk-SK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sk-SK" b="0" i="1" smtClean="0">
                                  <a:latin typeface="Cambria Math"/>
                                </a:rPr>
                                <m:t>.</m:t>
                              </m:r>
                              <m:r>
                                <a:rPr lang="sk-SK" b="0" i="1" smtClean="0">
                                  <a:latin typeface="Cambria Math"/>
                                </a:rPr>
                                <m:t>𝑢</m:t>
                              </m:r>
                              <m:r>
                                <a:rPr lang="sk-SK" b="0" i="1" smtClean="0"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i="1"/>
                                <m:t>]</m:t>
                              </m:r>
                            </m:num>
                            <m:den>
                              <m:r>
                                <a:rPr lang="en-US" i="1"/>
                                <m:t>𝐸</m:t>
                              </m:r>
                              <m:r>
                                <a:rPr lang="en-US" i="1"/>
                                <m:t>[</m:t>
                              </m:r>
                              <m:r>
                                <a:rPr lang="en-US" i="1"/>
                                <m:t>𝑀𝑒𝑉</m:t>
                              </m:r>
                              <m:r>
                                <a:rPr lang="en-US" i="1"/>
                                <m:t>]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sk-SK" dirty="0"/>
              </a:p>
            </p:txBody>
          </p:sp>
        </mc:Choice>
        <mc:Fallback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5584887"/>
                <a:ext cx="3299301" cy="91069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1065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measurement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current measurement was based on Faraday cup situated before </a:t>
            </a:r>
            <a:r>
              <a:rPr lang="en-US" dirty="0" smtClean="0"/>
              <a:t>target</a:t>
            </a:r>
            <a:r>
              <a:rPr lang="sk-SK" dirty="0" smtClean="0"/>
              <a:t>.</a:t>
            </a:r>
          </a:p>
          <a:p>
            <a:r>
              <a:rPr lang="en-US" dirty="0"/>
              <a:t>Online beam intensity measurement collected electrons </a:t>
            </a:r>
            <a:r>
              <a:rPr lang="en-US" dirty="0" smtClean="0"/>
              <a:t>emitted from target.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83541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New </a:t>
            </a:r>
            <a:r>
              <a:rPr lang="en-US" dirty="0"/>
              <a:t>beam diagnostic </a:t>
            </a:r>
            <a:r>
              <a:rPr lang="en-US" dirty="0" smtClean="0"/>
              <a:t>system</a:t>
            </a:r>
            <a:r>
              <a:rPr lang="sk-SK" dirty="0"/>
              <a:t> </a:t>
            </a:r>
            <a:r>
              <a:rPr lang="en-US" dirty="0" smtClean="0"/>
              <a:t>improve MASHA setup and its probability to synthesis super heavy elements.</a:t>
            </a:r>
            <a:endParaRPr lang="sk-SK" dirty="0" smtClean="0"/>
          </a:p>
          <a:p>
            <a:r>
              <a:rPr lang="en-US" dirty="0" smtClean="0"/>
              <a:t>Nuclear cross section is determined precisely by new energy and beam intensity measurements</a:t>
            </a:r>
            <a:r>
              <a:rPr lang="sk-SK" dirty="0" smtClean="0"/>
              <a:t>. </a:t>
            </a:r>
          </a:p>
          <a:p>
            <a:r>
              <a:rPr lang="en-US" dirty="0" smtClean="0"/>
              <a:t>Pulse shape analysis</a:t>
            </a:r>
            <a:r>
              <a:rPr lang="sk-SK" dirty="0" smtClean="0"/>
              <a:t> </a:t>
            </a:r>
            <a:r>
              <a:rPr lang="en-US" dirty="0" smtClean="0"/>
              <a:t>enable cyclotron</a:t>
            </a:r>
            <a:r>
              <a:rPr lang="sk-SK" dirty="0" smtClean="0"/>
              <a:t> </a:t>
            </a:r>
            <a:r>
              <a:rPr lang="en-US" dirty="0" smtClean="0"/>
              <a:t>diagnostic</a:t>
            </a:r>
            <a:r>
              <a:rPr lang="sk-SK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2684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284984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000" dirty="0"/>
              <a:t>THANK YOU FOR ATTENTION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43046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CONTENT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Time of flight energy measurement</a:t>
            </a:r>
          </a:p>
          <a:p>
            <a:r>
              <a:rPr lang="en-US" dirty="0" smtClean="0"/>
              <a:t>M</a:t>
            </a:r>
            <a:r>
              <a:rPr lang="sk-SK" dirty="0" smtClean="0"/>
              <a:t>C</a:t>
            </a:r>
            <a:r>
              <a:rPr lang="en-US" dirty="0" smtClean="0"/>
              <a:t>P + Si detector energy measurement</a:t>
            </a:r>
          </a:p>
          <a:p>
            <a:r>
              <a:rPr lang="en-US" dirty="0" smtClean="0"/>
              <a:t>Beam current measurement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143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9600" dirty="0"/>
              <a:t>Abbreviation MASHA is from words Mass Separator of heavy atoms</a:t>
            </a:r>
            <a:r>
              <a:rPr lang="en-US" sz="9600" dirty="0" smtClean="0"/>
              <a:t>.</a:t>
            </a:r>
            <a:endParaRPr lang="sk-SK" sz="9600" dirty="0" smtClean="0"/>
          </a:p>
          <a:p>
            <a:endParaRPr lang="sk-SK" sz="9600" dirty="0" smtClean="0"/>
          </a:p>
          <a:p>
            <a:r>
              <a:rPr lang="en-US" sz="9600" dirty="0"/>
              <a:t>MASHA includes:  </a:t>
            </a:r>
            <a:endParaRPr lang="sk-SK" sz="9600" dirty="0"/>
          </a:p>
          <a:p>
            <a:pPr lvl="0"/>
            <a:r>
              <a:rPr lang="en-US" sz="6400" dirty="0"/>
              <a:t>Beam diagnostic system</a:t>
            </a:r>
            <a:endParaRPr lang="sk-SK" sz="6400" dirty="0"/>
          </a:p>
          <a:p>
            <a:pPr lvl="0"/>
            <a:r>
              <a:rPr lang="en-US" sz="6400" dirty="0"/>
              <a:t>Target</a:t>
            </a:r>
            <a:endParaRPr lang="sk-SK" sz="6400" dirty="0"/>
          </a:p>
          <a:p>
            <a:pPr lvl="0"/>
            <a:r>
              <a:rPr lang="en-US" sz="6400" dirty="0"/>
              <a:t>Hot catcher</a:t>
            </a:r>
            <a:endParaRPr lang="sk-SK" sz="6400" dirty="0"/>
          </a:p>
          <a:p>
            <a:pPr lvl="0"/>
            <a:r>
              <a:rPr lang="en-US" sz="6400" dirty="0"/>
              <a:t>ECR ion source</a:t>
            </a:r>
            <a:endParaRPr lang="sk-SK" sz="6400" dirty="0"/>
          </a:p>
          <a:p>
            <a:pPr lvl="0"/>
            <a:r>
              <a:rPr lang="en-US" sz="6400" dirty="0"/>
              <a:t>Magnetic </a:t>
            </a:r>
            <a:r>
              <a:rPr lang="en-US" sz="6400" dirty="0" smtClean="0"/>
              <a:t>optic</a:t>
            </a:r>
          </a:p>
          <a:p>
            <a:pPr lvl="0"/>
            <a:r>
              <a:rPr lang="en-US" sz="6400" dirty="0" smtClean="0"/>
              <a:t>Data acquisition</a:t>
            </a:r>
            <a:r>
              <a:rPr lang="sk-SK" sz="6400" dirty="0" smtClean="0"/>
              <a:t> </a:t>
            </a:r>
            <a:r>
              <a:rPr lang="en-US" sz="6400" dirty="0" smtClean="0"/>
              <a:t>system</a:t>
            </a:r>
            <a:endParaRPr lang="en-US" sz="6200" dirty="0"/>
          </a:p>
        </p:txBody>
      </p:sp>
    </p:spTree>
    <p:extLst>
      <p:ext uri="{BB962C8B-B14F-4D97-AF65-F5344CB8AC3E}">
        <p14:creationId xmlns:p14="http://schemas.microsoft.com/office/powerpoint/2010/main" xmlns="" val="3563726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Introduction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357188" y="1438275"/>
            <a:ext cx="2143125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sk-SK" sz="2000" b="1" dirty="0" err="1">
                <a:solidFill>
                  <a:srgbClr val="FF0000"/>
                </a:solidFill>
                <a:latin typeface="Book Antiqua" pitchFamily="18" charset="0"/>
              </a:rPr>
              <a:t>MA</a:t>
            </a:r>
            <a:r>
              <a:rPr lang="en-US" altLang="sk-SK" sz="2000" dirty="0" err="1">
                <a:solidFill>
                  <a:srgbClr val="660033"/>
                </a:solidFill>
                <a:latin typeface="Book Antiqua" pitchFamily="18" charset="0"/>
              </a:rPr>
              <a:t>ss</a:t>
            </a:r>
            <a:endParaRPr lang="en-US" altLang="sk-SK" sz="2000" dirty="0">
              <a:solidFill>
                <a:srgbClr val="660033"/>
              </a:solidFill>
              <a:latin typeface="Book Antiqua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sk-SK" sz="2000" dirty="0">
                <a:solidFill>
                  <a:srgbClr val="000066"/>
                </a:solidFill>
                <a:latin typeface="Book Antiqua" pitchFamily="18" charset="0"/>
              </a:rPr>
              <a:t>      </a:t>
            </a:r>
            <a:r>
              <a:rPr lang="en-US" altLang="sk-SK" sz="2000" b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US" altLang="sk-SK" sz="2000" dirty="0">
                <a:solidFill>
                  <a:srgbClr val="660033"/>
                </a:solidFill>
                <a:latin typeface="Book Antiqua" pitchFamily="18" charset="0"/>
              </a:rPr>
              <a:t>eparator of</a:t>
            </a:r>
          </a:p>
          <a:p>
            <a:pPr eaLnBrk="1" hangingPunct="1">
              <a:lnSpc>
                <a:spcPct val="80000"/>
              </a:lnSpc>
            </a:pPr>
            <a:r>
              <a:rPr lang="en-US" altLang="sk-SK" sz="2000" dirty="0">
                <a:solidFill>
                  <a:srgbClr val="000066"/>
                </a:solidFill>
                <a:latin typeface="Book Antiqua" pitchFamily="18" charset="0"/>
              </a:rPr>
              <a:t>         </a:t>
            </a:r>
            <a:r>
              <a:rPr lang="en-US" altLang="sk-SK" sz="2000" b="1" dirty="0">
                <a:solidFill>
                  <a:srgbClr val="FF0000"/>
                </a:solidFill>
                <a:latin typeface="Book Antiqua" pitchFamily="18" charset="0"/>
              </a:rPr>
              <a:t>H</a:t>
            </a:r>
            <a:r>
              <a:rPr lang="en-US" altLang="sk-SK" sz="2000" dirty="0">
                <a:solidFill>
                  <a:srgbClr val="660033"/>
                </a:solidFill>
                <a:latin typeface="Book Antiqua" pitchFamily="18" charset="0"/>
              </a:rPr>
              <a:t>eavy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sk-SK" sz="2000" dirty="0">
                <a:solidFill>
                  <a:srgbClr val="000066"/>
                </a:solidFill>
                <a:latin typeface="Book Antiqua" pitchFamily="18" charset="0"/>
              </a:rPr>
              <a:t>	</a:t>
            </a:r>
            <a:r>
              <a:rPr lang="en-US" altLang="sk-SK" sz="2000" b="1" dirty="0">
                <a:solidFill>
                  <a:srgbClr val="FF0000"/>
                </a:solidFill>
                <a:latin typeface="Book Antiqua" pitchFamily="18" charset="0"/>
              </a:rPr>
              <a:t>A</a:t>
            </a:r>
            <a:r>
              <a:rPr lang="en-US" altLang="sk-SK" sz="2000" dirty="0">
                <a:solidFill>
                  <a:srgbClr val="660033"/>
                </a:solidFill>
                <a:latin typeface="Book Antiqua" pitchFamily="18" charset="0"/>
              </a:rPr>
              <a:t>toms</a:t>
            </a:r>
          </a:p>
          <a:p>
            <a:pPr eaLnBrk="1" hangingPunct="1">
              <a:lnSpc>
                <a:spcPct val="80000"/>
              </a:lnSpc>
            </a:pPr>
            <a:endParaRPr lang="en-US" altLang="sk-SK" sz="2000" dirty="0">
              <a:solidFill>
                <a:srgbClr val="000066"/>
              </a:solidFill>
              <a:latin typeface="Book Antiqua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sk-SK" sz="2000" dirty="0">
              <a:solidFill>
                <a:srgbClr val="000066"/>
              </a:solidFill>
              <a:latin typeface="Arial Unicode MS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ru-RU" altLang="sk-SK" sz="2000" dirty="0">
              <a:solidFill>
                <a:srgbClr val="000066"/>
              </a:solidFill>
              <a:latin typeface="Arial Unicode MS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altLang="sk-SK" sz="2000" dirty="0">
              <a:solidFill>
                <a:srgbClr val="000066"/>
              </a:solidFill>
              <a:latin typeface="Arial Unicode MS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ru-RU" altLang="sk-SK" sz="2000" dirty="0">
              <a:solidFill>
                <a:srgbClr val="9933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sk-SK" sz="2000" dirty="0">
                <a:solidFill>
                  <a:srgbClr val="993300"/>
                </a:solidFill>
                <a:latin typeface="Times New Roman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endParaRPr lang="ru-RU" altLang="sk-SK" sz="2000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7500" y="1544636"/>
            <a:ext cx="737393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3"/>
          <p:cNvCxnSpPr/>
          <p:nvPr/>
        </p:nvCxnSpPr>
        <p:spPr>
          <a:xfrm>
            <a:off x="1214438" y="3081338"/>
            <a:ext cx="2889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7"/>
          <p:cNvSpPr>
            <a:spLocks noChangeArrowheads="1"/>
          </p:cNvSpPr>
          <p:nvPr/>
        </p:nvSpPr>
        <p:spPr bwMode="auto">
          <a:xfrm>
            <a:off x="383071" y="2896672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9pPr>
          </a:lstStyle>
          <a:p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BEAM</a:t>
            </a:r>
            <a:endParaRPr lang="ru-RU" altLang="sk-SK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6286500" y="1795740"/>
            <a:ext cx="1069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9pPr>
          </a:lstStyle>
          <a:p>
            <a:r>
              <a:rPr lang="sk-SK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  <a:endParaRPr lang="ru-RU" altLang="sk-SK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6"/>
          <p:cNvCxnSpPr/>
          <p:nvPr/>
        </p:nvCxnSpPr>
        <p:spPr>
          <a:xfrm rot="16200000" flipV="1">
            <a:off x="2213769" y="3367881"/>
            <a:ext cx="501650" cy="3571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2500313" y="3868222"/>
            <a:ext cx="13324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9pPr>
          </a:lstStyle>
          <a:p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ECR</a:t>
            </a:r>
            <a:r>
              <a:rPr lang="ru-RU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</a:t>
            </a:r>
            <a:endParaRPr lang="ru-RU" altLang="sk-SK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1"/>
          <p:cNvCxnSpPr/>
          <p:nvPr/>
        </p:nvCxnSpPr>
        <p:spPr>
          <a:xfrm rot="5400000" flipH="1" flipV="1">
            <a:off x="1142206" y="3510757"/>
            <a:ext cx="930275" cy="3571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7"/>
          <p:cNvSpPr>
            <a:spLocks noChangeArrowheads="1"/>
          </p:cNvSpPr>
          <p:nvPr/>
        </p:nvSpPr>
        <p:spPr bwMode="auto">
          <a:xfrm>
            <a:off x="714375" y="4086116"/>
            <a:ext cx="902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9pPr>
          </a:lstStyle>
          <a:p>
            <a:r>
              <a:rPr lang="sk-SK" altLang="sk-SK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Hot</a:t>
            </a:r>
          </a:p>
          <a:p>
            <a:r>
              <a:rPr lang="sk-SK" altLang="sk-SK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Catcher</a:t>
            </a:r>
            <a:endParaRPr lang="ru-RU" altLang="sk-SK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9"/>
          <p:cNvCxnSpPr/>
          <p:nvPr/>
        </p:nvCxnSpPr>
        <p:spPr>
          <a:xfrm flipV="1">
            <a:off x="7500938" y="1724025"/>
            <a:ext cx="785812" cy="2143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97867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4800" dirty="0"/>
              <a:t>Main goal of MASHA separator:</a:t>
            </a:r>
            <a:endParaRPr lang="sk-SK" sz="4800" dirty="0"/>
          </a:p>
          <a:p>
            <a:pPr lvl="0"/>
            <a:r>
              <a:rPr lang="en-US" dirty="0"/>
              <a:t>Synthesis super heavy elements</a:t>
            </a:r>
            <a:endParaRPr lang="sk-SK" dirty="0"/>
          </a:p>
          <a:p>
            <a:pPr lvl="0"/>
            <a:r>
              <a:rPr lang="en-US" dirty="0"/>
              <a:t>Measure properties of atoms (Mass, Decay chain, cross section, etc.)</a:t>
            </a:r>
            <a:endParaRPr lang="sk-SK" dirty="0"/>
          </a:p>
          <a:p>
            <a:pPr lvl="0"/>
            <a:endParaRPr lang="sk-SK" dirty="0"/>
          </a:p>
          <a:p>
            <a:r>
              <a:rPr lang="en-US" sz="4800" dirty="0" smtClean="0"/>
              <a:t>Diagnostic </a:t>
            </a:r>
            <a:r>
              <a:rPr lang="en-US" sz="4800" dirty="0"/>
              <a:t>system:</a:t>
            </a:r>
            <a:endParaRPr lang="sk-SK" sz="4800" dirty="0"/>
          </a:p>
          <a:p>
            <a:pPr lvl="0"/>
            <a:r>
              <a:rPr lang="en-US" dirty="0"/>
              <a:t>Online beam diagnostic system</a:t>
            </a:r>
            <a:endParaRPr lang="sk-SK" dirty="0"/>
          </a:p>
          <a:p>
            <a:pPr lvl="0"/>
            <a:r>
              <a:rPr lang="en-US" dirty="0"/>
              <a:t>Offline beam diagnostic system</a:t>
            </a:r>
            <a:endParaRPr lang="sk-SK" dirty="0"/>
          </a:p>
          <a:p>
            <a:pPr lvl="0"/>
            <a:endParaRPr lang="sk-SK" dirty="0"/>
          </a:p>
          <a:p>
            <a:r>
              <a:rPr lang="en-US" sz="4800" dirty="0"/>
              <a:t>Beam diagnostic system is important for:  </a:t>
            </a:r>
            <a:endParaRPr lang="sk-SK" sz="4800" dirty="0"/>
          </a:p>
          <a:p>
            <a:pPr lvl="0"/>
            <a:r>
              <a:rPr lang="en-US" dirty="0"/>
              <a:t>Atoms synthesis </a:t>
            </a:r>
            <a:endParaRPr lang="sk-SK" dirty="0"/>
          </a:p>
          <a:p>
            <a:pPr lvl="0"/>
            <a:r>
              <a:rPr lang="en-US" dirty="0"/>
              <a:t>Cross section </a:t>
            </a:r>
            <a:r>
              <a:rPr lang="en-US" dirty="0" smtClean="0"/>
              <a:t>measurement</a:t>
            </a:r>
            <a:endParaRPr lang="sk-SK" dirty="0" smtClean="0"/>
          </a:p>
          <a:p>
            <a:pPr lvl="0"/>
            <a:endParaRPr lang="sk-SK" dirty="0"/>
          </a:p>
          <a:p>
            <a:r>
              <a:rPr lang="en-US" sz="5100" dirty="0"/>
              <a:t>Beam diagnostic system includes:</a:t>
            </a:r>
            <a:endParaRPr lang="sk-SK" sz="5100" dirty="0"/>
          </a:p>
          <a:p>
            <a:pPr lvl="0"/>
            <a:r>
              <a:rPr lang="en-US" dirty="0"/>
              <a:t>Energy measurement </a:t>
            </a:r>
            <a:endParaRPr lang="sk-SK" dirty="0"/>
          </a:p>
          <a:p>
            <a:pPr lvl="0"/>
            <a:r>
              <a:rPr lang="en-US" dirty="0"/>
              <a:t>Beam intensity measurement</a:t>
            </a:r>
            <a:endParaRPr lang="sk-SK" dirty="0"/>
          </a:p>
          <a:p>
            <a:pPr lvl="0"/>
            <a:r>
              <a:rPr lang="en-US" dirty="0"/>
              <a:t>Beam particle mass measurement</a:t>
            </a:r>
            <a:endParaRPr lang="sk-SK" dirty="0"/>
          </a:p>
          <a:p>
            <a:pPr lvl="0"/>
            <a:r>
              <a:rPr lang="en-US" dirty="0"/>
              <a:t>Beam trajectory</a:t>
            </a:r>
            <a:endParaRPr lang="sk-SK" dirty="0"/>
          </a:p>
          <a:p>
            <a:pPr lvl="0"/>
            <a:r>
              <a:rPr lang="en-US" dirty="0"/>
              <a:t>Beam shape (cyclotron diagnostic)</a:t>
            </a:r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926228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Time of flight energy measurement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004548"/>
            <a:ext cx="3168352" cy="576064"/>
          </a:xfrm>
        </p:spPr>
        <p:txBody>
          <a:bodyPr>
            <a:normAutofit/>
          </a:bodyPr>
          <a:lstStyle/>
          <a:p>
            <a:r>
              <a:rPr lang="sk-SK" sz="1800" dirty="0" smtClean="0"/>
              <a:t>P</a:t>
            </a:r>
            <a:r>
              <a:rPr lang="en-US" sz="1800" dirty="0" smtClean="0"/>
              <a:t>ick </a:t>
            </a:r>
            <a:r>
              <a:rPr lang="en-US" sz="1800" dirty="0"/>
              <a:t>up detector</a:t>
            </a:r>
            <a:endParaRPr lang="sk-SK" sz="1800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433320" cy="1281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3021330" cy="136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89040"/>
            <a:ext cx="3933825" cy="16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483768" y="5707969"/>
            <a:ext cx="3168352" cy="576064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Scheme of pick up detectors</a:t>
            </a:r>
            <a:endParaRPr lang="sk-SK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490901" y="3122601"/>
            <a:ext cx="3168352" cy="576064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Pick-up detectors arrangement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240932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Time of flight energy measurement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65987362"/>
              </p:ext>
            </p:extLst>
          </p:nvPr>
        </p:nvGraphicFramePr>
        <p:xfrm>
          <a:off x="2657475" y="1844824"/>
          <a:ext cx="3829050" cy="2695575"/>
        </p:xfrm>
        <a:graphic>
          <a:graphicData uri="http://schemas.openxmlformats.org/presentationml/2006/ole">
            <p:oleObj spid="_x0000_s1041" name="Graph" r:id="rId3" imgW="32280157" imgH="22669410" progId="">
              <p:embed/>
            </p:oleObj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843808" y="4653136"/>
            <a:ext cx="3168352" cy="576064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Signal from pick up </a:t>
            </a:r>
            <a:r>
              <a:rPr lang="en-US" dirty="0" smtClean="0"/>
              <a:t>detectors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4473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Time of flight energy measurement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31935147"/>
              </p:ext>
            </p:extLst>
          </p:nvPr>
        </p:nvGraphicFramePr>
        <p:xfrm>
          <a:off x="827584" y="1196752"/>
          <a:ext cx="2886075" cy="2257425"/>
        </p:xfrm>
        <a:graphic>
          <a:graphicData uri="http://schemas.openxmlformats.org/presentationml/2006/ole">
            <p:oleObj spid="_x0000_s3129" name="Graph" r:id="rId3" imgW="32280157" imgH="22669410" progId="">
              <p:embed/>
            </p:oleObj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46552022"/>
              </p:ext>
            </p:extLst>
          </p:nvPr>
        </p:nvGraphicFramePr>
        <p:xfrm>
          <a:off x="5260911" y="1214636"/>
          <a:ext cx="2809875" cy="2247900"/>
        </p:xfrm>
        <a:graphic>
          <a:graphicData uri="http://schemas.openxmlformats.org/presentationml/2006/ole">
            <p:oleObj spid="_x0000_s3130" name="Graph" r:id="rId4" imgW="32280157" imgH="22669410" progId="">
              <p:embed/>
            </p:oleObj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40075092"/>
              </p:ext>
            </p:extLst>
          </p:nvPr>
        </p:nvGraphicFramePr>
        <p:xfrm>
          <a:off x="892966" y="3938871"/>
          <a:ext cx="2857500" cy="2247900"/>
        </p:xfrm>
        <a:graphic>
          <a:graphicData uri="http://schemas.openxmlformats.org/presentationml/2006/ole">
            <p:oleObj spid="_x0000_s3131" name="Graph" r:id="rId5" imgW="32280157" imgH="22669410" progId="">
              <p:embed/>
            </p:oleObj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75643400"/>
              </p:ext>
            </p:extLst>
          </p:nvPr>
        </p:nvGraphicFramePr>
        <p:xfrm>
          <a:off x="5364088" y="4005064"/>
          <a:ext cx="2724150" cy="2247900"/>
        </p:xfrm>
        <a:graphic>
          <a:graphicData uri="http://schemas.openxmlformats.org/presentationml/2006/ole">
            <p:oleObj spid="_x0000_s3132" name="Graph" r:id="rId6" imgW="32280157" imgH="22669410" progId="">
              <p:embed/>
            </p:oleObj>
          </a:graphicData>
        </a:graphic>
      </p:graphicFrame>
      <p:sp>
        <p:nvSpPr>
          <p:cNvPr id="13" name="Zástupný symbol pro obsah 2"/>
          <p:cNvSpPr txBox="1">
            <a:spLocks/>
          </p:cNvSpPr>
          <p:nvPr/>
        </p:nvSpPr>
        <p:spPr>
          <a:xfrm>
            <a:off x="899592" y="3429000"/>
            <a:ext cx="3168352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Spectrum</a:t>
            </a:r>
            <a:endParaRPr lang="sk-SK" sz="1800" dirty="0"/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5324602" y="3429000"/>
            <a:ext cx="3168352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800" dirty="0" smtClean="0"/>
              <a:t>T</a:t>
            </a:r>
            <a:r>
              <a:rPr lang="en-US" sz="1800" dirty="0" err="1" smtClean="0"/>
              <a:t>ime</a:t>
            </a:r>
            <a:r>
              <a:rPr lang="sk-SK" sz="1800" dirty="0" smtClean="0"/>
              <a:t> -</a:t>
            </a:r>
            <a:r>
              <a:rPr lang="en-US" sz="1800" dirty="0" smtClean="0"/>
              <a:t> Energy</a:t>
            </a:r>
            <a:endParaRPr lang="sk-SK" sz="1800" dirty="0"/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899592" y="6165304"/>
            <a:ext cx="3168352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Spectrum</a:t>
            </a:r>
            <a:endParaRPr lang="sk-SK" sz="1800" dirty="0"/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5324602" y="6197961"/>
            <a:ext cx="3168352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800" dirty="0"/>
              <a:t>T</a:t>
            </a:r>
            <a:r>
              <a:rPr lang="en-US" sz="1800" dirty="0" err="1"/>
              <a:t>ime</a:t>
            </a:r>
            <a:r>
              <a:rPr lang="sk-SK" sz="1800" dirty="0"/>
              <a:t> -</a:t>
            </a:r>
            <a:r>
              <a:rPr lang="en-US" sz="1800" dirty="0"/>
              <a:t> Energy</a:t>
            </a: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xmlns="" val="123396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Time of flight energy </a:t>
            </a:r>
            <a:r>
              <a:rPr lang="en-US" dirty="0" smtClean="0"/>
              <a:t>measurement</a:t>
            </a:r>
            <a:endParaRPr lang="sk-SK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9277" y="2348880"/>
            <a:ext cx="363855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984376" y="1772816"/>
            <a:ext cx="3168352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Time calibration</a:t>
            </a:r>
            <a:r>
              <a:rPr lang="sk-SK" sz="1800" dirty="0" smtClean="0"/>
              <a:t> </a:t>
            </a:r>
            <a:r>
              <a:rPr lang="en-US" sz="1800" dirty="0" smtClean="0"/>
              <a:t>scheme </a:t>
            </a:r>
            <a:endParaRPr lang="sk-SK" sz="18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984376" y="4869160"/>
            <a:ext cx="3168352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Amplifier adjustments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28687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199</TotalTime>
  <Words>300</Words>
  <Application>Microsoft Office PowerPoint</Application>
  <PresentationFormat>On-screen Show (4:3)</PresentationFormat>
  <Paragraphs>84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Cesta</vt:lpstr>
      <vt:lpstr>Graph</vt:lpstr>
      <vt:lpstr>Joint institute for nuclear research Flerov laboratory of nuclear reactions</vt:lpstr>
      <vt:lpstr>CONTENT</vt:lpstr>
      <vt:lpstr>Introduction</vt:lpstr>
      <vt:lpstr>Introduction</vt:lpstr>
      <vt:lpstr>Introduction</vt:lpstr>
      <vt:lpstr>Time of flight energy measurement</vt:lpstr>
      <vt:lpstr>Time of flight energy measurement</vt:lpstr>
      <vt:lpstr>Time of flight energy measurement</vt:lpstr>
      <vt:lpstr>Time of flight energy measurement</vt:lpstr>
      <vt:lpstr>MCP + Si detector energy measurement</vt:lpstr>
      <vt:lpstr>MCP + Si detector energy measurement</vt:lpstr>
      <vt:lpstr>Current measurement</vt:lpstr>
      <vt:lpstr>Conclusion</vt:lpstr>
      <vt:lpstr>THANK YOU FOR ATTENTION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institute for nuclear research Flerov laboratory of nuclear reactions</dc:title>
  <dc:creator>Stevo</dc:creator>
  <cp:lastModifiedBy>konf</cp:lastModifiedBy>
  <cp:revision>23</cp:revision>
  <dcterms:created xsi:type="dcterms:W3CDTF">2015-09-28T19:12:01Z</dcterms:created>
  <dcterms:modified xsi:type="dcterms:W3CDTF">2015-09-29T09:26:47Z</dcterms:modified>
</cp:coreProperties>
</file>