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92" r:id="rId3"/>
    <p:sldId id="307" r:id="rId4"/>
    <p:sldId id="293" r:id="rId5"/>
    <p:sldId id="294" r:id="rId6"/>
    <p:sldId id="296" r:id="rId7"/>
    <p:sldId id="297" r:id="rId8"/>
    <p:sldId id="298" r:id="rId9"/>
    <p:sldId id="295" r:id="rId10"/>
    <p:sldId id="299" r:id="rId11"/>
    <p:sldId id="300" r:id="rId12"/>
    <p:sldId id="303" r:id="rId13"/>
    <p:sldId id="304" r:id="rId14"/>
    <p:sldId id="314" r:id="rId15"/>
    <p:sldId id="305" r:id="rId16"/>
    <p:sldId id="309" r:id="rId17"/>
    <p:sldId id="308" r:id="rId18"/>
    <p:sldId id="310" r:id="rId19"/>
    <p:sldId id="311" r:id="rId20"/>
    <p:sldId id="313" r:id="rId21"/>
    <p:sldId id="312" r:id="rId22"/>
    <p:sldId id="315" r:id="rId23"/>
    <p:sldId id="302" r:id="rId24"/>
    <p:sldId id="31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00"/>
    <a:srgbClr val="000066"/>
    <a:srgbClr val="002060"/>
    <a:srgbClr val="333399"/>
    <a:srgbClr val="006600"/>
    <a:srgbClr val="FF99FF"/>
    <a:srgbClr val="800000"/>
    <a:srgbClr val="FF66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5226A-1929-4A58-9FD9-28714084A7A6}" type="datetimeFigureOut">
              <a:rPr lang="ru-RU" smtClean="0"/>
              <a:t>07.06.2018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831BD-3051-4361-A076-83B0E79344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7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43C1F-2550-4122-A545-B3C45A5FD4FB}" type="datetime1">
              <a:rPr lang="ru-RU" smtClean="0"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86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D4E19-2B49-4850-96D3-005C0F8453B4}" type="datetime1">
              <a:rPr lang="ru-RU" smtClean="0"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50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6BC0-D301-4E61-94F1-020A6CEB1B0B}" type="datetime1">
              <a:rPr lang="ru-RU" smtClean="0"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32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2626F-3AFB-4B94-A40C-505E25AFAF6E}" type="datetime1">
              <a:rPr lang="ru-RU" smtClean="0"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62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E694-DF19-42DC-A5E2-3441B1A583A3}" type="datetime1">
              <a:rPr lang="ru-RU" smtClean="0"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13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A813-E4A4-40C1-82B3-F18CA2569739}" type="datetime1">
              <a:rPr lang="ru-RU" smtClean="0"/>
              <a:t>07.06.2018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7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83F58-C3A5-46CB-89AA-F09252D811AD}" type="datetime1">
              <a:rPr lang="ru-RU" smtClean="0"/>
              <a:t>07.06.2018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975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CC038-C213-4C2F-B240-252C4C3468DD}" type="datetime1">
              <a:rPr lang="ru-RU" smtClean="0"/>
              <a:t>07.06.2018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93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20C70-A3FC-4B13-ABD0-D3E3520D548E}" type="datetime1">
              <a:rPr lang="ru-RU" smtClean="0"/>
              <a:t>07.06.2018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048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B73F-3906-4903-B79E-5DA17E8F8B74}" type="datetime1">
              <a:rPr lang="ru-RU" smtClean="0"/>
              <a:t>07.06.2018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97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DD60-9B79-4D58-976A-D71FE17E6C1C}" type="datetime1">
              <a:rPr lang="ru-RU" smtClean="0"/>
              <a:t>07.06.2018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62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CCB6B-49CF-42B9-A021-A9CDE626A674}" type="datetime1">
              <a:rPr lang="ru-RU" smtClean="0"/>
              <a:t>07.06.2018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0AB21-8A4E-4670-A57B-A94DA17D1F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51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1"/>
          <p:cNvSpPr>
            <a:spLocks noChangeArrowheads="1"/>
          </p:cNvSpPr>
          <p:nvPr/>
        </p:nvSpPr>
        <p:spPr bwMode="auto">
          <a:xfrm>
            <a:off x="0" y="366705"/>
            <a:ext cx="9144000" cy="353943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</a:rPr>
              <a:t>Machine Advisory Committee for NICA</a:t>
            </a:r>
            <a:endParaRPr lang="ru-RU" sz="2800" b="1" dirty="0">
              <a:solidFill>
                <a:srgbClr val="000066"/>
              </a:solidFill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</a:endParaRPr>
          </a:p>
          <a:p>
            <a:pPr algn="ctr"/>
            <a:endParaRPr lang="en-US" sz="2800" b="1" dirty="0">
              <a:solidFill>
                <a:srgbClr val="0000CC"/>
              </a:solidFill>
            </a:endParaRPr>
          </a:p>
          <a:p>
            <a:pPr algn="ctr"/>
            <a:endParaRPr lang="en-US" sz="2800" b="1" dirty="0" smtClean="0">
              <a:solidFill>
                <a:srgbClr val="0000CC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66"/>
                </a:solidFill>
              </a:rPr>
              <a:t>NICA </a:t>
            </a:r>
            <a:r>
              <a:rPr lang="en-US" sz="3200" b="1" dirty="0">
                <a:solidFill>
                  <a:srgbClr val="000066"/>
                </a:solidFill>
              </a:rPr>
              <a:t>status and tasks, new results, </a:t>
            </a:r>
            <a:endParaRPr lang="en-US" sz="3200" b="1" dirty="0" smtClean="0">
              <a:solidFill>
                <a:srgbClr val="000066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66"/>
                </a:solidFill>
              </a:rPr>
              <a:t>the session </a:t>
            </a:r>
            <a:r>
              <a:rPr lang="en-US" sz="3200" b="1" dirty="0">
                <a:solidFill>
                  <a:srgbClr val="000066"/>
                </a:solidFill>
              </a:rPr>
              <a:t>content</a:t>
            </a:r>
            <a:endParaRPr lang="en-US" sz="3200" b="1" dirty="0" smtClean="0">
              <a:solidFill>
                <a:srgbClr val="000066"/>
              </a:solidFill>
            </a:endParaRPr>
          </a:p>
          <a:p>
            <a:pPr algn="ctr"/>
            <a:endParaRPr lang="en-US" altLang="ru-RU" sz="2400" b="1" dirty="0" smtClean="0">
              <a:solidFill>
                <a:srgbClr val="000066"/>
              </a:solidFill>
            </a:endParaRPr>
          </a:p>
          <a:p>
            <a:pPr algn="ctr"/>
            <a:r>
              <a:rPr lang="en-US" altLang="ru-RU" sz="2400" b="1" dirty="0" err="1" smtClean="0">
                <a:solidFill>
                  <a:srgbClr val="000066"/>
                </a:solidFill>
              </a:rPr>
              <a:t>I.Meshkov</a:t>
            </a:r>
            <a:r>
              <a:rPr lang="en-US" altLang="ru-RU" sz="2400" b="1" dirty="0" smtClean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1</a:t>
            </a:fld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88348"/>
            <a:ext cx="8229979" cy="501127"/>
            <a:chOff x="-13079" y="6362997"/>
            <a:chExt cx="8229979" cy="501127"/>
          </a:xfrm>
        </p:grpSpPr>
        <p:sp>
          <p:nvSpPr>
            <p:cNvPr id="5" name="TextBox 4"/>
            <p:cNvSpPr txBox="1"/>
            <p:nvPr/>
          </p:nvSpPr>
          <p:spPr>
            <a:xfrm>
              <a:off x="1691680" y="6488668"/>
              <a:ext cx="576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b="1" dirty="0">
                  <a:solidFill>
                    <a:srgbClr val="000066"/>
                  </a:solidFill>
                </a:rPr>
                <a:t>JINR, </a:t>
              </a:r>
              <a:r>
                <a:rPr lang="en-US" altLang="ru-RU" b="1" dirty="0" err="1" smtClean="0">
                  <a:solidFill>
                    <a:srgbClr val="000066"/>
                  </a:solidFill>
                </a:rPr>
                <a:t>Dubna</a:t>
              </a:r>
              <a:r>
                <a:rPr lang="en-US" altLang="ru-RU" b="1" dirty="0" smtClean="0">
                  <a:solidFill>
                    <a:srgbClr val="000066"/>
                  </a:solidFill>
                </a:rPr>
                <a:t>	 </a:t>
              </a:r>
              <a:r>
                <a:rPr lang="en-US" b="1" dirty="0" smtClean="0">
                  <a:solidFill>
                    <a:srgbClr val="000066"/>
                  </a:solidFill>
                </a:rPr>
                <a:t>June </a:t>
              </a:r>
              <a:r>
                <a:rPr lang="en-US" altLang="ru-RU" b="1" dirty="0" smtClean="0">
                  <a:solidFill>
                    <a:srgbClr val="000066"/>
                  </a:solidFill>
                </a:rPr>
                <a:t>07</a:t>
              </a:r>
              <a:r>
                <a:rPr lang="en-US" b="1" dirty="0" smtClean="0">
                  <a:solidFill>
                    <a:srgbClr val="000066"/>
                  </a:solidFill>
                </a:rPr>
                <a:t>-08, 2018</a:t>
              </a:r>
              <a:endParaRPr lang="ru-RU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079" y="6362997"/>
              <a:ext cx="539552" cy="50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440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10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511039"/>
              </p:ext>
            </p:extLst>
          </p:nvPr>
        </p:nvGraphicFramePr>
        <p:xfrm>
          <a:off x="14805" y="3803779"/>
          <a:ext cx="9159609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977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916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01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13:35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66"/>
                          </a:solidFill>
                        </a:rPr>
                        <a:t>Two working points – problems of magnets’ tuning</a:t>
                      </a:r>
                    </a:p>
                    <a:p>
                      <a:r>
                        <a:rPr lang="en-US" sz="2000" b="1" dirty="0" smtClean="0">
                          <a:solidFill>
                            <a:srgbClr val="000066"/>
                          </a:solidFill>
                        </a:rPr>
                        <a:t>(continuation of the talk mentioned above)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S. </a:t>
                      </a: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Kostromin</a:t>
                      </a:r>
                      <a:endParaRPr lang="en-US" sz="2000" b="1" baseline="0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O.Kozlov</a:t>
                      </a: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(JINR)</a:t>
                      </a:r>
                      <a:endParaRPr lang="ru-RU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746746"/>
              </p:ext>
            </p:extLst>
          </p:nvPr>
        </p:nvGraphicFramePr>
        <p:xfrm>
          <a:off x="-8912" y="2077639"/>
          <a:ext cx="917315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995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58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777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14:10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storage and formation, acceleration/deceleration in the Collider 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E. </a:t>
                      </a: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Syresin</a:t>
                      </a:r>
                      <a:endParaRPr lang="en-US" sz="2000" b="1" baseline="0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(JINR)</a:t>
                      </a:r>
                      <a:endParaRPr lang="ru-RU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71661"/>
              </p:ext>
            </p:extLst>
          </p:nvPr>
        </p:nvGraphicFramePr>
        <p:xfrm>
          <a:off x="19250" y="5675860"/>
          <a:ext cx="9124749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932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477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837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14:45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Space charge effects in the Collider, impedances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P. </a:t>
                      </a: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Zenkevich</a:t>
                      </a: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(ITEP)</a:t>
                      </a:r>
                      <a:endParaRPr lang="en-US" sz="2000" b="1" baseline="0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A. </a:t>
                      </a: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Kolomiets</a:t>
                      </a: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 (ITEP)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-19424" y="-40085"/>
            <a:ext cx="9163425" cy="2717051"/>
            <a:chOff x="-19424" y="-40085"/>
            <a:chExt cx="9163425" cy="271705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-19424" y="-40085"/>
              <a:ext cx="9163425" cy="2115956"/>
              <a:chOff x="9727" y="-52059"/>
              <a:chExt cx="9163425" cy="2115956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9727" y="-52059"/>
                <a:ext cx="9163425" cy="4616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ru-RU" sz="2400" b="1" dirty="0">
                    <a:solidFill>
                      <a:srgbClr val="000066"/>
                    </a:solidFill>
                  </a:rPr>
                  <a:t>2. </a:t>
                </a:r>
                <a:r>
                  <a:rPr lang="en-US" sz="2400" b="1" dirty="0">
                    <a:solidFill>
                      <a:srgbClr val="000066"/>
                    </a:solidFill>
                  </a:rPr>
                  <a:t>NICA </a:t>
                </a:r>
                <a:r>
                  <a:rPr lang="en-US" sz="2400" b="1" dirty="0" smtClean="0">
                    <a:solidFill>
                      <a:srgbClr val="000066"/>
                    </a:solidFill>
                  </a:rPr>
                  <a:t>Collider and MPD</a:t>
                </a:r>
                <a:endParaRPr lang="ru-RU" sz="2400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2717" y="430134"/>
                <a:ext cx="914101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000066"/>
                    </a:solidFill>
                  </a:rPr>
                  <a:t>2.1. </a:t>
                </a:r>
                <a:r>
                  <a:rPr lang="en-US" sz="2400" b="1" u="sng" dirty="0" smtClean="0">
                    <a:solidFill>
                      <a:srgbClr val="000066"/>
                    </a:solidFill>
                  </a:rPr>
                  <a:t>Ion dynamics in the Collider (continued)</a:t>
                </a:r>
                <a:endParaRPr lang="ru-RU" sz="2400" u="sng" dirty="0">
                  <a:solidFill>
                    <a:srgbClr val="000066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51520" y="1048234"/>
                <a:ext cx="8681569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b="1" dirty="0" smtClean="0">
                    <a:solidFill>
                      <a:srgbClr val="000066"/>
                    </a:solidFill>
                  </a:rPr>
                  <a:t>Another unavoidable problem of a collider at high </a:t>
                </a:r>
                <a:r>
                  <a:rPr lang="en-US" sz="2000" b="1" dirty="0">
                    <a:solidFill>
                      <a:srgbClr val="000066"/>
                    </a:solidFill>
                  </a:rPr>
                  <a:t>luminosity is a </a:t>
                </a:r>
                <a:r>
                  <a:rPr lang="en-US" sz="2000" b="1" dirty="0" smtClean="0">
                    <a:solidFill>
                      <a:srgbClr val="000066"/>
                    </a:solidFill>
                  </a:rPr>
                  <a:t>“bouquet” of beam space charge problems. They appear in NICA Collider at ion storage and short bunch formation:</a:t>
                </a: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814" y="414637"/>
              <a:ext cx="9143187" cy="226232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631" y="2676966"/>
            <a:ext cx="9163425" cy="1731405"/>
            <a:chOff x="4631" y="2676966"/>
            <a:chExt cx="9163425" cy="1976170"/>
          </a:xfrm>
        </p:grpSpPr>
        <p:sp>
          <p:nvSpPr>
            <p:cNvPr id="25" name="TextBox 24"/>
            <p:cNvSpPr txBox="1"/>
            <p:nvPr/>
          </p:nvSpPr>
          <p:spPr>
            <a:xfrm>
              <a:off x="250256" y="2784476"/>
              <a:ext cx="8653112" cy="11592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smtClean="0">
                  <a:solidFill>
                    <a:srgbClr val="000066"/>
                  </a:solidFill>
                </a:rPr>
                <a:t>Beam space charge also affects the particle dynamics during long time of data taking by detector: betatron tune, beam-beam effects, etc. The optimal choice of betatron working point may diminish this effects.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631" y="2676966"/>
              <a:ext cx="9163425" cy="19761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" y="4408371"/>
            <a:ext cx="9163250" cy="1877089"/>
            <a:chOff x="1" y="4408371"/>
            <a:chExt cx="9163250" cy="1877089"/>
          </a:xfrm>
        </p:grpSpPr>
        <p:sp>
          <p:nvSpPr>
            <p:cNvPr id="27" name="TextBox 26"/>
            <p:cNvSpPr txBox="1"/>
            <p:nvPr/>
          </p:nvSpPr>
          <p:spPr>
            <a:xfrm>
              <a:off x="272672" y="4418770"/>
              <a:ext cx="8628256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smtClean="0">
                  <a:solidFill>
                    <a:srgbClr val="000066"/>
                  </a:solidFill>
                </a:rPr>
                <a:t>Particle motion in a cycling accelerator (a collider) can be destabilized  by particles’  interaction with inserted elements of vacuum chamber – kickers, RF cavities, pick-up electrodes, and others. Special measures </a:t>
              </a:r>
              <a:r>
                <a:rPr lang="en-US" sz="2000" b="1" dirty="0">
                  <a:solidFill>
                    <a:srgbClr val="000066"/>
                  </a:solidFill>
                </a:rPr>
                <a:t>s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hould be taken to avoid or diminish this influence.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" y="4408371"/>
              <a:ext cx="9163250" cy="18770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2517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11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479360"/>
              </p:ext>
            </p:extLst>
          </p:nvPr>
        </p:nvGraphicFramePr>
        <p:xfrm>
          <a:off x="270959" y="4840643"/>
          <a:ext cx="8640960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29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91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96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15:10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Vacuum and electron clouds in the NICA Collider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</a:t>
                      </a:r>
                      <a:r>
                        <a:rPr lang="en-US" sz="2000" b="1" kern="1200" dirty="0" err="1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Philippov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9727" y="-52059"/>
            <a:ext cx="9163425" cy="4817334"/>
            <a:chOff x="9727" y="-52059"/>
            <a:chExt cx="9163425" cy="4817334"/>
          </a:xfrm>
        </p:grpSpPr>
        <p:sp>
          <p:nvSpPr>
            <p:cNvPr id="4" name="TextBox 3"/>
            <p:cNvSpPr txBox="1"/>
            <p:nvPr/>
          </p:nvSpPr>
          <p:spPr>
            <a:xfrm>
              <a:off x="9727" y="-52059"/>
              <a:ext cx="9163425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2400" b="1" dirty="0">
                  <a:solidFill>
                    <a:srgbClr val="000066"/>
                  </a:solidFill>
                </a:rPr>
                <a:t>2. </a:t>
              </a:r>
              <a:r>
                <a:rPr lang="en-US" sz="2400" b="1" dirty="0">
                  <a:solidFill>
                    <a:srgbClr val="000066"/>
                  </a:solidFill>
                </a:rPr>
                <a:t>NICA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Collider and MPD</a:t>
              </a:r>
              <a:endParaRPr lang="ru-RU" sz="2400" dirty="0">
                <a:solidFill>
                  <a:srgbClr val="000066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2" y="530806"/>
              <a:ext cx="91632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2.1.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Ion dynamics in the Collider (continued)</a:t>
              </a:r>
              <a:endParaRPr lang="ru-RU" sz="2400" u="sng" dirty="0">
                <a:solidFill>
                  <a:srgbClr val="000066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4136" y="953847"/>
              <a:ext cx="8681569" cy="38114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indent="252000" algn="just">
                <a:lnSpc>
                  <a:spcPct val="114000"/>
                </a:lnSpc>
              </a:pPr>
              <a:r>
                <a:rPr lang="en-US" sz="2400" b="1" dirty="0">
                  <a:solidFill>
                    <a:srgbClr val="000066"/>
                  </a:solidFill>
                </a:rPr>
                <a:t>The next source of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a beam instability is </a:t>
              </a:r>
              <a:r>
                <a:rPr lang="en-US" sz="2400" b="1" dirty="0">
                  <a:solidFill>
                    <a:srgbClr val="000066"/>
                  </a:solidFill>
                </a:rPr>
                <a:t>the </a:t>
              </a:r>
              <a:r>
                <a:rPr lang="en-US" sz="2400" b="1" i="1" dirty="0">
                  <a:solidFill>
                    <a:srgbClr val="000066"/>
                  </a:solidFill>
                </a:rPr>
                <a:t>residual gas </a:t>
              </a:r>
              <a:r>
                <a:rPr lang="en-US" sz="2400" b="1" dirty="0">
                  <a:solidFill>
                    <a:srgbClr val="000066"/>
                  </a:solidFill>
                </a:rPr>
                <a:t>in the vacuum chamber. </a:t>
              </a:r>
              <a:endParaRPr lang="en-US" sz="2400" b="1" dirty="0" smtClean="0">
                <a:solidFill>
                  <a:srgbClr val="000066"/>
                </a:solidFill>
              </a:endParaRPr>
            </a:p>
            <a:p>
              <a:pPr indent="252000" algn="just">
                <a:lnSpc>
                  <a:spcPct val="114000"/>
                </a:lnSpc>
              </a:pPr>
              <a:r>
                <a:rPr lang="en-US" sz="2000" b="1" dirty="0" smtClean="0">
                  <a:solidFill>
                    <a:srgbClr val="000066"/>
                  </a:solidFill>
                </a:rPr>
                <a:t>There </a:t>
              </a:r>
              <a:r>
                <a:rPr lang="en-US" sz="2000" b="1" dirty="0">
                  <a:solidFill>
                    <a:srgbClr val="000066"/>
                  </a:solidFill>
                </a:rPr>
                <a:t>are two main effects caused by the interaction of the beam particles with the atoms and molecules of the residual gas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:</a:t>
              </a:r>
            </a:p>
            <a:p>
              <a:pPr indent="252000" algn="just">
                <a:lnSpc>
                  <a:spcPct val="114000"/>
                </a:lnSpc>
                <a:buFontTx/>
                <a:buChar char="-"/>
              </a:pPr>
              <a:r>
                <a:rPr lang="en-US" sz="2000" b="1" dirty="0" smtClean="0">
                  <a:solidFill>
                    <a:srgbClr val="000066"/>
                  </a:solidFill>
                </a:rPr>
                <a:t>scattering </a:t>
              </a:r>
              <a:r>
                <a:rPr lang="en-US" sz="2000" b="1" dirty="0">
                  <a:solidFill>
                    <a:srgbClr val="000066"/>
                  </a:solidFill>
                </a:rPr>
                <a:t>of beam particles on the atoms of the residual 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gas (</a:t>
              </a:r>
              <a:r>
                <a:rPr lang="en-US" sz="2000" b="1" dirty="0">
                  <a:solidFill>
                    <a:srgbClr val="000066"/>
                  </a:solidFill>
                </a:rPr>
                <a:t>single or multi-scattering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) that </a:t>
              </a:r>
              <a:r>
                <a:rPr lang="en-US" sz="2000" b="1" dirty="0">
                  <a:solidFill>
                    <a:srgbClr val="000066"/>
                  </a:solidFill>
                </a:rPr>
                <a:t>leads to 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particle loss on the walls of vacuum chamber;</a:t>
              </a:r>
            </a:p>
            <a:p>
              <a:pPr indent="252000" algn="just">
                <a:lnSpc>
                  <a:spcPct val="114000"/>
                </a:lnSpc>
                <a:buFontTx/>
                <a:buChar char="-"/>
              </a:pPr>
              <a:r>
                <a:rPr lang="en-US" sz="2000" b="1" dirty="0" smtClean="0">
                  <a:solidFill>
                    <a:srgbClr val="000066"/>
                  </a:solidFill>
                </a:rPr>
                <a:t>ionization </a:t>
              </a:r>
              <a:r>
                <a:rPr lang="en-US" sz="2000" b="1" dirty="0">
                  <a:solidFill>
                    <a:srgbClr val="000066"/>
                  </a:solidFill>
                </a:rPr>
                <a:t>of atoms with a resonant increase in the density of secondary 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electrons accelerated in the electric field of the ion bunches</a:t>
              </a:r>
              <a:r>
                <a:rPr lang="en-US" sz="2000" b="1" baseline="30000" dirty="0" smtClean="0">
                  <a:solidFill>
                    <a:srgbClr val="000066"/>
                  </a:solidFill>
                </a:rPr>
                <a:t>*)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. This </a:t>
              </a:r>
              <a:r>
                <a:rPr lang="en-US" sz="2000" b="1" dirty="0">
                  <a:solidFill>
                    <a:srgbClr val="000066"/>
                  </a:solidFill>
                </a:rPr>
                <a:t>leads to the formation of so-called 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“electron clouds” </a:t>
              </a:r>
              <a:r>
                <a:rPr lang="en-US" sz="2000" b="1" dirty="0">
                  <a:solidFill>
                    <a:srgbClr val="000066"/>
                  </a:solidFill>
                </a:rPr>
                <a:t>and their subsequent influence on the stability of the beam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. 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0" y="5678166"/>
            <a:ext cx="9144000" cy="438545"/>
            <a:chOff x="0" y="5445224"/>
            <a:chExt cx="9144000" cy="438545"/>
          </a:xfrm>
        </p:grpSpPr>
        <p:sp>
          <p:nvSpPr>
            <p:cNvPr id="14" name="TextBox 13"/>
            <p:cNvSpPr txBox="1"/>
            <p:nvPr/>
          </p:nvSpPr>
          <p:spPr>
            <a:xfrm>
              <a:off x="0" y="5460576"/>
              <a:ext cx="9144000" cy="423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indent="252000" algn="just">
                <a:lnSpc>
                  <a:spcPct val="114000"/>
                </a:lnSpc>
              </a:pPr>
              <a:r>
                <a:rPr lang="en-US" sz="2000" b="1" baseline="30000" dirty="0" smtClean="0">
                  <a:solidFill>
                    <a:srgbClr val="000066"/>
                  </a:solidFill>
                </a:rPr>
                <a:t>*)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 In RF technique it is well-known “</a:t>
              </a:r>
              <a:r>
                <a:rPr lang="en-US" sz="2000" b="1" dirty="0" err="1" smtClean="0">
                  <a:solidFill>
                    <a:srgbClr val="000066"/>
                  </a:solidFill>
                </a:rPr>
                <a:t>multipactor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 breakdown”.</a:t>
              </a:r>
              <a:endParaRPr lang="en-US" sz="2000" b="1" baseline="30000" dirty="0" smtClean="0">
                <a:solidFill>
                  <a:srgbClr val="000066"/>
                </a:solidFill>
              </a:endParaRP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9727" y="5445224"/>
              <a:ext cx="913427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7174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12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421037"/>
              </p:ext>
            </p:extLst>
          </p:nvPr>
        </p:nvGraphicFramePr>
        <p:xfrm>
          <a:off x="264136" y="1888205"/>
          <a:ext cx="8640960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29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701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080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15:50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Electron coolers for the NICA Booster and Collider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V. Reva (BINP) 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9727" y="-52059"/>
            <a:ext cx="9163425" cy="1940264"/>
            <a:chOff x="9727" y="-52059"/>
            <a:chExt cx="9163425" cy="1940264"/>
          </a:xfrm>
        </p:grpSpPr>
        <p:sp>
          <p:nvSpPr>
            <p:cNvPr id="4" name="TextBox 3"/>
            <p:cNvSpPr txBox="1"/>
            <p:nvPr/>
          </p:nvSpPr>
          <p:spPr>
            <a:xfrm>
              <a:off x="9727" y="-52059"/>
              <a:ext cx="9163425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2400" b="1" dirty="0">
                  <a:solidFill>
                    <a:srgbClr val="000066"/>
                  </a:solidFill>
                </a:rPr>
                <a:t>2. </a:t>
              </a:r>
              <a:r>
                <a:rPr lang="en-US" sz="2400" b="1" dirty="0">
                  <a:solidFill>
                    <a:srgbClr val="000066"/>
                  </a:solidFill>
                </a:rPr>
                <a:t>NICA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Collider and MPD</a:t>
              </a:r>
              <a:endParaRPr lang="ru-RU" sz="2400" dirty="0">
                <a:solidFill>
                  <a:srgbClr val="000066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2" y="530806"/>
              <a:ext cx="91632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2.2.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Cooling methods application in NICA project </a:t>
              </a:r>
              <a:endParaRPr lang="ru-RU" sz="2400" u="sng" dirty="0">
                <a:solidFill>
                  <a:srgbClr val="000066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4136" y="953847"/>
              <a:ext cx="8681569" cy="934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indent="252000" algn="just">
                <a:lnSpc>
                  <a:spcPct val="114000"/>
                </a:lnSpc>
              </a:pPr>
              <a:r>
                <a:rPr lang="en-US" sz="2400" b="1" dirty="0" smtClean="0">
                  <a:solidFill>
                    <a:srgbClr val="000066"/>
                  </a:solidFill>
                </a:rPr>
                <a:t>Status of </a:t>
              </a:r>
              <a:r>
                <a:rPr lang="en-US" sz="2400" b="1" i="1" dirty="0" smtClean="0">
                  <a:solidFill>
                    <a:srgbClr val="000066"/>
                  </a:solidFill>
                </a:rPr>
                <a:t>electron cooling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systems created for NICA at </a:t>
              </a:r>
              <a:r>
                <a:rPr lang="en-US" sz="2400" b="1" dirty="0" err="1" smtClean="0">
                  <a:solidFill>
                    <a:srgbClr val="000066"/>
                  </a:solidFill>
                </a:rPr>
                <a:t>Budker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 INP are in </a:t>
              </a:r>
              <a:r>
                <a:rPr lang="en-US" sz="2400" b="1" dirty="0">
                  <a:solidFill>
                    <a:srgbClr val="000066"/>
                  </a:solidFill>
                </a:rPr>
                <a:t>a well advanced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state: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0" y="2591863"/>
            <a:ext cx="9134273" cy="934358"/>
            <a:chOff x="0" y="2591863"/>
            <a:chExt cx="9134273" cy="934358"/>
          </a:xfrm>
        </p:grpSpPr>
        <p:sp>
          <p:nvSpPr>
            <p:cNvPr id="14" name="TextBox 13"/>
            <p:cNvSpPr txBox="1"/>
            <p:nvPr/>
          </p:nvSpPr>
          <p:spPr>
            <a:xfrm>
              <a:off x="264135" y="2591863"/>
              <a:ext cx="8640961" cy="934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indent="252000" algn="just">
                <a:lnSpc>
                  <a:spcPct val="114000"/>
                </a:lnSpc>
              </a:pPr>
              <a:r>
                <a:rPr lang="en-US" sz="2400" b="1" dirty="0" smtClean="0">
                  <a:solidFill>
                    <a:srgbClr val="000066"/>
                  </a:solidFill>
                </a:rPr>
                <a:t>A long discussion of using Electron Cooler for Collider at any ion energy from 1 to 4.5 MeV/u </a:t>
              </a:r>
              <a:r>
                <a:rPr lang="en-US" sz="2400" b="1" i="1" dirty="0" smtClean="0">
                  <a:solidFill>
                    <a:srgbClr val="000066"/>
                  </a:solidFill>
                </a:rPr>
                <a:t>is presently over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.  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0" y="3526221"/>
              <a:ext cx="913427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Группа 32"/>
          <p:cNvGrpSpPr/>
          <p:nvPr/>
        </p:nvGrpSpPr>
        <p:grpSpPr>
          <a:xfrm>
            <a:off x="6169794" y="2146128"/>
            <a:ext cx="1581272" cy="1174283"/>
            <a:chOff x="4108463" y="2128411"/>
            <a:chExt cx="3950717" cy="1174283"/>
          </a:xfrm>
        </p:grpSpPr>
        <p:cxnSp>
          <p:nvCxnSpPr>
            <p:cNvPr id="10" name="Соединительная линия уступом 9"/>
            <p:cNvCxnSpPr/>
            <p:nvPr/>
          </p:nvCxnSpPr>
          <p:spPr>
            <a:xfrm rot="5400000" flipH="1" flipV="1">
              <a:off x="7154406" y="2397920"/>
              <a:ext cx="1174283" cy="635265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6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108463" y="3293374"/>
              <a:ext cx="3342693" cy="0"/>
            </a:xfrm>
            <a:prstGeom prst="line">
              <a:avLst/>
            </a:prstGeom>
            <a:ln w="28575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82077" y="3645514"/>
            <a:ext cx="8751012" cy="93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indent="252000" algn="just">
              <a:lnSpc>
                <a:spcPct val="114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Otherwise, situation is with stochastic cooling system. Discussion  of its application is still in progress:</a:t>
            </a:r>
          </a:p>
        </p:txBody>
      </p:sp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057850"/>
              </p:ext>
            </p:extLst>
          </p:nvPr>
        </p:nvGraphicFramePr>
        <p:xfrm>
          <a:off x="264135" y="4699167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8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16:25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Stochastic cooling system: start-up and</a:t>
                      </a:r>
                    </a:p>
                    <a:p>
                      <a:pPr algn="l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project modes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</a:t>
                      </a:r>
                      <a:r>
                        <a:rPr lang="en-US" sz="2000" b="1" kern="1200" dirty="0" err="1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Sidorin</a:t>
                      </a:r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(JINR) 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827532"/>
              </p:ext>
            </p:extLst>
          </p:nvPr>
        </p:nvGraphicFramePr>
        <p:xfrm>
          <a:off x="270958" y="5325881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88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16:50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NICA stochastic cooling system</a:t>
                      </a:r>
                      <a:r>
                        <a:rPr lang="en-US" sz="2000" b="1" kern="1200" baseline="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concept</a:t>
                      </a:r>
                    </a:p>
                    <a:p>
                      <a:pPr algn="l"/>
                      <a:r>
                        <a:rPr lang="en-US" sz="2000" b="1" kern="1200" baseline="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and key parameters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V. </a:t>
                      </a:r>
                      <a:r>
                        <a:rPr lang="en-US" sz="2000" b="1" kern="1200" dirty="0" err="1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Lebedev</a:t>
                      </a:r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000" b="1" kern="1200" dirty="0" err="1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Fermilab</a:t>
                      </a:r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149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13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9727" y="-52059"/>
            <a:ext cx="9163425" cy="1044530"/>
            <a:chOff x="9727" y="-52059"/>
            <a:chExt cx="9163425" cy="1044530"/>
          </a:xfrm>
        </p:grpSpPr>
        <p:sp>
          <p:nvSpPr>
            <p:cNvPr id="4" name="TextBox 3"/>
            <p:cNvSpPr txBox="1"/>
            <p:nvPr/>
          </p:nvSpPr>
          <p:spPr>
            <a:xfrm>
              <a:off x="9727" y="-52059"/>
              <a:ext cx="9163425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2400" b="1" dirty="0">
                  <a:solidFill>
                    <a:srgbClr val="000066"/>
                  </a:solidFill>
                </a:rPr>
                <a:t>2. </a:t>
              </a:r>
              <a:r>
                <a:rPr lang="en-US" sz="2400" b="1" dirty="0">
                  <a:solidFill>
                    <a:srgbClr val="000066"/>
                  </a:solidFill>
                </a:rPr>
                <a:t>NICA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Collider and MPD</a:t>
              </a:r>
              <a:endParaRPr lang="ru-RU" sz="2400" dirty="0">
                <a:solidFill>
                  <a:srgbClr val="000066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2" y="530806"/>
              <a:ext cx="916325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2.3.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Detectors and Machine-Detector Interface</a:t>
              </a:r>
              <a:endParaRPr lang="ru-RU" sz="2400" u="sng" dirty="0">
                <a:solidFill>
                  <a:srgbClr val="000066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46533" y="3067965"/>
            <a:ext cx="8653111" cy="177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The problem of the machine-detector Interface fro MPD was formulated for the first time </a:t>
            </a:r>
            <a:r>
              <a:rPr lang="en-US" sz="2400" b="1" dirty="0">
                <a:solidFill>
                  <a:srgbClr val="000066"/>
                </a:solidFill>
              </a:rPr>
              <a:t>shortly before the </a:t>
            </a:r>
            <a:r>
              <a:rPr lang="en-US" sz="2400" b="1" dirty="0" smtClean="0">
                <a:solidFill>
                  <a:srgbClr val="000066"/>
                </a:solidFill>
              </a:rPr>
              <a:t>MAC session’2017. </a:t>
            </a:r>
            <a:r>
              <a:rPr lang="en-US" sz="2400" b="1" dirty="0">
                <a:solidFill>
                  <a:srgbClr val="000066"/>
                </a:solidFill>
              </a:rPr>
              <a:t>Then the first attempt at such a description was made.</a:t>
            </a:r>
            <a:r>
              <a:rPr lang="en-US" sz="2400" b="1" dirty="0" smtClean="0">
                <a:solidFill>
                  <a:srgbClr val="000066"/>
                </a:solidFill>
              </a:rPr>
              <a:t> Now we present a more developed version:</a:t>
            </a:r>
            <a:endParaRPr lang="en-US" sz="2400" b="1" dirty="0">
              <a:solidFill>
                <a:srgbClr val="00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4883" y="1239469"/>
            <a:ext cx="8653111" cy="489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Both BM@N and MPD status is presented in the talk</a:t>
            </a:r>
            <a:endParaRPr lang="en-US" sz="2400" b="1" dirty="0">
              <a:solidFill>
                <a:srgbClr val="000066"/>
              </a:solidFill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660016"/>
              </p:ext>
            </p:extLst>
          </p:nvPr>
        </p:nvGraphicFramePr>
        <p:xfrm>
          <a:off x="246533" y="1844571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41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72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Friday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11:05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Status of the BM@N and the MPD </a:t>
                      </a:r>
                      <a:endParaRPr lang="ru-RU" sz="2000" b="1" dirty="0" smtClean="0">
                        <a:solidFill>
                          <a:srgbClr val="000066"/>
                        </a:solidFill>
                      </a:endParaRPr>
                    </a:p>
                    <a:p>
                      <a:pPr algn="l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experiments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V. </a:t>
                      </a:r>
                      <a:r>
                        <a:rPr lang="en-US" sz="2000" b="1" kern="1200" dirty="0" err="1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Golovatyuk</a:t>
                      </a:r>
                      <a:endParaRPr lang="en-US" sz="2000" b="1" kern="1200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(JINR) 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572782"/>
              </p:ext>
            </p:extLst>
          </p:nvPr>
        </p:nvGraphicFramePr>
        <p:xfrm>
          <a:off x="277033" y="5060048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15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57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Friday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11:30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Machine-detector interface of NICA Collider 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A. Smirnov</a:t>
                      </a:r>
                    </a:p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(JINR) 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90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14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9727" y="-52059"/>
            <a:ext cx="916342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3. NICA </a:t>
            </a:r>
            <a:r>
              <a:rPr lang="en-US" sz="2400" b="1" dirty="0"/>
              <a:t>instrumentation and infrastructure</a:t>
            </a:r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4492434"/>
            <a:ext cx="8653111" cy="513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3) the NICA infrastructure :</a:t>
            </a:r>
            <a:endParaRPr lang="en-US" sz="2400" b="1" dirty="0">
              <a:solidFill>
                <a:srgbClr val="00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6297" y="673916"/>
            <a:ext cx="8653111" cy="93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In the three following talks we present:</a:t>
            </a:r>
          </a:p>
          <a:p>
            <a:pPr>
              <a:lnSpc>
                <a:spcPct val="114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1) the further development of the beam diagnostics:</a:t>
            </a:r>
            <a:endParaRPr lang="en-US" sz="2400" b="1" dirty="0">
              <a:solidFill>
                <a:srgbClr val="000066"/>
              </a:solidFill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74031"/>
              </p:ext>
            </p:extLst>
          </p:nvPr>
        </p:nvGraphicFramePr>
        <p:xfrm>
          <a:off x="268032" y="1657578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741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72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Friday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9:30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</a:rPr>
                        <a:t>Beam diagnostics at the NICA — progress and tasks</a:t>
                      </a:r>
                      <a:endParaRPr lang="ru-RU" sz="2000" b="1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 Gorbachev</a:t>
                      </a:r>
                    </a:p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(JINR) 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768419"/>
              </p:ext>
            </p:extLst>
          </p:nvPr>
        </p:nvGraphicFramePr>
        <p:xfrm>
          <a:off x="277033" y="5060048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55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57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Friday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10:20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NICA complex infrastructure – status and progress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u="none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Yu. </a:t>
                      </a:r>
                      <a:r>
                        <a:rPr lang="en-US" sz="2000" b="1" u="none" kern="1200" dirty="0" err="1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Mitrofanova</a:t>
                      </a:r>
                      <a:endParaRPr lang="en-US" sz="2000" b="1" u="none" kern="1200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(JINR) 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26296" y="2571586"/>
            <a:ext cx="8653111" cy="489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2) the NICA control system:</a:t>
            </a:r>
            <a:endParaRPr lang="en-US" sz="2400" b="1" dirty="0">
              <a:solidFill>
                <a:srgbClr val="000066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79307"/>
              </p:ext>
            </p:extLst>
          </p:nvPr>
        </p:nvGraphicFramePr>
        <p:xfrm>
          <a:off x="292128" y="3139200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15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57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Friday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9:55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NICA control system – schemes and parameters</a:t>
                      </a:r>
                      <a:endParaRPr lang="ru-RU" sz="2000" b="1" dirty="0">
                        <a:solidFill>
                          <a:srgbClr val="000066"/>
                        </a:solidFill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E. Gorbachev</a:t>
                      </a:r>
                    </a:p>
                    <a:p>
                      <a:pPr algn="ctr"/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(JINR) 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15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9625" y="-52059"/>
            <a:ext cx="9196583" cy="4525061"/>
            <a:chOff x="9625" y="-52059"/>
            <a:chExt cx="9196583" cy="4525061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9727" y="-52059"/>
              <a:ext cx="9196481" cy="1005897"/>
              <a:chOff x="9727" y="-52059"/>
              <a:chExt cx="9196481" cy="1005897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9727" y="-52059"/>
                <a:ext cx="9163425" cy="4616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rgbClr val="000066"/>
                    </a:solidFill>
                  </a:rPr>
                  <a:t>4. </a:t>
                </a:r>
                <a:r>
                  <a:rPr lang="en-US" sz="2400" b="1" dirty="0">
                    <a:solidFill>
                      <a:srgbClr val="000066"/>
                    </a:solidFill>
                  </a:rPr>
                  <a:t>Organizational issues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2958" y="492173"/>
                <a:ext cx="916325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indent="252000" algn="ctr"/>
                <a:r>
                  <a:rPr lang="en-US" sz="2400" b="1" dirty="0" smtClean="0">
                    <a:solidFill>
                      <a:srgbClr val="000066"/>
                    </a:solidFill>
                  </a:rPr>
                  <a:t>4.1</a:t>
                </a:r>
                <a:r>
                  <a:rPr lang="en-US" sz="2400" b="1" dirty="0">
                    <a:solidFill>
                      <a:srgbClr val="000066"/>
                    </a:solidFill>
                  </a:rPr>
                  <a:t>. Dynamics </a:t>
                </a:r>
                <a:r>
                  <a:rPr lang="en-US" sz="2400" b="1" dirty="0" smtClean="0">
                    <a:solidFill>
                      <a:srgbClr val="000066"/>
                    </a:solidFill>
                  </a:rPr>
                  <a:t>Dedicated </a:t>
                </a:r>
                <a:r>
                  <a:rPr lang="en-US" sz="2400" b="1" dirty="0">
                    <a:solidFill>
                      <a:srgbClr val="000066"/>
                    </a:solidFill>
                  </a:rPr>
                  <a:t>G</a:t>
                </a:r>
                <a:r>
                  <a:rPr lang="en-US" sz="2400" b="1" dirty="0" smtClean="0">
                    <a:solidFill>
                      <a:srgbClr val="000066"/>
                    </a:solidFill>
                  </a:rPr>
                  <a:t>roup (DDG) </a:t>
                </a:r>
                <a:endParaRPr lang="en-US" sz="2400" b="1" dirty="0">
                  <a:solidFill>
                    <a:srgbClr val="000066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625" y="946037"/>
              <a:ext cx="9130828" cy="423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000" b="1" dirty="0" smtClean="0">
                  <a:solidFill>
                    <a:srgbClr val="000066"/>
                  </a:solidFill>
                </a:rPr>
                <a:t>The group was organized according to recommendation of NICA MAC.</a:t>
              </a:r>
              <a:endParaRPr lang="en-US" sz="2000" b="1" dirty="0">
                <a:solidFill>
                  <a:srgbClr val="000066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68834" y="1298588"/>
              <a:ext cx="1653393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smtClean="0">
                  <a:solidFill>
                    <a:srgbClr val="000066"/>
                  </a:solidFill>
                </a:rPr>
                <a:t>JINR</a:t>
              </a: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1.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S.Kostromin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2.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O.Kozlov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3.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A.Philippov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4.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A.Sidorin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5.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A.Smirnov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6.E.Syresin</a:t>
              </a: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7.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A.Tuzikov</a:t>
              </a:r>
              <a:endParaRPr lang="en-US" b="1" dirty="0" smtClean="0">
                <a:solidFill>
                  <a:srgbClr val="000066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092280" y="1302903"/>
              <a:ext cx="1944216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smtClean="0">
                  <a:solidFill>
                    <a:srgbClr val="000066"/>
                  </a:solidFill>
                </a:rPr>
                <a:t>BINP</a:t>
              </a: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1.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E.Levichev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2.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S.Glukhov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3.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K.Kariukina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4.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A.Krasnov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5.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N.Mityanina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6.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V.Parkhomchuk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7.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V.Petrov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8.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E.Rotov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9.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D.Shatilov</a:t>
              </a:r>
              <a:endParaRPr lang="en-US" b="1" dirty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10.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A.Tribendis</a:t>
              </a:r>
              <a:endParaRPr lang="en-US" b="1" dirty="0" smtClean="0">
                <a:solidFill>
                  <a:srgbClr val="000066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28085" y="1343552"/>
              <a:ext cx="164496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smtClean="0">
                  <a:solidFill>
                    <a:srgbClr val="000066"/>
                  </a:solidFill>
                </a:rPr>
                <a:t>ITEP</a:t>
              </a: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1.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P.Zenkevich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2.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A.Kolomiets</a:t>
              </a:r>
              <a:endParaRPr lang="en-US" b="1" dirty="0" smtClean="0">
                <a:solidFill>
                  <a:srgbClr val="000066"/>
                </a:solidFill>
              </a:endParaRPr>
            </a:p>
            <a:p>
              <a:r>
                <a:rPr lang="en-US" b="1" dirty="0" smtClean="0">
                  <a:solidFill>
                    <a:srgbClr val="000066"/>
                  </a:solidFill>
                </a:rPr>
                <a:t>3.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A.Bolshakov</a:t>
              </a:r>
              <a:endParaRPr lang="en-US" b="1" dirty="0" smtClean="0">
                <a:solidFill>
                  <a:srgbClr val="000066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73049" y="3732830"/>
              <a:ext cx="164496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u="sng" dirty="0" err="1" smtClean="0">
                  <a:solidFill>
                    <a:srgbClr val="000066"/>
                  </a:solidFill>
                </a:rPr>
                <a:t>Fermilab</a:t>
              </a:r>
              <a:endParaRPr lang="en-US" sz="2000" b="1" u="sng" dirty="0" smtClean="0">
                <a:solidFill>
                  <a:srgbClr val="000066"/>
                </a:solidFill>
              </a:endParaRPr>
            </a:p>
            <a:p>
              <a:pPr algn="ctr"/>
              <a:r>
                <a:rPr lang="en-US" b="1" dirty="0" smtClean="0">
                  <a:solidFill>
                    <a:srgbClr val="000066"/>
                  </a:solidFill>
                </a:rPr>
                <a:t>V. </a:t>
              </a:r>
              <a:r>
                <a:rPr lang="en-US" b="1" dirty="0" err="1" smtClean="0">
                  <a:solidFill>
                    <a:srgbClr val="000066"/>
                  </a:solidFill>
                </a:rPr>
                <a:t>Lebedev</a:t>
              </a:r>
              <a:endParaRPr lang="en-US" b="1" dirty="0" smtClean="0">
                <a:solidFill>
                  <a:srgbClr val="000066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0881" y="1380596"/>
            <a:ext cx="3716049" cy="149579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 smtClean="0">
                <a:solidFill>
                  <a:srgbClr val="000066"/>
                </a:solidFill>
              </a:rPr>
              <a:t>The group conducts regular </a:t>
            </a:r>
            <a:r>
              <a:rPr lang="en-US" sz="2000" b="1" i="1" dirty="0" smtClean="0">
                <a:solidFill>
                  <a:srgbClr val="000066"/>
                </a:solidFill>
              </a:rPr>
              <a:t>meetings</a:t>
            </a:r>
            <a:r>
              <a:rPr lang="en-US" sz="2000" b="1" dirty="0" smtClean="0">
                <a:solidFill>
                  <a:srgbClr val="000066"/>
                </a:solidFill>
              </a:rPr>
              <a:t> – both </a:t>
            </a:r>
            <a:r>
              <a:rPr lang="en-US" sz="2000" b="1" i="1" dirty="0" smtClean="0">
                <a:solidFill>
                  <a:srgbClr val="000066"/>
                </a:solidFill>
              </a:rPr>
              <a:t>real </a:t>
            </a:r>
            <a:r>
              <a:rPr lang="en-US" sz="2000" b="1" dirty="0" smtClean="0">
                <a:solidFill>
                  <a:srgbClr val="000066"/>
                </a:solidFill>
              </a:rPr>
              <a:t>and </a:t>
            </a:r>
            <a:r>
              <a:rPr lang="en-US" sz="2000" b="1" i="1" dirty="0" smtClean="0">
                <a:solidFill>
                  <a:srgbClr val="000066"/>
                </a:solidFill>
              </a:rPr>
              <a:t>virtual</a:t>
            </a:r>
            <a:r>
              <a:rPr lang="en-US" sz="2000" b="1" dirty="0" smtClean="0">
                <a:solidFill>
                  <a:srgbClr val="000066"/>
                </a:solidFill>
              </a:rPr>
              <a:t>, in various number of members depending of a task. </a:t>
            </a:r>
            <a:endParaRPr lang="en-US" sz="2000" b="1" dirty="0">
              <a:solidFill>
                <a:srgbClr val="000066"/>
              </a:solidFill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6227" y="2852288"/>
            <a:ext cx="5411180" cy="3204494"/>
            <a:chOff x="66227" y="2852288"/>
            <a:chExt cx="5411180" cy="3204494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0"/>
            <a:stretch/>
          </p:blipFill>
          <p:spPr>
            <a:xfrm>
              <a:off x="66227" y="2852288"/>
              <a:ext cx="5411180" cy="320449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66005" y="2935497"/>
              <a:ext cx="350658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2">
                      <a:lumMod val="50000"/>
                    </a:schemeClr>
                  </a:solidFill>
                </a:rPr>
                <a:t>3.2. DDG Meeting May 21-22, 2018</a:t>
              </a:r>
            </a:p>
            <a:p>
              <a:pPr algn="ctr"/>
              <a:r>
                <a:rPr lang="en-US" sz="2400" b="1" dirty="0" smtClean="0">
                  <a:solidFill>
                    <a:schemeClr val="accent2">
                      <a:lumMod val="50000"/>
                    </a:schemeClr>
                  </a:solidFill>
                </a:rPr>
                <a:t>NICA Collider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082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16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CC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2018</a:t>
              </a:r>
              <a:endParaRPr lang="ru-RU" sz="1600" b="1" dirty="0">
                <a:solidFill>
                  <a:srgbClr val="0000CC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0" y="-52059"/>
            <a:ext cx="9144000" cy="6488662"/>
            <a:chOff x="0" y="-52059"/>
            <a:chExt cx="9144000" cy="6488662"/>
          </a:xfrm>
        </p:grpSpPr>
        <p:sp>
          <p:nvSpPr>
            <p:cNvPr id="4" name="TextBox 3"/>
            <p:cNvSpPr txBox="1"/>
            <p:nvPr/>
          </p:nvSpPr>
          <p:spPr>
            <a:xfrm>
              <a:off x="1" y="-52059"/>
              <a:ext cx="9143999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CC"/>
                  </a:solidFill>
                </a:rPr>
                <a:t>4. </a:t>
              </a:r>
              <a:r>
                <a:rPr lang="en-US" sz="2400" b="1" dirty="0">
                  <a:solidFill>
                    <a:srgbClr val="0000CC"/>
                  </a:solidFill>
                </a:rPr>
                <a:t>Organizational issues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1854" y="817051"/>
              <a:ext cx="8838419" cy="5619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3300"/>
                  </a:solidFill>
                </a:rPr>
                <a:t>Program of The Meeting</a:t>
              </a:r>
              <a:r>
                <a:rPr lang="en-US" sz="2000" b="1" dirty="0" smtClean="0">
                  <a:solidFill>
                    <a:srgbClr val="003300"/>
                  </a:solidFill>
                </a:rPr>
                <a:t>	</a:t>
              </a:r>
            </a:p>
            <a:p>
              <a:pPr>
                <a:lnSpc>
                  <a:spcPct val="114000"/>
                </a:lnSpc>
              </a:pPr>
              <a:r>
                <a:rPr lang="ru-RU" sz="2000" b="1" dirty="0" smtClean="0">
                  <a:solidFill>
                    <a:srgbClr val="003300"/>
                  </a:solidFill>
                </a:rPr>
                <a:t>I</a:t>
              </a:r>
              <a:r>
                <a:rPr lang="ru-RU" sz="2000" b="1" dirty="0">
                  <a:solidFill>
                    <a:srgbClr val="003300"/>
                  </a:solidFill>
                </a:rPr>
                <a:t>. </a:t>
              </a:r>
              <a:r>
                <a:rPr lang="en-US" sz="2000" b="1" dirty="0" smtClean="0">
                  <a:solidFill>
                    <a:srgbClr val="003300"/>
                  </a:solidFill>
                </a:rPr>
                <a:t>Lattice and magnets, single particle dynamics</a:t>
              </a:r>
              <a:endParaRPr lang="ru-RU" sz="2000" dirty="0">
                <a:solidFill>
                  <a:srgbClr val="00330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ru-RU" b="1" dirty="0" smtClean="0">
                  <a:solidFill>
                    <a:srgbClr val="003300"/>
                  </a:solidFill>
                </a:rPr>
                <a:t>1</a:t>
              </a:r>
              <a:r>
                <a:rPr lang="ru-RU" b="1" dirty="0">
                  <a:solidFill>
                    <a:srgbClr val="003300"/>
                  </a:solidFill>
                </a:rPr>
                <a:t>.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S.Kostromin</a:t>
              </a:r>
              <a:r>
                <a:rPr lang="en-US" b="1" dirty="0" smtClean="0">
                  <a:solidFill>
                    <a:srgbClr val="003300"/>
                  </a:solidFill>
                </a:rPr>
                <a:t>,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O.Kozlov</a:t>
              </a:r>
              <a:r>
                <a:rPr lang="en-US" b="1" dirty="0" smtClean="0">
                  <a:solidFill>
                    <a:srgbClr val="003300"/>
                  </a:solidFill>
                </a:rPr>
                <a:t> (JINR)</a:t>
              </a:r>
              <a:r>
                <a:rPr lang="ru-RU" b="1" dirty="0" smtClean="0">
                  <a:solidFill>
                    <a:srgbClr val="003300"/>
                  </a:solidFill>
                </a:rPr>
                <a:t>:</a:t>
              </a:r>
              <a:r>
                <a:rPr lang="en-US" b="1" dirty="0" smtClean="0">
                  <a:solidFill>
                    <a:srgbClr val="003300"/>
                  </a:solidFill>
                </a:rPr>
                <a:t> Collider ring lattice, estimates of nonlinearities in the magnets, corrections, results of magnets field measurement</a:t>
              </a:r>
              <a:endParaRPr lang="ru-RU" b="1" dirty="0">
                <a:solidFill>
                  <a:srgbClr val="00330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ru-RU" b="1" dirty="0" smtClean="0">
                  <a:solidFill>
                    <a:srgbClr val="003300"/>
                  </a:solidFill>
                </a:rPr>
                <a:t>2</a:t>
              </a:r>
              <a:r>
                <a:rPr lang="en-US" b="1" dirty="0" smtClean="0">
                  <a:solidFill>
                    <a:srgbClr val="003300"/>
                  </a:solidFill>
                </a:rPr>
                <a:t>. K</a:t>
              </a:r>
              <a:r>
                <a:rPr lang="ru-RU" b="1" dirty="0" smtClean="0">
                  <a:solidFill>
                    <a:srgbClr val="003300"/>
                  </a:solidFill>
                </a:rPr>
                <a:t>.</a:t>
              </a:r>
              <a:r>
                <a:rPr lang="en-US" b="1" dirty="0" smtClean="0">
                  <a:solidFill>
                    <a:srgbClr val="003300"/>
                  </a:solidFill>
                </a:rPr>
                <a:t>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Kariukina</a:t>
              </a:r>
              <a:r>
                <a:rPr lang="en-US" b="1" dirty="0" smtClean="0">
                  <a:solidFill>
                    <a:srgbClr val="003300"/>
                  </a:solidFill>
                </a:rPr>
                <a:t> </a:t>
              </a:r>
              <a:r>
                <a:rPr lang="ru-RU" b="1" dirty="0" smtClean="0">
                  <a:solidFill>
                    <a:srgbClr val="003300"/>
                  </a:solidFill>
                </a:rPr>
                <a:t>(</a:t>
              </a:r>
              <a:r>
                <a:rPr lang="en-US" b="1" dirty="0" smtClean="0">
                  <a:solidFill>
                    <a:srgbClr val="003300"/>
                  </a:solidFill>
                </a:rPr>
                <a:t>BINP</a:t>
              </a:r>
              <a:r>
                <a:rPr lang="ru-RU" b="1" dirty="0" smtClean="0">
                  <a:solidFill>
                    <a:srgbClr val="003300"/>
                  </a:solidFill>
                </a:rPr>
                <a:t>)</a:t>
              </a:r>
              <a:r>
                <a:rPr lang="en-US" b="1" dirty="0" smtClean="0">
                  <a:solidFill>
                    <a:srgbClr val="003300"/>
                  </a:solidFill>
                </a:rPr>
                <a:t>: Increase of dynamic aperture by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octupole</a:t>
              </a:r>
              <a:r>
                <a:rPr lang="en-US" b="1" dirty="0" smtClean="0">
                  <a:solidFill>
                    <a:srgbClr val="003300"/>
                  </a:solidFill>
                </a:rPr>
                <a:t> correctors</a:t>
              </a:r>
            </a:p>
            <a:p>
              <a:pPr>
                <a:lnSpc>
                  <a:spcPct val="114000"/>
                </a:lnSpc>
              </a:pPr>
              <a:r>
                <a:rPr lang="ru-RU" b="1" dirty="0" smtClean="0">
                  <a:solidFill>
                    <a:srgbClr val="003300"/>
                  </a:solidFill>
                </a:rPr>
                <a:t>3</a:t>
              </a:r>
              <a:r>
                <a:rPr lang="en-US" b="1" dirty="0" smtClean="0">
                  <a:solidFill>
                    <a:srgbClr val="003300"/>
                  </a:solidFill>
                </a:rPr>
                <a:t>.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A.Sidorin</a:t>
              </a:r>
              <a:r>
                <a:rPr lang="ru-RU" b="1" dirty="0" smtClean="0">
                  <a:solidFill>
                    <a:srgbClr val="003300"/>
                  </a:solidFill>
                </a:rPr>
                <a:t>(</a:t>
              </a:r>
              <a:r>
                <a:rPr lang="en-US" b="1" dirty="0" smtClean="0">
                  <a:solidFill>
                    <a:srgbClr val="003300"/>
                  </a:solidFill>
                </a:rPr>
                <a:t>JINR</a:t>
              </a:r>
              <a:r>
                <a:rPr lang="ru-RU" b="1" dirty="0" smtClean="0">
                  <a:solidFill>
                    <a:srgbClr val="003300"/>
                  </a:solidFill>
                </a:rPr>
                <a:t>)</a:t>
              </a:r>
              <a:r>
                <a:rPr lang="en-US" b="1" dirty="0" smtClean="0">
                  <a:solidFill>
                    <a:srgbClr val="003300"/>
                  </a:solidFill>
                </a:rPr>
                <a:t>: Start-up mode of the NICA</a:t>
              </a:r>
              <a:endParaRPr lang="ru-RU" b="1" dirty="0">
                <a:solidFill>
                  <a:srgbClr val="00330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b="1" dirty="0" smtClean="0">
                  <a:solidFill>
                    <a:srgbClr val="003300"/>
                  </a:solidFill>
                </a:rPr>
                <a:t>	</a:t>
              </a:r>
              <a:r>
                <a:rPr lang="ru-RU" sz="2000" b="1" dirty="0" smtClean="0">
                  <a:solidFill>
                    <a:srgbClr val="003300"/>
                  </a:solidFill>
                </a:rPr>
                <a:t>II</a:t>
              </a:r>
              <a:r>
                <a:rPr lang="ru-RU" sz="2000" b="1" dirty="0">
                  <a:solidFill>
                    <a:srgbClr val="003300"/>
                  </a:solidFill>
                </a:rPr>
                <a:t>. </a:t>
              </a:r>
              <a:r>
                <a:rPr lang="en-US" sz="2000" b="1" dirty="0" smtClean="0">
                  <a:solidFill>
                    <a:srgbClr val="003300"/>
                  </a:solidFill>
                </a:rPr>
                <a:t>Effects of the beam space charge</a:t>
              </a:r>
              <a:endParaRPr lang="ru-RU" sz="2000" dirty="0">
                <a:solidFill>
                  <a:srgbClr val="00330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b="1" dirty="0" smtClean="0">
                  <a:solidFill>
                    <a:srgbClr val="003300"/>
                  </a:solidFill>
                </a:rPr>
                <a:t>4.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S.Glukhov</a:t>
              </a:r>
              <a:r>
                <a:rPr lang="en-US" b="1" dirty="0" smtClean="0">
                  <a:solidFill>
                    <a:srgbClr val="003300"/>
                  </a:solidFill>
                </a:rPr>
                <a:t> (BINP): Simulation of beam space charge in the Collider (formulas, analysis, results)</a:t>
              </a:r>
            </a:p>
            <a:p>
              <a:pPr>
                <a:lnSpc>
                  <a:spcPct val="114000"/>
                </a:lnSpc>
              </a:pPr>
              <a:r>
                <a:rPr lang="en-US" b="1" dirty="0" smtClean="0">
                  <a:solidFill>
                    <a:srgbClr val="003300"/>
                  </a:solidFill>
                </a:rPr>
                <a:t>5.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N.Mityanina</a:t>
              </a:r>
              <a:r>
                <a:rPr lang="en-US" b="1" dirty="0" smtClean="0">
                  <a:solidFill>
                    <a:srgbClr val="003300"/>
                  </a:solidFill>
                </a:rPr>
                <a:t> (BINP): Beam storage and formation in the Collider, acceleration by barrier RF voltage, space charge effects</a:t>
              </a:r>
            </a:p>
            <a:p>
              <a:pPr>
                <a:lnSpc>
                  <a:spcPct val="114000"/>
                </a:lnSpc>
              </a:pPr>
              <a:r>
                <a:rPr lang="en-US" b="1" dirty="0" smtClean="0">
                  <a:solidFill>
                    <a:srgbClr val="003300"/>
                  </a:solidFill>
                </a:rPr>
                <a:t>6.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P.Zenkevich</a:t>
              </a:r>
              <a:r>
                <a:rPr lang="en-US" b="1" dirty="0" smtClean="0">
                  <a:solidFill>
                    <a:srgbClr val="003300"/>
                  </a:solidFill>
                </a:rPr>
                <a:t> (ITEP) – Space charge effects in the Collider</a:t>
              </a:r>
            </a:p>
            <a:p>
              <a:pPr>
                <a:lnSpc>
                  <a:spcPct val="114000"/>
                </a:lnSpc>
              </a:pPr>
              <a:r>
                <a:rPr lang="en-US" b="1" dirty="0" smtClean="0">
                  <a:solidFill>
                    <a:srgbClr val="003300"/>
                  </a:solidFill>
                </a:rPr>
                <a:t>7.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A.Kolomiets</a:t>
              </a:r>
              <a:r>
                <a:rPr lang="en-US" b="1" dirty="0" smtClean="0">
                  <a:solidFill>
                    <a:srgbClr val="003300"/>
                  </a:solidFill>
                </a:rPr>
                <a:t> (ITEP) </a:t>
              </a:r>
              <a:r>
                <a:rPr lang="en-US" b="1" dirty="0">
                  <a:solidFill>
                    <a:srgbClr val="003300"/>
                  </a:solidFill>
                </a:rPr>
                <a:t>– </a:t>
              </a:r>
              <a:r>
                <a:rPr lang="en-US" b="1" dirty="0" smtClean="0">
                  <a:solidFill>
                    <a:srgbClr val="003300"/>
                  </a:solidFill>
                </a:rPr>
                <a:t> Impedances of the inserted elements of the Collider</a:t>
              </a:r>
            </a:p>
            <a:p>
              <a:pPr>
                <a:lnSpc>
                  <a:spcPct val="114000"/>
                </a:lnSpc>
              </a:pPr>
              <a:r>
                <a:rPr lang="en-US" b="1" dirty="0" smtClean="0">
                  <a:solidFill>
                    <a:srgbClr val="003300"/>
                  </a:solidFill>
                </a:rPr>
                <a:t>8.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A.Philippov</a:t>
              </a:r>
              <a:r>
                <a:rPr lang="en-US" b="1" dirty="0" smtClean="0">
                  <a:solidFill>
                    <a:srgbClr val="003300"/>
                  </a:solidFill>
                </a:rPr>
                <a:t>:</a:t>
              </a:r>
              <a:r>
                <a:rPr lang="en-US" dirty="0" smtClean="0">
                  <a:solidFill>
                    <a:srgbClr val="003300"/>
                  </a:solidFill>
                </a:rPr>
                <a:t> </a:t>
              </a:r>
              <a:r>
                <a:rPr lang="en-US" b="1" dirty="0" smtClean="0">
                  <a:solidFill>
                    <a:srgbClr val="003300"/>
                  </a:solidFill>
                </a:rPr>
                <a:t>“Electron cloud” effect in the Collider </a:t>
              </a:r>
              <a:endParaRPr lang="ru-RU" b="1" dirty="0">
                <a:solidFill>
                  <a:srgbClr val="003300"/>
                </a:solidFill>
              </a:endParaRPr>
            </a:p>
            <a:p>
              <a:pPr>
                <a:lnSpc>
                  <a:spcPct val="114000"/>
                </a:lnSpc>
              </a:pPr>
              <a:r>
                <a:rPr lang="en-US" b="1" dirty="0" smtClean="0">
                  <a:solidFill>
                    <a:srgbClr val="003300"/>
                  </a:solidFill>
                </a:rPr>
                <a:t>	</a:t>
              </a:r>
              <a:r>
                <a:rPr lang="en-US" sz="2000" b="1" dirty="0" smtClean="0">
                  <a:solidFill>
                    <a:srgbClr val="003300"/>
                  </a:solidFill>
                </a:rPr>
                <a:t>II</a:t>
              </a:r>
              <a:r>
                <a:rPr lang="ru-RU" sz="2000" b="1" dirty="0">
                  <a:solidFill>
                    <a:srgbClr val="003300"/>
                  </a:solidFill>
                </a:rPr>
                <a:t>I. </a:t>
              </a:r>
              <a:r>
                <a:rPr lang="en-US" sz="2000" b="1" dirty="0" smtClean="0">
                  <a:solidFill>
                    <a:srgbClr val="003300"/>
                  </a:solidFill>
                </a:rPr>
                <a:t>Cooling methods and particle dynamics in the Collider</a:t>
              </a:r>
            </a:p>
            <a:p>
              <a:pPr>
                <a:lnSpc>
                  <a:spcPct val="114000"/>
                </a:lnSpc>
              </a:pPr>
              <a:r>
                <a:rPr lang="en-US" b="1" dirty="0" smtClean="0">
                  <a:solidFill>
                    <a:srgbClr val="003300"/>
                  </a:solidFill>
                </a:rPr>
                <a:t>9.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V.Parkhomchuk</a:t>
              </a:r>
              <a:r>
                <a:rPr lang="en-US" b="1" dirty="0" smtClean="0">
                  <a:solidFill>
                    <a:srgbClr val="003300"/>
                  </a:solidFill>
                </a:rPr>
                <a:t>: What can we wait from electron cooling application</a:t>
              </a:r>
            </a:p>
            <a:p>
              <a:pPr>
                <a:lnSpc>
                  <a:spcPct val="114000"/>
                </a:lnSpc>
              </a:pPr>
              <a:r>
                <a:rPr lang="en-US" b="1" dirty="0" smtClean="0">
                  <a:solidFill>
                    <a:srgbClr val="003300"/>
                  </a:solidFill>
                </a:rPr>
                <a:t>10. </a:t>
              </a:r>
              <a:r>
                <a:rPr lang="en-US" b="1" dirty="0" err="1" smtClean="0">
                  <a:solidFill>
                    <a:srgbClr val="003300"/>
                  </a:solidFill>
                </a:rPr>
                <a:t>A.Sidorin</a:t>
              </a:r>
              <a:r>
                <a:rPr lang="en-US" b="1" dirty="0" smtClean="0">
                  <a:solidFill>
                    <a:srgbClr val="003300"/>
                  </a:solidFill>
                </a:rPr>
                <a:t> – Status of construction of the stochastic cooling system of the Collider</a:t>
              </a:r>
              <a:endParaRPr lang="ru-RU" dirty="0">
                <a:solidFill>
                  <a:srgbClr val="0033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7564" y="436177"/>
              <a:ext cx="8681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C00000"/>
                  </a:solidFill>
                </a:rPr>
                <a:t>4.2. DDG Working Meeting, May 21-22, 2018:     NICA Collider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0" y="409606"/>
              <a:ext cx="9144000" cy="6018974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0948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17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-24930" y="0"/>
            <a:ext cx="9163250" cy="5863585"/>
            <a:chOff x="-24930" y="0"/>
            <a:chExt cx="9163250" cy="5863585"/>
          </a:xfrm>
        </p:grpSpPr>
        <p:sp>
          <p:nvSpPr>
            <p:cNvPr id="4" name="TextBox 3"/>
            <p:cNvSpPr txBox="1"/>
            <p:nvPr/>
          </p:nvSpPr>
          <p:spPr>
            <a:xfrm>
              <a:off x="-5680" y="0"/>
              <a:ext cx="9144000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4. </a:t>
              </a:r>
              <a:r>
                <a:rPr lang="en-US" sz="2400" b="1" dirty="0">
                  <a:solidFill>
                    <a:srgbClr val="000066"/>
                  </a:solidFill>
                </a:rPr>
                <a:t>Organizational issues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24930" y="342648"/>
              <a:ext cx="9163250" cy="9491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indent="252000">
                <a:lnSpc>
                  <a:spcPct val="150000"/>
                </a:lnSpc>
              </a:pPr>
              <a:r>
                <a:rPr lang="en-US" altLang="ru-RU" sz="2400" b="1" dirty="0" smtClean="0">
                  <a:solidFill>
                    <a:srgbClr val="000066"/>
                  </a:solidFill>
                </a:rPr>
                <a:t>4.3</a:t>
              </a:r>
              <a:r>
                <a:rPr lang="en-US" altLang="ru-RU" sz="2400" b="1" dirty="0">
                  <a:solidFill>
                    <a:srgbClr val="000066"/>
                  </a:solidFill>
                </a:rPr>
                <a:t>. Intentions and progress  in the development of </a:t>
              </a:r>
            </a:p>
            <a:p>
              <a:pPr>
                <a:lnSpc>
                  <a:spcPct val="80000"/>
                </a:lnSpc>
              </a:pPr>
              <a:r>
                <a:rPr lang="en-US" altLang="ru-RU" sz="2400" b="1" dirty="0">
                  <a:solidFill>
                    <a:srgbClr val="000066"/>
                  </a:solidFill>
                </a:rPr>
                <a:t>    				p</a:t>
              </a:r>
              <a:r>
                <a:rPr lang="en-US" sz="2400" b="1" dirty="0">
                  <a:solidFill>
                    <a:srgbClr val="000066"/>
                  </a:solidFill>
                </a:rPr>
                <a:t>olarized beams’ mode of the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NICA</a:t>
              </a:r>
              <a:endParaRPr lang="en-US" sz="2400" b="1" dirty="0">
                <a:solidFill>
                  <a:srgbClr val="000066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727" y="1523935"/>
              <a:ext cx="9128593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Two groups developing polarized beam mode</a:t>
              </a:r>
            </a:p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Yu. </a:t>
              </a:r>
              <a:r>
                <a:rPr lang="en-US" sz="2400" b="1" dirty="0" err="1" smtClean="0">
                  <a:solidFill>
                    <a:srgbClr val="000066"/>
                  </a:solidFill>
                </a:rPr>
                <a:t>Shatunov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 (BINP)	         </a:t>
              </a:r>
              <a:r>
                <a:rPr lang="en-US" sz="2400" b="1" dirty="0" err="1" smtClean="0">
                  <a:solidFill>
                    <a:srgbClr val="000066"/>
                  </a:solidFill>
                </a:rPr>
                <a:t>A.Kovalenko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 (JINR)</a:t>
              </a:r>
            </a:p>
            <a:p>
              <a:pPr indent="252000"/>
              <a:endParaRPr lang="en-US" sz="2000" b="1" dirty="0" smtClean="0"/>
            </a:p>
            <a:p>
              <a:pPr indent="252000"/>
              <a:r>
                <a:rPr lang="en-US" sz="2000" b="1" dirty="0" smtClean="0">
                  <a:solidFill>
                    <a:srgbClr val="000066"/>
                  </a:solidFill>
                </a:rPr>
                <a:t>Both groups have presently own scheme for acceleration polarized protons and</a:t>
              </a:r>
            </a:p>
            <a:p>
              <a:pPr indent="252000"/>
              <a:r>
                <a:rPr lang="en-US" sz="2000" b="1" dirty="0" smtClean="0">
                  <a:solidFill>
                    <a:srgbClr val="000066"/>
                  </a:solidFill>
                </a:rPr>
                <a:t>deuterons from the polarized particle source up to Collider, storage and collide</a:t>
              </a:r>
            </a:p>
            <a:p>
              <a:pPr indent="252000"/>
              <a:r>
                <a:rPr lang="en-US" sz="2000" b="1" dirty="0" smtClean="0">
                  <a:solidFill>
                    <a:srgbClr val="000066"/>
                  </a:solidFill>
                </a:rPr>
                <a:t>at well controlled polarization. </a:t>
              </a:r>
            </a:p>
            <a:p>
              <a:pPr indent="252000"/>
              <a:r>
                <a:rPr lang="en-US" sz="2000" b="1" dirty="0" smtClean="0">
                  <a:solidFill>
                    <a:srgbClr val="000066"/>
                  </a:solidFill>
                </a:rPr>
                <a:t>On June 25, the working seminar </a:t>
              </a:r>
              <a:r>
                <a:rPr lang="en-US" sz="2000" b="1" dirty="0">
                  <a:solidFill>
                    <a:srgbClr val="000066"/>
                  </a:solidFill>
                </a:rPr>
                <a:t>is 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planned analyze both proposals and try to</a:t>
              </a:r>
            </a:p>
            <a:p>
              <a:pPr indent="252000"/>
              <a:r>
                <a:rPr lang="en-US" sz="2000" b="1" dirty="0" smtClean="0">
                  <a:solidFill>
                    <a:srgbClr val="000066"/>
                  </a:solidFill>
                </a:rPr>
                <a:t>Formulate an optimal version. </a:t>
              </a:r>
            </a:p>
            <a:p>
              <a:pPr indent="252000"/>
              <a:r>
                <a:rPr lang="en-US" sz="2000" b="1" dirty="0" smtClean="0">
                  <a:solidFill>
                    <a:srgbClr val="000066"/>
                  </a:solidFill>
                </a:rPr>
                <a:t>Afterwards the formulated solution will be presented to an </a:t>
              </a:r>
              <a:r>
                <a:rPr lang="en-US" sz="2000" b="1" dirty="0">
                  <a:solidFill>
                    <a:srgbClr val="000066"/>
                  </a:solidFill>
                </a:rPr>
                <a:t>independent </a:t>
              </a:r>
              <a:endParaRPr lang="en-US" sz="2000" b="1" dirty="0" smtClean="0">
                <a:solidFill>
                  <a:srgbClr val="000066"/>
                </a:solidFill>
              </a:endParaRPr>
            </a:p>
            <a:p>
              <a:pPr indent="252000"/>
              <a:r>
                <a:rPr lang="en-US" sz="2000" b="1" dirty="0" smtClean="0">
                  <a:solidFill>
                    <a:srgbClr val="000066"/>
                  </a:solidFill>
                </a:rPr>
                <a:t>examination </a:t>
              </a:r>
              <a:r>
                <a:rPr lang="en-US" sz="2000" b="1" dirty="0">
                  <a:solidFill>
                    <a:srgbClr val="000066"/>
                  </a:solidFill>
                </a:rPr>
                <a:t>and then submitted to the 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NICA MAC.</a:t>
              </a:r>
              <a:endParaRPr lang="en-US" sz="2000" b="1" dirty="0">
                <a:solidFill>
                  <a:srgbClr val="000066"/>
                </a:solidFill>
              </a:endParaRPr>
            </a:p>
            <a:p>
              <a:pPr indent="252000"/>
              <a:endParaRPr lang="en-US" sz="800" b="1" dirty="0" smtClean="0">
                <a:solidFill>
                  <a:srgbClr val="000066"/>
                </a:solidFill>
              </a:endParaRPr>
            </a:p>
            <a:p>
              <a:pPr indent="252000"/>
              <a:r>
                <a:rPr lang="en-US" sz="2000" b="1" dirty="0" smtClean="0">
                  <a:solidFill>
                    <a:srgbClr val="000066"/>
                  </a:solidFill>
                </a:rPr>
                <a:t>In 2018 the SPD collaboration was formed. It conducts now regular meetings</a:t>
              </a:r>
            </a:p>
            <a:p>
              <a:pPr indent="252000"/>
              <a:r>
                <a:rPr lang="en-US" sz="2000" b="1" dirty="0" smtClean="0">
                  <a:solidFill>
                    <a:srgbClr val="000066"/>
                  </a:solidFill>
                </a:rPr>
                <a:t>considering different schemes of the Spin Physics Detector. Insertion of the SPD</a:t>
              </a:r>
            </a:p>
            <a:p>
              <a:pPr indent="252000"/>
              <a:r>
                <a:rPr lang="en-US" sz="2000" b="1" dirty="0" smtClean="0">
                  <a:solidFill>
                    <a:srgbClr val="000066"/>
                  </a:solidFill>
                </a:rPr>
                <a:t>Into Collider will be made together with NICA group.</a:t>
              </a:r>
              <a:endParaRPr lang="ru-RU" dirty="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85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18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27" y="-52059"/>
            <a:ext cx="916342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4. </a:t>
            </a:r>
            <a:r>
              <a:rPr lang="en-US" sz="2400" b="1" dirty="0">
                <a:solidFill>
                  <a:srgbClr val="000066"/>
                </a:solidFill>
              </a:rPr>
              <a:t>Organizational issues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4930" y="342648"/>
            <a:ext cx="91632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ru-RU" sz="2400" b="1" dirty="0" smtClean="0">
                <a:solidFill>
                  <a:srgbClr val="000066"/>
                </a:solidFill>
              </a:rPr>
              <a:t>4.4</a:t>
            </a:r>
            <a:r>
              <a:rPr lang="en-US" altLang="ru-RU" sz="2400" b="1" dirty="0">
                <a:solidFill>
                  <a:srgbClr val="000066"/>
                </a:solidFill>
              </a:rPr>
              <a:t>. </a:t>
            </a:r>
            <a:r>
              <a:rPr lang="en-US" sz="2400" b="1" dirty="0" smtClean="0">
                <a:solidFill>
                  <a:srgbClr val="000066"/>
                </a:solidFill>
              </a:rPr>
              <a:t>Megaproject, “</a:t>
            </a:r>
            <a:r>
              <a:rPr lang="en-US" sz="2400" b="1" dirty="0">
                <a:solidFill>
                  <a:srgbClr val="000066"/>
                </a:solidFill>
              </a:rPr>
              <a:t>Mega-money</a:t>
            </a:r>
            <a:r>
              <a:rPr lang="en-US" sz="2400" b="1" dirty="0" smtClean="0">
                <a:solidFill>
                  <a:srgbClr val="000066"/>
                </a:solidFill>
              </a:rPr>
              <a:t>” and “Mega-problems”</a:t>
            </a:r>
            <a:endParaRPr lang="en-US" sz="2400" b="1" dirty="0">
              <a:solidFill>
                <a:srgbClr val="000066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3540" r="8046" b="4404"/>
          <a:stretch/>
        </p:blipFill>
        <p:spPr>
          <a:xfrm>
            <a:off x="3398417" y="1430061"/>
            <a:ext cx="2520280" cy="3744417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 bwMode="auto">
          <a:xfrm>
            <a:off x="4204848" y="3958968"/>
            <a:ext cx="792088" cy="7200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4199396" y="1995368"/>
            <a:ext cx="792088" cy="7200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4218290" y="3012031"/>
            <a:ext cx="792088" cy="72008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4218290" y="3965464"/>
            <a:ext cx="792088" cy="720080"/>
          </a:xfrm>
          <a:prstGeom prst="ellipse">
            <a:avLst/>
          </a:prstGeom>
          <a:solidFill>
            <a:srgbClr val="00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5680" y="968704"/>
            <a:ext cx="9144000" cy="584775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27, </a:t>
            </a:r>
            <a:r>
              <a:rPr lang="ru-RU" sz="3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 </a:t>
            </a:r>
            <a:r>
              <a:rPr lang="en-US" sz="32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NICA Megaproject</a:t>
            </a:r>
            <a:endParaRPr lang="ru-RU" sz="32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5087" y="2124575"/>
            <a:ext cx="864096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2008</a:t>
            </a:r>
            <a:endParaRPr lang="ru-RU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42861" y="3071436"/>
            <a:ext cx="864096" cy="461665"/>
          </a:xfrm>
          <a:prstGeom prst="rect">
            <a:avLst/>
          </a:prstGeom>
          <a:solidFill>
            <a:srgbClr val="3333FF"/>
          </a:solidFill>
          <a:ln w="38100"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2012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11343" y="4120838"/>
            <a:ext cx="86409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</a:rPr>
              <a:t>2016</a:t>
            </a:r>
            <a:endParaRPr lang="ru-RU" sz="2400" b="1" dirty="0">
              <a:solidFill>
                <a:srgbClr val="0099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27" y="1994561"/>
            <a:ext cx="4146111" cy="2523768"/>
          </a:xfrm>
          <a:prstGeom prst="rect">
            <a:avLst/>
          </a:prstGeom>
          <a:noFill/>
          <a:ln w="28575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April 27, </a:t>
            </a:r>
            <a:r>
              <a:rPr lang="ru-RU" sz="2400" b="1" dirty="0" smtClean="0">
                <a:solidFill>
                  <a:srgbClr val="006600"/>
                </a:solidFill>
              </a:rPr>
              <a:t>2016</a:t>
            </a:r>
            <a:endParaRPr lang="ru-RU" sz="2400" b="1" dirty="0">
              <a:solidFill>
                <a:srgbClr val="006600"/>
              </a:solidFill>
            </a:endParaRPr>
          </a:p>
          <a:p>
            <a:r>
              <a:rPr lang="en-US" sz="2400" b="1" dirty="0">
                <a:solidFill>
                  <a:srgbClr val="006600"/>
                </a:solidFill>
              </a:rPr>
              <a:t>Order of The Government of Russian </a:t>
            </a:r>
            <a:r>
              <a:rPr lang="en-US" sz="2400" b="1" dirty="0" smtClean="0">
                <a:solidFill>
                  <a:srgbClr val="006600"/>
                </a:solidFill>
              </a:rPr>
              <a:t>Federation</a:t>
            </a:r>
          </a:p>
          <a:p>
            <a:endParaRPr lang="en-US" sz="1400" b="1" dirty="0" smtClean="0">
              <a:solidFill>
                <a:srgbClr val="008000"/>
              </a:solidFill>
            </a:endParaRPr>
          </a:p>
          <a:p>
            <a:r>
              <a:rPr lang="ru-RU" sz="2400" b="1" dirty="0" smtClean="0">
                <a:solidFill>
                  <a:srgbClr val="008000"/>
                </a:solidFill>
              </a:rPr>
              <a:t>₽ </a:t>
            </a:r>
            <a:r>
              <a:rPr lang="en-US" sz="2400" b="1" dirty="0">
                <a:solidFill>
                  <a:srgbClr val="006600"/>
                </a:solidFill>
              </a:rPr>
              <a:t>8.8 billion Russian Federation + </a:t>
            </a:r>
          </a:p>
          <a:p>
            <a:r>
              <a:rPr lang="ru-RU" sz="2400" b="1" dirty="0">
                <a:solidFill>
                  <a:srgbClr val="008000"/>
                </a:solidFill>
              </a:rPr>
              <a:t>₽ </a:t>
            </a:r>
            <a:r>
              <a:rPr lang="en-US" sz="2400" b="1" dirty="0">
                <a:solidFill>
                  <a:srgbClr val="006600"/>
                </a:solidFill>
              </a:rPr>
              <a:t>8.7 billion JINR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0" y="6226784"/>
            <a:ext cx="9121831" cy="629219"/>
            <a:chOff x="9727" y="5718938"/>
            <a:chExt cx="9121831" cy="62921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9727" y="5718938"/>
              <a:ext cx="9121831" cy="629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89708" y="5944216"/>
              <a:ext cx="63417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>
                  <a:solidFill>
                    <a:srgbClr val="3333FF"/>
                  </a:solidFill>
                </a:rPr>
                <a:t>I.Meshkov</a:t>
              </a:r>
              <a:r>
                <a:rPr lang="en-US" altLang="ru-RU" sz="1600" b="1" dirty="0">
                  <a:solidFill>
                    <a:srgbClr val="3333FF"/>
                  </a:solidFill>
                </a:rPr>
                <a:t> </a:t>
              </a:r>
              <a:r>
                <a:rPr lang="en-US" altLang="ru-RU" sz="1600" b="1" dirty="0" smtClean="0">
                  <a:solidFill>
                    <a:srgbClr val="3333FF"/>
                  </a:solidFill>
                </a:rPr>
                <a:t>                NICA MAC             </a:t>
              </a:r>
              <a:r>
                <a:rPr lang="en-US" sz="1600" b="1" dirty="0" smtClean="0">
                  <a:solidFill>
                    <a:srgbClr val="3333FF"/>
                  </a:solidFill>
                </a:rPr>
                <a:t>22-23 May 2017</a:t>
              </a:r>
              <a:endParaRPr lang="ru-RU" sz="1600" b="1" dirty="0">
                <a:solidFill>
                  <a:srgbClr val="3333FF"/>
                </a:solidFill>
              </a:endParaRPr>
            </a:p>
          </p:txBody>
        </p:sp>
        <p:pic>
          <p:nvPicPr>
            <p:cNvPr id="27" name="Picture 4" descr="JIN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381" y="5811898"/>
              <a:ext cx="588954" cy="496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 descr="NICA-Logo_4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994" y="5930241"/>
              <a:ext cx="657112" cy="295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9727" y="4792924"/>
            <a:ext cx="91121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</a:rPr>
              <a:t>Since 2017 the funding of the NICA project is sufficient.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27" y="5241556"/>
            <a:ext cx="9112104" cy="156966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indent="108000"/>
            <a:r>
              <a:rPr lang="en-US" sz="2400" b="1" dirty="0" smtClean="0">
                <a:solidFill>
                  <a:srgbClr val="FF0000"/>
                </a:solidFill>
              </a:rPr>
              <a:t>The </a:t>
            </a:r>
            <a:r>
              <a:rPr lang="en-US" sz="2400" b="1" dirty="0">
                <a:solidFill>
                  <a:srgbClr val="FF0000"/>
                </a:solidFill>
              </a:rPr>
              <a:t>main limitation of </a:t>
            </a:r>
            <a:r>
              <a:rPr lang="en-US" sz="2400" b="1" dirty="0" smtClean="0">
                <a:solidFill>
                  <a:srgbClr val="FF0000"/>
                </a:solidFill>
              </a:rPr>
              <a:t>the rate of the project development is </a:t>
            </a:r>
            <a:r>
              <a:rPr lang="en-US" sz="2400" b="1" dirty="0">
                <a:solidFill>
                  <a:srgbClr val="FF0000"/>
                </a:solidFill>
              </a:rPr>
              <a:t>due </a:t>
            </a:r>
            <a:r>
              <a:rPr lang="en-US" sz="2400" b="1" dirty="0" smtClean="0">
                <a:solidFill>
                  <a:srgbClr val="FF0000"/>
                </a:solidFill>
              </a:rPr>
              <a:t>to</a:t>
            </a:r>
          </a:p>
          <a:p>
            <a:pPr indent="108000"/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the insufficient </a:t>
            </a:r>
            <a:r>
              <a:rPr lang="en-US" sz="2400" b="1" dirty="0" smtClean="0">
                <a:solidFill>
                  <a:srgbClr val="FF0000"/>
                </a:solidFill>
              </a:rPr>
              <a:t>staff and a delays of beginning of the fabrication </a:t>
            </a:r>
          </a:p>
          <a:p>
            <a:pPr indent="108000"/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strictly </a:t>
            </a:r>
            <a:r>
              <a:rPr lang="en-US" sz="2400" b="1" dirty="0" smtClean="0">
                <a:solidFill>
                  <a:srgbClr val="FF0000"/>
                </a:solidFill>
              </a:rPr>
              <a:t>defined technological cycle) at delayed completion of the</a:t>
            </a:r>
          </a:p>
          <a:p>
            <a:pPr indent="108000"/>
            <a:r>
              <a:rPr lang="en-US" sz="2400" b="1" dirty="0" smtClean="0">
                <a:solidFill>
                  <a:srgbClr val="FF0000"/>
                </a:solidFill>
              </a:rPr>
              <a:t> designing works.</a:t>
            </a:r>
            <a:endParaRPr lang="ru-RU" sz="24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9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5" grpId="0" animBg="1"/>
      <p:bldP spid="20" grpId="0" animBg="1"/>
      <p:bldP spid="22" grpId="0" animBg="1"/>
      <p:bldP spid="23" grpId="0" animBg="1"/>
      <p:bldP spid="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70126"/>
              </p:ext>
            </p:extLst>
          </p:nvPr>
        </p:nvGraphicFramePr>
        <p:xfrm>
          <a:off x="251521" y="1268760"/>
          <a:ext cx="8681568" cy="36880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4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44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552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</a:rPr>
                        <a:t>Component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effectLst/>
                        </a:rPr>
                        <a:t>Developer</a:t>
                      </a: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</a:rPr>
                        <a:t>Commissioning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date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522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Plan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Corrected</a:t>
                      </a: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552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NICA Stage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</a:rPr>
                        <a:t>I (BM@N)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1. Heavy ion source KRION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Nov. 2018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Nov. 2018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5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2.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</a:rPr>
                        <a:t>HILAc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BEVATECH+VBLHEP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Commissioned (2016)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3. Booster synchrotron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2018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July 2019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5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3.1. RF system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</a:rPr>
                        <a:t>BINP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Ready for mounting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5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3.2 E-Cooler for Booster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BINP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Ready for mounting 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5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4. BTL Booster—Nuclotron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</a:rPr>
                        <a:t>BINP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Feb.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2019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Nov. 2019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5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5.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Nuclotron upgrade,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injection from BTL BN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Nov.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2019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Nov. 2019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5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6.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BTL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Nuclotron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—BM@N upgrade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Feb.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2019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Nov. 2019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5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7.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BM@N experiment with Au</a:t>
                      </a:r>
                      <a:r>
                        <a:rPr lang="en-US" sz="1800" b="1" baseline="30000" dirty="0">
                          <a:solidFill>
                            <a:srgbClr val="002060"/>
                          </a:solidFill>
                          <a:effectLst/>
                        </a:rPr>
                        <a:t>79+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Nov. 2019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Feb. 2020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27" y="-52059"/>
            <a:ext cx="916342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4. </a:t>
            </a:r>
            <a:r>
              <a:rPr lang="en-US" sz="2400" b="1" dirty="0">
                <a:solidFill>
                  <a:srgbClr val="000066"/>
                </a:solidFill>
              </a:rPr>
              <a:t>Organizational issues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4930" y="644354"/>
            <a:ext cx="91632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4.5</a:t>
            </a:r>
            <a:r>
              <a:rPr lang="en-US" sz="2400" b="1" dirty="0">
                <a:solidFill>
                  <a:srgbClr val="000066"/>
                </a:solidFill>
              </a:rPr>
              <a:t>. NICA construction schedule</a:t>
            </a:r>
          </a:p>
        </p:txBody>
      </p:sp>
    </p:spTree>
    <p:extLst>
      <p:ext uri="{BB962C8B-B14F-4D97-AF65-F5344CB8AC3E}">
        <p14:creationId xmlns:p14="http://schemas.microsoft.com/office/powerpoint/2010/main" val="10956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0AB21-8A4E-4670-A57B-A94DA17D1F86}" type="slidenum">
              <a:rPr lang="ru-RU" smtClean="0"/>
              <a:t>2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0" y="6378298"/>
            <a:ext cx="8229979" cy="501127"/>
            <a:chOff x="-13079" y="6362997"/>
            <a:chExt cx="8229979" cy="501127"/>
          </a:xfrm>
        </p:grpSpPr>
        <p:sp>
          <p:nvSpPr>
            <p:cNvPr id="5" name="TextBox 4"/>
            <p:cNvSpPr txBox="1"/>
            <p:nvPr/>
          </p:nvSpPr>
          <p:spPr>
            <a:xfrm>
              <a:off x="1691680" y="6488668"/>
              <a:ext cx="576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b="1" dirty="0">
                  <a:solidFill>
                    <a:srgbClr val="000066"/>
                  </a:solidFill>
                </a:rPr>
                <a:t>JINR, </a:t>
              </a:r>
              <a:r>
                <a:rPr lang="en-US" altLang="ru-RU" b="1" dirty="0" err="1" smtClean="0">
                  <a:solidFill>
                    <a:srgbClr val="000066"/>
                  </a:solidFill>
                </a:rPr>
                <a:t>Dubna</a:t>
              </a:r>
              <a:r>
                <a:rPr lang="en-US" altLang="ru-RU" b="1" dirty="0" smtClean="0">
                  <a:solidFill>
                    <a:srgbClr val="000066"/>
                  </a:solidFill>
                </a:rPr>
                <a:t>             </a:t>
              </a:r>
              <a:r>
                <a:rPr lang="en-US" b="1" dirty="0" smtClean="0">
                  <a:solidFill>
                    <a:srgbClr val="000066"/>
                  </a:solidFill>
                </a:rPr>
                <a:t>22-23 May 2017</a:t>
              </a:r>
              <a:endParaRPr lang="ru-RU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079" y="6362997"/>
              <a:ext cx="539552" cy="50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-1" y="9083"/>
            <a:ext cx="91439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Machine Advisory Committee for NICA</a:t>
            </a:r>
          </a:p>
          <a:p>
            <a:pPr algn="ctr"/>
            <a:endParaRPr lang="en-US" sz="1600" b="1" dirty="0" smtClean="0">
              <a:solidFill>
                <a:srgbClr val="000066"/>
              </a:solidFill>
            </a:endParaRPr>
          </a:p>
          <a:p>
            <a:pPr algn="ctr"/>
            <a:r>
              <a:rPr lang="en-US" sz="2400" b="1" dirty="0">
                <a:solidFill>
                  <a:srgbClr val="000066"/>
                </a:solidFill>
              </a:rPr>
              <a:t>NICA status and tasks, new results, </a:t>
            </a:r>
            <a:r>
              <a:rPr lang="en-US" sz="2400" b="1" dirty="0" smtClean="0">
                <a:solidFill>
                  <a:srgbClr val="000066"/>
                </a:solidFill>
              </a:rPr>
              <a:t>the </a:t>
            </a:r>
            <a:r>
              <a:rPr lang="en-US" sz="2400" b="1" dirty="0">
                <a:solidFill>
                  <a:srgbClr val="000066"/>
                </a:solidFill>
              </a:rPr>
              <a:t>session content</a:t>
            </a:r>
          </a:p>
          <a:p>
            <a:pPr algn="ctr"/>
            <a:endParaRPr lang="ru-RU" sz="2400" b="1" dirty="0">
              <a:solidFill>
                <a:srgbClr val="00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470" y="1093371"/>
            <a:ext cx="882953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Outline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1. NICA – from KRION source to MPD: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                              what we report and what we have to develop.</a:t>
            </a:r>
          </a:p>
          <a:p>
            <a:pPr>
              <a:lnSpc>
                <a:spcPct val="150000"/>
              </a:lnSpc>
            </a:pPr>
            <a:r>
              <a:rPr lang="en-US" altLang="ru-RU" sz="2400" b="1" dirty="0" smtClean="0">
                <a:solidFill>
                  <a:srgbClr val="000066"/>
                </a:solidFill>
              </a:rPr>
              <a:t>2. </a:t>
            </a:r>
            <a:r>
              <a:rPr lang="en-US" sz="2400" b="1" dirty="0" smtClean="0">
                <a:solidFill>
                  <a:srgbClr val="000066"/>
                </a:solidFill>
              </a:rPr>
              <a:t>NICA Collider and MPD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66"/>
                </a:solidFill>
              </a:rPr>
              <a:t>3. </a:t>
            </a:r>
            <a:r>
              <a:rPr lang="en-US" sz="2400" b="1" dirty="0" smtClean="0">
                <a:solidFill>
                  <a:srgbClr val="000066"/>
                </a:solidFill>
              </a:rPr>
              <a:t>Organizational </a:t>
            </a:r>
            <a:r>
              <a:rPr lang="en-US" sz="2400" b="1" dirty="0">
                <a:solidFill>
                  <a:srgbClr val="000066"/>
                </a:solidFill>
              </a:rPr>
              <a:t>issues</a:t>
            </a:r>
            <a:endParaRPr lang="en-US" sz="2400" b="1" dirty="0" smtClean="0">
              <a:solidFill>
                <a:srgbClr val="000066"/>
              </a:solidFill>
            </a:endParaRPr>
          </a:p>
          <a:p>
            <a:pPr indent="252000">
              <a:lnSpc>
                <a:spcPct val="150000"/>
              </a:lnSpc>
            </a:pPr>
            <a:r>
              <a:rPr lang="en-US" sz="2000" b="1" dirty="0" smtClean="0">
                <a:solidFill>
                  <a:srgbClr val="000066"/>
                </a:solidFill>
              </a:rPr>
              <a:t>3.1. Dynamics dedicated group  </a:t>
            </a:r>
          </a:p>
          <a:p>
            <a:pPr indent="252000">
              <a:lnSpc>
                <a:spcPct val="150000"/>
              </a:lnSpc>
            </a:pPr>
            <a:r>
              <a:rPr lang="en-US" sz="2000" b="1" dirty="0" smtClean="0">
                <a:solidFill>
                  <a:srgbClr val="000066"/>
                </a:solidFill>
              </a:rPr>
              <a:t>3.2. Working meeting BINP-ITEP-JINR, May 21-22 </a:t>
            </a:r>
          </a:p>
          <a:p>
            <a:pPr indent="252000">
              <a:lnSpc>
                <a:spcPct val="150000"/>
              </a:lnSpc>
            </a:pPr>
            <a:r>
              <a:rPr lang="en-US" altLang="ru-RU" sz="2000" b="1" dirty="0" smtClean="0">
                <a:solidFill>
                  <a:srgbClr val="000066"/>
                </a:solidFill>
              </a:rPr>
              <a:t>3.3</a:t>
            </a:r>
            <a:r>
              <a:rPr lang="en-US" altLang="ru-RU" sz="2000" b="1" dirty="0">
                <a:solidFill>
                  <a:srgbClr val="000066"/>
                </a:solidFill>
              </a:rPr>
              <a:t>. </a:t>
            </a:r>
            <a:r>
              <a:rPr lang="en-US" altLang="ru-RU" sz="2000" b="1" dirty="0" smtClean="0">
                <a:solidFill>
                  <a:srgbClr val="000066"/>
                </a:solidFill>
              </a:rPr>
              <a:t>Intentions </a:t>
            </a:r>
            <a:r>
              <a:rPr lang="en-US" altLang="ru-RU" sz="2000" b="1" dirty="0">
                <a:solidFill>
                  <a:srgbClr val="000066"/>
                </a:solidFill>
              </a:rPr>
              <a:t>and progress  in the development of </a:t>
            </a:r>
          </a:p>
          <a:p>
            <a:pPr>
              <a:lnSpc>
                <a:spcPct val="80000"/>
              </a:lnSpc>
            </a:pPr>
            <a:r>
              <a:rPr lang="en-US" altLang="ru-RU" sz="2000" b="1" dirty="0">
                <a:solidFill>
                  <a:srgbClr val="000066"/>
                </a:solidFill>
              </a:rPr>
              <a:t>    				p</a:t>
            </a:r>
            <a:r>
              <a:rPr lang="en-US" sz="2000" b="1" dirty="0">
                <a:solidFill>
                  <a:srgbClr val="000066"/>
                </a:solidFill>
              </a:rPr>
              <a:t>olarized beams’ mode of the </a:t>
            </a:r>
            <a:r>
              <a:rPr lang="en-US" sz="2000" b="1" dirty="0" smtClean="0">
                <a:solidFill>
                  <a:srgbClr val="000066"/>
                </a:solidFill>
              </a:rPr>
              <a:t>Collider</a:t>
            </a:r>
            <a:endParaRPr lang="en-US" sz="2000" b="1" dirty="0">
              <a:solidFill>
                <a:srgbClr val="000066"/>
              </a:solidFill>
            </a:endParaRPr>
          </a:p>
          <a:p>
            <a:pPr indent="252000">
              <a:lnSpc>
                <a:spcPct val="150000"/>
              </a:lnSpc>
            </a:pPr>
            <a:r>
              <a:rPr lang="en-US" altLang="ru-RU" sz="2000" b="1" dirty="0" smtClean="0">
                <a:solidFill>
                  <a:srgbClr val="000066"/>
                </a:solidFill>
              </a:rPr>
              <a:t>3.4. </a:t>
            </a:r>
            <a:r>
              <a:rPr lang="en-US" sz="2000" b="1" dirty="0" smtClean="0">
                <a:solidFill>
                  <a:srgbClr val="000066"/>
                </a:solidFill>
              </a:rPr>
              <a:t>Megaproject and “Mega-money”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Outlook: </a:t>
            </a:r>
            <a:r>
              <a:rPr lang="en-US" sz="2400" b="1" dirty="0">
                <a:solidFill>
                  <a:srgbClr val="000066"/>
                </a:solidFill>
              </a:rPr>
              <a:t>NICA construction </a:t>
            </a:r>
            <a:r>
              <a:rPr lang="en-US" sz="2400" b="1" dirty="0" smtClean="0">
                <a:solidFill>
                  <a:srgbClr val="000066"/>
                </a:solidFill>
              </a:rPr>
              <a:t>schedule</a:t>
            </a:r>
            <a:endParaRPr lang="en-US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8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084180"/>
              </p:ext>
            </p:extLst>
          </p:nvPr>
        </p:nvGraphicFramePr>
        <p:xfrm>
          <a:off x="179512" y="1340767"/>
          <a:ext cx="8681568" cy="40422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04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44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552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</a:rPr>
                        <a:t>Component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effectLst/>
                        </a:rPr>
                        <a:t>Developer</a:t>
                      </a: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</a:rPr>
                        <a:t>Commissioning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date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5522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Plan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Corrected</a:t>
                      </a: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52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NICA Stage 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IIa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</a:rPr>
                        <a:t> (Basic configuration)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10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8.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Nuclotron upgrade,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 fast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extraction to BTL NC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Nov.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2019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2019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55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9.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BTL Nuclotron—Collider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</a:rPr>
                        <a:t>SigmaPhi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(France)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1 December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2019 (contract)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?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743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10.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Collider – Stage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</a:rPr>
                        <a:t>IIa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10.1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. RF systems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  RF-1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  RF-2 (2 RF stations per ring)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10.2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. Stochastic cooling 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                      (1 Channel/ring) 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10.3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. Beam dump system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BINP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BINP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rgbClr val="002060"/>
                          </a:solidFill>
                          <a:effectLst/>
                        </a:rPr>
                        <a:t>JINR &amp; FZJ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2020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2020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2020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2020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2020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2020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2020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2020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2020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2020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2020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Dec. 2020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727" y="-52059"/>
            <a:ext cx="916342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4. </a:t>
            </a:r>
            <a:r>
              <a:rPr lang="en-US" sz="2400" b="1" dirty="0">
                <a:solidFill>
                  <a:srgbClr val="000066"/>
                </a:solidFill>
              </a:rPr>
              <a:t>Organizational 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4930" y="644354"/>
            <a:ext cx="91632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4.5</a:t>
            </a:r>
            <a:r>
              <a:rPr lang="en-US" sz="2400" b="1" dirty="0">
                <a:solidFill>
                  <a:srgbClr val="000066"/>
                </a:solidFill>
              </a:rPr>
              <a:t>. NICA construction </a:t>
            </a:r>
            <a:r>
              <a:rPr lang="en-US" sz="2400" b="1" dirty="0" smtClean="0">
                <a:solidFill>
                  <a:srgbClr val="000066"/>
                </a:solidFill>
              </a:rPr>
              <a:t>schedule</a:t>
            </a:r>
            <a:r>
              <a:rPr lang="ru-RU" sz="2400" b="1" dirty="0" smtClean="0">
                <a:solidFill>
                  <a:srgbClr val="000066"/>
                </a:solidFill>
              </a:rPr>
              <a:t> (</a:t>
            </a:r>
            <a:r>
              <a:rPr lang="en-US" sz="2400" b="1" dirty="0">
                <a:solidFill>
                  <a:srgbClr val="000066"/>
                </a:solidFill>
              </a:rPr>
              <a:t>continued</a:t>
            </a:r>
            <a:r>
              <a:rPr lang="ru-RU" sz="2400" b="1" dirty="0" smtClean="0">
                <a:solidFill>
                  <a:srgbClr val="000066"/>
                </a:solidFill>
              </a:rPr>
              <a:t>)</a:t>
            </a:r>
            <a:endParaRPr lang="en-US" sz="24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21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9727" y="-52059"/>
            <a:ext cx="916342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4. </a:t>
            </a:r>
            <a:r>
              <a:rPr lang="en-US" sz="2400" b="1" dirty="0">
                <a:solidFill>
                  <a:srgbClr val="0000CC"/>
                </a:solidFill>
              </a:rPr>
              <a:t>Organizational issues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32418" y="458320"/>
            <a:ext cx="91632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4.5</a:t>
            </a:r>
            <a:r>
              <a:rPr lang="en-US" sz="2400" b="1" dirty="0">
                <a:solidFill>
                  <a:srgbClr val="000066"/>
                </a:solidFill>
              </a:rPr>
              <a:t>. NICA construction schedule </a:t>
            </a:r>
            <a:r>
              <a:rPr lang="en-US" sz="2400" b="1" dirty="0" smtClean="0">
                <a:solidFill>
                  <a:srgbClr val="000066"/>
                </a:solidFill>
              </a:rPr>
              <a:t>(end)</a:t>
            </a:r>
            <a:endParaRPr lang="en-US" sz="2400" b="1" dirty="0">
              <a:solidFill>
                <a:srgbClr val="000066"/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602906"/>
              </p:ext>
            </p:extLst>
          </p:nvPr>
        </p:nvGraphicFramePr>
        <p:xfrm>
          <a:off x="644274" y="1230562"/>
          <a:ext cx="7809865" cy="31089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</a:rPr>
                        <a:t>NICA Stage </a:t>
                      </a: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IIb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 (</a:t>
                      </a:r>
                      <a:r>
                        <a:rPr lang="en-US" sz="2400" b="1" smtClean="0">
                          <a:solidFill>
                            <a:srgbClr val="002060"/>
                          </a:solidFill>
                          <a:effectLst/>
                        </a:rPr>
                        <a:t>Full </a:t>
                      </a:r>
                      <a:r>
                        <a:rPr lang="en-US" sz="2400" b="1" smtClean="0">
                          <a:solidFill>
                            <a:srgbClr val="002060"/>
                          </a:solidFill>
                          <a:effectLst/>
                        </a:rPr>
                        <a:t>Configuration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11. Collider – Stage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</a:rPr>
                        <a:t>IIb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</a:rPr>
                        <a:t>July 2023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64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11.1. RF systems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  RF-2 (2 RF stations per ring)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  RF-3 (8 RF stations per ring)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BINP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BINP/INR RAS (?)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</a:rPr>
                        <a:t>December 2021</a:t>
                      </a:r>
                      <a:endParaRPr lang="ru-RU" sz="1800" b="1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December</a:t>
                      </a:r>
                      <a:r>
                        <a:rPr lang="en-US" sz="1800" b="1" baseline="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 2021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11.2. Stochastic cooling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        2 channels per ring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JINR/Izhevsk C</a:t>
                      </a:r>
                      <a:r>
                        <a:rPr lang="en-US" sz="1800" b="1" baseline="30000" dirty="0">
                          <a:solidFill>
                            <a:srgbClr val="002060"/>
                          </a:solidFill>
                          <a:effectLst/>
                        </a:rPr>
                        <a:t>o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66"/>
                          </a:solidFill>
                          <a:effectLst/>
                        </a:rPr>
                        <a:t>October 2022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11.3. Electron cooler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BINP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December</a:t>
                      </a:r>
                      <a:r>
                        <a:rPr lang="en-US" sz="1800" b="1" baseline="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</a:rPr>
                        <a:t> 2021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11.4. Feed back system 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             1 channel per ring 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66"/>
                          </a:solidFill>
                          <a:effectLst/>
                        </a:rPr>
                        <a:t>October 2022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12. MPD – NICA Stage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effectLst/>
                        </a:rPr>
                        <a:t>IIb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VBLHEP JINR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</a:rPr>
                        <a:t>December 2022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798781"/>
              </p:ext>
            </p:extLst>
          </p:nvPr>
        </p:nvGraphicFramePr>
        <p:xfrm>
          <a:off x="644272" y="5264227"/>
          <a:ext cx="7809865" cy="731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29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66"/>
                          </a:solidFill>
                          <a:effectLst/>
                        </a:rPr>
                        <a:t>NICA Stage III 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66"/>
                          </a:solidFill>
                          <a:effectLst/>
                        </a:rPr>
                        <a:t>(polarized beams and spin physics)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000066"/>
                          </a:solidFill>
                          <a:effectLst/>
                        </a:rPr>
                        <a:t>2025</a:t>
                      </a:r>
                      <a:endParaRPr lang="ru-RU" sz="120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605073"/>
              </p:ext>
            </p:extLst>
          </p:nvPr>
        </p:nvGraphicFramePr>
        <p:xfrm>
          <a:off x="644273" y="4613385"/>
          <a:ext cx="7809865" cy="3657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xmlns="" val="1831636109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xmlns="" val="1220008384"/>
                    </a:ext>
                  </a:extLst>
                </a:gridCol>
                <a:gridCol w="1980565">
                  <a:extLst>
                    <a:ext uri="{9D8B030D-6E8A-4147-A177-3AD203B41FA5}">
                      <a16:colId xmlns:a16="http://schemas.microsoft.com/office/drawing/2014/main" xmlns="" val="16369091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6600"/>
                          </a:solidFill>
                          <a:effectLst/>
                        </a:rPr>
                        <a:t>NICA Stage </a:t>
                      </a:r>
                      <a:r>
                        <a:rPr lang="en-US" sz="2400" b="1" dirty="0" err="1">
                          <a:solidFill>
                            <a:srgbClr val="006600"/>
                          </a:solidFill>
                          <a:effectLst/>
                        </a:rPr>
                        <a:t>IIb</a:t>
                      </a:r>
                      <a:r>
                        <a:rPr lang="en-US" sz="2400" b="1" dirty="0">
                          <a:solidFill>
                            <a:srgbClr val="0066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6600"/>
                          </a:solidFill>
                          <a:effectLst/>
                        </a:rPr>
                        <a:t>(</a:t>
                      </a:r>
                      <a:r>
                        <a:rPr lang="en-US" sz="2400" b="1" smtClean="0">
                          <a:solidFill>
                            <a:srgbClr val="006600"/>
                          </a:solidFill>
                          <a:effectLst/>
                        </a:rPr>
                        <a:t>Full Configuration</a:t>
                      </a:r>
                      <a:r>
                        <a:rPr lang="en-US" sz="2400" b="1" dirty="0" smtClean="0">
                          <a:solidFill>
                            <a:srgbClr val="006600"/>
                          </a:solidFill>
                          <a:effectLst/>
                        </a:rPr>
                        <a:t>)</a:t>
                      </a:r>
                      <a:endParaRPr lang="ru-RU" sz="2400" b="1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6600"/>
                          </a:solidFill>
                          <a:effectLst/>
                        </a:rPr>
                        <a:t>2023</a:t>
                      </a:r>
                      <a:endParaRPr lang="ru-RU" sz="2400" b="1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4919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8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27" y="-52059"/>
            <a:ext cx="916342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CC"/>
                </a:solidFill>
              </a:rPr>
              <a:t>4. </a:t>
            </a:r>
            <a:r>
              <a:rPr lang="en-US" sz="2400" b="1" dirty="0">
                <a:solidFill>
                  <a:srgbClr val="0000CC"/>
                </a:solidFill>
              </a:rPr>
              <a:t>Organizational issues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9976" y="548680"/>
            <a:ext cx="916325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4.6. </a:t>
            </a:r>
            <a:r>
              <a:rPr lang="en-US" sz="2400" b="1" dirty="0">
                <a:solidFill>
                  <a:srgbClr val="000066"/>
                </a:solidFill>
              </a:rPr>
              <a:t>Plan of the </a:t>
            </a:r>
            <a:r>
              <a:rPr lang="en-US" sz="2400" b="1" dirty="0" err="1" smtClean="0">
                <a:solidFill>
                  <a:srgbClr val="000066"/>
                </a:solidFill>
              </a:rPr>
              <a:t>IX</a:t>
            </a:r>
            <a:r>
              <a:rPr lang="en-US" sz="2400" b="1" baseline="30000" dirty="0" err="1" smtClean="0">
                <a:solidFill>
                  <a:srgbClr val="000066"/>
                </a:solidFill>
              </a:rPr>
              <a:t>th</a:t>
            </a:r>
            <a:r>
              <a:rPr lang="en-US" sz="2400" b="1" dirty="0" smtClean="0">
                <a:solidFill>
                  <a:srgbClr val="000066"/>
                </a:solidFill>
              </a:rPr>
              <a:t> Session</a:t>
            </a:r>
            <a:r>
              <a:rPr lang="ru-RU" sz="2400" b="1" dirty="0" smtClean="0">
                <a:solidFill>
                  <a:srgbClr val="000066"/>
                </a:solidFill>
              </a:rPr>
              <a:t> </a:t>
            </a:r>
            <a:r>
              <a:rPr lang="en-US" sz="2400" b="1" dirty="0" smtClean="0">
                <a:solidFill>
                  <a:srgbClr val="000066"/>
                </a:solidFill>
              </a:rPr>
              <a:t>of the NICA </a:t>
            </a:r>
            <a:r>
              <a:rPr lang="en-US" sz="2400" b="1" dirty="0">
                <a:solidFill>
                  <a:srgbClr val="000066"/>
                </a:solidFill>
              </a:rPr>
              <a:t>MAC </a:t>
            </a:r>
          </a:p>
          <a:p>
            <a:pPr indent="252000"/>
            <a:r>
              <a:rPr lang="en-US" sz="2400" b="1" dirty="0" smtClean="0">
                <a:solidFill>
                  <a:srgbClr val="000066"/>
                </a:solidFill>
              </a:rPr>
              <a:t>It was decided for this session</a:t>
            </a:r>
          </a:p>
          <a:p>
            <a:pPr indent="252000"/>
            <a:r>
              <a:rPr lang="en-US" sz="2400" b="1" dirty="0">
                <a:solidFill>
                  <a:srgbClr val="000066"/>
                </a:solidFill>
              </a:rPr>
              <a:t>	</a:t>
            </a:r>
            <a:r>
              <a:rPr lang="en-US" sz="2400" b="1" dirty="0" smtClean="0">
                <a:solidFill>
                  <a:srgbClr val="000066"/>
                </a:solidFill>
              </a:rPr>
              <a:t>	to shorten the talks and have </a:t>
            </a:r>
            <a:r>
              <a:rPr lang="en-US" sz="2800" b="1" i="1" dirty="0" smtClean="0">
                <a:solidFill>
                  <a:srgbClr val="000066"/>
                </a:solidFill>
              </a:rPr>
              <a:t>more discussions</a:t>
            </a:r>
            <a:r>
              <a:rPr lang="en-US" sz="2400" b="1" dirty="0" smtClean="0">
                <a:solidFill>
                  <a:srgbClr val="000066"/>
                </a:solidFill>
              </a:rPr>
              <a:t>.</a:t>
            </a:r>
          </a:p>
          <a:p>
            <a:pPr indent="252000"/>
            <a:r>
              <a:rPr lang="en-US" sz="2400" b="1" dirty="0" smtClean="0">
                <a:solidFill>
                  <a:srgbClr val="000066"/>
                </a:solidFill>
              </a:rPr>
              <a:t>The discussion time in the Program looks as following: </a:t>
            </a:r>
            <a:endParaRPr lang="en-US" sz="2400" b="1" dirty="0">
              <a:solidFill>
                <a:srgbClr val="000066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216018"/>
              </p:ext>
            </p:extLst>
          </p:nvPr>
        </p:nvGraphicFramePr>
        <p:xfrm>
          <a:off x="270958" y="3392852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14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Friday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12:00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discussion of the status and problems of the NICA accelerator complex project (requests to MAC, etc.) 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55′</a:t>
                      </a:r>
                      <a:endParaRPr lang="ru-RU" sz="2000" b="1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405738"/>
              </p:ext>
            </p:extLst>
          </p:nvPr>
        </p:nvGraphicFramePr>
        <p:xfrm>
          <a:off x="270959" y="2481457"/>
          <a:ext cx="8640960" cy="6705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29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109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6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17:25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Summary of the day, discussion 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30′</a:t>
                      </a:r>
                      <a:endParaRPr lang="ru-RU" sz="2000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504006"/>
              </p:ext>
            </p:extLst>
          </p:nvPr>
        </p:nvGraphicFramePr>
        <p:xfrm>
          <a:off x="267489" y="4172204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14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Friday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15:00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discussion of the status and problems of the NICA accelerator complex project (requests to MAC, etc.) – continuation,  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40′</a:t>
                      </a:r>
                      <a:endParaRPr lang="ru-RU" sz="2000" b="1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408217"/>
              </p:ext>
            </p:extLst>
          </p:nvPr>
        </p:nvGraphicFramePr>
        <p:xfrm>
          <a:off x="267489" y="4951556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14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Friday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16:00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Closed session: discussion and</a:t>
                      </a:r>
                      <a:r>
                        <a:rPr lang="en-US" sz="1800" b="1" kern="1200" baseline="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formulation of MAC resolution 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h 15′</a:t>
                      </a:r>
                      <a:endParaRPr lang="ru-RU" sz="2000" b="1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795504"/>
              </p:ext>
            </p:extLst>
          </p:nvPr>
        </p:nvGraphicFramePr>
        <p:xfrm>
          <a:off x="267489" y="5751161"/>
          <a:ext cx="8640961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499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414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72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Friday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17:15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Presentation of the MAC resolution;</a:t>
                      </a:r>
                      <a:r>
                        <a:rPr lang="en-US" sz="1800" b="1" kern="1200" baseline="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proposal of the next session, </a:t>
                      </a:r>
                      <a:r>
                        <a:rPr lang="en-US" sz="18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r>
                        <a:rPr lang="en-US" sz="18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′</a:t>
                      </a:r>
                      <a:endParaRPr lang="ru-RU" sz="2000" b="1" baseline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26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0018" y="6340242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23</a:t>
            </a:fld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0" y="6322594"/>
            <a:ext cx="8604448" cy="501127"/>
            <a:chOff x="-13079" y="6362997"/>
            <a:chExt cx="8229979" cy="501127"/>
          </a:xfrm>
        </p:grpSpPr>
        <p:sp>
          <p:nvSpPr>
            <p:cNvPr id="5" name="TextBox 4"/>
            <p:cNvSpPr txBox="1"/>
            <p:nvPr/>
          </p:nvSpPr>
          <p:spPr>
            <a:xfrm>
              <a:off x="1691680" y="6488668"/>
              <a:ext cx="5760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b="1" dirty="0">
                  <a:solidFill>
                    <a:srgbClr val="000066"/>
                  </a:solidFill>
                </a:rPr>
                <a:t>JINR, </a:t>
              </a:r>
              <a:r>
                <a:rPr lang="en-US" altLang="ru-RU" b="1" dirty="0" err="1" smtClean="0">
                  <a:solidFill>
                    <a:srgbClr val="000066"/>
                  </a:solidFill>
                </a:rPr>
                <a:t>Dubna</a:t>
              </a:r>
              <a:r>
                <a:rPr lang="en-US" altLang="ru-RU" b="1" dirty="0" smtClean="0">
                  <a:solidFill>
                    <a:srgbClr val="000066"/>
                  </a:solidFill>
                </a:rPr>
                <a:t>             </a:t>
              </a:r>
              <a:r>
                <a:rPr lang="en-US" b="1" dirty="0" smtClean="0">
                  <a:solidFill>
                    <a:srgbClr val="000066"/>
                  </a:solidFill>
                </a:rPr>
                <a:t>07-08 May 2018</a:t>
              </a:r>
              <a:endParaRPr lang="ru-RU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079" y="6362997"/>
              <a:ext cx="539552" cy="501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78938" y="548680"/>
            <a:ext cx="8829530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02060"/>
              </a:solidFill>
            </a:endParaRPr>
          </a:p>
          <a:p>
            <a:pPr indent="252000">
              <a:lnSpc>
                <a:spcPct val="150000"/>
              </a:lnSpc>
            </a:pPr>
            <a:r>
              <a:rPr lang="en-US" sz="2400" b="1" dirty="0" smtClean="0">
                <a:solidFill>
                  <a:srgbClr val="000066"/>
                </a:solidFill>
              </a:rPr>
              <a:t>Outlook: NICA civil construction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9051" t="20353" r="10626" b="30730"/>
          <a:stretch/>
        </p:blipFill>
        <p:spPr>
          <a:xfrm>
            <a:off x="-1" y="2556484"/>
            <a:ext cx="9144001" cy="2958355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266397"/>
              </p:ext>
            </p:extLst>
          </p:nvPr>
        </p:nvGraphicFramePr>
        <p:xfrm>
          <a:off x="287132" y="1323098"/>
          <a:ext cx="8681568" cy="975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089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10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! Buildings of the Collider and BTL NC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Strabag</a:t>
                      </a:r>
                      <a:r>
                        <a:rPr lang="en-US" sz="2400" b="1" dirty="0" smtClean="0">
                          <a:solidFill>
                            <a:srgbClr val="002060"/>
                          </a:solidFill>
                          <a:effectLst/>
                        </a:rPr>
                        <a:t> Co</a:t>
                      </a:r>
                      <a:endParaRPr lang="ru-RU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2060"/>
                          </a:solidFill>
                          <a:effectLst/>
                        </a:rPr>
                        <a:t>According to the contract: Nov. 2015 + 43 months =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effectLst/>
                        </a:rPr>
                        <a:t> =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/>
                        </a:rPr>
                        <a:t>July 2018</a:t>
                      </a:r>
                      <a:endParaRPr lang="ru-RU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3881" marR="5388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2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62006" y="813091"/>
            <a:ext cx="9144000" cy="5143500"/>
            <a:chOff x="-1476672" y="437230"/>
            <a:chExt cx="9144000" cy="514350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6672" y="437230"/>
              <a:ext cx="9144000" cy="51435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-828600" y="764704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March 2018</a:t>
              </a:r>
              <a:endParaRPr lang="ru-RU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-62006" y="811824"/>
            <a:ext cx="9144000" cy="5143500"/>
            <a:chOff x="282051" y="550515"/>
            <a:chExt cx="9144000" cy="51435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51" y="550515"/>
              <a:ext cx="9144000" cy="51435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67549" y="694300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00CC"/>
                  </a:solidFill>
                </a:rPr>
                <a:t>March 2018</a:t>
              </a:r>
              <a:endParaRPr lang="ru-RU" b="1" dirty="0">
                <a:solidFill>
                  <a:srgbClr val="0000CC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-62006" y="426804"/>
            <a:ext cx="9144000" cy="6096000"/>
            <a:chOff x="-874412" y="-51983"/>
            <a:chExt cx="9144000" cy="609600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4412" y="-51983"/>
              <a:ext cx="9144000" cy="6096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201105" y="146267"/>
              <a:ext cx="1141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May 2018</a:t>
              </a:r>
              <a:endParaRPr lang="ru-RU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-74646" y="-10640"/>
            <a:ext cx="9191907" cy="6858000"/>
            <a:chOff x="2217625" y="-2298018"/>
            <a:chExt cx="9191907" cy="6522804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217625" y="-2298018"/>
              <a:ext cx="9191907" cy="65228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2224922" y="-1685737"/>
              <a:ext cx="9184610" cy="4573049"/>
              <a:chOff x="2080233" y="702259"/>
              <a:chExt cx="9989191" cy="5618920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0233" y="702259"/>
                <a:ext cx="9989191" cy="561892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499334" y="1340768"/>
                <a:ext cx="1777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FF00"/>
                    </a:solidFill>
                  </a:rPr>
                  <a:t>May 01,  2018</a:t>
                </a:r>
                <a:endParaRPr lang="ru-RU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7" name="Группа 16"/>
          <p:cNvGrpSpPr/>
          <p:nvPr/>
        </p:nvGrpSpPr>
        <p:grpSpPr>
          <a:xfrm>
            <a:off x="-93890" y="0"/>
            <a:ext cx="9211151" cy="6858000"/>
            <a:chOff x="-9036558" y="3196919"/>
            <a:chExt cx="9211151" cy="6522804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-9017314" y="3196919"/>
              <a:ext cx="9191907" cy="65228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036558" y="3799080"/>
              <a:ext cx="9195255" cy="517233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-8747050" y="3931103"/>
              <a:ext cx="1633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May 06,  2018</a:t>
              </a:r>
              <a:endParaRPr lang="ru-RU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0018" y="6340242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24</a:t>
            </a:fld>
            <a:endParaRPr lang="ru-RU" dirty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33338" y="6130229"/>
            <a:ext cx="6175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Bookman Old Style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Bookman Old Style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Bookman Old Style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Bookman Old Style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ru-RU" sz="2800" b="1" i="1" dirty="0">
                <a:solidFill>
                  <a:srgbClr val="333399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84754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3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Группа 40"/>
          <p:cNvGrpSpPr/>
          <p:nvPr/>
        </p:nvGrpSpPr>
        <p:grpSpPr>
          <a:xfrm>
            <a:off x="-2366" y="613"/>
            <a:ext cx="9163425" cy="6276220"/>
            <a:chOff x="0" y="-8844"/>
            <a:chExt cx="9163425" cy="627622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305" y="2499296"/>
              <a:ext cx="5652120" cy="376808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-8844"/>
              <a:ext cx="9163425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</a:rPr>
                <a:t>1. NICA – from KRION 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Source </a:t>
              </a:r>
              <a:r>
                <a:rPr lang="en-US" sz="2400" b="1" dirty="0">
                  <a:solidFill>
                    <a:srgbClr val="0000CC"/>
                  </a:solidFill>
                </a:rPr>
                <a:t>to 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MPD</a:t>
              </a:r>
              <a:endParaRPr lang="ru-RU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91" y="473349"/>
              <a:ext cx="520745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CC"/>
                  </a:solidFill>
                </a:rPr>
                <a:t>    1.1. </a:t>
              </a:r>
              <a:r>
                <a:rPr lang="en-US" sz="2400" b="1" u="sng" dirty="0" smtClean="0">
                  <a:solidFill>
                    <a:srgbClr val="0000CC"/>
                  </a:solidFill>
                </a:rPr>
                <a:t>Cryogenic Ion Source (KRION)</a:t>
              </a:r>
              <a:endParaRPr lang="ru-RU" sz="2400" u="sng" dirty="0"/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11890" y="4136075"/>
              <a:ext cx="4211960" cy="21236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400" b="1" dirty="0" smtClean="0">
                  <a:solidFill>
                    <a:srgbClr val="0000CC"/>
                  </a:solidFill>
                  <a:latin typeface="+mn-lt"/>
                </a:rPr>
                <a:t>Injection complex of the NICA: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US" altLang="ru-RU" sz="800" b="1" dirty="0" smtClean="0">
                <a:solidFill>
                  <a:srgbClr val="0000CC"/>
                </a:solidFill>
                <a:latin typeface="+mn-lt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 b="1" dirty="0" smtClean="0">
                  <a:solidFill>
                    <a:srgbClr val="0000CC"/>
                  </a:solidFill>
                  <a:latin typeface="+mn-lt"/>
                </a:rPr>
                <a:t>KRION-6T ESIS, 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 b="1" dirty="0" smtClean="0">
                  <a:solidFill>
                    <a:srgbClr val="0000CC"/>
                  </a:solidFill>
                  <a:latin typeface="+mn-lt"/>
                </a:rPr>
                <a:t>RFQ </a:t>
              </a:r>
              <a:r>
                <a:rPr lang="en-US" altLang="ru-RU" sz="2000" b="1" dirty="0" err="1" smtClean="0">
                  <a:solidFill>
                    <a:srgbClr val="0000CC"/>
                  </a:solidFill>
                  <a:latin typeface="+mn-lt"/>
                </a:rPr>
                <a:t>foreinjector</a:t>
              </a:r>
              <a:r>
                <a:rPr lang="en-US" altLang="ru-RU" sz="2000" b="1" dirty="0" smtClean="0">
                  <a:solidFill>
                    <a:srgbClr val="0000CC"/>
                  </a:solidFill>
                  <a:latin typeface="+mn-lt"/>
                </a:rPr>
                <a:t>,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 b="1" dirty="0" err="1" smtClean="0">
                  <a:solidFill>
                    <a:srgbClr val="0000CC"/>
                  </a:solidFill>
                  <a:latin typeface="+mn-lt"/>
                </a:rPr>
                <a:t>Linac</a:t>
              </a:r>
              <a:r>
                <a:rPr lang="en-US" altLang="ru-RU" sz="2000" b="1" dirty="0" smtClean="0">
                  <a:solidFill>
                    <a:srgbClr val="0000CC"/>
                  </a:solidFill>
                  <a:latin typeface="+mn-lt"/>
                </a:rPr>
                <a:t> LU-20,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 b="1" dirty="0">
                  <a:solidFill>
                    <a:srgbClr val="0000CC"/>
                  </a:solidFill>
                  <a:latin typeface="+mn-lt"/>
                </a:rPr>
                <a:t> </a:t>
              </a:r>
              <a:r>
                <a:rPr lang="en-US" altLang="ru-RU" sz="2000" b="1" dirty="0" smtClean="0">
                  <a:solidFill>
                    <a:srgbClr val="0000CC"/>
                  </a:solidFill>
                  <a:latin typeface="+mn-lt"/>
                </a:rPr>
                <a:t>and </a:t>
              </a:r>
              <a:r>
                <a:rPr lang="en-US" altLang="ru-RU" sz="2000" b="1" i="1" dirty="0" smtClean="0">
                  <a:solidFill>
                    <a:srgbClr val="0000CC"/>
                  </a:solidFill>
                  <a:latin typeface="+mn-lt"/>
                </a:rPr>
                <a:t>the </a:t>
              </a:r>
              <a:r>
                <a:rPr lang="en-US" altLang="ru-RU" sz="2000" b="1" i="1" dirty="0">
                  <a:solidFill>
                    <a:srgbClr val="0000CC"/>
                  </a:solidFill>
                  <a:latin typeface="+mn-lt"/>
                </a:rPr>
                <a:t>team </a:t>
              </a:r>
              <a:r>
                <a:rPr lang="en-US" altLang="ru-RU" sz="2000" b="1" dirty="0" smtClean="0">
                  <a:solidFill>
                    <a:srgbClr val="0000CC"/>
                  </a:solidFill>
                  <a:latin typeface="+mn-lt"/>
                </a:rPr>
                <a:t>after </a:t>
              </a:r>
              <a:r>
                <a:rPr lang="en-US" altLang="ru-RU" sz="2000" b="1" dirty="0" err="1" smtClean="0">
                  <a:solidFill>
                    <a:srgbClr val="0000CC"/>
                  </a:solidFill>
                  <a:latin typeface="+mn-lt"/>
                </a:rPr>
                <a:t>succesful</a:t>
              </a:r>
              <a:r>
                <a:rPr lang="en-US" altLang="ru-RU" sz="2000" b="1" dirty="0" smtClean="0">
                  <a:solidFill>
                    <a:srgbClr val="0000CC"/>
                  </a:solidFill>
                  <a:latin typeface="+mn-lt"/>
                </a:rPr>
                <a:t> </a:t>
              </a:r>
              <a:r>
                <a:rPr lang="en-US" altLang="ru-RU" sz="2000" b="1" dirty="0">
                  <a:solidFill>
                    <a:srgbClr val="0000CC"/>
                  </a:solidFill>
                  <a:latin typeface="+mn-lt"/>
                </a:rPr>
                <a:t>completion of </a:t>
              </a:r>
              <a:r>
                <a:rPr lang="en-US" altLang="ru-RU" sz="2000" b="1" dirty="0" err="1">
                  <a:solidFill>
                    <a:srgbClr val="0000CC"/>
                  </a:solidFill>
                  <a:latin typeface="+mn-lt"/>
                </a:rPr>
                <a:t>Nuclotron</a:t>
              </a:r>
              <a:r>
                <a:rPr lang="en-US" altLang="ru-RU" sz="2000" b="1" dirty="0">
                  <a:solidFill>
                    <a:srgbClr val="0000CC"/>
                  </a:solidFill>
                  <a:latin typeface="+mn-lt"/>
                </a:rPr>
                <a:t> run#55; </a:t>
              </a:r>
              <a:endParaRPr lang="ru-RU" altLang="ru-RU" sz="2000" b="1" dirty="0">
                <a:solidFill>
                  <a:srgbClr val="0000CC"/>
                </a:solidFill>
                <a:latin typeface="+mn-lt"/>
              </a:endParaRPr>
            </a:p>
          </p:txBody>
        </p:sp>
      </p:grp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4536504" cy="3024336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1414914" y="1772816"/>
            <a:ext cx="5821382" cy="2376264"/>
            <a:chOff x="1414914" y="1772816"/>
            <a:chExt cx="5821382" cy="2376264"/>
          </a:xfrm>
        </p:grpSpPr>
        <p:sp>
          <p:nvSpPr>
            <p:cNvPr id="44" name="TextBox 43"/>
            <p:cNvSpPr txBox="1"/>
            <p:nvPr/>
          </p:nvSpPr>
          <p:spPr>
            <a:xfrm>
              <a:off x="4860032" y="1772816"/>
              <a:ext cx="1224136" cy="400110"/>
            </a:xfrm>
            <a:prstGeom prst="rect">
              <a:avLst/>
            </a:prstGeom>
            <a:solidFill>
              <a:srgbClr val="FFFF66"/>
            </a:solidFill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C00000"/>
                  </a:solidFill>
                </a:rPr>
                <a:t>KRION-6T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45" name="Прямая со стрелкой 44"/>
            <p:cNvCxnSpPr>
              <a:stCxn id="44" idx="3"/>
            </p:cNvCxnSpPr>
            <p:nvPr/>
          </p:nvCxnSpPr>
          <p:spPr>
            <a:xfrm>
              <a:off x="6084168" y="1972871"/>
              <a:ext cx="1152128" cy="217620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>
              <a:stCxn id="44" idx="1"/>
            </p:cNvCxnSpPr>
            <p:nvPr/>
          </p:nvCxnSpPr>
          <p:spPr>
            <a:xfrm flipH="1" flipV="1">
              <a:off x="1414914" y="1905802"/>
              <a:ext cx="3445118" cy="67069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/>
            <p:nvPr/>
          </p:nvCxnSpPr>
          <p:spPr>
            <a:xfrm>
              <a:off x="1414914" y="1905802"/>
              <a:ext cx="0" cy="44307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Группа 47"/>
          <p:cNvGrpSpPr/>
          <p:nvPr/>
        </p:nvGrpSpPr>
        <p:grpSpPr>
          <a:xfrm>
            <a:off x="6975724" y="1799104"/>
            <a:ext cx="1772740" cy="3478782"/>
            <a:chOff x="6975724" y="1799104"/>
            <a:chExt cx="1772740" cy="3478782"/>
          </a:xfrm>
        </p:grpSpPr>
        <p:sp>
          <p:nvSpPr>
            <p:cNvPr id="49" name="TextBox 48"/>
            <p:cNvSpPr txBox="1"/>
            <p:nvPr/>
          </p:nvSpPr>
          <p:spPr>
            <a:xfrm>
              <a:off x="6975724" y="1799104"/>
              <a:ext cx="692620" cy="400110"/>
            </a:xfrm>
            <a:prstGeom prst="rect">
              <a:avLst/>
            </a:prstGeom>
            <a:solidFill>
              <a:srgbClr val="FFFF66"/>
            </a:solidFill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RFQ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50" name="Прямая со стрелкой 49"/>
            <p:cNvCxnSpPr/>
            <p:nvPr/>
          </p:nvCxnSpPr>
          <p:spPr>
            <a:xfrm>
              <a:off x="7344250" y="2208320"/>
              <a:ext cx="1404214" cy="306956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Группа 50"/>
          <p:cNvGrpSpPr/>
          <p:nvPr/>
        </p:nvGrpSpPr>
        <p:grpSpPr>
          <a:xfrm>
            <a:off x="3132426" y="1277796"/>
            <a:ext cx="1005897" cy="849545"/>
            <a:chOff x="3132426" y="1277796"/>
            <a:chExt cx="1005897" cy="849545"/>
          </a:xfrm>
        </p:grpSpPr>
        <p:cxnSp>
          <p:nvCxnSpPr>
            <p:cNvPr id="52" name="Прямая со стрелкой 51"/>
            <p:cNvCxnSpPr/>
            <p:nvPr/>
          </p:nvCxnSpPr>
          <p:spPr>
            <a:xfrm flipH="1">
              <a:off x="3203848" y="1604099"/>
              <a:ext cx="504056" cy="52324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3132426" y="1277796"/>
              <a:ext cx="1005897" cy="400110"/>
            </a:xfrm>
            <a:prstGeom prst="rect">
              <a:avLst/>
            </a:prstGeom>
            <a:solidFill>
              <a:srgbClr val="FFFF66"/>
            </a:solidFill>
            <a:ln>
              <a:solidFill>
                <a:srgbClr val="0000CC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C00000"/>
                  </a:solidFill>
                </a:rPr>
                <a:t>LU-20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1" y="868742"/>
            <a:ext cx="9157252" cy="375214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</p:spPr>
        <p:txBody>
          <a:bodyPr vert="horz" lIns="90000" tIns="46800" rIns="90000" bIns="4680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2000" b="1" dirty="0">
                <a:solidFill>
                  <a:srgbClr val="FF0000"/>
                </a:solidFill>
              </a:rPr>
              <a:t>Krion-6T (ESIS-type) </a:t>
            </a:r>
            <a:r>
              <a:rPr lang="en-US" altLang="ru-RU" sz="2000" b="1" dirty="0" smtClean="0">
                <a:solidFill>
                  <a:srgbClr val="FF0000"/>
                </a:solidFill>
              </a:rPr>
              <a:t>in May </a:t>
            </a:r>
            <a:r>
              <a:rPr lang="en-US" altLang="ru-RU" sz="2000" b="1" dirty="0">
                <a:solidFill>
                  <a:srgbClr val="FF0000"/>
                </a:solidFill>
              </a:rPr>
              <a:t>2017 - May </a:t>
            </a:r>
            <a:r>
              <a:rPr lang="en-US" altLang="ru-RU" sz="2000" b="1" dirty="0" smtClean="0">
                <a:solidFill>
                  <a:srgbClr val="FF0000"/>
                </a:solidFill>
              </a:rPr>
              <a:t>2018: using </a:t>
            </a:r>
            <a:r>
              <a:rPr lang="en-US" altLang="ru-RU" sz="2000" b="1" dirty="0">
                <a:solidFill>
                  <a:srgbClr val="FF0000"/>
                </a:solidFill>
              </a:rPr>
              <a:t>for BM@N </a:t>
            </a:r>
            <a:r>
              <a:rPr lang="en-US" altLang="ru-RU" sz="2000" b="1" dirty="0" smtClean="0">
                <a:solidFill>
                  <a:srgbClr val="FF0000"/>
                </a:solidFill>
              </a:rPr>
              <a:t>experiment</a:t>
            </a:r>
          </a:p>
          <a:p>
            <a:pPr marL="0" lvl="1" indent="0">
              <a:spcBef>
                <a:spcPts val="0"/>
              </a:spcBef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 smtClean="0">
                <a:solidFill>
                  <a:srgbClr val="990000"/>
                </a:solidFill>
              </a:rPr>
              <a:t>  - May 2017 – September 2017:  preparation on stand;</a:t>
            </a:r>
          </a:p>
          <a:p>
            <a:pPr marL="0" lvl="1" indent="0">
              <a:spcBef>
                <a:spcPts val="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 smtClean="0">
                <a:solidFill>
                  <a:srgbClr val="990000"/>
                </a:solidFill>
              </a:rPr>
              <a:t>  - October 2017: Krion-6T on the HV platform at LU-20 (</a:t>
            </a:r>
            <a:r>
              <a:rPr lang="en-US" altLang="ru-RU" sz="1800" b="1" dirty="0" err="1" smtClean="0">
                <a:solidFill>
                  <a:srgbClr val="990000"/>
                </a:solidFill>
              </a:rPr>
              <a:t>Nuclotron</a:t>
            </a:r>
            <a:r>
              <a:rPr lang="en-US" altLang="ru-RU" sz="1800" b="1" dirty="0" smtClean="0">
                <a:solidFill>
                  <a:srgbClr val="990000"/>
                </a:solidFill>
              </a:rPr>
              <a:t> injector);</a:t>
            </a:r>
          </a:p>
          <a:p>
            <a:pPr marL="0" lvl="1" indent="0">
              <a:spcBef>
                <a:spcPts val="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 smtClean="0">
                <a:solidFill>
                  <a:srgbClr val="990000"/>
                </a:solidFill>
              </a:rPr>
              <a:t>  - November – December 2017: test run with RFQ-LU-20 </a:t>
            </a:r>
            <a:r>
              <a:rPr lang="en-US" altLang="ru-RU" sz="1800" b="1" dirty="0" err="1" smtClean="0">
                <a:solidFill>
                  <a:srgbClr val="990000"/>
                </a:solidFill>
              </a:rPr>
              <a:t>linac</a:t>
            </a:r>
            <a:r>
              <a:rPr lang="en-US" altLang="ru-RU" sz="1800" b="1" dirty="0" smtClean="0">
                <a:solidFill>
                  <a:srgbClr val="990000"/>
                </a:solidFill>
              </a:rPr>
              <a:t> =&gt; </a:t>
            </a:r>
          </a:p>
          <a:p>
            <a:pPr marL="0" lvl="1" indent="0">
              <a:spcBef>
                <a:spcPts val="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>
                <a:solidFill>
                  <a:srgbClr val="990000"/>
                </a:solidFill>
              </a:rPr>
              <a:t> </a:t>
            </a:r>
            <a:r>
              <a:rPr lang="en-US" altLang="ru-RU" sz="1800" b="1" dirty="0" smtClean="0">
                <a:solidFill>
                  <a:srgbClr val="990000"/>
                </a:solidFill>
              </a:rPr>
              <a:t>                   =&gt; C6+, Ar16+, Kr26+ ion beams;  optimization of operational regimes.</a:t>
            </a:r>
          </a:p>
          <a:p>
            <a:pPr marL="0" lvl="1" indent="0">
              <a:spcBef>
                <a:spcPts val="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 smtClean="0">
                <a:solidFill>
                  <a:srgbClr val="990000"/>
                </a:solidFill>
              </a:rPr>
              <a:t> - January-February 2018: test acceleration ions C6+, Ar16+, Kr26+ in RFQ-LU-20 </a:t>
            </a:r>
            <a:r>
              <a:rPr lang="en-US" altLang="ru-RU" sz="1600" b="1" dirty="0" smtClean="0">
                <a:solidFill>
                  <a:srgbClr val="990000"/>
                </a:solidFill>
              </a:rPr>
              <a:t>(continued)</a:t>
            </a:r>
          </a:p>
          <a:p>
            <a:pPr marL="0" lvl="1" indent="0">
              <a:spcBef>
                <a:spcPts val="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 smtClean="0">
                <a:solidFill>
                  <a:srgbClr val="990000"/>
                </a:solidFill>
              </a:rPr>
              <a:t> - February 24  –April 05, 2018: </a:t>
            </a:r>
            <a:r>
              <a:rPr lang="en-US" altLang="ru-RU" sz="1800" b="1" dirty="0" err="1" smtClean="0">
                <a:solidFill>
                  <a:srgbClr val="990000"/>
                </a:solidFill>
              </a:rPr>
              <a:t>Nuclotron</a:t>
            </a:r>
            <a:r>
              <a:rPr lang="en-US" altLang="ru-RU" sz="1800" b="1" dirty="0" smtClean="0">
                <a:solidFill>
                  <a:srgbClr val="990000"/>
                </a:solidFill>
              </a:rPr>
              <a:t> run #55:</a:t>
            </a:r>
          </a:p>
          <a:p>
            <a:pPr marL="0" lvl="1" indent="0">
              <a:spcBef>
                <a:spcPts val="0"/>
              </a:spcBef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 smtClean="0">
                <a:solidFill>
                  <a:srgbClr val="990000"/>
                </a:solidFill>
              </a:rPr>
              <a:t>         </a:t>
            </a:r>
            <a:r>
              <a:rPr lang="en-US" altLang="ru-RU" sz="1800" b="1" baseline="30000" dirty="0" smtClean="0">
                <a:solidFill>
                  <a:srgbClr val="000066"/>
                </a:solidFill>
              </a:rPr>
              <a:t>12</a:t>
            </a:r>
            <a:r>
              <a:rPr lang="en-US" altLang="ru-RU" sz="1800" b="1" dirty="0" smtClean="0">
                <a:solidFill>
                  <a:srgbClr val="000066"/>
                </a:solidFill>
              </a:rPr>
              <a:t>C6+; </a:t>
            </a:r>
            <a:r>
              <a:rPr lang="en-US" altLang="ru-RU" sz="1800" b="1" dirty="0" err="1" smtClean="0">
                <a:solidFill>
                  <a:srgbClr val="000066"/>
                </a:solidFill>
              </a:rPr>
              <a:t>io</a:t>
            </a:r>
            <a:r>
              <a:rPr lang="en-US" altLang="ru-RU" sz="1800" b="1" dirty="0" smtClean="0">
                <a:solidFill>
                  <a:srgbClr val="000066"/>
                </a:solidFill>
              </a:rPr>
              <a:t> </a:t>
            </a:r>
            <a:r>
              <a:rPr lang="en-US" altLang="ru-RU" sz="1800" b="1" dirty="0" err="1" smtClean="0">
                <a:solidFill>
                  <a:srgbClr val="000066"/>
                </a:solidFill>
              </a:rPr>
              <a:t>nization</a:t>
            </a:r>
            <a:r>
              <a:rPr lang="en-US" altLang="ru-RU" sz="1800" b="1" dirty="0" smtClean="0">
                <a:solidFill>
                  <a:srgbClr val="000066"/>
                </a:solidFill>
              </a:rPr>
              <a:t> time 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≈ 70 </a:t>
            </a:r>
            <a:r>
              <a:rPr lang="en-US" altLang="ru-RU" sz="1800" b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ms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, </a:t>
            </a:r>
            <a:r>
              <a:rPr lang="en-US" altLang="ru-RU" sz="1800" b="1" dirty="0" smtClean="0">
                <a:solidFill>
                  <a:srgbClr val="000066"/>
                </a:solidFill>
              </a:rPr>
              <a:t>1x10^9 </a:t>
            </a:r>
            <a:r>
              <a:rPr lang="en-US" altLang="ru-RU" sz="1800" b="1" dirty="0" err="1" smtClean="0">
                <a:solidFill>
                  <a:srgbClr val="000066"/>
                </a:solidFill>
              </a:rPr>
              <a:t>ppp</a:t>
            </a:r>
            <a:r>
              <a:rPr lang="en-US" altLang="ru-RU" sz="1800" b="1" dirty="0" smtClean="0">
                <a:solidFill>
                  <a:srgbClr val="000066"/>
                </a:solidFill>
              </a:rPr>
              <a:t> from Krion-6T:</a:t>
            </a:r>
            <a:r>
              <a:rPr lang="en-US" altLang="ru-RU" sz="1800" b="1" dirty="0" smtClean="0">
                <a:solidFill>
                  <a:srgbClr val="0000CC"/>
                </a:solidFill>
              </a:rPr>
              <a:t> </a:t>
            </a:r>
            <a:r>
              <a:rPr lang="en-US" altLang="ru-RU" sz="1800" b="1" dirty="0" smtClean="0">
                <a:solidFill>
                  <a:srgbClr val="990000"/>
                </a:solidFill>
              </a:rPr>
              <a:t>SRC experiment;</a:t>
            </a:r>
          </a:p>
          <a:p>
            <a:pPr marL="0" lvl="1" indent="0">
              <a:spcBef>
                <a:spcPts val="0"/>
              </a:spcBef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 smtClean="0">
                <a:solidFill>
                  <a:srgbClr val="990000"/>
                </a:solidFill>
              </a:rPr>
              <a:t>         </a:t>
            </a:r>
            <a:r>
              <a:rPr lang="en-US" altLang="ru-RU" sz="1800" b="1" baseline="30000" dirty="0" smtClean="0">
                <a:solidFill>
                  <a:srgbClr val="000066"/>
                </a:solidFill>
              </a:rPr>
              <a:t>40</a:t>
            </a:r>
            <a:r>
              <a:rPr lang="en-US" altLang="ru-RU" sz="1800" b="1" dirty="0" smtClean="0">
                <a:solidFill>
                  <a:srgbClr val="000066"/>
                </a:solidFill>
              </a:rPr>
              <a:t>Ar16+; ionization time 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≈ 85 </a:t>
            </a:r>
            <a:r>
              <a:rPr lang="en-US" altLang="ru-RU" sz="1800" b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ms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,</a:t>
            </a:r>
            <a:r>
              <a:rPr lang="en-US" altLang="ru-RU" sz="1800" b="1" dirty="0" smtClean="0">
                <a:solidFill>
                  <a:srgbClr val="000066"/>
                </a:solidFill>
              </a:rPr>
              <a:t> 4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÷5x10^8 </a:t>
            </a:r>
            <a:r>
              <a:rPr lang="en-US" altLang="ru-RU" sz="1800" b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ppp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from Krion-6T:</a:t>
            </a:r>
            <a:r>
              <a:rPr lang="en-US" altLang="ru-RU" sz="1800" b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ru-RU" sz="1800" b="1" dirty="0" smtClean="0">
                <a:solidFill>
                  <a:srgbClr val="990000"/>
                </a:solidFill>
                <a:cs typeface="Arial" panose="020B0604020202020204" pitchFamily="34" charset="0"/>
              </a:rPr>
              <a:t>BM@N experiment;</a:t>
            </a:r>
          </a:p>
          <a:p>
            <a:pPr marL="0" lvl="1" indent="0">
              <a:spcBef>
                <a:spcPts val="0"/>
              </a:spcBef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 smtClean="0">
                <a:solidFill>
                  <a:srgbClr val="990000"/>
                </a:solidFill>
                <a:cs typeface="Arial" panose="020B0604020202020204" pitchFamily="34" charset="0"/>
              </a:rPr>
              <a:t>         </a:t>
            </a:r>
            <a:r>
              <a:rPr lang="en-US" altLang="ru-RU" sz="1800" b="1" baseline="30000" dirty="0" smtClean="0">
                <a:solidFill>
                  <a:srgbClr val="000066"/>
                </a:solidFill>
                <a:cs typeface="Arial" panose="020B0604020202020204" pitchFamily="34" charset="0"/>
              </a:rPr>
              <a:t>78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Kr26+; </a:t>
            </a:r>
            <a:r>
              <a:rPr lang="en-US" altLang="ru-RU" sz="1800" b="1" dirty="0" smtClean="0">
                <a:solidFill>
                  <a:srgbClr val="000066"/>
                </a:solidFill>
              </a:rPr>
              <a:t>ionization time 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≈ 80 </a:t>
            </a:r>
            <a:r>
              <a:rPr lang="en-US" altLang="ru-RU" sz="1800" b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ms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, 1÷2x10^8 </a:t>
            </a:r>
            <a:r>
              <a:rPr lang="en-US" altLang="ru-RU" sz="1800" b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ppp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from Krion-6T: </a:t>
            </a:r>
            <a:r>
              <a:rPr lang="en-US" altLang="ru-RU" sz="1800" b="1" dirty="0" smtClean="0">
                <a:solidFill>
                  <a:srgbClr val="990000"/>
                </a:solidFill>
                <a:cs typeface="Arial" panose="020B0604020202020204" pitchFamily="34" charset="0"/>
              </a:rPr>
              <a:t>BM@N experiment;</a:t>
            </a:r>
          </a:p>
          <a:p>
            <a:pPr marL="0" lvl="1" indent="0">
              <a:spcBef>
                <a:spcPts val="0"/>
              </a:spcBef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 smtClean="0">
                <a:solidFill>
                  <a:srgbClr val="990000"/>
                </a:solidFill>
                <a:cs typeface="Arial" panose="020B0604020202020204" pitchFamily="34" charset="0"/>
              </a:rPr>
              <a:t>         Extraction time from Krion-6T 8 µs. </a:t>
            </a:r>
            <a:r>
              <a:rPr lang="en-US" altLang="ru-RU" sz="1800" b="1" dirty="0" smtClean="0">
                <a:solidFill>
                  <a:srgbClr val="990000"/>
                </a:solidFill>
              </a:rPr>
              <a:t> </a:t>
            </a:r>
          </a:p>
          <a:p>
            <a:pPr marL="0" lvl="1" indent="0">
              <a:spcBef>
                <a:spcPts val="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 smtClean="0">
                <a:solidFill>
                  <a:srgbClr val="990000"/>
                </a:solidFill>
              </a:rPr>
              <a:t> - April 2018: test run with RFQ-LU20: </a:t>
            </a:r>
            <a:r>
              <a:rPr lang="en-US" altLang="ru-RU" sz="1800" b="1" baseline="30000" dirty="0" smtClean="0">
                <a:solidFill>
                  <a:srgbClr val="000066"/>
                </a:solidFill>
              </a:rPr>
              <a:t>24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Xe41+; </a:t>
            </a:r>
            <a:r>
              <a:rPr lang="en-US" altLang="ru-RU" sz="1800" b="1" dirty="0" smtClean="0">
                <a:solidFill>
                  <a:srgbClr val="000066"/>
                </a:solidFill>
              </a:rPr>
              <a:t>ionization time 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≈130 </a:t>
            </a:r>
            <a:r>
              <a:rPr lang="en-US" altLang="ru-RU" sz="1800" b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ms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, 1÷2x10^8 </a:t>
            </a:r>
            <a:r>
              <a:rPr lang="en-US" altLang="ru-RU" sz="1800" b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ppp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</a:p>
          <a:p>
            <a:pPr marL="0" lvl="1" indent="0">
              <a:spcBef>
                <a:spcPts val="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1800" b="1" dirty="0">
                <a:solidFill>
                  <a:srgbClr val="000066"/>
                </a:solidFill>
                <a:cs typeface="Arial" panose="020B0604020202020204" pitchFamily="34" charset="0"/>
              </a:rPr>
              <a:t>	</a:t>
            </a:r>
            <a:r>
              <a:rPr lang="en-US" altLang="ru-RU" sz="1800" b="1" dirty="0" smtClean="0">
                <a:solidFill>
                  <a:srgbClr val="000066"/>
                </a:solidFill>
                <a:cs typeface="Arial" panose="020B0604020202020204" pitchFamily="34" charset="0"/>
              </a:rPr>
              <a:t>															from Krion-6T </a:t>
            </a:r>
          </a:p>
          <a:p>
            <a:pPr marL="0" lvl="1" indent="0">
              <a:spcBef>
                <a:spcPts val="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US" altLang="ru-RU" sz="1600" dirty="0" smtClean="0"/>
          </a:p>
        </p:txBody>
      </p:sp>
      <p:sp>
        <p:nvSpPr>
          <p:cNvPr id="56" name="TextBox 55"/>
          <p:cNvSpPr txBox="1"/>
          <p:nvPr/>
        </p:nvSpPr>
        <p:spPr>
          <a:xfrm>
            <a:off x="6069" y="4628227"/>
            <a:ext cx="9144000" cy="163121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marL="0" lvl="1" indent="0">
              <a:spcBef>
                <a:spcPts val="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2000" b="1" dirty="0">
                <a:solidFill>
                  <a:srgbClr val="FF0000"/>
                </a:solidFill>
              </a:rPr>
              <a:t>Note</a:t>
            </a:r>
            <a:r>
              <a:rPr lang="en-US" altLang="ru-RU" sz="2000" b="1" dirty="0"/>
              <a:t>: to produce Au31+ in Krion-6T one </a:t>
            </a:r>
            <a:r>
              <a:rPr lang="en-US" altLang="ru-RU" sz="2000" b="1" dirty="0">
                <a:solidFill>
                  <a:srgbClr val="000066"/>
                </a:solidFill>
              </a:rPr>
              <a:t>needs </a:t>
            </a:r>
            <a:r>
              <a:rPr lang="en-US" altLang="ru-RU" sz="2000" b="1" dirty="0" smtClean="0">
                <a:solidFill>
                  <a:srgbClr val="000066"/>
                </a:solidFill>
              </a:rPr>
              <a:t>ionization </a:t>
            </a:r>
            <a:r>
              <a:rPr lang="en-US" altLang="ru-RU" sz="2000" b="1" dirty="0">
                <a:solidFill>
                  <a:srgbClr val="000066"/>
                </a:solidFill>
              </a:rPr>
              <a:t>time </a:t>
            </a:r>
            <a:r>
              <a:rPr lang="en-US" altLang="ru-RU" sz="2000" b="1" dirty="0">
                <a:solidFill>
                  <a:srgbClr val="000066"/>
                </a:solidFill>
                <a:cs typeface="Arial" panose="020B0604020202020204" pitchFamily="34" charset="0"/>
              </a:rPr>
              <a:t>≈ 8 ÷10 </a:t>
            </a:r>
            <a:r>
              <a:rPr lang="en-US" altLang="ru-RU" sz="2000" b="1" dirty="0" err="1" smtClean="0">
                <a:solidFill>
                  <a:srgbClr val="000066"/>
                </a:solidFill>
                <a:cs typeface="Arial" panose="020B0604020202020204" pitchFamily="34" charset="0"/>
              </a:rPr>
              <a:t>ms</a:t>
            </a:r>
            <a:r>
              <a:rPr lang="en-US" altLang="ru-RU" sz="2000" b="1" dirty="0" err="1" smtClean="0">
                <a:solidFill>
                  <a:srgbClr val="000066"/>
                </a:solidFill>
              </a:rPr>
              <a:t>.</a:t>
            </a:r>
            <a:r>
              <a:rPr lang="en-US" altLang="ru-RU" sz="2000" b="1" dirty="0" smtClean="0">
                <a:solidFill>
                  <a:srgbClr val="000066"/>
                </a:solidFill>
              </a:rPr>
              <a:t> </a:t>
            </a:r>
          </a:p>
          <a:p>
            <a:pPr marL="0" lvl="1" indent="0">
              <a:spcBef>
                <a:spcPts val="0"/>
              </a:spcBef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2000" b="1" dirty="0" smtClean="0"/>
              <a:t>Ion </a:t>
            </a:r>
            <a:r>
              <a:rPr lang="en-US" altLang="ru-RU" sz="2000" b="1" dirty="0"/>
              <a:t>yield 5e8 Au31+ </a:t>
            </a:r>
            <a:r>
              <a:rPr lang="en-US" altLang="ru-RU" sz="2000" b="1" dirty="0" err="1"/>
              <a:t>ppp</a:t>
            </a:r>
            <a:r>
              <a:rPr lang="en-US" altLang="ru-RU" sz="2000" b="1" dirty="0"/>
              <a:t> was </a:t>
            </a:r>
            <a:r>
              <a:rPr lang="en-US" altLang="ru-RU" sz="2000" b="1" dirty="0" smtClean="0"/>
              <a:t>obtained </a:t>
            </a:r>
            <a:r>
              <a:rPr lang="en-US" altLang="ru-RU" sz="2000" b="1" dirty="0"/>
              <a:t>(on </a:t>
            </a:r>
            <a:r>
              <a:rPr lang="en-US" altLang="ru-RU" sz="2000" b="1" dirty="0" smtClean="0"/>
              <a:t>stand) </a:t>
            </a:r>
            <a:r>
              <a:rPr lang="en-US" altLang="ru-RU" sz="2000" b="1" dirty="0"/>
              <a:t>earlier from Krion-6T; </a:t>
            </a:r>
            <a:r>
              <a:rPr lang="en-US" altLang="ru-RU" sz="2000" b="1" dirty="0" smtClean="0"/>
              <a:t>operation regime </a:t>
            </a:r>
            <a:r>
              <a:rPr lang="en-US" altLang="ru-RU" sz="2000" b="1" dirty="0"/>
              <a:t>of </a:t>
            </a:r>
            <a:r>
              <a:rPr lang="en-US" altLang="ru-RU" sz="2000" b="1" dirty="0" smtClean="0"/>
              <a:t>ESIS was </a:t>
            </a:r>
            <a:r>
              <a:rPr lang="en-US" altLang="ru-RU" sz="2000" b="1" dirty="0"/>
              <a:t>absolutely different </a:t>
            </a:r>
            <a:r>
              <a:rPr lang="en-US" altLang="ru-RU" sz="2000" b="1" dirty="0" smtClean="0"/>
              <a:t> from the regime </a:t>
            </a:r>
            <a:r>
              <a:rPr lang="en-US" altLang="ru-RU" sz="2000" b="1" dirty="0"/>
              <a:t>used </a:t>
            </a:r>
            <a:r>
              <a:rPr lang="en-US" altLang="ru-RU" sz="2000" b="1" dirty="0" smtClean="0"/>
              <a:t>in </a:t>
            </a:r>
            <a:r>
              <a:rPr lang="en-US" altLang="ru-RU" sz="2000" b="1" dirty="0" err="1" smtClean="0"/>
              <a:t>Nuclotron</a:t>
            </a:r>
            <a:r>
              <a:rPr lang="en-US" altLang="ru-RU" sz="2000" b="1" dirty="0" smtClean="0"/>
              <a:t> run </a:t>
            </a:r>
            <a:r>
              <a:rPr lang="en-US" altLang="ru-RU" sz="2000" b="1" dirty="0"/>
              <a:t>#55 </a:t>
            </a:r>
            <a:r>
              <a:rPr lang="en-US" altLang="ru-RU" sz="2000" b="1" dirty="0" smtClean="0"/>
              <a:t>. </a:t>
            </a:r>
            <a:r>
              <a:rPr lang="en-US" altLang="ru-RU" sz="2000" b="1" dirty="0"/>
              <a:t/>
            </a:r>
            <a:br>
              <a:rPr lang="en-US" altLang="ru-RU" sz="2000" b="1" dirty="0"/>
            </a:br>
            <a:r>
              <a:rPr lang="en-US" altLang="ru-RU" b="1" u="sng" dirty="0" smtClean="0">
                <a:solidFill>
                  <a:srgbClr val="FF0000"/>
                </a:solidFill>
              </a:rPr>
              <a:t>The n</a:t>
            </a:r>
            <a:r>
              <a:rPr lang="en-US" altLang="ru-RU" sz="2000" b="1" u="sng" dirty="0" smtClean="0">
                <a:solidFill>
                  <a:srgbClr val="FF0000"/>
                </a:solidFill>
              </a:rPr>
              <a:t>earest goal </a:t>
            </a:r>
            <a:r>
              <a:rPr lang="en-US" altLang="ru-RU" sz="2000" b="1" dirty="0" smtClean="0"/>
              <a:t>for Krion-6T is obtaining (on stand yet) ion yield</a:t>
            </a:r>
          </a:p>
          <a:p>
            <a:pPr marL="0" lvl="1" indent="0" algn="ctr">
              <a:spcBef>
                <a:spcPts val="0"/>
              </a:spcBef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altLang="ru-RU" sz="2000" b="1" dirty="0" smtClean="0">
                <a:solidFill>
                  <a:srgbClr val="000066"/>
                </a:solidFill>
              </a:rPr>
              <a:t>197Au31</a:t>
            </a:r>
            <a:r>
              <a:rPr lang="en-US" altLang="ru-RU" sz="2000" b="1" dirty="0">
                <a:solidFill>
                  <a:srgbClr val="000066"/>
                </a:solidFill>
              </a:rPr>
              <a:t>+</a:t>
            </a:r>
            <a:r>
              <a:rPr lang="en-US" altLang="ru-RU" sz="2000" dirty="0"/>
              <a:t> </a:t>
            </a:r>
            <a:r>
              <a:rPr lang="en-US" altLang="ru-RU" sz="2000" b="1" dirty="0" smtClean="0"/>
              <a:t>either</a:t>
            </a:r>
            <a:r>
              <a:rPr lang="en-US" altLang="ru-RU" sz="2000" dirty="0" smtClean="0"/>
              <a:t> </a:t>
            </a:r>
            <a:r>
              <a:rPr lang="en-US" altLang="ru-RU" sz="2000" b="1" dirty="0">
                <a:solidFill>
                  <a:srgbClr val="000066"/>
                </a:solidFill>
              </a:rPr>
              <a:t>209Bi35+  (up to 10^9 ions per pulse</a:t>
            </a:r>
            <a:r>
              <a:rPr lang="en-US" altLang="ru-RU" sz="2000" b="1" dirty="0" smtClean="0">
                <a:solidFill>
                  <a:srgbClr val="000066"/>
                </a:solidFill>
              </a:rPr>
              <a:t>).</a:t>
            </a:r>
            <a:endParaRPr lang="en-US" altLang="ru-RU" sz="2000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4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8844"/>
            <a:ext cx="916342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</a:rPr>
              <a:t>1. NICA – from KRION </a:t>
            </a:r>
            <a:r>
              <a:rPr lang="en-US" sz="2400" b="1" dirty="0" smtClean="0">
                <a:solidFill>
                  <a:srgbClr val="0000CC"/>
                </a:solidFill>
              </a:rPr>
              <a:t>Source </a:t>
            </a:r>
            <a:r>
              <a:rPr lang="en-US" sz="2400" b="1" dirty="0">
                <a:solidFill>
                  <a:srgbClr val="0000CC"/>
                </a:solidFill>
              </a:rPr>
              <a:t>to MPD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94352" y="2834256"/>
            <a:ext cx="3733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Phase </a:t>
            </a:r>
            <a:r>
              <a:rPr lang="en-US" sz="2000" b="1" dirty="0" smtClean="0"/>
              <a:t>probe signals:</a:t>
            </a:r>
          </a:p>
          <a:p>
            <a:pPr algn="ctr"/>
            <a:r>
              <a:rPr lang="en-US" sz="2000" b="1" dirty="0" smtClean="0"/>
              <a:t>RFQ (red), IH1 (blue), IH2 (green) </a:t>
            </a:r>
            <a:endParaRPr lang="ru-RU" sz="2000" b="1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443850"/>
              </p:ext>
            </p:extLst>
          </p:nvPr>
        </p:nvGraphicFramePr>
        <p:xfrm>
          <a:off x="886959" y="4907725"/>
          <a:ext cx="4269688" cy="1284672"/>
        </p:xfrm>
        <a:graphic>
          <a:graphicData uri="http://schemas.openxmlformats.org/drawingml/2006/table">
            <a:tbl>
              <a:tblPr/>
              <a:tblGrid>
                <a:gridCol w="2881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883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7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A/q   (Target Ion</a:t>
                      </a:r>
                      <a:r>
                        <a:rPr lang="en-US" sz="2000" b="1" i="1" baseline="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Au</a:t>
                      </a:r>
                      <a:r>
                        <a:rPr lang="en-US" sz="2000" b="1" i="1" baseline="30000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32+</a:t>
                      </a: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)</a:t>
                      </a:r>
                      <a:endParaRPr lang="en-US" sz="2000" b="1" i="1" noProof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6.25</a:t>
                      </a:r>
                      <a:endParaRPr lang="en-US" sz="20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Beam current</a:t>
                      </a:r>
                      <a:endParaRPr lang="en-US" sz="20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&lt; 10 </a:t>
                      </a:r>
                      <a:r>
                        <a:rPr lang="en-US" sz="2000" b="1" i="1" noProof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emA</a:t>
                      </a:r>
                      <a:endParaRPr lang="en-US" sz="20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Repetition rate</a:t>
                      </a:r>
                      <a:endParaRPr lang="en-US" sz="20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&lt; 10 Hz</a:t>
                      </a:r>
                      <a:endParaRPr lang="en-US" sz="20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7536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Output energy</a:t>
                      </a:r>
                      <a:endParaRPr lang="en-US" sz="20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3.2 </a:t>
                      </a:r>
                      <a:r>
                        <a:rPr lang="en-US" sz="2000" b="1" i="1" noProof="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MeV</a:t>
                      </a:r>
                      <a:r>
                        <a:rPr lang="en-US" sz="2000" b="1" i="1" noProof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/u</a:t>
                      </a:r>
                      <a:endParaRPr lang="en-US" sz="20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2991" y="473349"/>
            <a:ext cx="8945360" cy="5887786"/>
            <a:chOff x="2991" y="473349"/>
            <a:chExt cx="8945360" cy="5887786"/>
          </a:xfrm>
        </p:grpSpPr>
        <p:sp>
          <p:nvSpPr>
            <p:cNvPr id="18" name="TextBox 17"/>
            <p:cNvSpPr txBox="1"/>
            <p:nvPr/>
          </p:nvSpPr>
          <p:spPr>
            <a:xfrm>
              <a:off x="2991" y="473349"/>
              <a:ext cx="520745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1.2.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Heavy Ion </a:t>
              </a:r>
              <a:r>
                <a:rPr lang="en-US" sz="2400" b="1" u="sng" dirty="0" err="1" smtClean="0">
                  <a:solidFill>
                    <a:srgbClr val="000066"/>
                  </a:solidFill>
                </a:rPr>
                <a:t>LinAc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 (</a:t>
              </a:r>
              <a:r>
                <a:rPr lang="en-US" sz="2400" b="1" u="sng" dirty="0" err="1" smtClean="0">
                  <a:solidFill>
                    <a:srgbClr val="000066"/>
                  </a:solidFill>
                </a:rPr>
                <a:t>HILAc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)</a:t>
              </a:r>
              <a:endParaRPr lang="ru-RU" sz="2400" u="sng" dirty="0">
                <a:solidFill>
                  <a:srgbClr val="000066"/>
                </a:solidFill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26"/>
            <a:stretch/>
          </p:blipFill>
          <p:spPr>
            <a:xfrm>
              <a:off x="5574134" y="3505903"/>
              <a:ext cx="3374217" cy="2855232"/>
            </a:xfrm>
            <a:prstGeom prst="rect">
              <a:avLst/>
            </a:prstGeom>
          </p:spPr>
        </p:pic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179512" y="742064"/>
              <a:ext cx="7277565" cy="7142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dirty="0" smtClean="0">
                  <a:solidFill>
                    <a:srgbClr val="000066"/>
                  </a:solidFill>
                  <a:latin typeface="+mn-lt"/>
                </a:rPr>
                <a:t>Last beam time in August 2017 with laser source, C</a:t>
              </a:r>
              <a:r>
                <a:rPr lang="en-US" sz="2000" b="1" baseline="30000" dirty="0" smtClean="0">
                  <a:solidFill>
                    <a:srgbClr val="000066"/>
                  </a:solidFill>
                  <a:latin typeface="+mn-lt"/>
                </a:rPr>
                <a:t>3+ </a:t>
              </a:r>
              <a:r>
                <a:rPr lang="en-US" sz="2000" b="1" dirty="0" smtClean="0">
                  <a:solidFill>
                    <a:srgbClr val="000066"/>
                  </a:solidFill>
                  <a:latin typeface="+mn-lt"/>
                </a:rPr>
                <a:t>beam q</a:t>
              </a:r>
              <a:r>
                <a:rPr lang="ru-RU" sz="2000" b="1" dirty="0" smtClean="0">
                  <a:solidFill>
                    <a:srgbClr val="000066"/>
                  </a:solidFill>
                  <a:latin typeface="+mn-lt"/>
                </a:rPr>
                <a:t>/</a:t>
              </a:r>
              <a:r>
                <a:rPr lang="en-US" sz="2000" b="1" dirty="0" smtClean="0">
                  <a:solidFill>
                    <a:srgbClr val="000066"/>
                  </a:solidFill>
                  <a:latin typeface="+mn-lt"/>
                </a:rPr>
                <a:t>A=1</a:t>
              </a:r>
              <a:r>
                <a:rPr lang="ru-RU" sz="2000" b="1" dirty="0" smtClean="0">
                  <a:solidFill>
                    <a:srgbClr val="000066"/>
                  </a:solidFill>
                  <a:latin typeface="+mn-lt"/>
                </a:rPr>
                <a:t>/</a:t>
              </a:r>
              <a:r>
                <a:rPr lang="en-US" sz="2000" b="1" dirty="0" smtClean="0">
                  <a:solidFill>
                    <a:srgbClr val="000066"/>
                  </a:solidFill>
                  <a:latin typeface="+mn-lt"/>
                </a:rPr>
                <a:t>4</a:t>
              </a:r>
              <a:endParaRPr lang="ru-RU" sz="2000" dirty="0">
                <a:solidFill>
                  <a:srgbClr val="000066"/>
                </a:solidFill>
                <a:latin typeface="+mn-lt"/>
              </a:endParaRPr>
            </a:p>
          </p:txBody>
        </p:sp>
        <p:pic>
          <p:nvPicPr>
            <p:cNvPr id="19" name="Picture 84" descr="D:\!Butenko\-=Work=-\=NICA=\HILAC\Photos\Photo HILAC\Untitled-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2990" y="1787755"/>
              <a:ext cx="5290384" cy="3119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Заголовок 1"/>
            <p:cNvSpPr txBox="1">
              <a:spLocks/>
            </p:cNvSpPr>
            <p:nvPr/>
          </p:nvSpPr>
          <p:spPr>
            <a:xfrm>
              <a:off x="5749412" y="1268400"/>
              <a:ext cx="3198939" cy="15210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sz="2000" b="1" dirty="0" smtClean="0">
                  <a:solidFill>
                    <a:srgbClr val="000066"/>
                  </a:solidFill>
                  <a:latin typeface="+mn-lt"/>
                </a:rPr>
                <a:t>Transmission of carbon ions from RFQ to </a:t>
              </a:r>
            </a:p>
            <a:p>
              <a:pPr>
                <a:lnSpc>
                  <a:spcPct val="120000"/>
                </a:lnSpc>
              </a:pPr>
              <a:r>
                <a:rPr lang="en-US" sz="2000" b="1" dirty="0" smtClean="0">
                  <a:solidFill>
                    <a:srgbClr val="000066"/>
                  </a:solidFill>
                  <a:latin typeface="+mn-lt"/>
                </a:rPr>
                <a:t>the exit of HILAC 3.2 </a:t>
              </a:r>
              <a:r>
                <a:rPr lang="en-US" sz="2000" b="1" dirty="0">
                  <a:solidFill>
                    <a:srgbClr val="000066"/>
                  </a:solidFill>
                  <a:latin typeface="+mn-lt"/>
                </a:rPr>
                <a:t>MeV</a:t>
              </a:r>
              <a:r>
                <a:rPr lang="ru-RU" sz="2000" b="1" dirty="0">
                  <a:solidFill>
                    <a:srgbClr val="000066"/>
                  </a:solidFill>
                  <a:latin typeface="+mn-lt"/>
                </a:rPr>
                <a:t>/</a:t>
              </a:r>
              <a:r>
                <a:rPr lang="en-US" sz="2000" b="1" dirty="0" smtClean="0">
                  <a:solidFill>
                    <a:srgbClr val="000066"/>
                  </a:solidFill>
                  <a:latin typeface="+mn-lt"/>
                </a:rPr>
                <a:t>u</a:t>
              </a:r>
            </a:p>
            <a:p>
              <a:pPr>
                <a:lnSpc>
                  <a:spcPct val="120000"/>
                </a:lnSpc>
              </a:pPr>
              <a:r>
                <a:rPr lang="en-US" sz="2000" b="1" dirty="0" smtClean="0">
                  <a:solidFill>
                    <a:srgbClr val="000066"/>
                  </a:solidFill>
                  <a:latin typeface="+mn-lt"/>
                </a:rPr>
                <a:t>was about </a:t>
              </a:r>
              <a:r>
                <a:rPr lang="en-US" sz="2000" b="1" dirty="0">
                  <a:solidFill>
                    <a:srgbClr val="000066"/>
                  </a:solidFill>
                  <a:latin typeface="+mn-lt"/>
                </a:rPr>
                <a:t>60</a:t>
              </a:r>
              <a:r>
                <a:rPr lang="en-US" sz="2000" b="1" dirty="0" smtClean="0">
                  <a:solidFill>
                    <a:srgbClr val="000066"/>
                  </a:solidFill>
                  <a:latin typeface="+mn-lt"/>
                </a:rPr>
                <a:t>%. </a:t>
              </a:r>
            </a:p>
          </p:txBody>
        </p:sp>
        <p:sp>
          <p:nvSpPr>
            <p:cNvPr id="23" name="Заголовок 1"/>
            <p:cNvSpPr txBox="1">
              <a:spLocks/>
            </p:cNvSpPr>
            <p:nvPr/>
          </p:nvSpPr>
          <p:spPr>
            <a:xfrm rot="20519269">
              <a:off x="1330855" y="2690217"/>
              <a:ext cx="3206266" cy="796584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dirty="0" smtClean="0">
                  <a:solidFill>
                    <a:srgbClr val="FF0000"/>
                  </a:solidFill>
                  <a:latin typeface="+mn-lt"/>
                </a:rPr>
                <a:t>Ready for Booster commissioning on 90%</a:t>
              </a:r>
              <a:endParaRPr lang="ru-RU" sz="36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16" name="Заголовок 1"/>
          <p:cNvSpPr txBox="1">
            <a:spLocks/>
          </p:cNvSpPr>
          <p:nvPr/>
        </p:nvSpPr>
        <p:spPr>
          <a:xfrm>
            <a:off x="62012" y="4170229"/>
            <a:ext cx="5311362" cy="726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26" name="TextBox 25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7" name="Picture 4" descr="JIN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 descr="NICA-Logo_4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82990" y="3973553"/>
            <a:ext cx="5290384" cy="911816"/>
          </a:xfrm>
          <a:prstGeom prst="rect">
            <a:avLst/>
          </a:prstGeom>
          <a:solidFill>
            <a:srgbClr val="0000C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99FF"/>
                </a:solidFill>
              </a:rPr>
              <a:t>From September 2017 up to May </a:t>
            </a:r>
            <a:r>
              <a:rPr lang="en-US" sz="2000" b="1" dirty="0">
                <a:solidFill>
                  <a:srgbClr val="FF99FF"/>
                </a:solidFill>
              </a:rPr>
              <a:t>2018 RUN 55 </a:t>
            </a:r>
            <a:r>
              <a:rPr lang="en-US" sz="2000" b="1" dirty="0" smtClean="0">
                <a:solidFill>
                  <a:srgbClr val="FF99FF"/>
                </a:solidFill>
              </a:rPr>
              <a:t>with injector </a:t>
            </a:r>
            <a:r>
              <a:rPr lang="en-US" sz="2000" b="1" dirty="0">
                <a:solidFill>
                  <a:srgbClr val="FF99FF"/>
                </a:solidFill>
              </a:rPr>
              <a:t>LU20  </a:t>
            </a:r>
            <a:r>
              <a:rPr lang="en-US" sz="2000" b="1" dirty="0" smtClean="0">
                <a:solidFill>
                  <a:srgbClr val="FF99FF"/>
                </a:solidFill>
              </a:rPr>
              <a:t>and </a:t>
            </a:r>
            <a:r>
              <a:rPr lang="en-US" sz="2000" b="1" dirty="0" err="1" smtClean="0">
                <a:solidFill>
                  <a:srgbClr val="FF99FF"/>
                </a:solidFill>
              </a:rPr>
              <a:t>Nuclotron</a:t>
            </a:r>
            <a:r>
              <a:rPr lang="en-US" sz="2000" b="1" dirty="0" smtClean="0">
                <a:solidFill>
                  <a:srgbClr val="FF99FF"/>
                </a:solidFill>
              </a:rPr>
              <a:t> was executed.</a:t>
            </a:r>
          </a:p>
          <a:p>
            <a:r>
              <a:rPr lang="en-US" sz="2000" b="1" dirty="0" smtClean="0">
                <a:solidFill>
                  <a:srgbClr val="FF99FF"/>
                </a:solidFill>
              </a:rPr>
              <a:t>During Run 55 the </a:t>
            </a:r>
            <a:r>
              <a:rPr lang="en-US" sz="2000" b="1" dirty="0" err="1" smtClean="0">
                <a:solidFill>
                  <a:srgbClr val="FF99FF"/>
                </a:solidFill>
              </a:rPr>
              <a:t>HILAc</a:t>
            </a:r>
            <a:r>
              <a:rPr lang="en-US" sz="2000" b="1" dirty="0" smtClean="0">
                <a:solidFill>
                  <a:srgbClr val="FF99FF"/>
                </a:solidFill>
              </a:rPr>
              <a:t> was not operated</a:t>
            </a:r>
            <a:endParaRPr lang="ru-RU" sz="2000" dirty="0">
              <a:solidFill>
                <a:srgbClr val="FF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3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5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CC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2018</a:t>
              </a:r>
              <a:endParaRPr lang="ru-RU" sz="1600" b="1" dirty="0">
                <a:solidFill>
                  <a:srgbClr val="0000CC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646196"/>
              </p:ext>
            </p:extLst>
          </p:nvPr>
        </p:nvGraphicFramePr>
        <p:xfrm>
          <a:off x="236089" y="1294897"/>
          <a:ext cx="8681568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35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82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0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12:20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0066"/>
                          </a:solidFill>
                          <a:effectLst/>
                        </a:rPr>
                        <a:t>Beam transfer channels, injection and extraction systems – status of construction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A. </a:t>
                      </a: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Tuzikov</a:t>
                      </a: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 (JINR)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236089" y="2021261"/>
            <a:ext cx="8681568" cy="804534"/>
            <a:chOff x="251521" y="3075741"/>
            <a:chExt cx="8681568" cy="804534"/>
          </a:xfrm>
        </p:grpSpPr>
        <p:sp>
          <p:nvSpPr>
            <p:cNvPr id="11" name="TextBox 10"/>
            <p:cNvSpPr txBox="1"/>
            <p:nvPr/>
          </p:nvSpPr>
          <p:spPr>
            <a:xfrm>
              <a:off x="251521" y="3075741"/>
              <a:ext cx="86815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1.4.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NICA Booster</a:t>
              </a:r>
              <a:endParaRPr lang="ru-RU" sz="2400" u="sng" dirty="0">
                <a:solidFill>
                  <a:srgbClr val="000066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3305" y="3480165"/>
              <a:ext cx="780517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66"/>
                  </a:solidFill>
                </a:rPr>
                <a:t>The Booster elements are under fabrication and test:</a:t>
              </a:r>
              <a:endParaRPr lang="ru-RU" sz="2000" u="sng" dirty="0">
                <a:solidFill>
                  <a:srgbClr val="000066"/>
                </a:solidFill>
              </a:endParaRPr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323029"/>
              </p:ext>
            </p:extLst>
          </p:nvPr>
        </p:nvGraphicFramePr>
        <p:xfrm>
          <a:off x="314731" y="2835269"/>
          <a:ext cx="8602926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0889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025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14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11:20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SC magnets: status of fabrication and test results</a:t>
                      </a:r>
                      <a:endParaRPr lang="ru-RU" sz="20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H. </a:t>
                      </a:r>
                      <a:r>
                        <a:rPr lang="en-US" sz="2000" b="1" dirty="0" err="1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Khodzhibagiyan</a:t>
                      </a:r>
                      <a:endParaRPr lang="en-US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(JINR)</a:t>
                      </a:r>
                      <a:endParaRPr lang="ru-RU" sz="20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32360" y="3594019"/>
            <a:ext cx="860798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66"/>
                </a:solidFill>
              </a:rPr>
              <a:t>Beginning of the Booster mounting  is scheduled for September 2018:</a:t>
            </a:r>
            <a:endParaRPr lang="ru-RU" sz="2000" u="sng" dirty="0">
              <a:solidFill>
                <a:srgbClr val="000066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535991"/>
              </p:ext>
            </p:extLst>
          </p:nvPr>
        </p:nvGraphicFramePr>
        <p:xfrm>
          <a:off x="646979" y="3987228"/>
          <a:ext cx="7978749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267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612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94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11:50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NICA Booster: mounting preparation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A. </a:t>
                      </a:r>
                      <a:r>
                        <a:rPr lang="en-US" sz="2000" b="1" dirty="0" err="1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Galimov</a:t>
                      </a:r>
                      <a:endParaRPr lang="en-US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(JINR)</a:t>
                      </a:r>
                      <a:endParaRPr lang="ru-RU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31" y="1904497"/>
            <a:ext cx="9163425" cy="45013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-1" y="-8844"/>
            <a:ext cx="9163426" cy="1913342"/>
            <a:chOff x="-1" y="-8844"/>
            <a:chExt cx="9163426" cy="1913342"/>
          </a:xfrm>
        </p:grpSpPr>
        <p:sp>
          <p:nvSpPr>
            <p:cNvPr id="4" name="TextBox 3"/>
            <p:cNvSpPr txBox="1"/>
            <p:nvPr/>
          </p:nvSpPr>
          <p:spPr>
            <a:xfrm>
              <a:off x="0" y="-8844"/>
              <a:ext cx="9163425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</a:rPr>
                <a:t>1. NICA – from KRION 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Source </a:t>
              </a:r>
              <a:r>
                <a:rPr lang="en-US" sz="2400" b="1" dirty="0">
                  <a:solidFill>
                    <a:srgbClr val="0000CC"/>
                  </a:solidFill>
                </a:rPr>
                <a:t>to MPD</a:t>
              </a:r>
              <a:endParaRPr lang="ru-RU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7737" y="483825"/>
              <a:ext cx="780517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1.3.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Beam Transfer Line from </a:t>
              </a:r>
              <a:r>
                <a:rPr lang="en-US" sz="2400" b="1" u="sng" dirty="0" err="1" smtClean="0">
                  <a:solidFill>
                    <a:srgbClr val="000066"/>
                  </a:solidFill>
                </a:rPr>
                <a:t>HILAc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 to the Booster (BTL HB)</a:t>
              </a:r>
              <a:endParaRPr lang="ru-RU" sz="2400" u="sng" dirty="0">
                <a:solidFill>
                  <a:srgbClr val="000066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90" y="930887"/>
              <a:ext cx="780517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66"/>
                  </a:solidFill>
                </a:rPr>
                <a:t>The BTL has been designed and is under mounting:</a:t>
              </a:r>
              <a:endParaRPr lang="ru-RU" sz="2000" u="sng" dirty="0">
                <a:solidFill>
                  <a:srgbClr val="000066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-1" y="452822"/>
              <a:ext cx="9163425" cy="14516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6148" y="4820693"/>
            <a:ext cx="88265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	</a:t>
            </a:r>
            <a:r>
              <a:rPr lang="en-US" sz="2000" b="1" dirty="0" smtClean="0">
                <a:solidFill>
                  <a:srgbClr val="000066"/>
                </a:solidFill>
              </a:rPr>
              <a:t>First elements of the Booster designed and fabricated at BINP are </a:t>
            </a:r>
          </a:p>
          <a:p>
            <a:r>
              <a:rPr lang="en-US" sz="2000" b="1" dirty="0" smtClean="0">
                <a:solidFill>
                  <a:srgbClr val="000066"/>
                </a:solidFill>
              </a:rPr>
              <a:t>	RF system and Electron cooler. </a:t>
            </a:r>
          </a:p>
          <a:p>
            <a:pPr algn="ctr"/>
            <a:r>
              <a:rPr lang="en-US" sz="2000" b="1" dirty="0" smtClean="0">
                <a:solidFill>
                  <a:srgbClr val="000066"/>
                </a:solidFill>
              </a:rPr>
              <a:t>The last one is mounted already at the Booster and is now under commissioning:</a:t>
            </a:r>
            <a:endParaRPr lang="ru-RU" sz="2000" u="sng" dirty="0">
              <a:solidFill>
                <a:srgbClr val="000066"/>
              </a:solidFill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503655"/>
              </p:ext>
            </p:extLst>
          </p:nvPr>
        </p:nvGraphicFramePr>
        <p:xfrm>
          <a:off x="627873" y="5823067"/>
          <a:ext cx="7978749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2679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05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02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15:50</a:t>
                      </a:r>
                      <a:endParaRPr lang="ru-RU" sz="1800" b="1" dirty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Electron coolers for NICA Booster and  Collider</a:t>
                      </a:r>
                      <a:endParaRPr lang="en-US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V. Reva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(JINR)</a:t>
                      </a:r>
                      <a:endParaRPr lang="ru-RU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803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6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CC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2018</a:t>
              </a:r>
              <a:endParaRPr lang="ru-RU" sz="1600" b="1" dirty="0">
                <a:solidFill>
                  <a:srgbClr val="0000CC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0" y="-8844"/>
            <a:ext cx="9464538" cy="2940684"/>
            <a:chOff x="0" y="-8844"/>
            <a:chExt cx="9464538" cy="2940684"/>
          </a:xfrm>
        </p:grpSpPr>
        <p:sp>
          <p:nvSpPr>
            <p:cNvPr id="4" name="TextBox 3"/>
            <p:cNvSpPr txBox="1"/>
            <p:nvPr/>
          </p:nvSpPr>
          <p:spPr>
            <a:xfrm>
              <a:off x="0" y="-8844"/>
              <a:ext cx="9163425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</a:rPr>
                <a:t>1. NICA – from KRION 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Source </a:t>
              </a:r>
              <a:r>
                <a:rPr lang="en-US" sz="2400" b="1" dirty="0">
                  <a:solidFill>
                    <a:srgbClr val="0000CC"/>
                  </a:solidFill>
                </a:rPr>
                <a:t>to MPD</a:t>
              </a:r>
              <a:endParaRPr lang="ru-RU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0" y="959572"/>
              <a:ext cx="91410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1.5.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Beam Transfer Line from the Booster to </a:t>
              </a:r>
              <a:r>
                <a:rPr lang="en-US" sz="2400" b="1" u="sng" dirty="0" err="1" smtClean="0">
                  <a:solidFill>
                    <a:srgbClr val="000066"/>
                  </a:solidFill>
                </a:rPr>
                <a:t>Nuclotron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 (BTL BN</a:t>
              </a:r>
              <a:r>
                <a:rPr lang="en-US" sz="2400" b="1" u="sng" dirty="0" smtClean="0">
                  <a:solidFill>
                    <a:srgbClr val="0000CC"/>
                  </a:solidFill>
                </a:rPr>
                <a:t>)</a:t>
              </a:r>
              <a:endParaRPr lang="ru-RU" sz="2400" u="sng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3528" y="1731511"/>
              <a:ext cx="914101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</a:rPr>
                <a:t> 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          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The BTL has been designed by NICA and BINP teams, </a:t>
              </a:r>
            </a:p>
            <a:p>
              <a:pPr algn="just"/>
              <a:r>
                <a:rPr lang="en-US" sz="2400" b="1" dirty="0" smtClean="0">
                  <a:solidFill>
                    <a:srgbClr val="000066"/>
                  </a:solidFill>
                </a:rPr>
                <a:t>            is under fabrication at BINP and is scheduled for </a:t>
              </a:r>
            </a:p>
            <a:p>
              <a:r>
                <a:rPr lang="en-US" sz="2400" b="1" dirty="0">
                  <a:solidFill>
                    <a:srgbClr val="000066"/>
                  </a:solidFill>
                </a:rPr>
                <a:t>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           commissioning May 2019:</a:t>
              </a:r>
              <a:endParaRPr lang="ru-RU" sz="2400" u="sng" dirty="0">
                <a:solidFill>
                  <a:srgbClr val="000066"/>
                </a:solidFill>
              </a:endParaRPr>
            </a:p>
          </p:txBody>
        </p:sp>
      </p:grp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185527"/>
              </p:ext>
            </p:extLst>
          </p:nvPr>
        </p:nvGraphicFramePr>
        <p:xfrm>
          <a:off x="251521" y="3124332"/>
          <a:ext cx="8681568" cy="731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35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82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802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12:20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baseline="0" dirty="0">
                          <a:solidFill>
                            <a:srgbClr val="000066"/>
                          </a:solidFill>
                          <a:effectLst/>
                        </a:rPr>
                        <a:t>Beam transfer channels, injection and extraction systems – status of construction</a:t>
                      </a:r>
                      <a:endParaRPr lang="ru-RU" sz="24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24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A. </a:t>
                      </a:r>
                      <a:r>
                        <a:rPr lang="en-US" sz="24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Tuzikov</a:t>
                      </a:r>
                      <a:endParaRPr lang="en-US" sz="2400" b="1" baseline="0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(JINR)</a:t>
                      </a:r>
                      <a:endParaRPr lang="ru-RU" sz="24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563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7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0" y="-8844"/>
            <a:ext cx="9163425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66"/>
                </a:solidFill>
              </a:rPr>
              <a:t>1. NICA – from KRION </a:t>
            </a:r>
            <a:r>
              <a:rPr lang="en-US" sz="2400" b="1" dirty="0" smtClean="0">
                <a:solidFill>
                  <a:srgbClr val="000066"/>
                </a:solidFill>
              </a:rPr>
              <a:t>Source </a:t>
            </a:r>
            <a:r>
              <a:rPr lang="en-US" sz="2400" b="1" dirty="0">
                <a:solidFill>
                  <a:srgbClr val="000066"/>
                </a:solidFill>
              </a:rPr>
              <a:t>to MPD</a:t>
            </a:r>
            <a:endParaRPr lang="ru-RU" sz="2400" dirty="0">
              <a:solidFill>
                <a:srgbClr val="00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036" y="394426"/>
            <a:ext cx="86815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66"/>
                </a:solidFill>
              </a:rPr>
              <a:t>1.6. </a:t>
            </a:r>
            <a:r>
              <a:rPr lang="en-US" sz="2400" b="1" u="sng" dirty="0" err="1" smtClean="0">
                <a:solidFill>
                  <a:srgbClr val="000066"/>
                </a:solidFill>
              </a:rPr>
              <a:t>Nuclotron</a:t>
            </a:r>
            <a:endParaRPr lang="ru-RU" sz="2400" u="sng" dirty="0">
              <a:solidFill>
                <a:srgbClr val="00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19" y="852410"/>
            <a:ext cx="864222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0066"/>
                </a:solidFill>
              </a:rPr>
              <a:t>Nuclotron</a:t>
            </a:r>
            <a:r>
              <a:rPr lang="en-US" sz="2400" b="1" dirty="0" smtClean="0">
                <a:solidFill>
                  <a:srgbClr val="000066"/>
                </a:solidFill>
              </a:rPr>
              <a:t> is under upgrade for both BM@N and MPD experiments.  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499810"/>
              </p:ext>
            </p:extLst>
          </p:nvPr>
        </p:nvGraphicFramePr>
        <p:xfrm>
          <a:off x="250255" y="3332665"/>
          <a:ext cx="8640960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29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42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12:20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0066"/>
                          </a:solidFill>
                          <a:effectLst/>
                        </a:rPr>
                        <a:t>Beam transfer channels, injection and extraction systems – status of construction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A. </a:t>
                      </a: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Tuzikov</a:t>
                      </a:r>
                      <a:endParaRPr lang="en-US" sz="2000" b="1" baseline="0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(JINR)</a:t>
                      </a:r>
                      <a:endParaRPr lang="ru-RU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201228"/>
              </p:ext>
            </p:extLst>
          </p:nvPr>
        </p:nvGraphicFramePr>
        <p:xfrm>
          <a:off x="251519" y="1659286"/>
          <a:ext cx="8640960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29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42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10:30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200" dirty="0" err="1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Nuclotron</a:t>
                      </a:r>
                      <a:r>
                        <a:rPr lang="en-US" sz="18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results of the 55</a:t>
                      </a:r>
                      <a:r>
                        <a:rPr lang="en-US" sz="1800" b="1" kern="1200" baseline="300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run, tasks and plans of the </a:t>
                      </a:r>
                      <a:r>
                        <a:rPr lang="en-US" sz="1800" b="1" kern="1200" dirty="0" err="1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Nuclotron</a:t>
                      </a:r>
                      <a:r>
                        <a:rPr lang="en-US" sz="18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upgrade for BM@N and MPD experiments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A. </a:t>
                      </a: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Butenko</a:t>
                      </a:r>
                      <a:endParaRPr lang="en-US" sz="2000" b="1" baseline="0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(JINR)</a:t>
                      </a:r>
                      <a:endParaRPr lang="ru-RU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50255" y="2295457"/>
            <a:ext cx="864222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0066"/>
                </a:solidFill>
              </a:rPr>
              <a:t>For both experiments </a:t>
            </a:r>
            <a:r>
              <a:rPr lang="en-US" sz="2000" b="1" dirty="0" err="1" smtClean="0">
                <a:solidFill>
                  <a:srgbClr val="000066"/>
                </a:solidFill>
              </a:rPr>
              <a:t>Nuclotron</a:t>
            </a:r>
            <a:r>
              <a:rPr lang="en-US" sz="2000" b="1" dirty="0" smtClean="0">
                <a:solidFill>
                  <a:srgbClr val="000066"/>
                </a:solidFill>
              </a:rPr>
              <a:t> needs to be equipped with </a:t>
            </a:r>
            <a:r>
              <a:rPr lang="en-US" sz="2000" b="1" u="sng" dirty="0" smtClean="0">
                <a:solidFill>
                  <a:srgbClr val="000066"/>
                </a:solidFill>
              </a:rPr>
              <a:t>injection system </a:t>
            </a:r>
            <a:r>
              <a:rPr lang="en-US" sz="2000" b="1" dirty="0" smtClean="0">
                <a:solidFill>
                  <a:srgbClr val="000066"/>
                </a:solidFill>
              </a:rPr>
              <a:t>from BTL BN and with fast </a:t>
            </a:r>
            <a:r>
              <a:rPr lang="en-US" sz="2000" b="1" u="sng" dirty="0" smtClean="0">
                <a:solidFill>
                  <a:srgbClr val="000066"/>
                </a:solidFill>
              </a:rPr>
              <a:t>extraction system </a:t>
            </a:r>
            <a:r>
              <a:rPr lang="en-US" sz="2000" b="1" dirty="0" smtClean="0">
                <a:solidFill>
                  <a:srgbClr val="000066"/>
                </a:solidFill>
              </a:rPr>
              <a:t>after acceleration for transfer to the Collider. Both systems are under Development at JINR:</a:t>
            </a:r>
            <a:endParaRPr lang="ru-RU" sz="2000" u="sng" dirty="0">
              <a:solidFill>
                <a:srgbClr val="000066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79512" y="3988130"/>
            <a:ext cx="8712967" cy="2113944"/>
            <a:chOff x="179512" y="3988130"/>
            <a:chExt cx="8712967" cy="2113944"/>
          </a:xfrm>
        </p:grpSpPr>
        <p:sp>
          <p:nvSpPr>
            <p:cNvPr id="15" name="TextBox 14"/>
            <p:cNvSpPr txBox="1"/>
            <p:nvPr/>
          </p:nvSpPr>
          <p:spPr>
            <a:xfrm>
              <a:off x="250255" y="3988130"/>
              <a:ext cx="8642224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smtClean="0">
                  <a:solidFill>
                    <a:srgbClr val="000066"/>
                  </a:solidFill>
                </a:rPr>
                <a:t>After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commissioning</a:t>
              </a:r>
              <a:r>
                <a:rPr lang="en-US" sz="2000" b="1" dirty="0" smtClean="0">
                  <a:solidFill>
                    <a:srgbClr val="0000CC"/>
                  </a:solidFill>
                </a:rPr>
                <a:t> 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of the all elements of the injectors’ chain – KRION, BTL HB, the Booster, BTL BN and upgrade of </a:t>
              </a:r>
              <a:r>
                <a:rPr lang="en-US" sz="2000" b="1" dirty="0" err="1" smtClean="0">
                  <a:solidFill>
                    <a:srgbClr val="000066"/>
                  </a:solidFill>
                </a:rPr>
                <a:t>Nuclotron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 the </a:t>
              </a:r>
              <a:r>
                <a:rPr lang="en-US" sz="2000" b="1" dirty="0">
                  <a:solidFill>
                    <a:srgbClr val="000066"/>
                  </a:solidFill>
                </a:rPr>
                <a:t>fixed target 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experiment BM@N will operate</a:t>
              </a:r>
              <a:r>
                <a:rPr lang="en-US" sz="2000" b="1" dirty="0" smtClean="0">
                  <a:solidFill>
                    <a:srgbClr val="0000CC"/>
                  </a:solidFill>
                </a:rPr>
                <a:t>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at the end of 2019 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with heavy ions in the energy range from 1 to 4.5 GeV/U using existing slow extraction system and the BTL to bldg. 205.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9512" y="5394188"/>
              <a:ext cx="864222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b="1" dirty="0" smtClean="0">
                  <a:solidFill>
                    <a:srgbClr val="000066"/>
                  </a:solidFill>
                </a:rPr>
                <a:t>For providing Collider with heavy ions the </a:t>
              </a:r>
              <a:r>
                <a:rPr lang="en-US" sz="2000" b="1" dirty="0" err="1" smtClean="0">
                  <a:solidFill>
                    <a:srgbClr val="000066"/>
                  </a:solidFill>
                </a:rPr>
                <a:t>Nuclotron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 is to be equipped with </a:t>
              </a:r>
              <a:r>
                <a:rPr lang="en-US" sz="2000" b="1" u="sng" dirty="0">
                  <a:solidFill>
                    <a:srgbClr val="000066"/>
                  </a:solidFill>
                </a:rPr>
                <a:t>fast extraction </a:t>
              </a:r>
              <a:r>
                <a:rPr lang="en-US" sz="2000" b="1" u="sng" dirty="0" smtClean="0">
                  <a:solidFill>
                    <a:srgbClr val="000066"/>
                  </a:solidFill>
                </a:rPr>
                <a:t>system</a:t>
              </a:r>
              <a:r>
                <a:rPr lang="en-US" sz="2000" b="1" dirty="0" smtClean="0">
                  <a:solidFill>
                    <a:srgbClr val="000066"/>
                  </a:solidFill>
                </a:rPr>
                <a:t> (under design at JINR presently).</a:t>
              </a:r>
              <a:endParaRPr lang="ru-RU" sz="2000" dirty="0">
                <a:solidFill>
                  <a:srgbClr val="00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927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8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79512" y="6290468"/>
            <a:ext cx="8568952" cy="496888"/>
            <a:chOff x="0" y="6356350"/>
            <a:chExt cx="8216900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CC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CC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CC"/>
                  </a:solidFill>
                </a:rPr>
                <a:t>2018</a:t>
              </a:r>
              <a:endParaRPr lang="ru-RU" sz="1600" b="1" dirty="0">
                <a:solidFill>
                  <a:srgbClr val="0000CC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649446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0" y="-8844"/>
            <a:ext cx="9163425" cy="4541122"/>
            <a:chOff x="0" y="-8844"/>
            <a:chExt cx="9163425" cy="4541122"/>
          </a:xfrm>
        </p:grpSpPr>
        <p:sp>
          <p:nvSpPr>
            <p:cNvPr id="4" name="TextBox 3"/>
            <p:cNvSpPr txBox="1"/>
            <p:nvPr/>
          </p:nvSpPr>
          <p:spPr>
            <a:xfrm>
              <a:off x="0" y="-8844"/>
              <a:ext cx="9163425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</a:rPr>
                <a:t>1. NICA – from KRION 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Source </a:t>
              </a:r>
              <a:r>
                <a:rPr lang="en-US" sz="2400" b="1" dirty="0">
                  <a:solidFill>
                    <a:srgbClr val="0000CC"/>
                  </a:solidFill>
                </a:rPr>
                <a:t>to MPD</a:t>
              </a:r>
              <a:endParaRPr lang="ru-RU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0" y="959572"/>
              <a:ext cx="91410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1.7.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Beam Transfer Line from </a:t>
              </a:r>
              <a:r>
                <a:rPr lang="en-US" sz="2400" b="1" u="sng" dirty="0" err="1" smtClean="0">
                  <a:solidFill>
                    <a:srgbClr val="000066"/>
                  </a:solidFill>
                </a:rPr>
                <a:t>Nuclotron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 to Collider (BTL NC)</a:t>
              </a:r>
              <a:endParaRPr lang="ru-RU" sz="2400" u="sng" dirty="0">
                <a:solidFill>
                  <a:srgbClr val="000066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1522" y="1731511"/>
              <a:ext cx="8681568" cy="2800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smtClean="0">
                  <a:solidFill>
                    <a:srgbClr val="000066"/>
                  </a:solidFill>
                </a:rPr>
                <a:t>The BTL NC has been designed by NICA team with partial contribution of BINP experts. Further the BTL was developed by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SigmaPhi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C</a:t>
              </a:r>
              <a:r>
                <a:rPr lang="en-US" sz="2400" b="1" baseline="30000" dirty="0" smtClean="0">
                  <a:solidFill>
                    <a:srgbClr val="FF0000"/>
                  </a:solidFill>
                </a:rPr>
                <a:t>o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(France)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under contract with JINR. Presently the BTL project is in the stage of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final design and beginning of fabrication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.</a:t>
              </a:r>
            </a:p>
            <a:p>
              <a:pPr algn="just"/>
              <a:endParaRPr lang="en-US" sz="800" b="1" dirty="0">
                <a:solidFill>
                  <a:srgbClr val="000066"/>
                </a:solidFill>
              </a:endParaRPr>
            </a:p>
            <a:p>
              <a:pPr algn="just"/>
              <a:r>
                <a:rPr lang="en-US" sz="2400" b="1" dirty="0" smtClean="0">
                  <a:solidFill>
                    <a:srgbClr val="000066"/>
                  </a:solidFill>
                </a:rPr>
                <a:t>Designing and manufacturing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the system of injection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into Collider is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a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task for NICA team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.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It is presently under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final design and technological development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.</a:t>
              </a:r>
              <a:endParaRPr lang="ru-RU" sz="2400" u="sng" dirty="0">
                <a:solidFill>
                  <a:srgbClr val="000066"/>
                </a:solidFill>
              </a:endParaRPr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171744"/>
              </p:ext>
            </p:extLst>
          </p:nvPr>
        </p:nvGraphicFramePr>
        <p:xfrm>
          <a:off x="271826" y="4730984"/>
          <a:ext cx="8640960" cy="6096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29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42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12:20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0066"/>
                          </a:solidFill>
                          <a:effectLst/>
                        </a:rPr>
                        <a:t>Beam transfer channels, injection and extraction systems – status of construction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buNone/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A. </a:t>
                      </a: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Tuzikov</a:t>
                      </a:r>
                      <a:endParaRPr lang="en-US" sz="2000" b="1" baseline="0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(JINR)</a:t>
                      </a:r>
                      <a:endParaRPr lang="ru-RU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498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99489" y="6379276"/>
            <a:ext cx="2133600" cy="365125"/>
          </a:xfrm>
        </p:spPr>
        <p:txBody>
          <a:bodyPr/>
          <a:lstStyle/>
          <a:p>
            <a:fld id="{1300AB21-8A4E-4670-A57B-A94DA17D1F86}" type="slidenum">
              <a:rPr lang="ru-RU" smtClean="0"/>
              <a:t>9</a:t>
            </a:fld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107504" y="6313394"/>
            <a:ext cx="8636576" cy="496888"/>
            <a:chOff x="0" y="6356350"/>
            <a:chExt cx="7769188" cy="496888"/>
          </a:xfrm>
        </p:grpSpPr>
        <p:sp>
          <p:nvSpPr>
            <p:cNvPr id="5" name="TextBox 4"/>
            <p:cNvSpPr txBox="1"/>
            <p:nvPr/>
          </p:nvSpPr>
          <p:spPr>
            <a:xfrm>
              <a:off x="690496" y="6471729"/>
              <a:ext cx="66247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1600" b="1" dirty="0" err="1" smtClean="0">
                  <a:solidFill>
                    <a:srgbClr val="000066"/>
                  </a:solidFill>
                </a:rPr>
                <a:t>I.Meshkov</a:t>
              </a:r>
              <a:r>
                <a:rPr lang="en-US" altLang="ru-RU" sz="1600" b="1" dirty="0" smtClean="0">
                  <a:solidFill>
                    <a:srgbClr val="000066"/>
                  </a:solidFill>
                </a:rPr>
                <a:t>  NICA status                   NICA MAC             June 07-08, </a:t>
              </a:r>
              <a:r>
                <a:rPr lang="en-US" sz="1600" b="1" dirty="0" smtClean="0">
                  <a:solidFill>
                    <a:srgbClr val="000066"/>
                  </a:solidFill>
                </a:rPr>
                <a:t>2018</a:t>
              </a:r>
              <a:endParaRPr lang="ru-RU" sz="1600" b="1" dirty="0">
                <a:solidFill>
                  <a:srgbClr val="000066"/>
                </a:solidFill>
              </a:endParaRPr>
            </a:p>
          </p:txBody>
        </p:sp>
        <p:pic>
          <p:nvPicPr>
            <p:cNvPr id="21" name="Picture 4" descr="JIN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6350"/>
              <a:ext cx="534988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" descr="NICA-Logo_4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2288" y="6480082"/>
              <a:ext cx="5969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9727" y="-52059"/>
            <a:ext cx="9163425" cy="3430866"/>
            <a:chOff x="0" y="-8844"/>
            <a:chExt cx="9163425" cy="3430866"/>
          </a:xfrm>
        </p:grpSpPr>
        <p:sp>
          <p:nvSpPr>
            <p:cNvPr id="4" name="TextBox 3"/>
            <p:cNvSpPr txBox="1"/>
            <p:nvPr/>
          </p:nvSpPr>
          <p:spPr>
            <a:xfrm>
              <a:off x="0" y="-8844"/>
              <a:ext cx="9163425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ru-RU" sz="2400" b="1" dirty="0">
                  <a:solidFill>
                    <a:srgbClr val="0000CC"/>
                  </a:solidFill>
                </a:rPr>
                <a:t>2. </a:t>
              </a:r>
              <a:r>
                <a:rPr lang="en-US" sz="2400" b="1" dirty="0">
                  <a:solidFill>
                    <a:srgbClr val="0000CC"/>
                  </a:solidFill>
                </a:rPr>
                <a:t>NICA </a:t>
              </a:r>
              <a:r>
                <a:rPr lang="en-US" sz="2400" b="1" dirty="0" smtClean="0">
                  <a:solidFill>
                    <a:srgbClr val="0000CC"/>
                  </a:solidFill>
                </a:rPr>
                <a:t>Collider and MPD</a:t>
              </a:r>
              <a:endParaRPr lang="ru-RU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90" y="473349"/>
              <a:ext cx="914101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66"/>
                  </a:solidFill>
                </a:rPr>
                <a:t>2.1. </a:t>
              </a:r>
              <a:r>
                <a:rPr lang="en-US" sz="2400" b="1" u="sng" dirty="0" smtClean="0">
                  <a:solidFill>
                    <a:srgbClr val="000066"/>
                  </a:solidFill>
                </a:rPr>
                <a:t>Ion dynamics in the Collider</a:t>
              </a:r>
              <a:endParaRPr lang="ru-RU" sz="2400" u="sng" dirty="0">
                <a:solidFill>
                  <a:srgbClr val="000066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3640" y="1224626"/>
              <a:ext cx="8681569" cy="21973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 smtClean="0">
                  <a:solidFill>
                    <a:srgbClr val="000066"/>
                  </a:solidFill>
                </a:rPr>
                <a:t>The main efforts to develop and optimize </a:t>
              </a:r>
              <a:r>
                <a:rPr lang="en-US" sz="2400" b="1" i="1" dirty="0" smtClean="0">
                  <a:solidFill>
                    <a:srgbClr val="000066"/>
                  </a:solidFill>
                </a:rPr>
                <a:t>Collider optics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 were devoted to the problem of so called </a:t>
              </a:r>
              <a:r>
                <a:rPr lang="en-US" sz="2400" b="1" i="1" dirty="0" smtClean="0">
                  <a:solidFill>
                    <a:srgbClr val="000066"/>
                  </a:solidFill>
                </a:rPr>
                <a:t>dynamic aperture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(DA) that defines essentially life time of the Collider luminosity (</a:t>
              </a:r>
              <a:r>
                <a:rPr lang="en-US" sz="2400" b="1" i="1" dirty="0" smtClean="0">
                  <a:solidFill>
                    <a:srgbClr val="000066"/>
                  </a:solidFill>
                </a:rPr>
                <a:t>single particle dynamics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). </a:t>
              </a:r>
              <a:r>
                <a:rPr lang="en-US" sz="2400" b="1" dirty="0">
                  <a:solidFill>
                    <a:srgbClr val="000066"/>
                  </a:solidFill>
                </a:rPr>
                <a:t>Significant progress was achieved as a result of coordinated </a:t>
              </a:r>
              <a:r>
                <a:rPr lang="en-US" sz="2400" b="1" dirty="0" smtClean="0">
                  <a:solidFill>
                    <a:srgbClr val="000066"/>
                  </a:solidFill>
                </a:rPr>
                <a:t>work of collaborating group of JINR, BINP and ITEP. </a:t>
              </a:r>
              <a:endParaRPr lang="ru-RU" sz="2400" b="1" u="sng" dirty="0">
                <a:solidFill>
                  <a:srgbClr val="000066"/>
                </a:solidFill>
              </a:endParaRPr>
            </a:p>
          </p:txBody>
        </p:sp>
      </p:grp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582616"/>
              </p:ext>
            </p:extLst>
          </p:nvPr>
        </p:nvGraphicFramePr>
        <p:xfrm>
          <a:off x="207659" y="3874603"/>
          <a:ext cx="8640960" cy="9144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129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421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8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Thursday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13:35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NICA Collider: optics overview, nonlinearities and dynamic aperture, choice of working points </a:t>
                      </a:r>
                      <a:endParaRPr lang="ru-RU" sz="2000" b="1" baseline="0" dirty="0">
                        <a:solidFill>
                          <a:srgbClr val="00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S.Kostromin</a:t>
                      </a:r>
                      <a:r>
                        <a:rPr lang="en-US" sz="2000" b="1" baseline="0" dirty="0" smtClean="0">
                          <a:solidFill>
                            <a:srgbClr val="000066"/>
                          </a:solidFill>
                          <a:effectLst/>
                        </a:rPr>
                        <a:t>, O. </a:t>
                      </a:r>
                      <a:r>
                        <a:rPr lang="en-US" sz="2000" b="1" baseline="0" dirty="0" err="1" smtClean="0">
                          <a:solidFill>
                            <a:srgbClr val="000066"/>
                          </a:solidFill>
                          <a:effectLst/>
                        </a:rPr>
                        <a:t>Kozlov</a:t>
                      </a:r>
                      <a:endParaRPr lang="en-US" sz="2000" b="1" baseline="0" dirty="0" smtClean="0">
                        <a:solidFill>
                          <a:srgbClr val="000066"/>
                        </a:solidFill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66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(JINR)</a:t>
                      </a:r>
                      <a:endParaRPr lang="ru-RU" sz="2000" b="1" dirty="0" smtClean="0">
                        <a:solidFill>
                          <a:srgbClr val="000066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0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6168</TotalTime>
  <Words>2720</Words>
  <Application>Microsoft Office PowerPoint</Application>
  <PresentationFormat>Экран (4:3)</PresentationFormat>
  <Paragraphs>501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SimSun</vt:lpstr>
      <vt:lpstr>Arial</vt:lpstr>
      <vt:lpstr>Bookman Old Style</vt:lpstr>
      <vt:lpstr>Calibri</vt:lpstr>
      <vt:lpstr>Times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 Николаевич</dc:creator>
  <cp:lastModifiedBy>Игорь Николаевич</cp:lastModifiedBy>
  <cp:revision>448</cp:revision>
  <dcterms:created xsi:type="dcterms:W3CDTF">2015-09-01T17:14:53Z</dcterms:created>
  <dcterms:modified xsi:type="dcterms:W3CDTF">2018-06-07T11:36:23Z</dcterms:modified>
</cp:coreProperties>
</file>