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3D2A2B6-770C-4B8C-AFDA-66ED3FB4E3AA}" type="datetimeFigureOut">
              <a:rPr lang="ru-RU" smtClean="0"/>
              <a:t>17.06.2018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3463596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D2A2B6-770C-4B8C-AFDA-66ED3FB4E3AA}" type="datetimeFigureOut">
              <a:rPr lang="ru-RU" smtClean="0"/>
              <a:t>17.06.2018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126695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D2A2B6-770C-4B8C-AFDA-66ED3FB4E3AA}" type="datetimeFigureOut">
              <a:rPr lang="ru-RU" smtClean="0"/>
              <a:t>17.06.2018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3876312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30"/>
            <a:ext cx="103632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3180494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310842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5"/>
            <a:ext cx="103632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3152690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241554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566271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2295424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2191891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3" y="273050"/>
            <a:ext cx="4011084"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95840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D2A2B6-770C-4B8C-AFDA-66ED3FB4E3AA}" type="datetimeFigureOut">
              <a:rPr lang="ru-RU" smtClean="0"/>
              <a:t>17.06.2018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6910235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532681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3666311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43"/>
            <a:ext cx="27432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09600" y="274643"/>
            <a:ext cx="80264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1FEDE72-D25A-48ED-98C9-84099DE67EF7}" type="datetimeFigureOut">
              <a:rPr lang="de-DE" smtClean="0"/>
              <a:pPr/>
              <a:t>17.06.2018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99216D9-3C04-4EFD-867C-BA878A43C17F}" type="slidenum">
              <a:rPr lang="de-DE" smtClean="0"/>
              <a:pPr/>
              <a:t>‹#›</a:t>
            </a:fld>
            <a:endParaRPr lang="de-DE"/>
          </a:p>
        </p:txBody>
      </p:sp>
    </p:spTree>
    <p:extLst>
      <p:ext uri="{BB962C8B-B14F-4D97-AF65-F5344CB8AC3E}">
        <p14:creationId xmlns:p14="http://schemas.microsoft.com/office/powerpoint/2010/main" val="107904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3D2A2B6-770C-4B8C-AFDA-66ED3FB4E3AA}" type="datetimeFigureOut">
              <a:rPr lang="ru-RU" smtClean="0"/>
              <a:t>17.06.2018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32757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3D2A2B6-770C-4B8C-AFDA-66ED3FB4E3AA}" type="datetimeFigureOut">
              <a:rPr lang="ru-RU" smtClean="0"/>
              <a:t>17.06.2018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3857690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3D2A2B6-770C-4B8C-AFDA-66ED3FB4E3AA}" type="datetimeFigureOut">
              <a:rPr lang="ru-RU" smtClean="0"/>
              <a:t>17.06.2018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274334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3D2A2B6-770C-4B8C-AFDA-66ED3FB4E3AA}" type="datetimeFigureOut">
              <a:rPr lang="ru-RU" smtClean="0"/>
              <a:t>17.06.2018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202926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3D2A2B6-770C-4B8C-AFDA-66ED3FB4E3AA}" type="datetimeFigureOut">
              <a:rPr lang="ru-RU" smtClean="0"/>
              <a:t>17.06.2018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338563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3D2A2B6-770C-4B8C-AFDA-66ED3FB4E3AA}" type="datetimeFigureOut">
              <a:rPr lang="ru-RU" smtClean="0"/>
              <a:t>17.06.2018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178125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3D2A2B6-770C-4B8C-AFDA-66ED3FB4E3AA}" type="datetimeFigureOut">
              <a:rPr lang="ru-RU" smtClean="0"/>
              <a:t>17.06.2018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1C63C08-2157-4644-917A-C80550E30E37}" type="slidenum">
              <a:rPr lang="ru-RU" smtClean="0"/>
              <a:t>‹#›</a:t>
            </a:fld>
            <a:endParaRPr lang="ru-RU"/>
          </a:p>
        </p:txBody>
      </p:sp>
    </p:spTree>
    <p:extLst>
      <p:ext uri="{BB962C8B-B14F-4D97-AF65-F5344CB8AC3E}">
        <p14:creationId xmlns:p14="http://schemas.microsoft.com/office/powerpoint/2010/main" val="3256853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2A2B6-770C-4B8C-AFDA-66ED3FB4E3AA}" type="datetimeFigureOut">
              <a:rPr lang="ru-RU" smtClean="0"/>
              <a:t>17.06.2018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63C08-2157-4644-917A-C80550E30E37}" type="slidenum">
              <a:rPr lang="ru-RU" smtClean="0"/>
              <a:t>‹#›</a:t>
            </a:fld>
            <a:endParaRPr lang="ru-RU"/>
          </a:p>
        </p:txBody>
      </p:sp>
    </p:spTree>
    <p:extLst>
      <p:ext uri="{BB962C8B-B14F-4D97-AF65-F5344CB8AC3E}">
        <p14:creationId xmlns:p14="http://schemas.microsoft.com/office/powerpoint/2010/main" val="8282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EDE72-D25A-48ED-98C9-84099DE67EF7}" type="datetimeFigureOut">
              <a:rPr lang="de-DE" smtClean="0"/>
              <a:pPr/>
              <a:t>17.06.2018</a:t>
            </a:fld>
            <a:endParaRPr lang="de-DE"/>
          </a:p>
        </p:txBody>
      </p:sp>
      <p:sp>
        <p:nvSpPr>
          <p:cNvPr id="5" name="Fußzeilenplatzhalt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216D9-3C04-4EFD-867C-BA878A43C17F}" type="slidenum">
              <a:rPr lang="de-DE" smtClean="0"/>
              <a:pPr/>
              <a:t>‹#›</a:t>
            </a:fld>
            <a:endParaRPr lang="de-DE"/>
          </a:p>
        </p:txBody>
      </p:sp>
    </p:spTree>
    <p:extLst>
      <p:ext uri="{BB962C8B-B14F-4D97-AF65-F5344CB8AC3E}">
        <p14:creationId xmlns:p14="http://schemas.microsoft.com/office/powerpoint/2010/main" val="1137912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bedny@nusun.jinr" TargetMode="External"/><Relationship Id="rId7" Type="http://schemas.openxmlformats.org/officeDocument/2006/relationships/hyperlink" Target="mailto:krasavin@jinr.ru" TargetMode="External"/><Relationship Id="rId2" Type="http://schemas.openxmlformats.org/officeDocument/2006/relationships/hyperlink" Target="mailto:Nikolai.rusakovitch@cern.ch" TargetMode="External"/><Relationship Id="rId1" Type="http://schemas.openxmlformats.org/officeDocument/2006/relationships/slideLayout" Target="../slideLayouts/slideLayout13.xml"/><Relationship Id="rId6" Type="http://schemas.openxmlformats.org/officeDocument/2006/relationships/hyperlink" Target="mailto:karpov@jinr.ru" TargetMode="External"/><Relationship Id="rId5" Type="http://schemas.openxmlformats.org/officeDocument/2006/relationships/hyperlink" Target="mailto:aksenov@nf.jinr.ru" TargetMode="External"/><Relationship Id="rId4" Type="http://schemas.openxmlformats.org/officeDocument/2006/relationships/hyperlink" Target="mailto:roumen.tsenov@jinr.r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95555" y="741872"/>
            <a:ext cx="10325819" cy="830997"/>
          </a:xfrm>
          <a:prstGeom prst="rect">
            <a:avLst/>
          </a:prstGeom>
          <a:noFill/>
        </p:spPr>
        <p:txBody>
          <a:bodyPr wrap="square" rtlCol="0">
            <a:spAutoFit/>
          </a:bodyPr>
          <a:lstStyle/>
          <a:p>
            <a:pPr algn="ctr"/>
            <a:r>
              <a:rPr lang="en-US" sz="2400" dirty="0" smtClean="0">
                <a:solidFill>
                  <a:srgbClr val="333333"/>
                </a:solidFill>
                <a:latin typeface="Verdana" panose="020B0604030504040204" pitchFamily="34" charset="0"/>
              </a:rPr>
              <a:t>On </a:t>
            </a:r>
            <a:r>
              <a:rPr lang="en-US" sz="2400" dirty="0">
                <a:solidFill>
                  <a:srgbClr val="333333"/>
                </a:solidFill>
                <a:latin typeface="Verdana" panose="020B0604030504040204" pitchFamily="34" charset="0"/>
              </a:rPr>
              <a:t>the development of JINR's strategic long-range plan in the area of particle physics</a:t>
            </a:r>
            <a:endParaRPr lang="ru-RU" sz="2400" dirty="0"/>
          </a:p>
        </p:txBody>
      </p:sp>
      <p:sp>
        <p:nvSpPr>
          <p:cNvPr id="5" name="TextBox 4"/>
          <p:cNvSpPr txBox="1"/>
          <p:nvPr/>
        </p:nvSpPr>
        <p:spPr>
          <a:xfrm>
            <a:off x="7841411" y="6331789"/>
            <a:ext cx="3579963" cy="369332"/>
          </a:xfrm>
          <a:prstGeom prst="rect">
            <a:avLst/>
          </a:prstGeom>
          <a:noFill/>
        </p:spPr>
        <p:txBody>
          <a:bodyPr wrap="square" rtlCol="0">
            <a:spAutoFit/>
          </a:bodyPr>
          <a:lstStyle/>
          <a:p>
            <a:r>
              <a:rPr lang="en-US" i="1" dirty="0" err="1" smtClean="0"/>
              <a:t>N.Russakovich</a:t>
            </a:r>
            <a:r>
              <a:rPr lang="en-US" i="1" dirty="0" smtClean="0"/>
              <a:t>, 18 June 2018</a:t>
            </a:r>
            <a:endParaRPr lang="ru-RU" i="1" dirty="0"/>
          </a:p>
        </p:txBody>
      </p:sp>
      <p:pic>
        <p:nvPicPr>
          <p:cNvPr id="6" name="Picture 72"/>
          <p:cNvPicPr/>
          <p:nvPr/>
        </p:nvPicPr>
        <p:blipFill>
          <a:blip r:embed="rId2"/>
          <a:stretch>
            <a:fillRect/>
          </a:stretch>
        </p:blipFill>
        <p:spPr>
          <a:xfrm>
            <a:off x="1966822" y="2182482"/>
            <a:ext cx="8350369" cy="2967487"/>
          </a:xfrm>
          <a:prstGeom prst="rect">
            <a:avLst/>
          </a:prstGeom>
        </p:spPr>
      </p:pic>
      <p:sp>
        <p:nvSpPr>
          <p:cNvPr id="7" name="TextBox 6"/>
          <p:cNvSpPr txBox="1"/>
          <p:nvPr/>
        </p:nvSpPr>
        <p:spPr>
          <a:xfrm>
            <a:off x="2251494" y="5371547"/>
            <a:ext cx="8272732" cy="369332"/>
          </a:xfrm>
          <a:prstGeom prst="rect">
            <a:avLst/>
          </a:prstGeom>
          <a:noFill/>
        </p:spPr>
        <p:txBody>
          <a:bodyPr wrap="square" rtlCol="0">
            <a:spAutoFit/>
          </a:bodyPr>
          <a:lstStyle/>
          <a:p>
            <a:r>
              <a:rPr lang="ru-RU" dirty="0" err="1">
                <a:solidFill>
                  <a:srgbClr val="000000"/>
                </a:solidFill>
                <a:latin typeface="Calibri" panose="020F0502020204030204" pitchFamily="34" charset="0"/>
                <a:ea typeface="Calibri" panose="020F0502020204030204" pitchFamily="34" charset="0"/>
              </a:rPr>
              <a:t>Synchrocyclotron</a:t>
            </a:r>
            <a:r>
              <a:rPr lang="ru-RU" dirty="0">
                <a:solidFill>
                  <a:srgbClr val="000000"/>
                </a:solidFill>
                <a:latin typeface="Calibri" panose="020F0502020204030204" pitchFamily="34" charset="0"/>
                <a:ea typeface="Calibri" panose="020F0502020204030204" pitchFamily="34" charset="0"/>
              </a:rPr>
              <a:t> (</a:t>
            </a:r>
            <a:r>
              <a:rPr lang="ru-RU" dirty="0" err="1">
                <a:solidFill>
                  <a:srgbClr val="000000"/>
                </a:solidFill>
                <a:latin typeface="Calibri" panose="020F0502020204030204" pitchFamily="34" charset="0"/>
                <a:ea typeface="Calibri" panose="020F0502020204030204" pitchFamily="34" charset="0"/>
              </a:rPr>
              <a:t>left</a:t>
            </a:r>
            <a:r>
              <a:rPr lang="ru-RU" dirty="0">
                <a:solidFill>
                  <a:srgbClr val="000000"/>
                </a:solidFill>
                <a:latin typeface="Calibri" panose="020F0502020204030204" pitchFamily="34" charset="0"/>
                <a:ea typeface="Calibri" panose="020F0502020204030204" pitchFamily="34" charset="0"/>
              </a:rPr>
              <a:t>) </a:t>
            </a:r>
            <a:r>
              <a:rPr lang="ru-RU" dirty="0" err="1">
                <a:solidFill>
                  <a:srgbClr val="000000"/>
                </a:solidFill>
                <a:latin typeface="Calibri" panose="020F0502020204030204" pitchFamily="34" charset="0"/>
                <a:ea typeface="Calibri" panose="020F0502020204030204" pitchFamily="34" charset="0"/>
              </a:rPr>
              <a:t>and</a:t>
            </a:r>
            <a:r>
              <a:rPr lang="ru-RU" dirty="0">
                <a:solidFill>
                  <a:srgbClr val="000000"/>
                </a:solidFill>
                <a:latin typeface="Calibri" panose="020F0502020204030204" pitchFamily="34" charset="0"/>
                <a:ea typeface="Calibri" panose="020F0502020204030204" pitchFamily="34" charset="0"/>
              </a:rPr>
              <a:t> </a:t>
            </a:r>
            <a:r>
              <a:rPr lang="ru-RU" dirty="0" err="1">
                <a:solidFill>
                  <a:srgbClr val="000000"/>
                </a:solidFill>
                <a:latin typeface="Calibri" panose="020F0502020204030204" pitchFamily="34" charset="0"/>
                <a:ea typeface="Calibri" panose="020F0502020204030204" pitchFamily="34" charset="0"/>
              </a:rPr>
              <a:t>synchrophasotron</a:t>
            </a:r>
            <a:r>
              <a:rPr lang="ru-RU" dirty="0">
                <a:solidFill>
                  <a:srgbClr val="000000"/>
                </a:solidFill>
                <a:latin typeface="Calibri" panose="020F0502020204030204" pitchFamily="34" charset="0"/>
                <a:ea typeface="Calibri" panose="020F0502020204030204" pitchFamily="34" charset="0"/>
              </a:rPr>
              <a:t> (</a:t>
            </a:r>
            <a:r>
              <a:rPr lang="ru-RU" dirty="0" err="1">
                <a:solidFill>
                  <a:srgbClr val="000000"/>
                </a:solidFill>
                <a:latin typeface="Calibri" panose="020F0502020204030204" pitchFamily="34" charset="0"/>
                <a:ea typeface="Calibri" panose="020F0502020204030204" pitchFamily="34" charset="0"/>
              </a:rPr>
              <a:t>right</a:t>
            </a:r>
            <a:r>
              <a:rPr lang="ru-RU" dirty="0">
                <a:solidFill>
                  <a:srgbClr val="000000"/>
                </a:solidFill>
                <a:latin typeface="Calibri" panose="020F0502020204030204" pitchFamily="34" charset="0"/>
                <a:ea typeface="Calibri" panose="020F0502020204030204" pitchFamily="34" charset="0"/>
              </a:rPr>
              <a:t>), </a:t>
            </a:r>
            <a:r>
              <a:rPr lang="ru-RU" dirty="0" err="1">
                <a:solidFill>
                  <a:srgbClr val="000000"/>
                </a:solidFill>
                <a:latin typeface="Calibri" panose="020F0502020204030204" pitchFamily="34" charset="0"/>
                <a:ea typeface="Calibri" panose="020F0502020204030204" pitchFamily="34" charset="0"/>
              </a:rPr>
              <a:t>the</a:t>
            </a:r>
            <a:r>
              <a:rPr lang="ru-RU" dirty="0">
                <a:solidFill>
                  <a:srgbClr val="000000"/>
                </a:solidFill>
                <a:latin typeface="Calibri" panose="020F0502020204030204" pitchFamily="34" charset="0"/>
                <a:ea typeface="Calibri" panose="020F0502020204030204" pitchFamily="34" charset="0"/>
              </a:rPr>
              <a:t> </a:t>
            </a:r>
            <a:r>
              <a:rPr lang="ru-RU" dirty="0" err="1">
                <a:solidFill>
                  <a:srgbClr val="000000"/>
                </a:solidFill>
                <a:latin typeface="Calibri" panose="020F0502020204030204" pitchFamily="34" charset="0"/>
                <a:ea typeface="Calibri" panose="020F0502020204030204" pitchFamily="34" charset="0"/>
              </a:rPr>
              <a:t>first</a:t>
            </a:r>
            <a:r>
              <a:rPr lang="ru-RU" dirty="0">
                <a:solidFill>
                  <a:srgbClr val="000000"/>
                </a:solidFill>
                <a:latin typeface="Calibri" panose="020F0502020204030204" pitchFamily="34" charset="0"/>
                <a:ea typeface="Calibri" panose="020F0502020204030204" pitchFamily="34" charset="0"/>
              </a:rPr>
              <a:t> </a:t>
            </a:r>
            <a:r>
              <a:rPr lang="ru-RU" dirty="0" err="1">
                <a:solidFill>
                  <a:srgbClr val="000000"/>
                </a:solidFill>
                <a:latin typeface="Calibri" panose="020F0502020204030204" pitchFamily="34" charset="0"/>
                <a:ea typeface="Calibri" panose="020F0502020204030204" pitchFamily="34" charset="0"/>
              </a:rPr>
              <a:t>Dubna</a:t>
            </a:r>
            <a:r>
              <a:rPr lang="ru-RU" dirty="0">
                <a:solidFill>
                  <a:srgbClr val="000000"/>
                </a:solidFill>
                <a:latin typeface="Calibri" panose="020F0502020204030204" pitchFamily="34" charset="0"/>
                <a:ea typeface="Calibri" panose="020F0502020204030204" pitchFamily="34" charset="0"/>
              </a:rPr>
              <a:t> </a:t>
            </a:r>
            <a:r>
              <a:rPr lang="ru-RU" dirty="0" err="1">
                <a:solidFill>
                  <a:srgbClr val="000000"/>
                </a:solidFill>
                <a:latin typeface="Calibri" panose="020F0502020204030204" pitchFamily="34" charset="0"/>
                <a:ea typeface="Calibri" panose="020F0502020204030204" pitchFamily="34" charset="0"/>
              </a:rPr>
              <a:t>accelerators</a:t>
            </a:r>
            <a:r>
              <a:rPr lang="ru-RU" dirty="0">
                <a:solidFill>
                  <a:srgbClr val="000000"/>
                </a:solidFill>
                <a:latin typeface="Calibri" panose="020F0502020204030204" pitchFamily="34" charset="0"/>
                <a:ea typeface="Calibri" panose="020F0502020204030204" pitchFamily="34" charset="0"/>
              </a:rPr>
              <a:t>.</a:t>
            </a:r>
            <a:endParaRPr lang="ru-RU" dirty="0"/>
          </a:p>
        </p:txBody>
      </p:sp>
    </p:spTree>
    <p:extLst>
      <p:ext uri="{BB962C8B-B14F-4D97-AF65-F5344CB8AC3E}">
        <p14:creationId xmlns:p14="http://schemas.microsoft.com/office/powerpoint/2010/main" val="3426147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7400" y="228600"/>
            <a:ext cx="8229600" cy="1143000"/>
          </a:xfrm>
          <a:solidFill>
            <a:schemeClr val="bg2"/>
          </a:solidFill>
        </p:spPr>
        <p:txBody>
          <a:bodyPr/>
          <a:lstStyle/>
          <a:p>
            <a:r>
              <a:rPr lang="en-US" smtClean="0"/>
              <a:t>Sub-groups </a:t>
            </a:r>
            <a:r>
              <a:rPr lang="en-US" dirty="0" smtClean="0"/>
              <a:t>and local conveners</a:t>
            </a:r>
            <a:endParaRPr lang="ru-RU" dirty="0"/>
          </a:p>
        </p:txBody>
      </p:sp>
      <p:sp>
        <p:nvSpPr>
          <p:cNvPr id="3" name="Объект 2"/>
          <p:cNvSpPr>
            <a:spLocks noGrp="1"/>
          </p:cNvSpPr>
          <p:nvPr>
            <p:ph idx="1"/>
          </p:nvPr>
        </p:nvSpPr>
        <p:spPr>
          <a:xfrm>
            <a:off x="1600200" y="1676401"/>
            <a:ext cx="9753600" cy="4525963"/>
          </a:xfrm>
        </p:spPr>
        <p:txBody>
          <a:bodyPr>
            <a:normAutofit fontScale="70000" lnSpcReduction="20000"/>
          </a:bodyPr>
          <a:lstStyle/>
          <a:p>
            <a:r>
              <a:rPr lang="en-US" dirty="0"/>
              <a:t>Particle Physics (including neutrino- and astrophysics, HEP on large scale international </a:t>
            </a:r>
            <a:r>
              <a:rPr lang="en-US" dirty="0" smtClean="0"/>
              <a:t>facilities) - Nikolai </a:t>
            </a:r>
            <a:r>
              <a:rPr lang="en-US" dirty="0" err="1"/>
              <a:t>Russakovich</a:t>
            </a:r>
            <a:r>
              <a:rPr lang="en-US" dirty="0"/>
              <a:t>  (</a:t>
            </a:r>
            <a:r>
              <a:rPr lang="en-US" u="sng" dirty="0">
                <a:hlinkClick r:id="rId2"/>
              </a:rPr>
              <a:t>Nikolai.rusakovitch@cern.ch</a:t>
            </a:r>
            <a:r>
              <a:rPr lang="en-US" dirty="0"/>
              <a:t>) </a:t>
            </a:r>
            <a:r>
              <a:rPr lang="en-US" dirty="0" smtClean="0"/>
              <a:t>  			                    and </a:t>
            </a:r>
            <a:r>
              <a:rPr lang="en-US" dirty="0"/>
              <a:t>Vadim </a:t>
            </a:r>
            <a:r>
              <a:rPr lang="en-US" dirty="0" err="1"/>
              <a:t>Bednyakov</a:t>
            </a:r>
            <a:r>
              <a:rPr lang="en-US" dirty="0"/>
              <a:t> (</a:t>
            </a:r>
            <a:r>
              <a:rPr lang="en-US" u="sng" dirty="0">
                <a:hlinkClick r:id="rId3"/>
              </a:rPr>
              <a:t>bedny@nusun.jinr</a:t>
            </a:r>
            <a:r>
              <a:rPr lang="en-US" dirty="0"/>
              <a:t>.ru)  </a:t>
            </a:r>
            <a:endParaRPr lang="ru-RU" dirty="0"/>
          </a:p>
          <a:p>
            <a:r>
              <a:rPr lang="en-US" dirty="0"/>
              <a:t>Relativistic Heavy Ion and Spin </a:t>
            </a:r>
            <a:r>
              <a:rPr lang="en-US" dirty="0" smtClean="0"/>
              <a:t>Physics     -      </a:t>
            </a:r>
            <a:r>
              <a:rPr lang="en-US" dirty="0" err="1" smtClean="0"/>
              <a:t>Roumen</a:t>
            </a:r>
            <a:r>
              <a:rPr lang="en-US" dirty="0" smtClean="0"/>
              <a:t> </a:t>
            </a:r>
            <a:r>
              <a:rPr lang="en-US" dirty="0" err="1"/>
              <a:t>Tsenov</a:t>
            </a:r>
            <a:r>
              <a:rPr lang="en-US" dirty="0"/>
              <a:t> </a:t>
            </a:r>
            <a:endParaRPr lang="en-US" dirty="0" smtClean="0"/>
          </a:p>
          <a:p>
            <a:pPr marL="0" indent="0">
              <a:buNone/>
            </a:pPr>
            <a:r>
              <a:rPr lang="en-US" dirty="0"/>
              <a:t> </a:t>
            </a:r>
            <a:r>
              <a:rPr lang="en-US" dirty="0" smtClean="0"/>
              <a:t>                                                                                    (</a:t>
            </a:r>
            <a:r>
              <a:rPr lang="en-US" u="sng" dirty="0" smtClean="0">
                <a:hlinkClick r:id="rId4"/>
              </a:rPr>
              <a:t>roumen.tsenov@jinr.ru</a:t>
            </a:r>
            <a:r>
              <a:rPr lang="en-US" dirty="0" smtClean="0"/>
              <a:t>)</a:t>
            </a:r>
            <a:endParaRPr lang="ru-RU" dirty="0"/>
          </a:p>
          <a:p>
            <a:r>
              <a:rPr lang="en-US" dirty="0"/>
              <a:t>IT, Big Data and High Performance </a:t>
            </a:r>
            <a:r>
              <a:rPr lang="en-US" dirty="0" smtClean="0"/>
              <a:t>Computing - Vladimir </a:t>
            </a:r>
            <a:r>
              <a:rPr lang="en-US" dirty="0" err="1"/>
              <a:t>Korenkov</a:t>
            </a:r>
            <a:r>
              <a:rPr lang="en-US" dirty="0"/>
              <a:t> </a:t>
            </a:r>
            <a:r>
              <a:rPr lang="en-US" dirty="0" smtClean="0"/>
              <a:t>   								   </a:t>
            </a:r>
            <a:r>
              <a:rPr lang="en-US" dirty="0" smtClean="0">
                <a:solidFill>
                  <a:srgbClr val="7030A0"/>
                </a:solidFill>
              </a:rPr>
              <a:t>(</a:t>
            </a:r>
            <a:r>
              <a:rPr lang="en-US" dirty="0">
                <a:solidFill>
                  <a:srgbClr val="7030A0"/>
                </a:solidFill>
              </a:rPr>
              <a:t>korenkov@cv.jinr.ru) </a:t>
            </a:r>
            <a:endParaRPr lang="ru-RU" dirty="0">
              <a:solidFill>
                <a:srgbClr val="7030A0"/>
              </a:solidFill>
            </a:endParaRPr>
          </a:p>
          <a:p>
            <a:r>
              <a:rPr lang="en-US" dirty="0" smtClean="0"/>
              <a:t>Condensed </a:t>
            </a:r>
            <a:r>
              <a:rPr lang="en-US" dirty="0"/>
              <a:t>Matter and Neutron Nuclear </a:t>
            </a:r>
            <a:r>
              <a:rPr lang="en-US" dirty="0" smtClean="0"/>
              <a:t>Physics - Victor </a:t>
            </a:r>
            <a:r>
              <a:rPr lang="en-US" dirty="0" err="1"/>
              <a:t>Aksenov</a:t>
            </a:r>
            <a:r>
              <a:rPr lang="en-US" dirty="0"/>
              <a:t> </a:t>
            </a:r>
            <a:r>
              <a:rPr lang="en-US" dirty="0" smtClean="0"/>
              <a:t>								       (</a:t>
            </a:r>
            <a:r>
              <a:rPr lang="en-US" u="sng" dirty="0">
                <a:hlinkClick r:id="rId5"/>
              </a:rPr>
              <a:t>aksenov@nf.jinr.ru</a:t>
            </a:r>
            <a:r>
              <a:rPr lang="en-US" dirty="0"/>
              <a:t>) </a:t>
            </a:r>
            <a:endParaRPr lang="ru-RU" dirty="0"/>
          </a:p>
          <a:p>
            <a:r>
              <a:rPr lang="en-US" dirty="0"/>
              <a:t>Nuclear Physics at low and intermediate energies (including </a:t>
            </a:r>
            <a:r>
              <a:rPr lang="en-US" dirty="0" smtClean="0"/>
              <a:t>nuclear </a:t>
            </a:r>
          </a:p>
          <a:p>
            <a:pPr marL="0" indent="0">
              <a:buNone/>
            </a:pPr>
            <a:r>
              <a:rPr lang="en-US" dirty="0"/>
              <a:t> </a:t>
            </a:r>
            <a:r>
              <a:rPr lang="en-US" dirty="0" smtClean="0"/>
              <a:t>    chemistry, </a:t>
            </a:r>
            <a:r>
              <a:rPr lang="en-US" dirty="0"/>
              <a:t>nuclear </a:t>
            </a:r>
            <a:r>
              <a:rPr lang="en-US" dirty="0" smtClean="0"/>
              <a:t>astrophysics and </a:t>
            </a:r>
            <a:r>
              <a:rPr lang="en-US" dirty="0"/>
              <a:t>atomic </a:t>
            </a:r>
            <a:r>
              <a:rPr lang="en-US" dirty="0" smtClean="0"/>
              <a:t>physics)  -  Alexander </a:t>
            </a:r>
            <a:r>
              <a:rPr lang="en-US" dirty="0" err="1"/>
              <a:t>Karpov</a:t>
            </a:r>
            <a:r>
              <a:rPr lang="en-US" dirty="0"/>
              <a:t> </a:t>
            </a:r>
            <a:endParaRPr lang="en-US" dirty="0" smtClean="0"/>
          </a:p>
          <a:p>
            <a:pPr marL="0" indent="0">
              <a:buNone/>
            </a:pPr>
            <a:r>
              <a:rPr lang="en-US" dirty="0"/>
              <a:t>	</a:t>
            </a:r>
            <a:r>
              <a:rPr lang="en-US" dirty="0" smtClean="0"/>
              <a:t>					                (</a:t>
            </a:r>
            <a:r>
              <a:rPr lang="en-US" u="sng" dirty="0">
                <a:hlinkClick r:id="rId6"/>
              </a:rPr>
              <a:t>karpov@jinr.ru</a:t>
            </a:r>
            <a:r>
              <a:rPr lang="en-US" dirty="0"/>
              <a:t>) </a:t>
            </a:r>
            <a:endParaRPr lang="ru-RU" dirty="0"/>
          </a:p>
          <a:p>
            <a:r>
              <a:rPr lang="en-US" dirty="0" smtClean="0"/>
              <a:t>Radiobiology (including astrobiology) - </a:t>
            </a:r>
            <a:r>
              <a:rPr lang="en-US" dirty="0" err="1" smtClean="0"/>
              <a:t>Evgeny</a:t>
            </a:r>
            <a:r>
              <a:rPr lang="en-US" dirty="0" smtClean="0"/>
              <a:t> </a:t>
            </a:r>
            <a:r>
              <a:rPr lang="en-US" dirty="0" err="1"/>
              <a:t>Krasavin</a:t>
            </a:r>
            <a:r>
              <a:rPr lang="en-US" dirty="0"/>
              <a:t> (</a:t>
            </a:r>
            <a:r>
              <a:rPr lang="en-US" u="sng" dirty="0">
                <a:hlinkClick r:id="rId7"/>
              </a:rPr>
              <a:t>krasavin@jinr.ru</a:t>
            </a:r>
            <a:r>
              <a:rPr lang="en-US" dirty="0"/>
              <a:t>) </a:t>
            </a:r>
            <a:endParaRPr lang="ru-RU" dirty="0"/>
          </a:p>
          <a:p>
            <a:endParaRPr lang="ru-RU" dirty="0"/>
          </a:p>
        </p:txBody>
      </p:sp>
    </p:spTree>
    <p:extLst>
      <p:ext uri="{BB962C8B-B14F-4D97-AF65-F5344CB8AC3E}">
        <p14:creationId xmlns:p14="http://schemas.microsoft.com/office/powerpoint/2010/main" val="1319155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8906" y="1138687"/>
            <a:ext cx="7901796" cy="3655360"/>
          </a:xfrm>
          <a:prstGeom prst="rect">
            <a:avLst/>
          </a:prstGeom>
          <a:noFill/>
        </p:spPr>
        <p:txBody>
          <a:bodyPr wrap="square" rtlCol="0">
            <a:spAutoFit/>
          </a:bodyPr>
          <a:lstStyle/>
          <a:p>
            <a:pPr marL="228600">
              <a:lnSpc>
                <a:spcPct val="90000"/>
              </a:lnSpc>
              <a:spcAft>
                <a:spcPts val="800"/>
              </a:spcAft>
            </a:pPr>
            <a:r>
              <a:rPr lang="en-US" dirty="0" err="1">
                <a:solidFill>
                  <a:srgbClr val="000000"/>
                </a:solidFill>
                <a:latin typeface="Verdana" panose="020B0604030504040204" pitchFamily="34" charset="0"/>
                <a:ea typeface="Verdana" panose="020B0604030504040204" pitchFamily="34" charset="0"/>
                <a:cs typeface="Times New Roman" panose="02020603050405020304" pitchFamily="18" charset="0"/>
              </a:rPr>
              <a:t>V.Bednyakov</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en-US" dirty="0" err="1">
                <a:solidFill>
                  <a:srgbClr val="000000"/>
                </a:solidFill>
                <a:latin typeface="Verdana" panose="020B0604030504040204" pitchFamily="34" charset="0"/>
                <a:ea typeface="Verdana" panose="020B0604030504040204" pitchFamily="34" charset="0"/>
                <a:cs typeface="Times New Roman" panose="02020603050405020304" pitchFamily="18" charset="0"/>
              </a:rPr>
              <a:t>N.Russakovich</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 co-chairs</a:t>
            </a:r>
            <a:endParaRPr lang="ru-RU" dirty="0">
              <a:latin typeface="Verdana" panose="020B0604030504040204" pitchFamily="34" charset="0"/>
              <a:ea typeface="Verdana" panose="020B0604030504040204" pitchFamily="34" charset="0"/>
              <a:cs typeface="Times New Roman" panose="02020603050405020304" pitchFamily="18" charset="0"/>
            </a:endParaRPr>
          </a:p>
          <a:p>
            <a:pPr marL="228600">
              <a:lnSpc>
                <a:spcPct val="90000"/>
              </a:lnSpc>
              <a:spcAft>
                <a:spcPts val="800"/>
              </a:spcAft>
            </a:pP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endParaRPr lang="ru-RU" dirty="0">
              <a:latin typeface="Verdana" panose="020B0604030504040204" pitchFamily="34" charset="0"/>
              <a:ea typeface="Verdana" panose="020B0604030504040204" pitchFamily="34" charset="0"/>
              <a:cs typeface="Times New Roman" panose="02020603050405020304" pitchFamily="18" charset="0"/>
            </a:endParaRPr>
          </a:p>
          <a:p>
            <a:pPr marL="228600">
              <a:lnSpc>
                <a:spcPct val="90000"/>
              </a:lnSpc>
              <a:spcAft>
                <a:spcPts val="800"/>
              </a:spcAft>
            </a:pPr>
            <a:r>
              <a:rPr lang="en-US" i="1" u="sng" dirty="0">
                <a:solidFill>
                  <a:srgbClr val="000000"/>
                </a:solidFill>
                <a:latin typeface="Verdana" panose="020B0604030504040204" pitchFamily="34" charset="0"/>
                <a:ea typeface="Verdana" panose="020B0604030504040204" pitchFamily="34" charset="0"/>
                <a:cs typeface="Times New Roman" panose="02020603050405020304" pitchFamily="18" charset="0"/>
              </a:rPr>
              <a:t>High energy </a:t>
            </a:r>
            <a:r>
              <a:rPr lang="en-US" i="1" u="sng"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Particle Physics</a:t>
            </a:r>
            <a:r>
              <a:rPr lang="en-US" i="1" u="sng" dirty="0">
                <a:solidFill>
                  <a:srgbClr val="000000"/>
                </a:solidFill>
                <a:latin typeface="Verdana" panose="020B0604030504040204" pitchFamily="34" charset="0"/>
                <a:ea typeface="Verdana" panose="020B0604030504040204" pitchFamily="34" charset="0"/>
                <a:cs typeface="Times New Roman" panose="02020603050405020304" pitchFamily="18" charset="0"/>
              </a:rPr>
              <a:t>:</a:t>
            </a:r>
            <a:endParaRPr lang="ru-RU" i="1" dirty="0">
              <a:latin typeface="Verdana" panose="020B0604030504040204" pitchFamily="34" charset="0"/>
              <a:ea typeface="Verdana" panose="020B0604030504040204" pitchFamily="34" charset="0"/>
              <a:cs typeface="Times New Roman" panose="02020603050405020304" pitchFamily="18" charset="0"/>
            </a:endParaRPr>
          </a:p>
          <a:p>
            <a:pPr marL="228600">
              <a:lnSpc>
                <a:spcPct val="90000"/>
              </a:lnSpc>
              <a:spcAft>
                <a:spcPts val="800"/>
              </a:spcAft>
            </a:pPr>
            <a:r>
              <a:rPr lang="en-US"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L</a:t>
            </a:r>
            <a:r>
              <a:rPr lang="en-US"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en-US" dirty="0" err="1"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Cifarelli,M.Jezabek,E.Rabinovici,H.Stoecker</a:t>
            </a:r>
            <a:endParaRPr lang="en-US"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228600">
              <a:lnSpc>
                <a:spcPct val="90000"/>
              </a:lnSpc>
              <a:spcAft>
                <a:spcPts val="800"/>
              </a:spcAft>
            </a:pPr>
            <a:endParaRPr lang="ru-RU" i="1" dirty="0">
              <a:latin typeface="Verdana" panose="020B0604030504040204" pitchFamily="34" charset="0"/>
              <a:ea typeface="Verdana" panose="020B0604030504040204" pitchFamily="34" charset="0"/>
              <a:cs typeface="Times New Roman" panose="02020603050405020304" pitchFamily="18" charset="0"/>
            </a:endParaRPr>
          </a:p>
          <a:p>
            <a:pPr marL="228600">
              <a:lnSpc>
                <a:spcPct val="90000"/>
              </a:lnSpc>
              <a:spcAft>
                <a:spcPts val="800"/>
              </a:spcAft>
            </a:pPr>
            <a:r>
              <a:rPr lang="en-US" i="1" u="sng" dirty="0">
                <a:solidFill>
                  <a:srgbClr val="000000"/>
                </a:solidFill>
                <a:latin typeface="Verdana" panose="020B0604030504040204" pitchFamily="34" charset="0"/>
                <a:ea typeface="Verdana" panose="020B0604030504040204" pitchFamily="34" charset="0"/>
                <a:cs typeface="Times New Roman" panose="02020603050405020304" pitchFamily="18" charset="0"/>
              </a:rPr>
              <a:t>Neutrinos and </a:t>
            </a:r>
            <a:r>
              <a:rPr lang="en-US" i="1" u="sng"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Astrophysics </a:t>
            </a:r>
            <a:endParaRPr lang="en-US" i="1" dirty="0" smtClean="0">
              <a:latin typeface="Verdana" panose="020B0604030504040204" pitchFamily="34" charset="0"/>
              <a:ea typeface="Verdana" panose="020B0604030504040204" pitchFamily="34" charset="0"/>
              <a:cs typeface="Times New Roman" panose="02020603050405020304" pitchFamily="18" charset="0"/>
            </a:endParaRPr>
          </a:p>
          <a:p>
            <a:pPr marL="228600">
              <a:lnSpc>
                <a:spcPct val="90000"/>
              </a:lnSpc>
              <a:spcAft>
                <a:spcPts val="800"/>
              </a:spcAft>
            </a:pPr>
            <a:r>
              <a:rPr lang="en-US" dirty="0" err="1"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M.Spiro</a:t>
            </a:r>
            <a:r>
              <a:rPr lang="en-US"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en-US" dirty="0" err="1"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V.Rubakov</a:t>
            </a:r>
            <a:r>
              <a:rPr lang="en-US"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en-US" dirty="0" err="1"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D.Naumov</a:t>
            </a:r>
            <a:endParaRPr lang="en-US"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228600">
              <a:lnSpc>
                <a:spcPct val="90000"/>
              </a:lnSpc>
              <a:spcAft>
                <a:spcPts val="800"/>
              </a:spcAft>
            </a:pPr>
            <a:endParaRPr lang="en-US"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p>
            <a:pPr marL="228600">
              <a:lnSpc>
                <a:spcPct val="90000"/>
              </a:lnSpc>
              <a:spcAft>
                <a:spcPts val="800"/>
              </a:spcAft>
            </a:pPr>
            <a:r>
              <a:rPr lang="en-US" i="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The first working meeting is planned for August 9</a:t>
            </a:r>
            <a:r>
              <a:rPr lang="en-US" i="1" baseline="300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th</a:t>
            </a:r>
            <a:r>
              <a:rPr lang="ru-RU" i="1" baseline="300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en-US" i="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in </a:t>
            </a:r>
            <a:r>
              <a:rPr lang="en-US" i="1" dirty="0" err="1"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Dubna</a:t>
            </a:r>
            <a:r>
              <a:rPr lang="en-US" i="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and the second one will be attached to the session of the JINR SC in September. </a:t>
            </a:r>
            <a:endParaRPr lang="ru-RU" i="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40567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5608" y="439947"/>
            <a:ext cx="11024558" cy="5438284"/>
          </a:xfrm>
          <a:prstGeom prst="rect">
            <a:avLst/>
          </a:prstGeom>
          <a:noFill/>
        </p:spPr>
        <p:txBody>
          <a:bodyPr wrap="square" rtlCol="0">
            <a:spAutoFit/>
          </a:bodyPr>
          <a:lstStyle/>
          <a:p>
            <a:pPr>
              <a:lnSpc>
                <a:spcPct val="107000"/>
              </a:lnSpc>
              <a:spcAft>
                <a:spcPts val="800"/>
              </a:spcAft>
            </a:pPr>
            <a:r>
              <a:rPr lang="en-GB" i="1" dirty="0" smtClean="0">
                <a:latin typeface="Verdana" panose="020B0604030504040204" pitchFamily="34" charset="0"/>
                <a:ea typeface="Calibri" panose="020F0502020204030204" pitchFamily="34" charset="0"/>
                <a:cs typeface="Times New Roman" panose="02020603050405020304" pitchFamily="18" charset="0"/>
              </a:rPr>
              <a:t>Extractions from the Draft </a:t>
            </a:r>
            <a:r>
              <a:rPr lang="en-US" i="1" dirty="0" smtClean="0">
                <a:latin typeface="Verdana" panose="020B0604030504040204" pitchFamily="34" charset="0"/>
                <a:ea typeface="Calibri" panose="020F0502020204030204" pitchFamily="34" charset="0"/>
                <a:cs typeface="Times New Roman" panose="02020603050405020304" pitchFamily="18" charset="0"/>
              </a:rPr>
              <a:t>Concept </a:t>
            </a:r>
            <a:r>
              <a:rPr lang="en-US" i="1" dirty="0">
                <a:latin typeface="Verdana" panose="020B0604030504040204" pitchFamily="34" charset="0"/>
                <a:ea typeface="Calibri" panose="020F0502020204030204" pitchFamily="34" charset="0"/>
                <a:cs typeface="Times New Roman" panose="02020603050405020304" pitchFamily="18" charset="0"/>
              </a:rPr>
              <a:t>of Strategy for JINR Development </a:t>
            </a:r>
            <a:r>
              <a:rPr lang="en-US" i="1" dirty="0" smtClean="0">
                <a:latin typeface="Verdana" panose="020B0604030504040204" pitchFamily="34" charset="0"/>
                <a:ea typeface="Calibri" panose="020F0502020204030204" pitchFamily="34" charset="0"/>
                <a:cs typeface="Times New Roman" panose="02020603050405020304" pitchFamily="18" charset="0"/>
              </a:rPr>
              <a:t>(</a:t>
            </a:r>
            <a:r>
              <a:rPr lang="en-US" i="1" dirty="0" err="1" smtClean="0">
                <a:latin typeface="Verdana" panose="020B0604030504040204" pitchFamily="34" charset="0"/>
                <a:ea typeface="Calibri" panose="020F0502020204030204" pitchFamily="34" charset="0"/>
                <a:cs typeface="Times New Roman" panose="02020603050405020304" pitchFamily="18" charset="0"/>
              </a:rPr>
              <a:t>V.Bednyakov</a:t>
            </a:r>
            <a:r>
              <a:rPr lang="en-US" i="1" dirty="0" smtClean="0">
                <a:latin typeface="Verdana" panose="020B0604030504040204" pitchFamily="34" charset="0"/>
                <a:ea typeface="Calibri" panose="020F0502020204030204" pitchFamily="34" charset="0"/>
                <a:cs typeface="Times New Roman" panose="02020603050405020304" pitchFamily="18" charset="0"/>
              </a:rPr>
              <a:t>, </a:t>
            </a:r>
            <a:r>
              <a:rPr lang="en-US" i="1" dirty="0" err="1" smtClean="0">
                <a:latin typeface="Verdana" panose="020B0604030504040204" pitchFamily="34" charset="0"/>
                <a:ea typeface="Calibri" panose="020F0502020204030204" pitchFamily="34" charset="0"/>
                <a:cs typeface="Times New Roman" panose="02020603050405020304" pitchFamily="18" charset="0"/>
              </a:rPr>
              <a:t>N.Russakovich</a:t>
            </a:r>
            <a:r>
              <a:rPr lang="en-US" i="1" dirty="0" smtClean="0">
                <a:latin typeface="Verdana" panose="020B0604030504040204" pitchFamily="34" charset="0"/>
                <a:ea typeface="Calibri" panose="020F0502020204030204" pitchFamily="34" charset="0"/>
                <a:cs typeface="Times New Roman" panose="02020603050405020304" pitchFamily="18" charset="0"/>
              </a:rPr>
              <a:t>):</a:t>
            </a:r>
            <a:endParaRPr lang="en-GB" i="1" dirty="0">
              <a:latin typeface="Verdan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smtClean="0">
              <a:latin typeface="Verdan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latin typeface="Verdana" panose="020B0604030504040204" pitchFamily="34" charset="0"/>
                <a:ea typeface="Calibri" panose="020F0502020204030204" pitchFamily="34" charset="0"/>
                <a:cs typeface="Times New Roman" panose="02020603050405020304" pitchFamily="18" charset="0"/>
              </a:rPr>
              <a:t>Emphasis </a:t>
            </a:r>
            <a:r>
              <a:rPr lang="en-GB" dirty="0">
                <a:latin typeface="Verdana" panose="020B0604030504040204" pitchFamily="34" charset="0"/>
                <a:ea typeface="Calibri" panose="020F0502020204030204" pitchFamily="34" charset="0"/>
                <a:cs typeface="Times New Roman" panose="02020603050405020304" pitchFamily="18" charset="0"/>
              </a:rPr>
              <a:t>is placed on elementary particle physics because it takes the central place in the JINR research programme due to its fundamentality and underlies both the world view and the methodology of all researches carried out at JINR, ranging from quarks, nucleons, and nuclei to molecules and entirely new materials. Particle physics stimulates the work of the JINR scientists in such related fields as information, communication, and computing technologies, radiochemistry, polymer, condensed matter, and complex compound physics, radiobiology, genetics, etc.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latin typeface="Verdana" panose="020B0604030504040204" pitchFamily="34" charset="0"/>
                <a:ea typeface="Calibri" panose="020F0502020204030204" pitchFamily="34" charset="0"/>
                <a:cs typeface="Times New Roman" panose="02020603050405020304" pitchFamily="18" charset="0"/>
              </a:rPr>
              <a:t>Thus</a:t>
            </a:r>
            <a:r>
              <a:rPr lang="en-GB" dirty="0">
                <a:latin typeface="Verdana" panose="020B0604030504040204" pitchFamily="34" charset="0"/>
                <a:ea typeface="Calibri" panose="020F0502020204030204" pitchFamily="34" charset="0"/>
                <a:cs typeface="Times New Roman" panose="02020603050405020304" pitchFamily="18" charset="0"/>
              </a:rPr>
              <a:t>, the main (first, near, until 2030) strategic objective of JINR in the field of elementary particle physics is to obtain, through full-scale participation in the international ATLAS and CMS experiments at the proton energy of 13 to 14 </a:t>
            </a:r>
            <a:r>
              <a:rPr lang="en-GB" dirty="0" err="1">
                <a:latin typeface="Verdana" panose="020B0604030504040204" pitchFamily="34" charset="0"/>
                <a:ea typeface="Calibri" panose="020F0502020204030204" pitchFamily="34" charset="0"/>
                <a:cs typeface="Times New Roman" panose="02020603050405020304" pitchFamily="18" charset="0"/>
              </a:rPr>
              <a:t>TeV</a:t>
            </a:r>
            <a:r>
              <a:rPr lang="en-GB" dirty="0">
                <a:latin typeface="Verdana" panose="020B0604030504040204" pitchFamily="34" charset="0"/>
                <a:ea typeface="Calibri" panose="020F0502020204030204" pitchFamily="34" charset="0"/>
                <a:cs typeface="Times New Roman" panose="02020603050405020304" pitchFamily="18" charset="0"/>
              </a:rPr>
              <a:t> (RUN-II LHC), fundamentally important results concerning the nature of the Higgs boson, properties of elementary particles (top quark), structure and main characteristics of quark–gluon QCD matter, existence of new physics at the </a:t>
            </a:r>
            <a:r>
              <a:rPr lang="en-GB" dirty="0" err="1">
                <a:latin typeface="Verdana" panose="020B0604030504040204" pitchFamily="34" charset="0"/>
                <a:ea typeface="Calibri" panose="020F0502020204030204" pitchFamily="34" charset="0"/>
                <a:cs typeface="Times New Roman" panose="02020603050405020304" pitchFamily="18" charset="0"/>
              </a:rPr>
              <a:t>TeV</a:t>
            </a:r>
            <a:r>
              <a:rPr lang="en-GB" dirty="0">
                <a:latin typeface="Verdana" panose="020B0604030504040204" pitchFamily="34" charset="0"/>
                <a:ea typeface="Calibri" panose="020F0502020204030204" pitchFamily="34" charset="0"/>
                <a:cs typeface="Times New Roman" panose="02020603050405020304" pitchFamily="18" charset="0"/>
              </a:rPr>
              <a:t> energy scale, such as supersymmetry, extra dimensions of space, new types of particles and interactions, etc. </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0378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4234" y="414068"/>
            <a:ext cx="10981426" cy="5963812"/>
          </a:xfrm>
          <a:prstGeom prst="rect">
            <a:avLst/>
          </a:prstGeom>
          <a:noFill/>
        </p:spPr>
        <p:txBody>
          <a:bodyPr wrap="square" rtlCol="0">
            <a:spAutoFit/>
          </a:bodyPr>
          <a:lstStyle/>
          <a:p>
            <a:pPr lvl="0">
              <a:lnSpc>
                <a:spcPct val="107000"/>
              </a:lnSpc>
              <a:spcAft>
                <a:spcPts val="800"/>
              </a:spcAft>
            </a:pPr>
            <a:r>
              <a:rPr lang="en-GB" i="1" dirty="0">
                <a:solidFill>
                  <a:prstClr val="black"/>
                </a:solidFill>
                <a:latin typeface="Verdana" panose="020B0604030504040204" pitchFamily="34" charset="0"/>
                <a:ea typeface="Calibri" panose="020F0502020204030204" pitchFamily="34" charset="0"/>
                <a:cs typeface="Times New Roman" panose="02020603050405020304" pitchFamily="18" charset="0"/>
              </a:rPr>
              <a:t>In the longer term (after the LHC, after 2030) the JINR objective in this field (ultrahigh-energy particle accelerator physics) can be double faceted. </a:t>
            </a:r>
            <a:endParaRPr lang="en-GB" i="1" dirty="0" smtClean="0">
              <a:solidFill>
                <a:prstClr val="black"/>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ru-RU" i="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400"/>
              </a:spcAft>
              <a:buFont typeface="+mj-lt"/>
              <a:buAutoNum type="arabicParenR"/>
            </a:pP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In the most optimistic case and when there are no fundamentally new methods for production of particles with extremely high energies, JINR is quite capable of getting down to construction of an entirely new advanced accelerator complex for record man-made energies on its territory, like the FCC at CERN. This will ensure high attractiveness of JINR for both the Member States and the whole world. </a:t>
            </a:r>
            <a:endParaRPr lang="ru-RU"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In a more realistic case, when there is no way to construct an adequate home facility, the JINR objective is to ensure its maximum effective participation in the top-level international projects at new colliders and new experimental facilities at CERN, in China, United States, Japan, etc. Here the problem of choice is aggravated by low interest of the Member States in investigations at future facilities “through JINR”. On the other hand, “JINR shares” at CERN are high now, mainly due to an appreciable contribution from JINR to the LHC project. Therefore, it seems strategically important to try to convince the CERN administration to grant the future FCC collider the status of a partnership project of two international centres, CERN and JINR, thus making discussions of the necessity to choose between the two organizations devoid of grounds, and also to lay the basis for the long-term strategic development of this direction at JINR. </a:t>
            </a:r>
            <a:endParaRPr lang="ru-RU"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3966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278" y="750498"/>
            <a:ext cx="10731261" cy="5785943"/>
          </a:xfrm>
          <a:prstGeom prst="rect">
            <a:avLst/>
          </a:prstGeom>
          <a:noFill/>
        </p:spPr>
        <p:txBody>
          <a:bodyPr wrap="square" rtlCol="0">
            <a:spAutoFit/>
          </a:bodyPr>
          <a:lstStyle/>
          <a:p>
            <a:pPr lvl="0">
              <a:lnSpc>
                <a:spcPct val="107000"/>
              </a:lnSpc>
              <a:spcAft>
                <a:spcPts val="800"/>
              </a:spcAft>
            </a:pP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Next, according to the new JINR Neutrino Programme, the main objective is to ensure the leading position of JINR in neutrino physics and astrophysics, the most fundamental and rapidly developing area of modern physics, both through the astrophysical researches at the unique BAIKAL–GVD neutrino telescope and multifaceted (basic, applied) investigations with antineutrino beams at the Kalinin Nuclear Power Plant and through the decisive contribution of JINR scientists to the advanced international experiments (JUNO, EUREKA, etc.) and creation of the advanced research infrastructure in </a:t>
            </a:r>
            <a:r>
              <a:rPr lang="en-GB" dirty="0" err="1">
                <a:solidFill>
                  <a:prstClr val="black"/>
                </a:solidFill>
                <a:latin typeface="Verdana" panose="020B0604030504040204" pitchFamily="34" charset="0"/>
                <a:ea typeface="Calibri" panose="020F0502020204030204" pitchFamily="34" charset="0"/>
                <a:cs typeface="Times New Roman" panose="02020603050405020304" pitchFamily="18" charset="0"/>
              </a:rPr>
              <a:t>Dubna</a:t>
            </a: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 </a:t>
            </a:r>
            <a:endParaRPr lang="ru-RU"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More specifically, there are a few strategic objectives standing out: </a:t>
            </a:r>
            <a:endParaRPr lang="ru-RU"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Verdana" panose="020B0604030504040204" pitchFamily="34" charset="0"/>
              <a:buChar char="-"/>
            </a:pP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Organization of real collaboration between the Baikal project and other large experiments in this field (</a:t>
            </a:r>
            <a:r>
              <a:rPr lang="en-GB" dirty="0" err="1">
                <a:solidFill>
                  <a:prstClr val="black"/>
                </a:solidFill>
                <a:latin typeface="Verdana" panose="020B0604030504040204" pitchFamily="34" charset="0"/>
                <a:ea typeface="Calibri" panose="020F0502020204030204" pitchFamily="34" charset="0"/>
                <a:cs typeface="Times New Roman" panose="02020603050405020304" pitchFamily="18" charset="0"/>
              </a:rPr>
              <a:t>IceCube</a:t>
            </a: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 KM3Net) with developing the data exchange protocol and algorithms, holding joint workshops, etc. and creation on this basis of a global network for monitoring space in the neutrino channel with ensuring stable operation of this information channel within the multi-message investigation of space. </a:t>
            </a:r>
            <a:endParaRPr lang="ru-RU"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Verdana" panose="020B0604030504040204" pitchFamily="34" charset="0"/>
              <a:buChar char="-"/>
            </a:pP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Participation of JINR in the implementation of the international flagship multipurpose neutrino project DUNE in the United States (together with CERN). </a:t>
            </a:r>
            <a:endParaRPr lang="ru-RU"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Verdana" panose="020B0604030504040204" pitchFamily="34" charset="0"/>
              <a:buChar char="-"/>
            </a:pP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Participation of JINR in the European project SKA (Square Kilometre Array Telescope), first of all through processing and storage of large amounts of data within the rapidly developing Big Data Concept. </a:t>
            </a:r>
            <a:endParaRPr lang="ru-RU"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9232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9729" y="914401"/>
            <a:ext cx="10921042" cy="4297202"/>
          </a:xfrm>
          <a:prstGeom prst="rect">
            <a:avLst/>
          </a:prstGeom>
          <a:noFill/>
        </p:spPr>
        <p:txBody>
          <a:bodyPr wrap="square" rtlCol="0">
            <a:spAutoFit/>
          </a:bodyPr>
          <a:lstStyle/>
          <a:p>
            <a:pPr lvl="0">
              <a:lnSpc>
                <a:spcPct val="107000"/>
              </a:lnSpc>
              <a:spcAft>
                <a:spcPts val="800"/>
              </a:spcAft>
            </a:pP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O</a:t>
            </a:r>
            <a:r>
              <a:rPr lang="en-GB" dirty="0" smtClean="0">
                <a:solidFill>
                  <a:prstClr val="black"/>
                </a:solidFill>
                <a:latin typeface="Verdana" panose="020B0604030504040204" pitchFamily="34" charset="0"/>
                <a:ea typeface="Calibri" panose="020F0502020204030204" pitchFamily="34" charset="0"/>
                <a:cs typeface="Times New Roman" panose="02020603050405020304" pitchFamily="18" charset="0"/>
              </a:rPr>
              <a:t>ne more </a:t>
            </a: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objective of JINR in the indirect search for new physics is to continue JINR’s traditional investigations in flavour physics of quarks and leptons by fully participating in such world-class experiments as the study of the rare CP-violating kaon decay K</a:t>
            </a:r>
            <a:r>
              <a:rPr lang="en-GB"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π</a:t>
            </a:r>
            <a:r>
              <a:rPr lang="en-GB" dirty="0" err="1">
                <a:solidFill>
                  <a:prstClr val="black"/>
                </a:solidFill>
                <a:latin typeface="Verdana" panose="020B0604030504040204" pitchFamily="34" charset="0"/>
                <a:ea typeface="Calibri" panose="020F0502020204030204" pitchFamily="34" charset="0"/>
                <a:cs typeface="Times New Roman" panose="02020603050405020304" pitchFamily="18" charset="0"/>
              </a:rPr>
              <a:t>νν</a:t>
            </a:r>
            <a:r>
              <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rPr>
              <a:t> and the precision search for muon-to-electron conversion on nuclei µ</a:t>
            </a:r>
            <a:r>
              <a:rPr lang="en-GB" dirty="0" err="1">
                <a:solidFill>
                  <a:prstClr val="black"/>
                </a:solidFill>
                <a:latin typeface="Verdana" panose="020B0604030504040204" pitchFamily="34" charset="0"/>
                <a:ea typeface="Calibri" panose="020F0502020204030204" pitchFamily="34" charset="0"/>
                <a:cs typeface="Times New Roman" panose="02020603050405020304" pitchFamily="18" charset="0"/>
              </a:rPr>
              <a:t>A</a:t>
            </a:r>
            <a:r>
              <a:rPr lang="en-GB"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GB" dirty="0" err="1" smtClean="0">
                <a:solidFill>
                  <a:prstClr val="black"/>
                </a:solidFill>
                <a:latin typeface="Verdana" panose="020B0604030504040204" pitchFamily="34" charset="0"/>
                <a:ea typeface="Calibri" panose="020F0502020204030204" pitchFamily="34" charset="0"/>
                <a:cs typeface="Times New Roman" panose="02020603050405020304" pitchFamily="18" charset="0"/>
              </a:rPr>
              <a:t>eA</a:t>
            </a:r>
            <a:r>
              <a:rPr lang="en-GB" dirty="0" smtClean="0">
                <a:solidFill>
                  <a:prstClr val="black"/>
                </a:solidFill>
                <a:latin typeface="Verdana" panose="020B0604030504040204" pitchFamily="34" charset="0"/>
                <a:ea typeface="Calibri" panose="020F0502020204030204" pitchFamily="34" charset="0"/>
                <a:cs typeface="Times New Roman" panose="02020603050405020304" pitchFamily="18" charset="0"/>
              </a:rPr>
              <a:t>. </a:t>
            </a:r>
          </a:p>
          <a:p>
            <a:pPr lvl="0">
              <a:lnSpc>
                <a:spcPct val="107000"/>
              </a:lnSpc>
              <a:spcAft>
                <a:spcPts val="800"/>
              </a:spcAft>
            </a:pPr>
            <a:endPar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GB" dirty="0" smtClean="0">
              <a:solidFill>
                <a:prstClr val="black"/>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800"/>
              </a:spcAft>
            </a:pPr>
            <a:endParaRPr lang="en-GB" dirty="0">
              <a:solidFill>
                <a:prstClr val="black"/>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GB" i="1" dirty="0" smtClean="0">
                <a:solidFill>
                  <a:prstClr val="black"/>
                </a:solidFill>
                <a:latin typeface="Verdana" panose="020B0604030504040204" pitchFamily="34" charset="0"/>
                <a:ea typeface="Calibri" panose="020F0502020204030204" pitchFamily="34" charset="0"/>
                <a:cs typeface="Times New Roman" panose="02020603050405020304" pitchFamily="18" charset="0"/>
              </a:rPr>
              <a:t>Till today we (VB and NR) have no additional input (yet) from the subgroup members, and hope to get them prior to the August meeting.</a:t>
            </a:r>
          </a:p>
          <a:p>
            <a:pPr lvl="0">
              <a:lnSpc>
                <a:spcPct val="107000"/>
              </a:lnSpc>
              <a:spcAft>
                <a:spcPts val="800"/>
              </a:spcAft>
            </a:pPr>
            <a:endParaRPr lang="en-GB" sz="2800" dirty="0">
              <a:solidFill>
                <a:prstClr val="black"/>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GB" sz="2800" dirty="0" smtClean="0">
                <a:solidFill>
                  <a:prstClr val="black"/>
                </a:solidFill>
                <a:latin typeface="Verdana" panose="020B0604030504040204" pitchFamily="34" charset="0"/>
                <a:ea typeface="Calibri" panose="020F0502020204030204" pitchFamily="34" charset="0"/>
                <a:cs typeface="Times New Roman" panose="02020603050405020304" pitchFamily="18" charset="0"/>
              </a:rPr>
              <a:t>                                Thank you!</a:t>
            </a:r>
            <a:endParaRPr lang="ru-RU"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673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870</Words>
  <Application>Microsoft Office PowerPoint</Application>
  <PresentationFormat>Широкоэкранный</PresentationFormat>
  <Paragraphs>42</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7</vt:i4>
      </vt:variant>
    </vt:vector>
  </HeadingPairs>
  <TitlesOfParts>
    <vt:vector size="14" baseType="lpstr">
      <vt:lpstr>Arial</vt:lpstr>
      <vt:lpstr>Calibri</vt:lpstr>
      <vt:lpstr>Calibri Light</vt:lpstr>
      <vt:lpstr>Times New Roman</vt:lpstr>
      <vt:lpstr>Verdana</vt:lpstr>
      <vt:lpstr>Тема Office</vt:lpstr>
      <vt:lpstr>Larissa</vt:lpstr>
      <vt:lpstr>Презентация PowerPoint</vt:lpstr>
      <vt:lpstr>Sub-groups and local conveners</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Николай</dc:creator>
  <cp:lastModifiedBy>Николай</cp:lastModifiedBy>
  <cp:revision>10</cp:revision>
  <dcterms:created xsi:type="dcterms:W3CDTF">2018-06-17T09:28:34Z</dcterms:created>
  <dcterms:modified xsi:type="dcterms:W3CDTF">2018-06-17T10:34:39Z</dcterms:modified>
</cp:coreProperties>
</file>