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50"/>
  </p:notesMasterIdLst>
  <p:sldIdLst>
    <p:sldId id="256" r:id="rId5"/>
    <p:sldId id="367" r:id="rId6"/>
    <p:sldId id="361" r:id="rId7"/>
    <p:sldId id="372" r:id="rId8"/>
    <p:sldId id="373" r:id="rId9"/>
    <p:sldId id="366" r:id="rId10"/>
    <p:sldId id="374" r:id="rId11"/>
    <p:sldId id="369" r:id="rId12"/>
    <p:sldId id="370" r:id="rId13"/>
    <p:sldId id="375" r:id="rId14"/>
    <p:sldId id="276" r:id="rId15"/>
    <p:sldId id="321" r:id="rId16"/>
    <p:sldId id="345" r:id="rId17"/>
    <p:sldId id="380" r:id="rId18"/>
    <p:sldId id="382" r:id="rId19"/>
    <p:sldId id="291" r:id="rId20"/>
    <p:sldId id="293" r:id="rId21"/>
    <p:sldId id="281" r:id="rId22"/>
    <p:sldId id="384" r:id="rId23"/>
    <p:sldId id="300" r:id="rId24"/>
    <p:sldId id="343" r:id="rId25"/>
    <p:sldId id="395" r:id="rId26"/>
    <p:sldId id="393" r:id="rId27"/>
    <p:sldId id="354" r:id="rId28"/>
    <p:sldId id="292" r:id="rId29"/>
    <p:sldId id="263" r:id="rId30"/>
    <p:sldId id="396" r:id="rId31"/>
    <p:sldId id="387" r:id="rId32"/>
    <p:sldId id="385" r:id="rId33"/>
    <p:sldId id="294" r:id="rId34"/>
    <p:sldId id="376" r:id="rId35"/>
    <p:sldId id="386" r:id="rId36"/>
    <p:sldId id="353" r:id="rId37"/>
    <p:sldId id="351" r:id="rId38"/>
    <p:sldId id="348" r:id="rId39"/>
    <p:sldId id="352" r:id="rId40"/>
    <p:sldId id="349" r:id="rId41"/>
    <p:sldId id="350" r:id="rId42"/>
    <p:sldId id="391" r:id="rId43"/>
    <p:sldId id="378" r:id="rId44"/>
    <p:sldId id="390" r:id="rId45"/>
    <p:sldId id="388" r:id="rId46"/>
    <p:sldId id="389" r:id="rId47"/>
    <p:sldId id="285" r:id="rId48"/>
    <p:sldId id="392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1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D8E1F-BB87-41F0-838B-D402FE5435ED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D4BC4-C798-42A7-9D8B-5646EF149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4E852-2DA7-4F53-A6A8-246E3912FDB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baseline="30000" dirty="0" smtClean="0">
              <a:latin typeface="Arial" pitchFamily="34" charset="0"/>
            </a:endParaRPr>
          </a:p>
        </p:txBody>
      </p:sp>
      <p:sp>
        <p:nvSpPr>
          <p:cNvPr id="2437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BCD7A3-BD46-4A68-BF6C-1E922B5D686C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8371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4E852-2DA7-4F53-A6A8-246E3912FDB0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4E852-2DA7-4F53-A6A8-246E3912FDB0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4E852-2DA7-4F53-A6A8-246E3912FDB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4E852-2DA7-4F53-A6A8-246E3912FDB0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4E852-2DA7-4F53-A6A8-246E3912FDB0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20313-0AE7-414F-AB13-EEE08897E513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1251-33B2-4C15-BAF7-8F0E4B19BED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junction gate field-effect transistor</a:t>
            </a:r>
            <a:r>
              <a:rPr lang="en-US" dirty="0" smtClean="0"/>
              <a:t> -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controlled current in a 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JFET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flows between source and drain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Electron Mobility 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Transistor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is a form of field effect 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transistor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DF3A3-A566-4DE8-B1DC-FAABA07055C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4E852-2DA7-4F53-A6A8-246E3912FDB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4E852-2DA7-4F53-A6A8-246E3912FDB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B31C4-43FF-425F-98CA-DA30A1963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DA552-49B3-4886-A827-BEA973611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7499C-D048-4868-B105-1A367E1E3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FDC86-BAD5-4D28-AF74-53F298169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BFF94-26C5-4A46-A571-2982BE7AE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280BA-5684-4237-8F22-1079F8D61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7039F-5AC3-42A8-8ED0-19C2D55CD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42425-AEF5-4823-858E-9AC212205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3C808-D098-4976-94B8-FD0913947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9B004-E1CE-464A-8108-F0971216E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66FE1-82FF-4A5E-9D2C-F29A6570B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C2908-BD04-4B9C-AB89-D546DB00E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674F6-8B7D-4DFC-A8BF-A69C55670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A9C0D-DBDD-4B26-A716-9AA164495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4223A-3755-436B-B8E4-987C99736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CC295-AB38-4C75-A838-9670FF8DB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B7172-350E-491E-B506-53FE55B57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FA2B9-A028-4779-9C6C-170558450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AC955-B54A-4A24-9910-A85E773F9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00BFA-4F4F-4C2E-9537-B4ADDD739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B0D-0E6E-4C0A-B977-B559711BF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2C2B5-AFC4-458B-A193-4D70A82C5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DC017-7563-40EC-A2C5-ABE891B31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DA552-49B3-4886-A827-BEA973611E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7499C-D048-4868-B105-1A367E1E35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FDC86-BAD5-4D28-AF74-53F29816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BFF94-26C5-4A46-A571-2982BE7AE9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280BA-5684-4237-8F22-1079F8D61A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7039F-5AC3-42A8-8ED0-19C2D55CD8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42425-AEF5-4823-858E-9AC2122055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3C808-D098-4976-94B8-FD09139470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9B004-E1CE-464A-8108-F0971216EE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66FE1-82FF-4A5E-9D2C-F29A6570BC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C2908-BD04-4B9C-AB89-D546DB00E6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2EA45-B596-463B-8486-E872A0204A9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9AABB-EB0C-4032-9593-B178A92F8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9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37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7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7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F91183E-602C-49D8-B06A-2B15FE5B8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F3EA079-0515-488B-A04B-3B9727157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37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7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7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F91183E-602C-49D8-B06A-2B15FE5B88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12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484784"/>
            <a:ext cx="8568952" cy="3847207"/>
          </a:xfrm>
          <a:prstGeom prst="rect">
            <a:avLst/>
          </a:prstGeom>
          <a:ln w="158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indent="449263"/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2913" indent="-179388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Evgeny Yakushev</a:t>
            </a:r>
          </a:p>
          <a:p>
            <a:pPr marL="442913" indent="-179388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2913" indent="-179388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2913" indent="-179388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Project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42913" indent="-179388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EDELWEISS-LT</a:t>
            </a:r>
          </a:p>
          <a:p>
            <a:pPr marL="442913" indent="-179388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2913" indent="-179388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2913" indent="-179388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2913" indent="-179388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Summary on the theme</a:t>
            </a:r>
          </a:p>
          <a:p>
            <a:pPr marL="442913" indent="-179388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Non-Accelerator Neutrino Physics and Astrophysics</a:t>
            </a:r>
          </a:p>
          <a:p>
            <a:pPr marL="442913" indent="-179388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00B050">
              <a:alpha val="5000"/>
            </a:srgb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January 17, 2018			                                           47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meeting of the PAC for Nuclear Physics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268760"/>
            <a:ext cx="8424936" cy="4431983"/>
          </a:xfrm>
          <a:prstGeom prst="rect">
            <a:avLst/>
          </a:prstGeom>
          <a:ln w="158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indent="449263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9263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9263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Summary on the theme:</a:t>
            </a:r>
          </a:p>
          <a:p>
            <a:pPr marL="442913" indent="63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“Non-Accelerator Neutrino Physics and Astrophysics”</a:t>
            </a:r>
          </a:p>
          <a:p>
            <a:pPr indent="449263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05-2-1100-2010/2018</a:t>
            </a:r>
          </a:p>
          <a:p>
            <a:pPr indent="449263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9263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9263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Leading by V.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Brudanin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A.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Kovalík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E. Yakushev</a:t>
            </a:r>
          </a:p>
          <a:p>
            <a:pPr indent="449263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2913" indent="6350"/>
            <a:endParaRPr 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2913" indent="6350"/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Six projects in the theme: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BAIKAL, DANSS, EDELWEISS-LT, GEMMA-III, GERDA (G&amp;M),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SuperNEMO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2913" indent="63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9" name="Rectangle 3"/>
          <p:cNvSpPr>
            <a:spLocks noChangeArrowheads="1"/>
          </p:cNvSpPr>
          <p:nvPr/>
        </p:nvSpPr>
        <p:spPr bwMode="auto">
          <a:xfrm>
            <a:off x="467544" y="571905"/>
            <a:ext cx="828092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“Non-Accelerator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Neutrino Physics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Astrophysics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Scientific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theme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is conducting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Dzhelepov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Laboratory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of Nuclear Problems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of JINR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The main base for the theme is department of Nuclear Spectroscopy and  Radiochemistry</a:t>
            </a: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department has: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50-years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experience in high-precision nuclear spectroscopy 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30-years experience of rare process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studies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underground environments; 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More than 15 years studies of neutrinos from nuclear reactors;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knowledge, personnel and capabilities to create world-class facilities, conduct measurements with them and obtain world-leading results.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9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Six main projects the implementation of which is related to common approaches and resources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449263"/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                          Double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beta decay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NEMO and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G&amp;M)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i="1" dirty="0">
                <a:latin typeface="Times New Roman" pitchFamily="18" charset="0"/>
                <a:cs typeface="Times New Roman" pitchFamily="18" charset="0"/>
              </a:rPr>
              <a:t>            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Measurement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of magnetic momentum of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neutrino, </a:t>
            </a:r>
          </a:p>
          <a:p>
            <a:pPr indent="449263"/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          neutrino-nuclear coherent scattering </a:t>
            </a:r>
            <a:r>
              <a:rPr lang="en-US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GEMMA-III)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i="1" dirty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Application of the neutrino detector for a distant investigation of 		          processes inside of the reactor core</a:t>
            </a:r>
            <a:r>
              <a:rPr lang="en-US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(DANSS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indent="449263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Neutrino telescope</a:t>
            </a:r>
            <a:r>
              <a:rPr lang="en-US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(BAIKAL)  </a:t>
            </a:r>
          </a:p>
          <a:p>
            <a:pPr indent="449263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		         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Direct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Dark Matter search</a:t>
            </a:r>
            <a:r>
              <a:rPr lang="en-US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EDELWEISS)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49263"/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+ T</a:t>
            </a:r>
            <a:r>
              <a:rPr lang="en-US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 laboratory for the production and repair of semiconductor </a:t>
            </a:r>
            <a:r>
              <a:rPr lang="en-US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detectors;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+ The laboratory for creation and production of scintillation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materials;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-, 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b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-, 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-, neutron measurement, low level radon measurements, a group of mass  </a:t>
            </a:r>
          </a:p>
          <a:p>
            <a:pPr indent="449263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separators;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+ Radiochemistry (unique radioactive sources, purification of materials, etc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+ Mechanical, glass-blowing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workshops;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+ The group of computer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support.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49263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Three main scientific sites: Underground laboratories, Kalinin NPP, Lake Baikal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indent="449263"/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Man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power:</a:t>
            </a:r>
          </a:p>
          <a:p>
            <a:pPr indent="449263"/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Scientific staff and engineers (include young researchers and PhD students):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 FTE 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+Undergraduate students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Staff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6413266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team is studying rare processes by methods of nuclear physics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8640960" cy="3436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4797152"/>
            <a:ext cx="82089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Photos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of the clean room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built in JINR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for Se and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purification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On the right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Purifications of Se is in process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23"/>
          <p:cNvSpPr>
            <a:spLocks noChangeArrowheads="1"/>
          </p:cNvSpPr>
          <p:nvPr/>
        </p:nvSpPr>
        <p:spPr bwMode="auto">
          <a:xfrm>
            <a:off x="179512" y="188640"/>
            <a:ext cx="2016224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Facilities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4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rcRect b="11795"/>
          <a:stretch>
            <a:fillRect/>
          </a:stretch>
        </p:blipFill>
        <p:spPr>
          <a:xfrm>
            <a:off x="395536" y="1268760"/>
            <a:ext cx="8562791" cy="4248472"/>
          </a:xfrm>
          <a:prstGeom prst="rect">
            <a:avLst/>
          </a:prstGeom>
          <a:ln w="12700">
            <a:solidFill>
              <a:srgbClr val="FFFFFF"/>
            </a:solidFill>
          </a:ln>
          <a:effectLst>
            <a:outerShdw blurRad="203200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123"/>
          <p:cNvSpPr>
            <a:spLocks noChangeArrowheads="1"/>
          </p:cNvSpPr>
          <p:nvPr/>
        </p:nvSpPr>
        <p:spPr bwMode="auto">
          <a:xfrm>
            <a:off x="179512" y="188640"/>
            <a:ext cx="2016224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Facilities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Рисунок 1" descr="Рисунок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7584" y="1772816"/>
            <a:ext cx="1604777" cy="285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3" name="Рисунок 2" descr="Рисунок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75856" y="3140968"/>
            <a:ext cx="4824536" cy="27138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123"/>
          <p:cNvSpPr>
            <a:spLocks noChangeArrowheads="1"/>
          </p:cNvSpPr>
          <p:nvPr/>
        </p:nvSpPr>
        <p:spPr bwMode="auto">
          <a:xfrm>
            <a:off x="179512" y="188640"/>
            <a:ext cx="2952328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Facilities for works with semiconductor detectors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1" descr="Рисунок 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329383" y="116632"/>
            <a:ext cx="4806506" cy="288032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123"/>
          <p:cNvSpPr>
            <a:spLocks noChangeArrowheads="1"/>
          </p:cNvSpPr>
          <p:nvPr/>
        </p:nvSpPr>
        <p:spPr bwMode="auto">
          <a:xfrm>
            <a:off x="2411760" y="6165304"/>
            <a:ext cx="4968552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More later today during the visit !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lum bright="16000" contrast="12000"/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solidFill>
            <a:schemeClr val="bg1">
              <a:alpha val="11000"/>
            </a:schemeClr>
          </a:solidFill>
          <a:ln w="9525">
            <a:noFill/>
            <a:miter lim="800000"/>
            <a:headEnd/>
            <a:tailEnd/>
          </a:ln>
        </p:spPr>
      </p:pic>
      <p:grpSp>
        <p:nvGrpSpPr>
          <p:cNvPr id="22" name="Группа 21"/>
          <p:cNvGrpSpPr/>
          <p:nvPr/>
        </p:nvGrpSpPr>
        <p:grpSpPr>
          <a:xfrm>
            <a:off x="423863" y="0"/>
            <a:ext cx="6291277" cy="6858000"/>
            <a:chOff x="423863" y="0"/>
            <a:chExt cx="6291277" cy="68580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98490" y="0"/>
              <a:ext cx="6216650" cy="6858000"/>
            </a:xfrm>
            <a:prstGeom prst="rect">
              <a:avLst/>
            </a:prstGeom>
            <a:blipFill dpi="0" rotWithShape="1">
              <a:blip r:embed="rId4" cstate="print">
                <a:alphaModFix amt="62000"/>
                <a:lum bright="-10000" contrast="29000"/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8197" name="Rectangle 4"/>
            <p:cNvSpPr>
              <a:spLocks noChangeArrowheads="1"/>
            </p:cNvSpPr>
            <p:nvPr/>
          </p:nvSpPr>
          <p:spPr bwMode="auto">
            <a:xfrm>
              <a:off x="423863" y="3644900"/>
              <a:ext cx="184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 sz="1800" b="1" dirty="0"/>
            </a:p>
          </p:txBody>
        </p:sp>
        <p:sp>
          <p:nvSpPr>
            <p:cNvPr id="449543" name="Text Box 7"/>
            <p:cNvSpPr txBox="1">
              <a:spLocks noChangeArrowheads="1"/>
            </p:cNvSpPr>
            <p:nvPr/>
          </p:nvSpPr>
          <p:spPr bwMode="auto">
            <a:xfrm>
              <a:off x="3500451" y="1428736"/>
              <a:ext cx="3000375" cy="3079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>
                  <a:solidFill>
                    <a:srgbClr val="FFFF00"/>
                  </a:solidFill>
                  <a:latin typeface="Times New Roman" pitchFamily="18" charset="0"/>
                </a:rPr>
                <a:t>NORMAL MATTER</a:t>
              </a:r>
            </a:p>
          </p:txBody>
        </p:sp>
        <p:sp>
          <p:nvSpPr>
            <p:cNvPr id="449541" name="Text Box 5"/>
            <p:cNvSpPr txBox="1">
              <a:spLocks noChangeArrowheads="1"/>
            </p:cNvSpPr>
            <p:nvPr/>
          </p:nvSpPr>
          <p:spPr bwMode="auto">
            <a:xfrm>
              <a:off x="2571750" y="4143375"/>
              <a:ext cx="1476375" cy="7080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</a:rPr>
                <a:t>~70%</a:t>
              </a: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095619" y="1428736"/>
              <a:ext cx="547687" cy="3079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>
                  <a:solidFill>
                    <a:srgbClr val="FFFF00"/>
                  </a:solidFill>
                  <a:latin typeface="Times New Roman" pitchFamily="18" charset="0"/>
                </a:rPr>
                <a:t>~5%</a:t>
              </a:r>
            </a:p>
          </p:txBody>
        </p:sp>
        <p:sp>
          <p:nvSpPr>
            <p:cNvPr id="2" name="Text Box 2"/>
            <p:cNvSpPr txBox="1">
              <a:spLocks noChangeArrowheads="1"/>
            </p:cNvSpPr>
            <p:nvPr/>
          </p:nvSpPr>
          <p:spPr bwMode="auto">
            <a:xfrm>
              <a:off x="3111496" y="1928802"/>
              <a:ext cx="960438" cy="461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~25%</a:t>
              </a:r>
            </a:p>
          </p:txBody>
        </p:sp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3916369" y="1857364"/>
              <a:ext cx="1512887" cy="8302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DARK</a:t>
              </a:r>
            </a:p>
            <a:p>
              <a:pPr eaLnBrk="0" hangingPunct="0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MATTER</a:t>
              </a:r>
            </a:p>
          </p:txBody>
        </p:sp>
        <p:sp>
          <p:nvSpPr>
            <p:cNvPr id="449542" name="Text Box 6"/>
            <p:cNvSpPr txBox="1">
              <a:spLocks noChangeArrowheads="1"/>
            </p:cNvSpPr>
            <p:nvPr/>
          </p:nvSpPr>
          <p:spPr bwMode="auto">
            <a:xfrm>
              <a:off x="2643174" y="3786190"/>
              <a:ext cx="3643313" cy="461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DARK ENERGY</a:t>
              </a: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85811" y="3214686"/>
              <a:ext cx="3643313" cy="461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DARK ENERGY</a:t>
              </a: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857250" y="4929198"/>
              <a:ext cx="3643312" cy="4619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DARK ENERGY</a:t>
              </a: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2500298" y="5643578"/>
              <a:ext cx="3643312" cy="461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DARK ENERGY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500298" y="397113"/>
              <a:ext cx="343555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baseline="0" dirty="0" smtClean="0">
                  <a:solidFill>
                    <a:srgbClr val="FFFFFF"/>
                  </a:solidFill>
                  <a:latin typeface="GillSans"/>
                </a:rPr>
                <a:t>Universe</a:t>
              </a:r>
              <a:endParaRPr lang="ru-RU" sz="6000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882700" y="1285860"/>
            <a:ext cx="3261332" cy="4643470"/>
            <a:chOff x="5882700" y="1285860"/>
            <a:chExt cx="3261332" cy="464347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82700" y="1285860"/>
              <a:ext cx="3261300" cy="464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58180" y="3357562"/>
              <a:ext cx="1285852" cy="502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Прямоугольник 20"/>
            <p:cNvSpPr/>
            <p:nvPr/>
          </p:nvSpPr>
          <p:spPr>
            <a:xfrm>
              <a:off x="8143900" y="3500438"/>
              <a:ext cx="6739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  </a:t>
              </a:r>
              <a:r>
                <a:rPr lang="en-US" sz="1200" dirty="0" smtClean="0"/>
                <a:t>(local)</a:t>
              </a:r>
              <a:endParaRPr lang="ru-RU" sz="1200" dirty="0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0" y="0"/>
            <a:ext cx="3974614" cy="40011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Neutrino Physics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Astrophysics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950" y="44450"/>
            <a:ext cx="8833637" cy="36933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US" sz="1800" b="1" dirty="0" err="1" smtClean="0"/>
              <a:t>Neutrinoless</a:t>
            </a:r>
            <a:r>
              <a:rPr lang="en-US" sz="1800" b="1" dirty="0" smtClean="0"/>
              <a:t> Double Beta </a:t>
            </a:r>
            <a:r>
              <a:rPr lang="en-US" b="1" dirty="0" smtClean="0"/>
              <a:t>D</a:t>
            </a:r>
            <a:r>
              <a:rPr lang="en-US" sz="1800" b="1" dirty="0" smtClean="0"/>
              <a:t>ecay, and its importance for </a:t>
            </a:r>
            <a:r>
              <a:rPr lang="en-US" b="1" dirty="0"/>
              <a:t>Neutrino Physics and </a:t>
            </a:r>
            <a:r>
              <a:rPr lang="en-US" b="1" dirty="0" smtClean="0"/>
              <a:t> Astrophysics</a:t>
            </a:r>
            <a:endParaRPr lang="en-US" sz="1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428868"/>
            <a:ext cx="9144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the Standard Model this process cannot occur without neutrinos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Observation 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at any level would 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imply: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Lepton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number L is not conserved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Neutrinos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have 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Majorana masses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masses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with a different origin than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quark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charged lepton masses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Neutrinos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are their own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antiparticles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Observation of 0νββ would make more 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plausible: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See-Saw model of the origin of neutrino mass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Leptogenesis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an outgrowth of the See-Saw,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which may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be the origin of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baryon-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antibaryon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asymmetry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Universe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428604"/>
            <a:ext cx="40481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it-IT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General opinion of the particle physics community: </a:t>
            </a:r>
          </a:p>
          <a:p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non-zero signal for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0νββ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would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be a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tremendously important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discovery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332656"/>
            <a:ext cx="6211542" cy="258532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In the theme we target double beta decay study in variety of approaches: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World leading double beta decay identification (NEMO)</a:t>
            </a:r>
          </a:p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World leading background  reduction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Gerda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World lowest background with traditional approach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Majorana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7" y="2492896"/>
            <a:ext cx="190924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76672"/>
            <a:ext cx="20002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3263" y="3429000"/>
            <a:ext cx="2344881" cy="312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717032"/>
            <a:ext cx="3152498" cy="280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50048" y="4221088"/>
            <a:ext cx="309395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000" y="0"/>
            <a:ext cx="43180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4350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08338"/>
            <a:ext cx="9144000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091113" cy="400050"/>
          </a:xfrm>
          <a:prstGeom prst="rect">
            <a:avLst/>
          </a:prstGeom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SimSun" pitchFamily="2" charset="-122"/>
                <a:cs typeface="Times New Roman" pitchFamily="18" charset="0"/>
              </a:rPr>
              <a:t>Modane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SimSun" pitchFamily="2" charset="-122"/>
                <a:cs typeface="Times New Roman" pitchFamily="18" charset="0"/>
              </a:rPr>
              <a:t> Underground Laboratory (LSM)</a:t>
            </a:r>
            <a:endParaRPr lang="ru-RU" sz="2000" dirty="0"/>
          </a:p>
        </p:txBody>
      </p:sp>
      <p:pic>
        <p:nvPicPr>
          <p:cNvPr id="7" name="Picture 14" descr="poslabo"/>
          <p:cNvPicPr>
            <a:picLocks noChangeAspect="1" noChangeArrowheads="1"/>
          </p:cNvPicPr>
          <p:nvPr/>
        </p:nvPicPr>
        <p:blipFill>
          <a:blip r:embed="rId6" cstate="print">
            <a:lum bright="14000" contrast="40000"/>
          </a:blip>
          <a:srcRect/>
          <a:stretch>
            <a:fillRect/>
          </a:stretch>
        </p:blipFill>
        <p:spPr bwMode="auto">
          <a:xfrm>
            <a:off x="3222625" y="3214688"/>
            <a:ext cx="5921375" cy="156845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5175" y="4643438"/>
            <a:ext cx="3592650" cy="22159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Depth: 4800 </a:t>
            </a:r>
            <a:r>
              <a:rPr lang="en-US" b="1" dirty="0" err="1">
                <a:solidFill>
                  <a:srgbClr val="FFFF00"/>
                </a:solidFill>
                <a:latin typeface="Comic Sans MS" pitchFamily="66" charset="0"/>
              </a:rPr>
              <a:t>m.w.e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Surface: 400 m</a:t>
            </a:r>
            <a:r>
              <a:rPr lang="en-US" b="1" baseline="30000" dirty="0">
                <a:solidFill>
                  <a:srgbClr val="FFFF00"/>
                </a:solidFill>
                <a:latin typeface="Comic Sans MS" pitchFamily="66" charset="0"/>
              </a:rPr>
              <a:t>2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Volume: 3500 m</a:t>
            </a:r>
            <a:r>
              <a:rPr lang="en-US" b="1" baseline="30000" dirty="0">
                <a:solidFill>
                  <a:srgbClr val="FFFF00"/>
                </a:solidFill>
                <a:latin typeface="Comic Sans MS" pitchFamily="66" charset="0"/>
              </a:rPr>
              <a:t>3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Access: horizontal</a:t>
            </a:r>
          </a:p>
          <a:p>
            <a:pPr>
              <a:defRPr/>
            </a:pPr>
            <a:endParaRPr lang="en-US" sz="1200" b="1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Muons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: 4x10</a:t>
            </a:r>
            <a:r>
              <a:rPr lang="en-US" b="1" baseline="300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-5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Symbol" pitchFamily="18" charset="2"/>
              </a:rPr>
              <a:t>m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.m</a:t>
            </a:r>
            <a:r>
              <a:rPr lang="en-US" b="1" baseline="300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-2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.s</a:t>
            </a:r>
            <a:r>
              <a:rPr lang="en-US" b="1" baseline="300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-1</a:t>
            </a:r>
          </a:p>
          <a:p>
            <a:pPr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Neutrons: ~5x10</a:t>
            </a:r>
            <a:r>
              <a:rPr lang="en-US" b="1" baseline="300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-2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n.m</a:t>
            </a:r>
            <a:r>
              <a:rPr lang="en-US" b="1" baseline="300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-2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.s</a:t>
            </a:r>
            <a:r>
              <a:rPr lang="en-US" b="1" baseline="300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-1</a:t>
            </a:r>
          </a:p>
          <a:p>
            <a:pPr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Radon: 15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Bq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/m</a:t>
            </a:r>
            <a:r>
              <a:rPr lang="en-US" b="1" baseline="300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3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(1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mBq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/m</a:t>
            </a:r>
            <a:r>
              <a:rPr lang="en-US" b="1" baseline="300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3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)</a:t>
            </a:r>
            <a:endParaRPr lang="en-US" b="1" baseline="30000" dirty="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2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43188"/>
            <a:ext cx="216376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99792" y="2276872"/>
            <a:ext cx="62646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EDELWEISS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-LT</a:t>
            </a:r>
          </a:p>
          <a:p>
            <a:pPr algn="ctr">
              <a:defRPr/>
            </a:pP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Direct low-mass WIMP searches with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HPGe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Semiconductor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Bolometers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spect="1" noChangeArrowheads="1"/>
          </p:cNvSpPr>
          <p:nvPr/>
        </p:nvSpPr>
        <p:spPr bwMode="auto">
          <a:xfrm>
            <a:off x="6716647" y="72008"/>
            <a:ext cx="2319849" cy="1052736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grpSp>
        <p:nvGrpSpPr>
          <p:cNvPr id="2" name="Группа 5"/>
          <p:cNvGrpSpPr/>
          <p:nvPr/>
        </p:nvGrpSpPr>
        <p:grpSpPr>
          <a:xfrm>
            <a:off x="323528" y="1052736"/>
            <a:ext cx="2209800" cy="5181600"/>
            <a:chOff x="762000" y="1066800"/>
            <a:chExt cx="2209800" cy="5181600"/>
          </a:xfrm>
        </p:grpSpPr>
        <p:sp>
          <p:nvSpPr>
            <p:cNvPr id="8" name="Rectangle à coins arrondis 12"/>
            <p:cNvSpPr>
              <a:spLocks noChangeArrowheads="1"/>
            </p:cNvSpPr>
            <p:nvPr/>
          </p:nvSpPr>
          <p:spPr bwMode="auto">
            <a:xfrm>
              <a:off x="762000" y="1066800"/>
              <a:ext cx="2057400" cy="51816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fr-FR"/>
            </a:p>
          </p:txBody>
        </p:sp>
        <p:pic>
          <p:nvPicPr>
            <p:cNvPr id="9" name="Image 11" descr="Capture d’écran 2012-04-01 à 05.08.48.png"/>
            <p:cNvPicPr>
              <a:picLocks noChangeAspect="1"/>
            </p:cNvPicPr>
            <p:nvPr/>
          </p:nvPicPr>
          <p:blipFill>
            <a:blip r:embed="rId4" cstate="print"/>
            <a:srcRect t="11073"/>
            <a:stretch>
              <a:fillRect/>
            </a:stretch>
          </p:blipFill>
          <p:spPr bwMode="auto">
            <a:xfrm>
              <a:off x="968375" y="1136650"/>
              <a:ext cx="1317625" cy="49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 10" descr="Capture d’écran 2012-04-01 à 05.07.26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89000" y="1762125"/>
              <a:ext cx="727075" cy="32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 12" descr="Capture d’écran 2012-04-01 à 05.09.52.png"/>
            <p:cNvPicPr>
              <a:picLocks noChangeAspect="1"/>
            </p:cNvPicPr>
            <p:nvPr/>
          </p:nvPicPr>
          <p:blipFill>
            <a:blip r:embed="rId6" cstate="print"/>
            <a:srcRect l="15749" r="15749"/>
            <a:stretch>
              <a:fillRect/>
            </a:stretch>
          </p:blipFill>
          <p:spPr bwMode="auto">
            <a:xfrm>
              <a:off x="889000" y="2087563"/>
              <a:ext cx="641350" cy="43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ZoneTexte 18"/>
            <p:cNvSpPr txBox="1">
              <a:spLocks noChangeArrowheads="1"/>
            </p:cNvSpPr>
            <p:nvPr/>
          </p:nvSpPr>
          <p:spPr bwMode="auto">
            <a:xfrm>
              <a:off x="1905000" y="3159125"/>
              <a:ext cx="1028700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050" dirty="0">
                  <a:latin typeface="Helvetica" charset="0"/>
                  <a:ea typeface="Helvetica" charset="0"/>
                  <a:cs typeface="Helvetica" charset="0"/>
                </a:rPr>
                <a:t>CEA/IRFU</a:t>
              </a:r>
            </a:p>
          </p:txBody>
        </p:sp>
        <p:pic>
          <p:nvPicPr>
            <p:cNvPr id="13" name="Picture 9" descr="UniversityCres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90600" y="5103813"/>
              <a:ext cx="5842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age 15" descr="kit_logo_de_farbe_positiv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9000" y="3952875"/>
              <a:ext cx="12128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 16" descr="logo_sheffield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89000" y="5724525"/>
              <a:ext cx="912813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age 17" descr="jinr_logo.gif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74713" y="4564063"/>
              <a:ext cx="776287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age 18" descr="irfulogoversion3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12813" y="3055938"/>
              <a:ext cx="915987" cy="411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Image 19" descr="logoIRAMIS.jp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082675" y="3467100"/>
              <a:ext cx="441325" cy="43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ZoneTexte 18"/>
            <p:cNvSpPr txBox="1">
              <a:spLocks noChangeArrowheads="1"/>
            </p:cNvSpPr>
            <p:nvPr/>
          </p:nvSpPr>
          <p:spPr bwMode="auto">
            <a:xfrm>
              <a:off x="1673225" y="3575050"/>
              <a:ext cx="1069975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050" dirty="0">
                  <a:latin typeface="Helvetica" charset="0"/>
                  <a:ea typeface="Helvetica" charset="0"/>
                  <a:cs typeface="Helvetica" charset="0"/>
                </a:rPr>
                <a:t>CEA/IRAMIS</a:t>
              </a:r>
            </a:p>
          </p:txBody>
        </p:sp>
        <p:sp>
          <p:nvSpPr>
            <p:cNvPr id="20" name="ZoneTexte 18"/>
            <p:cNvSpPr txBox="1">
              <a:spLocks noChangeArrowheads="1"/>
            </p:cNvSpPr>
            <p:nvPr/>
          </p:nvSpPr>
          <p:spPr bwMode="auto">
            <a:xfrm>
              <a:off x="2178050" y="3883025"/>
              <a:ext cx="64135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CA" sz="1100">
                  <a:latin typeface="Helvetica" charset="0"/>
                </a:rPr>
                <a:t>IKP</a:t>
              </a:r>
            </a:p>
            <a:p>
              <a:pPr algn="ctr"/>
              <a:r>
                <a:rPr lang="fr-CA" sz="1100">
                  <a:latin typeface="Helvetica" charset="0"/>
                </a:rPr>
                <a:t>EKP</a:t>
              </a:r>
            </a:p>
            <a:p>
              <a:pPr algn="ctr"/>
              <a:r>
                <a:rPr lang="fr-CA" sz="1100">
                  <a:latin typeface="Helvetica" charset="0"/>
                </a:rPr>
                <a:t>IPE</a:t>
              </a:r>
            </a:p>
          </p:txBody>
        </p:sp>
        <p:sp>
          <p:nvSpPr>
            <p:cNvPr id="21" name="ZoneTexte 18"/>
            <p:cNvSpPr txBox="1">
              <a:spLocks noChangeArrowheads="1"/>
            </p:cNvSpPr>
            <p:nvPr/>
          </p:nvSpPr>
          <p:spPr bwMode="auto">
            <a:xfrm>
              <a:off x="1651000" y="4716463"/>
              <a:ext cx="1168400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050" dirty="0">
                  <a:latin typeface="Helvetica" charset="0"/>
                  <a:ea typeface="Helvetica" charset="0"/>
                  <a:cs typeface="Helvetica" charset="0"/>
                </a:rPr>
                <a:t>JINR DUBNA</a:t>
              </a:r>
            </a:p>
          </p:txBody>
        </p:sp>
        <p:sp>
          <p:nvSpPr>
            <p:cNvPr id="22" name="ZoneTexte 18"/>
            <p:cNvSpPr txBox="1">
              <a:spLocks noChangeArrowheads="1"/>
            </p:cNvSpPr>
            <p:nvPr/>
          </p:nvSpPr>
          <p:spPr bwMode="auto">
            <a:xfrm>
              <a:off x="1639888" y="5308600"/>
              <a:ext cx="1331912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050" dirty="0" err="1">
                  <a:latin typeface="Helvetica" charset="0"/>
                  <a:ea typeface="Helvetica" charset="0"/>
                  <a:cs typeface="Helvetica" charset="0"/>
                </a:rPr>
                <a:t>Univ</a:t>
              </a:r>
              <a:r>
                <a:rPr lang="fr-CA" sz="1050" dirty="0">
                  <a:latin typeface="Helvetica" charset="0"/>
                  <a:ea typeface="Helvetica" charset="0"/>
                  <a:cs typeface="Helvetica" charset="0"/>
                </a:rPr>
                <a:t>. OXFORD</a:t>
              </a:r>
            </a:p>
          </p:txBody>
        </p:sp>
        <p:sp>
          <p:nvSpPr>
            <p:cNvPr id="23" name="ZoneTexte 18"/>
            <p:cNvSpPr txBox="1">
              <a:spLocks noChangeArrowheads="1"/>
            </p:cNvSpPr>
            <p:nvPr/>
          </p:nvSpPr>
          <p:spPr bwMode="auto">
            <a:xfrm>
              <a:off x="1651000" y="5756275"/>
              <a:ext cx="116840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CA" sz="1050" dirty="0" err="1">
                  <a:latin typeface="Helvetica" charset="0"/>
                  <a:ea typeface="Helvetica" charset="0"/>
                  <a:cs typeface="Helvetica" charset="0"/>
                </a:rPr>
                <a:t>Univ</a:t>
              </a:r>
              <a:r>
                <a:rPr lang="fr-CA" sz="1050" dirty="0">
                  <a:latin typeface="Helvetica" charset="0"/>
                  <a:ea typeface="Helvetica" charset="0"/>
                  <a:cs typeface="Helvetica" charset="0"/>
                </a:rPr>
                <a:t>. SHEFFIELD</a:t>
              </a:r>
            </a:p>
          </p:txBody>
        </p:sp>
        <p:sp>
          <p:nvSpPr>
            <p:cNvPr id="24" name="ZoneTexte 18"/>
            <p:cNvSpPr txBox="1">
              <a:spLocks noChangeArrowheads="1"/>
            </p:cNvSpPr>
            <p:nvPr/>
          </p:nvSpPr>
          <p:spPr bwMode="auto">
            <a:xfrm>
              <a:off x="1720850" y="2219325"/>
              <a:ext cx="1098550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050" dirty="0">
                  <a:latin typeface="Helvetica" charset="0"/>
                  <a:ea typeface="Helvetica" charset="0"/>
                  <a:cs typeface="Helvetica" charset="0"/>
                </a:rPr>
                <a:t>CNRS/INP</a:t>
              </a:r>
            </a:p>
          </p:txBody>
        </p:sp>
        <p:sp>
          <p:nvSpPr>
            <p:cNvPr id="25" name="ZoneTexte 18"/>
            <p:cNvSpPr txBox="1">
              <a:spLocks noChangeArrowheads="1"/>
            </p:cNvSpPr>
            <p:nvPr/>
          </p:nvSpPr>
          <p:spPr bwMode="auto">
            <a:xfrm>
              <a:off x="1651000" y="1304925"/>
              <a:ext cx="1168400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050" dirty="0">
                  <a:latin typeface="Helvetica" charset="0"/>
                  <a:ea typeface="Helvetica" charset="0"/>
                  <a:cs typeface="Helvetica" charset="0"/>
                </a:rPr>
                <a:t>CNRS/IN2P3</a:t>
              </a:r>
            </a:p>
          </p:txBody>
        </p:sp>
        <p:sp>
          <p:nvSpPr>
            <p:cNvPr id="26" name="ZoneTexte 18"/>
            <p:cNvSpPr txBox="1">
              <a:spLocks noChangeArrowheads="1"/>
            </p:cNvSpPr>
            <p:nvPr/>
          </p:nvSpPr>
          <p:spPr bwMode="auto">
            <a:xfrm>
              <a:off x="1651000" y="1762125"/>
              <a:ext cx="1168400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050" dirty="0">
                  <a:latin typeface="Helvetica" charset="0"/>
                  <a:ea typeface="Helvetica" charset="0"/>
                  <a:cs typeface="Helvetica" charset="0"/>
                </a:rPr>
                <a:t>CNRS/IN2P3</a:t>
              </a:r>
            </a:p>
          </p:txBody>
        </p:sp>
        <p:pic>
          <p:nvPicPr>
            <p:cNvPr id="27" name="Image 31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55675" y="2581275"/>
              <a:ext cx="949325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ZoneTexte 18"/>
            <p:cNvSpPr txBox="1">
              <a:spLocks noChangeArrowheads="1"/>
            </p:cNvSpPr>
            <p:nvPr/>
          </p:nvSpPr>
          <p:spPr bwMode="auto">
            <a:xfrm>
              <a:off x="1720850" y="2676525"/>
              <a:ext cx="1098550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050" dirty="0">
                  <a:latin typeface="Helvetica" charset="0"/>
                  <a:ea typeface="Helvetica" charset="0"/>
                  <a:cs typeface="Helvetica" charset="0"/>
                </a:rPr>
                <a:t>CNRS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7463"/>
            <a:ext cx="5402263" cy="283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44433" name="Group 49"/>
          <p:cNvGraphicFramePr>
            <a:graphicFrameLocks noGrp="1"/>
          </p:cNvGraphicFramePr>
          <p:nvPr/>
        </p:nvGraphicFramePr>
        <p:xfrm>
          <a:off x="3530600" y="2922588"/>
          <a:ext cx="5445125" cy="2963864"/>
        </p:xfrm>
        <a:graphic>
          <a:graphicData uri="http://schemas.openxmlformats.org/drawingml/2006/table">
            <a:tbl>
              <a:tblPr/>
              <a:tblGrid>
                <a:gridCol w="1936750"/>
                <a:gridCol w="3508375"/>
              </a:tblGrid>
              <a:tr h="304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Operators</a:t>
                      </a:r>
                    </a:p>
                  </a:txBody>
                  <a:tcPr marT="45725" marB="4572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CEA/DSM &amp; CNRS/IN2P3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</a:tr>
              <a:tr h="403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Location</a:t>
                      </a:r>
                    </a:p>
                  </a:txBody>
                  <a:tcPr marT="45725" marB="4572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Fréjus Tunnel (Italian-French border)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</a:tr>
              <a:tr h="304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Excavation</a:t>
                      </a:r>
                    </a:p>
                  </a:txBody>
                  <a:tcPr marT="45725" marB="4572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1983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</a:tr>
              <a:tr h="7315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Underground area</a:t>
                      </a:r>
                    </a:p>
                  </a:txBody>
                  <a:tcPr marT="45725" marB="4572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main hall  (30x10x11 m) +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g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-spectroscopy hall (70 m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+ 2 secondary halls of 18/21 m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</a:tr>
              <a:tr h="304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Depth</a:t>
                      </a:r>
                    </a:p>
                  </a:txBody>
                  <a:tcPr marT="45725" marB="4572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1700 m (4800 </a:t>
                      </a:r>
                      <a:r>
                        <a:rPr kumimoji="0" lang="en-US" sz="14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mwe</a:t>
                      </a: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</a:tr>
              <a:tr h="304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Surface</a:t>
                      </a:r>
                    </a:p>
                  </a:txBody>
                  <a:tcPr marT="45725" marB="4572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400 m</a:t>
                      </a:r>
                      <a:r>
                        <a:rPr kumimoji="0" 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</a:tr>
              <a:tr h="304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Permanent staff</a:t>
                      </a:r>
                    </a:p>
                  </a:txBody>
                  <a:tcPr marT="45725" marB="4572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</a:tr>
              <a:tr h="304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Scientists users</a:t>
                      </a:r>
                    </a:p>
                  </a:txBody>
                  <a:tcPr marT="45725" marB="4572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100+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DEF"/>
                    </a:solidFill>
                  </a:tcPr>
                </a:tc>
              </a:tr>
            </a:tbl>
          </a:graphicData>
        </a:graphic>
      </p:graphicFrame>
      <p:sp>
        <p:nvSpPr>
          <p:cNvPr id="206880" name="Rectangle 35"/>
          <p:cNvSpPr>
            <a:spLocks noChangeArrowheads="1"/>
          </p:cNvSpPr>
          <p:nvPr/>
        </p:nvSpPr>
        <p:spPr bwMode="auto">
          <a:xfrm>
            <a:off x="3686175" y="346075"/>
            <a:ext cx="1633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</a:rPr>
              <a:t>Main hall</a:t>
            </a:r>
            <a:r>
              <a:rPr lang="en-US" sz="1400" b="1">
                <a:solidFill>
                  <a:srgbClr val="000000"/>
                </a:solidFill>
              </a:rPr>
              <a:t>  </a:t>
            </a:r>
          </a:p>
          <a:p>
            <a:pPr eaLnBrk="0" hangingPunct="0"/>
            <a:r>
              <a:rPr lang="en-US" sz="1400" b="1">
                <a:solidFill>
                  <a:srgbClr val="000000"/>
                </a:solidFill>
              </a:rPr>
              <a:t>30 x 10m</a:t>
            </a:r>
            <a:r>
              <a:rPr lang="en-US" sz="1400" b="1" baseline="30000">
                <a:solidFill>
                  <a:srgbClr val="000000"/>
                </a:solidFill>
              </a:rPr>
              <a:t>2</a:t>
            </a:r>
            <a:r>
              <a:rPr lang="en-US" sz="1400" b="1">
                <a:solidFill>
                  <a:srgbClr val="000000"/>
                </a:solidFill>
              </a:rPr>
              <a:t> (h 11m</a:t>
            </a:r>
            <a:r>
              <a:rPr lang="en-US" sz="1200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06881" name="Rectangle 36"/>
          <p:cNvSpPr>
            <a:spLocks noChangeArrowheads="1"/>
          </p:cNvSpPr>
          <p:nvPr/>
        </p:nvSpPr>
        <p:spPr bwMode="auto">
          <a:xfrm>
            <a:off x="5845175" y="1927225"/>
            <a:ext cx="1301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</a:rPr>
              <a:t>gamma hall</a:t>
            </a:r>
            <a:endParaRPr lang="en-US" sz="1400" b="1">
              <a:solidFill>
                <a:srgbClr val="000000"/>
              </a:solidFill>
            </a:endParaRPr>
          </a:p>
          <a:p>
            <a:pPr eaLnBrk="0" hangingPunct="0"/>
            <a:r>
              <a:rPr lang="en-US" sz="1200" b="1">
                <a:solidFill>
                  <a:srgbClr val="000000"/>
                </a:solidFill>
              </a:rPr>
              <a:t>(70 m</a:t>
            </a:r>
            <a:r>
              <a:rPr lang="en-US" sz="1200" b="1" baseline="30000">
                <a:solidFill>
                  <a:srgbClr val="000000"/>
                </a:solidFill>
              </a:rPr>
              <a:t>2</a:t>
            </a:r>
            <a:r>
              <a:rPr lang="en-US" sz="1000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06882" name="Rectangle 37"/>
          <p:cNvSpPr>
            <a:spLocks noChangeArrowheads="1"/>
          </p:cNvSpPr>
          <p:nvPr/>
        </p:nvSpPr>
        <p:spPr bwMode="auto">
          <a:xfrm>
            <a:off x="7386638" y="630238"/>
            <a:ext cx="1622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</a:rPr>
              <a:t>2 smaller halls</a:t>
            </a:r>
            <a:endParaRPr lang="en-US" sz="1400" b="1">
              <a:solidFill>
                <a:srgbClr val="000000"/>
              </a:solidFill>
            </a:endParaRPr>
          </a:p>
          <a:p>
            <a:pPr eaLnBrk="0" hangingPunct="0"/>
            <a:r>
              <a:rPr lang="en-US" sz="1400" b="1">
                <a:solidFill>
                  <a:srgbClr val="000000"/>
                </a:solidFill>
              </a:rPr>
              <a:t>    (</a:t>
            </a:r>
            <a:r>
              <a:rPr lang="en-US" sz="1200" b="1">
                <a:solidFill>
                  <a:srgbClr val="000000"/>
                </a:solidFill>
              </a:rPr>
              <a:t>18 m</a:t>
            </a:r>
            <a:r>
              <a:rPr lang="en-US" sz="1200" b="1" baseline="30000">
                <a:solidFill>
                  <a:srgbClr val="000000"/>
                </a:solidFill>
              </a:rPr>
              <a:t>2</a:t>
            </a:r>
            <a:r>
              <a:rPr lang="en-US" sz="1200" b="1">
                <a:solidFill>
                  <a:srgbClr val="000000"/>
                </a:solidFill>
              </a:rPr>
              <a:t> and 21 m</a:t>
            </a:r>
            <a:r>
              <a:rPr lang="en-US" sz="1200" b="1" baseline="30000">
                <a:solidFill>
                  <a:srgbClr val="000000"/>
                </a:solidFill>
              </a:rPr>
              <a:t>2</a:t>
            </a:r>
            <a:r>
              <a:rPr lang="en-US" sz="1200" b="1">
                <a:solidFill>
                  <a:srgbClr val="000000"/>
                </a:solidFill>
              </a:rPr>
              <a:t>)</a:t>
            </a:r>
            <a:endParaRPr lang="en-US" sz="1200" b="1" baseline="30000">
              <a:solidFill>
                <a:srgbClr val="000000"/>
              </a:solidFill>
            </a:endParaRPr>
          </a:p>
        </p:txBody>
      </p:sp>
      <p:sp>
        <p:nvSpPr>
          <p:cNvPr id="206883" name="Text Box 39"/>
          <p:cNvSpPr txBox="1">
            <a:spLocks noChangeArrowheads="1"/>
          </p:cNvSpPr>
          <p:nvPr/>
        </p:nvSpPr>
        <p:spPr bwMode="auto">
          <a:xfrm>
            <a:off x="5403850" y="5003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2400" b="1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206884" name="Picture 38" descr="positionmontag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4071938"/>
            <a:ext cx="3467100" cy="1589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Группа 49"/>
          <p:cNvGrpSpPr>
            <a:grpSpLocks/>
          </p:cNvGrpSpPr>
          <p:nvPr/>
        </p:nvGrpSpPr>
        <p:grpSpPr bwMode="auto">
          <a:xfrm>
            <a:off x="0" y="0"/>
            <a:ext cx="3527425" cy="4033838"/>
            <a:chOff x="0" y="1128335"/>
            <a:chExt cx="3527425" cy="4033837"/>
          </a:xfrm>
        </p:grpSpPr>
        <p:grpSp>
          <p:nvGrpSpPr>
            <p:cNvPr id="3" name="Группа 42"/>
            <p:cNvGrpSpPr>
              <a:grpSpLocks/>
            </p:cNvGrpSpPr>
            <p:nvPr/>
          </p:nvGrpSpPr>
          <p:grpSpPr bwMode="auto">
            <a:xfrm>
              <a:off x="0" y="1128335"/>
              <a:ext cx="3527425" cy="4033837"/>
              <a:chOff x="323850" y="2779713"/>
              <a:chExt cx="3527425" cy="4033837"/>
            </a:xfrm>
          </p:grpSpPr>
          <p:pic>
            <p:nvPicPr>
              <p:cNvPr id="206899" name="Picture 11" descr="france-ma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3850" y="2779713"/>
                <a:ext cx="3527425" cy="40338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6900" name="Oval 12"/>
              <p:cNvSpPr>
                <a:spLocks noChangeArrowheads="1"/>
              </p:cNvSpPr>
              <p:nvPr/>
            </p:nvSpPr>
            <p:spPr bwMode="auto">
              <a:xfrm>
                <a:off x="2952442" y="5147556"/>
                <a:ext cx="152400" cy="22860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2400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206896" name="Picture 34" descr="frejus20-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296" y="3327764"/>
              <a:ext cx="2088107" cy="175436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206897" name="Прямая соединительная линия 46"/>
            <p:cNvCxnSpPr>
              <a:cxnSpLocks noChangeShapeType="1"/>
              <a:stCxn id="206900" idx="0"/>
            </p:cNvCxnSpPr>
            <p:nvPr/>
          </p:nvCxnSpPr>
          <p:spPr bwMode="auto">
            <a:xfrm rot="16200000" flipV="1">
              <a:off x="2313388" y="3104773"/>
              <a:ext cx="193420" cy="58938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cxnSp>
        <p:cxnSp>
          <p:nvCxnSpPr>
            <p:cNvPr id="206898" name="Прямая соединительная линия 47"/>
            <p:cNvCxnSpPr>
              <a:cxnSpLocks noChangeShapeType="1"/>
              <a:stCxn id="206900" idx="4"/>
            </p:cNvCxnSpPr>
            <p:nvPr/>
          </p:nvCxnSpPr>
          <p:spPr bwMode="auto">
            <a:xfrm rot="5400000">
              <a:off x="1740827" y="4115277"/>
              <a:ext cx="1354465" cy="57346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cxnSp>
      </p:grpSp>
      <p:pic>
        <p:nvPicPr>
          <p:cNvPr id="206886" name="Picture 3" descr="new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2488" y="4627563"/>
            <a:ext cx="1685925" cy="9286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6887" name="TextBox 50"/>
          <p:cNvSpPr txBox="1">
            <a:spLocks noChangeArrowheads="1"/>
          </p:cNvSpPr>
          <p:nvPr/>
        </p:nvSpPr>
        <p:spPr bwMode="auto">
          <a:xfrm>
            <a:off x="1514475" y="17463"/>
            <a:ext cx="4867275" cy="3492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LABORATOIRE SOUTERRAIN DE MODANE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206889" name="TextBox 18"/>
          <p:cNvSpPr txBox="1">
            <a:spLocks noChangeArrowheads="1"/>
          </p:cNvSpPr>
          <p:nvPr/>
        </p:nvSpPr>
        <p:spPr bwMode="auto">
          <a:xfrm>
            <a:off x="5173663" y="2457450"/>
            <a:ext cx="3714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0000"/>
                </a:solidFill>
              </a:rPr>
              <a:t>4∙10  </a:t>
            </a:r>
            <a:r>
              <a:rPr lang="en-US" sz="1400" b="1">
                <a:solidFill>
                  <a:srgbClr val="FF0000"/>
                </a:solidFill>
              </a:rPr>
              <a:t>muon/ m</a:t>
            </a:r>
            <a:r>
              <a:rPr lang="ru-RU" sz="1400" b="1">
                <a:solidFill>
                  <a:srgbClr val="FF0000"/>
                </a:solidFill>
              </a:rPr>
              <a:t>  </a:t>
            </a:r>
            <a:r>
              <a:rPr lang="en-US" sz="1400" b="1">
                <a:solidFill>
                  <a:srgbClr val="FF0000"/>
                </a:solidFill>
              </a:rPr>
              <a:t>/day</a:t>
            </a:r>
            <a:r>
              <a:rPr lang="ru-RU" sz="1400" b="1">
                <a:solidFill>
                  <a:srgbClr val="FF0000"/>
                </a:solidFill>
              </a:rPr>
              <a:t>       </a:t>
            </a:r>
            <a:r>
              <a:rPr lang="en-US" sz="1400" b="1">
                <a:solidFill>
                  <a:srgbClr val="FF0000"/>
                </a:solidFill>
              </a:rPr>
              <a:t>   4 muon/m</a:t>
            </a:r>
            <a:r>
              <a:rPr lang="ru-RU" sz="1400" b="1">
                <a:solidFill>
                  <a:srgbClr val="FF0000"/>
                </a:solidFill>
              </a:rPr>
              <a:t>  </a:t>
            </a:r>
            <a:r>
              <a:rPr lang="en-US" sz="1400" b="1">
                <a:solidFill>
                  <a:srgbClr val="FF0000"/>
                </a:solidFill>
              </a:rPr>
              <a:t>/day</a:t>
            </a:r>
            <a:endParaRPr lang="ru-RU" sz="1400" b="1">
              <a:solidFill>
                <a:srgbClr val="FF000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6958013" y="2528888"/>
            <a:ext cx="357187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6891" name="TextBox 20"/>
          <p:cNvSpPr txBox="1">
            <a:spLocks noChangeArrowheads="1"/>
          </p:cNvSpPr>
          <p:nvPr/>
        </p:nvSpPr>
        <p:spPr bwMode="auto">
          <a:xfrm>
            <a:off x="5530850" y="2386013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6</a:t>
            </a:r>
            <a:endParaRPr lang="ru-RU" sz="1200" b="1">
              <a:solidFill>
                <a:srgbClr val="FF0000"/>
              </a:solidFill>
            </a:endParaRPr>
          </a:p>
        </p:txBody>
      </p:sp>
      <p:sp>
        <p:nvSpPr>
          <p:cNvPr id="206892" name="TextBox 21"/>
          <p:cNvSpPr txBox="1">
            <a:spLocks noChangeArrowheads="1"/>
          </p:cNvSpPr>
          <p:nvPr/>
        </p:nvSpPr>
        <p:spPr bwMode="auto">
          <a:xfrm>
            <a:off x="6316663" y="2393950"/>
            <a:ext cx="285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2</a:t>
            </a:r>
            <a:endParaRPr lang="ru-RU" sz="1200" b="1">
              <a:solidFill>
                <a:srgbClr val="FF0000"/>
              </a:solidFill>
            </a:endParaRPr>
          </a:p>
        </p:txBody>
      </p:sp>
      <p:sp>
        <p:nvSpPr>
          <p:cNvPr id="206893" name="TextBox 23"/>
          <p:cNvSpPr txBox="1">
            <a:spLocks noChangeArrowheads="1"/>
          </p:cNvSpPr>
          <p:nvPr/>
        </p:nvSpPr>
        <p:spPr bwMode="auto">
          <a:xfrm>
            <a:off x="8124825" y="2435225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2</a:t>
            </a:r>
            <a:endParaRPr lang="ru-RU" sz="1200" b="1">
              <a:solidFill>
                <a:srgbClr val="FF0000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 flipH="1" flipV="1">
            <a:off x="5995194" y="3207544"/>
            <a:ext cx="1928813" cy="1000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0" y="595558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“Joint Underground Laboratory in Europe” (JOULE) agreement </a:t>
            </a:r>
            <a:r>
              <a:rPr lang="en-US" sz="1600" dirty="0" smtClean="0"/>
              <a:t>signed between JINR and LSM on 24 October 2005. The agreement reflects long historical participation of JINR scientists at different research activities conducting at LSM.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knpp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3" y="4653136"/>
            <a:ext cx="4550081" cy="18002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2060848"/>
            <a:ext cx="8496944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ja-JP" sz="2800" b="1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Our participation in experiments with world leading sensitivities to ultra-rare processes  provides the solid base for home neutrino experiments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504" y="260648"/>
            <a:ext cx="2411760" cy="981075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pic>
        <p:nvPicPr>
          <p:cNvPr id="5" name="Picture 2" descr="G:\SN\JINR Webmail  Mail_files\supernemo_snail_logo_files\supernemo_snail_logo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0"/>
            <a:ext cx="20193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0442" y="116632"/>
            <a:ext cx="128179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5"/>
          <p:cNvSpPr/>
          <p:nvPr/>
        </p:nvSpPr>
        <p:spPr>
          <a:xfrm>
            <a:off x="7634893" y="188640"/>
            <a:ext cx="897547" cy="9998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4005064"/>
            <a:ext cx="138914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67544" y="4653136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Kalinin NPP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5085184"/>
            <a:ext cx="1656184" cy="130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4005064"/>
            <a:ext cx="2267744" cy="22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7504" y="0"/>
            <a:ext cx="8924528" cy="960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Neutrino experiments at Kalinin NPP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5916707" y="4410635"/>
            <a:ext cx="3115326" cy="987398"/>
          </a:xfrm>
          <a:prstGeom prst="wedgeRectCallout">
            <a:avLst>
              <a:gd name="adj1" fmla="val -163866"/>
              <a:gd name="adj2" fmla="val 58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DANSS 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(Reactor </a:t>
            </a:r>
            <a:r>
              <a:rPr lang="en-U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monitoring and search for sterile neutrino oscillations)</a:t>
            </a:r>
            <a:endParaRPr lang="ru-RU" sz="1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327253" y="2881513"/>
            <a:ext cx="2704780" cy="745351"/>
          </a:xfrm>
          <a:prstGeom prst="wedgeRectCallout">
            <a:avLst>
              <a:gd name="adj1" fmla="val -118409"/>
              <a:gd name="adj2" fmla="val 592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GEMMA-III</a:t>
            </a:r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lvl="0" algn="ctr"/>
            <a:r>
              <a:rPr lang="en-US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(Neutrino Magnetic Moment,</a:t>
            </a:r>
            <a:endParaRPr lang="ru-RU" sz="14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en-U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Coherent </a:t>
            </a:r>
            <a:r>
              <a:rPr lang="en-US" sz="1400" b="1" dirty="0" smtClean="0">
                <a:solidFill>
                  <a:srgbClr val="0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-</a:t>
            </a:r>
            <a:r>
              <a:rPr lang="en-US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Ge scattering</a:t>
            </a:r>
            <a:r>
              <a:rPr lang="en-U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ru-RU" sz="1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Main feature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maximal available electron antineutrino flux at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4х10</a:t>
            </a:r>
            <a:r>
              <a:rPr lang="ru-RU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cm</a:t>
            </a:r>
            <a:r>
              <a:rPr lang="en-US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-2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sec</a:t>
            </a:r>
            <a:r>
              <a:rPr lang="en-US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-1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673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4624"/>
            <a:ext cx="33561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10339"/>
            <a:ext cx="3960440" cy="2970989"/>
          </a:xfrm>
          <a:prstGeom prst="rect">
            <a:avLst/>
          </a:prstGeom>
        </p:spPr>
      </p:pic>
      <p:pic>
        <p:nvPicPr>
          <p:cNvPr id="4" name="Рисунок 3" descr="8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665562"/>
            <a:ext cx="4572000" cy="2571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47667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Vertical lifting of detectors with shields </a:t>
            </a:r>
          </a:p>
          <a:p>
            <a:endParaRPr lang="en-US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Changes in distance between the neutrino source (reactor) and detectors is crucial for discrimination of neutrino signals from background.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60486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33930" y="116632"/>
            <a:ext cx="3718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Christian </a:t>
            </a:r>
            <a:r>
              <a:rPr lang="en-US" sz="1200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Spiering</a:t>
            </a:r>
            <a:r>
              <a:rPr lang="en-US" sz="12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Eur.Phys.J</a:t>
            </a:r>
            <a:r>
              <a:rPr lang="en-US" sz="12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H37 (2012) 515-565 </a:t>
            </a:r>
            <a:endParaRPr lang="ru-RU" sz="12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395787"/>
            <a:ext cx="87484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Some total neutrino fluxes</a:t>
            </a:r>
          </a:p>
          <a:p>
            <a:endPara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Neutrino beam from CERN at LNGS (Opera):		average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~2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particle/cm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/s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					bunch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(10.5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μsec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 6·10</a:t>
            </a:r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  particles/cm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/s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Reactor (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KamLAND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reactors ON):        	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~4·10</a:t>
            </a:r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 particles/cm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/s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Geo-neutrinos: 			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~10</a:t>
            </a:r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 particles/cm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/s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SN(25M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☉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with 1.6M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☉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iron core, 50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kpc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): 	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~6·10</a:t>
            </a:r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 particles/cm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/s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Solar: 		               		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7·10</a:t>
            </a:r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 particles/cm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/s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MCi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radioactive source at 5 m:         	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5.9·10</a:t>
            </a:r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 particles/cm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/s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Relic: 		               		 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~10</a:t>
            </a:r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 particles/cm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/s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Reactor (JINR site at KNPP):		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5.4·10</a:t>
            </a:r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 particles/cm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950" y="44450"/>
            <a:ext cx="4489371" cy="646331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BAIKAL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North hemisphere biggest neutrino detector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1406" y="714356"/>
            <a:ext cx="500066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Neutrino telescopes brings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 important information complementary to the traditional optic and radio telescopes.  </a:t>
            </a:r>
          </a:p>
          <a:p>
            <a:pPr algn="just"/>
            <a:endParaRPr lang="en-US" sz="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Idea of BAIKAL neutrino telescope – 1960</a:t>
            </a:r>
          </a:p>
          <a:p>
            <a:pPr algn="just"/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Main principle: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determination of direction and energy of  charged particles with the help of Cherenkov radiation</a:t>
            </a:r>
          </a:p>
          <a:p>
            <a:pPr algn="just"/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From 1980 Tests and R&amp;D, Started in 1993</a:t>
            </a:r>
          </a:p>
          <a:p>
            <a:pPr algn="just"/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Now – development of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Gigaton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Volume Detector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1340768"/>
            <a:ext cx="3923928" cy="25853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Physics: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Investigate Galactic and extragalactic neutrino “point sources”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Diffuse neutrino flux – energy spectrum, local and global anisotropy, flavor content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Dark matter – indirect search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Exotic particles – monopoles, Q-balls,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nuclearites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0"/>
            <a:ext cx="1633751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36096" y="4221088"/>
            <a:ext cx="3384376" cy="253948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7430" y="3861048"/>
            <a:ext cx="3084555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7950" y="44450"/>
            <a:ext cx="2608406" cy="36933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Outlook and conclusions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512" y="476672"/>
            <a:ext cx="763284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Char char="•"/>
              <a:tabLst>
                <a:tab pos="685800" algn="l"/>
                <a:tab pos="3656013" algn="ctr"/>
                <a:tab pos="6626225" algn="r"/>
              </a:tabLst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Comprehensive scientific program reflecting name of the theme “Non-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acelerator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neutrino physics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astrophysics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buFontTx/>
              <a:buAutoNum type="arabicParenR"/>
              <a:tabLst>
                <a:tab pos="685800" algn="l"/>
                <a:tab pos="3656013" algn="ctr"/>
                <a:tab pos="6626225" algn="r"/>
              </a:tabLst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tabLst>
                <a:tab pos="685800" algn="l"/>
                <a:tab pos="3656013" algn="ctr"/>
                <a:tab pos="6626225" algn="r"/>
              </a:tabLst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Participation in world leading experiments</a:t>
            </a:r>
          </a:p>
          <a:p>
            <a:pPr>
              <a:buFontTx/>
              <a:buAutoNum type="arabicParenR"/>
              <a:tabLst>
                <a:tab pos="685800" algn="l"/>
                <a:tab pos="3656013" algn="ctr"/>
                <a:tab pos="6626225" algn="r"/>
              </a:tabLst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tabLst>
                <a:tab pos="685800" algn="l"/>
                <a:tab pos="3656013" algn="ctr"/>
                <a:tab pos="6626225" algn="r"/>
              </a:tabLst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Brings modern know-how for home experiments</a:t>
            </a:r>
          </a:p>
          <a:p>
            <a:pPr>
              <a:buFontTx/>
              <a:buAutoNum type="arabicParenR"/>
              <a:tabLst>
                <a:tab pos="685800" algn="l"/>
                <a:tab pos="3656013" algn="ctr"/>
                <a:tab pos="6626225" algn="r"/>
              </a:tabLst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tabLst>
                <a:tab pos="685800" algn="l"/>
                <a:tab pos="3656013" algn="ctr"/>
                <a:tab pos="6626225" algn="r"/>
              </a:tabLst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In average 25 publications per year </a:t>
            </a:r>
          </a:p>
          <a:p>
            <a:pPr>
              <a:tabLst>
                <a:tab pos="685800" algn="l"/>
                <a:tab pos="3656013" algn="ctr"/>
                <a:tab pos="6626225" algn="r"/>
              </a:tabLst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(plus many conference proceedings, </a:t>
            </a:r>
          </a:p>
          <a:p>
            <a:pPr>
              <a:tabLst>
                <a:tab pos="685800" algn="l"/>
                <a:tab pos="3656013" algn="ctr"/>
                <a:tab pos="6626225" algn="r"/>
              </a:tabLst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preprints, etc).</a:t>
            </a:r>
          </a:p>
          <a:p>
            <a:pPr>
              <a:tabLst>
                <a:tab pos="685800" algn="l"/>
                <a:tab pos="3656013" algn="ctr"/>
                <a:tab pos="6626225" algn="r"/>
              </a:tabLst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348880"/>
            <a:ext cx="3347864" cy="97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212976"/>
            <a:ext cx="22860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60" y="4149080"/>
            <a:ext cx="5364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685800" algn="l"/>
                <a:tab pos="3656013" algn="ctr"/>
                <a:tab pos="6626225" algn="r"/>
              </a:tabLst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We would like to ask the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Advisory Committee to support our researches conducted in frame of the theme and to support continuation of all individual projects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BAIKAL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DANSS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EDELWEISS-LT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GERDA, GEMMA-III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SuperNEMO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ChangeArrowheads="1"/>
          </p:cNvSpPr>
          <p:nvPr/>
        </p:nvSpPr>
        <p:spPr bwMode="auto">
          <a:xfrm>
            <a:off x="0" y="70388"/>
            <a:ext cx="9144000" cy="671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Status of the Baikal-GVD Project: First Cluster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Dubna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al.. 2017. 4 pp. DOI: 10.1142/9789813224568_0025 Conference: C15-08-20, p.160-163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Acoustic Search for High Energy Neutrinos in Lake Baikal: Status and Perspectives, N.M.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Budnev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(Irkutsk State U.) et al.. 2017. 7 pp. Published in EPJ Web Conf. 135 (2017) 06004 DOI: 10.1051/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epjconf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/201713506004 Conference: C16-06-07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Dark matter constraints from an observation of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dSphs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the LMC with the Baikal NT200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Dec 12, 2016. 15 pp. Published in JETP Vol. 152 (7) (2017)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e-Print: arXiv:1612.03836 [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astro-ph.HE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The optical module of Baikal-GVD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2016. 10 pp. Published in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Phys.Part.Nucl.Lett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13 (2016) no.6, 737-746 DOI: 10.1134/S1547477116060029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Data acquisition system for the Baikal-GVD neutrino telescope, A.V.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2016. 5 pp. Published in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Phys.Part.Nucl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47 (2016) no.6, 933-937 DOI: 10.1134/S1063779616060058, Conference: C15-02-01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Neutrino signal at Baikal from dark matter in the Galactic Center,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2016. 7 pp. Published in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Phys.Part.Nucl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47 (2016) no.6, 926-932 DOI: 10.1134/S1063779616060046 Conference: C15-02-01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The optical detection unit for Baikal-GVD neutrino telescope,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2016. 6 pp. Published in EPJ Web Conf. 121 (2016) 05008, DOI: 10.1051/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epjconf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/201612105008, Conference: C14-09-30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Status and perspectives of the BAIKAL-GVD project, 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2016. 6 pp. Published in EPJ Web Conf. 121 (2016) 05003 DOI: 10.1051/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epjconf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/201612105003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Conference: C14-09-30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Status of the early construction phase of Baikal-GVD,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2016. 7 pp. Published in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Nucl.Part.Phys.Proc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273-275 (2016) 314-320 DOI: 10.1016/j.nuclphysbps.2015.09.044 Conference: C14-07-02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Baikal-GVD: Results, status and plans,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2016. 6 pp. Published in EPJ Web Conf. 116 (2016) 11005 DOI: 10.1051/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epjconf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/201611611005 Conference: C15-09-14.6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LED based calibration systems of the Baikal-GVD neutrino telescope,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2016. 5 pp. Published in EPJ Web Conf. 116 (2016) 06005 DOI: 10.1051/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epjconf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/201611606005 Conference: C15-09-14.6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 The data acquisition system for Baikal-GVD,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2016. 4 pp. Published in EPJ Web Conf. 116 (2016) 05004 DOI: 10.1051/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epjconf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/201611605004 Conference: C15-09-14.6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 The optical module of Baikal-GVD,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2016. 5 pp. Published in EPJ Web Conf. 116 (2016) 01003 DOI: 10.1051/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epjconf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/201611601003 Conference: C15-09-14.6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 A search for neutrino signal from dark matter annihilation in the center of the Milky Way with Baikal NT200, BAIKAL Collaboration (A.D.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al.). Dec 3, 2015. 9 pp. Published in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Astropart.Phys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81 (2016) 12-20 DOI: 10.1016/j.astropartphys.2016.04.004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e-Print: arXiv:1512.01198 [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astro-ph.HE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 Baikal-GVD: first cluster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Dubna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Nov 7, 2015. 6 pp. Published in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PoS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EPS-HEP2015 (2015) 418 Conference: C15-07-22 Proceedings e-Print: arXiv:1511.02324 [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physics.ins-det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16. Status of the Baikal-GVD Project, BAIKAL-GVD Collaboration (A.D.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al.). 2015. 4 pp. DOI: 10.1142/9789814663618_0019 Conference: C13-08-22, p.98-101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17. Status and recent results of the BAIKAL-GVD project,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2015. 11 pp. Published in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Phys.Part.Nucl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46 (2015) no.2, 211-221 DOI: 10.1134/S1063779615020033 Conference: C14-01-26 Proceedings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18. Sensitivity of the Baikal-GVD neutrino telescope to neutrino emission toward the center of the galactic dark matter halo, 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al.. Dec 11, 2014. 6 pp. Published in JETP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Lett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101 (2015) no.5, 289-294 DOI: 10.1134/S0021364015050021, e-Print: arXiv:1412.3672 [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astro-ph.HE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19. Search for neutrino emission from relic dark matter in the Sun with the Baikal NT200 detector, Baikal Collaboration (A.D.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Avrorin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(Moscow, INR) et al.). May 14, 2014. 9 pp. Published in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Astropart.Phys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62 (2015) 12-20 DOI: 10.1016/j.astropartphys.2014.07.006 e-Print: arXiv:1405.3551 [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astro-ph.HE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 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ChangeArrowheads="1"/>
          </p:cNvSpPr>
          <p:nvPr/>
        </p:nvSpPr>
        <p:spPr bwMode="auto">
          <a:xfrm>
            <a:off x="107504" y="188640"/>
            <a:ext cx="8820472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R. Arnold et al., Results of the search for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double-β decay in 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100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 with the NEMO-3 experiment , Phys. Rev. D 92 (2015) 072011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R. Arnold et.al., “Measurement of the double beta-decay half-life and search for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beta-decay of Ca-48 with NEMO-3 detector”, Phys. Rev. D93 (2016) 112008-1 – 112008-9.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A.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Jeremie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A.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Remoto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on behalf of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collaboration,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ββ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-source production, 38th International Conference on High Energy Physics (ICHEP 2016), Chicago, USA, August 3-10, 2016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A.S.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Barabash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al., Calorimeter development for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beta decay experiment,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Nucl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Instrum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Meth. A 868 (2017) 98-108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A.S.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Barabash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al., The BiPo-3 detector for the measurement of ultra low natural radio activities of thin materials, JINST 12 (2017) no.06, P06002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F.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Mamedov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I.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Stekl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K.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Smolek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on behalf of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collaboration, Measurement of the radon diffusion through a nylon foil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fordifferent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air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humidities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Low Radioactivity Techniques 2015 (LRT2015), AIP Conference Proceedings 1672, 140007 (2015); http://dx.doi.org/10.1063/1.4928023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C.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Cerna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B.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SouleÌ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A˛ and F. Perrot, on behalf of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collaboration, Radon emanation based material measurement and selection for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beta decay experiment, Low Radioactivity Techniques 2015 (LRT2015), AIP Conference Proceedings 1672, 050002 (2015); http://dx.doi.org/10.1063/1.4927987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X.R.Liu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on behalf of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collaboration, Radon mitigation strategy and results for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experiment,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XXVIIInternational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Conference on Neutrino Physics and Astrophysics (Neutrino 2016), London, UK, July 4-9, 2016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F. Perrot on behalf of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collaboration, Strategy of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HPGe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screening measurements in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experiment, Low Radioactivity Techniques 2013 (LRT2013), AIP Conference Proceedings 1549, 173 (2013); http://dx.doi.org/10.1063/1.4818102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S.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Calvez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on behalf of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collaboration, 0νββ-sensitivity with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demonstrator, 52nd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Rencontres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Moriond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EW 2017, La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Thuile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Italy, Mars 18-25, 2017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R. Arnold et.al., “Measurement of the double beta-decay half-life and search for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beta-decay of Cd-116 with the NEMO-3 detector”, Phys. 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Rev. D95 (2017) 012007-1 – 012007-12.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R. Arnold et.al., “Measurement of the double beta-decay half-life of Nd-150 and a search for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beta-decay processes with the full exposure from the NEMO-3 detector”, Phys. Rev. D94 (2016) 072003.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 S. Blot for the NEMO-3&amp;SuperNEMO Collaborations, “Investigating bb decay with NEMO-3 and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experiments”, Journal of Physics: Conference Series 718 (2016).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 H. Gomes for the NEMO-3&amp;SuperNEMO Collaborations, “Latest results of NEMO-3 experiment and present status of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”, Nuclear and Particle Physics Proceedings (2016) 1765-1770.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P.Povinec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on behalf of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Collaboration, “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a new generation of underground experiments for double beta-decay investigations”, The 14th Vienna Conference on Instrumentation 15-16 Feb., 2016.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16. A.S.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Barabash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al.,”Calorimeter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development for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SuperNEMO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beta-decay experiment”, NIM A868 (2017) 98-108.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17. R. Arnold et al. from NEMO-3 Collaboration, “Search for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quadrupole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-β decay of the Nd-150 with the NEMO-3 detector” Phys. Rev.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Lett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119 (2017) 041801.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627313" cy="981075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0" y="1052736"/>
            <a:ext cx="493204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EDELWEISS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experiment search for rear events of WIMP-nucleon  scattering </a:t>
            </a: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as the target)</a:t>
            </a:r>
          </a:p>
        </p:txBody>
      </p:sp>
      <p:pic>
        <p:nvPicPr>
          <p:cNvPr id="3077" name="Picture 11" descr="wimp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844675"/>
            <a:ext cx="74168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3860800"/>
            <a:ext cx="91440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 experimental challenges are: </a:t>
            </a:r>
            <a:b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event rate is ultra small (below of 1 per 100 kg of matter per day); </a:t>
            </a:r>
            <a:b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energy deposition is tiny (below of 100 keV)</a:t>
            </a:r>
            <a:b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Thus main tasks for experiment are: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detector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mass + long stable data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taking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detectors’ performance (low threshold, good resolution)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background reduction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13" descr="GALAX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765175"/>
            <a:ext cx="144303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4" descr="wimpwind-re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5" y="1268413"/>
            <a:ext cx="1655763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395536" y="620688"/>
            <a:ext cx="838842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«The GERDA experiment for the search of 0νββ decay in 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76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Ge», Eur. Phys. J. C 73 (2013) 2330.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«Results on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Double-β Decay of 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76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 from Phase I of the GERDA Experiment», Phys. Rev.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Lett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111 (2013) 122503.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«Results on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ββ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decay with emission of two neutrinos or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Majorons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 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76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 from GERDA Phase I», Eur. Phys. J. C 75 (2015) 416.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«2νββ decay of 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76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 into excited states with GERDA Phase I», J. Phys. G: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Nucl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Part. Phys. 42 (2015) 115201.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«The background in the 0νββ experiment GERDA», Eur. Phys. J. C 74 (2014) 2764.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«Pulse shape discrimination for GERDA Phase I data», Eur. Phys. J. C 73 (2013) 2583.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«Background-free search for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double-β decay of 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76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 with GERDA», Nature 544 (2017) 47.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«Mitigation of 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Ar/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 background for the GERDA Phase II experiment», submitted to Eur. Phys. J. C, preprint: https://arxiv.org/abs/1708.00226.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«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LArGe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active background suppression using argon scintillation for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Gerda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0νββ-experiment», Eur. Phys. J. C 75 (2015) 506.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«The performance of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Muon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Veto of the GERDA experiment», EPJC 76 (2016) 298.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«Status of the GERDA experiment: on the way to Phase II»,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K.Gusev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TAUP 2015, Torino, Italy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 «Status of preparations for the Phase II of the GERDA experiment aimed for the 0νββ decay search»,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A.Lubashevskiy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PATRAS 2015, Zaragoza, Spain.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 «First results from Phase II of the GERDA experiment»,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K.Gusev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INPC 2016, Adelaide, Australia.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 «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beta decay: First results of GERDA Phase II and the status of other experiments»,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A.Lubashevskiy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PASCOS 2016,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Nhon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Vietnam.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 «Double Beta Decay Experiments»,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K.Gusev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ICSSNP 2016,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Dubna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Russia.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16. «Double beta decay experiments and neutrino mass investigation: Past, Present and Future»,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A.Smolnikov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QUARKS 2016, Pushkin, Russia.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17. «From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Baksan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to worldwide experiments searching for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beta decay»,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A.Smolnikov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ICSSNP 2017, Nalchik, Russia.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18. «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beta decay search with the "background free" GERDA experiment»,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A.Lubashevskiy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ICSSNP 2017, Nalchik, Russia.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19. «GERDA: first background free search for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beta decay»,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K.Gusev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ICNFP 2017, Crete, Greece.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20. «LEGEND: new opportunity to discover 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neutrinoless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beta decay»,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K.Gusev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ICNFP 2017, Crete, Greece.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24"/>
            <a:ext cx="87849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Q Arnaud, et al (EDELWEISS collaboration) Optimizing EDELWEISS detectors for low-mass WIMP searches, 2017,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arXiv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preprint arXiv:1707.04308, submitted to Phys. Rev. D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Armengaud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et al (EDELWEISS collaboration), Measurement of the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cosmogenic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activation of germanium detectors in EDELWEISS-III,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Astroparticle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Physics,  91, 2017,  51-64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Armengaud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et al (EDELWEISS collaboration)  Performance of the EDELWEISS-III experiment for direct dark matter searches, Journal of Instrumentation, 12, 08, P08010, 2017,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arXiv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preprint arXiv:1706.01070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Hehn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et al (EDELWEISS collaboration) Improved EDELWEISS-III sensitivity for low-mass WIMPs using a profile likelihood approach, 2016, The European Physical Journal C 76 (10), 548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Armengaud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et al (EDELWEISS collaboration) Constraints on low-mass WIMPs from the EDELWEISS-III dark matter search, 2016, Journal of Cosmology and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Astroparticle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Physics 2016 (05), 019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AV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Rakhimov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et al, Neutron activation analysis of polyethylene from neutron shield of EDELWEISS experiment,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Radiochimica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Acta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103 (9), 673-678, 2015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Angloher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et al, EURECA conceptual design report, Physics of the Dark Universe, 3, 41-74, 2014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B Schmidt et al.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Muon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-induced background in the EDELWEISS dark matter search. 2013,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Astroparticle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Physics 44, 28-39.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Armengaud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et al. (EDELWEISS collaboration)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Axion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searches with the EDELWEISS-II experiment. In: JCAP 1311 (2013), p. 067.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arXiv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 1307.1488 [astro-ph.CO];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Armengaud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et al (EDELWEISS collaboration) Background studies for the EDELWEISS dark matter experiment,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Astroparticle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Physics 47, 1-9, 2012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Armengaud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et al (EDELWEISS collaboration) Search for low-mass WIMPs with EDELWEISS-II heat-and-ionization detectors, Physical Review D 86 (5), 051701, 2012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lvl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During participation of JINR in the EDELWEISS program the most cited (more than 300 times) article is: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Armengaud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et al. “Final results of the EDELWEISS-II WIMP search using a 4-kg array of cryogenic germanium detectors with interleaved electrodes”.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Phys.Lett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 B702 (2011), pp. 329–335.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arXiv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 1103.4070 [astro-ph.CO]</a:t>
            </a:r>
          </a:p>
          <a:p>
            <a:pPr lvl="0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107504" y="1628800"/>
            <a:ext cx="882047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Beda A. G. et al. // Advances in High Energy Physics V.2012 (2012), Article ID 350150, 12 pages doi:10.1155/2012/350150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Alekseev I. et. al. // arXiv:1305.3350, 2013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A. Beda et al. GEMMA experiment: the results of neutrino magnetic moment search, Physics of Particles and Nuclei Letters, 2013, V.10, №2, pp.139-143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V.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Belov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al., “The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νGeN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experiment at the Kalinin Nuclear Power Plant”, 2015 JINST 10 P12011.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D. Medvedev, The International Workshop on Non-Accelerator New Physics (NANPino-2013),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Valday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Russia, 2013 2. D. Medvedev, Sixteenth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Lomonosov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Conference on Elementary Particle Physics, Moscow State University, Moscow, Russia, 2013 3. D. Medvedev, Wilhelm and Else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Heraeus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-Seminar Exploring the neutrino sky and fundamental particle physics on the Megaton scale, Bad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Honnef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Germany, 2013 4. D. Medvedev, Wilhelm and Else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Heraeus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-Seminar Exploring the neutrino sky and fundamental particle physics on the Megaton scale (poster), Bad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Honnef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Germany, 2013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V.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Egorov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Symposium on JINR-SA collaboration, South Africa, 2012 6. D. Medvedev, JINR neutrino program,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Dubna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Russia, 2013 7. D. Medvedev, The International Workshop on Prospects of Particle Physics: "Neutrino Physics and Astrophysics", JINR, INR, Valdai, Russia, 2014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D. Medvedev, AYSS 2016,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Alushta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Russia, 2016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V.Belov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A.Kuznetsov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D. Medvedev, ISAAP, Milan, Italy, 2016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V.Belov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A.Kuznetsov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D. Medvedev, ISAAP,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Arenzano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Italy, 2017 11. A.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Lubashevskiy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ICSSNP 2017, Nalchik, Russia, 2017 12. D. Medvedev, ICSSNP 2017, Nalchik, Russia, 2017 10. A.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Lubashevskiy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ISSP 2017,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Erice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Italy, 2017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536504" cy="644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68760"/>
            <a:ext cx="4323158" cy="382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4718" y="1196753"/>
            <a:ext cx="366928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504056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4876800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7277" y="1268760"/>
            <a:ext cx="4186723" cy="351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4876800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4104456" cy="356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4680520" cy="613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72816"/>
            <a:ext cx="4355976" cy="253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"/>
            <a:ext cx="4837282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06" y="1196752"/>
            <a:ext cx="407827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1855"/>
            <a:ext cx="9108504" cy="616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875013" cy="79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0"/>
            <a:ext cx="443388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020272" y="6381328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arXiv:1310.8642v1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5204" y="35197"/>
            <a:ext cx="569896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440282" y="2925741"/>
            <a:ext cx="136815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PandaX</a:t>
            </a:r>
            <a:r>
              <a:rPr lang="en-US" sz="1200" b="1" dirty="0" smtClean="0">
                <a:solidFill>
                  <a:srgbClr val="FF0000"/>
                </a:solidFill>
              </a:rPr>
              <a:t>-II 2017 </a:t>
            </a:r>
            <a:r>
              <a:rPr lang="en-US" sz="1200" dirty="0" smtClean="0"/>
              <a:t>Arxiv:1708.06917</a:t>
            </a:r>
          </a:p>
          <a:p>
            <a:r>
              <a:rPr lang="en-US" sz="1200" dirty="0" smtClean="0"/>
              <a:t>540</a:t>
            </a:r>
            <a:r>
              <a:rPr lang="ru-RU" sz="1200" dirty="0" smtClean="0"/>
              <a:t>00 </a:t>
            </a:r>
            <a:r>
              <a:rPr lang="en-US" sz="1200" dirty="0" err="1" smtClean="0"/>
              <a:t>kgd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5373216"/>
            <a:ext cx="885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Liquid noble gas: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large mass, heavy elements, very low background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above few 10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/c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Cryogenic experiments: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precise energy measurement, multi-target (incl. light elements), low thresholds</a:t>
            </a:r>
            <a:endParaRPr lang="en-US" baseline="30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below 10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/c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764704"/>
            <a:ext cx="29523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 increasing gain of interest for the search of low-mass WIMPs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Non evidence yet for SUSY at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LHC;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New theoretical approaches favoring lighter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candidates;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No WIMP signals in the “expected”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region;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Controversial results in the region around and below of 10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/c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6672"/>
            <a:ext cx="729615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32656"/>
            <a:ext cx="727280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4536504" cy="424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40768"/>
            <a:ext cx="433488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9"/>
          <p:cNvSpPr>
            <a:spLocks noChangeShapeType="1"/>
          </p:cNvSpPr>
          <p:nvPr/>
        </p:nvSpPr>
        <p:spPr bwMode="auto">
          <a:xfrm>
            <a:off x="1577975" y="4178300"/>
            <a:ext cx="647700" cy="2159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>
              <a:solidFill>
                <a:srgbClr val="000000"/>
              </a:solidFill>
            </a:endParaRPr>
          </a:p>
        </p:txBody>
      </p:sp>
      <p:pic>
        <p:nvPicPr>
          <p:cNvPr id="6154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24744"/>
            <a:ext cx="707318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07504" y="0"/>
            <a:ext cx="4198650" cy="36933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/>
              <a:t>Contribution of </a:t>
            </a:r>
            <a:r>
              <a:rPr lang="en-US" sz="1800" b="1" dirty="0" smtClean="0"/>
              <a:t>JINR to EDELWEISS </a:t>
            </a:r>
            <a:endParaRPr lang="en-US" sz="1800" b="1" dirty="0"/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87016" y="692696"/>
            <a:ext cx="885698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Tx/>
              <a:buAutoNum type="arabicParenR"/>
              <a:tabLst>
                <a:tab pos="685800" algn="l"/>
                <a:tab pos="3656013" algn="ctr"/>
                <a:tab pos="6626225" algn="r"/>
              </a:tabLst>
            </a:pPr>
            <a:r>
              <a:rPr lang="en-US" sz="2200" b="1" dirty="0">
                <a:cs typeface="Times New Roman" pitchFamily="18" charset="0"/>
              </a:rPr>
              <a:t> Assembly, commissioning (calibrations, tests, etc)</a:t>
            </a:r>
          </a:p>
          <a:p>
            <a:pPr eaLnBrk="0" hangingPunct="0">
              <a:buFontTx/>
              <a:buAutoNum type="arabicParenR"/>
              <a:tabLst>
                <a:tab pos="685800" algn="l"/>
                <a:tab pos="3656013" algn="ctr"/>
                <a:tab pos="6626225" algn="r"/>
              </a:tabLst>
            </a:pPr>
            <a:r>
              <a:rPr lang="en-US" sz="2200" b="1" dirty="0" smtClean="0">
                <a:cs typeface="Times New Roman" pitchFamily="18" charset="0"/>
              </a:rPr>
              <a:t> </a:t>
            </a:r>
            <a:r>
              <a:rPr lang="en-US" sz="2200" b="1" dirty="0">
                <a:cs typeface="Times New Roman" pitchFamily="18" charset="0"/>
              </a:rPr>
              <a:t>Background environment control (radon and neutron) and material’s selection</a:t>
            </a:r>
          </a:p>
          <a:p>
            <a:pPr eaLnBrk="0" hangingPunct="0">
              <a:buFontTx/>
              <a:buAutoNum type="arabicParenR"/>
              <a:tabLst>
                <a:tab pos="685800" algn="l"/>
                <a:tab pos="3656013" algn="ctr"/>
                <a:tab pos="6626225" algn="r"/>
              </a:tabLst>
            </a:pPr>
            <a:r>
              <a:rPr lang="en-US" sz="2200" b="1" dirty="0" smtClean="0">
                <a:cs typeface="Times New Roman" pitchFamily="18" charset="0"/>
              </a:rPr>
              <a:t> </a:t>
            </a:r>
            <a:r>
              <a:rPr lang="en-US" sz="2200" b="1" dirty="0">
                <a:cs typeface="Times New Roman" pitchFamily="18" charset="0"/>
              </a:rPr>
              <a:t>Direct beta calibrations, MC and interpretation </a:t>
            </a:r>
          </a:p>
          <a:p>
            <a:pPr eaLnBrk="0" hangingPunct="0">
              <a:buFontTx/>
              <a:buAutoNum type="arabicParenR"/>
              <a:tabLst>
                <a:tab pos="685800" algn="l"/>
                <a:tab pos="3656013" algn="ctr"/>
                <a:tab pos="6626225" algn="r"/>
              </a:tabLst>
            </a:pPr>
            <a:r>
              <a:rPr lang="en-US" sz="2200" b="1" dirty="0" smtClean="0">
                <a:cs typeface="Times New Roman" pitchFamily="18" charset="0"/>
              </a:rPr>
              <a:t> </a:t>
            </a:r>
            <a:r>
              <a:rPr lang="en-US" sz="2200" b="1" dirty="0">
                <a:cs typeface="Times New Roman" pitchFamily="18" charset="0"/>
              </a:rPr>
              <a:t>Development of new detectors</a:t>
            </a:r>
          </a:p>
          <a:p>
            <a:pPr eaLnBrk="0" hangingPunct="0">
              <a:buFontTx/>
              <a:buAutoNum type="arabicParenR"/>
              <a:tabLst>
                <a:tab pos="685800" algn="l"/>
                <a:tab pos="3656013" algn="ctr"/>
                <a:tab pos="6626225" algn="r"/>
              </a:tabLst>
            </a:pPr>
            <a:r>
              <a:rPr lang="en-US" sz="2200" b="1" dirty="0" smtClean="0">
                <a:cs typeface="Times New Roman" pitchFamily="18" charset="0"/>
              </a:rPr>
              <a:t> </a:t>
            </a:r>
            <a:r>
              <a:rPr lang="en-US" sz="2200" b="1" dirty="0">
                <a:cs typeface="Times New Roman" pitchFamily="18" charset="0"/>
              </a:rPr>
              <a:t>Data analysis</a:t>
            </a:r>
            <a:endParaRPr lang="en-US" sz="2200" b="1" dirty="0"/>
          </a:p>
          <a:p>
            <a:pPr eaLnBrk="0" hangingPunct="0">
              <a:tabLst>
                <a:tab pos="685800" algn="l"/>
                <a:tab pos="3656013" algn="ctr"/>
                <a:tab pos="6626225" algn="r"/>
              </a:tabLst>
            </a:pPr>
            <a:endParaRPr lang="en-US" sz="2200" b="1" dirty="0"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2454275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212976"/>
            <a:ext cx="295949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F9776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204864"/>
            <a:ext cx="1905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nemo_clean_room_LSM_neutron_measurements_oct20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74" y="4950338"/>
            <a:ext cx="2647181" cy="176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16"/>
          <p:cNvSpPr>
            <a:spLocks noChangeArrowheads="1"/>
          </p:cNvSpPr>
          <p:nvPr/>
        </p:nvSpPr>
        <p:spPr bwMode="auto">
          <a:xfrm>
            <a:off x="0" y="4869160"/>
            <a:ext cx="10871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Rn</a:t>
            </a:r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detector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16"/>
          <p:cNvSpPr>
            <a:spLocks noChangeArrowheads="1"/>
          </p:cNvSpPr>
          <p:nvPr/>
        </p:nvSpPr>
        <p:spPr bwMode="auto">
          <a:xfrm>
            <a:off x="3131840" y="3284984"/>
            <a:ext cx="17155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Mobile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Rn</a:t>
            </a:r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detector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6"/>
          <p:cNvSpPr>
            <a:spLocks noChangeArrowheads="1"/>
          </p:cNvSpPr>
          <p:nvPr/>
        </p:nvSpPr>
        <p:spPr bwMode="auto">
          <a:xfrm>
            <a:off x="2843808" y="5013176"/>
            <a:ext cx="18356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Fast neutron detector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6"/>
          <p:cNvSpPr>
            <a:spLocks noChangeArrowheads="1"/>
          </p:cNvSpPr>
          <p:nvPr/>
        </p:nvSpPr>
        <p:spPr bwMode="auto">
          <a:xfrm>
            <a:off x="7452320" y="2204864"/>
            <a:ext cx="15471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Thermal neutron </a:t>
            </a:r>
          </a:p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detector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869160"/>
            <a:ext cx="2786062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6"/>
          <p:cNvSpPr>
            <a:spLocks noChangeArrowheads="1"/>
          </p:cNvSpPr>
          <p:nvPr/>
        </p:nvSpPr>
        <p:spPr bwMode="auto">
          <a:xfrm>
            <a:off x="5940152" y="6309320"/>
            <a:ext cx="25922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Low energy threshold </a:t>
            </a:r>
            <a:r>
              <a:rPr lang="en-US" sz="11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HPGe</a:t>
            </a:r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detectors</a:t>
            </a:r>
            <a:endParaRPr lang="ru-RU" sz="11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04664"/>
            <a:ext cx="5616624" cy="597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5" descr="DSCF0483-medr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132856"/>
            <a:ext cx="3060000" cy="2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123"/>
          <p:cNvSpPr>
            <a:spLocks noChangeArrowheads="1"/>
          </p:cNvSpPr>
          <p:nvPr/>
        </p:nvSpPr>
        <p:spPr bwMode="auto">
          <a:xfrm>
            <a:off x="0" y="116632"/>
            <a:ext cx="3312368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EDELWEISS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the current phase (EDELWEISS-III)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Image 5" descr="IMGP5121medr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7572" y="3457281"/>
            <a:ext cx="2257200" cy="324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HOTO_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8854"/>
            <a:ext cx="2255920" cy="3384000"/>
          </a:xfrm>
          <a:prstGeom prst="rect">
            <a:avLst/>
          </a:prstGeom>
        </p:spPr>
      </p:pic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1" y="764704"/>
            <a:ext cx="3347864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HPGe</a:t>
            </a: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detector-</a:t>
            </a:r>
            <a:r>
              <a:rPr lang="en-US" sz="15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bolometers</a:t>
            </a:r>
            <a:endParaRPr lang="en-US" sz="15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 kg total, 820-890 g unit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15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mK</a:t>
            </a: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for heat + ionization measurements (active discrimination of nuclear recoils from other backgrounds)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Rejection of surface events (FID detectors)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Simple &amp; robust design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Important for scalability to large arrays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Initially designed for &gt;20 </a:t>
            </a:r>
            <a:r>
              <a:rPr lang="en-US" sz="15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WIMP search, extended below of 5 </a:t>
            </a:r>
            <a:r>
              <a:rPr lang="en-US" sz="15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(due to excellent energy resolution and threshold)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Located in the LSM underground laboratory in the French Alps (4800 </a:t>
            </a:r>
            <a:r>
              <a:rPr lang="en-US" sz="15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m.w.e</a:t>
            </a: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 reduces the cosmic µ flux down to 5 µ/m</a:t>
            </a:r>
            <a:r>
              <a:rPr lang="en-US" sz="15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/day </a:t>
            </a:r>
            <a:endParaRPr lang="ru-RU" sz="15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search is shifted in the region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 WIMPs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4" descr="bolo_fid8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25" b="23872"/>
          <a:stretch/>
        </p:blipFill>
        <p:spPr bwMode="auto">
          <a:xfrm>
            <a:off x="3357291" y="332656"/>
            <a:ext cx="305832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21088"/>
            <a:ext cx="2563782" cy="244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delweiss-2016-DLNPreport-Fig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24" y="620688"/>
            <a:ext cx="4067944" cy="3600400"/>
          </a:xfrm>
          <a:prstGeom prst="rect">
            <a:avLst/>
          </a:prstGeo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07504" y="1335251"/>
            <a:ext cx="5148064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EDELWEISS WIMP search results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zh-CN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zh-CN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zh-CN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Positive results reported by some others experiments were directly verified.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current 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EDELWEISS-III sensitivity completely covered region of positive </a:t>
            </a:r>
            <a:r>
              <a:rPr kumimoji="0" lang="en-US" altLang="zh-CN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CoGeNT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results received on the same nuclear (</a:t>
            </a:r>
            <a:r>
              <a:rPr kumimoji="0" lang="en-US" altLang="zh-CN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Ge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4221088"/>
            <a:ext cx="3923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altLang="zh-CN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EDELWEISS III BDT - Boosted Decision Tree analysis,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altLang="zh-CN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EDELWEISS-III MLHD - likelihood approach.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1200" i="1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Shown for comparison are the possible positive results (contours) and exclusion limits (lines) from other Dark Matter search experiments.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90872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Neganov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-Luke effect for internal amplification of the heat signals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6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764704"/>
            <a:ext cx="3024336" cy="176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7"/>
          <p:cNvGrpSpPr/>
          <p:nvPr/>
        </p:nvGrpSpPr>
        <p:grpSpPr>
          <a:xfrm>
            <a:off x="107504" y="1628800"/>
            <a:ext cx="4320480" cy="2376264"/>
            <a:chOff x="4238336" y="3959958"/>
            <a:chExt cx="3124200" cy="1997075"/>
          </a:xfrm>
        </p:grpSpPr>
        <p:pic>
          <p:nvPicPr>
            <p:cNvPr id="9" name="Image 6" descr="fid803-baboost.gif"/>
            <p:cNvPicPr>
              <a:picLocks noChangeAspect="1"/>
            </p:cNvPicPr>
            <p:nvPr/>
          </p:nvPicPr>
          <p:blipFill>
            <a:blip r:embed="rId4" cstate="print"/>
            <a:srcRect t="9593" r="5995"/>
            <a:stretch>
              <a:fillRect/>
            </a:stretch>
          </p:blipFill>
          <p:spPr bwMode="auto">
            <a:xfrm>
              <a:off x="4238336" y="3959958"/>
              <a:ext cx="3124200" cy="199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ZoneTexte 11"/>
            <p:cNvSpPr txBox="1">
              <a:spLocks noChangeArrowheads="1"/>
            </p:cNvSpPr>
            <p:nvPr/>
          </p:nvSpPr>
          <p:spPr bwMode="auto">
            <a:xfrm>
              <a:off x="5556250" y="4011165"/>
              <a:ext cx="1377950" cy="170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400" i="1" dirty="0">
                  <a:solidFill>
                    <a:srgbClr val="0000FF"/>
                  </a:solidFill>
                </a:rPr>
                <a:t>EDELWEISS </a:t>
              </a:r>
              <a:r>
                <a:rPr lang="en-US" sz="1200" i="1" dirty="0" smtClean="0">
                  <a:solidFill>
                    <a:srgbClr val="0000FF"/>
                  </a:solidFill>
                </a:rPr>
                <a:t>R&amp;D</a:t>
              </a:r>
              <a:endParaRPr lang="en-US" sz="1400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ZoneTexte 11"/>
            <p:cNvSpPr txBox="1">
              <a:spLocks noChangeArrowheads="1"/>
            </p:cNvSpPr>
            <p:nvPr/>
          </p:nvSpPr>
          <p:spPr bwMode="auto">
            <a:xfrm>
              <a:off x="5556250" y="4886325"/>
              <a:ext cx="137795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i="1" baseline="30000" dirty="0">
                  <a:solidFill>
                    <a:srgbClr val="FF0000"/>
                  </a:solidFill>
                </a:rPr>
                <a:t>133</a:t>
              </a:r>
              <a:r>
                <a:rPr lang="en-US" sz="1400" i="1" dirty="0">
                  <a:solidFill>
                    <a:srgbClr val="FF0000"/>
                  </a:solidFill>
                </a:rPr>
                <a:t>Ba</a:t>
              </a:r>
            </a:p>
            <a:p>
              <a:pPr algn="ctr"/>
              <a:r>
                <a:rPr lang="en-US" sz="1400" i="1" dirty="0">
                  <a:solidFill>
                    <a:srgbClr val="FF0000"/>
                  </a:solidFill>
                </a:rPr>
                <a:t>356 </a:t>
              </a:r>
              <a:r>
                <a:rPr lang="en-US" sz="1400" i="1" dirty="0" err="1">
                  <a:solidFill>
                    <a:srgbClr val="FF0000"/>
                  </a:solidFill>
                </a:rPr>
                <a:t>keV</a:t>
              </a:r>
              <a:r>
                <a:rPr lang="en-US" sz="1400" i="1" dirty="0">
                  <a:solidFill>
                    <a:srgbClr val="FF0000"/>
                  </a:solidFill>
                </a:rPr>
                <a:t> line</a:t>
              </a:r>
            </a:p>
          </p:txBody>
        </p:sp>
        <p:cxnSp>
          <p:nvCxnSpPr>
            <p:cNvPr id="12" name="Connecteur droit avec flèche 12"/>
            <p:cNvCxnSpPr>
              <a:cxnSpLocks noChangeShapeType="1"/>
            </p:cNvCxnSpPr>
            <p:nvPr/>
          </p:nvCxnSpPr>
          <p:spPr bwMode="auto">
            <a:xfrm flipH="1" flipV="1">
              <a:off x="4806373" y="4267200"/>
              <a:ext cx="1136073" cy="66569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3" name="Connecteur droit avec flèche 13"/>
            <p:cNvCxnSpPr>
              <a:cxnSpLocks noChangeShapeType="1"/>
            </p:cNvCxnSpPr>
            <p:nvPr/>
          </p:nvCxnSpPr>
          <p:spPr bwMode="auto">
            <a:xfrm flipH="1" flipV="1">
              <a:off x="5043056" y="4676858"/>
              <a:ext cx="946726" cy="307241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4" name="Connecteur droit avec flèche 17"/>
            <p:cNvCxnSpPr>
              <a:cxnSpLocks noChangeShapeType="1"/>
            </p:cNvCxnSpPr>
            <p:nvPr/>
          </p:nvCxnSpPr>
          <p:spPr bwMode="auto">
            <a:xfrm rot="10800000" flipV="1">
              <a:off x="5563755" y="5035306"/>
              <a:ext cx="304800" cy="7461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5" name="Connecteur droit avec flèche 20"/>
            <p:cNvCxnSpPr>
              <a:cxnSpLocks noChangeShapeType="1"/>
            </p:cNvCxnSpPr>
            <p:nvPr/>
          </p:nvCxnSpPr>
          <p:spPr bwMode="auto">
            <a:xfrm>
              <a:off x="6415809" y="5240135"/>
              <a:ext cx="142010" cy="10241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 type="arrow" w="med" len="med"/>
            </a:ln>
          </p:spPr>
        </p:cxnSp>
      </p:grpSp>
      <p:sp>
        <p:nvSpPr>
          <p:cNvPr id="17" name="TextBox 16"/>
          <p:cNvSpPr txBox="1"/>
          <p:nvPr/>
        </p:nvSpPr>
        <p:spPr>
          <a:xfrm>
            <a:off x="323528" y="188640"/>
            <a:ext cx="24556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EDELWEISS-LT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149080"/>
            <a:ext cx="2124036" cy="226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707904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Even lower energy threshold, reduce backgrounds, increase mass. </a:t>
            </a:r>
          </a:p>
        </p:txBody>
      </p:sp>
      <p:pic>
        <p:nvPicPr>
          <p:cNvPr id="18" name="Image 10" descr="RED1-photo.jpg"/>
          <p:cNvPicPr>
            <a:picLocks noChangeAspect="1"/>
          </p:cNvPicPr>
          <p:nvPr/>
        </p:nvPicPr>
        <p:blipFill>
          <a:blip r:embed="rId6" cstate="print"/>
          <a:srcRect b="1476"/>
          <a:stretch>
            <a:fillRect/>
          </a:stretch>
        </p:blipFill>
        <p:spPr bwMode="auto">
          <a:xfrm>
            <a:off x="4427984" y="2564904"/>
            <a:ext cx="151716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3131840" y="4365104"/>
            <a:ext cx="5834608" cy="2304256"/>
          </a:xfrm>
          <a:prstGeom prst="rect">
            <a:avLst/>
          </a:prstGeom>
        </p:spPr>
        <p:txBody>
          <a:bodyPr/>
          <a:lstStyle/>
          <a:p>
            <a:pPr marL="234950" marR="0" lvl="0" indent="-2349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JFET to HEMT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Helvetica Neue" charset="0"/>
            </a:endParaRPr>
          </a:p>
          <a:p>
            <a:pPr marL="679450" marR="0" lvl="1" indent="-2349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Lower intrinsic noise, low heat load</a:t>
            </a:r>
          </a:p>
          <a:p>
            <a:pPr marL="679450" marR="0" lvl="1" indent="-2349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Works at 4K: shorter cables reduces capacitance and improves resolution</a:t>
            </a:r>
          </a:p>
          <a:p>
            <a:pPr marL="234950" marR="0" lvl="0" indent="-2349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Successful HEMT amplifier with sub-100 </a:t>
            </a:r>
            <a:r>
              <a:rPr kumimoji="0" lang="en-US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eV</a:t>
            </a:r>
            <a:r>
              <a:rPr kumimoji="0" lang="en-US" sz="1200" b="1" i="1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RMS</a:t>
            </a: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 ion. resolution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[A. Phipps, arXiv:1611.09712,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collaboration</a:t>
            </a:r>
            <a:r>
              <a:rPr kumimoji="0" lang="en-US" sz="1200" b="0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between </a:t>
            </a: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SuperCDMS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 and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EDELWEISS]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Helvetica Neue" charset="0"/>
            </a:endParaRPr>
          </a:p>
          <a:p>
            <a:pPr marL="234950" marR="0" lvl="0" indent="-2349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Step#1: Upgrade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EDELWEISS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ionization readout with this new design</a:t>
            </a:r>
          </a:p>
          <a:p>
            <a:pPr marL="234950" marR="0" lvl="0" indent="-2349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Step#2: Electrode design to reduce detector capacitance to reach 50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eV</a:t>
            </a:r>
            <a:r>
              <a:rPr kumimoji="0" lang="en-US" sz="12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RMS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Helvetica Neue" charset="0"/>
            </a:endParaRPr>
          </a:p>
          <a:p>
            <a:pPr marL="234950" marR="0" lvl="0" indent="-2349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Increase of electrode spacing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from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2 to 4 mm already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Helvetica Neue" charset="0"/>
              </a:rPr>
              <a:t>successfully implemented</a:t>
            </a:r>
          </a:p>
        </p:txBody>
      </p:sp>
      <p:pic>
        <p:nvPicPr>
          <p:cNvPr id="20" name="Image 15" descr="TwinFID-spacing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6256" y="2636912"/>
            <a:ext cx="3102248" cy="154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" y="538163"/>
            <a:ext cx="832485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23"/>
          <p:cNvSpPr>
            <a:spLocks noChangeArrowheads="1"/>
          </p:cNvSpPr>
          <p:nvPr/>
        </p:nvSpPr>
        <p:spPr bwMode="auto">
          <a:xfrm>
            <a:off x="323528" y="188640"/>
            <a:ext cx="2304256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Expected results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9239" y="1805188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66FF"/>
                </a:solidFill>
              </a:rPr>
              <a:t>2019 </a:t>
            </a:r>
            <a:r>
              <a:rPr lang="en-US" sz="1600" b="1" dirty="0" smtClean="0">
                <a:solidFill>
                  <a:srgbClr val="0066FF"/>
                </a:solidFill>
              </a:rPr>
              <a:t>goal</a:t>
            </a:r>
            <a:endParaRPr lang="ru-RU" sz="1600" b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971600" y="1268760"/>
          <a:ext cx="7128792" cy="4486656"/>
        </p:xfrm>
        <a:graphic>
          <a:graphicData uri="http://schemas.openxmlformats.org/drawingml/2006/table">
            <a:tbl>
              <a:tblPr/>
              <a:tblGrid>
                <a:gridCol w="2496142"/>
                <a:gridCol w="463265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</a:rPr>
                        <a:t>Time</a:t>
                      </a:r>
                      <a:endParaRPr lang="ru-RU" sz="16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Task</a:t>
                      </a:r>
                      <a:endParaRPr lang="ru-RU" sz="16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2017-2018</a:t>
                      </a:r>
                      <a:endParaRPr lang="ru-RU" sz="16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Search for source of heat only events (Building and testing of  </a:t>
                      </a:r>
                      <a:r>
                        <a:rPr lang="en-US" sz="1600" dirty="0" err="1">
                          <a:latin typeface="Times New Roman"/>
                          <a:ea typeface="Times New Roman"/>
                        </a:rPr>
                        <a:t>HPGe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 crystals with different </a:t>
                      </a:r>
                      <a:r>
                        <a:rPr lang="en-US" sz="1600" dirty="0" err="1">
                          <a:latin typeface="Times New Roman"/>
                          <a:ea typeface="Times New Roman"/>
                        </a:rPr>
                        <a:t>termistors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, holders, crystal treatments, delivery of the detectors to LSM, measurements)</a:t>
                      </a:r>
                      <a:endParaRPr lang="ru-RU" sz="16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2018-2019</a:t>
                      </a:r>
                      <a:endParaRPr lang="ru-RU" sz="16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Delivery (production) of EDELWEISS-LT detectors</a:t>
                      </a:r>
                      <a:endParaRPr lang="ru-RU" sz="16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2019</a:t>
                      </a:r>
                      <a:endParaRPr lang="ru-RU" sz="16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Delivery of the upgrades (cryogenics, wiring, electronics, internal shield)</a:t>
                      </a:r>
                      <a:endParaRPr lang="ru-RU" sz="16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2019</a:t>
                      </a:r>
                      <a:endParaRPr lang="ru-RU" sz="16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500 </a:t>
                      </a:r>
                      <a:r>
                        <a:rPr lang="en-US" sz="1600" dirty="0" err="1">
                          <a:latin typeface="Times New Roman"/>
                          <a:ea typeface="Times New Roman"/>
                        </a:rPr>
                        <a:t>kgd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 EDELWEISS-LT result</a:t>
                      </a:r>
                      <a:endParaRPr lang="ru-RU" sz="16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2019</a:t>
                      </a:r>
                      <a:endParaRPr lang="ru-RU" sz="16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Decision about ultimate EDELWEISS-LT detectors design</a:t>
                      </a:r>
                      <a:endParaRPr lang="ru-RU" sz="16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2019-2020</a:t>
                      </a:r>
                      <a:endParaRPr lang="ru-RU" sz="16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Accumulation of WIMP data, improving of background, preparation to 50000 kgd phase (production of detector, tests, calibrations).</a:t>
                      </a:r>
                      <a:endParaRPr lang="ru-RU" sz="16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2020-2021</a:t>
                      </a:r>
                      <a:endParaRPr lang="ru-RU" sz="16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Upgrade of EDELWEISS shield, cryogenic, start of 50000 </a:t>
                      </a:r>
                      <a:r>
                        <a:rPr lang="en-US" sz="1600" dirty="0" err="1">
                          <a:latin typeface="Times New Roman"/>
                          <a:ea typeface="Times New Roman"/>
                        </a:rPr>
                        <a:t>kgd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 phase of EDELWEISS-LT </a:t>
                      </a:r>
                      <a:endParaRPr lang="ru-RU" sz="16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23"/>
          <p:cNvSpPr>
            <a:spLocks noChangeArrowheads="1"/>
          </p:cNvSpPr>
          <p:nvPr/>
        </p:nvSpPr>
        <p:spPr bwMode="auto">
          <a:xfrm>
            <a:off x="755576" y="404664"/>
            <a:ext cx="2448272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Schedule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14062</TotalTime>
  <Words>4007</Words>
  <Application>Microsoft Office PowerPoint</Application>
  <PresentationFormat>Экран (4:3)</PresentationFormat>
  <Paragraphs>423</Paragraphs>
  <Slides>45</Slides>
  <Notes>45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Тема Office</vt:lpstr>
      <vt:lpstr>1_Оформление по умолчанию</vt:lpstr>
      <vt:lpstr>Оформление по умолчанию</vt:lpstr>
      <vt:lpstr>2_Оформление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Evgeny</dc:creator>
  <cp:lastModifiedBy>yakushev</cp:lastModifiedBy>
  <cp:revision>247</cp:revision>
  <dcterms:created xsi:type="dcterms:W3CDTF">2012-01-11T06:42:03Z</dcterms:created>
  <dcterms:modified xsi:type="dcterms:W3CDTF">2018-01-16T10:37:45Z</dcterms:modified>
</cp:coreProperties>
</file>