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64" r:id="rId2"/>
    <p:sldId id="502" r:id="rId3"/>
    <p:sldId id="503" r:id="rId4"/>
    <p:sldId id="504" r:id="rId5"/>
    <p:sldId id="505" r:id="rId6"/>
    <p:sldId id="440" r:id="rId7"/>
    <p:sldId id="381" r:id="rId8"/>
    <p:sldId id="490" r:id="rId9"/>
    <p:sldId id="497" r:id="rId10"/>
    <p:sldId id="489" r:id="rId11"/>
    <p:sldId id="491" r:id="rId12"/>
    <p:sldId id="493" r:id="rId13"/>
    <p:sldId id="506" r:id="rId14"/>
    <p:sldId id="495" r:id="rId15"/>
    <p:sldId id="499" r:id="rId16"/>
    <p:sldId id="507" r:id="rId17"/>
    <p:sldId id="496" r:id="rId18"/>
    <p:sldId id="500" r:id="rId19"/>
    <p:sldId id="486" r:id="rId20"/>
    <p:sldId id="487" r:id="rId21"/>
    <p:sldId id="492" r:id="rId22"/>
    <p:sldId id="501" r:id="rId23"/>
    <p:sldId id="509" r:id="rId24"/>
    <p:sldId id="508" r:id="rId25"/>
    <p:sldId id="498" r:id="rId2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990099"/>
    <a:srgbClr val="3333CC"/>
    <a:srgbClr val="0000CC"/>
    <a:srgbClr val="CC0000"/>
    <a:srgbClr val="009900"/>
    <a:srgbClr val="808000"/>
    <a:srgbClr val="FF66CC"/>
    <a:srgbClr val="9966FF"/>
    <a:srgbClr val="AF3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0" autoAdjust="0"/>
    <p:restoredTop sz="95630" autoAdjust="0"/>
  </p:normalViewPr>
  <p:slideViewPr>
    <p:cSldViewPr snapToGrid="0">
      <p:cViewPr varScale="1">
        <p:scale>
          <a:sx n="78" d="100"/>
          <a:sy n="78" d="100"/>
        </p:scale>
        <p:origin x="4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B08F79-3761-40D6-BFF2-FD76B00D8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FAAD75-BFCA-4097-9A88-AAFF63100A3D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418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kumimoji="0" lang="ru-RU" altLang="ru-RU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5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4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DEAC1-6D76-4593-9181-A12160EF1DF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952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16084-AEAD-4F3B-A517-109501EF1DB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1414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7A523-6BAF-4B0A-B432-656D79DB39F1}" type="slidenum">
              <a:rPr lang="en-US" altLang="ru-RU" smtClean="0">
                <a:solidFill>
                  <a:srgbClr val="000000"/>
                </a:solidFill>
              </a:rPr>
              <a:pPr/>
              <a:t>10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8379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3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DF9B-DD28-4B97-A778-00D9548C33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77933-03A3-4320-A087-3C27AA5F6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FB76-7073-4C86-827C-988D1142C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142A-0CEA-4E0D-9DF4-5E1C3D248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C9622-315C-4258-858E-E4D1C005B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54F7-9AD8-4ED2-916A-4381A781A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4BCD-15E9-4CD2-BE82-B7E9974ED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95FB-153F-4AEE-97AE-603EAC5CA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5E34-79A8-439F-9DF6-AA8DEB70D0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5296A-6198-42BF-8BEE-E28325E5E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EA4EB-97E0-4AAB-871D-4B276515ED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1556-9248-4B02-8A48-49B1FD167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AB38-85A1-4DC9-811B-D7FE4B7AA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DB40-37BB-445F-B493-C21E54368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091A949-AC06-4F09-9A9E-F5665FCCE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microsoft.com/office/2007/relationships/hdphoto" Target="../media/hdphoto3.wdp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8145" y="145377"/>
            <a:ext cx="7721600" cy="1193896"/>
          </a:xfrm>
        </p:spPr>
        <p:txBody>
          <a:bodyPr/>
          <a:lstStyle/>
          <a:p>
            <a:pPr eaLnBrk="1" hangingPunct="1"/>
            <a:r>
              <a:rPr lang="en-GB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tatus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of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the</a:t>
            </a:r>
            <a:r>
              <a:rPr lang="en-US" alt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>
                <a:solidFill>
                  <a:srgbClr val="CC0000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Factory of  Super Heavy Elements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and the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Quality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control 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system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for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construction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of the </a:t>
            </a: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DC-280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cyclotron</a:t>
            </a:r>
            <a:endParaRPr lang="ru-RU" sz="2800" b="1" dirty="0" smtClean="0">
              <a:solidFill>
                <a:srgbClr val="0000CC"/>
              </a:solidFill>
              <a:latin typeface="Times New Roman" panose="02020603050405020304" pitchFamily="18" charset="0"/>
              <a:ea typeface="Roboto Cn" pitchFamily="2" charset="0"/>
              <a:cs typeface="Times New Roman" panose="02020603050405020304" pitchFamily="18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3874" y="1439055"/>
            <a:ext cx="2048386" cy="374827"/>
          </a:xfrm>
        </p:spPr>
        <p:txBody>
          <a:bodyPr anchor="ctr"/>
          <a:lstStyle/>
          <a:p>
            <a:r>
              <a:rPr lang="en-US" sz="24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Igor Kalagin</a:t>
            </a:r>
            <a:endParaRPr lang="ru-RU" altLang="ru-RU" sz="2400" b="1" i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095698" y="6055292"/>
            <a:ext cx="3284738" cy="24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 </a:t>
            </a:r>
            <a:r>
              <a:rPr lang="ru-RU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600" b="1" i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600" b="1" i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4958" y="5154478"/>
            <a:ext cx="85312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buFontTx/>
              <a:buNone/>
            </a:pPr>
            <a:r>
              <a:rPr lang="en-US" altLang="ru-RU" dirty="0">
                <a:solidFill>
                  <a:srgbClr val="3333CC"/>
                </a:solidFill>
              </a:rPr>
              <a:t> </a:t>
            </a:r>
            <a:r>
              <a:rPr lang="en-US" altLang="ru-RU" sz="1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FLEROV LABORATORY of  NUCLEAR REACTIONS</a:t>
            </a:r>
          </a:p>
          <a:p>
            <a:pPr algn="ctr">
              <a:buFontTx/>
              <a:buNone/>
            </a:pPr>
            <a:r>
              <a:rPr lang="en-US" altLang="ru-RU" sz="1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6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</a:t>
            </a:r>
            <a:r>
              <a:rPr lang="en-US" altLang="ru-RU" sz="16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57" y="2041391"/>
            <a:ext cx="87852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151746"/>
              </p:ext>
            </p:extLst>
          </p:nvPr>
        </p:nvGraphicFramePr>
        <p:xfrm>
          <a:off x="9421813" y="2160588"/>
          <a:ext cx="1600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" name="Объект упаковщика для оболочки" showAsIcon="1" r:id="rId5" imgW="1599480" imgH="863640" progId="">
                  <p:embed/>
                </p:oleObj>
              </mc:Choice>
              <mc:Fallback>
                <p:oleObj name="Объект упаковщика для оболочки" showAsIcon="1" r:id="rId5" imgW="1599480" imgH="863640" progId="">
                  <p:embed/>
                  <p:pic>
                    <p:nvPicPr>
                      <p:cNvPr id="0" name="Picture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1813" y="2160588"/>
                        <a:ext cx="1600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97597" y="-58601"/>
            <a:ext cx="30759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RF system</a:t>
            </a:r>
            <a:endParaRPr lang="en-US" altLang="ru-RU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90338" y="590143"/>
            <a:ext cx="4154049" cy="4492425"/>
            <a:chOff x="182691" y="582613"/>
            <a:chExt cx="5697603" cy="6183983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182691" y="582613"/>
              <a:ext cx="5697603" cy="6183983"/>
              <a:chOff x="182691" y="582613"/>
              <a:chExt cx="5697603" cy="6183983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182691" y="582613"/>
                <a:ext cx="5697603" cy="6183983"/>
                <a:chOff x="182691" y="582613"/>
                <a:chExt cx="5697603" cy="6183983"/>
              </a:xfrm>
            </p:grpSpPr>
            <p:grpSp>
              <p:nvGrpSpPr>
                <p:cNvPr id="60" name="Группа 59"/>
                <p:cNvGrpSpPr/>
                <p:nvPr/>
              </p:nvGrpSpPr>
              <p:grpSpPr>
                <a:xfrm>
                  <a:off x="182691" y="582613"/>
                  <a:ext cx="5697603" cy="6183983"/>
                  <a:chOff x="182691" y="582613"/>
                  <a:chExt cx="5697603" cy="6183983"/>
                </a:xfrm>
              </p:grpSpPr>
              <p:pic>
                <p:nvPicPr>
                  <p:cNvPr id="79" name="Рисунок 7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82691" y="582613"/>
                    <a:ext cx="5697603" cy="6183983"/>
                  </a:xfrm>
                  <a:prstGeom prst="rect">
                    <a:avLst/>
                  </a:prstGeom>
                </p:spPr>
              </p:pic>
              <p:sp>
                <p:nvSpPr>
                  <p:cNvPr id="80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7446" y="4566233"/>
                    <a:ext cx="188484" cy="98536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8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3827" y="5551597"/>
                    <a:ext cx="713009" cy="466032"/>
                  </a:xfrm>
                  <a:prstGeom prst="rect">
                    <a:avLst/>
                  </a:prstGeom>
                  <a:noFill/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dirty="0">
                        <a:solidFill>
                          <a:srgbClr val="FF3300"/>
                        </a:solidFill>
                      </a:rPr>
                      <a:t>3F</a:t>
                    </a:r>
                    <a:r>
                      <a:rPr lang="en-US" altLang="ru-RU" sz="1600" baseline="-25000" dirty="0">
                        <a:solidFill>
                          <a:srgbClr val="FF3300"/>
                        </a:solidFill>
                      </a:rPr>
                      <a:t>rf</a:t>
                    </a:r>
                    <a:endParaRPr lang="ru-RU" altLang="ru-RU" sz="1600" baseline="-25000" dirty="0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82" name="Line 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51632" y="4477183"/>
                    <a:ext cx="315353" cy="1292943"/>
                  </a:xfrm>
                  <a:prstGeom prst="line">
                    <a:avLst/>
                  </a:prstGeom>
                  <a:noFill/>
                  <a:ln w="9525">
                    <a:solidFill>
                      <a:srgbClr val="FF33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8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91439" y="5770127"/>
                    <a:ext cx="576263" cy="466032"/>
                  </a:xfrm>
                  <a:prstGeom prst="rect">
                    <a:avLst/>
                  </a:prstGeom>
                  <a:noFill/>
                  <a:ln w="9525">
                    <a:solidFill>
                      <a:srgbClr val="FF33CC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ru-RU" sz="1600" dirty="0" err="1">
                        <a:solidFill>
                          <a:srgbClr val="FF33CC"/>
                        </a:solidFill>
                      </a:rPr>
                      <a:t>F</a:t>
                    </a:r>
                    <a:r>
                      <a:rPr lang="en-US" altLang="ru-RU" sz="1600" baseline="-25000" dirty="0" err="1">
                        <a:solidFill>
                          <a:srgbClr val="FF33CC"/>
                        </a:solidFill>
                      </a:rPr>
                      <a:t>rf</a:t>
                    </a:r>
                    <a:endParaRPr lang="ru-RU" altLang="ru-RU" sz="1600" baseline="-25000" dirty="0">
                      <a:solidFill>
                        <a:srgbClr val="FF33CC"/>
                      </a:solidFill>
                    </a:endParaRPr>
                  </a:p>
                </p:txBody>
              </p:sp>
            </p:grpSp>
            <p:grpSp>
              <p:nvGrpSpPr>
                <p:cNvPr id="61" name="Группа 60"/>
                <p:cNvGrpSpPr/>
                <p:nvPr/>
              </p:nvGrpSpPr>
              <p:grpSpPr>
                <a:xfrm>
                  <a:off x="3062086" y="3792104"/>
                  <a:ext cx="1055016" cy="1061998"/>
                  <a:chOff x="3062086" y="3792104"/>
                  <a:chExt cx="1055016" cy="1061998"/>
                </a:xfrm>
              </p:grpSpPr>
              <p:cxnSp>
                <p:nvCxnSpPr>
                  <p:cNvPr id="70" name="Прямая соединительная линия 69"/>
                  <p:cNvCxnSpPr/>
                  <p:nvPr/>
                </p:nvCxnSpPr>
                <p:spPr bwMode="auto">
                  <a:xfrm flipH="1" flipV="1">
                    <a:off x="3535705" y="4660435"/>
                    <a:ext cx="520731" cy="19366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1" name="Прямая соединительная линия 70"/>
                  <p:cNvCxnSpPr/>
                  <p:nvPr/>
                </p:nvCxnSpPr>
                <p:spPr bwMode="auto">
                  <a:xfrm flipH="1" flipV="1">
                    <a:off x="3398876" y="4563439"/>
                    <a:ext cx="136829" cy="936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Прямая соединительная линия 71"/>
                  <p:cNvCxnSpPr/>
                  <p:nvPr/>
                </p:nvCxnSpPr>
                <p:spPr bwMode="auto">
                  <a:xfrm flipH="1" flipV="1">
                    <a:off x="3062086" y="3823003"/>
                    <a:ext cx="336792" cy="7370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3" name="Прямая соединительная линия 72"/>
                  <p:cNvCxnSpPr/>
                  <p:nvPr/>
                </p:nvCxnSpPr>
                <p:spPr bwMode="auto">
                  <a:xfrm flipH="1" flipV="1">
                    <a:off x="3926827" y="4222268"/>
                    <a:ext cx="190275" cy="535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4" name="Прямая соединительная линия 73"/>
                  <p:cNvCxnSpPr/>
                  <p:nvPr/>
                </p:nvCxnSpPr>
                <p:spPr bwMode="auto">
                  <a:xfrm flipH="1" flipV="1">
                    <a:off x="3827590" y="4125434"/>
                    <a:ext cx="96719" cy="9291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8" name="Прямая соединительная линия 77"/>
                  <p:cNvCxnSpPr/>
                  <p:nvPr/>
                </p:nvCxnSpPr>
                <p:spPr bwMode="auto">
                  <a:xfrm flipH="1" flipV="1">
                    <a:off x="3122752" y="3792104"/>
                    <a:ext cx="704839" cy="3374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62" name="Группа 61"/>
                <p:cNvGrpSpPr/>
                <p:nvPr/>
              </p:nvGrpSpPr>
              <p:grpSpPr>
                <a:xfrm>
                  <a:off x="1876829" y="2598585"/>
                  <a:ext cx="1055016" cy="1061998"/>
                  <a:chOff x="3062086" y="3792104"/>
                  <a:chExt cx="1055016" cy="1061998"/>
                </a:xfrm>
                <a:scene3d>
                  <a:camera prst="orthographicFront">
                    <a:rot lat="0" lon="0" rev="10800000"/>
                  </a:camera>
                  <a:lightRig rig="threePt" dir="t"/>
                </a:scene3d>
              </p:grpSpPr>
              <p:cxnSp>
                <p:nvCxnSpPr>
                  <p:cNvPr id="63" name="Прямая соединительная линия 62"/>
                  <p:cNvCxnSpPr/>
                  <p:nvPr/>
                </p:nvCxnSpPr>
                <p:spPr bwMode="auto">
                  <a:xfrm flipH="1" flipV="1">
                    <a:off x="3535705" y="4660435"/>
                    <a:ext cx="520731" cy="19366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4" name="Прямая соединительная линия 63"/>
                  <p:cNvCxnSpPr/>
                  <p:nvPr/>
                </p:nvCxnSpPr>
                <p:spPr bwMode="auto">
                  <a:xfrm flipH="1" flipV="1">
                    <a:off x="3398876" y="4563439"/>
                    <a:ext cx="136829" cy="936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5" name="Прямая соединительная линия 64"/>
                  <p:cNvCxnSpPr/>
                  <p:nvPr/>
                </p:nvCxnSpPr>
                <p:spPr bwMode="auto">
                  <a:xfrm flipH="1" flipV="1">
                    <a:off x="3062086" y="3823003"/>
                    <a:ext cx="336792" cy="7370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6" name="Прямая соединительная линия 65"/>
                  <p:cNvCxnSpPr/>
                  <p:nvPr/>
                </p:nvCxnSpPr>
                <p:spPr bwMode="auto">
                  <a:xfrm flipH="1" flipV="1">
                    <a:off x="3926827" y="4222268"/>
                    <a:ext cx="190275" cy="535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8" name="Прямая соединительная линия 67"/>
                  <p:cNvCxnSpPr/>
                  <p:nvPr/>
                </p:nvCxnSpPr>
                <p:spPr bwMode="auto">
                  <a:xfrm flipH="1" flipV="1">
                    <a:off x="3827590" y="4125434"/>
                    <a:ext cx="96719" cy="9291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9" name="Прямая соединительная линия 68"/>
                  <p:cNvCxnSpPr/>
                  <p:nvPr/>
                </p:nvCxnSpPr>
                <p:spPr bwMode="auto">
                  <a:xfrm flipH="1" flipV="1">
                    <a:off x="3122752" y="3792104"/>
                    <a:ext cx="704839" cy="3374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rgbClr val="FF33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cxnSp>
            <p:nvCxnSpPr>
              <p:cNvPr id="50" name="Прямая соединительная линия 49"/>
              <p:cNvCxnSpPr/>
              <p:nvPr/>
            </p:nvCxnSpPr>
            <p:spPr bwMode="auto">
              <a:xfrm flipH="1" flipV="1">
                <a:off x="2980490" y="3823003"/>
                <a:ext cx="42367" cy="86716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Прямая соединительная линия 50"/>
              <p:cNvCxnSpPr/>
              <p:nvPr/>
            </p:nvCxnSpPr>
            <p:spPr bwMode="auto">
              <a:xfrm flipV="1">
                <a:off x="2739052" y="3823003"/>
                <a:ext cx="238920" cy="834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Дуга 51"/>
              <p:cNvSpPr/>
              <p:nvPr/>
            </p:nvSpPr>
            <p:spPr bwMode="auto">
              <a:xfrm>
                <a:off x="1999179" y="2511212"/>
                <a:ext cx="1950837" cy="2170624"/>
              </a:xfrm>
              <a:prstGeom prst="arc">
                <a:avLst>
                  <a:gd name="adj1" fmla="val 5220519"/>
                  <a:gd name="adj2" fmla="val 6141682"/>
                </a:avLst>
              </a:prstGeom>
              <a:noFill/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6" name="Прямая соединительная линия 45"/>
            <p:cNvCxnSpPr/>
            <p:nvPr/>
          </p:nvCxnSpPr>
          <p:spPr bwMode="auto">
            <a:xfrm flipH="1" flipV="1">
              <a:off x="2929863" y="2785766"/>
              <a:ext cx="100094" cy="8434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500000"/>
              </a:camera>
              <a:lightRig rig="threePt" dir="t"/>
            </a:scene3d>
          </p:spPr>
        </p:cxnSp>
        <p:cxnSp>
          <p:nvCxnSpPr>
            <p:cNvPr id="47" name="Прямая соединительная линия 46"/>
            <p:cNvCxnSpPr/>
            <p:nvPr/>
          </p:nvCxnSpPr>
          <p:spPr bwMode="auto">
            <a:xfrm flipV="1">
              <a:off x="3045072" y="2785763"/>
              <a:ext cx="178254" cy="8584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500000"/>
              </a:camera>
              <a:lightRig rig="threePt" dir="t"/>
            </a:scene3d>
          </p:spPr>
        </p:cxnSp>
        <p:sp>
          <p:nvSpPr>
            <p:cNvPr id="48" name="Дуга 47"/>
            <p:cNvSpPr/>
            <p:nvPr/>
          </p:nvSpPr>
          <p:spPr bwMode="auto">
            <a:xfrm>
              <a:off x="2213619" y="618569"/>
              <a:ext cx="1950837" cy="2170624"/>
            </a:xfrm>
            <a:prstGeom prst="arc">
              <a:avLst>
                <a:gd name="adj1" fmla="val 5220519"/>
                <a:gd name="adj2" fmla="val 6141682"/>
              </a:avLst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11"/>
          <a:stretch/>
        </p:blipFill>
        <p:spPr>
          <a:xfrm>
            <a:off x="3923995" y="548774"/>
            <a:ext cx="1647138" cy="18569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86682" y="2339264"/>
            <a:ext cx="2121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Plating (</a:t>
            </a:r>
            <a:r>
              <a:rPr lang="en-GB" sz="1600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antidee</a:t>
            </a:r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4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298602"/>
              </p:ext>
            </p:extLst>
          </p:nvPr>
        </p:nvGraphicFramePr>
        <p:xfrm>
          <a:off x="111886" y="68086"/>
          <a:ext cx="1738953" cy="640080"/>
        </p:xfrm>
        <a:graphic>
          <a:graphicData uri="http://schemas.openxmlformats.org/drawingml/2006/table">
            <a:tbl>
              <a:tblPr/>
              <a:tblGrid>
                <a:gridCol w="173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=7.32÷10.38 MHz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÷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31.14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MHz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 bwMode="auto">
          <a:xfrm>
            <a:off x="111886" y="846339"/>
            <a:ext cx="4132501" cy="41251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50446"/>
            <a:ext cx="3263807" cy="18358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70" y="2662460"/>
            <a:ext cx="3263806" cy="18358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/>
          <a:stretch/>
        </p:blipFill>
        <p:spPr>
          <a:xfrm>
            <a:off x="5232318" y="4825461"/>
            <a:ext cx="3495736" cy="167554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96806" y="2317383"/>
            <a:ext cx="3207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Platings</a:t>
            </a:r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inside the vacuum </a:t>
            </a:r>
            <a:r>
              <a:rPr lang="en-GB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 </a:t>
            </a:r>
            <a:endParaRPr lang="ru-RU" sz="16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5524694" y="4435920"/>
            <a:ext cx="2688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dee (Feb. 2018)</a:t>
            </a:r>
            <a:endParaRPr lang="ru-RU" sz="16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5785669" y="6504965"/>
            <a:ext cx="2494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resonator (June </a:t>
            </a:r>
            <a:r>
              <a:rPr lang="en-GB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8" r="40327"/>
          <a:stretch/>
        </p:blipFill>
        <p:spPr>
          <a:xfrm rot="16200000">
            <a:off x="857247" y="4459429"/>
            <a:ext cx="1560605" cy="271168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 cstate="screen">
            <a:lum contrast="1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391" y="4815239"/>
            <a:ext cx="2048964" cy="169599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5827" y="6426296"/>
            <a:ext cx="1776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Plating assembling</a:t>
            </a:r>
            <a:endParaRPr lang="ru-RU" sz="16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3188209" y="6504965"/>
            <a:ext cx="1559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generators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9980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18" y="426436"/>
            <a:ext cx="3640560" cy="3894858"/>
          </a:xfrm>
          <a:prstGeom prst="rect">
            <a:avLst/>
          </a:prstGeom>
        </p:spPr>
      </p:pic>
      <p:sp>
        <p:nvSpPr>
          <p:cNvPr id="43" name="Freeform 11"/>
          <p:cNvSpPr>
            <a:spLocks/>
          </p:cNvSpPr>
          <p:nvPr/>
        </p:nvSpPr>
        <p:spPr bwMode="auto">
          <a:xfrm rot="-4560000">
            <a:off x="562569" y="1557495"/>
            <a:ext cx="1873932" cy="71639"/>
          </a:xfrm>
          <a:custGeom>
            <a:avLst/>
            <a:gdLst>
              <a:gd name="T0" fmla="*/ 0 w 3084"/>
              <a:gd name="T1" fmla="*/ 702 h 702"/>
              <a:gd name="T2" fmla="*/ 33 w 3084"/>
              <a:gd name="T3" fmla="*/ 621 h 702"/>
              <a:gd name="T4" fmla="*/ 65 w 3084"/>
              <a:gd name="T5" fmla="*/ 553 h 702"/>
              <a:gd name="T6" fmla="*/ 102 w 3084"/>
              <a:gd name="T7" fmla="*/ 483 h 702"/>
              <a:gd name="T8" fmla="*/ 147 w 3084"/>
              <a:gd name="T9" fmla="*/ 420 h 702"/>
              <a:gd name="T10" fmla="*/ 189 w 3084"/>
              <a:gd name="T11" fmla="*/ 366 h 702"/>
              <a:gd name="T12" fmla="*/ 228 w 3084"/>
              <a:gd name="T13" fmla="*/ 321 h 702"/>
              <a:gd name="T14" fmla="*/ 273 w 3084"/>
              <a:gd name="T15" fmla="*/ 282 h 702"/>
              <a:gd name="T16" fmla="*/ 342 w 3084"/>
              <a:gd name="T17" fmla="*/ 219 h 702"/>
              <a:gd name="T18" fmla="*/ 423 w 3084"/>
              <a:gd name="T19" fmla="*/ 153 h 702"/>
              <a:gd name="T20" fmla="*/ 505 w 3084"/>
              <a:gd name="T21" fmla="*/ 103 h 702"/>
              <a:gd name="T22" fmla="*/ 573 w 3084"/>
              <a:gd name="T23" fmla="*/ 69 h 702"/>
              <a:gd name="T24" fmla="*/ 635 w 3084"/>
              <a:gd name="T25" fmla="*/ 47 h 702"/>
              <a:gd name="T26" fmla="*/ 807 w 3084"/>
              <a:gd name="T27" fmla="*/ 18 h 702"/>
              <a:gd name="T28" fmla="*/ 930 w 3084"/>
              <a:gd name="T29" fmla="*/ 15 h 702"/>
              <a:gd name="T30" fmla="*/ 1101 w 3084"/>
              <a:gd name="T31" fmla="*/ 18 h 702"/>
              <a:gd name="T32" fmla="*/ 1283 w 3084"/>
              <a:gd name="T33" fmla="*/ 45 h 702"/>
              <a:gd name="T34" fmla="*/ 1493 w 3084"/>
              <a:gd name="T35" fmla="*/ 103 h 702"/>
              <a:gd name="T36" fmla="*/ 3084 w 3084"/>
              <a:gd name="T37" fmla="*/ 666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4" h="702">
                <a:moveTo>
                  <a:pt x="0" y="702"/>
                </a:moveTo>
                <a:cubicBezTo>
                  <a:pt x="11" y="674"/>
                  <a:pt x="22" y="646"/>
                  <a:pt x="33" y="621"/>
                </a:cubicBezTo>
                <a:cubicBezTo>
                  <a:pt x="44" y="596"/>
                  <a:pt x="54" y="576"/>
                  <a:pt x="65" y="553"/>
                </a:cubicBezTo>
                <a:cubicBezTo>
                  <a:pt x="76" y="530"/>
                  <a:pt x="88" y="505"/>
                  <a:pt x="102" y="483"/>
                </a:cubicBezTo>
                <a:cubicBezTo>
                  <a:pt x="116" y="461"/>
                  <a:pt x="133" y="439"/>
                  <a:pt x="147" y="420"/>
                </a:cubicBezTo>
                <a:cubicBezTo>
                  <a:pt x="161" y="401"/>
                  <a:pt x="176" y="382"/>
                  <a:pt x="189" y="366"/>
                </a:cubicBezTo>
                <a:cubicBezTo>
                  <a:pt x="202" y="350"/>
                  <a:pt x="214" y="335"/>
                  <a:pt x="228" y="321"/>
                </a:cubicBezTo>
                <a:cubicBezTo>
                  <a:pt x="242" y="307"/>
                  <a:pt x="254" y="299"/>
                  <a:pt x="273" y="282"/>
                </a:cubicBezTo>
                <a:cubicBezTo>
                  <a:pt x="292" y="265"/>
                  <a:pt x="317" y="240"/>
                  <a:pt x="342" y="219"/>
                </a:cubicBezTo>
                <a:cubicBezTo>
                  <a:pt x="367" y="198"/>
                  <a:pt x="396" y="172"/>
                  <a:pt x="423" y="153"/>
                </a:cubicBezTo>
                <a:cubicBezTo>
                  <a:pt x="450" y="134"/>
                  <a:pt x="480" y="117"/>
                  <a:pt x="505" y="103"/>
                </a:cubicBezTo>
                <a:cubicBezTo>
                  <a:pt x="530" y="89"/>
                  <a:pt x="551" y="78"/>
                  <a:pt x="573" y="69"/>
                </a:cubicBezTo>
                <a:cubicBezTo>
                  <a:pt x="595" y="60"/>
                  <a:pt x="596" y="55"/>
                  <a:pt x="635" y="47"/>
                </a:cubicBezTo>
                <a:cubicBezTo>
                  <a:pt x="674" y="39"/>
                  <a:pt x="758" y="23"/>
                  <a:pt x="807" y="18"/>
                </a:cubicBezTo>
                <a:cubicBezTo>
                  <a:pt x="856" y="13"/>
                  <a:pt x="881" y="15"/>
                  <a:pt x="930" y="15"/>
                </a:cubicBezTo>
                <a:cubicBezTo>
                  <a:pt x="979" y="15"/>
                  <a:pt x="1042" y="13"/>
                  <a:pt x="1101" y="18"/>
                </a:cubicBezTo>
                <a:cubicBezTo>
                  <a:pt x="1160" y="23"/>
                  <a:pt x="1218" y="31"/>
                  <a:pt x="1283" y="45"/>
                </a:cubicBezTo>
                <a:cubicBezTo>
                  <a:pt x="1348" y="59"/>
                  <a:pt x="1193" y="0"/>
                  <a:pt x="1493" y="103"/>
                </a:cubicBezTo>
                <a:cubicBezTo>
                  <a:pt x="1793" y="206"/>
                  <a:pt x="2753" y="549"/>
                  <a:pt x="3084" y="666"/>
                </a:cubicBez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 type="none" w="sm" len="sm"/>
            <a:tailEnd type="none" w="sm" len="sm"/>
          </a:ln>
          <a:effectLst/>
          <a:extLst/>
        </p:spPr>
        <p:txBody>
          <a:bodyPr wrap="none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0" y="-33011"/>
            <a:ext cx="9144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extraction </a:t>
            </a:r>
            <a:r>
              <a:rPr lang="en-US" alt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system</a:t>
            </a:r>
            <a:endParaRPr lang="en-US" altLang="ru-RU" sz="2800" b="1" dirty="0">
              <a:solidFill>
                <a:srgbClr val="0000CC"/>
              </a:solidFill>
              <a:latin typeface="Arial Cyr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546" y="4754668"/>
            <a:ext cx="14279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Electrostatic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deflector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1958" y="3603361"/>
            <a:ext cx="11261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Focusing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m</a:t>
            </a:r>
            <a:r>
              <a:rPr lang="en-US" sz="1600" dirty="0" smtClean="0">
                <a:solidFill>
                  <a:srgbClr val="C00000"/>
                </a:solidFill>
              </a:rPr>
              <a:t>agnetic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channel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732592" y="2511115"/>
            <a:ext cx="552777" cy="1068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-61751" y="228599"/>
            <a:ext cx="1971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Extraction radius of </a:t>
            </a:r>
            <a:r>
              <a:rPr lang="en-US" sz="1400" dirty="0" err="1">
                <a:solidFill>
                  <a:srgbClr val="0070C0"/>
                </a:solidFill>
              </a:rPr>
              <a:t>R</a:t>
            </a:r>
            <a:r>
              <a:rPr lang="en-US" sz="1400" baseline="-25000" dirty="0" err="1">
                <a:solidFill>
                  <a:srgbClr val="0070C0"/>
                </a:solidFill>
              </a:rPr>
              <a:t>ext</a:t>
            </a:r>
            <a:r>
              <a:rPr lang="ru-RU" sz="1400" dirty="0">
                <a:solidFill>
                  <a:srgbClr val="0070C0"/>
                </a:solidFill>
              </a:rPr>
              <a:t>=1</a:t>
            </a:r>
            <a:r>
              <a:rPr lang="en-US" sz="1400" dirty="0">
                <a:solidFill>
                  <a:srgbClr val="0070C0"/>
                </a:solidFill>
              </a:rPr>
              <a:t>.</a:t>
            </a:r>
            <a:r>
              <a:rPr lang="ru-RU" sz="1400" dirty="0" smtClean="0">
                <a:solidFill>
                  <a:srgbClr val="0070C0"/>
                </a:solidFill>
              </a:rPr>
              <a:t>7</a:t>
            </a:r>
            <a:r>
              <a:rPr lang="en-US" sz="1400" dirty="0" smtClean="0">
                <a:solidFill>
                  <a:srgbClr val="0070C0"/>
                </a:solidFill>
              </a:rPr>
              <a:t>9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m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0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033" y="4935984"/>
            <a:ext cx="2432812" cy="18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607" y="531047"/>
            <a:ext cx="2232858" cy="145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550005" y="1926340"/>
            <a:ext cx="2118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</a:t>
            </a:r>
            <a:r>
              <a:rPr lang="en-US" altLang="ru-RU" sz="16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deflector</a:t>
            </a:r>
          </a:p>
          <a:p>
            <a:pPr algn="ctr"/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L=1.8 m</a:t>
            </a:r>
            <a:r>
              <a:rPr lang="en-US" sz="1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E=90</a:t>
            </a:r>
            <a:r>
              <a:rPr lang="en-GB" sz="1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</a:t>
            </a:r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ru-RU" sz="16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60845" y="5369357"/>
            <a:ext cx="2329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</a:t>
            </a:r>
            <a:r>
              <a:rPr lang="en-US" altLang="ru-RU" sz="16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</a:p>
          <a:p>
            <a:pPr algn="ctr"/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L=0.9 </a:t>
            </a:r>
            <a:r>
              <a:rPr lang="en-US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G=4.6÷8.4</a:t>
            </a:r>
            <a:r>
              <a:rPr lang="en-GB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16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923828" y="2924169"/>
            <a:ext cx="723083" cy="1801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372165" y="4677723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of the deflector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25" y="2511115"/>
            <a:ext cx="3937521" cy="2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6"/>
          <a:stretch/>
        </p:blipFill>
        <p:spPr>
          <a:xfrm>
            <a:off x="736360" y="668207"/>
            <a:ext cx="7721498" cy="34548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4557" y="206542"/>
            <a:ext cx="8345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current probe, flat-top resonator, extraction channels</a:t>
            </a:r>
            <a:endParaRPr lang="ru-RU" sz="2400" b="1" dirty="0">
              <a:solidFill>
                <a:srgbClr val="33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8" y="4211103"/>
            <a:ext cx="3725274" cy="20954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9884" y="6206301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Flat-top </a:t>
            </a:r>
            <a:r>
              <a:rPr lang="en-GB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81" y="4211102"/>
            <a:ext cx="3725277" cy="20954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5158" y="6206301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transport channels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9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lum brigh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817" y="672688"/>
            <a:ext cx="4283606" cy="285884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40674" y="174411"/>
            <a:ext cx="372980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Water cooling system</a:t>
            </a:r>
            <a:endParaRPr lang="en-US" alt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74700" y="174411"/>
            <a:ext cx="513731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Control and power supply systems</a:t>
            </a:r>
            <a:endParaRPr lang="en-US" alt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314" y="6322302"/>
            <a:ext cx="3069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 of injection</a:t>
            </a:r>
            <a:endParaRPr lang="ru-RU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lum brigh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86" y="676877"/>
            <a:ext cx="3282950" cy="21910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18" y="3814051"/>
            <a:ext cx="4283605" cy="24095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8718" y="2757486"/>
            <a:ext cx="3069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 of cyclotron</a:t>
            </a:r>
            <a:endParaRPr lang="ru-RU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72" y="4796018"/>
            <a:ext cx="2852946" cy="1604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86" y="3126818"/>
            <a:ext cx="2974496" cy="16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3" y="883883"/>
            <a:ext cx="8273988" cy="46541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1303" y="170647"/>
            <a:ext cx="3443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control room</a:t>
            </a:r>
            <a:endParaRPr lang="en-US" altLang="ru-RU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des_for_presentation_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4676" r="7262" b="17977"/>
          <a:stretch/>
        </p:blipFill>
        <p:spPr bwMode="auto">
          <a:xfrm>
            <a:off x="1979278" y="523220"/>
            <a:ext cx="5495929" cy="604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9201" y="0"/>
            <a:ext cx="70473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of the 1-st floor of the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Factory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2"/>
          <p:cNvPicPr>
            <a:picLocks noChangeAspect="1"/>
          </p:cNvPicPr>
          <p:nvPr/>
        </p:nvPicPr>
        <p:blipFill rotWithShape="1">
          <a:blip r:embed="rId3" cstate="print"/>
          <a:srcRect t="7389"/>
          <a:stretch/>
        </p:blipFill>
        <p:spPr>
          <a:xfrm>
            <a:off x="4829452" y="2938509"/>
            <a:ext cx="976690" cy="5237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7242" y="3146543"/>
            <a:ext cx="889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4511" y="3262218"/>
            <a:ext cx="1005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</a:t>
            </a:r>
            <a:r>
              <a:rPr lang="en-US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/>
          </p:nvPr>
        </p:nvGraphicFramePr>
        <p:xfrm>
          <a:off x="4608723" y="5229200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Ca,3n)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1410" y="188640"/>
            <a:ext cx="7794625" cy="786929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itchFamily="18" charset="0"/>
              </a:rPr>
              <a:t>New FLNR gas-filled separator (contracted)</a:t>
            </a:r>
            <a:r>
              <a:rPr lang="en-US" sz="2000" b="1" kern="12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764722"/>
            <a:ext cx="4481104" cy="1872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810991" cy="2664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" y="4101955"/>
            <a:ext cx="3098292" cy="25021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00192" y="1141919"/>
            <a:ext cx="1728550" cy="1422985"/>
            <a:chOff x="42244" y="4796246"/>
            <a:chExt cx="1728550" cy="1422985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730" y="4796246"/>
              <a:ext cx="1477575" cy="81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244" y="5634456"/>
              <a:ext cx="1728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Technical Design</a:t>
              </a: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Report No 412923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3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54971"/>
            <a:ext cx="7620000" cy="434805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 bwMode="auto">
          <a:xfrm>
            <a:off x="386178" y="286020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</a:t>
            </a:r>
            <a:r>
              <a:rPr lang="en-US" sz="28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</a:t>
            </a:r>
            <a:r>
              <a:rPr lang="en-US" sz="3200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the beam line No3</a:t>
            </a:r>
            <a:endParaRPr lang="ru-RU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5576" y="5616138"/>
            <a:ext cx="5410200" cy="1128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magnets: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2018 </a:t>
            </a:r>
          </a:p>
          <a:p>
            <a:pPr>
              <a:spcAft>
                <a:spcPts val="800"/>
              </a:spcAft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Commissioning: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Sept. – Oct. 2018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btaining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licenses 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permits</a:t>
            </a:r>
            <a:r>
              <a:rPr lang="de-D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de-DE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Nov. 2018</a:t>
            </a: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263281" y="3349592"/>
            <a:ext cx="847539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4" y="1036158"/>
            <a:ext cx="3916546" cy="2203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53" y="2933002"/>
            <a:ext cx="4852140" cy="2729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59" y="3766183"/>
            <a:ext cx="3265504" cy="18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7323" y="105183"/>
            <a:ext cx="5419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Quality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control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system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for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construction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of the 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DC-280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Roboto Cn" pitchFamily="2" charset="0"/>
                <a:cs typeface="Times New Roman" panose="02020603050405020304" pitchFamily="18" charset="0"/>
              </a:rPr>
              <a:t> cyclotron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16241" y="1451045"/>
            <a:ext cx="657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33"/>
                </a:solidFill>
              </a:rPr>
              <a:t>The DC-280 cyclotron was constructed in compliance with the Quality Assurance System under standard GOST </a:t>
            </a:r>
            <a:r>
              <a:rPr lang="en-US" dirty="0" smtClean="0">
                <a:solidFill>
                  <a:srgbClr val="990033"/>
                </a:solidFill>
              </a:rPr>
              <a:t>R ISO </a:t>
            </a:r>
            <a:r>
              <a:rPr lang="en-US" dirty="0">
                <a:solidFill>
                  <a:srgbClr val="990033"/>
                </a:solidFill>
              </a:rPr>
              <a:t>9001</a:t>
            </a:r>
            <a:endParaRPr lang="ru-RU" dirty="0">
              <a:solidFill>
                <a:srgbClr val="99003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8574" y="3111168"/>
            <a:ext cx="6250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Types of official documents,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procedures for their preparation, processing, storage, and classification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Stages of the DC-280 project 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0516" y="2590916"/>
            <a:ext cx="422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33"/>
                </a:solidFill>
              </a:rPr>
              <a:t>T</a:t>
            </a:r>
            <a:r>
              <a:rPr lang="en-US" dirty="0" smtClean="0">
                <a:solidFill>
                  <a:srgbClr val="990033"/>
                </a:solidFill>
              </a:rPr>
              <a:t>he </a:t>
            </a:r>
            <a:r>
              <a:rPr lang="en-US" dirty="0">
                <a:solidFill>
                  <a:srgbClr val="990033"/>
                </a:solidFill>
              </a:rPr>
              <a:t>Quality Assurance </a:t>
            </a:r>
            <a:r>
              <a:rPr lang="en-US" dirty="0" smtClean="0">
                <a:solidFill>
                  <a:srgbClr val="990033"/>
                </a:solidFill>
              </a:rPr>
              <a:t>System defines</a:t>
            </a:r>
            <a:r>
              <a:rPr lang="ru-RU" dirty="0" smtClean="0">
                <a:solidFill>
                  <a:srgbClr val="990033"/>
                </a:solidFill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4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4486" y="0"/>
            <a:ext cx="4458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management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78" y="400110"/>
            <a:ext cx="5234065" cy="646143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66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27954" y="304800"/>
            <a:ext cx="8325297" cy="459904"/>
          </a:xfrm>
        </p:spPr>
        <p:txBody>
          <a:bodyPr/>
          <a:lstStyle/>
          <a:p>
            <a:r>
              <a:rPr lang="en-US" alt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 (SHE) Factory </a:t>
            </a:r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the Goals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0" name="TextBox 6"/>
          <p:cNvSpPr txBox="1">
            <a:spLocks noChangeArrowheads="1"/>
          </p:cNvSpPr>
          <p:nvPr/>
        </p:nvSpPr>
        <p:spPr bwMode="auto">
          <a:xfrm>
            <a:off x="427954" y="1536174"/>
            <a:ext cx="8536534" cy="3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at the extremely low (</a:t>
            </a:r>
            <a:r>
              <a:rPr lang="el-GR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&lt;100 fb) cross sections: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SHE in reactions with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...;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isotopes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decay properties of SHE;</a:t>
            </a:r>
          </a:p>
          <a:p>
            <a:pPr marL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None/>
            </a:pP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requiring high statistics: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chemical properties of SHE.</a:t>
            </a:r>
          </a:p>
        </p:txBody>
      </p:sp>
    </p:spTree>
    <p:extLst>
      <p:ext uri="{BB962C8B-B14F-4D97-AF65-F5344CB8AC3E}">
        <p14:creationId xmlns:p14="http://schemas.microsoft.com/office/powerpoint/2010/main" val="2600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3619" y="-26633"/>
            <a:ext cx="6441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structure of the DC-280 documentation catalogue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50837"/>
            <a:ext cx="6477000" cy="65071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8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386"/>
          <a:stretch/>
        </p:blipFill>
        <p:spPr>
          <a:xfrm>
            <a:off x="0" y="857251"/>
            <a:ext cx="9144000" cy="4917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5813" y="243335"/>
            <a:ext cx="5152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documentation catalogue</a:t>
            </a:r>
            <a:endParaRPr lang="ru-RU" sz="2400" dirty="0"/>
          </a:p>
        </p:txBody>
      </p:sp>
      <p:pic>
        <p:nvPicPr>
          <p:cNvPr id="2050" name="Picture 2" descr="dc280 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109">
            <a:off x="2591632" y="2518287"/>
            <a:ext cx="2878038" cy="39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сканирование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119">
            <a:off x="5657032" y="1748237"/>
            <a:ext cx="2938654" cy="397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1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61330" y="558666"/>
            <a:ext cx="2512100" cy="112522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Calibri"/>
              </a:rPr>
              <a:t>Calculations, mathematical modelling, analysis of potential engineering proposals, prototyping, configuration of cyclotron complex, and equipment spacing layout</a:t>
            </a:r>
            <a:endParaRPr lang="ru-RU" sz="1200" dirty="0">
              <a:effectLst/>
              <a:latin typeface="Times New Roman"/>
              <a:ea typeface="Calibri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Calibri"/>
              </a:rPr>
              <a:t> </a:t>
            </a:r>
            <a:endParaRPr lang="ru-RU" sz="11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61330" y="1826745"/>
            <a:ext cx="2512100" cy="877639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Engineering specifications for the manufacture of products and systems, quality assurance and product acceptance requirements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61430" y="2829084"/>
            <a:ext cx="2512100" cy="6125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 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Test </a:t>
            </a:r>
            <a:r>
              <a:rPr lang="en-US" sz="1200" b="1" dirty="0" err="1">
                <a:effectLst/>
                <a:latin typeface="Times New Roman"/>
                <a:ea typeface="Times New Roman"/>
              </a:rPr>
              <a:t>programme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, test protocols, product and system passports </a:t>
            </a:r>
            <a:r>
              <a:rPr lang="en-US" sz="1100" b="1" dirty="0">
                <a:effectLst/>
                <a:latin typeface="Times New Roman"/>
                <a:ea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26530" y="2487634"/>
            <a:ext cx="2512000" cy="12954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100" b="1">
                <a:effectLst/>
                <a:latin typeface="Times New Roman"/>
                <a:ea typeface="Times New Roman"/>
              </a:rPr>
              <a:t>Manufacturer provides</a:t>
            </a:r>
            <a:endParaRPr lang="ru-RU" sz="120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US" sz="1100" b="1">
                <a:effectLst/>
                <a:latin typeface="Times New Roman"/>
                <a:ea typeface="Times New Roman"/>
              </a:rPr>
              <a:t>on-site quality assurance: post-process quality check monitoring by the Department of Technical Monitoring (DTM); DTM certificates processing; and current on-line process quality control</a:t>
            </a:r>
            <a:endParaRPr lang="ru-RU" sz="1200">
              <a:effectLst/>
              <a:latin typeface="Times New Roman"/>
              <a:ea typeface="Times New Roman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1330" y="3575684"/>
            <a:ext cx="2512100" cy="6429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  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Acceptance inspection of manufactured products and systems by FLNR representatives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61330" y="4390984"/>
            <a:ext cx="2512100" cy="4525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  Incoming inspection of products prior to their installation at FLNR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226530" y="4081484"/>
            <a:ext cx="2529800" cy="11176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FLNR staff members carry out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testing of products and allied equipment in conditions that correspond to the real ones under which current facilities operate can be done, if necessary. 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1330" y="4967284"/>
            <a:ext cx="2512100" cy="4096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Times New Roman"/>
                <a:ea typeface="Times New Roman"/>
              </a:rPr>
              <a:t> 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 Installation of products and systems at FLNR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61280" y="5577312"/>
            <a:ext cx="2512100" cy="1009678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 err="1">
                <a:effectLst/>
                <a:latin typeface="Times New Roman"/>
                <a:ea typeface="Times New Roman"/>
              </a:rPr>
              <a:t>Programmes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 of Autonomous Launching and Tuning Works (</a:t>
            </a:r>
            <a:r>
              <a:rPr lang="en-US" sz="12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LTWs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) for assembled systems, including test </a:t>
            </a:r>
            <a:r>
              <a:rPr lang="en-US" sz="1200" b="1" dirty="0" err="1">
                <a:effectLst/>
                <a:latin typeface="Times New Roman"/>
                <a:ea typeface="Times New Roman"/>
              </a:rPr>
              <a:t>programmes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 of the installed equipment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995347" y="574987"/>
            <a:ext cx="2512100" cy="6096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Autonomous LTWs 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without ion acceleration. Complex LTW </a:t>
            </a:r>
            <a:r>
              <a:rPr lang="en-US" sz="1200" b="1" dirty="0" err="1">
                <a:effectLst/>
                <a:latin typeface="Times New Roman"/>
                <a:ea typeface="Times New Roman"/>
              </a:rPr>
              <a:t>programme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 for the DC-280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995347" y="1414062"/>
            <a:ext cx="2512100" cy="7615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Project documentation sent to the Federal Medical and Biological Agency of Russia (FMBA) 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995347" y="2440232"/>
            <a:ext cx="2512100" cy="6154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FMBA expert conclusion certificate for the DC-280 cyclotron and permission for complex LTWs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005847" y="3297734"/>
            <a:ext cx="2512100" cy="10070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Complex LTWs 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for the DC-280 cyclotron with the acceleration of testing ions. FMBA dosimetry measurements, sanitary and epidemiological studies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005847" y="4542983"/>
            <a:ext cx="2512100" cy="45210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DC-280 cyclotron complex operability certificate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005847" y="5199084"/>
            <a:ext cx="2512100" cy="720453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FMBA sanitary and epidemiological conclusion </a:t>
            </a:r>
            <a:r>
              <a:rPr lang="en-US" sz="1200" b="1" dirty="0">
                <a:effectLst/>
                <a:latin typeface="Times New Roman"/>
                <a:ea typeface="Times New Roman"/>
              </a:rPr>
              <a:t>for the approval of works at the </a:t>
            </a:r>
            <a:r>
              <a:rPr lang="en-US" sz="1200" b="1" dirty="0" smtClean="0">
                <a:effectLst/>
                <a:latin typeface="Times New Roman"/>
                <a:ea typeface="Times New Roman"/>
              </a:rPr>
              <a:t>DC-280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005847" y="6125069"/>
            <a:ext cx="2512100" cy="5452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Act</a:t>
            </a:r>
            <a:r>
              <a:rPr lang="en-US" sz="1400" b="1" dirty="0">
                <a:effectLst/>
                <a:latin typeface="Times New Roman"/>
                <a:ea typeface="Times New Roman"/>
              </a:rPr>
              <a:t> </a:t>
            </a:r>
            <a:r>
              <a:rPr lang="en-US" sz="1400" b="1" dirty="0">
                <a:solidFill>
                  <a:srgbClr val="990033"/>
                </a:solidFill>
                <a:effectLst/>
                <a:latin typeface="Times New Roman"/>
                <a:ea typeface="Times New Roman"/>
              </a:rPr>
              <a:t>of commissioning </a:t>
            </a:r>
            <a:r>
              <a:rPr lang="en-US" sz="1400" b="1" dirty="0">
                <a:effectLst/>
                <a:latin typeface="Times New Roman"/>
                <a:ea typeface="Times New Roman"/>
              </a:rPr>
              <a:t>of </a:t>
            </a:r>
            <a:r>
              <a:rPr lang="en-US" sz="1400" b="1" dirty="0" smtClean="0">
                <a:effectLst/>
                <a:latin typeface="Times New Roman"/>
                <a:ea typeface="Times New Roman"/>
              </a:rPr>
              <a:t>the DC-280 </a:t>
            </a:r>
            <a:r>
              <a:rPr lang="en-US" sz="1400" b="1" dirty="0">
                <a:effectLst/>
                <a:latin typeface="Times New Roman"/>
                <a:ea typeface="Times New Roman"/>
              </a:rPr>
              <a:t>cyclotron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8" name="Прямая со стрелкой 17"/>
          <p:cNvCxnSpPr>
            <a:cxnSpLocks noChangeShapeType="1"/>
          </p:cNvCxnSpPr>
          <p:nvPr/>
        </p:nvCxnSpPr>
        <p:spPr bwMode="auto">
          <a:xfrm>
            <a:off x="1617380" y="1683886"/>
            <a:ext cx="0" cy="142859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Прямая со стрелкой 18"/>
          <p:cNvCxnSpPr>
            <a:cxnSpLocks noChangeShapeType="1"/>
          </p:cNvCxnSpPr>
          <p:nvPr/>
        </p:nvCxnSpPr>
        <p:spPr bwMode="auto">
          <a:xfrm>
            <a:off x="1617380" y="2704384"/>
            <a:ext cx="100" cy="12470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 стрелкой 19"/>
          <p:cNvCxnSpPr>
            <a:cxnSpLocks noChangeShapeType="1"/>
          </p:cNvCxnSpPr>
          <p:nvPr/>
        </p:nvCxnSpPr>
        <p:spPr bwMode="auto">
          <a:xfrm flipH="1">
            <a:off x="1617430" y="3441584"/>
            <a:ext cx="50" cy="15206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Прямая со стрелкой 20"/>
          <p:cNvCxnSpPr>
            <a:cxnSpLocks noChangeShapeType="1"/>
          </p:cNvCxnSpPr>
          <p:nvPr/>
        </p:nvCxnSpPr>
        <p:spPr bwMode="auto">
          <a:xfrm>
            <a:off x="1617380" y="4218584"/>
            <a:ext cx="0" cy="17240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Прямая со стрелкой 21"/>
          <p:cNvCxnSpPr>
            <a:cxnSpLocks noChangeShapeType="1"/>
          </p:cNvCxnSpPr>
          <p:nvPr/>
        </p:nvCxnSpPr>
        <p:spPr bwMode="auto">
          <a:xfrm>
            <a:off x="1617330" y="4843484"/>
            <a:ext cx="50" cy="12380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 flipH="1">
            <a:off x="1617330" y="5376884"/>
            <a:ext cx="50" cy="200428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 стрелкой 23"/>
          <p:cNvCxnSpPr>
            <a:cxnSpLocks noChangeShapeType="1"/>
          </p:cNvCxnSpPr>
          <p:nvPr/>
        </p:nvCxnSpPr>
        <p:spPr bwMode="auto">
          <a:xfrm flipH="1">
            <a:off x="2873530" y="3144107"/>
            <a:ext cx="353000" cy="520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 стрелкой 24"/>
          <p:cNvCxnSpPr>
            <a:cxnSpLocks noChangeShapeType="1"/>
          </p:cNvCxnSpPr>
          <p:nvPr/>
        </p:nvCxnSpPr>
        <p:spPr bwMode="auto">
          <a:xfrm flipH="1">
            <a:off x="2873530" y="4617234"/>
            <a:ext cx="353000" cy="0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Соединительная линия уступом 25"/>
          <p:cNvCxnSpPr/>
          <p:nvPr/>
        </p:nvCxnSpPr>
        <p:spPr bwMode="auto">
          <a:xfrm flipV="1">
            <a:off x="2873380" y="879787"/>
            <a:ext cx="3121967" cy="5202364"/>
          </a:xfrm>
          <a:prstGeom prst="bentConnector3">
            <a:avLst>
              <a:gd name="adj1" fmla="val 947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Прямая со стрелкой 26"/>
          <p:cNvCxnSpPr>
            <a:cxnSpLocks noChangeShapeType="1"/>
          </p:cNvCxnSpPr>
          <p:nvPr/>
        </p:nvCxnSpPr>
        <p:spPr bwMode="auto">
          <a:xfrm>
            <a:off x="7251397" y="1184587"/>
            <a:ext cx="0" cy="229475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Прямая со стрелкой 27"/>
          <p:cNvCxnSpPr>
            <a:cxnSpLocks noChangeShapeType="1"/>
          </p:cNvCxnSpPr>
          <p:nvPr/>
        </p:nvCxnSpPr>
        <p:spPr bwMode="auto">
          <a:xfrm>
            <a:off x="7251397" y="3055632"/>
            <a:ext cx="10500" cy="242102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Прямая со стрелкой 28"/>
          <p:cNvCxnSpPr>
            <a:cxnSpLocks noChangeShapeType="1"/>
          </p:cNvCxnSpPr>
          <p:nvPr/>
        </p:nvCxnSpPr>
        <p:spPr bwMode="auto">
          <a:xfrm>
            <a:off x="7261897" y="4304784"/>
            <a:ext cx="0" cy="238199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Прямая со стрелкой 29"/>
          <p:cNvCxnSpPr>
            <a:cxnSpLocks noChangeShapeType="1"/>
          </p:cNvCxnSpPr>
          <p:nvPr/>
        </p:nvCxnSpPr>
        <p:spPr bwMode="auto">
          <a:xfrm>
            <a:off x="7261897" y="4995083"/>
            <a:ext cx="0" cy="204001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Прямая со стрелкой 30"/>
          <p:cNvCxnSpPr>
            <a:cxnSpLocks noChangeShapeType="1"/>
          </p:cNvCxnSpPr>
          <p:nvPr/>
        </p:nvCxnSpPr>
        <p:spPr bwMode="auto">
          <a:xfrm>
            <a:off x="7251397" y="2175612"/>
            <a:ext cx="0" cy="243644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Прямая со стрелкой 31"/>
          <p:cNvCxnSpPr>
            <a:cxnSpLocks noChangeShapeType="1"/>
          </p:cNvCxnSpPr>
          <p:nvPr/>
        </p:nvCxnSpPr>
        <p:spPr bwMode="auto">
          <a:xfrm>
            <a:off x="7261897" y="5919537"/>
            <a:ext cx="0" cy="205532"/>
          </a:xfrm>
          <a:prstGeom prst="straightConnector1">
            <a:avLst/>
          </a:prstGeom>
          <a:noFill/>
          <a:ln w="6350">
            <a:solidFill>
              <a:schemeClr val="dk1">
                <a:lumMod val="100000"/>
                <a:lumOff val="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Прямоугольник 32"/>
          <p:cNvSpPr/>
          <p:nvPr/>
        </p:nvSpPr>
        <p:spPr>
          <a:xfrm>
            <a:off x="206718" y="49238"/>
            <a:ext cx="845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Stages of the DC-280 project implementation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84432" y="695121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116975" y="3712468"/>
            <a:ext cx="18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137166" y="5404946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endParaRPr lang="ru-RU" dirty="0"/>
          </a:p>
        </p:txBody>
      </p:sp>
      <p:cxnSp>
        <p:nvCxnSpPr>
          <p:cNvPr id="40" name="Прямая со стрелкой 39"/>
          <p:cNvCxnSpPr>
            <a:cxnSpLocks noChangeShapeType="1"/>
          </p:cNvCxnSpPr>
          <p:nvPr/>
        </p:nvCxnSpPr>
        <p:spPr bwMode="auto">
          <a:xfrm>
            <a:off x="5805830" y="3907089"/>
            <a:ext cx="325293" cy="2774"/>
          </a:xfrm>
          <a:prstGeom prst="straightConnector1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Прямая со стрелкой 46"/>
          <p:cNvCxnSpPr>
            <a:cxnSpLocks noChangeShapeType="1"/>
          </p:cNvCxnSpPr>
          <p:nvPr/>
        </p:nvCxnSpPr>
        <p:spPr bwMode="auto">
          <a:xfrm>
            <a:off x="5795361" y="5605123"/>
            <a:ext cx="325293" cy="2774"/>
          </a:xfrm>
          <a:prstGeom prst="straightConnector1">
            <a:avLst/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" y="597223"/>
            <a:ext cx="4363548" cy="59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237570">
            <a:off x="3384303" y="4921664"/>
            <a:ext cx="1414613" cy="18482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001988">
            <a:off x="4479364" y="4372730"/>
            <a:ext cx="2553955" cy="2062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0510">
            <a:off x="5269402" y="641646"/>
            <a:ext cx="1965163" cy="2778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8407">
            <a:off x="1943105" y="619918"/>
            <a:ext cx="1976924" cy="27955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3076" y="3306335"/>
            <a:ext cx="2098460" cy="2273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5559" y="51832"/>
            <a:ext cx="8455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Protocols, acts, passports, certificates of DC-280 equipment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154447">
            <a:off x="50192" y="572458"/>
            <a:ext cx="2050819" cy="4165548"/>
            <a:chOff x="206718" y="539617"/>
            <a:chExt cx="2050819" cy="416554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805" y="1841965"/>
              <a:ext cx="2024732" cy="28632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718" y="539617"/>
              <a:ext cx="2048210" cy="202603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84279" y="1054208"/>
            <a:ext cx="2778961" cy="1965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530682">
            <a:off x="1319941" y="4069068"/>
            <a:ext cx="2817445" cy="1921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000">
            <a:off x="6820225" y="3470846"/>
            <a:ext cx="2112369" cy="29871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44343">
            <a:off x="-241783" y="4965867"/>
            <a:ext cx="2153901" cy="15231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54137" y="947843"/>
            <a:ext cx="2709629" cy="1916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39659">
            <a:off x="5171732" y="3348722"/>
            <a:ext cx="2818725" cy="19932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731" y="551095"/>
            <a:ext cx="4354140" cy="61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437" y="1699073"/>
            <a:ext cx="765694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Autonomous 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imes New Roman"/>
              </a:rPr>
              <a:t>LTWs</a:t>
            </a:r>
            <a:r>
              <a:rPr lang="en-US" sz="2400" dirty="0">
                <a:solidFill>
                  <a:srgbClr val="990099"/>
                </a:solidFill>
                <a:latin typeface="+mj-lt"/>
                <a:ea typeface="Times New Roman"/>
              </a:rPr>
              <a:t> </a:t>
            </a: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of all the </a:t>
            </a:r>
            <a:r>
              <a:rPr lang="en-US" sz="2400" dirty="0">
                <a:solidFill>
                  <a:srgbClr val="FF0000"/>
                </a:solidFill>
              </a:rPr>
              <a:t>DC-280</a:t>
            </a:r>
            <a:r>
              <a:rPr lang="en-US" sz="2400" dirty="0">
                <a:solidFill>
                  <a:srgbClr val="990099"/>
                </a:solidFill>
              </a:rPr>
              <a:t> </a:t>
            </a: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cyclotron systems are </a:t>
            </a:r>
            <a:r>
              <a:rPr lang="en-US" sz="2400" dirty="0" smtClean="0">
                <a:solidFill>
                  <a:srgbClr val="990099"/>
                </a:solidFill>
              </a:rPr>
              <a:t>being carried out. The </a:t>
            </a:r>
            <a:r>
              <a:rPr lang="en-US" sz="2400" dirty="0" smtClean="0">
                <a:solidFill>
                  <a:srgbClr val="FF0000"/>
                </a:solidFill>
              </a:rPr>
              <a:t>GFS-2</a:t>
            </a:r>
            <a:r>
              <a:rPr lang="en-US" sz="2400" dirty="0" smtClean="0">
                <a:solidFill>
                  <a:srgbClr val="990099"/>
                </a:solidFill>
              </a:rPr>
              <a:t> separator is </a:t>
            </a:r>
            <a:r>
              <a:rPr lang="en-US" sz="2400" dirty="0">
                <a:solidFill>
                  <a:srgbClr val="990099"/>
                </a:solidFill>
              </a:rPr>
              <a:t>being </a:t>
            </a:r>
            <a:r>
              <a:rPr lang="en-US" sz="2400" dirty="0" smtClean="0">
                <a:solidFill>
                  <a:srgbClr val="990099"/>
                </a:solidFill>
              </a:rPr>
              <a:t>assembled. Documents for obtaining the </a:t>
            </a:r>
            <a:r>
              <a:rPr lang="en-US" sz="2400" dirty="0" smtClean="0">
                <a:solidFill>
                  <a:srgbClr val="FF0000"/>
                </a:solidFill>
              </a:rPr>
              <a:t>FMBA permission </a:t>
            </a:r>
            <a:r>
              <a:rPr lang="en-US" sz="2400" dirty="0" smtClean="0">
                <a:solidFill>
                  <a:srgbClr val="990099"/>
                </a:solidFill>
              </a:rPr>
              <a:t>on </a:t>
            </a:r>
            <a:r>
              <a:rPr lang="en-US" sz="2400" dirty="0" smtClean="0">
                <a:solidFill>
                  <a:srgbClr val="FF0000"/>
                </a:solidFill>
              </a:rPr>
              <a:t>Complex</a:t>
            </a:r>
            <a:r>
              <a:rPr lang="en-US" sz="2400" dirty="0" smtClean="0">
                <a:solidFill>
                  <a:srgbClr val="FF0000"/>
                </a:solidFill>
                <a:ea typeface="Times New Roman"/>
              </a:rPr>
              <a:t> LTWs</a:t>
            </a:r>
            <a:r>
              <a:rPr lang="en-US" sz="2400" dirty="0" smtClean="0">
                <a:solidFill>
                  <a:srgbClr val="990099"/>
                </a:solidFill>
                <a:ea typeface="Times New Roman"/>
              </a:rPr>
              <a:t> </a:t>
            </a: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with </a:t>
            </a:r>
            <a:r>
              <a:rPr lang="en-US" sz="2400" dirty="0">
                <a:solidFill>
                  <a:srgbClr val="990099"/>
                </a:solidFill>
                <a:latin typeface="+mj-lt"/>
                <a:ea typeface="Times New Roman"/>
              </a:rPr>
              <a:t>acceleration of testing </a:t>
            </a: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ions are </a:t>
            </a:r>
            <a:r>
              <a:rPr lang="en-US" sz="2400" dirty="0" smtClean="0">
                <a:solidFill>
                  <a:srgbClr val="990099"/>
                </a:solidFill>
              </a:rPr>
              <a:t>being prepared</a:t>
            </a:r>
            <a:r>
              <a:rPr lang="en-US" sz="2400" dirty="0" smtClean="0">
                <a:solidFill>
                  <a:srgbClr val="990099"/>
                </a:solidFill>
                <a:latin typeface="+mj-lt"/>
                <a:ea typeface="Times New Roman"/>
              </a:rPr>
              <a:t>.</a:t>
            </a:r>
            <a:endParaRPr lang="en-US" sz="2400" dirty="0" smtClean="0">
              <a:solidFill>
                <a:srgbClr val="990099"/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990099"/>
                </a:solidFill>
              </a:rPr>
              <a:t>All products and systems </a:t>
            </a:r>
            <a:r>
              <a:rPr lang="en-US" sz="2400" smtClean="0">
                <a:solidFill>
                  <a:srgbClr val="990099"/>
                </a:solidFill>
              </a:rPr>
              <a:t>for the </a:t>
            </a:r>
            <a:r>
              <a:rPr lang="en-US" sz="2400" dirty="0" smtClean="0">
                <a:solidFill>
                  <a:srgbClr val="FF0000"/>
                </a:solidFill>
              </a:rPr>
              <a:t>SHE Factory </a:t>
            </a:r>
            <a:r>
              <a:rPr lang="en-US" sz="2400" dirty="0" smtClean="0">
                <a:solidFill>
                  <a:srgbClr val="990099"/>
                </a:solidFill>
              </a:rPr>
              <a:t>were designed and manufactured </a:t>
            </a:r>
            <a:r>
              <a:rPr lang="en-US" sz="2400" dirty="0">
                <a:solidFill>
                  <a:srgbClr val="990099"/>
                </a:solidFill>
              </a:rPr>
              <a:t>in compliance with the </a:t>
            </a:r>
            <a:r>
              <a:rPr lang="en-US" sz="2400" dirty="0">
                <a:solidFill>
                  <a:srgbClr val="FF0000"/>
                </a:solidFill>
              </a:rPr>
              <a:t>Quality Assurance </a:t>
            </a:r>
            <a:r>
              <a:rPr lang="en-US" sz="2400" dirty="0" smtClean="0">
                <a:solidFill>
                  <a:srgbClr val="FF0000"/>
                </a:solidFill>
              </a:rPr>
              <a:t>System</a:t>
            </a:r>
            <a:r>
              <a:rPr lang="en-US" sz="2400" dirty="0" smtClean="0">
                <a:solidFill>
                  <a:srgbClr val="990099"/>
                </a:solidFill>
              </a:rPr>
              <a:t>.</a:t>
            </a:r>
            <a:endParaRPr lang="ru-RU" sz="2400" dirty="0">
              <a:solidFill>
                <a:srgbClr val="99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8945" y="527680"/>
            <a:ext cx="2414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Conclusion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08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19"/>
          <a:stretch/>
        </p:blipFill>
        <p:spPr>
          <a:xfrm>
            <a:off x="417250" y="990414"/>
            <a:ext cx="7981025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6108" y="219002"/>
            <a:ext cx="6780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00CC"/>
                </a:solidFill>
                <a:latin typeface="Times New Roman" pitchFamily="18" charset="0"/>
              </a:rPr>
              <a:t>THANKS FOR YOUR ATTENTION!</a:t>
            </a:r>
            <a:endParaRPr lang="ru-RU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6" t="7787" r="12718"/>
          <a:stretch/>
        </p:blipFill>
        <p:spPr>
          <a:xfrm>
            <a:off x="727968" y="737347"/>
            <a:ext cx="3790766" cy="248625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779" y="168582"/>
            <a:ext cx="2683123" cy="5040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Factory</a:t>
            </a:r>
            <a:endParaRPr lang="ru-RU" sz="3000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401271" y="3751467"/>
            <a:ext cx="3709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285006" y="5085184"/>
            <a:ext cx="367240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C00000"/>
                </a:solidFill>
              </a:rPr>
              <a:t>New facilities: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New gas-filled 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SHELS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Etc.</a:t>
            </a:r>
          </a:p>
          <a:p>
            <a:pPr eaLnBrk="1" hangingPunct="1"/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19605" y="1214543"/>
            <a:ext cx="3141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/>
          </p:nvPr>
        </p:nvGraphicFramePr>
        <p:xfrm>
          <a:off x="4211960" y="2088068"/>
          <a:ext cx="3711204" cy="273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PHOTO-PAINT" r:id="rId5" imgW="2020680" imgH="1490400" progId="">
                  <p:embed/>
                </p:oleObj>
              </mc:Choice>
              <mc:Fallback>
                <p:oleObj name="PHOTO-PAINT" r:id="rId5" imgW="2020680" imgH="1490400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088068"/>
                        <a:ext cx="3711204" cy="2737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2" y="4683579"/>
            <a:ext cx="3744416" cy="19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152404"/>
            <a:ext cx="8686800" cy="612775"/>
          </a:xfrm>
          <a:prstGeom prst="rect">
            <a:avLst/>
          </a:prstGeom>
        </p:spPr>
        <p:txBody>
          <a:bodyPr vert="horz" lIns="36000" tIns="45720" rIns="36000" bIns="45720" rtlCol="0" anchor="t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DC-280 cyclotron </a:t>
            </a:r>
            <a:r>
              <a:rPr lang="en-US" altLang="ru-RU" sz="3200" b="1" dirty="0" smtClean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for </a:t>
            </a: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stand-alone SHE factory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/>
          </p:nvPr>
        </p:nvGraphicFramePr>
        <p:xfrm>
          <a:off x="5435600" y="989013"/>
          <a:ext cx="3313113" cy="46339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7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75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DC280 (expected)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E=4÷8 MeV/A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</a:t>
                      </a:r>
                      <a:endParaRPr kumimoji="0" lang="ru-RU" sz="17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en-US" sz="17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intensity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0,6-1,2×10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116204"/>
              </p:ext>
            </p:extLst>
          </p:nvPr>
        </p:nvGraphicFramePr>
        <p:xfrm>
          <a:off x="351237" y="1727921"/>
          <a:ext cx="4576956" cy="337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PHOTO-PAINT" r:id="rId3" imgW="2020680" imgH="1490400" progId="">
                  <p:embed/>
                </p:oleObj>
              </mc:Choice>
              <mc:Fallback>
                <p:oleObj name="PHOTO-PAINT" r:id="rId3" imgW="2020680" imgH="1490400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237" y="1727921"/>
                        <a:ext cx="4576956" cy="3376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855769504"/>
              </p:ext>
            </p:extLst>
          </p:nvPr>
        </p:nvGraphicFramePr>
        <p:xfrm>
          <a:off x="989321" y="830998"/>
          <a:ext cx="7489825" cy="5862570"/>
        </p:xfrm>
        <a:graphic>
          <a:graphicData uri="http://schemas.openxmlformats.org/drawingml/2006/table">
            <a:tbl>
              <a:tblPr/>
              <a:tblGrid>
                <a:gridCol w="462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Ion sources 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B050"/>
                        </a:buClr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DECRIS-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PM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- 14 GHz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Superconducting ECR 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developing stage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Injection energy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80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/Z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 range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4÷7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4÷8 MeV/n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0.6÷1.3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factor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Gap between plugs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Valley/hill gap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500/208 mm/mm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weight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t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power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power consumption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2x30 kW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dee voltage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2x14 kV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84229" y="1"/>
            <a:ext cx="7970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32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2822595" y="365265"/>
            <a:ext cx="3381810" cy="61910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GB" sz="2800" b="1" dirty="0" smtClean="0">
                <a:solidFill>
                  <a:srgbClr val="3333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DC-280 cyclotron</a:t>
            </a:r>
            <a:endParaRPr lang="ru-RU" sz="2800" b="1" dirty="0">
              <a:solidFill>
                <a:srgbClr val="3333CC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/>
          <a:stretch/>
        </p:blipFill>
        <p:spPr>
          <a:xfrm>
            <a:off x="340995" y="888363"/>
            <a:ext cx="834501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3015" y="6031863"/>
            <a:ext cx="534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33"/>
                </a:solidFill>
                <a:latin typeface="Times New Roman"/>
                <a:ea typeface="Times New Roman"/>
              </a:rPr>
              <a:t>Autonomous Launching and Tuning </a:t>
            </a:r>
            <a:r>
              <a:rPr lang="en-US" dirty="0" smtClean="0">
                <a:solidFill>
                  <a:srgbClr val="990033"/>
                </a:solidFill>
                <a:latin typeface="Times New Roman"/>
                <a:ea typeface="Times New Roman"/>
              </a:rPr>
              <a:t>Works (LT Works) </a:t>
            </a:r>
            <a:endParaRPr lang="ru-RU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/>
          <p:cNvGrpSpPr/>
          <p:nvPr/>
        </p:nvGrpSpPr>
        <p:grpSpPr>
          <a:xfrm>
            <a:off x="-5603" y="514036"/>
            <a:ext cx="9037063" cy="6294841"/>
            <a:chOff x="-5603" y="514036"/>
            <a:chExt cx="9037063" cy="629484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lum contras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544" y="1160367"/>
              <a:ext cx="5902049" cy="4431312"/>
            </a:xfrm>
            <a:prstGeom prst="rect">
              <a:avLst/>
            </a:prstGeom>
          </p:spPr>
        </p:pic>
        <p:cxnSp>
          <p:nvCxnSpPr>
            <p:cNvPr id="7" name="Прямая со стрелкой 25"/>
            <p:cNvCxnSpPr>
              <a:cxnSpLocks noChangeShapeType="1"/>
              <a:stCxn id="8" idx="0"/>
            </p:cNvCxnSpPr>
            <p:nvPr/>
          </p:nvCxnSpPr>
          <p:spPr bwMode="auto">
            <a:xfrm flipH="1" flipV="1">
              <a:off x="7198468" y="5008383"/>
              <a:ext cx="1177598" cy="646331"/>
            </a:xfrm>
            <a:prstGeom prst="straightConnector1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 type="arrow" w="med" len="med"/>
            </a:ln>
          </p:spPr>
        </p:cxnSp>
        <p:sp>
          <p:nvSpPr>
            <p:cNvPr id="8" name="TextBox 7"/>
            <p:cNvSpPr txBox="1"/>
            <p:nvPr/>
          </p:nvSpPr>
          <p:spPr>
            <a:xfrm>
              <a:off x="7720672" y="5654714"/>
              <a:ext cx="1310788" cy="646331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Main RF-resonator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12" name="Прямая со стрелкой 25"/>
            <p:cNvCxnSpPr>
              <a:cxnSpLocks noChangeShapeType="1"/>
              <a:stCxn id="13" idx="2"/>
            </p:cNvCxnSpPr>
            <p:nvPr/>
          </p:nvCxnSpPr>
          <p:spPr bwMode="auto">
            <a:xfrm flipH="1">
              <a:off x="6779773" y="2341758"/>
              <a:ext cx="1123195" cy="697824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  <p:sp>
          <p:nvSpPr>
            <p:cNvPr id="13" name="TextBox 12"/>
            <p:cNvSpPr txBox="1"/>
            <p:nvPr/>
          </p:nvSpPr>
          <p:spPr>
            <a:xfrm>
              <a:off x="7355077" y="1695427"/>
              <a:ext cx="1095782" cy="646331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Magnet yoke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18" name="Прямая со стрелкой 21"/>
            <p:cNvCxnSpPr>
              <a:cxnSpLocks noChangeShapeType="1"/>
              <a:stCxn id="19" idx="3"/>
            </p:cNvCxnSpPr>
            <p:nvPr/>
          </p:nvCxnSpPr>
          <p:spPr bwMode="auto">
            <a:xfrm flipV="1">
              <a:off x="1571544" y="3233019"/>
              <a:ext cx="1184589" cy="102394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18"/>
            <p:cNvSpPr txBox="1"/>
            <p:nvPr/>
          </p:nvSpPr>
          <p:spPr>
            <a:xfrm>
              <a:off x="-5603" y="3795297"/>
              <a:ext cx="1577147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HV platform </a:t>
              </a:r>
              <a:r>
                <a:rPr lang="en-US" altLang="ru-RU" b="1" dirty="0" smtClean="0"/>
                <a:t>N1</a:t>
              </a:r>
              <a:r>
                <a:rPr lang="en-US" altLang="ru-RU" dirty="0" smtClean="0"/>
                <a:t> </a:t>
              </a:r>
            </a:p>
            <a:p>
              <a:pPr algn="ctr" eaLnBrk="1" hangingPunct="1">
                <a:defRPr/>
              </a:pPr>
              <a:r>
                <a:rPr lang="en-US" altLang="ru-RU" dirty="0" smtClean="0"/>
                <a:t>(</a:t>
              </a:r>
              <a:r>
                <a:rPr lang="en-US" altLang="ru-RU" dirty="0" err="1" smtClean="0"/>
                <a:t>U</a:t>
              </a:r>
              <a:r>
                <a:rPr lang="en-US" altLang="ru-RU" baseline="-25000" dirty="0" err="1" smtClean="0"/>
                <a:t>max</a:t>
              </a:r>
              <a:r>
                <a:rPr lang="en-US" altLang="ru-RU" dirty="0" smtClean="0"/>
                <a:t>=70 kV)</a:t>
              </a:r>
              <a:endParaRPr lang="ru-RU" altLang="ru-RU" dirty="0" smtClean="0"/>
            </a:p>
          </p:txBody>
        </p:sp>
        <p:cxnSp>
          <p:nvCxnSpPr>
            <p:cNvPr id="21" name="Прямая со стрелкой 16"/>
            <p:cNvCxnSpPr>
              <a:cxnSpLocks noChangeShapeType="1"/>
              <a:stCxn id="22" idx="2"/>
            </p:cNvCxnSpPr>
            <p:nvPr/>
          </p:nvCxnSpPr>
          <p:spPr bwMode="auto">
            <a:xfrm flipH="1">
              <a:off x="5350213" y="1626755"/>
              <a:ext cx="1130409" cy="71500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2" name="TextBox 21"/>
            <p:cNvSpPr txBox="1"/>
            <p:nvPr/>
          </p:nvSpPr>
          <p:spPr>
            <a:xfrm>
              <a:off x="5762776" y="703425"/>
              <a:ext cx="1435692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Electrostatic deflector</a:t>
              </a:r>
            </a:p>
            <a:p>
              <a:pPr algn="ctr" eaLnBrk="1" hangingPunct="1">
                <a:defRPr/>
              </a:pPr>
              <a:r>
                <a:rPr lang="en-US" altLang="ru-RU" dirty="0" smtClean="0"/>
                <a:t>(Bender)</a:t>
              </a:r>
              <a:endParaRPr lang="ru-RU" altLang="ru-RU" dirty="0" smtClean="0"/>
            </a:p>
          </p:txBody>
        </p:sp>
        <p:cxnSp>
          <p:nvCxnSpPr>
            <p:cNvPr id="27" name="Прямая со стрелкой 21"/>
            <p:cNvCxnSpPr>
              <a:cxnSpLocks noChangeShapeType="1"/>
              <a:stCxn id="28" idx="2"/>
            </p:cNvCxnSpPr>
            <p:nvPr/>
          </p:nvCxnSpPr>
          <p:spPr bwMode="auto">
            <a:xfrm>
              <a:off x="1741697" y="1160367"/>
              <a:ext cx="1372305" cy="100167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8" name="TextBox 27"/>
            <p:cNvSpPr txBox="1"/>
            <p:nvPr/>
          </p:nvSpPr>
          <p:spPr>
            <a:xfrm>
              <a:off x="1044733" y="514036"/>
              <a:ext cx="1393928" cy="6463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Separating magnet</a:t>
              </a:r>
              <a:endParaRPr lang="ru-RU" altLang="ru-RU" dirty="0" smtClean="0"/>
            </a:p>
          </p:txBody>
        </p:sp>
        <p:cxnSp>
          <p:nvCxnSpPr>
            <p:cNvPr id="30" name="Прямая со стрелкой 21"/>
            <p:cNvCxnSpPr>
              <a:cxnSpLocks noChangeShapeType="1"/>
              <a:stCxn id="31" idx="3"/>
            </p:cNvCxnSpPr>
            <p:nvPr/>
          </p:nvCxnSpPr>
          <p:spPr bwMode="auto">
            <a:xfrm>
              <a:off x="1571544" y="1947047"/>
              <a:ext cx="1381052" cy="52272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1" name="TextBox 30"/>
            <p:cNvSpPr txBox="1"/>
            <p:nvPr/>
          </p:nvSpPr>
          <p:spPr>
            <a:xfrm>
              <a:off x="12502" y="1485382"/>
              <a:ext cx="1559042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/>
                <a:t>DECRIS-PM</a:t>
              </a:r>
            </a:p>
            <a:p>
              <a:pPr algn="ctr" eaLnBrk="1" hangingPunct="1">
                <a:defRPr/>
              </a:pPr>
              <a:r>
                <a:rPr lang="en-US" altLang="ru-RU" dirty="0"/>
                <a:t>ECR-source</a:t>
              </a:r>
              <a:endParaRPr lang="en-US" altLang="ru-RU" dirty="0" smtClean="0"/>
            </a:p>
            <a:p>
              <a:pPr algn="ctr" eaLnBrk="1" hangingPunct="1">
                <a:defRPr/>
              </a:pPr>
              <a:r>
                <a:rPr lang="en-US" altLang="ru-RU" dirty="0"/>
                <a:t>(</a:t>
              </a:r>
              <a:r>
                <a:rPr lang="en-US" altLang="ru-RU" dirty="0" err="1"/>
                <a:t>U</a:t>
              </a:r>
              <a:r>
                <a:rPr lang="en-US" altLang="ru-RU" baseline="-25000" dirty="0" err="1"/>
                <a:t>max</a:t>
              </a:r>
              <a:r>
                <a:rPr lang="en-US" altLang="ru-RU" dirty="0"/>
                <a:t>=20 </a:t>
              </a:r>
              <a:r>
                <a:rPr lang="en-US" altLang="ru-RU" dirty="0" smtClean="0"/>
                <a:t>kV)</a:t>
              </a:r>
              <a:endParaRPr lang="ru-RU" altLang="ru-RU" dirty="0" smtClean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9834" y="2716416"/>
              <a:ext cx="1173731" cy="646331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Magnet</a:t>
              </a:r>
              <a:r>
                <a:rPr lang="ru-RU" altLang="ru-RU" dirty="0" smtClean="0"/>
                <a:t> </a:t>
              </a:r>
              <a:r>
                <a:rPr lang="en-US" altLang="ru-RU" dirty="0" smtClean="0"/>
                <a:t>coils</a:t>
              </a:r>
              <a:endParaRPr lang="ru-RU" altLang="ru-RU" dirty="0" smtClean="0"/>
            </a:p>
          </p:txBody>
        </p:sp>
        <p:cxnSp>
          <p:nvCxnSpPr>
            <p:cNvPr id="51" name="Прямая со стрелкой 25"/>
            <p:cNvCxnSpPr>
              <a:cxnSpLocks noChangeShapeType="1"/>
              <a:stCxn id="52" idx="0"/>
            </p:cNvCxnSpPr>
            <p:nvPr/>
          </p:nvCxnSpPr>
          <p:spPr bwMode="auto">
            <a:xfrm flipH="1" flipV="1">
              <a:off x="5382166" y="5106572"/>
              <a:ext cx="589472" cy="105597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52" name="TextBox 51"/>
            <p:cNvSpPr txBox="1"/>
            <p:nvPr/>
          </p:nvSpPr>
          <p:spPr>
            <a:xfrm>
              <a:off x="5163502" y="6162546"/>
              <a:ext cx="1616271" cy="646331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Ion beam extraction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59" name="Прямая со стрелкой 25"/>
            <p:cNvCxnSpPr>
              <a:cxnSpLocks noChangeShapeType="1"/>
              <a:stCxn id="60" idx="0"/>
            </p:cNvCxnSpPr>
            <p:nvPr/>
          </p:nvCxnSpPr>
          <p:spPr bwMode="auto">
            <a:xfrm flipV="1">
              <a:off x="3890439" y="4718627"/>
              <a:ext cx="1062352" cy="1259252"/>
            </a:xfrm>
            <a:prstGeom prst="straightConnector1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 type="arrow" w="med" len="med"/>
            </a:ln>
          </p:spPr>
        </p:cxnSp>
        <p:sp>
          <p:nvSpPr>
            <p:cNvPr id="60" name="TextBox 59"/>
            <p:cNvSpPr txBox="1"/>
            <p:nvPr/>
          </p:nvSpPr>
          <p:spPr>
            <a:xfrm>
              <a:off x="3264903" y="5977879"/>
              <a:ext cx="1251072" cy="646331"/>
            </a:xfrm>
            <a:prstGeom prst="rect">
              <a:avLst/>
            </a:prstGeom>
            <a:solidFill>
              <a:srgbClr val="BADD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Flat –top resonator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73" name="Прямая со стрелкой 7"/>
            <p:cNvCxnSpPr>
              <a:cxnSpLocks noChangeShapeType="1"/>
              <a:stCxn id="74" idx="3"/>
            </p:cNvCxnSpPr>
            <p:nvPr/>
          </p:nvCxnSpPr>
          <p:spPr bwMode="auto">
            <a:xfrm flipV="1">
              <a:off x="3015922" y="4635600"/>
              <a:ext cx="1206392" cy="695949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sp>
          <p:nvSpPr>
            <p:cNvPr id="74" name="TextBox 73"/>
            <p:cNvSpPr txBox="1"/>
            <p:nvPr/>
          </p:nvSpPr>
          <p:spPr>
            <a:xfrm>
              <a:off x="1879577" y="5008383"/>
              <a:ext cx="1136345" cy="64633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Vacuum pump</a:t>
              </a:r>
              <a:endParaRPr lang="ru-RU" altLang="ru-RU" dirty="0" smtClean="0"/>
            </a:p>
          </p:txBody>
        </p:sp>
        <p:cxnSp>
          <p:nvCxnSpPr>
            <p:cNvPr id="36" name="Прямая со стрелкой 21"/>
            <p:cNvCxnSpPr>
              <a:cxnSpLocks noChangeShapeType="1"/>
              <a:stCxn id="37" idx="2"/>
            </p:cNvCxnSpPr>
            <p:nvPr/>
          </p:nvCxnSpPr>
          <p:spPr bwMode="auto">
            <a:xfrm flipH="1">
              <a:off x="4091268" y="1376106"/>
              <a:ext cx="767485" cy="88093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7" name="TextBox 36"/>
            <p:cNvSpPr txBox="1"/>
            <p:nvPr/>
          </p:nvSpPr>
          <p:spPr>
            <a:xfrm>
              <a:off x="4116135" y="729775"/>
              <a:ext cx="1485235" cy="6463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Accelerating tube</a:t>
              </a:r>
              <a:endParaRPr lang="ru-RU" altLang="ru-RU" dirty="0" smtClean="0"/>
            </a:p>
          </p:txBody>
        </p:sp>
        <p:cxnSp>
          <p:nvCxnSpPr>
            <p:cNvPr id="43" name="Прямая со стрелкой 7"/>
            <p:cNvCxnSpPr>
              <a:cxnSpLocks noChangeShapeType="1"/>
            </p:cNvCxnSpPr>
            <p:nvPr/>
          </p:nvCxnSpPr>
          <p:spPr bwMode="auto">
            <a:xfrm flipH="1">
              <a:off x="5300388" y="3021742"/>
              <a:ext cx="2088078" cy="1790210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  <p:cxnSp>
          <p:nvCxnSpPr>
            <p:cNvPr id="44" name="Прямая со стрелкой 7"/>
            <p:cNvCxnSpPr>
              <a:cxnSpLocks noChangeShapeType="1"/>
              <a:stCxn id="45" idx="1"/>
            </p:cNvCxnSpPr>
            <p:nvPr/>
          </p:nvCxnSpPr>
          <p:spPr bwMode="auto">
            <a:xfrm flipH="1">
              <a:off x="5486400" y="3039582"/>
              <a:ext cx="1873434" cy="1217380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</p:grp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2061352" y="-777"/>
            <a:ext cx="4588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of the DC-280</a:t>
            </a:r>
            <a:endParaRPr lang="ru-RU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68"/>
          <a:stretch/>
        </p:blipFill>
        <p:spPr>
          <a:xfrm>
            <a:off x="5779364" y="479221"/>
            <a:ext cx="2273208" cy="3424236"/>
          </a:xfrm>
          <a:prstGeom prst="rect">
            <a:avLst/>
          </a:prstGeom>
        </p:spPr>
      </p:pic>
      <p:sp>
        <p:nvSpPr>
          <p:cNvPr id="46081" name="Rectangle 14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6082" name="Rectangle 15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46083" name="Rectangle 17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46084" name="Rectangle 19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9780"/>
            <a:ext cx="8229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injection system</a:t>
            </a:r>
            <a:endParaRPr lang="en-US" altLang="ru-RU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0785" y="3185557"/>
            <a:ext cx="3103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HV </a:t>
            </a:r>
            <a:r>
              <a:rPr lang="en-US" altLang="ru-RU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platform </a:t>
            </a:r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(December </a:t>
            </a:r>
            <a:r>
              <a:rPr lang="en-US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0466" y="6302938"/>
            <a:ext cx="3871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DECRIS-PM </a:t>
            </a:r>
            <a:r>
              <a:rPr lang="en-US" altLang="ru-RU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source on </a:t>
            </a:r>
            <a:r>
              <a:rPr lang="en-US" altLang="ru-RU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platform</a:t>
            </a:r>
            <a:endParaRPr lang="ru-RU" sz="16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16110" y="3848949"/>
            <a:ext cx="38016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 of the electrostatic deflector (Bender)</a:t>
            </a:r>
            <a:endParaRPr lang="ru-RU" sz="16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lum bright="1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46" y="479221"/>
            <a:ext cx="4811266" cy="2706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6" y="4187503"/>
            <a:ext cx="3628899" cy="20412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87889" y="6285600"/>
            <a:ext cx="3352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under the platform</a:t>
            </a:r>
            <a:endParaRPr lang="ru-RU" sz="16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 flipH="1">
            <a:off x="1868561" y="1832389"/>
            <a:ext cx="2513478" cy="62958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905653" y="1832389"/>
            <a:ext cx="1838130" cy="69490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5"/>
          <a:stretch/>
        </p:blipFill>
        <p:spPr>
          <a:xfrm>
            <a:off x="423629" y="3554324"/>
            <a:ext cx="4148371" cy="27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117558" y="922189"/>
            <a:ext cx="5389695" cy="4612337"/>
            <a:chOff x="115361" y="791487"/>
            <a:chExt cx="5114606" cy="395588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2" t="3519" r="11456"/>
            <a:stretch>
              <a:fillRect/>
            </a:stretch>
          </p:blipFill>
          <p:spPr bwMode="auto">
            <a:xfrm>
              <a:off x="115361" y="1304993"/>
              <a:ext cx="5114606" cy="344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2727529" y="791487"/>
              <a:ext cx="20821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dirty="0" smtClean="0">
                  <a:solidFill>
                    <a:srgbClr val="990033"/>
                  </a:solidFill>
                  <a:latin typeface="Arial"/>
                  <a:ea typeface="Times New Roman"/>
                </a:rPr>
                <a:t>Radial </a:t>
              </a:r>
              <a:r>
                <a:rPr lang="en-US" sz="1600" dirty="0">
                  <a:solidFill>
                    <a:srgbClr val="990033"/>
                  </a:solidFill>
                  <a:latin typeface="Arial"/>
                  <a:ea typeface="Times New Roman"/>
                </a:rPr>
                <a:t>trimming coils</a:t>
              </a:r>
              <a:endParaRPr lang="ru-RU" sz="1600" dirty="0">
                <a:solidFill>
                  <a:srgbClr val="990033"/>
                </a:solidFill>
                <a:latin typeface="Arial"/>
                <a:ea typeface="Times New Roman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5361" y="800872"/>
              <a:ext cx="23952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990033"/>
                  </a:solidFill>
                  <a:ea typeface="Times New Roman"/>
                </a:rPr>
                <a:t>Azimuthal </a:t>
              </a:r>
              <a:r>
                <a:rPr lang="en-US" sz="1600" dirty="0">
                  <a:solidFill>
                    <a:srgbClr val="990033"/>
                  </a:solidFill>
                  <a:ea typeface="Times New Roman"/>
                </a:rPr>
                <a:t>trimming coils</a:t>
              </a:r>
              <a:endParaRPr lang="ru-RU" sz="1600" dirty="0">
                <a:solidFill>
                  <a:srgbClr val="990033"/>
                </a:solidFill>
              </a:endParaRPr>
            </a:p>
          </p:txBody>
        </p:sp>
        <p:cxnSp>
          <p:nvCxnSpPr>
            <p:cNvPr id="7" name="Прямая со стрелкой 21"/>
            <p:cNvCxnSpPr>
              <a:cxnSpLocks noChangeShapeType="1"/>
              <a:stCxn id="5" idx="2"/>
            </p:cNvCxnSpPr>
            <p:nvPr/>
          </p:nvCxnSpPr>
          <p:spPr bwMode="auto">
            <a:xfrm flipH="1">
              <a:off x="2803188" y="1130041"/>
              <a:ext cx="965401" cy="1041664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cxnSp>
          <p:nvCxnSpPr>
            <p:cNvPr id="8" name="Прямая со стрелкой 21"/>
            <p:cNvCxnSpPr>
              <a:cxnSpLocks noChangeShapeType="1"/>
              <a:stCxn id="6" idx="2"/>
            </p:cNvCxnSpPr>
            <p:nvPr/>
          </p:nvCxnSpPr>
          <p:spPr bwMode="auto">
            <a:xfrm>
              <a:off x="1312965" y="1139426"/>
              <a:ext cx="629265" cy="1117967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75206"/>
              </p:ext>
            </p:extLst>
          </p:nvPr>
        </p:nvGraphicFramePr>
        <p:xfrm>
          <a:off x="5418747" y="4986368"/>
          <a:ext cx="3516694" cy="640080"/>
        </p:xfrm>
        <a:graphic>
          <a:graphicData uri="http://schemas.openxmlformats.org/drawingml/2006/table">
            <a:tbl>
              <a:tblPr/>
              <a:tblGrid>
                <a:gridCol w="2989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</a:rPr>
                        <a:t>Number of radial trimming coils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Number of azimuthal trimming coils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05819" y="170647"/>
            <a:ext cx="3674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trimming coils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92647" y="5789876"/>
            <a:ext cx="511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kern="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Checking of magnetic field direction between trimming coils was carried out during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 Works</a:t>
            </a:r>
            <a:r>
              <a:rPr lang="en-US" sz="1600" kern="8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12950</TotalTime>
  <Words>927</Words>
  <Application>Microsoft Office PowerPoint</Application>
  <PresentationFormat>Экран (4:3)</PresentationFormat>
  <Paragraphs>207</Paragraphs>
  <Slides>25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Gungsuh</vt:lpstr>
      <vt:lpstr>MS PGothic</vt:lpstr>
      <vt:lpstr>Arial</vt:lpstr>
      <vt:lpstr>Arial Cyr</vt:lpstr>
      <vt:lpstr>Calibri</vt:lpstr>
      <vt:lpstr>Roboto Cn</vt:lpstr>
      <vt:lpstr>Symbol</vt:lpstr>
      <vt:lpstr>Times</vt:lpstr>
      <vt:lpstr>Times New Roman</vt:lpstr>
      <vt:lpstr>Wingdings</vt:lpstr>
      <vt:lpstr>Default Design</vt:lpstr>
      <vt:lpstr>Объект упаковщика для оболочки</vt:lpstr>
      <vt:lpstr>PHOTO-PAINT</vt:lpstr>
      <vt:lpstr>Status of the Factory of  Super Heavy Elements and the Quality control system for construction of the DC-280 cyclotron</vt:lpstr>
      <vt:lpstr>Superheavy Elements (SHE) Factory – the Goals</vt:lpstr>
      <vt:lpstr>SHE Factory</vt:lpstr>
      <vt:lpstr>Презентация PowerPoint</vt:lpstr>
      <vt:lpstr>Презентация PowerPoint</vt:lpstr>
      <vt:lpstr>Презентация PowerPoint</vt:lpstr>
      <vt:lpstr>Презентация PowerPoint</vt:lpstr>
      <vt:lpstr>Beam injection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New FLNR gas-filled separator (contracted)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FlerovLab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Valerii Bashevoy</dc:creator>
  <cp:lastModifiedBy>user</cp:lastModifiedBy>
  <cp:revision>2530</cp:revision>
  <cp:lastPrinted>2017-08-17T12:49:46Z</cp:lastPrinted>
  <dcterms:created xsi:type="dcterms:W3CDTF">2009-04-28T05:47:01Z</dcterms:created>
  <dcterms:modified xsi:type="dcterms:W3CDTF">2018-12-21T13:35:48Z</dcterms:modified>
</cp:coreProperties>
</file>