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39"/>
  </p:notesMasterIdLst>
  <p:handoutMasterIdLst>
    <p:handoutMasterId r:id="rId40"/>
  </p:handoutMasterIdLst>
  <p:sldIdLst>
    <p:sldId id="364" r:id="rId2"/>
    <p:sldId id="311" r:id="rId3"/>
    <p:sldId id="368" r:id="rId4"/>
    <p:sldId id="365" r:id="rId5"/>
    <p:sldId id="366" r:id="rId6"/>
    <p:sldId id="367" r:id="rId7"/>
    <p:sldId id="316" r:id="rId8"/>
    <p:sldId id="317" r:id="rId9"/>
    <p:sldId id="391" r:id="rId10"/>
    <p:sldId id="326" r:id="rId11"/>
    <p:sldId id="369" r:id="rId12"/>
    <p:sldId id="370" r:id="rId13"/>
    <p:sldId id="371" r:id="rId14"/>
    <p:sldId id="372" r:id="rId15"/>
    <p:sldId id="373" r:id="rId16"/>
    <p:sldId id="387" r:id="rId17"/>
    <p:sldId id="388" r:id="rId18"/>
    <p:sldId id="376" r:id="rId19"/>
    <p:sldId id="378" r:id="rId20"/>
    <p:sldId id="379" r:id="rId21"/>
    <p:sldId id="392" r:id="rId22"/>
    <p:sldId id="325" r:id="rId23"/>
    <p:sldId id="360" r:id="rId24"/>
    <p:sldId id="327" r:id="rId25"/>
    <p:sldId id="358" r:id="rId26"/>
    <p:sldId id="393" r:id="rId27"/>
    <p:sldId id="335" r:id="rId28"/>
    <p:sldId id="389" r:id="rId29"/>
    <p:sldId id="381" r:id="rId30"/>
    <p:sldId id="390" r:id="rId31"/>
    <p:sldId id="362" r:id="rId32"/>
    <p:sldId id="349" r:id="rId33"/>
    <p:sldId id="385" r:id="rId34"/>
    <p:sldId id="386" r:id="rId35"/>
    <p:sldId id="276" r:id="rId36"/>
    <p:sldId id="306" r:id="rId37"/>
    <p:sldId id="297" r:id="rId3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8E7F9"/>
    <a:srgbClr val="BBFAFF"/>
    <a:srgbClr val="00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03"/>
    <p:restoredTop sz="94751"/>
  </p:normalViewPr>
  <p:slideViewPr>
    <p:cSldViewPr snapToGrid="0" snapToObjects="1">
      <p:cViewPr varScale="1">
        <p:scale>
          <a:sx n="119" d="100"/>
          <a:sy n="119" d="100"/>
        </p:scale>
        <p:origin x="1360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notesMaster" Target="notesMasters/notesMaster1.xml"/><Relationship Id="rId40" Type="http://schemas.openxmlformats.org/officeDocument/2006/relationships/handoutMaster" Target="handoutMasters/handoutMaster1.xml"/><Relationship Id="rId41" Type="http://schemas.openxmlformats.org/officeDocument/2006/relationships/presProps" Target="presProps.xml"/><Relationship Id="rId42" Type="http://schemas.openxmlformats.org/officeDocument/2006/relationships/viewProps" Target="viewProps.xml"/><Relationship Id="rId43" Type="http://schemas.openxmlformats.org/officeDocument/2006/relationships/theme" Target="theme/theme1.xml"/><Relationship Id="rId44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0376B22-0F7A-B24B-B432-8A9C33C26AE7}" type="doc">
      <dgm:prSet loTypeId="urn:microsoft.com/office/officeart/2005/8/layout/hChevron3" loCatId="" qsTypeId="urn:microsoft.com/office/officeart/2005/8/quickstyle/simple4" qsCatId="simple" csTypeId="urn:microsoft.com/office/officeart/2005/8/colors/accent1_2" csCatId="accent1" phldr="1"/>
      <dgm:spPr/>
    </dgm:pt>
    <dgm:pt modelId="{87704AE2-2637-E949-A974-F59F2CF1C726}">
      <dgm:prSet phldrT="[Text]"/>
      <dgm:spPr>
        <a:solidFill>
          <a:srgbClr val="FFC000"/>
        </a:solidFill>
      </dgm:spPr>
      <dgm:t>
        <a:bodyPr/>
        <a:lstStyle/>
        <a:p>
          <a:r>
            <a:rPr lang="en-GB" dirty="0" smtClean="0"/>
            <a:t>2010</a:t>
          </a:r>
          <a:endParaRPr lang="en-GB" dirty="0"/>
        </a:p>
      </dgm:t>
    </dgm:pt>
    <dgm:pt modelId="{883FDBE5-E348-5D46-823A-629D7B054364}" type="parTrans" cxnId="{9B14B907-1A52-914A-B649-E45ADFCD72B0}">
      <dgm:prSet/>
      <dgm:spPr/>
      <dgm:t>
        <a:bodyPr/>
        <a:lstStyle/>
        <a:p>
          <a:endParaRPr lang="en-GB"/>
        </a:p>
      </dgm:t>
    </dgm:pt>
    <dgm:pt modelId="{8713050F-DE6E-A14E-934F-0B3DCFA022F4}" type="sibTrans" cxnId="{9B14B907-1A52-914A-B649-E45ADFCD72B0}">
      <dgm:prSet/>
      <dgm:spPr/>
      <dgm:t>
        <a:bodyPr/>
        <a:lstStyle/>
        <a:p>
          <a:endParaRPr lang="en-GB"/>
        </a:p>
      </dgm:t>
    </dgm:pt>
    <dgm:pt modelId="{69F78E92-779A-994F-8142-17A3EC1FFB7E}">
      <dgm:prSet phldrT="[Text]"/>
      <dgm:spPr>
        <a:solidFill>
          <a:srgbClr val="FFC000"/>
        </a:solidFill>
      </dgm:spPr>
      <dgm:t>
        <a:bodyPr/>
        <a:lstStyle/>
        <a:p>
          <a:r>
            <a:rPr lang="en-GB" dirty="0" smtClean="0"/>
            <a:t>2015</a:t>
          </a:r>
          <a:endParaRPr lang="en-GB" dirty="0"/>
        </a:p>
      </dgm:t>
    </dgm:pt>
    <dgm:pt modelId="{68336D93-261C-A34B-8331-2D99ED4F0B12}" type="parTrans" cxnId="{8E35F0A1-D38F-6C4F-8193-30BE3A33F723}">
      <dgm:prSet/>
      <dgm:spPr/>
      <dgm:t>
        <a:bodyPr/>
        <a:lstStyle/>
        <a:p>
          <a:endParaRPr lang="en-GB"/>
        </a:p>
      </dgm:t>
    </dgm:pt>
    <dgm:pt modelId="{7EB34136-B8EC-544F-ABBA-5269DC99A944}" type="sibTrans" cxnId="{8E35F0A1-D38F-6C4F-8193-30BE3A33F723}">
      <dgm:prSet/>
      <dgm:spPr/>
      <dgm:t>
        <a:bodyPr/>
        <a:lstStyle/>
        <a:p>
          <a:endParaRPr lang="en-GB"/>
        </a:p>
      </dgm:t>
    </dgm:pt>
    <dgm:pt modelId="{EB271275-DF75-A54E-8CAA-BAB877176CE2}">
      <dgm:prSet phldrT="[Text]"/>
      <dgm:spPr>
        <a:solidFill>
          <a:srgbClr val="FFC000"/>
        </a:solidFill>
      </dgm:spPr>
      <dgm:t>
        <a:bodyPr/>
        <a:lstStyle/>
        <a:p>
          <a:r>
            <a:rPr lang="en-GB" dirty="0" smtClean="0"/>
            <a:t>2020</a:t>
          </a:r>
          <a:endParaRPr lang="en-GB" dirty="0"/>
        </a:p>
      </dgm:t>
    </dgm:pt>
    <dgm:pt modelId="{1CB16132-4B59-C541-98DF-07B259D5434A}" type="parTrans" cxnId="{4EA55163-511A-4841-B330-F6E5763F8ACC}">
      <dgm:prSet/>
      <dgm:spPr/>
      <dgm:t>
        <a:bodyPr/>
        <a:lstStyle/>
        <a:p>
          <a:endParaRPr lang="en-GB"/>
        </a:p>
      </dgm:t>
    </dgm:pt>
    <dgm:pt modelId="{1EA87020-D5C7-3140-9A51-FA391E9152CC}" type="sibTrans" cxnId="{4EA55163-511A-4841-B330-F6E5763F8ACC}">
      <dgm:prSet/>
      <dgm:spPr/>
      <dgm:t>
        <a:bodyPr/>
        <a:lstStyle/>
        <a:p>
          <a:endParaRPr lang="en-GB"/>
        </a:p>
      </dgm:t>
    </dgm:pt>
    <dgm:pt modelId="{527BEC88-0524-E343-A03D-AF68D8A1C8B0}">
      <dgm:prSet phldrT="[Text]"/>
      <dgm:spPr>
        <a:solidFill>
          <a:srgbClr val="FFC000"/>
        </a:solidFill>
        <a:ln>
          <a:noFill/>
        </a:ln>
      </dgm:spPr>
      <dgm:t>
        <a:bodyPr/>
        <a:lstStyle/>
        <a:p>
          <a:r>
            <a:rPr lang="en-GB" dirty="0" smtClean="0"/>
            <a:t>2025</a:t>
          </a:r>
          <a:endParaRPr lang="en-GB" dirty="0"/>
        </a:p>
      </dgm:t>
    </dgm:pt>
    <dgm:pt modelId="{B3D1AFC0-BE81-4849-A235-04F5DE2C0C16}" type="parTrans" cxnId="{825309A2-9FA3-F044-9859-223EBF70B28A}">
      <dgm:prSet/>
      <dgm:spPr/>
      <dgm:t>
        <a:bodyPr/>
        <a:lstStyle/>
        <a:p>
          <a:endParaRPr lang="en-GB"/>
        </a:p>
      </dgm:t>
    </dgm:pt>
    <dgm:pt modelId="{C547654D-C44B-334A-B582-8238263FF84A}" type="sibTrans" cxnId="{825309A2-9FA3-F044-9859-223EBF70B28A}">
      <dgm:prSet/>
      <dgm:spPr/>
      <dgm:t>
        <a:bodyPr/>
        <a:lstStyle/>
        <a:p>
          <a:endParaRPr lang="en-GB"/>
        </a:p>
      </dgm:t>
    </dgm:pt>
    <dgm:pt modelId="{7B064D08-5BBD-FF4F-8927-2A99DD5414E9}">
      <dgm:prSet phldrT="[Text]"/>
      <dgm:spPr>
        <a:solidFill>
          <a:srgbClr val="FFC000"/>
        </a:solidFill>
      </dgm:spPr>
      <dgm:t>
        <a:bodyPr/>
        <a:lstStyle/>
        <a:p>
          <a:r>
            <a:rPr lang="en-GB" dirty="0" smtClean="0"/>
            <a:t>2030</a:t>
          </a:r>
          <a:endParaRPr lang="en-GB" dirty="0"/>
        </a:p>
      </dgm:t>
    </dgm:pt>
    <dgm:pt modelId="{48DF7EEB-36B3-EE44-9A34-26DEAE2846DA}" type="parTrans" cxnId="{0BF5BEC8-EDCC-7C48-937D-9D0D37F10A81}">
      <dgm:prSet/>
      <dgm:spPr/>
      <dgm:t>
        <a:bodyPr/>
        <a:lstStyle/>
        <a:p>
          <a:endParaRPr lang="en-GB"/>
        </a:p>
      </dgm:t>
    </dgm:pt>
    <dgm:pt modelId="{2E1C0C3F-08A8-8B49-A0D5-F646F3CFE4C3}" type="sibTrans" cxnId="{0BF5BEC8-EDCC-7C48-937D-9D0D37F10A81}">
      <dgm:prSet/>
      <dgm:spPr/>
      <dgm:t>
        <a:bodyPr/>
        <a:lstStyle/>
        <a:p>
          <a:endParaRPr lang="en-GB"/>
        </a:p>
      </dgm:t>
    </dgm:pt>
    <dgm:pt modelId="{74663FB0-3E20-EE47-BDCC-BC7A2B198425}">
      <dgm:prSet phldrT="[Text]"/>
      <dgm:spPr>
        <a:solidFill>
          <a:srgbClr val="FFC000"/>
        </a:solidFill>
      </dgm:spPr>
      <dgm:t>
        <a:bodyPr/>
        <a:lstStyle/>
        <a:p>
          <a:r>
            <a:rPr lang="en-GB" dirty="0" smtClean="0"/>
            <a:t>2035</a:t>
          </a:r>
          <a:endParaRPr lang="en-GB" dirty="0"/>
        </a:p>
      </dgm:t>
    </dgm:pt>
    <dgm:pt modelId="{959357DF-9E4D-A849-9EF1-DB4715042DAD}" type="parTrans" cxnId="{678CF682-7A05-E342-BBC0-4D0A72C7E1DE}">
      <dgm:prSet/>
      <dgm:spPr/>
      <dgm:t>
        <a:bodyPr/>
        <a:lstStyle/>
        <a:p>
          <a:endParaRPr lang="en-GB"/>
        </a:p>
      </dgm:t>
    </dgm:pt>
    <dgm:pt modelId="{8CC29B50-C6A8-F844-866E-7E0054ABDA69}" type="sibTrans" cxnId="{678CF682-7A05-E342-BBC0-4D0A72C7E1DE}">
      <dgm:prSet/>
      <dgm:spPr/>
      <dgm:t>
        <a:bodyPr/>
        <a:lstStyle/>
        <a:p>
          <a:endParaRPr lang="en-GB"/>
        </a:p>
      </dgm:t>
    </dgm:pt>
    <dgm:pt modelId="{45023F0A-C66A-A144-9666-21494A72BCD2}" type="pres">
      <dgm:prSet presAssocID="{F0376B22-0F7A-B24B-B432-8A9C33C26AE7}" presName="Name0" presStyleCnt="0">
        <dgm:presLayoutVars>
          <dgm:dir/>
          <dgm:resizeHandles val="exact"/>
        </dgm:presLayoutVars>
      </dgm:prSet>
      <dgm:spPr/>
    </dgm:pt>
    <dgm:pt modelId="{1D3A9D70-D121-3E4A-B63D-18E314E8C314}" type="pres">
      <dgm:prSet presAssocID="{87704AE2-2637-E949-A974-F59F2CF1C726}" presName="parTxOnly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DEAE6B7E-A1FA-2D47-AE90-26B4C70C7497}" type="pres">
      <dgm:prSet presAssocID="{8713050F-DE6E-A14E-934F-0B3DCFA022F4}" presName="parSpace" presStyleCnt="0"/>
      <dgm:spPr/>
    </dgm:pt>
    <dgm:pt modelId="{3C88AA28-006A-9047-A4BE-EEF6FAB9E7D8}" type="pres">
      <dgm:prSet presAssocID="{69F78E92-779A-994F-8142-17A3EC1FFB7E}" presName="parTxOnly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1497129A-19E2-6D4E-B66E-2DCCE9823F9B}" type="pres">
      <dgm:prSet presAssocID="{7EB34136-B8EC-544F-ABBA-5269DC99A944}" presName="parSpace" presStyleCnt="0"/>
      <dgm:spPr/>
    </dgm:pt>
    <dgm:pt modelId="{CCF19C16-07A2-5443-863C-DD9910AC8B72}" type="pres">
      <dgm:prSet presAssocID="{EB271275-DF75-A54E-8CAA-BAB877176CE2}" presName="parTxOnly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8DD58CF1-DCDD-794B-B27C-72B80C08E4D6}" type="pres">
      <dgm:prSet presAssocID="{1EA87020-D5C7-3140-9A51-FA391E9152CC}" presName="parSpace" presStyleCnt="0"/>
      <dgm:spPr/>
    </dgm:pt>
    <dgm:pt modelId="{6BBE9178-46F0-ED40-999D-725F2E29E6AD}" type="pres">
      <dgm:prSet presAssocID="{527BEC88-0524-E343-A03D-AF68D8A1C8B0}" presName="parTxOnly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9F8AEDD7-2A06-AE43-8E39-1ABA175F0F1E}" type="pres">
      <dgm:prSet presAssocID="{C547654D-C44B-334A-B582-8238263FF84A}" presName="parSpace" presStyleCnt="0"/>
      <dgm:spPr/>
    </dgm:pt>
    <dgm:pt modelId="{38444F06-4272-624E-A3AD-2B4A12A5D9CE}" type="pres">
      <dgm:prSet presAssocID="{7B064D08-5BBD-FF4F-8927-2A99DD5414E9}" presName="parTxOnly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F338338F-243D-194A-9937-3DEF7E293398}" type="pres">
      <dgm:prSet presAssocID="{2E1C0C3F-08A8-8B49-A0D5-F646F3CFE4C3}" presName="parSpace" presStyleCnt="0"/>
      <dgm:spPr/>
    </dgm:pt>
    <dgm:pt modelId="{176079AE-F321-B44B-8CC5-A072399A1A8C}" type="pres">
      <dgm:prSet presAssocID="{74663FB0-3E20-EE47-BDCC-BC7A2B198425}" presName="parTxOnly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C36C1F1D-3121-594C-9585-A778143C5E4B}" type="presOf" srcId="{7B064D08-5BBD-FF4F-8927-2A99DD5414E9}" destId="{38444F06-4272-624E-A3AD-2B4A12A5D9CE}" srcOrd="0" destOrd="0" presId="urn:microsoft.com/office/officeart/2005/8/layout/hChevron3"/>
    <dgm:cxn modelId="{8E35F0A1-D38F-6C4F-8193-30BE3A33F723}" srcId="{F0376B22-0F7A-B24B-B432-8A9C33C26AE7}" destId="{69F78E92-779A-994F-8142-17A3EC1FFB7E}" srcOrd="1" destOrd="0" parTransId="{68336D93-261C-A34B-8331-2D99ED4F0B12}" sibTransId="{7EB34136-B8EC-544F-ABBA-5269DC99A944}"/>
    <dgm:cxn modelId="{4EA55163-511A-4841-B330-F6E5763F8ACC}" srcId="{F0376B22-0F7A-B24B-B432-8A9C33C26AE7}" destId="{EB271275-DF75-A54E-8CAA-BAB877176CE2}" srcOrd="2" destOrd="0" parTransId="{1CB16132-4B59-C541-98DF-07B259D5434A}" sibTransId="{1EA87020-D5C7-3140-9A51-FA391E9152CC}"/>
    <dgm:cxn modelId="{678CF682-7A05-E342-BBC0-4D0A72C7E1DE}" srcId="{F0376B22-0F7A-B24B-B432-8A9C33C26AE7}" destId="{74663FB0-3E20-EE47-BDCC-BC7A2B198425}" srcOrd="5" destOrd="0" parTransId="{959357DF-9E4D-A849-9EF1-DB4715042DAD}" sibTransId="{8CC29B50-C6A8-F844-866E-7E0054ABDA69}"/>
    <dgm:cxn modelId="{20F04107-3CE8-1A42-805F-E22652940E21}" type="presOf" srcId="{527BEC88-0524-E343-A03D-AF68D8A1C8B0}" destId="{6BBE9178-46F0-ED40-999D-725F2E29E6AD}" srcOrd="0" destOrd="0" presId="urn:microsoft.com/office/officeart/2005/8/layout/hChevron3"/>
    <dgm:cxn modelId="{EBBD8DB7-6D16-B344-BF1A-30D99456E4BE}" type="presOf" srcId="{F0376B22-0F7A-B24B-B432-8A9C33C26AE7}" destId="{45023F0A-C66A-A144-9666-21494A72BCD2}" srcOrd="0" destOrd="0" presId="urn:microsoft.com/office/officeart/2005/8/layout/hChevron3"/>
    <dgm:cxn modelId="{0BF5BEC8-EDCC-7C48-937D-9D0D37F10A81}" srcId="{F0376B22-0F7A-B24B-B432-8A9C33C26AE7}" destId="{7B064D08-5BBD-FF4F-8927-2A99DD5414E9}" srcOrd="4" destOrd="0" parTransId="{48DF7EEB-36B3-EE44-9A34-26DEAE2846DA}" sibTransId="{2E1C0C3F-08A8-8B49-A0D5-F646F3CFE4C3}"/>
    <dgm:cxn modelId="{D023ED2D-E3A8-9044-BF57-BB5CFC47EC85}" type="presOf" srcId="{87704AE2-2637-E949-A974-F59F2CF1C726}" destId="{1D3A9D70-D121-3E4A-B63D-18E314E8C314}" srcOrd="0" destOrd="0" presId="urn:microsoft.com/office/officeart/2005/8/layout/hChevron3"/>
    <dgm:cxn modelId="{9B14B907-1A52-914A-B649-E45ADFCD72B0}" srcId="{F0376B22-0F7A-B24B-B432-8A9C33C26AE7}" destId="{87704AE2-2637-E949-A974-F59F2CF1C726}" srcOrd="0" destOrd="0" parTransId="{883FDBE5-E348-5D46-823A-629D7B054364}" sibTransId="{8713050F-DE6E-A14E-934F-0B3DCFA022F4}"/>
    <dgm:cxn modelId="{92A7A1D3-BCB4-DA4D-B5B4-6519E97F15DB}" type="presOf" srcId="{69F78E92-779A-994F-8142-17A3EC1FFB7E}" destId="{3C88AA28-006A-9047-A4BE-EEF6FAB9E7D8}" srcOrd="0" destOrd="0" presId="urn:microsoft.com/office/officeart/2005/8/layout/hChevron3"/>
    <dgm:cxn modelId="{A0D32547-10C8-544B-A8B3-7C26DDC98CDD}" type="presOf" srcId="{74663FB0-3E20-EE47-BDCC-BC7A2B198425}" destId="{176079AE-F321-B44B-8CC5-A072399A1A8C}" srcOrd="0" destOrd="0" presId="urn:microsoft.com/office/officeart/2005/8/layout/hChevron3"/>
    <dgm:cxn modelId="{8C5F5A5F-6D62-684A-890C-51A3CA503172}" type="presOf" srcId="{EB271275-DF75-A54E-8CAA-BAB877176CE2}" destId="{CCF19C16-07A2-5443-863C-DD9910AC8B72}" srcOrd="0" destOrd="0" presId="urn:microsoft.com/office/officeart/2005/8/layout/hChevron3"/>
    <dgm:cxn modelId="{825309A2-9FA3-F044-9859-223EBF70B28A}" srcId="{F0376B22-0F7A-B24B-B432-8A9C33C26AE7}" destId="{527BEC88-0524-E343-A03D-AF68D8A1C8B0}" srcOrd="3" destOrd="0" parTransId="{B3D1AFC0-BE81-4849-A235-04F5DE2C0C16}" sibTransId="{C547654D-C44B-334A-B582-8238263FF84A}"/>
    <dgm:cxn modelId="{106A0588-B3AA-C147-B188-8F1DC9D304EF}" type="presParOf" srcId="{45023F0A-C66A-A144-9666-21494A72BCD2}" destId="{1D3A9D70-D121-3E4A-B63D-18E314E8C314}" srcOrd="0" destOrd="0" presId="urn:microsoft.com/office/officeart/2005/8/layout/hChevron3"/>
    <dgm:cxn modelId="{7F833825-B75A-DB49-A6CE-48DD1E5DFA68}" type="presParOf" srcId="{45023F0A-C66A-A144-9666-21494A72BCD2}" destId="{DEAE6B7E-A1FA-2D47-AE90-26B4C70C7497}" srcOrd="1" destOrd="0" presId="urn:microsoft.com/office/officeart/2005/8/layout/hChevron3"/>
    <dgm:cxn modelId="{9265E232-DE5C-F54D-9B98-60942CF8C1C5}" type="presParOf" srcId="{45023F0A-C66A-A144-9666-21494A72BCD2}" destId="{3C88AA28-006A-9047-A4BE-EEF6FAB9E7D8}" srcOrd="2" destOrd="0" presId="urn:microsoft.com/office/officeart/2005/8/layout/hChevron3"/>
    <dgm:cxn modelId="{BF679627-8C7E-9A48-86F1-39A079957C32}" type="presParOf" srcId="{45023F0A-C66A-A144-9666-21494A72BCD2}" destId="{1497129A-19E2-6D4E-B66E-2DCCE9823F9B}" srcOrd="3" destOrd="0" presId="urn:microsoft.com/office/officeart/2005/8/layout/hChevron3"/>
    <dgm:cxn modelId="{32F5E1C2-25FF-DB4A-96B5-1DFAD4F63F04}" type="presParOf" srcId="{45023F0A-C66A-A144-9666-21494A72BCD2}" destId="{CCF19C16-07A2-5443-863C-DD9910AC8B72}" srcOrd="4" destOrd="0" presId="urn:microsoft.com/office/officeart/2005/8/layout/hChevron3"/>
    <dgm:cxn modelId="{CADD7951-EDAA-8447-80E2-0F93D68A4798}" type="presParOf" srcId="{45023F0A-C66A-A144-9666-21494A72BCD2}" destId="{8DD58CF1-DCDD-794B-B27C-72B80C08E4D6}" srcOrd="5" destOrd="0" presId="urn:microsoft.com/office/officeart/2005/8/layout/hChevron3"/>
    <dgm:cxn modelId="{DA7533C7-2E75-D744-B9E6-B859AA852F85}" type="presParOf" srcId="{45023F0A-C66A-A144-9666-21494A72BCD2}" destId="{6BBE9178-46F0-ED40-999D-725F2E29E6AD}" srcOrd="6" destOrd="0" presId="urn:microsoft.com/office/officeart/2005/8/layout/hChevron3"/>
    <dgm:cxn modelId="{E682DAA0-D787-F544-9821-C0E12888FED8}" type="presParOf" srcId="{45023F0A-C66A-A144-9666-21494A72BCD2}" destId="{9F8AEDD7-2A06-AE43-8E39-1ABA175F0F1E}" srcOrd="7" destOrd="0" presId="urn:microsoft.com/office/officeart/2005/8/layout/hChevron3"/>
    <dgm:cxn modelId="{23A5F6BE-AB8F-0D48-B533-403404515CD4}" type="presParOf" srcId="{45023F0A-C66A-A144-9666-21494A72BCD2}" destId="{38444F06-4272-624E-A3AD-2B4A12A5D9CE}" srcOrd="8" destOrd="0" presId="urn:microsoft.com/office/officeart/2005/8/layout/hChevron3"/>
    <dgm:cxn modelId="{982E55CE-1874-C646-87DC-346629894F09}" type="presParOf" srcId="{45023F0A-C66A-A144-9666-21494A72BCD2}" destId="{F338338F-243D-194A-9937-3DEF7E293398}" srcOrd="9" destOrd="0" presId="urn:microsoft.com/office/officeart/2005/8/layout/hChevron3"/>
    <dgm:cxn modelId="{9A868E72-6312-C44E-96A9-5F363CB441FC}" type="presParOf" srcId="{45023F0A-C66A-A144-9666-21494A72BCD2}" destId="{176079AE-F321-B44B-8CC5-A072399A1A8C}" srcOrd="10" destOrd="0" presId="urn:microsoft.com/office/officeart/2005/8/layout/hChevron3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3A9D70-D121-3E4A-B63D-18E314E8C314}">
      <dsp:nvSpPr>
        <dsp:cNvPr id="0" name=""/>
        <dsp:cNvSpPr/>
      </dsp:nvSpPr>
      <dsp:spPr>
        <a:xfrm>
          <a:off x="1004" y="76215"/>
          <a:ext cx="1644969" cy="657987"/>
        </a:xfrm>
        <a:prstGeom prst="homePlate">
          <a:avLst/>
        </a:prstGeom>
        <a:solidFill>
          <a:srgbClr val="FFC000"/>
        </a:solidFill>
        <a:ln>
          <a:noFill/>
        </a:ln>
        <a:effectLst>
          <a:glow rad="70000">
            <a:schemeClr val="accent1">
              <a:hueOff val="0"/>
              <a:satOff val="0"/>
              <a:lumOff val="0"/>
              <a:alphaOff val="0"/>
              <a:tint val="30000"/>
              <a:shade val="95000"/>
              <a:satMod val="300000"/>
              <a:alpha val="50000"/>
            </a:schemeClr>
          </a:glo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4686" tIns="77343" rIns="38672" bIns="77343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900" kern="1200" dirty="0" smtClean="0"/>
            <a:t>2010</a:t>
          </a:r>
          <a:endParaRPr lang="en-GB" sz="2900" kern="1200" dirty="0"/>
        </a:p>
      </dsp:txBody>
      <dsp:txXfrm>
        <a:off x="1004" y="76215"/>
        <a:ext cx="1480472" cy="657987"/>
      </dsp:txXfrm>
    </dsp:sp>
    <dsp:sp modelId="{3C88AA28-006A-9047-A4BE-EEF6FAB9E7D8}">
      <dsp:nvSpPr>
        <dsp:cNvPr id="0" name=""/>
        <dsp:cNvSpPr/>
      </dsp:nvSpPr>
      <dsp:spPr>
        <a:xfrm>
          <a:off x="1316979" y="76215"/>
          <a:ext cx="1644969" cy="657987"/>
        </a:xfrm>
        <a:prstGeom prst="chevron">
          <a:avLst/>
        </a:prstGeom>
        <a:solidFill>
          <a:srgbClr val="FFC000"/>
        </a:solidFill>
        <a:ln>
          <a:noFill/>
        </a:ln>
        <a:effectLst>
          <a:glow rad="70000">
            <a:schemeClr val="accent1">
              <a:hueOff val="0"/>
              <a:satOff val="0"/>
              <a:lumOff val="0"/>
              <a:alphaOff val="0"/>
              <a:tint val="30000"/>
              <a:shade val="95000"/>
              <a:satMod val="300000"/>
              <a:alpha val="50000"/>
            </a:schemeClr>
          </a:glo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6015" tIns="77343" rIns="38672" bIns="77343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900" kern="1200" dirty="0" smtClean="0"/>
            <a:t>2015</a:t>
          </a:r>
          <a:endParaRPr lang="en-GB" sz="2900" kern="1200" dirty="0"/>
        </a:p>
      </dsp:txBody>
      <dsp:txXfrm>
        <a:off x="1645973" y="76215"/>
        <a:ext cx="986982" cy="657987"/>
      </dsp:txXfrm>
    </dsp:sp>
    <dsp:sp modelId="{CCF19C16-07A2-5443-863C-DD9910AC8B72}">
      <dsp:nvSpPr>
        <dsp:cNvPr id="0" name=""/>
        <dsp:cNvSpPr/>
      </dsp:nvSpPr>
      <dsp:spPr>
        <a:xfrm>
          <a:off x="2632954" y="76215"/>
          <a:ext cx="1644969" cy="657987"/>
        </a:xfrm>
        <a:prstGeom prst="chevron">
          <a:avLst/>
        </a:prstGeom>
        <a:solidFill>
          <a:srgbClr val="FFC000"/>
        </a:solidFill>
        <a:ln>
          <a:noFill/>
        </a:ln>
        <a:effectLst>
          <a:glow rad="70000">
            <a:schemeClr val="accent1">
              <a:hueOff val="0"/>
              <a:satOff val="0"/>
              <a:lumOff val="0"/>
              <a:alphaOff val="0"/>
              <a:tint val="30000"/>
              <a:shade val="95000"/>
              <a:satMod val="300000"/>
              <a:alpha val="50000"/>
            </a:schemeClr>
          </a:glo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6015" tIns="77343" rIns="38672" bIns="77343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900" kern="1200" dirty="0" smtClean="0"/>
            <a:t>2020</a:t>
          </a:r>
          <a:endParaRPr lang="en-GB" sz="2900" kern="1200" dirty="0"/>
        </a:p>
      </dsp:txBody>
      <dsp:txXfrm>
        <a:off x="2961948" y="76215"/>
        <a:ext cx="986982" cy="657987"/>
      </dsp:txXfrm>
    </dsp:sp>
    <dsp:sp modelId="{6BBE9178-46F0-ED40-999D-725F2E29E6AD}">
      <dsp:nvSpPr>
        <dsp:cNvPr id="0" name=""/>
        <dsp:cNvSpPr/>
      </dsp:nvSpPr>
      <dsp:spPr>
        <a:xfrm>
          <a:off x="3948930" y="76215"/>
          <a:ext cx="1644969" cy="657987"/>
        </a:xfrm>
        <a:prstGeom prst="chevron">
          <a:avLst/>
        </a:prstGeom>
        <a:solidFill>
          <a:srgbClr val="FFC000"/>
        </a:solidFill>
        <a:ln>
          <a:noFill/>
        </a:ln>
        <a:effectLst>
          <a:glow rad="70000">
            <a:schemeClr val="accent1">
              <a:hueOff val="0"/>
              <a:satOff val="0"/>
              <a:lumOff val="0"/>
              <a:alphaOff val="0"/>
              <a:tint val="30000"/>
              <a:shade val="95000"/>
              <a:satMod val="300000"/>
              <a:alpha val="50000"/>
            </a:schemeClr>
          </a:glo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6015" tIns="77343" rIns="38672" bIns="77343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900" kern="1200" dirty="0" smtClean="0"/>
            <a:t>2025</a:t>
          </a:r>
          <a:endParaRPr lang="en-GB" sz="2900" kern="1200" dirty="0"/>
        </a:p>
      </dsp:txBody>
      <dsp:txXfrm>
        <a:off x="4277924" y="76215"/>
        <a:ext cx="986982" cy="657987"/>
      </dsp:txXfrm>
    </dsp:sp>
    <dsp:sp modelId="{38444F06-4272-624E-A3AD-2B4A12A5D9CE}">
      <dsp:nvSpPr>
        <dsp:cNvPr id="0" name=""/>
        <dsp:cNvSpPr/>
      </dsp:nvSpPr>
      <dsp:spPr>
        <a:xfrm>
          <a:off x="5264905" y="76215"/>
          <a:ext cx="1644969" cy="657987"/>
        </a:xfrm>
        <a:prstGeom prst="chevron">
          <a:avLst/>
        </a:prstGeom>
        <a:solidFill>
          <a:srgbClr val="FFC000"/>
        </a:solidFill>
        <a:ln>
          <a:noFill/>
        </a:ln>
        <a:effectLst>
          <a:glow rad="70000">
            <a:schemeClr val="accent1">
              <a:hueOff val="0"/>
              <a:satOff val="0"/>
              <a:lumOff val="0"/>
              <a:alphaOff val="0"/>
              <a:tint val="30000"/>
              <a:shade val="95000"/>
              <a:satMod val="300000"/>
              <a:alpha val="50000"/>
            </a:schemeClr>
          </a:glo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6015" tIns="77343" rIns="38672" bIns="77343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900" kern="1200" dirty="0" smtClean="0"/>
            <a:t>2030</a:t>
          </a:r>
          <a:endParaRPr lang="en-GB" sz="2900" kern="1200" dirty="0"/>
        </a:p>
      </dsp:txBody>
      <dsp:txXfrm>
        <a:off x="5593899" y="76215"/>
        <a:ext cx="986982" cy="657987"/>
      </dsp:txXfrm>
    </dsp:sp>
    <dsp:sp modelId="{176079AE-F321-B44B-8CC5-A072399A1A8C}">
      <dsp:nvSpPr>
        <dsp:cNvPr id="0" name=""/>
        <dsp:cNvSpPr/>
      </dsp:nvSpPr>
      <dsp:spPr>
        <a:xfrm>
          <a:off x="6580880" y="76215"/>
          <a:ext cx="1644969" cy="657987"/>
        </a:xfrm>
        <a:prstGeom prst="chevron">
          <a:avLst/>
        </a:prstGeom>
        <a:solidFill>
          <a:srgbClr val="FFC000"/>
        </a:solidFill>
        <a:ln>
          <a:noFill/>
        </a:ln>
        <a:effectLst>
          <a:glow rad="70000">
            <a:schemeClr val="accent1">
              <a:hueOff val="0"/>
              <a:satOff val="0"/>
              <a:lumOff val="0"/>
              <a:alphaOff val="0"/>
              <a:tint val="30000"/>
              <a:shade val="95000"/>
              <a:satMod val="300000"/>
              <a:alpha val="50000"/>
            </a:schemeClr>
          </a:glo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6015" tIns="77343" rIns="38672" bIns="77343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900" kern="1200" dirty="0" smtClean="0"/>
            <a:t>2035</a:t>
          </a:r>
          <a:endParaRPr lang="en-GB" sz="2900" kern="1200" dirty="0"/>
        </a:p>
      </dsp:txBody>
      <dsp:txXfrm>
        <a:off x="6909874" y="76215"/>
        <a:ext cx="986982" cy="65798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38ED3E-1D50-E64D-88A9-98C1F320C8C0}" type="datetimeFigureOut">
              <a:rPr lang="en-US" smtClean="0"/>
              <a:t>9/27/15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B0DD92-94EC-D341-9589-E3E65E7F7B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391259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61773E-DC26-3A4D-99A9-CF8EEAF49869}" type="datetimeFigureOut">
              <a:rPr lang="en-US" smtClean="0"/>
              <a:t>9/27/15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F57F68-8771-C248-A00C-7F77D54F10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189199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F57F68-8771-C248-A00C-7F77D54F10CA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27078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22B2B5-DEB0-B047-98DB-310A4991C9FB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29338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/>
              <a:buChar char="•"/>
            </a:pPr>
            <a:r>
              <a:rPr lang="en-GB" sz="1200" dirty="0" smtClean="0"/>
              <a:t>Private Overlay internet</a:t>
            </a:r>
          </a:p>
          <a:p>
            <a:pPr marL="285750" indent="-285750">
              <a:buFont typeface="Arial"/>
              <a:buChar char="•"/>
            </a:pPr>
            <a:r>
              <a:rPr lang="en-GB" sz="1200" dirty="0" smtClean="0"/>
              <a:t>Support T1-T2, T2-T2 transfers</a:t>
            </a:r>
          </a:p>
          <a:p>
            <a:pPr marL="285750" indent="-285750">
              <a:buFont typeface="Arial"/>
              <a:buChar char="•"/>
            </a:pPr>
            <a:r>
              <a:rPr lang="en-GB" sz="1200" dirty="0" smtClean="0"/>
              <a:t>Segregates LHC traffic from general R&amp;E </a:t>
            </a:r>
          </a:p>
          <a:p>
            <a:pPr marL="285750" indent="-285750">
              <a:buFont typeface="Arial"/>
              <a:buChar char="•"/>
            </a:pPr>
            <a:r>
              <a:rPr lang="en-GB" sz="1200" dirty="0" smtClean="0"/>
              <a:t>Managed by NRENs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ECFC15-4EC2-1F46-81FF-87EEA13573D2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76129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22B2B5-DEB0-B047-98DB-310A4991C9FB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0875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Research</a:t>
            </a:r>
            <a:r>
              <a:rPr lang="en-GB" baseline="0" dirty="0" smtClean="0"/>
              <a:t> organisations from 7 countries have proposed to work together to develop a cross-border joint procurement of innovative cloud services. This is an important change: never before have research organisations across Europe pooled their funds and resources to procure cloud services to support their scientific programmes. </a:t>
            </a:r>
          </a:p>
          <a:p>
            <a:endParaRPr lang="en-GB" baseline="0" dirty="0" smtClean="0"/>
          </a:p>
          <a:p>
            <a:r>
              <a:rPr lang="en-GB" baseline="0" dirty="0" err="1" smtClean="0"/>
              <a:t>eduGAIN</a:t>
            </a:r>
            <a:r>
              <a:rPr lang="en-GB" baseline="0" dirty="0" smtClean="0"/>
              <a:t> federated identity mgmt. should include commercial identity providers taking into account multiple levels of assurance.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A4BD18-9238-45B0-A735-683D0FF33CC5}" type="slidenum">
              <a:rPr lang="fr-FR" smtClean="0"/>
              <a:t>34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31804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em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emf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emf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logooutline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9208" y="2169000"/>
            <a:ext cx="2556000" cy="2530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7901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>
                <a:solidFill>
                  <a:srgbClr val="0C377B">
                    <a:tint val="75000"/>
                  </a:srgbClr>
                </a:solidFill>
                <a:latin typeface="Arial"/>
              </a:rPr>
              <a:t>28 September 2015</a:t>
            </a:r>
            <a:endParaRPr lang="en-US" dirty="0">
              <a:solidFill>
                <a:srgbClr val="0C377B">
                  <a:tint val="75000"/>
                </a:srgbClr>
              </a:solidFill>
              <a:latin typeface="Arial"/>
            </a:endParaRP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0C377B">
                    <a:tint val="75000"/>
                  </a:srgbClr>
                </a:solidFill>
                <a:latin typeface="Arial"/>
              </a:rPr>
              <a:t>Ian Bird; NEC'2015</a:t>
            </a:r>
            <a:endParaRPr lang="en-US" dirty="0">
              <a:solidFill>
                <a:srgbClr val="0C377B">
                  <a:tint val="75000"/>
                </a:srgbClr>
              </a:solidFill>
              <a:latin typeface="Arial"/>
            </a:endParaRP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>
                <a:solidFill>
                  <a:srgbClr val="0C377B">
                    <a:tint val="75000"/>
                  </a:srgbClr>
                </a:solidFill>
                <a:latin typeface="Arial"/>
              </a:rPr>
              <a:pPr/>
              <a:t>‹#›</a:t>
            </a:fld>
            <a:endParaRPr lang="en-US" dirty="0">
              <a:solidFill>
                <a:srgbClr val="0C377B">
                  <a:tint val="75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02773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Date Placeholder 1"/>
          <p:cNvSpPr>
            <a:spLocks noGrp="1"/>
          </p:cNvSpPr>
          <p:nvPr>
            <p:ph type="dt" sz="half" idx="10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>
                <a:solidFill>
                  <a:srgbClr val="0C377B">
                    <a:tint val="75000"/>
                  </a:srgbClr>
                </a:solidFill>
                <a:latin typeface="Arial"/>
              </a:rPr>
              <a:t>28 September 2015</a:t>
            </a:r>
            <a:endParaRPr lang="en-US" dirty="0">
              <a:solidFill>
                <a:srgbClr val="0C377B">
                  <a:tint val="75000"/>
                </a:srgbClr>
              </a:solidFill>
              <a:latin typeface="Arial"/>
            </a:endParaRPr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0C377B">
                    <a:tint val="75000"/>
                  </a:srgbClr>
                </a:solidFill>
                <a:latin typeface="Arial"/>
              </a:rPr>
              <a:t>Ian Bird; NEC'2015</a:t>
            </a:r>
            <a:endParaRPr lang="en-US" dirty="0">
              <a:solidFill>
                <a:srgbClr val="0C377B">
                  <a:tint val="75000"/>
                </a:srgbClr>
              </a:solidFill>
              <a:latin typeface="Arial"/>
            </a:endParaRPr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>
                <a:solidFill>
                  <a:srgbClr val="0C377B">
                    <a:tint val="75000"/>
                  </a:srgbClr>
                </a:solidFill>
                <a:latin typeface="Arial"/>
              </a:rPr>
              <a:pPr/>
              <a:t>‹#›</a:t>
            </a:fld>
            <a:endParaRPr lang="en-US" dirty="0">
              <a:solidFill>
                <a:srgbClr val="0C377B">
                  <a:tint val="75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554874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558797" y="802197"/>
            <a:ext cx="4759514" cy="4759514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none"/>
        </p:style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Drag picture to placeholder or click icon to add</a:t>
            </a:r>
            <a:endParaRPr kumimoji="0"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6" name="Date Placeholder 1"/>
          <p:cNvSpPr>
            <a:spLocks noGrp="1"/>
          </p:cNvSpPr>
          <p:nvPr>
            <p:ph type="dt" sz="half" idx="10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>
                <a:solidFill>
                  <a:srgbClr val="0C377B">
                    <a:tint val="75000"/>
                  </a:srgbClr>
                </a:solidFill>
                <a:latin typeface="Arial"/>
              </a:rPr>
              <a:t>28 September 2015</a:t>
            </a:r>
            <a:endParaRPr lang="en-US" dirty="0">
              <a:solidFill>
                <a:srgbClr val="0C377B">
                  <a:tint val="75000"/>
                </a:srgbClr>
              </a:solidFill>
              <a:latin typeface="Arial"/>
            </a:endParaRPr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0C377B">
                    <a:tint val="75000"/>
                  </a:srgbClr>
                </a:solidFill>
                <a:latin typeface="Arial"/>
              </a:rPr>
              <a:t>Ian Bird; NEC'2015</a:t>
            </a:r>
            <a:endParaRPr lang="en-US" dirty="0">
              <a:solidFill>
                <a:srgbClr val="0C377B">
                  <a:tint val="75000"/>
                </a:srgbClr>
              </a:solidFill>
              <a:latin typeface="Arial"/>
            </a:endParaRPr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>
                <a:solidFill>
                  <a:srgbClr val="0C377B">
                    <a:tint val="75000"/>
                  </a:srgbClr>
                </a:solidFill>
                <a:latin typeface="Arial"/>
              </a:rPr>
              <a:pPr/>
              <a:t>‹#›</a:t>
            </a:fld>
            <a:endParaRPr lang="en-US" dirty="0">
              <a:solidFill>
                <a:srgbClr val="0C377B">
                  <a:tint val="75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092363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>
                <a:solidFill>
                  <a:srgbClr val="0C377B">
                    <a:tint val="75000"/>
                  </a:srgbClr>
                </a:solidFill>
                <a:latin typeface="Arial"/>
              </a:rPr>
              <a:t>28 September 2015</a:t>
            </a:r>
            <a:endParaRPr lang="en-US" dirty="0">
              <a:solidFill>
                <a:srgbClr val="0C377B">
                  <a:tint val="75000"/>
                </a:srgbClr>
              </a:solidFill>
              <a:latin typeface="Arial"/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0C377B">
                    <a:tint val="75000"/>
                  </a:srgbClr>
                </a:solidFill>
                <a:latin typeface="Arial"/>
              </a:rPr>
              <a:t>Ian Bird; NEC'2015</a:t>
            </a:r>
            <a:endParaRPr lang="en-US" dirty="0">
              <a:solidFill>
                <a:srgbClr val="0C377B">
                  <a:tint val="75000"/>
                </a:srgbClr>
              </a:solidFill>
              <a:latin typeface="Arial"/>
            </a:endParaRP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>
                <a:solidFill>
                  <a:srgbClr val="0C377B">
                    <a:tint val="75000"/>
                  </a:srgbClr>
                </a:solidFill>
                <a:latin typeface="Arial"/>
              </a:rPr>
              <a:pPr/>
              <a:t>‹#›</a:t>
            </a:fld>
            <a:endParaRPr lang="en-US" dirty="0">
              <a:solidFill>
                <a:srgbClr val="0C377B">
                  <a:tint val="75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965386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>
                <a:solidFill>
                  <a:srgbClr val="0C377B">
                    <a:tint val="75000"/>
                  </a:srgbClr>
                </a:solidFill>
                <a:latin typeface="Arial"/>
              </a:rPr>
              <a:t>28 September 2015</a:t>
            </a:r>
            <a:endParaRPr lang="en-US" dirty="0">
              <a:solidFill>
                <a:srgbClr val="0C377B">
                  <a:tint val="75000"/>
                </a:srgbClr>
              </a:solidFill>
              <a:latin typeface="Arial"/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0C377B">
                    <a:tint val="75000"/>
                  </a:srgbClr>
                </a:solidFill>
                <a:latin typeface="Arial"/>
              </a:rPr>
              <a:t>Ian Bird; NEC'2015</a:t>
            </a:r>
            <a:endParaRPr lang="en-US" dirty="0">
              <a:solidFill>
                <a:srgbClr val="0C377B">
                  <a:tint val="75000"/>
                </a:srgbClr>
              </a:solidFill>
              <a:latin typeface="Arial"/>
            </a:endParaRP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>
                <a:solidFill>
                  <a:srgbClr val="0C377B">
                    <a:tint val="75000"/>
                  </a:srgbClr>
                </a:solidFill>
                <a:latin typeface="Arial"/>
              </a:rPr>
              <a:pPr/>
              <a:t>‹#›</a:t>
            </a:fld>
            <a:endParaRPr lang="en-US" dirty="0">
              <a:solidFill>
                <a:srgbClr val="0C377B">
                  <a:tint val="75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797970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C377B">
                    <a:tint val="75000"/>
                  </a:srgbClr>
                </a:solidFill>
                <a:latin typeface="Arial"/>
              </a:rPr>
              <a:t>Ian Bird; NEC'2015</a:t>
            </a:r>
            <a:endParaRPr lang="en-US" dirty="0">
              <a:solidFill>
                <a:srgbClr val="0C377B">
                  <a:tint val="75000"/>
                </a:srgbClr>
              </a:solidFill>
              <a:latin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CD80EBE-9844-8249-A766-B820430A377D}" type="slidenum">
              <a:rPr lang="en-US" smtClean="0">
                <a:solidFill>
                  <a:srgbClr val="0C377B">
                    <a:tint val="75000"/>
                  </a:srgbClr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C377B">
                  <a:tint val="75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827336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032271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Diapositive de titr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OGOfin.eps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6267" y="2703284"/>
            <a:ext cx="1172455" cy="146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6135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apositive de tit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Outline.ai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2000" y="2169000"/>
            <a:ext cx="2520000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9898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Diapositive de tit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logoBadgeWeb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3090" y="2878269"/>
            <a:ext cx="1221946" cy="1535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5830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r>
              <a:rPr lang="en-GB" smtClean="0">
                <a:solidFill>
                  <a:srgbClr val="0C377B">
                    <a:tint val="75000"/>
                  </a:srgbClr>
                </a:solidFill>
                <a:latin typeface="Arial"/>
              </a:rPr>
              <a:t>28 September 2015</a:t>
            </a:r>
            <a:endParaRPr lang="fr-FR">
              <a:solidFill>
                <a:srgbClr val="0C377B">
                  <a:tint val="75000"/>
                </a:srgbClr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r>
              <a:rPr lang="en-US" smtClean="0">
                <a:solidFill>
                  <a:srgbClr val="0C377B">
                    <a:tint val="75000"/>
                  </a:srgbClr>
                </a:solidFill>
                <a:latin typeface="Arial"/>
              </a:rPr>
              <a:t>Ian Bird; NEC'2015</a:t>
            </a:r>
            <a:endParaRPr lang="en-US" dirty="0">
              <a:solidFill>
                <a:srgbClr val="0C377B">
                  <a:tint val="75000"/>
                </a:srgbClr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17918391-D411-FE40-AAD7-861AE5233E0E}" type="slidenum">
              <a:rPr lang="en-US" smtClean="0">
                <a:solidFill>
                  <a:srgbClr val="0C377B">
                    <a:tint val="75000"/>
                  </a:srgbClr>
                </a:solidFill>
                <a:latin typeface="Arial"/>
              </a:rPr>
              <a:pPr defTabSz="914400"/>
              <a:t>‹#›</a:t>
            </a:fld>
            <a:endParaRPr lang="en-US" dirty="0">
              <a:solidFill>
                <a:srgbClr val="0C377B">
                  <a:tint val="75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415371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31800" y="2515818"/>
            <a:ext cx="8265984" cy="1826363"/>
          </a:xfrm>
        </p:spPr>
        <p:txBody>
          <a:bodyPr tIns="0" bIns="0" anchor="t"/>
          <a:lstStyle>
            <a:lvl1pPr algn="l">
              <a:buNone/>
              <a:defRPr kumimoji="0" lang="en-US" sz="4600" b="1" kern="1200" cap="none" spc="0" baseline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31800" y="1329869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>
                <a:solidFill>
                  <a:srgbClr val="0C377B">
                    <a:tint val="75000"/>
                  </a:srgbClr>
                </a:solidFill>
                <a:latin typeface="Arial"/>
              </a:rPr>
              <a:t>28 September 2015</a:t>
            </a:r>
            <a:endParaRPr lang="en-US" dirty="0">
              <a:solidFill>
                <a:srgbClr val="0C377B">
                  <a:tint val="75000"/>
                </a:srgbClr>
              </a:solidFill>
              <a:latin typeface="Arial"/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0C377B">
                    <a:tint val="75000"/>
                  </a:srgbClr>
                </a:solidFill>
                <a:latin typeface="Arial"/>
              </a:rPr>
              <a:t>Ian Bird; NEC'2015</a:t>
            </a:r>
            <a:endParaRPr lang="en-US" dirty="0">
              <a:solidFill>
                <a:srgbClr val="0C377B">
                  <a:tint val="75000"/>
                </a:srgbClr>
              </a:solidFill>
              <a:latin typeface="Arial"/>
            </a:endParaRP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>
                <a:solidFill>
                  <a:srgbClr val="0C377B">
                    <a:tint val="75000"/>
                  </a:srgbClr>
                </a:solidFill>
                <a:latin typeface="Arial"/>
              </a:rPr>
              <a:pPr/>
              <a:t>‹#›</a:t>
            </a:fld>
            <a:endParaRPr lang="en-US" dirty="0">
              <a:solidFill>
                <a:srgbClr val="0C377B">
                  <a:tint val="75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256784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Date Placeholder 1"/>
          <p:cNvSpPr>
            <a:spLocks noGrp="1"/>
          </p:cNvSpPr>
          <p:nvPr>
            <p:ph type="dt" sz="half" idx="10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>
                <a:solidFill>
                  <a:srgbClr val="0C377B">
                    <a:tint val="75000"/>
                  </a:srgbClr>
                </a:solidFill>
                <a:latin typeface="Arial"/>
              </a:rPr>
              <a:t>28 September 2015</a:t>
            </a:r>
            <a:endParaRPr lang="en-US" dirty="0">
              <a:solidFill>
                <a:srgbClr val="0C377B">
                  <a:tint val="75000"/>
                </a:srgbClr>
              </a:solidFill>
              <a:latin typeface="Arial"/>
            </a:endParaRPr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0C377B">
                    <a:tint val="75000"/>
                  </a:srgbClr>
                </a:solidFill>
                <a:latin typeface="Arial"/>
              </a:rPr>
              <a:t>Ian Bird; NEC'2015</a:t>
            </a:r>
            <a:endParaRPr lang="en-US" dirty="0">
              <a:solidFill>
                <a:srgbClr val="0C377B">
                  <a:tint val="75000"/>
                </a:srgbClr>
              </a:solidFill>
              <a:latin typeface="Arial"/>
            </a:endParaRPr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>
                <a:solidFill>
                  <a:srgbClr val="0C377B">
                    <a:tint val="75000"/>
                  </a:srgbClr>
                </a:solidFill>
                <a:latin typeface="Arial"/>
              </a:rPr>
              <a:pPr/>
              <a:t>‹#›</a:t>
            </a:fld>
            <a:endParaRPr lang="en-US" dirty="0">
              <a:solidFill>
                <a:srgbClr val="0C377B">
                  <a:tint val="75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696119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893977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5101967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45025" y="5101967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1269777"/>
            <a:ext cx="4040188" cy="368665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1269777"/>
            <a:ext cx="4041775" cy="368665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>
                <a:solidFill>
                  <a:srgbClr val="0C377B">
                    <a:tint val="75000"/>
                  </a:srgbClr>
                </a:solidFill>
                <a:latin typeface="Arial"/>
              </a:rPr>
              <a:t>28 September 2015</a:t>
            </a:r>
            <a:endParaRPr lang="en-US" dirty="0">
              <a:solidFill>
                <a:srgbClr val="0C377B">
                  <a:tint val="75000"/>
                </a:srgbClr>
              </a:solidFill>
              <a:latin typeface="Arial"/>
            </a:endParaRPr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0C377B">
                    <a:tint val="75000"/>
                  </a:srgbClr>
                </a:solidFill>
                <a:latin typeface="Arial"/>
              </a:rPr>
              <a:t>Ian Bird; NEC'2015</a:t>
            </a:r>
            <a:endParaRPr lang="en-US" dirty="0">
              <a:solidFill>
                <a:srgbClr val="0C377B">
                  <a:tint val="75000"/>
                </a:srgbClr>
              </a:solidFill>
              <a:latin typeface="Arial"/>
            </a:endParaRPr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>
                <a:solidFill>
                  <a:srgbClr val="0C377B">
                    <a:tint val="75000"/>
                  </a:srgbClr>
                </a:solidFill>
                <a:latin typeface="Arial"/>
              </a:rPr>
              <a:pPr/>
              <a:t>‹#›</a:t>
            </a:fld>
            <a:endParaRPr lang="en-US" dirty="0">
              <a:solidFill>
                <a:srgbClr val="0C377B">
                  <a:tint val="75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906065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>
                <a:solidFill>
                  <a:srgbClr val="0C377B">
                    <a:tint val="75000"/>
                  </a:srgbClr>
                </a:solidFill>
                <a:latin typeface="Arial"/>
              </a:rPr>
              <a:t>28 September 2015</a:t>
            </a:r>
            <a:endParaRPr lang="en-US" dirty="0">
              <a:solidFill>
                <a:srgbClr val="0C377B">
                  <a:tint val="75000"/>
                </a:srgbClr>
              </a:solidFill>
              <a:latin typeface="Arial"/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0C377B">
                    <a:tint val="75000"/>
                  </a:srgbClr>
                </a:solidFill>
                <a:latin typeface="Arial"/>
              </a:rPr>
              <a:t>Ian Bird; NEC'2015</a:t>
            </a:r>
            <a:endParaRPr lang="en-US" dirty="0">
              <a:solidFill>
                <a:srgbClr val="0C377B">
                  <a:tint val="75000"/>
                </a:srgbClr>
              </a:solidFill>
              <a:latin typeface="Arial"/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>
                <a:solidFill>
                  <a:srgbClr val="0C377B">
                    <a:tint val="75000"/>
                  </a:srgbClr>
                </a:solidFill>
                <a:latin typeface="Arial"/>
              </a:rPr>
              <a:pPr/>
              <a:t>‹#›</a:t>
            </a:fld>
            <a:endParaRPr lang="en-US" dirty="0">
              <a:solidFill>
                <a:srgbClr val="0C377B">
                  <a:tint val="75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644350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8" Type="http://schemas.openxmlformats.org/officeDocument/2006/relationships/image" Target="../media/image1.png"/><Relationship Id="rId19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457200" y="11242"/>
            <a:ext cx="8226854" cy="940443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lIns="45720" rIns="45720" anchor="ctr">
            <a:normAutofit/>
          </a:bodyPr>
          <a:lstStyle/>
          <a:p>
            <a:r>
              <a:rPr kumimoji="0" lang="fr-CH" dirty="0" smtClean="0"/>
              <a:t>Cliquez et modifiez le titre</a:t>
            </a:r>
            <a:endParaRPr kumimoji="0" lang="en-US" dirty="0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457200" y="1188022"/>
            <a:ext cx="8229600" cy="5077311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CH" dirty="0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CH" dirty="0" smtClean="0"/>
              <a:t>Deuxième niveau</a:t>
            </a:r>
          </a:p>
          <a:p>
            <a:pPr lvl="2" eaLnBrk="1" latinLnBrk="0" hangingPunct="1"/>
            <a:r>
              <a:rPr kumimoji="0" lang="fr-CH" dirty="0" smtClean="0"/>
              <a:t>Troisième niveau</a:t>
            </a:r>
          </a:p>
          <a:p>
            <a:pPr lvl="3" eaLnBrk="1" latinLnBrk="0" hangingPunct="1"/>
            <a:r>
              <a:rPr kumimoji="0" lang="fr-CH" dirty="0" smtClean="0"/>
              <a:t>Quatrième niveau</a:t>
            </a:r>
          </a:p>
          <a:p>
            <a:pPr lvl="4" eaLnBrk="1" latinLnBrk="0" hangingPunct="1"/>
            <a:r>
              <a:rPr kumimoji="0" lang="fr-CH" dirty="0" smtClean="0"/>
              <a:t>Cinquième niveau</a:t>
            </a:r>
            <a:endParaRPr kumimoji="0" lang="en-US" dirty="0"/>
          </a:p>
        </p:txBody>
      </p:sp>
      <p:sp>
        <p:nvSpPr>
          <p:cNvPr id="7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r>
              <a:rPr lang="en-GB" smtClean="0">
                <a:solidFill>
                  <a:srgbClr val="0C377B">
                    <a:tint val="75000"/>
                  </a:srgbClr>
                </a:solidFill>
                <a:latin typeface="Arial"/>
              </a:rPr>
              <a:t>28 September 2015</a:t>
            </a:r>
            <a:endParaRPr lang="fr-FR">
              <a:solidFill>
                <a:srgbClr val="0C377B">
                  <a:tint val="75000"/>
                </a:srgbClr>
              </a:solidFill>
              <a:latin typeface="Arial"/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r>
              <a:rPr lang="en-US" smtClean="0">
                <a:solidFill>
                  <a:srgbClr val="0C377B">
                    <a:tint val="75000"/>
                  </a:srgbClr>
                </a:solidFill>
                <a:latin typeface="Arial"/>
              </a:rPr>
              <a:t>Ian Bird; NEC'2015</a:t>
            </a:r>
            <a:endParaRPr lang="en-US" dirty="0">
              <a:solidFill>
                <a:srgbClr val="0C377B">
                  <a:tint val="75000"/>
                </a:srgbClr>
              </a:solidFill>
              <a:latin typeface="Arial"/>
            </a:endParaRPr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7918391-D411-FE40-AAD7-861AE5233E0E}" type="slidenum">
              <a:rPr lang="en-US" smtClean="0">
                <a:solidFill>
                  <a:srgbClr val="0C377B">
                    <a:tint val="75000"/>
                  </a:srgbClr>
                </a:solidFill>
                <a:latin typeface="Arial"/>
              </a:rPr>
              <a:pPr defTabSz="914400"/>
              <a:t>‹#›</a:t>
            </a:fld>
            <a:endParaRPr lang="en-US" dirty="0">
              <a:solidFill>
                <a:srgbClr val="0C377B">
                  <a:tint val="75000"/>
                </a:srgbClr>
              </a:solidFill>
              <a:latin typeface="Arial"/>
            </a:endParaRPr>
          </a:p>
        </p:txBody>
      </p:sp>
      <p:pic>
        <p:nvPicPr>
          <p:cNvPr id="6" name="Picture 5" descr="CERN-60.png"/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93026"/>
            <a:ext cx="1003001" cy="86497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8707" y="11241"/>
            <a:ext cx="1111364" cy="824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827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6" r:id="rId15"/>
    <p:sldLayoutId id="2147483677" r:id="rId16"/>
  </p:sldLayoutIdLst>
  <p:timing>
    <p:tnLst>
      <p:par>
        <p:cTn id="1" dur="indefinite" restart="never" nodeType="tmRoot"/>
      </p:par>
    </p:tnLst>
  </p:timing>
  <p:hf hdr="0"/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93776" indent="-457200" algn="l" rtl="0" eaLnBrk="1" latinLnBrk="0" hangingPunct="1">
        <a:spcBef>
          <a:spcPct val="20000"/>
        </a:spcBef>
        <a:buClr>
          <a:srgbClr val="3366FF"/>
        </a:buClr>
        <a:buSzPct val="100000"/>
        <a:buFont typeface="Wingdings" charset="2"/>
        <a:buChar char="q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905256" indent="-457200" algn="l" rtl="0" eaLnBrk="1" latinLnBrk="0" hangingPunct="1">
        <a:spcBef>
          <a:spcPct val="20000"/>
        </a:spcBef>
        <a:buClr>
          <a:srgbClr val="800000"/>
        </a:buClr>
        <a:buSzPct val="100000"/>
        <a:buFont typeface="Wingdings" charset="2"/>
        <a:buChar char="§"/>
        <a:defRPr kumimoji="0" sz="260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092708" indent="-342900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85316" indent="-342900" algn="l" rtl="0" eaLnBrk="1" latinLnBrk="0" hangingPunct="1">
        <a:spcBef>
          <a:spcPct val="20000"/>
        </a:spcBef>
        <a:buClr>
          <a:schemeClr val="accent3"/>
        </a:buClr>
        <a:buSzPct val="90000"/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50492" indent="-34290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tiff"/><Relationship Id="rId5" Type="http://schemas.openxmlformats.org/officeDocument/2006/relationships/image" Target="../media/image9.tiff"/><Relationship Id="rId6" Type="http://schemas.openxmlformats.org/officeDocument/2006/relationships/image" Target="../media/image10.tiff"/><Relationship Id="rId7" Type="http://schemas.openxmlformats.org/officeDocument/2006/relationships/image" Target="../media/image11.tif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hyperlink" Target="http://cds.cern.ch/record/1695401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5.xml"/><Relationship Id="rId2" Type="http://schemas.openxmlformats.org/officeDocument/2006/relationships/diagramData" Target="../diagrams/data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38.tif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40.png"/><Relationship Id="rId3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4" Type="http://schemas.openxmlformats.org/officeDocument/2006/relationships/image" Target="../media/image44.png"/><Relationship Id="rId5" Type="http://schemas.openxmlformats.org/officeDocument/2006/relationships/hyperlink" Target="http://www.gotw.ca/copyright.htm" TargetMode="External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5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4.png"/><Relationship Id="rId12" Type="http://schemas.openxmlformats.org/officeDocument/2006/relationships/image" Target="../media/image55.png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6" Type="http://schemas.openxmlformats.org/officeDocument/2006/relationships/image" Target="../media/image49.png"/><Relationship Id="rId7" Type="http://schemas.openxmlformats.org/officeDocument/2006/relationships/image" Target="../media/image50.gif"/><Relationship Id="rId8" Type="http://schemas.openxmlformats.org/officeDocument/2006/relationships/image" Target="../media/image51.png"/><Relationship Id="rId9" Type="http://schemas.openxmlformats.org/officeDocument/2006/relationships/image" Target="../media/image52.png"/><Relationship Id="rId10" Type="http://schemas.openxmlformats.org/officeDocument/2006/relationships/image" Target="../media/image53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tiff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7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4" y="9652"/>
            <a:ext cx="4641628" cy="3165067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>
                <a:solidFill>
                  <a:srgbClr val="0C377B">
                    <a:tint val="75000"/>
                  </a:srgbClr>
                </a:solidFill>
                <a:latin typeface="Arial"/>
              </a:rPr>
              <a:t>Ian Bird; NEC'2015</a:t>
            </a:r>
            <a:endParaRPr lang="en-US" dirty="0">
              <a:solidFill>
                <a:srgbClr val="0C377B">
                  <a:tint val="75000"/>
                </a:srgb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>
                <a:solidFill>
                  <a:srgbClr val="0C377B">
                    <a:tint val="75000"/>
                  </a:srgbClr>
                </a:solidFill>
                <a:latin typeface="Arial"/>
              </a:rPr>
              <a:pPr/>
              <a:t>1</a:t>
            </a:fld>
            <a:endParaRPr lang="en-US" dirty="0">
              <a:solidFill>
                <a:srgbClr val="0C377B">
                  <a:tint val="75000"/>
                </a:srgbClr>
              </a:solidFill>
              <a:latin typeface="Arial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5790" y="9652"/>
            <a:ext cx="4518210" cy="2541175"/>
          </a:xfrm>
          <a:prstGeom prst="rect">
            <a:avLst/>
          </a:prstGeom>
        </p:spPr>
      </p:pic>
      <p:sp>
        <p:nvSpPr>
          <p:cNvPr id="13" name="Text Placeholder 2"/>
          <p:cNvSpPr txBox="1">
            <a:spLocks/>
          </p:cNvSpPr>
          <p:nvPr/>
        </p:nvSpPr>
        <p:spPr>
          <a:xfrm>
            <a:off x="1441198" y="5480749"/>
            <a:ext cx="4074700" cy="1377251"/>
          </a:xfrm>
          <a:prstGeom prst="rect">
            <a:avLst/>
          </a:prstGeom>
        </p:spPr>
        <p:txBody>
          <a:bodyPr vert="horz" lIns="45720" tIns="0" rIns="45720" bIns="0" anchor="b">
            <a:norm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>
            <a:lvl1pPr marL="0" indent="0" algn="l" rtl="0" eaLnBrk="1" latinLnBrk="0" hangingPunct="1">
              <a:spcBef>
                <a:spcPct val="20000"/>
              </a:spcBef>
              <a:buClr>
                <a:srgbClr val="3366FF"/>
              </a:buClr>
              <a:buSzPct val="100000"/>
              <a:buFont typeface="Wingdings" charset="2"/>
              <a:buNone/>
              <a:defRPr kumimoji="0"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rgbClr val="800000"/>
              </a:buClr>
              <a:buSzPct val="100000"/>
              <a:buFont typeface="Wingdings" charset="2"/>
              <a:buNone/>
              <a:defRPr kumimoji="0" sz="1800" u="none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None/>
              <a:defRPr kumimoji="0"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Arial"/>
              <a:buNone/>
              <a:defRPr kumimoji="0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None/>
              <a:defRPr kumimoji="0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/>
            <a:r>
              <a:rPr lang="en-GB" sz="2400" b="1" dirty="0" smtClean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Ian Bird</a:t>
            </a:r>
          </a:p>
          <a:p>
            <a:pPr defTabSz="914400"/>
            <a:r>
              <a:rPr lang="en-GB" sz="2400" b="1" dirty="0" smtClean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CERN &amp; WLCG</a:t>
            </a:r>
          </a:p>
          <a:p>
            <a:pPr defTabSz="914400"/>
            <a:r>
              <a:rPr lang="en-GB" sz="2400" b="1" dirty="0" smtClean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NEC’2015, 28</a:t>
            </a:r>
            <a:r>
              <a:rPr lang="en-GB" sz="2400" b="1" baseline="30000" dirty="0" smtClean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</a:t>
            </a:r>
            <a:r>
              <a:rPr lang="en-GB" sz="2400" b="1" dirty="0" smtClean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Sep 2015</a:t>
            </a:r>
            <a:endParaRPr lang="en-GB" sz="2400" b="1" dirty="0"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01567" y="5504847"/>
            <a:ext cx="3442433" cy="137697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675200"/>
            <a:ext cx="4141694" cy="282964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42117" y="2474259"/>
            <a:ext cx="5001883" cy="3030588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1441197" y="2015049"/>
            <a:ext cx="6840369" cy="918419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lIns="45720" tIns="0" rIns="45720" bIns="0" anchor="t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en-US" sz="4600" b="1" kern="1200" cap="none" spc="0" baseline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defTabSz="914400"/>
            <a:r>
              <a:rPr lang="en-GB" dirty="0" smtClean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</a:rPr>
              <a:t>Evolution of WLCG</a:t>
            </a:r>
            <a:endParaRPr lang="en-GB" dirty="0">
              <a:solidFill>
                <a:schemeClr val="tx2">
                  <a:lumMod val="20000"/>
                  <a:lumOff val="80000"/>
                </a:schemeClr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48233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Evolution for Run 2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 smtClean="0"/>
              <a:t>28 September 2015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Ian Bird; NEC'2015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0418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Computing model update</a:t>
            </a:r>
            <a:endParaRPr lang="en-GB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GB" dirty="0" smtClean="0"/>
              <a:t>Scope:</a:t>
            </a:r>
          </a:p>
          <a:p>
            <a:pPr lvl="1"/>
            <a:r>
              <a:rPr lang="en-GB" dirty="0"/>
              <a:t>In preparation for the data collection and analysis in LHC Run 2, the LHCC and Computing Scrutiny Group of the RRB </a:t>
            </a:r>
            <a:r>
              <a:rPr lang="en-GB" dirty="0">
                <a:solidFill>
                  <a:srgbClr val="FF0000"/>
                </a:solidFill>
              </a:rPr>
              <a:t>requested a detailed review of the current computing models of the LHC experiments and a consolidated plan for the future computing needs</a:t>
            </a:r>
            <a:r>
              <a:rPr lang="en-GB" dirty="0"/>
              <a:t>.  This document represents the status of the work of the WLCG collaboration and the four LHC experiments in updating the computing models to reflect the </a:t>
            </a:r>
            <a:r>
              <a:rPr lang="en-GB" dirty="0">
                <a:solidFill>
                  <a:srgbClr val="FF0000"/>
                </a:solidFill>
              </a:rPr>
              <a:t>advances in understanding of the most effective ways to use the distributed computing and storage resources</a:t>
            </a:r>
            <a:r>
              <a:rPr lang="en-GB" dirty="0"/>
              <a:t>, based upon the experience gained during LHC Run </a:t>
            </a:r>
            <a:r>
              <a:rPr lang="en-GB" dirty="0" smtClean="0"/>
              <a:t>1</a:t>
            </a:r>
          </a:p>
          <a:p>
            <a:pPr marL="448009" lvl="1" indent="0">
              <a:buNone/>
            </a:pPr>
            <a:endParaRPr lang="en-GB" dirty="0" smtClean="0"/>
          </a:p>
          <a:p>
            <a:r>
              <a:rPr lang="en-GB" dirty="0" smtClean="0"/>
              <a:t>Document was published early 2014</a:t>
            </a:r>
          </a:p>
          <a:p>
            <a:pPr lvl="1"/>
            <a:r>
              <a:rPr lang="en-GB" dirty="0" smtClean="0">
                <a:hlinkClick r:id="rId2"/>
              </a:rPr>
              <a:t>http://cds.cern.ch/record/1695401</a:t>
            </a:r>
            <a:endParaRPr lang="en-GB" dirty="0" smtClean="0"/>
          </a:p>
          <a:p>
            <a:pPr lvl="1"/>
            <a:r>
              <a:rPr lang="en-GB" dirty="0" smtClean="0"/>
              <a:t>CERN-LHCC-2014-014</a:t>
            </a:r>
          </a:p>
          <a:p>
            <a:pPr lvl="1"/>
            <a:endParaRPr lang="en-GB" dirty="0" smtClean="0"/>
          </a:p>
          <a:p>
            <a:pPr marL="36572" indent="0">
              <a:buNone/>
            </a:pP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2969335" y="6362378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28 September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5182756" y="6356351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Ian Bird; NEC'2015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185377" y="6356351"/>
            <a:ext cx="501424" cy="365125"/>
          </a:xfrm>
          <a:prstGeom prst="rect">
            <a:avLst/>
          </a:prstGeom>
        </p:spPr>
        <p:txBody>
          <a:bodyPr/>
          <a:lstStyle/>
          <a:p>
            <a:fld id="{17918391-D411-FE40-AAD7-861AE5233E0E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3810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Computing model changes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GB" dirty="0" smtClean="0"/>
              <a:t>Planned for significant </a:t>
            </a:r>
            <a:r>
              <a:rPr lang="en-GB" dirty="0"/>
              <a:t>changes in the trigger output rates and detector occupancy at higher energies and </a:t>
            </a:r>
            <a:r>
              <a:rPr lang="en-GB" dirty="0" smtClean="0"/>
              <a:t>luminosities</a:t>
            </a:r>
          </a:p>
          <a:p>
            <a:r>
              <a:rPr lang="en-GB" dirty="0" smtClean="0"/>
              <a:t>In </a:t>
            </a:r>
            <a:r>
              <a:rPr lang="en-GB" dirty="0"/>
              <a:t>Run 1 the experiments consistently used all of the pledged resources, and </a:t>
            </a:r>
            <a:r>
              <a:rPr lang="en-GB" dirty="0" smtClean="0"/>
              <a:t>benefitted </a:t>
            </a:r>
            <a:r>
              <a:rPr lang="en-GB" dirty="0"/>
              <a:t>from the availability of additional resources above the pledges.  </a:t>
            </a:r>
          </a:p>
          <a:p>
            <a:pPr lvl="1"/>
            <a:r>
              <a:rPr lang="en-GB" dirty="0"/>
              <a:t>effort was invested to </a:t>
            </a:r>
            <a:r>
              <a:rPr lang="en-GB" dirty="0" smtClean="0"/>
              <a:t>make use of non-dedicated </a:t>
            </a:r>
            <a:r>
              <a:rPr lang="en-GB" dirty="0"/>
              <a:t>resources (such as the HLT farms, external HPC resources, etc</a:t>
            </a:r>
            <a:r>
              <a:rPr lang="en-GB" dirty="0" smtClean="0"/>
              <a:t>.).</a:t>
            </a:r>
          </a:p>
          <a:p>
            <a:r>
              <a:rPr lang="en-GB" dirty="0"/>
              <a:t>Changes in the computing models in each experiment, which represent significant efforts for the collaborations </a:t>
            </a:r>
          </a:p>
          <a:p>
            <a:pPr lvl="1"/>
            <a:r>
              <a:rPr lang="en-GB" dirty="0"/>
              <a:t>Significant efforts invested in core software to improve the overall performance, and</a:t>
            </a:r>
          </a:p>
          <a:p>
            <a:pPr lvl="1"/>
            <a:r>
              <a:rPr lang="en-GB" dirty="0"/>
              <a:t>Optimising reprocessing passes, number of data replicas stored, etc., </a:t>
            </a:r>
            <a:endParaRPr lang="en-GB" dirty="0" smtClean="0"/>
          </a:p>
          <a:p>
            <a:r>
              <a:rPr lang="en-GB" dirty="0"/>
              <a:t>The community is investing significant effort in software development,</a:t>
            </a:r>
          </a:p>
          <a:p>
            <a:pPr lvl="1"/>
            <a:r>
              <a:rPr lang="en-GB" dirty="0"/>
              <a:t>adapting HEP software for modern CPU architectures.  This will be important for helping to ensure efficient use of available resources</a:t>
            </a:r>
            <a:r>
              <a:rPr lang="en-GB" dirty="0" smtClean="0"/>
              <a:t>.</a:t>
            </a:r>
          </a:p>
          <a:p>
            <a:endParaRPr lang="en-GB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2969335" y="6362378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28 September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5182756" y="6356351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Ian Bird; NEC'2015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185377" y="6356351"/>
            <a:ext cx="501424" cy="365125"/>
          </a:xfrm>
          <a:prstGeom prst="rect">
            <a:avLst/>
          </a:prstGeom>
        </p:spPr>
        <p:txBody>
          <a:bodyPr/>
          <a:lstStyle/>
          <a:p>
            <a:fld id="{17918391-D411-FE40-AAD7-861AE5233E0E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621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Distributed model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1321" y="1288235"/>
            <a:ext cx="8226854" cy="3763825"/>
          </a:xfrm>
        </p:spPr>
        <p:txBody>
          <a:bodyPr>
            <a:normAutofit fontScale="77500" lnSpcReduction="20000"/>
          </a:bodyPr>
          <a:lstStyle/>
          <a:p>
            <a:r>
              <a:rPr lang="en-US" sz="2400" dirty="0" smtClean="0"/>
              <a:t>Performance &amp; reliability of the networks has exceeded early expectations or fears</a:t>
            </a:r>
          </a:p>
          <a:p>
            <a:pPr lvl="1"/>
            <a:r>
              <a:rPr lang="en-US" sz="2000" dirty="0" smtClean="0"/>
              <a:t>10 Gb/s </a:t>
            </a:r>
            <a:r>
              <a:rPr lang="en-US" sz="2000" dirty="0" smtClean="0">
                <a:sym typeface="Wingdings"/>
              </a:rPr>
              <a:t> 100 Gb/s at large </a:t>
            </a:r>
            <a:r>
              <a:rPr lang="en-US" sz="2000" dirty="0" err="1" smtClean="0">
                <a:sym typeface="Wingdings"/>
              </a:rPr>
              <a:t>centres</a:t>
            </a:r>
            <a:endParaRPr lang="en-US" sz="2000" dirty="0" smtClean="0">
              <a:sym typeface="Wingdings"/>
            </a:endParaRPr>
          </a:p>
          <a:p>
            <a:pPr lvl="1"/>
            <a:r>
              <a:rPr lang="en-US" sz="2000" dirty="0" smtClean="0">
                <a:sym typeface="Wingdings"/>
              </a:rPr>
              <a:t>100 Gb/s transatlantic links now in place</a:t>
            </a:r>
          </a:p>
          <a:p>
            <a:pPr lvl="1"/>
            <a:r>
              <a:rPr lang="en-US" sz="2000" dirty="0" smtClean="0">
                <a:sym typeface="Wingdings"/>
              </a:rPr>
              <a:t>Many Tier 2s connected at 10 Gb/s or better</a:t>
            </a:r>
          </a:p>
          <a:p>
            <a:pPr lvl="1"/>
            <a:r>
              <a:rPr lang="en-US" sz="2000" dirty="0" smtClean="0">
                <a:sym typeface="Wingdings"/>
              </a:rPr>
              <a:t>NB. Still concern over connectivity at sites in less-well connected countries</a:t>
            </a:r>
          </a:p>
          <a:p>
            <a:r>
              <a:rPr lang="en-US" sz="2400" dirty="0" smtClean="0">
                <a:sym typeface="Wingdings"/>
              </a:rPr>
              <a:t>Strict hierarchical model of Tiers evolved even during Run 1 to make best use of facilities available</a:t>
            </a:r>
          </a:p>
          <a:p>
            <a:pPr lvl="1"/>
            <a:r>
              <a:rPr lang="en-GB" sz="2200" dirty="0"/>
              <a:t>Move away from the strict roles of the Tiers to more functional and service quality based</a:t>
            </a:r>
          </a:p>
          <a:p>
            <a:pPr lvl="1"/>
            <a:r>
              <a:rPr lang="en-GB" sz="2300" dirty="0"/>
              <a:t>Better use of the overall distributed system</a:t>
            </a:r>
          </a:p>
          <a:p>
            <a:r>
              <a:rPr lang="en-GB" sz="2600" dirty="0"/>
              <a:t>Focus on use of resources/capabilities rather than “Tier roles”</a:t>
            </a:r>
          </a:p>
          <a:p>
            <a:pPr lvl="1"/>
            <a:r>
              <a:rPr lang="en-GB" sz="2300" dirty="0"/>
              <a:t>Data access peer-peer: removal of hierarchical </a:t>
            </a:r>
            <a:r>
              <a:rPr lang="en-GB" sz="2300" dirty="0" smtClean="0"/>
              <a:t>structure</a:t>
            </a:r>
          </a:p>
          <a:p>
            <a:endParaRPr lang="en-US" sz="2400" dirty="0" smtClean="0">
              <a:sym typeface="Wingdings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4294967295"/>
          </p:nvPr>
        </p:nvSpPr>
        <p:spPr>
          <a:xfrm>
            <a:off x="2969335" y="6362378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28 September 2015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294967295"/>
          </p:nvPr>
        </p:nvSpPr>
        <p:spPr>
          <a:xfrm>
            <a:off x="5182756" y="6356351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Ian Bird; NEC'2015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8185377" y="6356351"/>
            <a:ext cx="501424" cy="365125"/>
          </a:xfrm>
          <a:prstGeom prst="rect">
            <a:avLst/>
          </a:prstGeom>
        </p:spPr>
        <p:txBody>
          <a:bodyPr/>
          <a:lstStyle/>
          <a:p>
            <a:fld id="{17918391-D411-FE40-AAD7-861AE5233E0E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1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748" y="4864709"/>
            <a:ext cx="4579252" cy="1985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23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33492"/>
            <a:ext cx="4725556" cy="940443"/>
          </a:xfrm>
        </p:spPr>
        <p:txBody>
          <a:bodyPr/>
          <a:lstStyle/>
          <a:p>
            <a:r>
              <a:rPr lang="en-US" dirty="0" smtClean="0"/>
              <a:t>Common themes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61926" y="1066533"/>
            <a:ext cx="6134099" cy="4772292"/>
          </a:xfrm>
        </p:spPr>
        <p:txBody>
          <a:bodyPr>
            <a:normAutofit fontScale="70000" lnSpcReduction="20000"/>
          </a:bodyPr>
          <a:lstStyle/>
          <a:p>
            <a:r>
              <a:rPr lang="en-US" dirty="0" err="1" smtClean="0"/>
              <a:t>Optimisation</a:t>
            </a:r>
            <a:r>
              <a:rPr lang="en-US" dirty="0" smtClean="0"/>
              <a:t> of the processing:</a:t>
            </a:r>
          </a:p>
          <a:p>
            <a:pPr lvl="1"/>
            <a:r>
              <a:rPr lang="en-US" dirty="0" smtClean="0"/>
              <a:t>Reduced number of (re-)processing passes</a:t>
            </a:r>
          </a:p>
          <a:p>
            <a:pPr lvl="1"/>
            <a:r>
              <a:rPr lang="en-US" dirty="0" smtClean="0"/>
              <a:t>Automation of calibration and alignment procedures</a:t>
            </a:r>
          </a:p>
          <a:p>
            <a:pPr lvl="1"/>
            <a:r>
              <a:rPr lang="en-US" dirty="0" smtClean="0"/>
              <a:t>Significant reductions in data formats, contents, and replicas</a:t>
            </a:r>
          </a:p>
          <a:p>
            <a:r>
              <a:rPr lang="en-US" dirty="0" smtClean="0"/>
              <a:t>Use of HLT for various tasks</a:t>
            </a:r>
          </a:p>
          <a:p>
            <a:pPr lvl="1"/>
            <a:r>
              <a:rPr lang="en-US" dirty="0" smtClean="0"/>
              <a:t>Initially simulation, but now other tasks too</a:t>
            </a:r>
          </a:p>
          <a:p>
            <a:pPr lvl="1"/>
            <a:r>
              <a:rPr lang="en-US" dirty="0" smtClean="0"/>
              <a:t>ALICE/CMS/ATLAS use </a:t>
            </a:r>
            <a:r>
              <a:rPr lang="en-US" dirty="0" err="1" smtClean="0"/>
              <a:t>openstack</a:t>
            </a:r>
            <a:r>
              <a:rPr lang="en-US" dirty="0" smtClean="0"/>
              <a:t> (cloud) to manage dynamic configuration between DAQ/offline</a:t>
            </a:r>
          </a:p>
          <a:p>
            <a:pPr lvl="1"/>
            <a:r>
              <a:rPr lang="en-US" dirty="0" err="1" smtClean="0"/>
              <a:t>LHCb</a:t>
            </a:r>
            <a:r>
              <a:rPr lang="en-US" dirty="0" smtClean="0"/>
              <a:t> dynamically re-allocate HLT capacity to offline</a:t>
            </a:r>
          </a:p>
          <a:p>
            <a:pPr lvl="1"/>
            <a:r>
              <a:rPr lang="en-US" dirty="0" smtClean="0"/>
              <a:t>Significant CPU resources – rely on Tier 0 for storage</a:t>
            </a:r>
          </a:p>
          <a:p>
            <a:pPr lvl="1"/>
            <a:r>
              <a:rPr lang="en-US" dirty="0" smtClean="0"/>
              <a:t>Intend to use when feasible – not just in machine stops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2969335" y="6362378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28 September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5182756" y="6356351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Ian Bird; NEC'2015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185377" y="6356351"/>
            <a:ext cx="501424" cy="365125"/>
          </a:xfrm>
          <a:prstGeom prst="rect">
            <a:avLst/>
          </a:prstGeom>
        </p:spPr>
        <p:txBody>
          <a:bodyPr/>
          <a:lstStyle/>
          <a:p>
            <a:fld id="{17918391-D411-FE40-AAD7-861AE5233E0E}" type="slidenum">
              <a:rPr lang="en-US" smtClean="0"/>
              <a:pPr/>
              <a:t>14</a:t>
            </a:fld>
            <a:endParaRPr lang="en-US" dirty="0"/>
          </a:p>
        </p:txBody>
      </p:sp>
      <p:grpSp>
        <p:nvGrpSpPr>
          <p:cNvPr id="9" name="Group 196"/>
          <p:cNvGrpSpPr/>
          <p:nvPr/>
        </p:nvGrpSpPr>
        <p:grpSpPr>
          <a:xfrm>
            <a:off x="14630598" y="6522129"/>
            <a:ext cx="8890001" cy="5923871"/>
            <a:chOff x="0" y="0"/>
            <a:chExt cx="8890000" cy="5923870"/>
          </a:xfrm>
        </p:grpSpPr>
        <p:sp>
          <p:nvSpPr>
            <p:cNvPr id="10" name="Shape 185"/>
            <p:cNvSpPr/>
            <p:nvPr/>
          </p:nvSpPr>
          <p:spPr>
            <a:xfrm>
              <a:off x="0" y="0"/>
              <a:ext cx="8890000" cy="5923871"/>
            </a:xfrm>
            <a:prstGeom prst="rect">
              <a:avLst/>
            </a:prstGeom>
            <a:solidFill>
              <a:srgbClr val="FFFFFF"/>
            </a:solidFill>
            <a:ln w="6350" cap="flat">
              <a:solidFill>
                <a:srgbClr val="000000"/>
              </a:solidFill>
              <a:prstDash val="solid"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grpSp>
          <p:nvGrpSpPr>
            <p:cNvPr id="11" name="Group 194"/>
            <p:cNvGrpSpPr/>
            <p:nvPr/>
          </p:nvGrpSpPr>
          <p:grpSpPr>
            <a:xfrm>
              <a:off x="120941" y="226378"/>
              <a:ext cx="8423138" cy="5471114"/>
              <a:chOff x="0" y="0"/>
              <a:chExt cx="8423137" cy="5471113"/>
            </a:xfrm>
          </p:grpSpPr>
          <p:pic>
            <p:nvPicPr>
              <p:cNvPr id="13" name="pasted-image.png"/>
              <p:cNvPicPr/>
              <p:nvPr/>
            </p:nvPicPr>
            <p:blipFill>
              <a:blip r:embed="rId2">
                <a:extLst/>
              </a:blip>
              <a:srcRect t="7777" r="2431" b="12197"/>
              <a:stretch>
                <a:fillRect/>
              </a:stretch>
            </p:blipFill>
            <p:spPr>
              <a:xfrm>
                <a:off x="440967" y="14079"/>
                <a:ext cx="7982171" cy="491018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4" name="Shape 187"/>
              <p:cNvSpPr/>
              <p:nvPr/>
            </p:nvSpPr>
            <p:spPr>
              <a:xfrm>
                <a:off x="1006244" y="4775719"/>
                <a:ext cx="7336890" cy="695395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ctr">
                <a:noAutofit/>
              </a:bodyPr>
              <a:lstStyle>
                <a:lvl1pPr>
                  <a:defRPr sz="3900" b="1"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 lvl="0">
                  <a:defRPr sz="1800" b="0"/>
                </a:pPr>
                <a:r>
                  <a:rPr sz="3900" b="1"/>
                  <a:t>August                    September</a:t>
                </a:r>
              </a:p>
            </p:txBody>
          </p:sp>
          <p:sp>
            <p:nvSpPr>
              <p:cNvPr id="15" name="Shape 188"/>
              <p:cNvSpPr/>
              <p:nvPr/>
            </p:nvSpPr>
            <p:spPr>
              <a:xfrm>
                <a:off x="69117" y="-1"/>
                <a:ext cx="1030040" cy="695395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ctr">
                <a:noAutofit/>
              </a:bodyPr>
              <a:lstStyle>
                <a:lvl1pPr>
                  <a:defRPr sz="3600" b="1"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 lvl="0">
                  <a:defRPr sz="1800" b="0"/>
                </a:pPr>
                <a:r>
                  <a:rPr sz="3600" b="1"/>
                  <a:t>15K</a:t>
                </a:r>
              </a:p>
            </p:txBody>
          </p:sp>
          <p:sp>
            <p:nvSpPr>
              <p:cNvPr id="16" name="Shape 189"/>
              <p:cNvSpPr/>
              <p:nvPr/>
            </p:nvSpPr>
            <p:spPr>
              <a:xfrm>
                <a:off x="69117" y="1441919"/>
                <a:ext cx="1030040" cy="695395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ctr">
                <a:noAutofit/>
              </a:bodyPr>
              <a:lstStyle>
                <a:lvl1pPr>
                  <a:defRPr sz="3600" b="1"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 lvl="0">
                  <a:defRPr sz="1800" b="0"/>
                </a:pPr>
                <a:r>
                  <a:rPr sz="3600" b="1"/>
                  <a:t>10K</a:t>
                </a:r>
              </a:p>
            </p:txBody>
          </p:sp>
          <p:sp>
            <p:nvSpPr>
              <p:cNvPr id="17" name="Shape 190"/>
              <p:cNvSpPr/>
              <p:nvPr/>
            </p:nvSpPr>
            <p:spPr>
              <a:xfrm>
                <a:off x="69242" y="2802028"/>
                <a:ext cx="1029790" cy="695395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ctr">
                <a:noAutofit/>
              </a:bodyPr>
              <a:lstStyle>
                <a:lvl1pPr>
                  <a:defRPr sz="3600" b="1"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 lvl="0">
                  <a:defRPr sz="1800" b="0"/>
                </a:pPr>
                <a:r>
                  <a:rPr sz="3600" b="1"/>
                  <a:t>5K  </a:t>
                </a:r>
              </a:p>
            </p:txBody>
          </p:sp>
          <p:sp>
            <p:nvSpPr>
              <p:cNvPr id="18" name="Shape 191"/>
              <p:cNvSpPr/>
              <p:nvPr/>
            </p:nvSpPr>
            <p:spPr>
              <a:xfrm>
                <a:off x="40905" y="720959"/>
                <a:ext cx="1086464" cy="695395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ctr">
                <a:noAutofit/>
              </a:bodyPr>
              <a:lstStyle>
                <a:lvl1pPr>
                  <a:defRPr b="1"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 lvl="0">
                  <a:defRPr sz="1800" b="0"/>
                </a:pPr>
                <a:r>
                  <a:rPr sz="5000" b="1"/>
                  <a:t>       </a:t>
                </a:r>
              </a:p>
            </p:txBody>
          </p:sp>
          <p:sp>
            <p:nvSpPr>
              <p:cNvPr id="19" name="Shape 192"/>
              <p:cNvSpPr/>
              <p:nvPr/>
            </p:nvSpPr>
            <p:spPr>
              <a:xfrm>
                <a:off x="-1" y="2121512"/>
                <a:ext cx="1086465" cy="695395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ctr">
                <a:noAutofit/>
              </a:bodyPr>
              <a:lstStyle>
                <a:lvl1pPr>
                  <a:defRPr b="1"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 lvl="0">
                  <a:defRPr sz="1800" b="0"/>
                </a:pPr>
                <a:r>
                  <a:rPr sz="5000" b="1"/>
                  <a:t>       </a:t>
                </a:r>
              </a:p>
            </p:txBody>
          </p:sp>
          <p:sp>
            <p:nvSpPr>
              <p:cNvPr id="20" name="Shape 193"/>
              <p:cNvSpPr/>
              <p:nvPr/>
            </p:nvSpPr>
            <p:spPr>
              <a:xfrm>
                <a:off x="-1" y="3448615"/>
                <a:ext cx="1086465" cy="695395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ctr">
                <a:noAutofit/>
              </a:bodyPr>
              <a:lstStyle>
                <a:lvl1pPr>
                  <a:defRPr b="1"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 lvl="0">
                  <a:defRPr sz="1800" b="0"/>
                </a:pPr>
                <a:r>
                  <a:rPr sz="5000" b="1"/>
                  <a:t>       </a:t>
                </a:r>
              </a:p>
            </p:txBody>
          </p:sp>
        </p:grpSp>
        <p:sp>
          <p:nvSpPr>
            <p:cNvPr id="12" name="Shape 195"/>
            <p:cNvSpPr/>
            <p:nvPr/>
          </p:nvSpPr>
          <p:spPr>
            <a:xfrm>
              <a:off x="1398714" y="1254590"/>
              <a:ext cx="4257691" cy="129621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3600" b="1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 lvl="0">
                <a:defRPr sz="1800" b="0"/>
              </a:pPr>
              <a:r>
                <a:rPr sz="3600" b="1" dirty="0"/>
                <a:t>Running Slots: HLT</a:t>
              </a:r>
            </a:p>
          </p:txBody>
        </p:sp>
      </p:grpSp>
      <p:sp>
        <p:nvSpPr>
          <p:cNvPr id="21" name="Shape 197"/>
          <p:cNvSpPr/>
          <p:nvPr/>
        </p:nvSpPr>
        <p:spPr>
          <a:xfrm>
            <a:off x="20084772" y="4649902"/>
            <a:ext cx="4121111" cy="137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200"/>
            </a:lvl1pPr>
          </a:lstStyle>
          <a:p>
            <a:pPr lvl="0">
              <a:defRPr sz="1800"/>
            </a:pPr>
            <a:r>
              <a:rPr sz="4200" dirty="0"/>
              <a:t>Machine Development</a:t>
            </a:r>
          </a:p>
        </p:txBody>
      </p:sp>
      <p:sp>
        <p:nvSpPr>
          <p:cNvPr id="22" name="Shape 198"/>
          <p:cNvSpPr/>
          <p:nvPr/>
        </p:nvSpPr>
        <p:spPr>
          <a:xfrm flipV="1">
            <a:off x="21031199" y="6128177"/>
            <a:ext cx="572097" cy="882224"/>
          </a:xfrm>
          <a:prstGeom prst="line">
            <a:avLst/>
          </a:prstGeom>
          <a:ln w="25400">
            <a:solidFill/>
            <a:miter lim="400000"/>
            <a:headEnd type="triangle"/>
          </a:ln>
        </p:spPr>
        <p:txBody>
          <a:bodyPr lIns="50800" tIns="50800" rIns="50800" bIns="50800" anchor="ctr"/>
          <a:lstStyle/>
          <a:p>
            <a:pPr lvl="0">
              <a:defRPr sz="3200"/>
            </a:pPr>
            <a:endParaRPr/>
          </a:p>
        </p:txBody>
      </p:sp>
      <p:grpSp>
        <p:nvGrpSpPr>
          <p:cNvPr id="23" name="Group 196"/>
          <p:cNvGrpSpPr/>
          <p:nvPr/>
        </p:nvGrpSpPr>
        <p:grpSpPr>
          <a:xfrm>
            <a:off x="14782998" y="6674529"/>
            <a:ext cx="8890001" cy="5923871"/>
            <a:chOff x="0" y="0"/>
            <a:chExt cx="8890000" cy="5923870"/>
          </a:xfrm>
        </p:grpSpPr>
        <p:sp>
          <p:nvSpPr>
            <p:cNvPr id="24" name="Shape 185"/>
            <p:cNvSpPr/>
            <p:nvPr/>
          </p:nvSpPr>
          <p:spPr>
            <a:xfrm>
              <a:off x="0" y="0"/>
              <a:ext cx="8890000" cy="5923871"/>
            </a:xfrm>
            <a:prstGeom prst="rect">
              <a:avLst/>
            </a:prstGeom>
            <a:solidFill>
              <a:srgbClr val="FFFFFF"/>
            </a:solidFill>
            <a:ln w="6350" cap="flat">
              <a:solidFill>
                <a:srgbClr val="000000"/>
              </a:solidFill>
              <a:prstDash val="solid"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grpSp>
          <p:nvGrpSpPr>
            <p:cNvPr id="25" name="Group 194"/>
            <p:cNvGrpSpPr/>
            <p:nvPr/>
          </p:nvGrpSpPr>
          <p:grpSpPr>
            <a:xfrm>
              <a:off x="120941" y="226378"/>
              <a:ext cx="8423138" cy="5471114"/>
              <a:chOff x="0" y="0"/>
              <a:chExt cx="8423137" cy="5471113"/>
            </a:xfrm>
          </p:grpSpPr>
          <p:pic>
            <p:nvPicPr>
              <p:cNvPr id="27" name="pasted-image.png"/>
              <p:cNvPicPr/>
              <p:nvPr/>
            </p:nvPicPr>
            <p:blipFill>
              <a:blip r:embed="rId2">
                <a:extLst/>
              </a:blip>
              <a:srcRect t="7777" r="2431" b="12197"/>
              <a:stretch>
                <a:fillRect/>
              </a:stretch>
            </p:blipFill>
            <p:spPr>
              <a:xfrm>
                <a:off x="440967" y="14079"/>
                <a:ext cx="7982171" cy="491018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28" name="Shape 187"/>
              <p:cNvSpPr/>
              <p:nvPr/>
            </p:nvSpPr>
            <p:spPr>
              <a:xfrm>
                <a:off x="1006244" y="4775719"/>
                <a:ext cx="7336890" cy="695395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ctr">
                <a:noAutofit/>
              </a:bodyPr>
              <a:lstStyle>
                <a:lvl1pPr>
                  <a:defRPr sz="3900" b="1"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 lvl="0">
                  <a:defRPr sz="1800" b="0"/>
                </a:pPr>
                <a:r>
                  <a:rPr sz="3900" b="1"/>
                  <a:t>August                    September</a:t>
                </a:r>
              </a:p>
            </p:txBody>
          </p:sp>
          <p:sp>
            <p:nvSpPr>
              <p:cNvPr id="29" name="Shape 188"/>
              <p:cNvSpPr/>
              <p:nvPr/>
            </p:nvSpPr>
            <p:spPr>
              <a:xfrm>
                <a:off x="69117" y="-1"/>
                <a:ext cx="1030040" cy="695395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ctr">
                <a:noAutofit/>
              </a:bodyPr>
              <a:lstStyle>
                <a:lvl1pPr>
                  <a:defRPr sz="3600" b="1"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 lvl="0">
                  <a:defRPr sz="1800" b="0"/>
                </a:pPr>
                <a:r>
                  <a:rPr sz="3600" b="1"/>
                  <a:t>15K</a:t>
                </a:r>
              </a:p>
            </p:txBody>
          </p:sp>
          <p:sp>
            <p:nvSpPr>
              <p:cNvPr id="30" name="Shape 189"/>
              <p:cNvSpPr/>
              <p:nvPr/>
            </p:nvSpPr>
            <p:spPr>
              <a:xfrm>
                <a:off x="69117" y="1441919"/>
                <a:ext cx="1030040" cy="695395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ctr">
                <a:noAutofit/>
              </a:bodyPr>
              <a:lstStyle>
                <a:lvl1pPr>
                  <a:defRPr sz="3600" b="1"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 lvl="0">
                  <a:defRPr sz="1800" b="0"/>
                </a:pPr>
                <a:r>
                  <a:rPr sz="3600" b="1"/>
                  <a:t>10K</a:t>
                </a:r>
              </a:p>
            </p:txBody>
          </p:sp>
          <p:sp>
            <p:nvSpPr>
              <p:cNvPr id="31" name="Shape 190"/>
              <p:cNvSpPr/>
              <p:nvPr/>
            </p:nvSpPr>
            <p:spPr>
              <a:xfrm>
                <a:off x="69242" y="2802028"/>
                <a:ext cx="1029790" cy="695395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ctr">
                <a:noAutofit/>
              </a:bodyPr>
              <a:lstStyle>
                <a:lvl1pPr>
                  <a:defRPr sz="3600" b="1"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 lvl="0">
                  <a:defRPr sz="1800" b="0"/>
                </a:pPr>
                <a:r>
                  <a:rPr sz="3600" b="1"/>
                  <a:t>5K  </a:t>
                </a:r>
              </a:p>
            </p:txBody>
          </p:sp>
          <p:sp>
            <p:nvSpPr>
              <p:cNvPr id="32" name="Shape 191"/>
              <p:cNvSpPr/>
              <p:nvPr/>
            </p:nvSpPr>
            <p:spPr>
              <a:xfrm>
                <a:off x="40905" y="720959"/>
                <a:ext cx="1086464" cy="695395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ctr">
                <a:noAutofit/>
              </a:bodyPr>
              <a:lstStyle>
                <a:lvl1pPr>
                  <a:defRPr b="1"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 lvl="0">
                  <a:defRPr sz="1800" b="0"/>
                </a:pPr>
                <a:r>
                  <a:rPr sz="5000" b="1"/>
                  <a:t>       </a:t>
                </a:r>
              </a:p>
            </p:txBody>
          </p:sp>
          <p:sp>
            <p:nvSpPr>
              <p:cNvPr id="33" name="Shape 192"/>
              <p:cNvSpPr/>
              <p:nvPr/>
            </p:nvSpPr>
            <p:spPr>
              <a:xfrm>
                <a:off x="-1" y="2121512"/>
                <a:ext cx="1086465" cy="695395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ctr">
                <a:noAutofit/>
              </a:bodyPr>
              <a:lstStyle>
                <a:lvl1pPr>
                  <a:defRPr b="1"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 lvl="0">
                  <a:defRPr sz="1800" b="0"/>
                </a:pPr>
                <a:r>
                  <a:rPr sz="5000" b="1"/>
                  <a:t>       </a:t>
                </a:r>
              </a:p>
            </p:txBody>
          </p:sp>
          <p:sp>
            <p:nvSpPr>
              <p:cNvPr id="34" name="Shape 193"/>
              <p:cNvSpPr/>
              <p:nvPr/>
            </p:nvSpPr>
            <p:spPr>
              <a:xfrm>
                <a:off x="-1" y="3448615"/>
                <a:ext cx="1086465" cy="695395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ctr">
                <a:noAutofit/>
              </a:bodyPr>
              <a:lstStyle>
                <a:lvl1pPr>
                  <a:defRPr b="1"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 lvl="0">
                  <a:defRPr sz="1800" b="0"/>
                </a:pPr>
                <a:r>
                  <a:rPr sz="5000" b="1"/>
                  <a:t>       </a:t>
                </a:r>
              </a:p>
            </p:txBody>
          </p:sp>
        </p:grpSp>
        <p:sp>
          <p:nvSpPr>
            <p:cNvPr id="26" name="Shape 195"/>
            <p:cNvSpPr/>
            <p:nvPr/>
          </p:nvSpPr>
          <p:spPr>
            <a:xfrm>
              <a:off x="1398714" y="1254590"/>
              <a:ext cx="4257691" cy="129621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3600" b="1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 lvl="0">
                <a:defRPr sz="1800" b="0"/>
              </a:pPr>
              <a:r>
                <a:rPr sz="3600" b="1" dirty="0"/>
                <a:t>Running Slots: HLT</a:t>
              </a:r>
            </a:p>
          </p:txBody>
        </p:sp>
      </p:grpSp>
      <p:sp>
        <p:nvSpPr>
          <p:cNvPr id="35" name="Shape 197"/>
          <p:cNvSpPr/>
          <p:nvPr/>
        </p:nvSpPr>
        <p:spPr>
          <a:xfrm>
            <a:off x="20237172" y="4802302"/>
            <a:ext cx="4121111" cy="137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200"/>
            </a:lvl1pPr>
          </a:lstStyle>
          <a:p>
            <a:pPr lvl="0">
              <a:defRPr sz="1800"/>
            </a:pPr>
            <a:r>
              <a:rPr sz="4200" dirty="0"/>
              <a:t>Machine Development</a:t>
            </a:r>
          </a:p>
        </p:txBody>
      </p:sp>
      <p:sp>
        <p:nvSpPr>
          <p:cNvPr id="36" name="Shape 198"/>
          <p:cNvSpPr/>
          <p:nvPr/>
        </p:nvSpPr>
        <p:spPr>
          <a:xfrm flipV="1">
            <a:off x="21183599" y="6280577"/>
            <a:ext cx="572097" cy="882224"/>
          </a:xfrm>
          <a:prstGeom prst="line">
            <a:avLst/>
          </a:prstGeom>
          <a:ln w="25400">
            <a:solidFill/>
            <a:miter lim="400000"/>
            <a:headEnd type="triangle"/>
          </a:ln>
        </p:spPr>
        <p:txBody>
          <a:bodyPr lIns="50800" tIns="50800" rIns="50800" bIns="50800" anchor="ctr"/>
          <a:lstStyle/>
          <a:p>
            <a:pPr lvl="0">
              <a:defRPr sz="3200"/>
            </a:pPr>
            <a:endParaRPr/>
          </a:p>
        </p:txBody>
      </p:sp>
      <p:grpSp>
        <p:nvGrpSpPr>
          <p:cNvPr id="37" name="Group 196"/>
          <p:cNvGrpSpPr/>
          <p:nvPr/>
        </p:nvGrpSpPr>
        <p:grpSpPr>
          <a:xfrm>
            <a:off x="14935398" y="6826929"/>
            <a:ext cx="8890001" cy="5923871"/>
            <a:chOff x="0" y="0"/>
            <a:chExt cx="8890000" cy="5923870"/>
          </a:xfrm>
        </p:grpSpPr>
        <p:sp>
          <p:nvSpPr>
            <p:cNvPr id="38" name="Shape 185"/>
            <p:cNvSpPr/>
            <p:nvPr/>
          </p:nvSpPr>
          <p:spPr>
            <a:xfrm>
              <a:off x="0" y="0"/>
              <a:ext cx="8890000" cy="5923871"/>
            </a:xfrm>
            <a:prstGeom prst="rect">
              <a:avLst/>
            </a:prstGeom>
            <a:solidFill>
              <a:srgbClr val="FFFFFF"/>
            </a:solidFill>
            <a:ln w="6350" cap="flat">
              <a:solidFill>
                <a:srgbClr val="000000"/>
              </a:solidFill>
              <a:prstDash val="solid"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grpSp>
          <p:nvGrpSpPr>
            <p:cNvPr id="39" name="Group 194"/>
            <p:cNvGrpSpPr/>
            <p:nvPr/>
          </p:nvGrpSpPr>
          <p:grpSpPr>
            <a:xfrm>
              <a:off x="120941" y="226378"/>
              <a:ext cx="8423138" cy="5471114"/>
              <a:chOff x="0" y="0"/>
              <a:chExt cx="8423137" cy="5471113"/>
            </a:xfrm>
          </p:grpSpPr>
          <p:pic>
            <p:nvPicPr>
              <p:cNvPr id="41" name="pasted-image.png"/>
              <p:cNvPicPr/>
              <p:nvPr/>
            </p:nvPicPr>
            <p:blipFill>
              <a:blip r:embed="rId2">
                <a:extLst/>
              </a:blip>
              <a:srcRect t="7777" r="2431" b="12197"/>
              <a:stretch>
                <a:fillRect/>
              </a:stretch>
            </p:blipFill>
            <p:spPr>
              <a:xfrm>
                <a:off x="440967" y="14079"/>
                <a:ext cx="7982171" cy="491018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42" name="Shape 187"/>
              <p:cNvSpPr/>
              <p:nvPr/>
            </p:nvSpPr>
            <p:spPr>
              <a:xfrm>
                <a:off x="1006244" y="4775719"/>
                <a:ext cx="7336890" cy="695395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ctr">
                <a:noAutofit/>
              </a:bodyPr>
              <a:lstStyle>
                <a:lvl1pPr>
                  <a:defRPr sz="3900" b="1"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 lvl="0">
                  <a:defRPr sz="1800" b="0"/>
                </a:pPr>
                <a:r>
                  <a:rPr sz="3900" b="1"/>
                  <a:t>August                    September</a:t>
                </a:r>
              </a:p>
            </p:txBody>
          </p:sp>
          <p:sp>
            <p:nvSpPr>
              <p:cNvPr id="43" name="Shape 188"/>
              <p:cNvSpPr/>
              <p:nvPr/>
            </p:nvSpPr>
            <p:spPr>
              <a:xfrm>
                <a:off x="69117" y="-1"/>
                <a:ext cx="1030040" cy="695395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ctr">
                <a:noAutofit/>
              </a:bodyPr>
              <a:lstStyle>
                <a:lvl1pPr>
                  <a:defRPr sz="3600" b="1"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 lvl="0">
                  <a:defRPr sz="1800" b="0"/>
                </a:pPr>
                <a:r>
                  <a:rPr sz="3600" b="1"/>
                  <a:t>15K</a:t>
                </a:r>
              </a:p>
            </p:txBody>
          </p:sp>
          <p:sp>
            <p:nvSpPr>
              <p:cNvPr id="44" name="Shape 189"/>
              <p:cNvSpPr/>
              <p:nvPr/>
            </p:nvSpPr>
            <p:spPr>
              <a:xfrm>
                <a:off x="69117" y="1441919"/>
                <a:ext cx="1030040" cy="695395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ctr">
                <a:noAutofit/>
              </a:bodyPr>
              <a:lstStyle>
                <a:lvl1pPr>
                  <a:defRPr sz="3600" b="1"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 lvl="0">
                  <a:defRPr sz="1800" b="0"/>
                </a:pPr>
                <a:r>
                  <a:rPr sz="3600" b="1"/>
                  <a:t>10K</a:t>
                </a:r>
              </a:p>
            </p:txBody>
          </p:sp>
          <p:sp>
            <p:nvSpPr>
              <p:cNvPr id="45" name="Shape 190"/>
              <p:cNvSpPr/>
              <p:nvPr/>
            </p:nvSpPr>
            <p:spPr>
              <a:xfrm>
                <a:off x="69242" y="2802028"/>
                <a:ext cx="1029790" cy="695395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ctr">
                <a:noAutofit/>
              </a:bodyPr>
              <a:lstStyle>
                <a:lvl1pPr>
                  <a:defRPr sz="3600" b="1"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 lvl="0">
                  <a:defRPr sz="1800" b="0"/>
                </a:pPr>
                <a:r>
                  <a:rPr sz="3600" b="1"/>
                  <a:t>5K  </a:t>
                </a:r>
              </a:p>
            </p:txBody>
          </p:sp>
          <p:sp>
            <p:nvSpPr>
              <p:cNvPr id="46" name="Shape 191"/>
              <p:cNvSpPr/>
              <p:nvPr/>
            </p:nvSpPr>
            <p:spPr>
              <a:xfrm>
                <a:off x="40905" y="720959"/>
                <a:ext cx="1086464" cy="695395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ctr">
                <a:noAutofit/>
              </a:bodyPr>
              <a:lstStyle>
                <a:lvl1pPr>
                  <a:defRPr b="1"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 lvl="0">
                  <a:defRPr sz="1800" b="0"/>
                </a:pPr>
                <a:r>
                  <a:rPr sz="5000" b="1"/>
                  <a:t>       </a:t>
                </a:r>
              </a:p>
            </p:txBody>
          </p:sp>
          <p:sp>
            <p:nvSpPr>
              <p:cNvPr id="47" name="Shape 192"/>
              <p:cNvSpPr/>
              <p:nvPr/>
            </p:nvSpPr>
            <p:spPr>
              <a:xfrm>
                <a:off x="-1" y="2121512"/>
                <a:ext cx="1086465" cy="695395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ctr">
                <a:noAutofit/>
              </a:bodyPr>
              <a:lstStyle>
                <a:lvl1pPr>
                  <a:defRPr b="1"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 lvl="0">
                  <a:defRPr sz="1800" b="0"/>
                </a:pPr>
                <a:r>
                  <a:rPr sz="5000" b="1"/>
                  <a:t>       </a:t>
                </a:r>
              </a:p>
            </p:txBody>
          </p:sp>
          <p:sp>
            <p:nvSpPr>
              <p:cNvPr id="48" name="Shape 193"/>
              <p:cNvSpPr/>
              <p:nvPr/>
            </p:nvSpPr>
            <p:spPr>
              <a:xfrm>
                <a:off x="-1" y="3448615"/>
                <a:ext cx="1086465" cy="695395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ctr">
                <a:noAutofit/>
              </a:bodyPr>
              <a:lstStyle>
                <a:lvl1pPr>
                  <a:defRPr b="1"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 lvl="0">
                  <a:defRPr sz="1800" b="0"/>
                </a:pPr>
                <a:r>
                  <a:rPr sz="5000" b="1"/>
                  <a:t>       </a:t>
                </a:r>
              </a:p>
            </p:txBody>
          </p:sp>
        </p:grpSp>
        <p:sp>
          <p:nvSpPr>
            <p:cNvPr id="40" name="Shape 195"/>
            <p:cNvSpPr/>
            <p:nvPr/>
          </p:nvSpPr>
          <p:spPr>
            <a:xfrm>
              <a:off x="1398714" y="1254590"/>
              <a:ext cx="4257691" cy="129621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3600" b="1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 lvl="0">
                <a:defRPr sz="1800" b="0"/>
              </a:pPr>
              <a:r>
                <a:rPr sz="3600" b="1" dirty="0"/>
                <a:t>Running Slots: HLT</a:t>
              </a:r>
            </a:p>
          </p:txBody>
        </p:sp>
      </p:grpSp>
      <p:sp>
        <p:nvSpPr>
          <p:cNvPr id="49" name="Shape 197"/>
          <p:cNvSpPr/>
          <p:nvPr/>
        </p:nvSpPr>
        <p:spPr>
          <a:xfrm>
            <a:off x="20389572" y="4954702"/>
            <a:ext cx="4121111" cy="137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200"/>
            </a:lvl1pPr>
          </a:lstStyle>
          <a:p>
            <a:pPr lvl="0">
              <a:defRPr sz="1800"/>
            </a:pPr>
            <a:r>
              <a:rPr sz="4200" dirty="0"/>
              <a:t>Machine Development</a:t>
            </a:r>
          </a:p>
        </p:txBody>
      </p:sp>
      <p:sp>
        <p:nvSpPr>
          <p:cNvPr id="50" name="Shape 198"/>
          <p:cNvSpPr/>
          <p:nvPr/>
        </p:nvSpPr>
        <p:spPr>
          <a:xfrm flipV="1">
            <a:off x="21335999" y="6432977"/>
            <a:ext cx="572097" cy="882224"/>
          </a:xfrm>
          <a:prstGeom prst="line">
            <a:avLst/>
          </a:prstGeom>
          <a:ln w="25400">
            <a:solidFill/>
            <a:miter lim="400000"/>
            <a:headEnd type="triangle"/>
          </a:ln>
        </p:spPr>
        <p:txBody>
          <a:bodyPr lIns="50800" tIns="50800" rIns="50800" bIns="50800" anchor="ctr"/>
          <a:lstStyle/>
          <a:p>
            <a:pPr lvl="0">
              <a:defRPr sz="3200"/>
            </a:pPr>
            <a:endParaRPr/>
          </a:p>
        </p:txBody>
      </p:sp>
      <p:grpSp>
        <p:nvGrpSpPr>
          <p:cNvPr id="51" name="Group 196"/>
          <p:cNvGrpSpPr/>
          <p:nvPr/>
        </p:nvGrpSpPr>
        <p:grpSpPr>
          <a:xfrm>
            <a:off x="15087798" y="6979329"/>
            <a:ext cx="8890001" cy="5923871"/>
            <a:chOff x="0" y="0"/>
            <a:chExt cx="8890000" cy="5923870"/>
          </a:xfrm>
        </p:grpSpPr>
        <p:sp>
          <p:nvSpPr>
            <p:cNvPr id="52" name="Shape 185"/>
            <p:cNvSpPr/>
            <p:nvPr/>
          </p:nvSpPr>
          <p:spPr>
            <a:xfrm>
              <a:off x="0" y="0"/>
              <a:ext cx="8890000" cy="5923871"/>
            </a:xfrm>
            <a:prstGeom prst="rect">
              <a:avLst/>
            </a:prstGeom>
            <a:solidFill>
              <a:srgbClr val="FFFFFF"/>
            </a:solidFill>
            <a:ln w="6350" cap="flat">
              <a:solidFill>
                <a:srgbClr val="000000"/>
              </a:solidFill>
              <a:prstDash val="solid"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grpSp>
          <p:nvGrpSpPr>
            <p:cNvPr id="53" name="Group 194"/>
            <p:cNvGrpSpPr/>
            <p:nvPr/>
          </p:nvGrpSpPr>
          <p:grpSpPr>
            <a:xfrm>
              <a:off x="120941" y="226378"/>
              <a:ext cx="8423138" cy="5471114"/>
              <a:chOff x="0" y="0"/>
              <a:chExt cx="8423137" cy="5471113"/>
            </a:xfrm>
          </p:grpSpPr>
          <p:pic>
            <p:nvPicPr>
              <p:cNvPr id="55" name="pasted-image.png"/>
              <p:cNvPicPr/>
              <p:nvPr/>
            </p:nvPicPr>
            <p:blipFill>
              <a:blip r:embed="rId2">
                <a:extLst/>
              </a:blip>
              <a:srcRect t="7777" r="2431" b="12197"/>
              <a:stretch>
                <a:fillRect/>
              </a:stretch>
            </p:blipFill>
            <p:spPr>
              <a:xfrm>
                <a:off x="440967" y="14079"/>
                <a:ext cx="7982171" cy="491018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56" name="Shape 187"/>
              <p:cNvSpPr/>
              <p:nvPr/>
            </p:nvSpPr>
            <p:spPr>
              <a:xfrm>
                <a:off x="1006244" y="4775719"/>
                <a:ext cx="7336890" cy="695395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ctr">
                <a:noAutofit/>
              </a:bodyPr>
              <a:lstStyle>
                <a:lvl1pPr>
                  <a:defRPr sz="3900" b="1"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 lvl="0">
                  <a:defRPr sz="1800" b="0"/>
                </a:pPr>
                <a:r>
                  <a:rPr sz="3900" b="1"/>
                  <a:t>August                    September</a:t>
                </a:r>
              </a:p>
            </p:txBody>
          </p:sp>
          <p:sp>
            <p:nvSpPr>
              <p:cNvPr id="57" name="Shape 188"/>
              <p:cNvSpPr/>
              <p:nvPr/>
            </p:nvSpPr>
            <p:spPr>
              <a:xfrm>
                <a:off x="69117" y="-1"/>
                <a:ext cx="1030040" cy="695395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ctr">
                <a:noAutofit/>
              </a:bodyPr>
              <a:lstStyle>
                <a:lvl1pPr>
                  <a:defRPr sz="3600" b="1"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 lvl="0">
                  <a:defRPr sz="1800" b="0"/>
                </a:pPr>
                <a:r>
                  <a:rPr sz="3600" b="1"/>
                  <a:t>15K</a:t>
                </a:r>
              </a:p>
            </p:txBody>
          </p:sp>
          <p:sp>
            <p:nvSpPr>
              <p:cNvPr id="58" name="Shape 189"/>
              <p:cNvSpPr/>
              <p:nvPr/>
            </p:nvSpPr>
            <p:spPr>
              <a:xfrm>
                <a:off x="69117" y="1441919"/>
                <a:ext cx="1030040" cy="695395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ctr">
                <a:noAutofit/>
              </a:bodyPr>
              <a:lstStyle>
                <a:lvl1pPr>
                  <a:defRPr sz="3600" b="1"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 lvl="0">
                  <a:defRPr sz="1800" b="0"/>
                </a:pPr>
                <a:r>
                  <a:rPr sz="3600" b="1"/>
                  <a:t>10K</a:t>
                </a:r>
              </a:p>
            </p:txBody>
          </p:sp>
          <p:sp>
            <p:nvSpPr>
              <p:cNvPr id="59" name="Shape 190"/>
              <p:cNvSpPr/>
              <p:nvPr/>
            </p:nvSpPr>
            <p:spPr>
              <a:xfrm>
                <a:off x="69242" y="2802028"/>
                <a:ext cx="1029790" cy="695395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ctr">
                <a:noAutofit/>
              </a:bodyPr>
              <a:lstStyle>
                <a:lvl1pPr>
                  <a:defRPr sz="3600" b="1"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 lvl="0">
                  <a:defRPr sz="1800" b="0"/>
                </a:pPr>
                <a:r>
                  <a:rPr sz="3600" b="1"/>
                  <a:t>5K  </a:t>
                </a:r>
              </a:p>
            </p:txBody>
          </p:sp>
          <p:sp>
            <p:nvSpPr>
              <p:cNvPr id="60" name="Shape 191"/>
              <p:cNvSpPr/>
              <p:nvPr/>
            </p:nvSpPr>
            <p:spPr>
              <a:xfrm>
                <a:off x="40905" y="720959"/>
                <a:ext cx="1086464" cy="695395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ctr">
                <a:noAutofit/>
              </a:bodyPr>
              <a:lstStyle>
                <a:lvl1pPr>
                  <a:defRPr b="1"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 lvl="0">
                  <a:defRPr sz="1800" b="0"/>
                </a:pPr>
                <a:r>
                  <a:rPr sz="5000" b="1"/>
                  <a:t>       </a:t>
                </a:r>
              </a:p>
            </p:txBody>
          </p:sp>
          <p:sp>
            <p:nvSpPr>
              <p:cNvPr id="61" name="Shape 192"/>
              <p:cNvSpPr/>
              <p:nvPr/>
            </p:nvSpPr>
            <p:spPr>
              <a:xfrm>
                <a:off x="-1" y="2121512"/>
                <a:ext cx="1086465" cy="695395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ctr">
                <a:noAutofit/>
              </a:bodyPr>
              <a:lstStyle>
                <a:lvl1pPr>
                  <a:defRPr b="1"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 lvl="0">
                  <a:defRPr sz="1800" b="0"/>
                </a:pPr>
                <a:r>
                  <a:rPr sz="5000" b="1"/>
                  <a:t>       </a:t>
                </a:r>
              </a:p>
            </p:txBody>
          </p:sp>
          <p:sp>
            <p:nvSpPr>
              <p:cNvPr id="62" name="Shape 193"/>
              <p:cNvSpPr/>
              <p:nvPr/>
            </p:nvSpPr>
            <p:spPr>
              <a:xfrm>
                <a:off x="-1" y="3448615"/>
                <a:ext cx="1086465" cy="695395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ctr">
                <a:noAutofit/>
              </a:bodyPr>
              <a:lstStyle>
                <a:lvl1pPr>
                  <a:defRPr b="1"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 lvl="0">
                  <a:defRPr sz="1800" b="0"/>
                </a:pPr>
                <a:r>
                  <a:rPr sz="5000" b="1"/>
                  <a:t>       </a:t>
                </a:r>
              </a:p>
            </p:txBody>
          </p:sp>
        </p:grpSp>
        <p:sp>
          <p:nvSpPr>
            <p:cNvPr id="54" name="Shape 195"/>
            <p:cNvSpPr/>
            <p:nvPr/>
          </p:nvSpPr>
          <p:spPr>
            <a:xfrm>
              <a:off x="1398714" y="1254590"/>
              <a:ext cx="4257691" cy="129621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3600" b="1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 lvl="0">
                <a:defRPr sz="1800" b="0"/>
              </a:pPr>
              <a:r>
                <a:rPr sz="3600" b="1" dirty="0"/>
                <a:t>Running Slots: HLT</a:t>
              </a:r>
            </a:p>
          </p:txBody>
        </p:sp>
      </p:grpSp>
      <p:grpSp>
        <p:nvGrpSpPr>
          <p:cNvPr id="63" name="Group 196"/>
          <p:cNvGrpSpPr/>
          <p:nvPr/>
        </p:nvGrpSpPr>
        <p:grpSpPr>
          <a:xfrm>
            <a:off x="15240198" y="7131729"/>
            <a:ext cx="8890001" cy="5923871"/>
            <a:chOff x="0" y="0"/>
            <a:chExt cx="8890000" cy="5923870"/>
          </a:xfrm>
        </p:grpSpPr>
        <p:sp>
          <p:nvSpPr>
            <p:cNvPr id="64" name="Shape 185"/>
            <p:cNvSpPr/>
            <p:nvPr/>
          </p:nvSpPr>
          <p:spPr>
            <a:xfrm>
              <a:off x="0" y="0"/>
              <a:ext cx="8890000" cy="5923871"/>
            </a:xfrm>
            <a:prstGeom prst="rect">
              <a:avLst/>
            </a:prstGeom>
            <a:solidFill>
              <a:srgbClr val="FFFFFF"/>
            </a:solidFill>
            <a:ln w="6350" cap="flat">
              <a:solidFill>
                <a:srgbClr val="000000"/>
              </a:solidFill>
              <a:prstDash val="solid"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grpSp>
          <p:nvGrpSpPr>
            <p:cNvPr id="65" name="Group 194"/>
            <p:cNvGrpSpPr/>
            <p:nvPr/>
          </p:nvGrpSpPr>
          <p:grpSpPr>
            <a:xfrm>
              <a:off x="120941" y="226378"/>
              <a:ext cx="8423138" cy="5471114"/>
              <a:chOff x="0" y="0"/>
              <a:chExt cx="8423137" cy="5471113"/>
            </a:xfrm>
          </p:grpSpPr>
          <p:pic>
            <p:nvPicPr>
              <p:cNvPr id="67" name="pasted-image.png"/>
              <p:cNvPicPr/>
              <p:nvPr/>
            </p:nvPicPr>
            <p:blipFill>
              <a:blip r:embed="rId2">
                <a:extLst/>
              </a:blip>
              <a:srcRect t="7777" r="2431" b="12197"/>
              <a:stretch>
                <a:fillRect/>
              </a:stretch>
            </p:blipFill>
            <p:spPr>
              <a:xfrm>
                <a:off x="440967" y="14079"/>
                <a:ext cx="7982171" cy="491018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68" name="Shape 187"/>
              <p:cNvSpPr/>
              <p:nvPr/>
            </p:nvSpPr>
            <p:spPr>
              <a:xfrm>
                <a:off x="1006244" y="4775719"/>
                <a:ext cx="7336890" cy="695395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ctr">
                <a:noAutofit/>
              </a:bodyPr>
              <a:lstStyle>
                <a:lvl1pPr>
                  <a:defRPr sz="3900" b="1"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 lvl="0">
                  <a:defRPr sz="1800" b="0"/>
                </a:pPr>
                <a:r>
                  <a:rPr sz="3900" b="1"/>
                  <a:t>August                    September</a:t>
                </a:r>
              </a:p>
            </p:txBody>
          </p:sp>
          <p:sp>
            <p:nvSpPr>
              <p:cNvPr id="69" name="Shape 188"/>
              <p:cNvSpPr/>
              <p:nvPr/>
            </p:nvSpPr>
            <p:spPr>
              <a:xfrm>
                <a:off x="69117" y="-1"/>
                <a:ext cx="1030040" cy="695395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ctr">
                <a:noAutofit/>
              </a:bodyPr>
              <a:lstStyle>
                <a:lvl1pPr>
                  <a:defRPr sz="3600" b="1"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 lvl="0">
                  <a:defRPr sz="1800" b="0"/>
                </a:pPr>
                <a:r>
                  <a:rPr sz="3600" b="1"/>
                  <a:t>15K</a:t>
                </a:r>
              </a:p>
            </p:txBody>
          </p:sp>
          <p:sp>
            <p:nvSpPr>
              <p:cNvPr id="70" name="Shape 189"/>
              <p:cNvSpPr/>
              <p:nvPr/>
            </p:nvSpPr>
            <p:spPr>
              <a:xfrm>
                <a:off x="69117" y="1441919"/>
                <a:ext cx="1030040" cy="695395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ctr">
                <a:noAutofit/>
              </a:bodyPr>
              <a:lstStyle>
                <a:lvl1pPr>
                  <a:defRPr sz="3600" b="1"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 lvl="0">
                  <a:defRPr sz="1800" b="0"/>
                </a:pPr>
                <a:r>
                  <a:rPr sz="3600" b="1"/>
                  <a:t>10K</a:t>
                </a:r>
              </a:p>
            </p:txBody>
          </p:sp>
          <p:sp>
            <p:nvSpPr>
              <p:cNvPr id="71" name="Shape 190"/>
              <p:cNvSpPr/>
              <p:nvPr/>
            </p:nvSpPr>
            <p:spPr>
              <a:xfrm>
                <a:off x="69242" y="2802028"/>
                <a:ext cx="1029790" cy="695395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ctr">
                <a:noAutofit/>
              </a:bodyPr>
              <a:lstStyle>
                <a:lvl1pPr>
                  <a:defRPr sz="3600" b="1"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 lvl="0">
                  <a:defRPr sz="1800" b="0"/>
                </a:pPr>
                <a:r>
                  <a:rPr sz="3600" b="1"/>
                  <a:t>5K  </a:t>
                </a:r>
              </a:p>
            </p:txBody>
          </p:sp>
          <p:sp>
            <p:nvSpPr>
              <p:cNvPr id="72" name="Shape 191"/>
              <p:cNvSpPr/>
              <p:nvPr/>
            </p:nvSpPr>
            <p:spPr>
              <a:xfrm>
                <a:off x="40905" y="720959"/>
                <a:ext cx="1086464" cy="695395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ctr">
                <a:noAutofit/>
              </a:bodyPr>
              <a:lstStyle>
                <a:lvl1pPr>
                  <a:defRPr b="1"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 lvl="0">
                  <a:defRPr sz="1800" b="0"/>
                </a:pPr>
                <a:r>
                  <a:rPr sz="5000" b="1"/>
                  <a:t>       </a:t>
                </a:r>
              </a:p>
            </p:txBody>
          </p:sp>
          <p:sp>
            <p:nvSpPr>
              <p:cNvPr id="73" name="Shape 192"/>
              <p:cNvSpPr/>
              <p:nvPr/>
            </p:nvSpPr>
            <p:spPr>
              <a:xfrm>
                <a:off x="-1" y="2121512"/>
                <a:ext cx="1086465" cy="695395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ctr">
                <a:noAutofit/>
              </a:bodyPr>
              <a:lstStyle>
                <a:lvl1pPr>
                  <a:defRPr b="1"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 lvl="0">
                  <a:defRPr sz="1800" b="0"/>
                </a:pPr>
                <a:r>
                  <a:rPr sz="5000" b="1"/>
                  <a:t>       </a:t>
                </a:r>
              </a:p>
            </p:txBody>
          </p:sp>
          <p:sp>
            <p:nvSpPr>
              <p:cNvPr id="74" name="Shape 193"/>
              <p:cNvSpPr/>
              <p:nvPr/>
            </p:nvSpPr>
            <p:spPr>
              <a:xfrm>
                <a:off x="-1" y="3448615"/>
                <a:ext cx="1086465" cy="695395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ctr">
                <a:noAutofit/>
              </a:bodyPr>
              <a:lstStyle>
                <a:lvl1pPr>
                  <a:defRPr b="1"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 lvl="0">
                  <a:defRPr sz="1800" b="0"/>
                </a:pPr>
                <a:r>
                  <a:rPr sz="5000" b="1"/>
                  <a:t>       </a:t>
                </a:r>
              </a:p>
            </p:txBody>
          </p:sp>
        </p:grpSp>
        <p:sp>
          <p:nvSpPr>
            <p:cNvPr id="66" name="Shape 195"/>
            <p:cNvSpPr/>
            <p:nvPr/>
          </p:nvSpPr>
          <p:spPr>
            <a:xfrm>
              <a:off x="1398714" y="1254590"/>
              <a:ext cx="4257691" cy="129621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3600" b="1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 lvl="0">
                <a:defRPr sz="1800" b="0"/>
              </a:pPr>
              <a:r>
                <a:rPr sz="3600" b="1" dirty="0"/>
                <a:t>Running Slots: HLT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6025" y="773648"/>
            <a:ext cx="2876549" cy="1924480"/>
          </a:xfrm>
          <a:prstGeom prst="rect">
            <a:avLst/>
          </a:prstGeom>
        </p:spPr>
      </p:pic>
      <p:pic>
        <p:nvPicPr>
          <p:cNvPr id="75" name="Picture 74" descr="85ea501a51c4d6c2f5cae9c64d644e01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952"/>
          <a:stretch/>
        </p:blipFill>
        <p:spPr>
          <a:xfrm>
            <a:off x="6420033" y="2698128"/>
            <a:ext cx="2723968" cy="3140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227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Common themes – 2 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200" dirty="0"/>
              <a:t>Better data management tools</a:t>
            </a:r>
          </a:p>
          <a:p>
            <a:pPr lvl="1"/>
            <a:r>
              <a:rPr lang="en-US" sz="2000" dirty="0"/>
              <a:t>Data federations introduced: allows access to remote data </a:t>
            </a:r>
          </a:p>
          <a:p>
            <a:pPr lvl="1"/>
            <a:r>
              <a:rPr lang="en-US" sz="2000" dirty="0"/>
              <a:t>More intelligent data placement algorithms, better clean up of unused data (“data popularity”)</a:t>
            </a:r>
          </a:p>
          <a:p>
            <a:pPr lvl="1"/>
            <a:r>
              <a:rPr lang="en-US" sz="2000" dirty="0"/>
              <a:t>Significantly improved File Transfer Service (FTS) – now a (more) central </a:t>
            </a:r>
            <a:r>
              <a:rPr lang="en-US" sz="2000" dirty="0" smtClean="0"/>
              <a:t>service</a:t>
            </a:r>
          </a:p>
          <a:p>
            <a:pPr marL="493725" lvl="1">
              <a:buClr>
                <a:schemeClr val="tx2">
                  <a:lumMod val="40000"/>
                  <a:lumOff val="60000"/>
                </a:schemeClr>
              </a:buClr>
              <a:buSzPct val="80000"/>
              <a:buFont typeface="Wingdings" charset="2"/>
              <a:buChar char="q"/>
            </a:pPr>
            <a:r>
              <a:rPr lang="en-US" sz="2200" dirty="0" smtClean="0"/>
              <a:t>Significant improvements in software performance, </a:t>
            </a:r>
            <a:r>
              <a:rPr lang="en-US" sz="2200" dirty="0"/>
              <a:t>in order to keep resource requirements manageable and </a:t>
            </a:r>
            <a:r>
              <a:rPr lang="en-US" sz="2200" dirty="0" smtClean="0"/>
              <a:t>realistic</a:t>
            </a:r>
          </a:p>
          <a:p>
            <a:r>
              <a:rPr lang="en-US" sz="2200" dirty="0" smtClean="0"/>
              <a:t>Updated production and analysis tools</a:t>
            </a:r>
          </a:p>
          <a:p>
            <a:pPr lvl="1"/>
            <a:r>
              <a:rPr lang="en-US" sz="2000" dirty="0" smtClean="0"/>
              <a:t>Move to multi-core and multi-threaded applications</a:t>
            </a:r>
          </a:p>
          <a:p>
            <a:r>
              <a:rPr lang="en-US" sz="2200" dirty="0" smtClean="0"/>
              <a:t>Simplification of “grid” services</a:t>
            </a:r>
          </a:p>
          <a:p>
            <a:pPr lvl="1"/>
            <a:r>
              <a:rPr lang="en-US" sz="2000" dirty="0" smtClean="0"/>
              <a:t>Reduction of complexity, more </a:t>
            </a:r>
            <a:r>
              <a:rPr lang="en-US" sz="2000" dirty="0" err="1" smtClean="0"/>
              <a:t>centralisation</a:t>
            </a:r>
            <a:endParaRPr lang="en-US" sz="2000" dirty="0" smtClean="0"/>
          </a:p>
          <a:p>
            <a:pPr marL="36572" indent="0">
              <a:buNone/>
            </a:pP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4294967295"/>
          </p:nvPr>
        </p:nvSpPr>
        <p:spPr>
          <a:xfrm>
            <a:off x="2969335" y="6362378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28 September 2015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5182756" y="6356351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Ian Bird; NEC'2015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185377" y="6356351"/>
            <a:ext cx="501424" cy="365125"/>
          </a:xfrm>
          <a:prstGeom prst="rect">
            <a:avLst/>
          </a:prstGeom>
        </p:spPr>
        <p:txBody>
          <a:bodyPr/>
          <a:lstStyle/>
          <a:p>
            <a:fld id="{17918391-D411-FE40-AAD7-861AE5233E0E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7802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dirty="0"/>
              <a:t>W</a:t>
            </a:r>
            <a:r>
              <a:rPr lang="en-GB" dirty="0" smtClean="0"/>
              <a:t>ide area access to data</a:t>
            </a:r>
          </a:p>
          <a:p>
            <a:pPr lvl="1"/>
            <a:r>
              <a:rPr lang="en-GB" sz="2800" dirty="0" smtClean="0"/>
              <a:t>Access any data from any site without the need to first copy it</a:t>
            </a:r>
            <a:endParaRPr lang="en-GB" dirty="0" smtClean="0"/>
          </a:p>
          <a:p>
            <a:pPr lvl="1"/>
            <a:r>
              <a:rPr lang="en-GB" dirty="0" smtClean="0"/>
              <a:t>Optimizing data access from jobs: remote access, remote I/O</a:t>
            </a:r>
          </a:p>
          <a:p>
            <a:pPr lvl="1"/>
            <a:r>
              <a:rPr lang="en-GB" dirty="0" smtClean="0"/>
              <a:t>Performance is good – more intelligence and better caching at all levels</a:t>
            </a:r>
          </a:p>
          <a:p>
            <a:r>
              <a:rPr lang="en-GB" dirty="0" smtClean="0"/>
              <a:t>More </a:t>
            </a:r>
            <a:r>
              <a:rPr lang="en-GB" dirty="0"/>
              <a:t>intelligent data placement/caching; pre-placement </a:t>
            </a:r>
            <a:r>
              <a:rPr lang="en-GB" dirty="0" err="1"/>
              <a:t>vs</a:t>
            </a:r>
            <a:r>
              <a:rPr lang="en-GB" dirty="0"/>
              <a:t> dynamic </a:t>
            </a:r>
            <a:r>
              <a:rPr lang="en-GB" dirty="0" smtClean="0"/>
              <a:t>caching</a:t>
            </a:r>
          </a:p>
          <a:p>
            <a:r>
              <a:rPr lang="en-GB" dirty="0" smtClean="0"/>
              <a:t>Federated storage important for big data</a:t>
            </a:r>
          </a:p>
          <a:p>
            <a:pPr lvl="1"/>
            <a:r>
              <a:rPr lang="en-GB" dirty="0" smtClean="0"/>
              <a:t>Distributed management and uniform access – preserves administrative autonomy and is inherently scalable (scale-out)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Data federations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GB" smtClean="0"/>
              <a:t>28 September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mtClean="0"/>
              <a:t>Ian Bird; NEC'2015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17918391-D411-FE40-AAD7-861AE5233E0E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5492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ATLAS FAX Infrastructure </a:t>
            </a:r>
            <a:r>
              <a:rPr lang="en-US" sz="800" dirty="0" smtClean="0"/>
              <a:t>(From Rob Gardner)</a:t>
            </a:r>
            <a:endParaRPr lang="en-US" sz="800" dirty="0"/>
          </a:p>
        </p:txBody>
      </p:sp>
      <p:pic>
        <p:nvPicPr>
          <p:cNvPr id="4" name="Content Placeholder 4" descr="screenshot_731.jpg"/>
          <p:cNvPicPr>
            <a:picLocks noGrp="1" noChangeAspect="1"/>
          </p:cNvPicPr>
          <p:nvPr>
            <p:ph sz="quarter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38" r="-2138"/>
          <a:stretch>
            <a:fillRect/>
          </a:stretch>
        </p:blipFill>
        <p:spPr>
          <a:xfrm>
            <a:off x="694911" y="1364508"/>
            <a:ext cx="7610889" cy="46784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990600" y="2288019"/>
            <a:ext cx="3919631" cy="100618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lIns="82058" tIns="41029" rIns="82058" bIns="41029" rtlCol="0">
            <a:spAutoFit/>
          </a:bodyPr>
          <a:lstStyle/>
          <a:p>
            <a:r>
              <a:rPr lang="en-US" sz="1200" dirty="0" smtClean="0">
                <a:latin typeface="Calibri"/>
                <a:cs typeface="Calibri"/>
              </a:rPr>
              <a:t>Provides a global namespace</a:t>
            </a:r>
          </a:p>
          <a:p>
            <a:r>
              <a:rPr lang="en-US" sz="1200" dirty="0" smtClean="0">
                <a:latin typeface="Calibri"/>
                <a:cs typeface="Calibri"/>
              </a:rPr>
              <a:t>Unifies dCache, DPM, </a:t>
            </a:r>
            <a:r>
              <a:rPr lang="en-US" sz="1200" dirty="0" err="1" smtClean="0">
                <a:latin typeface="Calibri"/>
                <a:cs typeface="Calibri"/>
              </a:rPr>
              <a:t>Lustre</a:t>
            </a:r>
            <a:r>
              <a:rPr lang="en-US" sz="1200" dirty="0" smtClean="0">
                <a:latin typeface="Calibri"/>
                <a:cs typeface="Calibri"/>
              </a:rPr>
              <a:t>/GPFS, Xrootd storage </a:t>
            </a:r>
            <a:r>
              <a:rPr lang="en-US" sz="1200" dirty="0" err="1" smtClean="0">
                <a:latin typeface="Calibri"/>
                <a:cs typeface="Calibri"/>
              </a:rPr>
              <a:t>backends</a:t>
            </a:r>
            <a:endParaRPr lang="en-US" sz="1200" dirty="0" smtClean="0">
              <a:latin typeface="Calibri"/>
              <a:cs typeface="Calibri"/>
            </a:endParaRPr>
          </a:p>
          <a:p>
            <a:r>
              <a:rPr lang="en-US" sz="1200" dirty="0" smtClean="0">
                <a:latin typeface="Calibri"/>
                <a:cs typeface="Calibri"/>
              </a:rPr>
              <a:t>Xrootd an efficient protocol for WAN access</a:t>
            </a:r>
          </a:p>
          <a:p>
            <a:r>
              <a:rPr lang="en-US" sz="1200" dirty="0" smtClean="0">
                <a:latin typeface="Calibri"/>
                <a:cs typeface="Calibri"/>
              </a:rPr>
              <a:t>Main Fall-back use case </a:t>
            </a:r>
            <a:r>
              <a:rPr lang="en-US" sz="1200" b="1" dirty="0" smtClean="0">
                <a:latin typeface="Calibri"/>
                <a:cs typeface="Calibri"/>
              </a:rPr>
              <a:t>in production</a:t>
            </a:r>
            <a:r>
              <a:rPr lang="en-US" sz="1200" dirty="0" smtClean="0">
                <a:latin typeface="Calibri"/>
                <a:cs typeface="Calibri"/>
              </a:rPr>
              <a:t> at many sites</a:t>
            </a:r>
          </a:p>
          <a:p>
            <a:r>
              <a:rPr lang="en-US" sz="1200" dirty="0" smtClean="0">
                <a:latin typeface="Calibri"/>
                <a:cs typeface="Calibri"/>
              </a:rPr>
              <a:t>Regional redirection network provides lookup scalability</a:t>
            </a:r>
            <a:endParaRPr lang="en-US" sz="1200" dirty="0">
              <a:latin typeface="Calibri"/>
              <a:cs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49749" y="6283787"/>
            <a:ext cx="561204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 smtClean="0"/>
              <a:t>Today uses “</a:t>
            </a:r>
            <a:r>
              <a:rPr lang="en-GB" dirty="0" err="1" smtClean="0"/>
              <a:t>xrootd</a:t>
            </a:r>
            <a:r>
              <a:rPr lang="en-GB" dirty="0" smtClean="0"/>
              <a:t>” protocol – soon will also use http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944628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206488" y="1112349"/>
            <a:ext cx="8229600" cy="5077311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Networks allow us to break the boundaries –</a:t>
            </a:r>
          </a:p>
          <a:p>
            <a:pPr>
              <a:buFont typeface="Wingdings" charset="2"/>
              <a:buChar char="q"/>
            </a:pPr>
            <a:r>
              <a:rPr lang="en-GB" dirty="0" smtClean="0"/>
              <a:t>Existing CERN Geneva Data Centre reached power capacity</a:t>
            </a:r>
          </a:p>
          <a:p>
            <a:pPr>
              <a:buFont typeface="Wingdings" charset="2"/>
              <a:buChar char="q"/>
            </a:pPr>
            <a:r>
              <a:rPr lang="en-GB" dirty="0" smtClean="0"/>
              <a:t>New annexe procured …</a:t>
            </a:r>
          </a:p>
          <a:p>
            <a:pPr marL="36576" indent="0">
              <a:buNone/>
            </a:pPr>
            <a:endParaRPr lang="en-GB" dirty="0" smtClean="0"/>
          </a:p>
          <a:p>
            <a:pPr>
              <a:buFont typeface="Wingdings" charset="2"/>
              <a:buChar char="q"/>
            </a:pPr>
            <a:r>
              <a:rPr lang="en-GB" sz="2600" dirty="0" smtClean="0"/>
              <a:t>In Budapest</a:t>
            </a:r>
          </a:p>
          <a:p>
            <a:pPr lvl="1">
              <a:buFont typeface="Wingdings" charset="2"/>
              <a:buChar char="q"/>
            </a:pPr>
            <a:r>
              <a:rPr lang="en-GB" sz="2200" dirty="0" smtClean="0"/>
              <a:t>Connected at</a:t>
            </a:r>
            <a:br>
              <a:rPr lang="en-GB" sz="2200" dirty="0" smtClean="0"/>
            </a:br>
            <a:r>
              <a:rPr lang="en-GB" sz="2200" dirty="0" smtClean="0"/>
              <a:t>2 x 100 </a:t>
            </a:r>
            <a:r>
              <a:rPr lang="en-GB" sz="2200" dirty="0" err="1" smtClean="0"/>
              <a:t>Gbps</a:t>
            </a:r>
            <a:endParaRPr lang="en-GB" sz="2200" dirty="0" smtClean="0"/>
          </a:p>
          <a:p>
            <a:pPr marL="448056" lvl="1" indent="0">
              <a:buNone/>
            </a:pPr>
            <a:endParaRPr lang="en-GB" dirty="0" smtClean="0"/>
          </a:p>
          <a:p>
            <a:pPr>
              <a:buFont typeface="Wingdings" charset="2"/>
              <a:buChar char="q"/>
            </a:pPr>
            <a:r>
              <a:rPr lang="en-GB" sz="2800" dirty="0" smtClean="0"/>
              <a:t>Operated as an </a:t>
            </a:r>
            <a:br>
              <a:rPr lang="en-GB" sz="2800" dirty="0" smtClean="0"/>
            </a:br>
            <a:r>
              <a:rPr lang="en-GB" sz="2800" dirty="0" smtClean="0"/>
              <a:t>integral part of </a:t>
            </a:r>
            <a:br>
              <a:rPr lang="en-GB" sz="2800" dirty="0" smtClean="0"/>
            </a:br>
            <a:r>
              <a:rPr lang="en-GB" sz="2800" dirty="0" smtClean="0"/>
              <a:t>the CERN DC</a:t>
            </a:r>
          </a:p>
          <a:p>
            <a:pPr marL="36572" indent="0">
              <a:buNone/>
            </a:pPr>
            <a:endParaRPr lang="en-GB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dirty="0" smtClean="0"/>
              <a:t>Evolution of the CERN Data Centre</a:t>
            </a:r>
            <a:endParaRPr lang="en-GB" sz="40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4294967295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28 September 2015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294967295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Ian Bird; NEC'2015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/>
          <a:lstStyle/>
          <a:p>
            <a:fld id="{17918391-D411-FE40-AAD7-861AE5233E0E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2517" y="3090597"/>
            <a:ext cx="5801483" cy="3767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7505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"/>
            <a:ext cx="8226854" cy="67229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Scale of CERN Data Centre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185377" y="6356351"/>
            <a:ext cx="501424" cy="365125"/>
          </a:xfrm>
          <a:prstGeom prst="rect">
            <a:avLst/>
          </a:prstGeom>
        </p:spPr>
        <p:txBody>
          <a:bodyPr/>
          <a:lstStyle/>
          <a:p>
            <a:fld id="{17918391-D411-FE40-AAD7-861AE5233E0E}" type="slidenum">
              <a:rPr lang="en-US" smtClean="0">
                <a:solidFill>
                  <a:srgbClr val="0C377B">
                    <a:tint val="75000"/>
                  </a:srgbClr>
                </a:solidFill>
              </a:rPr>
              <a:pPr/>
              <a:t>19</a:t>
            </a:fld>
            <a:endParaRPr lang="en-US" dirty="0">
              <a:solidFill>
                <a:srgbClr val="0C377B">
                  <a:tint val="75000"/>
                </a:srgb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" y="672298"/>
            <a:ext cx="9144000" cy="5342860"/>
          </a:xfrm>
          <a:prstGeom prst="rect">
            <a:avLst/>
          </a:prstGeom>
        </p:spPr>
      </p:pic>
      <p:sp>
        <p:nvSpPr>
          <p:cNvPr id="8" name="Date Placeholder 7"/>
          <p:cNvSpPr>
            <a:spLocks noGrp="1"/>
          </p:cNvSpPr>
          <p:nvPr>
            <p:ph type="dt" sz="half" idx="4294967295"/>
          </p:nvPr>
        </p:nvSpPr>
        <p:spPr>
          <a:xfrm>
            <a:off x="2969335" y="6362378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GB" smtClean="0">
                <a:solidFill>
                  <a:srgbClr val="0C377B">
                    <a:tint val="75000"/>
                  </a:srgbClr>
                </a:solidFill>
                <a:latin typeface="Arial"/>
              </a:rPr>
              <a:t>28 September 2015</a:t>
            </a:r>
            <a:endParaRPr lang="en-US" dirty="0">
              <a:solidFill>
                <a:srgbClr val="0C377B">
                  <a:tint val="75000"/>
                </a:srgbClr>
              </a:solidFill>
              <a:latin typeface="Arial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4294967295"/>
          </p:nvPr>
        </p:nvSpPr>
        <p:spPr>
          <a:xfrm>
            <a:off x="5182756" y="6356351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>
                <a:solidFill>
                  <a:srgbClr val="0C377B">
                    <a:tint val="75000"/>
                  </a:srgbClr>
                </a:solidFill>
                <a:latin typeface="Arial"/>
              </a:rPr>
              <a:t>Ian Bird; NEC'2015</a:t>
            </a:r>
            <a:endParaRPr lang="en-US" dirty="0">
              <a:solidFill>
                <a:srgbClr val="0C377B">
                  <a:tint val="75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61707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WLCG-TiersJun14_v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2528" y="878075"/>
            <a:ext cx="5069752" cy="4752892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94066"/>
            <a:ext cx="8356197" cy="784009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 smtClean="0">
                <a:solidFill>
                  <a:srgbClr val="4D4D4D">
                    <a:lumMod val="50000"/>
                  </a:srgbClr>
                </a:solidFill>
                <a:effectLst>
                  <a:outerShdw blurRad="38100" dist="38100" dir="2700000" algn="tl" rotWithShape="0">
                    <a:prstClr val="black"/>
                  </a:outerShdw>
                </a:effectLst>
              </a:rPr>
              <a:t>The Worldwide LHC Computing Grid</a:t>
            </a:r>
            <a:endParaRPr lang="en-US" sz="3600" dirty="0">
              <a:solidFill>
                <a:srgbClr val="4D4D4D">
                  <a:lumMod val="50000"/>
                </a:srgbClr>
              </a:solidFill>
              <a:effectLst>
                <a:outerShdw blurRad="38100" dist="38100" dir="2700000" algn="tl" rotWithShape="0">
                  <a:prstClr val="black"/>
                </a:outerShdw>
              </a:effectLst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77800" y="1676399"/>
            <a:ext cx="8947860" cy="3526542"/>
            <a:chOff x="177800" y="1676399"/>
            <a:chExt cx="9388877" cy="3526542"/>
          </a:xfrm>
          <a:effectLst/>
        </p:grpSpPr>
        <p:sp>
          <p:nvSpPr>
            <p:cNvPr id="5" name="TextBox 4"/>
            <p:cNvSpPr txBox="1"/>
            <p:nvPr/>
          </p:nvSpPr>
          <p:spPr>
            <a:xfrm>
              <a:off x="177800" y="3124200"/>
              <a:ext cx="2133600" cy="984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rgbClr val="327AEB"/>
                  </a:solidFill>
                  <a:latin typeface="Helvetica"/>
                  <a:ea typeface="ＭＳ Ｐゴシック" charset="-128"/>
                  <a:cs typeface="ＭＳ Ｐゴシック" charset="-128"/>
                </a:rPr>
                <a:t>Tier-1: </a:t>
              </a:r>
              <a:r>
                <a:rPr lang="en-US" sz="1600" b="1" dirty="0" smtClean="0">
                  <a:solidFill>
                    <a:srgbClr val="327AEB"/>
                  </a:solidFill>
                  <a:latin typeface="Helvetica"/>
                  <a:ea typeface="ＭＳ Ｐゴシック" charset="-128"/>
                  <a:cs typeface="ＭＳ Ｐゴシック" charset="-128"/>
                </a:rPr>
                <a:t/>
              </a:r>
              <a:br>
                <a:rPr lang="en-US" sz="1600" b="1" dirty="0" smtClean="0">
                  <a:solidFill>
                    <a:srgbClr val="327AEB"/>
                  </a:solidFill>
                  <a:latin typeface="Helvetica"/>
                  <a:ea typeface="ＭＳ Ｐゴシック" charset="-128"/>
                  <a:cs typeface="ＭＳ Ｐゴシック" charset="-128"/>
                </a:rPr>
              </a:br>
              <a:r>
                <a:rPr lang="en-US" sz="1400" b="1" dirty="0" smtClean="0">
                  <a:solidFill>
                    <a:srgbClr val="327AEB"/>
                  </a:solidFill>
                  <a:latin typeface="Helvetica"/>
                  <a:ea typeface="ＭＳ Ｐゴシック" charset="-128"/>
                  <a:cs typeface="ＭＳ Ｐゴシック" charset="-128"/>
                </a:rPr>
                <a:t>permanent </a:t>
              </a:r>
              <a:r>
                <a:rPr lang="en-US" sz="1400" b="1" dirty="0">
                  <a:solidFill>
                    <a:srgbClr val="327AEB"/>
                  </a:solidFill>
                  <a:latin typeface="Helvetica"/>
                  <a:ea typeface="ＭＳ Ｐゴシック" charset="-128"/>
                  <a:cs typeface="ＭＳ Ｐゴシック" charset="-128"/>
                </a:rPr>
                <a:t>storage, re-processing, </a:t>
              </a:r>
            </a:p>
            <a:p>
              <a:r>
                <a:rPr lang="en-US" sz="1400" b="1" dirty="0">
                  <a:solidFill>
                    <a:srgbClr val="327AEB"/>
                  </a:solidFill>
                  <a:latin typeface="Helvetica"/>
                  <a:ea typeface="ＭＳ Ｐゴシック" charset="-128"/>
                  <a:cs typeface="ＭＳ Ｐゴシック" charset="-128"/>
                </a:rPr>
                <a:t>analysis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06152" y="1676399"/>
              <a:ext cx="2133600" cy="984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rgbClr val="0C377B">
                      <a:lumMod val="60000"/>
                      <a:lumOff val="40000"/>
                    </a:srgbClr>
                  </a:solidFill>
                  <a:latin typeface="Helvetica"/>
                  <a:ea typeface="ＭＳ Ｐゴシック" charset="-128"/>
                  <a:cs typeface="ＭＳ Ｐゴシック" charset="-128"/>
                </a:rPr>
                <a:t>Tier-0 (CERN): </a:t>
              </a:r>
              <a:r>
                <a:rPr lang="en-US" sz="1400" b="1" dirty="0">
                  <a:solidFill>
                    <a:srgbClr val="0C377B">
                      <a:lumMod val="60000"/>
                      <a:lumOff val="40000"/>
                    </a:srgbClr>
                  </a:solidFill>
                  <a:latin typeface="Helvetica"/>
                  <a:ea typeface="ＭＳ Ｐゴシック" charset="-128"/>
                  <a:cs typeface="ＭＳ Ｐゴシック" charset="-128"/>
                </a:rPr>
                <a:t>data recording, reconstruction and distribution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00891" y="4433500"/>
              <a:ext cx="21336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rgbClr val="327AEB"/>
                  </a:solidFill>
                  <a:latin typeface="Helvetica"/>
                  <a:ea typeface="ＭＳ Ｐゴシック" charset="-128"/>
                  <a:cs typeface="ＭＳ Ｐゴシック" charset="-128"/>
                </a:rPr>
                <a:t>Tier-2: </a:t>
              </a:r>
              <a:r>
                <a:rPr lang="en-US" sz="1600" b="1" dirty="0" smtClean="0">
                  <a:solidFill>
                    <a:srgbClr val="327AEB"/>
                  </a:solidFill>
                  <a:latin typeface="Helvetica"/>
                  <a:ea typeface="ＭＳ Ｐゴシック" charset="-128"/>
                  <a:cs typeface="ＭＳ Ｐゴシック" charset="-128"/>
                </a:rPr>
                <a:t/>
              </a:r>
              <a:br>
                <a:rPr lang="en-US" sz="1600" b="1" dirty="0" smtClean="0">
                  <a:solidFill>
                    <a:srgbClr val="327AEB"/>
                  </a:solidFill>
                  <a:latin typeface="Helvetica"/>
                  <a:ea typeface="ＭＳ Ｐゴシック" charset="-128"/>
                  <a:cs typeface="ＭＳ Ｐゴシック" charset="-128"/>
                </a:rPr>
              </a:br>
              <a:r>
                <a:rPr lang="en-US" sz="1400" b="1" dirty="0" smtClean="0">
                  <a:solidFill>
                    <a:srgbClr val="327AEB"/>
                  </a:solidFill>
                  <a:latin typeface="Helvetica"/>
                  <a:ea typeface="ＭＳ Ｐゴシック" charset="-128"/>
                  <a:cs typeface="ＭＳ Ｐゴシック" charset="-128"/>
                </a:rPr>
                <a:t>Simulation</a:t>
              </a:r>
              <a:r>
                <a:rPr lang="en-US" sz="1400" b="1" dirty="0">
                  <a:solidFill>
                    <a:srgbClr val="327AEB"/>
                  </a:solidFill>
                  <a:latin typeface="Helvetica"/>
                  <a:ea typeface="ＭＳ Ｐゴシック" charset="-128"/>
                  <a:cs typeface="ＭＳ Ｐゴシック" charset="-128"/>
                </a:rPr>
                <a:t>,</a:t>
              </a:r>
            </a:p>
            <a:p>
              <a:r>
                <a:rPr lang="en-US" sz="1400" b="1" dirty="0">
                  <a:solidFill>
                    <a:srgbClr val="327AEB"/>
                  </a:solidFill>
                  <a:latin typeface="Helvetica"/>
                  <a:ea typeface="ＭＳ Ｐゴシック" charset="-128"/>
                  <a:cs typeface="ＭＳ Ｐゴシック" charset="-128"/>
                </a:rPr>
                <a:t>end-user analysis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188404" y="3955197"/>
              <a:ext cx="222715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600" b="1" dirty="0">
                  <a:solidFill>
                    <a:srgbClr val="008000"/>
                  </a:solidFill>
                  <a:latin typeface="Helvetica"/>
                  <a:ea typeface="ＭＳ Ｐゴシック" charset="-128"/>
                  <a:cs typeface="ＭＳ Ｐゴシック" charset="-128"/>
                </a:rPr>
                <a:t>&gt; 2 million jobs/day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188404" y="2502716"/>
              <a:ext cx="21336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600" b="1" dirty="0" smtClean="0">
                  <a:solidFill>
                    <a:srgbClr val="008000"/>
                  </a:solidFill>
                  <a:latin typeface="Helvetica"/>
                  <a:ea typeface="ＭＳ Ｐゴシック" charset="-128"/>
                  <a:cs typeface="ＭＳ Ｐゴシック" charset="-128"/>
                </a:rPr>
                <a:t>~350’000 </a:t>
              </a:r>
              <a:r>
                <a:rPr lang="en-US" sz="1600" b="1" dirty="0">
                  <a:solidFill>
                    <a:srgbClr val="008000"/>
                  </a:solidFill>
                  <a:latin typeface="Helvetica"/>
                  <a:ea typeface="ＭＳ Ｐゴシック" charset="-128"/>
                  <a:cs typeface="ＭＳ Ｐゴシック" charset="-128"/>
                </a:rPr>
                <a:t>cores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281963" y="3162454"/>
              <a:ext cx="212936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600" b="1" dirty="0">
                  <a:solidFill>
                    <a:srgbClr val="008000"/>
                  </a:solidFill>
                  <a:latin typeface="Helvetica"/>
                  <a:ea typeface="ＭＳ Ｐゴシック" charset="-128"/>
                  <a:cs typeface="ＭＳ Ｐゴシック" charset="-128"/>
                </a:rPr>
                <a:t>5</a:t>
              </a:r>
              <a:r>
                <a:rPr lang="en-US" sz="1600" b="1" dirty="0" smtClean="0">
                  <a:solidFill>
                    <a:srgbClr val="008000"/>
                  </a:solidFill>
                  <a:latin typeface="Helvetica"/>
                  <a:ea typeface="ＭＳ Ｐゴシック" charset="-128"/>
                  <a:cs typeface="ＭＳ Ｐゴシック" charset="-128"/>
                </a:rPr>
                <a:t>00 PB </a:t>
              </a:r>
              <a:r>
                <a:rPr lang="en-US" sz="1600" b="1" dirty="0">
                  <a:solidFill>
                    <a:srgbClr val="008000"/>
                  </a:solidFill>
                  <a:latin typeface="Helvetica"/>
                  <a:ea typeface="ＭＳ Ｐゴシック" charset="-128"/>
                  <a:cs typeface="ＭＳ Ｐゴシック" charset="-128"/>
                </a:rPr>
                <a:t>of storage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433077" y="1694749"/>
              <a:ext cx="2133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008000"/>
                  </a:solidFill>
                  <a:latin typeface="Helvetica"/>
                  <a:ea typeface="ＭＳ Ｐゴシック" charset="-128"/>
                  <a:cs typeface="ＭＳ Ｐゴシック" charset="-128"/>
                </a:rPr>
                <a:t>nearly </a:t>
              </a:r>
              <a:r>
                <a:rPr lang="en-US" sz="1600" b="1" dirty="0" smtClean="0">
                  <a:solidFill>
                    <a:srgbClr val="008000"/>
                  </a:solidFill>
                  <a:latin typeface="Helvetica"/>
                  <a:ea typeface="ＭＳ Ｐゴシック" charset="-128"/>
                  <a:cs typeface="ＭＳ Ｐゴシック" charset="-128"/>
                </a:rPr>
                <a:t>170 sites, </a:t>
              </a:r>
              <a:br>
                <a:rPr lang="en-US" sz="1600" b="1" dirty="0" smtClean="0">
                  <a:solidFill>
                    <a:srgbClr val="008000"/>
                  </a:solidFill>
                  <a:latin typeface="Helvetica"/>
                  <a:ea typeface="ＭＳ Ｐゴシック" charset="-128"/>
                  <a:cs typeface="ＭＳ Ｐゴシック" charset="-128"/>
                </a:rPr>
              </a:br>
              <a:r>
                <a:rPr lang="en-US" sz="1600" b="1" dirty="0" smtClean="0">
                  <a:solidFill>
                    <a:srgbClr val="008000"/>
                  </a:solidFill>
                  <a:latin typeface="Helvetica"/>
                  <a:ea typeface="ＭＳ Ｐゴシック" charset="-128"/>
                  <a:cs typeface="ＭＳ Ｐゴシック" charset="-128"/>
                </a:rPr>
                <a:t>40 countries</a:t>
              </a:r>
              <a:endParaRPr lang="en-US" sz="1600" b="1" dirty="0">
                <a:solidFill>
                  <a:srgbClr val="008000"/>
                </a:solidFill>
                <a:latin typeface="Helvetica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281963" y="4710499"/>
              <a:ext cx="187784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600" b="1" dirty="0" smtClean="0">
                  <a:solidFill>
                    <a:srgbClr val="008000"/>
                  </a:solidFill>
                  <a:latin typeface="Helvetica"/>
                  <a:ea typeface="ＭＳ Ｐゴシック" charset="-128"/>
                  <a:cs typeface="ＭＳ Ｐゴシック" charset="-128"/>
                </a:rPr>
                <a:t>10-100 </a:t>
              </a:r>
              <a:r>
                <a:rPr lang="en-US" sz="1600" b="1" dirty="0">
                  <a:solidFill>
                    <a:srgbClr val="008000"/>
                  </a:solidFill>
                  <a:latin typeface="Helvetica"/>
                  <a:ea typeface="ＭＳ Ｐゴシック" charset="-128"/>
                  <a:cs typeface="ＭＳ Ｐゴシック" charset="-128"/>
                </a:rPr>
                <a:t>Gb links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952469" y="5445224"/>
            <a:ext cx="8173191" cy="158504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457200"/>
            <a:r>
              <a:rPr lang="en-GB" sz="1700" b="1" dirty="0" smtClean="0">
                <a:solidFill>
                  <a:srgbClr val="4D4D4D">
                    <a:lumMod val="50000"/>
                  </a:srgbClr>
                </a:solidFill>
                <a:ea typeface="ＭＳ Ｐゴシック" charset="-128"/>
                <a:cs typeface="Arial Black"/>
              </a:rPr>
              <a:t>WLCG:</a:t>
            </a:r>
          </a:p>
          <a:p>
            <a:pPr defTabSz="457200"/>
            <a:r>
              <a:rPr lang="en-GB" sz="1700" b="1" dirty="0" smtClean="0">
                <a:solidFill>
                  <a:srgbClr val="4D4D4D">
                    <a:lumMod val="50000"/>
                  </a:srgbClr>
                </a:solidFill>
                <a:ea typeface="ＭＳ Ｐゴシック" charset="-128"/>
                <a:cs typeface="Arial Black"/>
              </a:rPr>
              <a:t>An International collaboration to distribute and analyse LHC data</a:t>
            </a:r>
          </a:p>
          <a:p>
            <a:pPr defTabSz="457200"/>
            <a:endParaRPr lang="en-GB" sz="1200" b="1" dirty="0">
              <a:solidFill>
                <a:srgbClr val="4D4D4D">
                  <a:lumMod val="50000"/>
                </a:srgbClr>
              </a:solidFill>
              <a:ea typeface="ＭＳ Ｐゴシック" charset="-128"/>
              <a:cs typeface="Arial Black"/>
            </a:endParaRPr>
          </a:p>
          <a:p>
            <a:pPr defTabSz="457200"/>
            <a:r>
              <a:rPr lang="en-GB" sz="1700" b="1" dirty="0" smtClean="0">
                <a:solidFill>
                  <a:srgbClr val="4D4D4D">
                    <a:lumMod val="50000"/>
                  </a:srgbClr>
                </a:solidFill>
                <a:ea typeface="ＭＳ Ｐゴシック" charset="-128"/>
                <a:cs typeface="Arial Black"/>
              </a:rPr>
              <a:t>Integrates computer centres worldwide that provide computing and storage resource into a single infrastructure accessible by all LHC physicists</a:t>
            </a:r>
          </a:p>
          <a:p>
            <a:pPr defTabSz="457200"/>
            <a:endParaRPr lang="en-GB" sz="1700" dirty="0">
              <a:solidFill>
                <a:srgbClr val="4D4D4D">
                  <a:lumMod val="50000"/>
                </a:srgbClr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 smtClean="0">
                <a:solidFill>
                  <a:srgbClr val="0C377B">
                    <a:tint val="75000"/>
                  </a:srgbClr>
                </a:solidFill>
              </a:rPr>
              <a:t>28 September 2015</a:t>
            </a:r>
            <a:endParaRPr lang="en-US" dirty="0">
              <a:solidFill>
                <a:srgbClr val="0C377B">
                  <a:tint val="75000"/>
                </a:srgbClr>
              </a:solidFill>
            </a:endParaRP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EAEAEA"/>
                </a:solidFill>
              </a:rPr>
              <a:t>Ian Bird; NEC'2015</a:t>
            </a:r>
            <a:endParaRPr lang="en-US" dirty="0">
              <a:solidFill>
                <a:srgbClr val="EAEAEA"/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BCD80EBE-9844-8249-A766-B820430A377D}" type="slidenum">
              <a:rPr lang="en-US" smtClean="0">
                <a:solidFill>
                  <a:srgbClr val="EAEAEA"/>
                </a:solidFill>
              </a:rPr>
              <a:pPr>
                <a:defRPr/>
              </a:pPr>
              <a:t>2</a:t>
            </a:fld>
            <a:endParaRPr lang="en-US" dirty="0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6140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CERN Private cloud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25607"/>
            <a:ext cx="8321040" cy="4667421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CERN capacity is now configured as a private cloud (</a:t>
            </a:r>
            <a:r>
              <a:rPr lang="en-US" dirty="0" err="1" smtClean="0"/>
              <a:t>IaaS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Using </a:t>
            </a:r>
            <a:r>
              <a:rPr lang="en-US" dirty="0" err="1" smtClean="0"/>
              <a:t>openstack</a:t>
            </a:r>
            <a:r>
              <a:rPr lang="en-US" dirty="0" smtClean="0"/>
              <a:t> to provision resources</a:t>
            </a:r>
          </a:p>
          <a:p>
            <a:r>
              <a:rPr lang="en-US" dirty="0" smtClean="0"/>
              <a:t>Important to aid more flexible resource provisioning especially for services</a:t>
            </a:r>
          </a:p>
          <a:p>
            <a:pPr lvl="1"/>
            <a:r>
              <a:rPr lang="en-US" dirty="0" smtClean="0"/>
              <a:t>Needed a mechanism to help us scale out the size of the Tier 0 by many factors without additional staff</a:t>
            </a:r>
          </a:p>
          <a:p>
            <a:pPr lvl="1"/>
            <a:r>
              <a:rPr lang="en-US" dirty="0" smtClean="0"/>
              <a:t>Mechanism for dynamic extension of the resources to Wigner, or to commercial clouds (see later)</a:t>
            </a:r>
          </a:p>
          <a:p>
            <a:pPr lvl="1"/>
            <a:r>
              <a:rPr lang="en-US" dirty="0" smtClean="0"/>
              <a:t>Also same system used to manage HLT farms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2969335" y="6362378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28 September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5182756" y="6356351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Ian Bird; NEC'2015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185377" y="6356351"/>
            <a:ext cx="501424" cy="365125"/>
          </a:xfrm>
          <a:prstGeom prst="rect">
            <a:avLst/>
          </a:prstGeom>
        </p:spPr>
        <p:txBody>
          <a:bodyPr/>
          <a:lstStyle/>
          <a:p>
            <a:fld id="{17918391-D411-FE40-AAD7-861AE5233E0E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4890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Longer term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defTabSz="914400"/>
            <a:r>
              <a:rPr lang="en-GB" smtClean="0">
                <a:solidFill>
                  <a:srgbClr val="0C377B">
                    <a:tint val="75000"/>
                  </a:srgbClr>
                </a:solidFill>
                <a:latin typeface="Arial"/>
              </a:rPr>
              <a:t>28 September 2015</a:t>
            </a:r>
            <a:endParaRPr lang="fr-FR">
              <a:solidFill>
                <a:srgbClr val="0C377B">
                  <a:tint val="75000"/>
                </a:srgb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defTabSz="914400"/>
            <a:r>
              <a:rPr lang="en-US" smtClean="0">
                <a:solidFill>
                  <a:srgbClr val="0C377B">
                    <a:tint val="75000"/>
                  </a:srgbClr>
                </a:solidFill>
                <a:latin typeface="Arial"/>
              </a:rPr>
              <a:t>Ian Bird; NEC'2015</a:t>
            </a:r>
            <a:endParaRPr lang="en-US" dirty="0">
              <a:solidFill>
                <a:srgbClr val="0C377B">
                  <a:tint val="75000"/>
                </a:srgb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914400"/>
            <a:fld id="{17918391-D411-FE40-AAD7-861AE5233E0E}" type="slidenum">
              <a:rPr lang="en-US" smtClean="0">
                <a:solidFill>
                  <a:srgbClr val="0C377B">
                    <a:tint val="75000"/>
                  </a:srgbClr>
                </a:solidFill>
                <a:latin typeface="Arial"/>
              </a:rPr>
              <a:pPr defTabSz="914400"/>
              <a:t>21</a:t>
            </a:fld>
            <a:endParaRPr lang="en-US" dirty="0">
              <a:solidFill>
                <a:srgbClr val="0C377B">
                  <a:tint val="75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37155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rgbClr val="FFC000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HEP Facility timescale</a:t>
            </a:r>
            <a:endParaRPr lang="en-GB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chemeClr val="accent2"/>
                </a:solidFill>
                <a:latin typeface="Arial"/>
              </a:rPr>
              <a:t>Ian Bird; NEC'2015</a:t>
            </a:r>
            <a:endParaRPr lang="en-US" dirty="0">
              <a:solidFill>
                <a:schemeClr val="accent2"/>
              </a:solidFill>
              <a:latin typeface="Arial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D80EBE-9844-8249-A766-B820430A377D}" type="slidenum">
              <a:rPr lang="en-US" smtClean="0">
                <a:solidFill>
                  <a:schemeClr val="accent2"/>
                </a:solidFill>
                <a:latin typeface="Arial"/>
              </a:rPr>
              <a:pPr>
                <a:defRPr/>
              </a:pPr>
              <a:t>22</a:t>
            </a:fld>
            <a:endParaRPr lang="en-US" dirty="0">
              <a:solidFill>
                <a:schemeClr val="accent2"/>
              </a:solidFill>
              <a:latin typeface="Arial"/>
            </a:endParaRP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88213258"/>
              </p:ext>
            </p:extLst>
          </p:nvPr>
        </p:nvGraphicFramePr>
        <p:xfrm>
          <a:off x="457200" y="924803"/>
          <a:ext cx="8226854" cy="8104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Rectangle 5"/>
          <p:cNvSpPr/>
          <p:nvPr/>
        </p:nvSpPr>
        <p:spPr>
          <a:xfrm>
            <a:off x="457200" y="1789097"/>
            <a:ext cx="3396343" cy="522514"/>
          </a:xfrm>
          <a:prstGeom prst="rect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Physics</a:t>
            </a:r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457200" y="3099700"/>
            <a:ext cx="4101737" cy="517170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Construct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4570627" y="3099700"/>
            <a:ext cx="2516994" cy="507878"/>
          </a:xfrm>
          <a:prstGeom prst="rect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Physics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705394" y="3773747"/>
            <a:ext cx="2934794" cy="52251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Design</a:t>
            </a:r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>
            <a:off x="3640189" y="3773747"/>
            <a:ext cx="1542568" cy="522514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mtClean="0"/>
              <a:t>Proto</a:t>
            </a:r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5182756" y="3773747"/>
            <a:ext cx="2733335" cy="522514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Construct</a:t>
            </a:r>
            <a:endParaRPr lang="en-GB" dirty="0"/>
          </a:p>
        </p:txBody>
      </p:sp>
      <p:sp>
        <p:nvSpPr>
          <p:cNvPr id="14" name="Rectangle 13"/>
          <p:cNvSpPr/>
          <p:nvPr/>
        </p:nvSpPr>
        <p:spPr>
          <a:xfrm>
            <a:off x="7916091" y="3773747"/>
            <a:ext cx="1227909" cy="522514"/>
          </a:xfrm>
          <a:prstGeom prst="rect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Physics</a:t>
            </a:r>
            <a:endParaRPr lang="en-GB" dirty="0"/>
          </a:p>
        </p:txBody>
      </p:sp>
      <p:sp>
        <p:nvSpPr>
          <p:cNvPr id="15" name="Rectangle 14"/>
          <p:cNvSpPr/>
          <p:nvPr/>
        </p:nvSpPr>
        <p:spPr>
          <a:xfrm>
            <a:off x="705394" y="4453138"/>
            <a:ext cx="5329646" cy="522514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Construct</a:t>
            </a:r>
            <a:endParaRPr lang="en-GB" dirty="0"/>
          </a:p>
        </p:txBody>
      </p:sp>
      <p:sp>
        <p:nvSpPr>
          <p:cNvPr id="16" name="Rectangle 15"/>
          <p:cNvSpPr/>
          <p:nvPr/>
        </p:nvSpPr>
        <p:spPr>
          <a:xfrm>
            <a:off x="6035040" y="4453138"/>
            <a:ext cx="3108960" cy="522514"/>
          </a:xfrm>
          <a:prstGeom prst="rect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Physics</a:t>
            </a:r>
            <a:endParaRPr lang="en-GB" dirty="0"/>
          </a:p>
        </p:txBody>
      </p:sp>
      <p:sp>
        <p:nvSpPr>
          <p:cNvPr id="17" name="Rectangle 16"/>
          <p:cNvSpPr/>
          <p:nvPr/>
        </p:nvSpPr>
        <p:spPr>
          <a:xfrm>
            <a:off x="3370217" y="5134014"/>
            <a:ext cx="2808514" cy="522514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Construct</a:t>
            </a:r>
            <a:endParaRPr lang="en-GB" dirty="0"/>
          </a:p>
        </p:txBody>
      </p:sp>
      <p:sp>
        <p:nvSpPr>
          <p:cNvPr id="18" name="Rectangle 17"/>
          <p:cNvSpPr/>
          <p:nvPr/>
        </p:nvSpPr>
        <p:spPr>
          <a:xfrm>
            <a:off x="6178731" y="5132529"/>
            <a:ext cx="2965269" cy="522514"/>
          </a:xfrm>
          <a:prstGeom prst="rect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Physics</a:t>
            </a:r>
            <a:endParaRPr lang="en-GB" dirty="0"/>
          </a:p>
        </p:txBody>
      </p:sp>
      <p:sp>
        <p:nvSpPr>
          <p:cNvPr id="19" name="Rectangle 18"/>
          <p:cNvSpPr/>
          <p:nvPr/>
        </p:nvSpPr>
        <p:spPr>
          <a:xfrm>
            <a:off x="457200" y="2474649"/>
            <a:ext cx="1933303" cy="522514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Construct</a:t>
            </a:r>
            <a:endParaRPr lang="en-GB" dirty="0"/>
          </a:p>
        </p:txBody>
      </p:sp>
      <p:sp>
        <p:nvSpPr>
          <p:cNvPr id="20" name="Rectangle 19"/>
          <p:cNvSpPr/>
          <p:nvPr/>
        </p:nvSpPr>
        <p:spPr>
          <a:xfrm>
            <a:off x="2390503" y="2481102"/>
            <a:ext cx="1676395" cy="516061"/>
          </a:xfrm>
          <a:prstGeom prst="rect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Physics</a:t>
            </a:r>
            <a:endParaRPr lang="en-GB" dirty="0"/>
          </a:p>
        </p:txBody>
      </p:sp>
      <p:sp>
        <p:nvSpPr>
          <p:cNvPr id="21" name="TextBox 20"/>
          <p:cNvSpPr txBox="1"/>
          <p:nvPr/>
        </p:nvSpPr>
        <p:spPr>
          <a:xfrm>
            <a:off x="4054644" y="1802359"/>
            <a:ext cx="7136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/>
              <a:t>LHC</a:t>
            </a:r>
            <a:endParaRPr lang="en-GB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4323806" y="2463773"/>
            <a:ext cx="16417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err="1" smtClean="0"/>
              <a:t>SuperKEKB</a:t>
            </a:r>
            <a:endParaRPr lang="en-GB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7348035" y="3104572"/>
            <a:ext cx="11416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/>
              <a:t>HL-LHC</a:t>
            </a:r>
            <a:endParaRPr lang="en-GB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0" y="3834949"/>
            <a:ext cx="7136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/>
              <a:t>FCC</a:t>
            </a:r>
            <a:endParaRPr lang="en-GB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-8077" y="4503176"/>
            <a:ext cx="8707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/>
              <a:t>L</a:t>
            </a:r>
            <a:r>
              <a:rPr lang="en-GB" sz="2000" b="1" dirty="0" smtClean="0"/>
              <a:t>BNF</a:t>
            </a:r>
            <a:endParaRPr lang="en-GB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0" y="5227717"/>
            <a:ext cx="5982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/>
              <a:t>ILC</a:t>
            </a:r>
            <a:endParaRPr lang="en-GB" b="1" dirty="0"/>
          </a:p>
        </p:txBody>
      </p:sp>
      <p:sp>
        <p:nvSpPr>
          <p:cNvPr id="27" name="Rectangle 26"/>
          <p:cNvSpPr/>
          <p:nvPr/>
        </p:nvSpPr>
        <p:spPr>
          <a:xfrm>
            <a:off x="598241" y="5140208"/>
            <a:ext cx="2763852" cy="52251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Design</a:t>
            </a:r>
            <a:endParaRPr lang="en-GB" dirty="0"/>
          </a:p>
        </p:txBody>
      </p:sp>
      <p:sp>
        <p:nvSpPr>
          <p:cNvPr id="28" name="TextBox 27"/>
          <p:cNvSpPr txBox="1"/>
          <p:nvPr/>
        </p:nvSpPr>
        <p:spPr>
          <a:xfrm>
            <a:off x="4944627" y="1712975"/>
            <a:ext cx="4199373" cy="71021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b="1" dirty="0" smtClean="0"/>
              <a:t>Integrated view between Europe (ESPP), USA (P5), Japan</a:t>
            </a:r>
            <a:endParaRPr lang="en-GB" sz="2000" b="1" dirty="0"/>
          </a:p>
        </p:txBody>
      </p:sp>
      <p:sp>
        <p:nvSpPr>
          <p:cNvPr id="29" name="Date Placeholder 2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r>
              <a:rPr lang="en-GB" smtClean="0">
                <a:solidFill>
                  <a:srgbClr val="0C377B">
                    <a:tint val="75000"/>
                  </a:srgbClr>
                </a:solidFill>
                <a:latin typeface="Arial"/>
              </a:rPr>
              <a:t>28 September 2015</a:t>
            </a:r>
            <a:endParaRPr lang="fr-FR" dirty="0">
              <a:solidFill>
                <a:srgbClr val="0C377B">
                  <a:tint val="75000"/>
                </a:srgbClr>
              </a:solidFill>
              <a:latin typeface="Arial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3726719" y="5743698"/>
            <a:ext cx="5417282" cy="264288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82000">
                <a:srgbClr val="00B050"/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mtClean="0"/>
              <a:t>Science</a:t>
            </a:r>
            <a:endParaRPr lang="en-GB" dirty="0"/>
          </a:p>
        </p:txBody>
      </p:sp>
      <p:sp>
        <p:nvSpPr>
          <p:cNvPr id="31" name="Rectangle 30"/>
          <p:cNvSpPr/>
          <p:nvPr/>
        </p:nvSpPr>
        <p:spPr>
          <a:xfrm>
            <a:off x="3726718" y="6074667"/>
            <a:ext cx="4762976" cy="280031"/>
          </a:xfrm>
          <a:prstGeom prst="rect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mtClean="0"/>
              <a:t>Science</a:t>
            </a:r>
            <a:endParaRPr lang="en-GB" dirty="0"/>
          </a:p>
        </p:txBody>
      </p:sp>
      <p:sp>
        <p:nvSpPr>
          <p:cNvPr id="32" name="Rectangle 31"/>
          <p:cNvSpPr/>
          <p:nvPr/>
        </p:nvSpPr>
        <p:spPr>
          <a:xfrm>
            <a:off x="3470868" y="6405637"/>
            <a:ext cx="5673132" cy="280031"/>
          </a:xfrm>
          <a:prstGeom prst="rect">
            <a:avLst/>
          </a:prstGeom>
          <a:gradFill flip="none" rotWithShape="1">
            <a:gsLst>
              <a:gs pos="0">
                <a:srgbClr val="FFC000">
                  <a:alpha val="0"/>
                </a:srgbClr>
              </a:gs>
              <a:gs pos="40000">
                <a:srgbClr val="00B050"/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mtClean="0"/>
              <a:t>Science</a:t>
            </a:r>
            <a:endParaRPr lang="en-GB" dirty="0"/>
          </a:p>
        </p:txBody>
      </p:sp>
      <p:sp>
        <p:nvSpPr>
          <p:cNvPr id="33" name="TextBox 32"/>
          <p:cNvSpPr txBox="1"/>
          <p:nvPr/>
        </p:nvSpPr>
        <p:spPr>
          <a:xfrm>
            <a:off x="2872627" y="5681501"/>
            <a:ext cx="7280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/>
              <a:t>SKA</a:t>
            </a:r>
            <a:endParaRPr lang="en-GB" b="1" dirty="0"/>
          </a:p>
        </p:txBody>
      </p:sp>
      <p:sp>
        <p:nvSpPr>
          <p:cNvPr id="34" name="TextBox 33"/>
          <p:cNvSpPr txBox="1"/>
          <p:nvPr/>
        </p:nvSpPr>
        <p:spPr>
          <a:xfrm>
            <a:off x="2904596" y="5962267"/>
            <a:ext cx="8418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/>
              <a:t>LSST</a:t>
            </a:r>
            <a:endParaRPr lang="en-GB" b="1" dirty="0"/>
          </a:p>
        </p:txBody>
      </p:sp>
      <p:sp>
        <p:nvSpPr>
          <p:cNvPr id="35" name="TextBox 34"/>
          <p:cNvSpPr txBox="1"/>
          <p:nvPr/>
        </p:nvSpPr>
        <p:spPr>
          <a:xfrm>
            <a:off x="2889042" y="6310632"/>
            <a:ext cx="6946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/>
              <a:t>CTA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1894519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Not only physics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r>
              <a:rPr lang="en-GB" smtClean="0">
                <a:solidFill>
                  <a:srgbClr val="0C377B">
                    <a:tint val="75000"/>
                  </a:srgbClr>
                </a:solidFill>
                <a:latin typeface="Arial"/>
              </a:rPr>
              <a:t>28 September 2015</a:t>
            </a:r>
            <a:endParaRPr lang="fr-FR">
              <a:solidFill>
                <a:srgbClr val="0C377B">
                  <a:tint val="75000"/>
                </a:srgb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r>
              <a:rPr lang="en-US" smtClean="0">
                <a:solidFill>
                  <a:srgbClr val="0C377B">
                    <a:tint val="75000"/>
                  </a:srgbClr>
                </a:solidFill>
                <a:latin typeface="Arial"/>
              </a:rPr>
              <a:t>Ian Bird; NEC'2015</a:t>
            </a:r>
            <a:endParaRPr lang="en-US" dirty="0">
              <a:solidFill>
                <a:srgbClr val="0C377B">
                  <a:tint val="75000"/>
                </a:srgb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17918391-D411-FE40-AAD7-861AE5233E0E}" type="slidenum">
              <a:rPr lang="en-US" smtClean="0">
                <a:solidFill>
                  <a:srgbClr val="0C377B">
                    <a:tint val="75000"/>
                  </a:srgbClr>
                </a:solidFill>
                <a:latin typeface="Arial"/>
              </a:rPr>
              <a:pPr defTabSz="914400"/>
              <a:t>23</a:t>
            </a:fld>
            <a:endParaRPr lang="en-US" dirty="0">
              <a:solidFill>
                <a:srgbClr val="0C377B">
                  <a:tint val="75000"/>
                </a:srgbClr>
              </a:solidFill>
              <a:latin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0" y="951685"/>
            <a:ext cx="6533685" cy="442041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7200" y="5410200"/>
            <a:ext cx="3746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Growth of EBI repositories, lines are 12 month doubling</a:t>
            </a:r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4483100"/>
            <a:ext cx="3581400" cy="237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630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LHC timeline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2000250" y="6400800"/>
            <a:ext cx="5105400" cy="3048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de-DE" smtClean="0">
                <a:solidFill>
                  <a:srgbClr val="000000"/>
                </a:solidFill>
              </a:rPr>
              <a:t>Ian Bird; NEC'2015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4294967295"/>
          </p:nvPr>
        </p:nvSpPr>
        <p:spPr>
          <a:xfrm>
            <a:off x="7019925" y="6286500"/>
            <a:ext cx="19050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7E687E1-9D77-E345-8CB7-D277B6F0C4F5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050" y="1360476"/>
            <a:ext cx="9144000" cy="3777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0090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LHC Upgrades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88022"/>
            <a:ext cx="4491872" cy="4863985"/>
          </a:xfrm>
        </p:spPr>
        <p:txBody>
          <a:bodyPr>
            <a:normAutofit lnSpcReduction="10000"/>
          </a:bodyPr>
          <a:lstStyle/>
          <a:p>
            <a:r>
              <a:rPr lang="en-GB" dirty="0" smtClean="0"/>
              <a:t>Run 3: ALICE + </a:t>
            </a:r>
            <a:r>
              <a:rPr lang="en-GB" dirty="0" err="1" smtClean="0"/>
              <a:t>LHCb</a:t>
            </a:r>
            <a:endParaRPr lang="en-GB" dirty="0" smtClean="0"/>
          </a:p>
          <a:p>
            <a:pPr lvl="1"/>
            <a:r>
              <a:rPr lang="en-GB" dirty="0" err="1" smtClean="0"/>
              <a:t>LHCb</a:t>
            </a:r>
            <a:r>
              <a:rPr lang="en-GB" dirty="0"/>
              <a:t>:</a:t>
            </a:r>
            <a:endParaRPr lang="en-GB" dirty="0" smtClean="0"/>
          </a:p>
          <a:p>
            <a:pPr lvl="2"/>
            <a:r>
              <a:rPr lang="en-GB" dirty="0" smtClean="0"/>
              <a:t>1 MHz </a:t>
            </a:r>
            <a:r>
              <a:rPr lang="en-GB" dirty="0" smtClean="0">
                <a:sym typeface="Wingdings"/>
              </a:rPr>
              <a:t> 40 MHz</a:t>
            </a:r>
          </a:p>
          <a:p>
            <a:pPr lvl="1"/>
            <a:r>
              <a:rPr lang="en-GB" dirty="0" smtClean="0">
                <a:sym typeface="Wingdings"/>
              </a:rPr>
              <a:t>ALICE:</a:t>
            </a:r>
          </a:p>
          <a:p>
            <a:pPr lvl="2"/>
            <a:r>
              <a:rPr lang="en-GB" dirty="0" smtClean="0">
                <a:sym typeface="Wingdings"/>
              </a:rPr>
              <a:t>50 kHz event rate (75 GB/s) for 6 weeks/year</a:t>
            </a:r>
          </a:p>
          <a:p>
            <a:r>
              <a:rPr lang="en-GB" dirty="0" smtClean="0">
                <a:sym typeface="Wingdings"/>
              </a:rPr>
              <a:t>Run 4: CMS + ATLAS upgrades</a:t>
            </a:r>
          </a:p>
          <a:p>
            <a:pPr lvl="1"/>
            <a:r>
              <a:rPr lang="en-GB" dirty="0" smtClean="0">
                <a:sym typeface="Wingdings"/>
              </a:rPr>
              <a:t>~10 kHz event rate (today 1 kHz)</a:t>
            </a:r>
          </a:p>
          <a:p>
            <a:pPr lvl="1"/>
            <a:r>
              <a:rPr lang="en-GB" dirty="0" smtClean="0">
                <a:sym typeface="Wingdings"/>
              </a:rPr>
              <a:t>10-40 GB/s data rates</a:t>
            </a:r>
            <a:endParaRPr lang="en-GB" dirty="0" smtClean="0"/>
          </a:p>
        </p:txBody>
      </p:sp>
      <p:graphicFrame>
        <p:nvGraphicFramePr>
          <p:cNvPr id="4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44834684"/>
              </p:ext>
            </p:extLst>
          </p:nvPr>
        </p:nvGraphicFramePr>
        <p:xfrm>
          <a:off x="5142322" y="810283"/>
          <a:ext cx="3841422" cy="212344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843698"/>
                <a:gridCol w="1423448"/>
                <a:gridCol w="1574276"/>
              </a:tblGrid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Integrated</a:t>
                      </a:r>
                      <a:r>
                        <a:rPr lang="en-GB" baseline="0" dirty="0" smtClean="0"/>
                        <a:t> </a:t>
                      </a:r>
                      <a:r>
                        <a:rPr lang="en-GB" i="1" baseline="0" dirty="0" smtClean="0"/>
                        <a:t>L</a:t>
                      </a:r>
                      <a:r>
                        <a:rPr lang="en-GB" baseline="0" dirty="0" smtClean="0"/>
                        <a:t> (fb</a:t>
                      </a:r>
                      <a:r>
                        <a:rPr lang="en-GB" baseline="30000" dirty="0" smtClean="0"/>
                        <a:t>-1</a:t>
                      </a:r>
                      <a:r>
                        <a:rPr lang="en-GB" baseline="0" dirty="0" smtClean="0"/>
                        <a:t>)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Pileup</a:t>
                      </a:r>
                      <a:br>
                        <a:rPr lang="en-GB" dirty="0" smtClean="0"/>
                      </a:br>
                      <a:r>
                        <a:rPr lang="en-GB" dirty="0" smtClean="0"/>
                        <a:t>ATLAS+CMS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Run 1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25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25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Run 2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100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40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Run 3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300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60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Run 4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+300/</a:t>
                      </a:r>
                      <a:r>
                        <a:rPr lang="en-GB" dirty="0" err="1" smtClean="0"/>
                        <a:t>yr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140</a:t>
                      </a:r>
                      <a:endParaRPr lang="en-GB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4062" r="4787"/>
          <a:stretch/>
        </p:blipFill>
        <p:spPr>
          <a:xfrm>
            <a:off x="4732257" y="3854110"/>
            <a:ext cx="4392890" cy="30038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256633" y="3363432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mtClean="0"/>
              <a:t>This x5!</a:t>
            </a:r>
            <a:endParaRPr lang="en-GB"/>
          </a:p>
        </p:txBody>
      </p:sp>
      <p:sp>
        <p:nvSpPr>
          <p:cNvPr id="7" name="Down Arrow 6"/>
          <p:cNvSpPr/>
          <p:nvPr/>
        </p:nvSpPr>
        <p:spPr>
          <a:xfrm>
            <a:off x="7249212" y="3469064"/>
            <a:ext cx="188536" cy="385046"/>
          </a:xfrm>
          <a:prstGeom prst="downArrow">
            <a:avLst/>
          </a:prstGeom>
          <a:solidFill>
            <a:schemeClr val="tx1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5105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4515" y="951685"/>
            <a:ext cx="3231825" cy="293027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809" y="951685"/>
            <a:ext cx="3098243" cy="291105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and CPU evolution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7431" y="4730796"/>
            <a:ext cx="7960658" cy="1704410"/>
          </a:xfrm>
        </p:spPr>
        <p:txBody>
          <a:bodyPr>
            <a:noAutofit/>
          </a:bodyPr>
          <a:lstStyle/>
          <a:p>
            <a:r>
              <a:rPr lang="en-US" sz="2000" dirty="0" smtClean="0"/>
              <a:t>CPU clearly falls short, even with extremely optimistic technology evolution</a:t>
            </a:r>
          </a:p>
          <a:p>
            <a:r>
              <a:rPr lang="en-US" sz="2000" dirty="0" smtClean="0"/>
              <a:t>Data estimates are for raw data only – today actual data sets are 10 times larger (replicas, derived data </a:t>
            </a:r>
            <a:r>
              <a:rPr lang="en-US" sz="2000" dirty="0" err="1" smtClean="0"/>
              <a:t>etc</a:t>
            </a:r>
            <a:r>
              <a:rPr lang="en-US" sz="2000" dirty="0" smtClean="0"/>
              <a:t>)</a:t>
            </a:r>
          </a:p>
          <a:p>
            <a:pPr>
              <a:buFont typeface="Wingdings" charset="2"/>
              <a:buChar char="Ø"/>
            </a:pPr>
            <a:r>
              <a:rPr lang="en-US" sz="2000" dirty="0" smtClean="0"/>
              <a:t>Technology does not solve the problem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688489" y="3858012"/>
            <a:ext cx="2936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CPU estimates </a:t>
            </a:r>
            <a:r>
              <a:rPr lang="en-US" smtClean="0"/>
              <a:t>for 1</a:t>
            </a:r>
            <a:r>
              <a:rPr lang="en-US" baseline="30000" smtClean="0"/>
              <a:t>st</a:t>
            </a:r>
            <a:r>
              <a:rPr lang="en-US" smtClean="0"/>
              <a:t> year of each run</a:t>
            </a: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028532" y="3858011"/>
            <a:ext cx="2936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Raw data estimates for each year of each run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379488" y="1468943"/>
            <a:ext cx="4903907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Realistic technology evolution </a:t>
            </a:r>
            <a:r>
              <a:rPr lang="en-US" smtClean="0"/>
              <a:t>at constant cost</a:t>
            </a:r>
            <a:endParaRPr lang="en-US" dirty="0"/>
          </a:p>
        </p:txBody>
      </p:sp>
      <p:cxnSp>
        <p:nvCxnSpPr>
          <p:cNvPr id="10" name="Straight Arrow Connector 9"/>
          <p:cNvCxnSpPr>
            <a:stCxn id="8" idx="2"/>
          </p:cNvCxnSpPr>
          <p:nvPr/>
        </p:nvCxnSpPr>
        <p:spPr>
          <a:xfrm flipH="1">
            <a:off x="3022899" y="1838275"/>
            <a:ext cx="1808543" cy="145836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8" idx="2"/>
          </p:cNvCxnSpPr>
          <p:nvPr/>
        </p:nvCxnSpPr>
        <p:spPr>
          <a:xfrm>
            <a:off x="4831442" y="1838275"/>
            <a:ext cx="1922165" cy="131322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 rot="16200000">
            <a:off x="-601156" y="2283754"/>
            <a:ext cx="2326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CPU – arbitrary units</a:t>
            </a:r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 rot="16200000">
            <a:off x="4061613" y="2232157"/>
            <a:ext cx="1518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Storage (PB)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62092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Evolution of the computing models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EAEAEA"/>
                </a:solidFill>
              </a:rPr>
              <a:t>Ian Bird; NEC'2015</a:t>
            </a:r>
            <a:endParaRPr lang="en-US" dirty="0">
              <a:solidFill>
                <a:srgbClr val="EAEAEA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BCD80EBE-9844-8249-A766-B820430A377D}" type="slidenum">
              <a:rPr lang="en-US" smtClean="0">
                <a:solidFill>
                  <a:srgbClr val="EAEAEA"/>
                </a:solidFill>
              </a:rPr>
              <a:pPr>
                <a:defRPr/>
              </a:pPr>
              <a:t>27</a:t>
            </a:fld>
            <a:endParaRPr lang="en-US" dirty="0">
              <a:solidFill>
                <a:srgbClr val="EAEAEA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 smtClean="0"/>
              <a:t>28 September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9228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021982"/>
            <a:ext cx="8229600" cy="5258045"/>
          </a:xfrm>
        </p:spPr>
        <p:txBody>
          <a:bodyPr>
            <a:normAutofit fontScale="70000" lnSpcReduction="20000"/>
          </a:bodyPr>
          <a:lstStyle/>
          <a:p>
            <a:r>
              <a:rPr lang="en-GB" dirty="0">
                <a:sym typeface="Wingdings"/>
              </a:rPr>
              <a:t>Must reduce the (distributed) provisioning layer of compute to something simple, we need </a:t>
            </a:r>
            <a:r>
              <a:rPr lang="en-GB" dirty="0" smtClean="0">
                <a:sym typeface="Wingdings"/>
              </a:rPr>
              <a:t>a hybrid and be </a:t>
            </a:r>
            <a:r>
              <a:rPr lang="en-GB" dirty="0">
                <a:sym typeface="Wingdings"/>
              </a:rPr>
              <a:t>able to </a:t>
            </a:r>
            <a:r>
              <a:rPr lang="en-GB" dirty="0" smtClean="0">
                <a:sym typeface="Wingdings"/>
              </a:rPr>
              <a:t>use:</a:t>
            </a:r>
          </a:p>
          <a:p>
            <a:pPr lvl="1"/>
            <a:r>
              <a:rPr lang="en-GB" dirty="0" smtClean="0"/>
              <a:t>Our-own resources</a:t>
            </a:r>
          </a:p>
          <a:p>
            <a:pPr lvl="1"/>
            <a:r>
              <a:rPr lang="en-GB" dirty="0" smtClean="0"/>
              <a:t>Commercial resources</a:t>
            </a:r>
          </a:p>
          <a:p>
            <a:pPr lvl="1"/>
            <a:r>
              <a:rPr lang="en-GB" dirty="0" smtClean="0"/>
              <a:t>Opportunistic use of clouds, grids, HPC, volunteer resources, etc.</a:t>
            </a:r>
          </a:p>
          <a:p>
            <a:r>
              <a:rPr lang="en-GB" dirty="0" smtClean="0">
                <a:sym typeface="Wingdings"/>
              </a:rPr>
              <a:t>Move </a:t>
            </a:r>
            <a:r>
              <a:rPr lang="en-GB" dirty="0">
                <a:sym typeface="Wingdings"/>
              </a:rPr>
              <a:t>towards simpler site management</a:t>
            </a:r>
          </a:p>
          <a:p>
            <a:pPr lvl="1"/>
            <a:r>
              <a:rPr lang="en-GB" dirty="0" smtClean="0">
                <a:sym typeface="Wingdings"/>
              </a:rPr>
              <a:t>Reduce </a:t>
            </a:r>
            <a:r>
              <a:rPr lang="en-GB" dirty="0">
                <a:sym typeface="Wingdings"/>
              </a:rPr>
              <a:t>operational costs at grid sites</a:t>
            </a:r>
          </a:p>
          <a:p>
            <a:pPr lvl="1"/>
            <a:r>
              <a:rPr lang="en-GB" dirty="0" smtClean="0">
                <a:sym typeface="Wingdings"/>
              </a:rPr>
              <a:t>Reduce </a:t>
            </a:r>
            <a:r>
              <a:rPr lang="en-GB" dirty="0">
                <a:sym typeface="Wingdings"/>
              </a:rPr>
              <a:t>“special” grid middleware support cost</a:t>
            </a:r>
          </a:p>
          <a:p>
            <a:r>
              <a:rPr lang="en-GB" dirty="0">
                <a:sym typeface="Wingdings"/>
              </a:rPr>
              <a:t>The remote data capabilities of the data federation allows us to separate the use of opportunistic compute from the need to distribute data </a:t>
            </a:r>
            <a:r>
              <a:rPr lang="en-GB" dirty="0" smtClean="0">
                <a:sym typeface="Wingdings"/>
              </a:rPr>
              <a:t>everywhere</a:t>
            </a:r>
          </a:p>
          <a:p>
            <a:r>
              <a:rPr lang="en-GB" dirty="0"/>
              <a:t>Today (2015) it is cheaper for us to operate our own data centres</a:t>
            </a:r>
          </a:p>
          <a:p>
            <a:pPr lvl="1"/>
            <a:r>
              <a:rPr lang="en-GB" dirty="0"/>
              <a:t>We use 100% of our resources 24x365</a:t>
            </a:r>
          </a:p>
          <a:p>
            <a:r>
              <a:rPr lang="en-GB" dirty="0"/>
              <a:t>We also get a large synergistic set of resources in many Tier 2s – essentially for “free” – over and above the pledged resources</a:t>
            </a:r>
          </a:p>
          <a:p>
            <a:r>
              <a:rPr lang="en-GB" dirty="0"/>
              <a:t>However, commercial pricing is now getting more competitive</a:t>
            </a:r>
          </a:p>
          <a:p>
            <a:pPr lvl="1"/>
            <a:r>
              <a:rPr lang="en-GB" dirty="0"/>
              <a:t>Large scale hosting contracts, commercial cloud </a:t>
            </a:r>
            <a:r>
              <a:rPr lang="en-GB" dirty="0" smtClean="0"/>
              <a:t>provisioning</a:t>
            </a:r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Drivers of change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r>
              <a:rPr lang="en-GB" smtClean="0">
                <a:solidFill>
                  <a:srgbClr val="0C377B">
                    <a:tint val="75000"/>
                  </a:srgbClr>
                </a:solidFill>
                <a:latin typeface="Arial"/>
              </a:rPr>
              <a:t>28 September 2015</a:t>
            </a:r>
            <a:endParaRPr lang="fr-FR">
              <a:solidFill>
                <a:srgbClr val="0C377B">
                  <a:tint val="75000"/>
                </a:srgb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r>
              <a:rPr lang="en-US" smtClean="0">
                <a:solidFill>
                  <a:srgbClr val="0C377B">
                    <a:tint val="75000"/>
                  </a:srgbClr>
                </a:solidFill>
                <a:latin typeface="Arial"/>
              </a:rPr>
              <a:t>Ian Bird; NEC'2015</a:t>
            </a:r>
            <a:endParaRPr lang="en-US" dirty="0">
              <a:solidFill>
                <a:srgbClr val="0C377B">
                  <a:tint val="75000"/>
                </a:srgb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17918391-D411-FE40-AAD7-861AE5233E0E}" type="slidenum">
              <a:rPr lang="en-US" smtClean="0">
                <a:solidFill>
                  <a:srgbClr val="0C377B">
                    <a:tint val="75000"/>
                  </a:srgbClr>
                </a:solidFill>
                <a:latin typeface="Arial"/>
              </a:rPr>
              <a:pPr defTabSz="914400"/>
              <a:t>28</a:t>
            </a:fld>
            <a:endParaRPr lang="en-US" dirty="0">
              <a:solidFill>
                <a:srgbClr val="0C377B">
                  <a:tint val="75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19853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40"/>
            <a:ext cx="8226854" cy="940577"/>
          </a:xfrm>
        </p:spPr>
        <p:txBody>
          <a:bodyPr/>
          <a:lstStyle/>
          <a:p>
            <a:r>
              <a:rPr lang="en-US" dirty="0" smtClean="0"/>
              <a:t>Software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09" y="970716"/>
            <a:ext cx="4104042" cy="2373460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Not just a HEP problem</a:t>
            </a:r>
          </a:p>
          <a:p>
            <a:r>
              <a:rPr lang="en-US" dirty="0" smtClean="0"/>
              <a:t>Transistors go into many cores, co-processors, vector units, etc.</a:t>
            </a:r>
          </a:p>
          <a:p>
            <a:r>
              <a:rPr lang="en-US" dirty="0" smtClean="0"/>
              <a:t>Memory access and I/O paths also become problematic</a:t>
            </a:r>
          </a:p>
          <a:p>
            <a:r>
              <a:rPr lang="en-US" dirty="0" smtClean="0"/>
              <a:t>Getting performant software requires significant investment in skills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2969335" y="6362378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28 September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5182756" y="6356351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Ian Bird; NEC'2015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185377" y="6356351"/>
            <a:ext cx="501424" cy="365125"/>
          </a:xfrm>
          <a:prstGeom prst="rect">
            <a:avLst/>
          </a:prstGeom>
        </p:spPr>
        <p:txBody>
          <a:bodyPr/>
          <a:lstStyle/>
          <a:p>
            <a:fld id="{17918391-D411-FE40-AAD7-861AE5233E0E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2026" y="0"/>
            <a:ext cx="4851974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2151" y="3230521"/>
            <a:ext cx="4781668" cy="3530718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0" name="Group 4"/>
          <p:cNvGrpSpPr>
            <a:grpSpLocks/>
          </p:cNvGrpSpPr>
          <p:nvPr/>
        </p:nvGrpSpPr>
        <p:grpSpPr bwMode="auto">
          <a:xfrm>
            <a:off x="0" y="3105063"/>
            <a:ext cx="3768056" cy="3752937"/>
            <a:chOff x="0" y="0"/>
            <a:chExt cx="4447402" cy="4660901"/>
          </a:xfrm>
        </p:grpSpPr>
        <p:sp>
          <p:nvSpPr>
            <p:cNvPr id="11" name="AutoShape 5"/>
            <p:cNvSpPr>
              <a:spLocks/>
            </p:cNvSpPr>
            <p:nvPr/>
          </p:nvSpPr>
          <p:spPr bwMode="auto">
            <a:xfrm>
              <a:off x="1888" y="5570"/>
              <a:ext cx="4445514" cy="465533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127000" dist="76201" dir="2700000" algn="ctr" rotWithShape="0">
                <a:srgbClr val="00000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254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endParaRPr lang="en-GB">
                <a:solidFill>
                  <a:srgbClr val="FFFFFF"/>
                </a:solidFill>
              </a:endParaRPr>
            </a:p>
          </p:txBody>
        </p:sp>
        <p:pic>
          <p:nvPicPr>
            <p:cNvPr id="12" name="Picture 6" descr="CPU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4355608" cy="43406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13" name="AutoShape 7"/>
            <p:cNvSpPr>
              <a:spLocks/>
            </p:cNvSpPr>
            <p:nvPr/>
          </p:nvSpPr>
          <p:spPr bwMode="auto">
            <a:xfrm>
              <a:off x="2928457" y="4319947"/>
              <a:ext cx="1441549" cy="31472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599"/>
                  </a:lnTo>
                  <a:lnTo>
                    <a:pt x="0" y="21599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50800" tIns="50800" rIns="50800" bIns="50800" anchor="ctr"/>
            <a:lstStyle/>
            <a:p>
              <a:r>
                <a:rPr lang="en-GB" sz="800">
                  <a:solidFill>
                    <a:srgbClr val="000000"/>
                  </a:solidFill>
                  <a:hlinkClick r:id="rId5"/>
                </a:rPr>
                <a:t>© 2009 Herb Sutter</a:t>
              </a:r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319979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295400" y="6324600"/>
            <a:ext cx="1054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defTabSz="914400" fontAlgn="base">
              <a:spcBef>
                <a:spcPct val="0"/>
              </a:spcBef>
              <a:spcAft>
                <a:spcPct val="0"/>
              </a:spcAft>
              <a:buClr>
                <a:srgbClr val="48D810"/>
              </a:buClr>
              <a:buSzPct val="300000"/>
              <a:buFont typeface="Arial"/>
              <a:buChar char="•"/>
            </a:pPr>
            <a:r>
              <a:rPr lang="en-US" dirty="0">
                <a:latin typeface="Arial" charset="0"/>
                <a:ea typeface="ＭＳ Ｐゴシック" charset="0"/>
              </a:rPr>
              <a:t>Tier 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514600" y="6324600"/>
            <a:ext cx="1054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defTabSz="914400" fontAlgn="base">
              <a:spcBef>
                <a:spcPct val="0"/>
              </a:spcBef>
              <a:spcAft>
                <a:spcPct val="0"/>
              </a:spcAft>
              <a:buClr>
                <a:srgbClr val="FEFE00"/>
              </a:buClr>
              <a:buSzPct val="300000"/>
              <a:buFont typeface="Arial"/>
              <a:buChar char="•"/>
            </a:pPr>
            <a:r>
              <a:rPr lang="en-US" dirty="0">
                <a:latin typeface="Arial" charset="0"/>
                <a:ea typeface="ＭＳ Ｐゴシック" charset="0"/>
              </a:rPr>
              <a:t>Tier 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886200" y="6324600"/>
            <a:ext cx="1054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defTabSz="914400" fontAlgn="base">
              <a:spcBef>
                <a:spcPct val="0"/>
              </a:spcBef>
              <a:spcAft>
                <a:spcPct val="0"/>
              </a:spcAft>
              <a:buClr>
                <a:srgbClr val="6DB0FF"/>
              </a:buClr>
              <a:buSzPct val="300000"/>
              <a:buFont typeface="Arial"/>
              <a:buChar char="•"/>
            </a:pPr>
            <a:r>
              <a:rPr lang="en-US" dirty="0">
                <a:latin typeface="Arial" charset="0"/>
                <a:ea typeface="ＭＳ Ｐゴシック" charset="0"/>
              </a:rPr>
              <a:t>Tier 2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0" y="0"/>
            <a:ext cx="7470648" cy="1143000"/>
          </a:xfrm>
        </p:spPr>
        <p:txBody>
          <a:bodyPr>
            <a:normAutofit/>
          </a:bodyPr>
          <a:lstStyle/>
          <a:p>
            <a:r>
              <a:rPr lang="en-US" sz="4800" dirty="0" smtClean="0"/>
              <a:t>World-wide infrastructure</a:t>
            </a:r>
            <a:endParaRPr lang="en-US" sz="48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 smtClean="0">
                <a:solidFill>
                  <a:srgbClr val="0C377B">
                    <a:tint val="75000"/>
                  </a:srgbClr>
                </a:solidFill>
              </a:rPr>
              <a:t>28 September 2015</a:t>
            </a:r>
            <a:endParaRPr lang="en-US" dirty="0">
              <a:solidFill>
                <a:srgbClr val="0C377B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>
                <a:solidFill>
                  <a:srgbClr val="0C377B">
                    <a:tint val="75000"/>
                  </a:srgbClr>
                </a:solidFill>
              </a:rPr>
              <a:t>Ian Bird; NEC'2015</a:t>
            </a:r>
            <a:endParaRPr lang="en-US" dirty="0">
              <a:solidFill>
                <a:srgbClr val="0C377B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>
                <a:solidFill>
                  <a:srgbClr val="0C377B">
                    <a:tint val="75000"/>
                  </a:srgbClr>
                </a:solidFill>
              </a:rPr>
              <a:pPr/>
              <a:t>3</a:t>
            </a:fld>
            <a:endParaRPr lang="en-US" dirty="0">
              <a:solidFill>
                <a:srgbClr val="0C377B">
                  <a:tint val="75000"/>
                </a:srgb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18"/>
          <a:stretch/>
        </p:blipFill>
        <p:spPr>
          <a:xfrm>
            <a:off x="0" y="1422400"/>
            <a:ext cx="9144000" cy="5435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41"/>
          <a:stretch/>
        </p:blipFill>
        <p:spPr>
          <a:xfrm>
            <a:off x="0" y="1998133"/>
            <a:ext cx="9144000" cy="485986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94"/>
          <a:stretch/>
        </p:blipFill>
        <p:spPr>
          <a:xfrm>
            <a:off x="0" y="1388533"/>
            <a:ext cx="9144000" cy="5466772"/>
          </a:xfrm>
          <a:prstGeom prst="rect">
            <a:avLst/>
          </a:prstGeom>
        </p:spPr>
      </p:pic>
      <p:sp>
        <p:nvSpPr>
          <p:cNvPr id="14" name="Content Placeholder 6"/>
          <p:cNvSpPr txBox="1">
            <a:spLocks/>
          </p:cNvSpPr>
          <p:nvPr/>
        </p:nvSpPr>
        <p:spPr>
          <a:xfrm>
            <a:off x="5819070" y="883535"/>
            <a:ext cx="3303156" cy="2612700"/>
          </a:xfrm>
          <a:prstGeom prst="rect">
            <a:avLst/>
          </a:prstGeom>
          <a:solidFill>
            <a:srgbClr val="BBD3F8">
              <a:alpha val="36863"/>
            </a:srgbClr>
          </a:solidFill>
          <a:ln>
            <a:solidFill>
              <a:srgbClr val="002060"/>
            </a:solidFill>
          </a:ln>
        </p:spPr>
        <p:txBody>
          <a:bodyPr/>
          <a:lstStyle>
            <a:lvl1pPr marL="493725" indent="-457153" algn="l" rtl="0" eaLnBrk="1" latinLnBrk="0" hangingPunct="1">
              <a:spcBef>
                <a:spcPct val="20000"/>
              </a:spcBef>
              <a:buClr>
                <a:schemeClr val="tx2">
                  <a:lumMod val="40000"/>
                  <a:lumOff val="60000"/>
                </a:schemeClr>
              </a:buClr>
              <a:buSzPct val="80000"/>
              <a:buFont typeface="Wingdings" charset="2"/>
              <a:buChar char="q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162" indent="-457153" algn="l" rtl="0" eaLnBrk="1" latinLnBrk="0" hangingPunct="1">
              <a:spcBef>
                <a:spcPct val="20000"/>
              </a:spcBef>
              <a:buClr>
                <a:srgbClr val="800000"/>
              </a:buClr>
              <a:buSzPct val="90000"/>
              <a:buFont typeface="Wingdings" charset="2"/>
              <a:buChar char="§"/>
              <a:defRPr kumimoji="0" sz="2600" u="none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595" indent="-342865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173" indent="-342865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321" indent="-342865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607" indent="-182861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041" indent="-182861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474" indent="-182861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478" indent="-182861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/>
            <a:r>
              <a:rPr lang="en-US" sz="1400" dirty="0" smtClean="0"/>
              <a:t>New Tier 1s:</a:t>
            </a:r>
          </a:p>
          <a:p>
            <a:pPr lvl="1" defTabSz="914400"/>
            <a:r>
              <a:rPr lang="en-US" sz="1200" dirty="0" smtClean="0"/>
              <a:t>KISTI (S. Korea), Russia (NRC, </a:t>
            </a:r>
            <a:r>
              <a:rPr lang="en-US" sz="1200" dirty="0" err="1" smtClean="0"/>
              <a:t>Dubna</a:t>
            </a:r>
            <a:r>
              <a:rPr lang="en-US" sz="1200" dirty="0" smtClean="0"/>
              <a:t>)</a:t>
            </a:r>
          </a:p>
          <a:p>
            <a:pPr defTabSz="914400"/>
            <a:r>
              <a:rPr lang="en-US" sz="1400" dirty="0" smtClean="0"/>
              <a:t>Recent Tier 2 countries:</a:t>
            </a:r>
          </a:p>
          <a:p>
            <a:pPr lvl="1" defTabSz="914400"/>
            <a:r>
              <a:rPr lang="en-US" sz="1200" dirty="0" smtClean="0"/>
              <a:t>Malaysia, South Africa, Mexico, Thailand</a:t>
            </a:r>
          </a:p>
          <a:p>
            <a:pPr defTabSz="914400"/>
            <a:r>
              <a:rPr lang="en-US" sz="1400" dirty="0" smtClean="0"/>
              <a:t>Other sites:</a:t>
            </a:r>
          </a:p>
          <a:p>
            <a:pPr lvl="1" defTabSz="914400"/>
            <a:r>
              <a:rPr lang="en-US" sz="1200" dirty="0" err="1" smtClean="0"/>
              <a:t>Kavala</a:t>
            </a:r>
            <a:r>
              <a:rPr lang="en-US" sz="1200" dirty="0" smtClean="0"/>
              <a:t> (Greece): not experiment connected</a:t>
            </a:r>
          </a:p>
          <a:p>
            <a:pPr lvl="1" defTabSz="914400"/>
            <a:r>
              <a:rPr lang="en-US" sz="1200" dirty="0" smtClean="0"/>
              <a:t>Azerbaijan – intend to provide (cloud) capacity for CERN in a new data </a:t>
            </a:r>
            <a:r>
              <a:rPr lang="en-US" sz="1200" dirty="0" err="1" smtClean="0"/>
              <a:t>centre</a:t>
            </a:r>
            <a:endParaRPr lang="en-US" sz="1200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39191" y="5847546"/>
            <a:ext cx="3567002" cy="95410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/>
              <a:t>Support also via international grid projects:</a:t>
            </a:r>
          </a:p>
          <a:p>
            <a:r>
              <a:rPr lang="en-US" sz="1400" dirty="0" err="1" smtClean="0"/>
              <a:t>Opensciencegrid</a:t>
            </a:r>
            <a:r>
              <a:rPr lang="en-US" sz="1400" dirty="0" smtClean="0"/>
              <a:t> (OSG) </a:t>
            </a:r>
          </a:p>
          <a:p>
            <a:r>
              <a:rPr lang="en-US" sz="1400" dirty="0" smtClean="0"/>
              <a:t>European Grid Initiative (EGI)</a:t>
            </a:r>
          </a:p>
          <a:p>
            <a:r>
              <a:rPr lang="en-US" sz="1400" dirty="0" smtClean="0"/>
              <a:t>Nordic Data Grid Facility (NDGF)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28081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242"/>
            <a:ext cx="8226854" cy="940443"/>
          </a:xfrm>
        </p:spPr>
        <p:txBody>
          <a:bodyPr/>
          <a:lstStyle/>
          <a:p>
            <a:r>
              <a:rPr lang="en-GB" dirty="0" smtClean="0"/>
              <a:t>Trends – software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88022"/>
            <a:ext cx="8229600" cy="5282294"/>
          </a:xfrm>
        </p:spPr>
        <p:txBody>
          <a:bodyPr>
            <a:normAutofit fontScale="77500" lnSpcReduction="20000"/>
          </a:bodyPr>
          <a:lstStyle/>
          <a:p>
            <a:r>
              <a:rPr lang="en-GB" dirty="0" smtClean="0"/>
              <a:t>Recognizing the need to re-engineer HEP software</a:t>
            </a:r>
          </a:p>
          <a:p>
            <a:pPr lvl="1"/>
            <a:r>
              <a:rPr lang="en-GB" dirty="0" smtClean="0"/>
              <a:t>New architectures, parallelism everywhere, </a:t>
            </a:r>
            <a:r>
              <a:rPr lang="en-GB" dirty="0" err="1" smtClean="0"/>
              <a:t>vectorisation</a:t>
            </a:r>
            <a:r>
              <a:rPr lang="en-GB" dirty="0" smtClean="0"/>
              <a:t>, data structures, etc.</a:t>
            </a:r>
          </a:p>
          <a:p>
            <a:r>
              <a:rPr lang="en-GB" dirty="0" smtClean="0"/>
              <a:t>Set up HEP Software Foundation (HSF)</a:t>
            </a:r>
          </a:p>
          <a:p>
            <a:pPr lvl="1"/>
            <a:r>
              <a:rPr lang="en-GB" dirty="0" smtClean="0"/>
              <a:t>Community wide – buy in from major labs, experiments, projects</a:t>
            </a:r>
          </a:p>
          <a:p>
            <a:pPr lvl="1"/>
            <a:r>
              <a:rPr lang="en-GB" dirty="0" smtClean="0"/>
              <a:t>Goals:</a:t>
            </a:r>
          </a:p>
          <a:p>
            <a:pPr lvl="2"/>
            <a:r>
              <a:rPr lang="en-GB" dirty="0" smtClean="0"/>
              <a:t>Address rapidly </a:t>
            </a:r>
            <a:r>
              <a:rPr lang="en-GB" dirty="0"/>
              <a:t>growing needs for simulation, reconstruction and analysis of current and future HEP experiments,</a:t>
            </a:r>
          </a:p>
          <a:p>
            <a:pPr lvl="2"/>
            <a:r>
              <a:rPr lang="en-GB" dirty="0"/>
              <a:t>P</a:t>
            </a:r>
            <a:r>
              <a:rPr lang="en-GB" dirty="0" smtClean="0"/>
              <a:t>romote </a:t>
            </a:r>
            <a:r>
              <a:rPr lang="en-GB" dirty="0"/>
              <a:t>the maintenance and development of common software projects and components for use in current and future HEP experiments,</a:t>
            </a:r>
          </a:p>
          <a:p>
            <a:pPr lvl="2"/>
            <a:r>
              <a:rPr lang="en-GB" dirty="0" smtClean="0"/>
              <a:t>Enable </a:t>
            </a:r>
            <a:r>
              <a:rPr lang="en-GB" dirty="0"/>
              <a:t>the emergence of new projects that aim to adapt to new technologies, improve the performance, provide innovative capabilities or reduce the maintenance </a:t>
            </a:r>
            <a:r>
              <a:rPr lang="en-GB" dirty="0" smtClean="0"/>
              <a:t>effort,</a:t>
            </a:r>
            <a:endParaRPr lang="en-GB" dirty="0"/>
          </a:p>
          <a:p>
            <a:pPr lvl="2"/>
            <a:r>
              <a:rPr lang="en-GB" dirty="0" smtClean="0"/>
              <a:t>Enable </a:t>
            </a:r>
            <a:r>
              <a:rPr lang="en-GB" dirty="0"/>
              <a:t>potential new collaborators to become </a:t>
            </a:r>
            <a:r>
              <a:rPr lang="en-GB" dirty="0" smtClean="0"/>
              <a:t>involved,</a:t>
            </a:r>
            <a:endParaRPr lang="en-GB" dirty="0"/>
          </a:p>
          <a:p>
            <a:pPr lvl="2"/>
            <a:r>
              <a:rPr lang="en-GB" dirty="0" smtClean="0"/>
              <a:t>Identify </a:t>
            </a:r>
            <a:r>
              <a:rPr lang="en-GB" dirty="0"/>
              <a:t>priorities and </a:t>
            </a:r>
            <a:r>
              <a:rPr lang="en-GB" dirty="0" smtClean="0"/>
              <a:t>roadmaps,</a:t>
            </a:r>
            <a:endParaRPr lang="en-GB" dirty="0"/>
          </a:p>
          <a:p>
            <a:pPr lvl="2"/>
            <a:r>
              <a:rPr lang="en-GB" dirty="0" smtClean="0"/>
              <a:t>Promote </a:t>
            </a:r>
            <a:r>
              <a:rPr lang="en-GB" dirty="0"/>
              <a:t>collaboration with other scientific and software domains</a:t>
            </a:r>
            <a:r>
              <a:rPr lang="en-GB" dirty="0" smtClean="0"/>
              <a:t>.</a:t>
            </a:r>
          </a:p>
          <a:p>
            <a:pPr lvl="1"/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969335" y="6362377"/>
            <a:ext cx="2133600" cy="365125"/>
          </a:xfrm>
        </p:spPr>
        <p:txBody>
          <a:bodyPr/>
          <a:lstStyle/>
          <a:p>
            <a:r>
              <a:rPr lang="en-GB" smtClean="0">
                <a:solidFill>
                  <a:srgbClr val="0C377B">
                    <a:tint val="75000"/>
                  </a:srgbClr>
                </a:solidFill>
                <a:latin typeface="Arial"/>
              </a:rPr>
              <a:t>28 September 2015</a:t>
            </a:r>
            <a:endParaRPr lang="en-US" dirty="0">
              <a:solidFill>
                <a:srgbClr val="0C377B">
                  <a:tint val="75000"/>
                </a:srgb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182756" y="6356350"/>
            <a:ext cx="2895600" cy="365125"/>
          </a:xfrm>
        </p:spPr>
        <p:txBody>
          <a:bodyPr/>
          <a:lstStyle/>
          <a:p>
            <a:r>
              <a:rPr lang="en-US" smtClean="0">
                <a:solidFill>
                  <a:srgbClr val="0C377B">
                    <a:tint val="75000"/>
                  </a:srgbClr>
                </a:solidFill>
                <a:latin typeface="Arial"/>
              </a:rPr>
              <a:t>Ian Bird; NEC'2015</a:t>
            </a:r>
            <a:endParaRPr lang="en-US" dirty="0">
              <a:solidFill>
                <a:srgbClr val="0C377B">
                  <a:tint val="75000"/>
                </a:srgb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85376" y="6356350"/>
            <a:ext cx="501424" cy="365125"/>
          </a:xfrm>
        </p:spPr>
        <p:txBody>
          <a:bodyPr/>
          <a:lstStyle/>
          <a:p>
            <a:fld id="{17918391-D411-FE40-AAD7-861AE5233E0E}" type="slidenum">
              <a:rPr lang="en-US" smtClean="0">
                <a:solidFill>
                  <a:srgbClr val="0C377B">
                    <a:tint val="75000"/>
                  </a:srgbClr>
                </a:solidFill>
                <a:latin typeface="Arial"/>
              </a:rPr>
              <a:pPr/>
              <a:t>30</a:t>
            </a:fld>
            <a:endParaRPr lang="en-US" dirty="0">
              <a:solidFill>
                <a:srgbClr val="0C377B">
                  <a:tint val="75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56773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242"/>
            <a:ext cx="8226854" cy="912211"/>
          </a:xfrm>
        </p:spPr>
        <p:txBody>
          <a:bodyPr>
            <a:normAutofit/>
          </a:bodyPr>
          <a:lstStyle/>
          <a:p>
            <a:r>
              <a:rPr lang="en-GB" dirty="0" smtClean="0"/>
              <a:t>Cost outlook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9261" y="806829"/>
            <a:ext cx="5937293" cy="2049527"/>
          </a:xfrm>
        </p:spPr>
        <p:txBody>
          <a:bodyPr>
            <a:noAutofit/>
          </a:bodyPr>
          <a:lstStyle/>
          <a:p>
            <a:r>
              <a:rPr lang="en-GB" sz="1800" dirty="0"/>
              <a:t>Today </a:t>
            </a:r>
            <a:r>
              <a:rPr lang="en-GB" sz="1800" dirty="0" smtClean="0"/>
              <a:t>cost is </a:t>
            </a:r>
            <a:r>
              <a:rPr lang="en-GB" sz="1800" dirty="0"/>
              <a:t>driven by costs of commodity computing</a:t>
            </a:r>
          </a:p>
          <a:p>
            <a:pPr lvl="1"/>
            <a:r>
              <a:rPr lang="en-GB" sz="1600" dirty="0"/>
              <a:t>Not always optimised for our use – e.g. driven by phones, tablets, etc.; ultra-low power considerations</a:t>
            </a:r>
          </a:p>
          <a:p>
            <a:pPr lvl="1"/>
            <a:r>
              <a:rPr lang="en-GB" sz="1600" dirty="0"/>
              <a:t>Also driven by HPC requirements – large machines</a:t>
            </a:r>
          </a:p>
          <a:p>
            <a:pPr lvl="2"/>
            <a:r>
              <a:rPr lang="en-GB" sz="1400" dirty="0"/>
              <a:t>Again, not necessarily optimal for </a:t>
            </a:r>
            <a:r>
              <a:rPr lang="en-GB" sz="1400" dirty="0" smtClean="0"/>
              <a:t>HEP in </a:t>
            </a:r>
            <a:r>
              <a:rPr lang="en-GB" sz="1400" dirty="0"/>
              <a:t>the way that PC’s were</a:t>
            </a:r>
          </a:p>
          <a:p>
            <a:pPr lvl="1"/>
            <a:r>
              <a:rPr lang="en-GB" sz="1600" dirty="0"/>
              <a:t>Networking is the exception – we benefit no matter the </a:t>
            </a:r>
            <a:r>
              <a:rPr lang="en-GB" sz="1600" dirty="0" smtClean="0"/>
              <a:t>driver</a:t>
            </a:r>
            <a:endParaRPr lang="en-GB" sz="1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969335" y="6362377"/>
            <a:ext cx="2133600" cy="365125"/>
          </a:xfrm>
        </p:spPr>
        <p:txBody>
          <a:bodyPr/>
          <a:lstStyle/>
          <a:p>
            <a:r>
              <a:rPr lang="en-GB" smtClean="0">
                <a:solidFill>
                  <a:srgbClr val="0C377B">
                    <a:tint val="75000"/>
                  </a:srgbClr>
                </a:solidFill>
                <a:latin typeface="Arial"/>
              </a:rPr>
              <a:t>28 September 2015</a:t>
            </a:r>
            <a:endParaRPr lang="en-US" dirty="0">
              <a:solidFill>
                <a:srgbClr val="0C377B">
                  <a:tint val="75000"/>
                </a:srgb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182756" y="6356350"/>
            <a:ext cx="2895600" cy="365125"/>
          </a:xfrm>
        </p:spPr>
        <p:txBody>
          <a:bodyPr/>
          <a:lstStyle/>
          <a:p>
            <a:r>
              <a:rPr lang="en-US" smtClean="0">
                <a:solidFill>
                  <a:srgbClr val="0C377B">
                    <a:tint val="75000"/>
                  </a:srgbClr>
                </a:solidFill>
                <a:latin typeface="Arial"/>
              </a:rPr>
              <a:t>Ian Bird; NEC'2015</a:t>
            </a:r>
            <a:endParaRPr lang="en-US" dirty="0">
              <a:solidFill>
                <a:srgbClr val="0C377B">
                  <a:tint val="75000"/>
                </a:srgb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85376" y="6356350"/>
            <a:ext cx="501424" cy="365125"/>
          </a:xfrm>
        </p:spPr>
        <p:txBody>
          <a:bodyPr/>
          <a:lstStyle/>
          <a:p>
            <a:fld id="{17918391-D411-FE40-AAD7-861AE5233E0E}" type="slidenum">
              <a:rPr lang="en-US" smtClean="0">
                <a:solidFill>
                  <a:srgbClr val="0C377B">
                    <a:tint val="75000"/>
                  </a:srgbClr>
                </a:solidFill>
                <a:latin typeface="Arial"/>
              </a:rPr>
              <a:pPr/>
              <a:t>31</a:t>
            </a:fld>
            <a:endParaRPr lang="en-US" dirty="0">
              <a:solidFill>
                <a:srgbClr val="0C377B">
                  <a:tint val="75000"/>
                </a:srgbClr>
              </a:solidFill>
              <a:latin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6554" y="688470"/>
            <a:ext cx="3007446" cy="2724928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199261" y="3263789"/>
            <a:ext cx="8727456" cy="2715798"/>
          </a:xfrm>
          <a:prstGeom prst="rect">
            <a:avLst/>
          </a:prstGeom>
        </p:spPr>
        <p:txBody>
          <a:bodyPr vert="horz">
            <a:noAutofit/>
          </a:bodyPr>
          <a:lstStyle>
            <a:lvl1pPr marL="493776" indent="-457200" algn="l" rtl="0" eaLnBrk="1" latinLnBrk="0" hangingPunct="1">
              <a:spcBef>
                <a:spcPct val="20000"/>
              </a:spcBef>
              <a:buClr>
                <a:srgbClr val="3366FF"/>
              </a:buClr>
              <a:buSzPct val="100000"/>
              <a:buFont typeface="Wingdings" charset="2"/>
              <a:buChar char="q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rgbClr val="800000"/>
              </a:buClr>
              <a:buSzPct val="100000"/>
              <a:buFont typeface="Wingdings" charset="2"/>
              <a:buChar char="§"/>
              <a:defRPr kumimoji="0" sz="2600" u="none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/>
            <a:r>
              <a:rPr lang="en-GB" sz="1800" dirty="0" smtClean="0"/>
              <a:t>Compute facilities</a:t>
            </a:r>
          </a:p>
          <a:p>
            <a:pPr lvl="1" defTabSz="914400"/>
            <a:r>
              <a:rPr lang="en-GB" sz="1600" dirty="0" smtClean="0"/>
              <a:t>These are expensive and its not always obvious that building new facilities ourselves is still cost-effective – have an </a:t>
            </a:r>
            <a:r>
              <a:rPr lang="en-GB" sz="1600" dirty="0"/>
              <a:t>a</a:t>
            </a:r>
            <a:r>
              <a:rPr lang="en-GB" sz="1600" dirty="0" smtClean="0"/>
              <a:t>ssociated operational cost </a:t>
            </a:r>
          </a:p>
          <a:p>
            <a:pPr defTabSz="914400"/>
            <a:r>
              <a:rPr lang="en-GB" sz="1800" dirty="0" smtClean="0"/>
              <a:t>Electricity</a:t>
            </a:r>
          </a:p>
          <a:p>
            <a:pPr lvl="1" defTabSz="914400"/>
            <a:r>
              <a:rPr lang="en-GB" sz="1600" dirty="0" smtClean="0"/>
              <a:t>Becoming more expensive, and, more (Tier 2) sites are having to pay these costs now</a:t>
            </a:r>
          </a:p>
          <a:p>
            <a:pPr marL="36576" indent="0" defTabSz="914400">
              <a:buFont typeface="Wingdings" charset="2"/>
              <a:buNone/>
            </a:pPr>
            <a:r>
              <a:rPr lang="en-GB" sz="1800" dirty="0" smtClean="0"/>
              <a:t>The costs of facilities and power leads us to think that commercially provisioned compute may soon be more cost effective for HEP:</a:t>
            </a:r>
          </a:p>
          <a:p>
            <a:pPr lvl="1" defTabSz="914400"/>
            <a:r>
              <a:rPr lang="en-GB" sz="1600" dirty="0" smtClean="0"/>
              <a:t>They can benefit from huge scale of facility and operation, and locate DC’s in regions of cheap power and cooling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1276673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GB" dirty="0" smtClean="0"/>
              <a:t>LHC has a </a:t>
            </a:r>
            <a:r>
              <a:rPr lang="en-GB" u="sng" dirty="0" smtClean="0"/>
              <a:t>federated</a:t>
            </a:r>
            <a:r>
              <a:rPr lang="en-GB" dirty="0" smtClean="0"/>
              <a:t>, globally </a:t>
            </a:r>
            <a:r>
              <a:rPr lang="en-GB" u="sng" dirty="0" smtClean="0"/>
              <a:t>distributed</a:t>
            </a:r>
            <a:r>
              <a:rPr lang="en-GB" dirty="0" smtClean="0"/>
              <a:t>, computing system</a:t>
            </a:r>
          </a:p>
          <a:p>
            <a:pPr lvl="1">
              <a:buFont typeface="Wingdings" charset="2"/>
              <a:buChar char="Ø"/>
            </a:pPr>
            <a:r>
              <a:rPr lang="en-GB" dirty="0" smtClean="0"/>
              <a:t>A “Grid” by definition; autonomous resource provisioning and operation</a:t>
            </a:r>
          </a:p>
          <a:p>
            <a:pPr>
              <a:buFont typeface="Wingdings" charset="2"/>
              <a:buChar char="Ø"/>
            </a:pPr>
            <a:r>
              <a:rPr lang="en-GB" dirty="0" smtClean="0"/>
              <a:t>Until now the middleware used to implement that has been mostly developed and supported by HEP, and grid projects funded by national and international funding agencies</a:t>
            </a:r>
          </a:p>
          <a:p>
            <a:pPr lvl="1">
              <a:buFont typeface="Wingdings" charset="2"/>
              <a:buChar char="Ø"/>
            </a:pPr>
            <a:r>
              <a:rPr lang="en-GB" dirty="0" smtClean="0"/>
              <a:t>No industrial take up, no global support, </a:t>
            </a:r>
            <a:r>
              <a:rPr lang="en-GB" dirty="0" err="1" smtClean="0"/>
              <a:t>etc</a:t>
            </a:r>
            <a:endParaRPr lang="en-GB" dirty="0" smtClean="0"/>
          </a:p>
          <a:p>
            <a:pPr lvl="1">
              <a:buFont typeface="Wingdings" charset="2"/>
              <a:buChar char="Ø"/>
            </a:pPr>
            <a:r>
              <a:rPr lang="en-GB" dirty="0" smtClean="0"/>
              <a:t>When we started there was no large scale computing infrastructure or tools (no Amazon, Google, Facebook,…)</a:t>
            </a:r>
          </a:p>
          <a:p>
            <a:pPr>
              <a:buFont typeface="Wingdings" charset="2"/>
              <a:buChar char="Ø"/>
            </a:pPr>
            <a:r>
              <a:rPr lang="en-GB" dirty="0" smtClean="0"/>
              <a:t>Federated use of Cloud technologies give us an alternate implementation of compute provisioning</a:t>
            </a:r>
          </a:p>
          <a:p>
            <a:pPr lvl="1">
              <a:buFont typeface="Wingdings" charset="2"/>
              <a:buChar char="Ø"/>
            </a:pPr>
            <a:r>
              <a:rPr lang="en-GB" dirty="0" smtClean="0"/>
              <a:t>Huge support community</a:t>
            </a:r>
          </a:p>
          <a:p>
            <a:pPr lvl="1">
              <a:buFont typeface="Wingdings" charset="2"/>
              <a:buChar char="Ø"/>
            </a:pPr>
            <a:r>
              <a:rPr lang="en-GB" dirty="0" smtClean="0"/>
              <a:t>Industrial-strength tools tested at scales larger than ours (hmmm … well mostly…)</a:t>
            </a:r>
            <a:endParaRPr lang="en-GB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Compute resources – Grid 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GB" smtClean="0"/>
              <a:t>28 September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mtClean="0"/>
              <a:t>Ian Bird; NEC'2015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17918391-D411-FE40-AAD7-861AE5233E0E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448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Science Clouds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25607"/>
            <a:ext cx="8226854" cy="5290346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Experiments and sites have made many explorations of use of private and commercial clouds:</a:t>
            </a:r>
          </a:p>
          <a:p>
            <a:pPr lvl="1"/>
            <a:r>
              <a:rPr lang="en-US" dirty="0" smtClean="0"/>
              <a:t>Cloud infrastructures at many sites </a:t>
            </a:r>
          </a:p>
          <a:p>
            <a:pPr lvl="1"/>
            <a:r>
              <a:rPr lang="en-US" dirty="0" smtClean="0"/>
              <a:t>Use of AWS, Google, Rackspace, </a:t>
            </a:r>
            <a:r>
              <a:rPr lang="en-US" dirty="0" err="1" smtClean="0"/>
              <a:t>etc</a:t>
            </a:r>
            <a:r>
              <a:rPr lang="en-US" dirty="0" smtClean="0"/>
              <a:t> by experiments, CERN, others</a:t>
            </a:r>
          </a:p>
          <a:p>
            <a:pPr lvl="1"/>
            <a:r>
              <a:rPr lang="en-US" dirty="0" smtClean="0"/>
              <a:t>Helix Nebula EC project in Europe (together with other sciences)</a:t>
            </a:r>
          </a:p>
          <a:p>
            <a:pPr lvl="1"/>
            <a:r>
              <a:rPr lang="en-US" dirty="0" smtClean="0"/>
              <a:t>Also testing real commercial procurements to understand cost</a:t>
            </a:r>
          </a:p>
          <a:p>
            <a:pPr lvl="1"/>
            <a:r>
              <a:rPr lang="en-US" dirty="0" smtClean="0"/>
              <a:t>So far most use has been simulation, only now looking at data-intensive use cases: data federations help 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Pre-commercial Procurement (PCP) project has been approved and will start in January 2016</a:t>
            </a:r>
          </a:p>
          <a:p>
            <a:pPr lvl="1"/>
            <a:r>
              <a:rPr lang="en-US" dirty="0" smtClean="0"/>
              <a:t>Derogation of CERN procurement rules to allow compliance with EC procurement (EC member states) agreed by CERN Council last week</a:t>
            </a:r>
          </a:p>
          <a:p>
            <a:pPr lvl="1"/>
            <a:r>
              <a:rPr lang="en-US" dirty="0" smtClean="0">
                <a:sym typeface="Wingdings"/>
              </a:rPr>
              <a:t>Will allow a joint procurement across Tier 1s – understand if we can obtain economies of scale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2969335" y="6362378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28 September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5182756" y="6356351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Ian Bird; NEC'2015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185377" y="6356351"/>
            <a:ext cx="501424" cy="365125"/>
          </a:xfrm>
          <a:prstGeom prst="rect">
            <a:avLst/>
          </a:prstGeom>
        </p:spPr>
        <p:txBody>
          <a:bodyPr/>
          <a:lstStyle/>
          <a:p>
            <a:fld id="{17918391-D411-FE40-AAD7-861AE5233E0E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8876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433622" y="836712"/>
            <a:ext cx="4602874" cy="558040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0373" y="116632"/>
            <a:ext cx="7397971" cy="562074"/>
          </a:xfrm>
        </p:spPr>
        <p:txBody>
          <a:bodyPr>
            <a:noAutofit/>
          </a:bodyPr>
          <a:lstStyle/>
          <a:p>
            <a:r>
              <a:rPr lang="en-GB" sz="3600" b="1" dirty="0" err="1" smtClean="0"/>
              <a:t>HNSciCloud</a:t>
            </a:r>
            <a:r>
              <a:rPr lang="en-GB" sz="3600" b="1" dirty="0" smtClean="0"/>
              <a:t> H2020 PCP Project</a:t>
            </a:r>
            <a:endParaRPr lang="en-GB" sz="3600" b="1" dirty="0"/>
          </a:p>
        </p:txBody>
      </p:sp>
      <p:grpSp>
        <p:nvGrpSpPr>
          <p:cNvPr id="3" name="Group 2"/>
          <p:cNvGrpSpPr/>
          <p:nvPr/>
        </p:nvGrpSpPr>
        <p:grpSpPr>
          <a:xfrm>
            <a:off x="5248885" y="2515120"/>
            <a:ext cx="2790825" cy="2489747"/>
            <a:chOff x="5176877" y="2659136"/>
            <a:chExt cx="2790825" cy="2489747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94522" y="2659136"/>
              <a:ext cx="709454" cy="192443"/>
            </a:xfrm>
            <a:prstGeom prst="rect">
              <a:avLst/>
            </a:prstGeom>
          </p:spPr>
        </p:pic>
        <p:grpSp>
          <p:nvGrpSpPr>
            <p:cNvPr id="24" name="Group 23"/>
            <p:cNvGrpSpPr/>
            <p:nvPr/>
          </p:nvGrpSpPr>
          <p:grpSpPr>
            <a:xfrm>
              <a:off x="5176877" y="2928907"/>
              <a:ext cx="2790825" cy="2219976"/>
              <a:chOff x="3157834" y="2906683"/>
              <a:chExt cx="2790825" cy="2219976"/>
            </a:xfrm>
          </p:grpSpPr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779912" y="2906683"/>
                <a:ext cx="743599" cy="234285"/>
              </a:xfrm>
              <a:prstGeom prst="rect">
                <a:avLst/>
              </a:prstGeom>
            </p:spPr>
          </p:pic>
          <p:grpSp>
            <p:nvGrpSpPr>
              <p:cNvPr id="23" name="Group 22"/>
              <p:cNvGrpSpPr/>
              <p:nvPr/>
            </p:nvGrpSpPr>
            <p:grpSpPr>
              <a:xfrm>
                <a:off x="3157834" y="2924944"/>
                <a:ext cx="2790825" cy="2201715"/>
                <a:chOff x="3157834" y="2924944"/>
                <a:chExt cx="2790825" cy="2201715"/>
              </a:xfrm>
            </p:grpSpPr>
            <p:grpSp>
              <p:nvGrpSpPr>
                <p:cNvPr id="22" name="Group 21"/>
                <p:cNvGrpSpPr/>
                <p:nvPr/>
              </p:nvGrpSpPr>
              <p:grpSpPr>
                <a:xfrm>
                  <a:off x="4105512" y="2924944"/>
                  <a:ext cx="1843147" cy="2201715"/>
                  <a:chOff x="4105512" y="2924944"/>
                  <a:chExt cx="1843147" cy="2201715"/>
                </a:xfrm>
              </p:grpSpPr>
              <p:pic>
                <p:nvPicPr>
                  <p:cNvPr id="13" name="Picture 12"/>
                  <p:cNvPicPr>
                    <a:picLocks noChangeAspect="1"/>
                  </p:cNvPicPr>
                  <p:nvPr/>
                </p:nvPicPr>
                <p:blipFill>
                  <a:blip r:embed="rId6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105512" y="3957851"/>
                    <a:ext cx="673818" cy="549694"/>
                  </a:xfrm>
                  <a:prstGeom prst="rect">
                    <a:avLst/>
                  </a:prstGeom>
                </p:spPr>
              </p:pic>
              <p:grpSp>
                <p:nvGrpSpPr>
                  <p:cNvPr id="21" name="Group 20"/>
                  <p:cNvGrpSpPr/>
                  <p:nvPr/>
                </p:nvGrpSpPr>
                <p:grpSpPr>
                  <a:xfrm>
                    <a:off x="4856665" y="2924944"/>
                    <a:ext cx="1091994" cy="2201715"/>
                    <a:chOff x="4856665" y="2924944"/>
                    <a:chExt cx="1091994" cy="2201715"/>
                  </a:xfrm>
                </p:grpSpPr>
                <p:pic>
                  <p:nvPicPr>
                    <p:cNvPr id="8" name="Picture 7" descr="C:\Users\RAMSAGHR\AppData\Local\Microsoft\Windows\Temporary Internet Files\Content.IE5\QGV9AXE3\LogoCERN.gif"/>
                    <p:cNvPicPr/>
                    <p:nvPr/>
                  </p:nvPicPr>
                  <p:blipFill>
                    <a:blip r:embed="rId7" cstate="screen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5004048" y="3985022"/>
                      <a:ext cx="360040" cy="36004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  <p:pic>
                  <p:nvPicPr>
                    <p:cNvPr id="9" name="Picture 8"/>
                    <p:cNvPicPr>
                      <a:picLocks noChangeAspect="1"/>
                    </p:cNvPicPr>
                    <p:nvPr/>
                  </p:nvPicPr>
                  <p:blipFill>
                    <a:blip r:embed="rId8" cstate="screen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5483071" y="4678564"/>
                      <a:ext cx="451143" cy="448095"/>
                    </a:xfrm>
                    <a:prstGeom prst="rect">
                      <a:avLst/>
                    </a:prstGeom>
                  </p:spPr>
                </p:pic>
                <p:grpSp>
                  <p:nvGrpSpPr>
                    <p:cNvPr id="20" name="Group 19"/>
                    <p:cNvGrpSpPr/>
                    <p:nvPr/>
                  </p:nvGrpSpPr>
                  <p:grpSpPr>
                    <a:xfrm>
                      <a:off x="4856665" y="2924944"/>
                      <a:ext cx="1091994" cy="1008112"/>
                      <a:chOff x="4856665" y="2924944"/>
                      <a:chExt cx="1091994" cy="1008112"/>
                    </a:xfrm>
                  </p:grpSpPr>
                  <p:pic>
                    <p:nvPicPr>
                      <p:cNvPr id="10" name="Picture 9"/>
                      <p:cNvPicPr>
                        <a:picLocks noChangeAspect="1"/>
                      </p:cNvPicPr>
                      <p:nvPr/>
                    </p:nvPicPr>
                    <p:blipFill>
                      <a:blip r:embed="rId9" cstate="screen">
                        <a:extLst>
                          <a:ext uri="{28A0092B-C50C-407E-A947-70E740481C1C}">
                            <a14:useLocalDpi xmlns:a14="http://schemas.microsoft.com/office/drawing/2010/main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5412911" y="2924944"/>
                        <a:ext cx="535748" cy="523929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14" name="Picture 13"/>
                      <p:cNvPicPr>
                        <a:picLocks noChangeAspect="1"/>
                      </p:cNvPicPr>
                      <p:nvPr/>
                    </p:nvPicPr>
                    <p:blipFill>
                      <a:blip r:embed="rId10" cstate="screen">
                        <a:extLst>
                          <a:ext uri="{28A0092B-C50C-407E-A947-70E740481C1C}">
                            <a14:useLocalDpi xmlns:a14="http://schemas.microsoft.com/office/drawing/2010/main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5281812" y="3585545"/>
                        <a:ext cx="658340" cy="347511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15" name="Picture 14"/>
                      <p:cNvPicPr>
                        <a:picLocks noChangeAspect="1"/>
                      </p:cNvPicPr>
                      <p:nvPr/>
                    </p:nvPicPr>
                    <p:blipFill>
                      <a:blip r:embed="rId11" cstate="screen">
                        <a:extLst>
                          <a:ext uri="{28A0092B-C50C-407E-A947-70E740481C1C}">
                            <a14:useLocalDpi xmlns:a14="http://schemas.microsoft.com/office/drawing/2010/main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4856665" y="2977662"/>
                        <a:ext cx="556246" cy="209246"/>
                      </a:xfrm>
                      <a:prstGeom prst="rect">
                        <a:avLst/>
                      </a:prstGeom>
                    </p:spPr>
                  </p:pic>
                </p:grpSp>
              </p:grpSp>
            </p:grpSp>
            <p:pic>
              <p:nvPicPr>
                <p:cNvPr id="18" name="Picture 17"/>
                <p:cNvPicPr>
                  <a:picLocks noChangeAspect="1"/>
                </p:cNvPicPr>
                <p:nvPr/>
              </p:nvPicPr>
              <p:blipFill>
                <a:blip r:embed="rId12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157834" y="4879926"/>
                  <a:ext cx="896456" cy="196239"/>
                </a:xfrm>
                <a:prstGeom prst="rect">
                  <a:avLst/>
                </a:prstGeom>
              </p:spPr>
            </p:pic>
          </p:grpSp>
        </p:grpSp>
      </p:grpSp>
      <p:sp>
        <p:nvSpPr>
          <p:cNvPr id="19" name="TextBox 18"/>
          <p:cNvSpPr txBox="1"/>
          <p:nvPr/>
        </p:nvSpPr>
        <p:spPr>
          <a:xfrm>
            <a:off x="90412" y="972590"/>
            <a:ext cx="4406497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The group of buyers have committed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~</a:t>
            </a:r>
            <a:r>
              <a:rPr lang="en-GB" sz="2000" dirty="0" smtClean="0"/>
              <a:t>1.6M€ of funds</a:t>
            </a:r>
            <a:br>
              <a:rPr lang="en-GB" sz="2000" dirty="0" smtClean="0"/>
            </a:br>
            <a:r>
              <a:rPr lang="en-GB" sz="2000" dirty="0" smtClean="0"/>
              <a:t>(generating </a:t>
            </a:r>
            <a:r>
              <a:rPr lang="en-GB" sz="2000" dirty="0"/>
              <a:t>~</a:t>
            </a:r>
            <a:r>
              <a:rPr lang="en-GB" sz="2000" dirty="0" smtClean="0"/>
              <a:t>6M</a:t>
            </a:r>
            <a:r>
              <a:rPr lang="en-GB" sz="2000" dirty="0"/>
              <a:t>€ </a:t>
            </a:r>
            <a:r>
              <a:rPr lang="en-GB" sz="2000" dirty="0" smtClean="0"/>
              <a:t>total funds)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M</a:t>
            </a:r>
            <a:r>
              <a:rPr lang="en-GB" sz="2000" dirty="0" smtClean="0"/>
              <a:t>anpower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/>
              <a:t>Applications &amp;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/>
              <a:t>In-house IT resources</a:t>
            </a:r>
          </a:p>
          <a:p>
            <a:endParaRPr lang="en-GB" sz="2000" dirty="0" smtClean="0"/>
          </a:p>
          <a:p>
            <a:r>
              <a:rPr lang="en-GB" sz="2000" dirty="0" smtClean="0"/>
              <a:t>To procure innovative IaaS cloud services integrated into a hybrid cloud model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/>
              <a:t>Commercial cloud services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/>
              <a:t>European e-Infrastructures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/>
              <a:t>In-house IT resources</a:t>
            </a:r>
          </a:p>
          <a:p>
            <a:endParaRPr lang="en-GB" sz="2000" dirty="0"/>
          </a:p>
          <a:p>
            <a:r>
              <a:rPr lang="en-GB" sz="2000" dirty="0" smtClean="0"/>
              <a:t>Procured services will be made available to end-users from many research communities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5182756" y="6356351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</a:rPr>
              <a:t>Ian Bird; NEC'2015</a:t>
            </a: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185377" y="6356351"/>
            <a:ext cx="501424" cy="365125"/>
          </a:xfrm>
          <a:prstGeom prst="rect">
            <a:avLst/>
          </a:prstGeom>
        </p:spPr>
        <p:txBody>
          <a:bodyPr/>
          <a:lstStyle/>
          <a:p>
            <a:fld id="{1B4CF184-3B2B-4964-9C67-307F6FF6270D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34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4294967295"/>
          </p:nvPr>
        </p:nvSpPr>
        <p:spPr>
          <a:xfrm>
            <a:off x="2969335" y="6362378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28 September 2015</a:t>
            </a: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57508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242"/>
            <a:ext cx="8226854" cy="940443"/>
          </a:xfrm>
        </p:spPr>
        <p:txBody>
          <a:bodyPr/>
          <a:lstStyle/>
          <a:p>
            <a:r>
              <a:rPr lang="en-GB" dirty="0" smtClean="0"/>
              <a:t>Trends – Data centres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Moving data around the world to 100’s of sites is unnecessarily expensive</a:t>
            </a:r>
          </a:p>
          <a:p>
            <a:pPr lvl="1"/>
            <a:r>
              <a:rPr lang="en-GB" dirty="0" smtClean="0"/>
              <a:t>Much better to have large scale DC’s (still distributed but O(10) not O(100) ) – connected via v high bandwidth networks</a:t>
            </a:r>
          </a:p>
          <a:p>
            <a:pPr lvl="1"/>
            <a:r>
              <a:rPr lang="en-GB" dirty="0" smtClean="0"/>
              <a:t>Bulk processing capability should be located close or adjacent to these</a:t>
            </a:r>
          </a:p>
          <a:p>
            <a:pPr lvl="1"/>
            <a:r>
              <a:rPr lang="en-GB" dirty="0" smtClean="0"/>
              <a:t>Data access via the network – but in a truly “cloud-like” way – don</a:t>
            </a:r>
            <a:r>
              <a:rPr lang="fr-FR" dirty="0" smtClean="0"/>
              <a:t>’</a:t>
            </a:r>
            <a:r>
              <a:rPr lang="en-GB" dirty="0" smtClean="0"/>
              <a:t>t move data out except the small data end-products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969335" y="6362377"/>
            <a:ext cx="2133600" cy="365125"/>
          </a:xfrm>
        </p:spPr>
        <p:txBody>
          <a:bodyPr/>
          <a:lstStyle/>
          <a:p>
            <a:r>
              <a:rPr lang="en-GB" smtClean="0">
                <a:solidFill>
                  <a:srgbClr val="0C377B">
                    <a:tint val="75000"/>
                  </a:srgbClr>
                </a:solidFill>
                <a:latin typeface="Arial"/>
              </a:rPr>
              <a:t>28 September 2015</a:t>
            </a:r>
            <a:endParaRPr lang="en-US" dirty="0">
              <a:solidFill>
                <a:srgbClr val="0C377B">
                  <a:tint val="75000"/>
                </a:srgb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182756" y="6356350"/>
            <a:ext cx="2895600" cy="365125"/>
          </a:xfrm>
        </p:spPr>
        <p:txBody>
          <a:bodyPr/>
          <a:lstStyle/>
          <a:p>
            <a:r>
              <a:rPr lang="en-US" smtClean="0">
                <a:solidFill>
                  <a:srgbClr val="0C377B">
                    <a:tint val="75000"/>
                  </a:srgbClr>
                </a:solidFill>
                <a:latin typeface="Arial"/>
              </a:rPr>
              <a:t>Ian Bird; NEC'2015</a:t>
            </a:r>
            <a:endParaRPr lang="en-US" dirty="0">
              <a:solidFill>
                <a:srgbClr val="0C377B">
                  <a:tint val="75000"/>
                </a:srgb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85376" y="6356350"/>
            <a:ext cx="501424" cy="365125"/>
          </a:xfrm>
        </p:spPr>
        <p:txBody>
          <a:bodyPr/>
          <a:lstStyle/>
          <a:p>
            <a:fld id="{17918391-D411-FE40-AAD7-861AE5233E0E}" type="slidenum">
              <a:rPr lang="en-US" smtClean="0">
                <a:solidFill>
                  <a:srgbClr val="0C377B">
                    <a:tint val="75000"/>
                  </a:srgbClr>
                </a:solidFill>
                <a:latin typeface="Arial"/>
              </a:rPr>
              <a:pPr/>
              <a:t>35</a:t>
            </a:fld>
            <a:endParaRPr lang="en-US" dirty="0">
              <a:solidFill>
                <a:srgbClr val="0C377B">
                  <a:tint val="75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6764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242"/>
            <a:ext cx="8226854" cy="940443"/>
          </a:xfrm>
        </p:spPr>
        <p:txBody>
          <a:bodyPr/>
          <a:lstStyle/>
          <a:p>
            <a:r>
              <a:rPr lang="en-GB" dirty="0" smtClean="0"/>
              <a:t>Opportunistic resources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dirty="0" smtClean="0"/>
              <a:t>Today this has become more important</a:t>
            </a:r>
          </a:p>
          <a:p>
            <a:pPr lvl="1"/>
            <a:r>
              <a:rPr lang="en-GB" dirty="0" smtClean="0"/>
              <a:t>Opportunistic use of:</a:t>
            </a:r>
          </a:p>
          <a:p>
            <a:pPr lvl="2"/>
            <a:r>
              <a:rPr lang="en-GB" dirty="0" smtClean="0"/>
              <a:t>HPC’s</a:t>
            </a:r>
          </a:p>
          <a:p>
            <a:pPr lvl="2"/>
            <a:r>
              <a:rPr lang="en-GB" dirty="0" smtClean="0"/>
              <a:t>Large cloud providers </a:t>
            </a:r>
          </a:p>
          <a:p>
            <a:pPr lvl="2"/>
            <a:r>
              <a:rPr lang="en-GB" dirty="0" smtClean="0"/>
              <a:t>Other offers for “off-peak” or short periods</a:t>
            </a:r>
          </a:p>
          <a:p>
            <a:pPr lvl="2"/>
            <a:r>
              <a:rPr lang="en-GB" dirty="0" smtClean="0"/>
              <a:t>Etc.</a:t>
            </a:r>
          </a:p>
          <a:p>
            <a:pPr lvl="2"/>
            <a:r>
              <a:rPr lang="en-GB" dirty="0" smtClean="0"/>
              <a:t>All at very low or no cost (for hardware)</a:t>
            </a:r>
          </a:p>
          <a:p>
            <a:pPr lvl="1"/>
            <a:r>
              <a:rPr lang="en-GB" dirty="0" smtClean="0"/>
              <a:t>But scale and cost are unpredictable</a:t>
            </a:r>
          </a:p>
          <a:p>
            <a:r>
              <a:rPr lang="en-GB" dirty="0" smtClean="0"/>
              <a:t>Also growing in importance:</a:t>
            </a:r>
          </a:p>
          <a:p>
            <a:pPr lvl="1"/>
            <a:r>
              <a:rPr lang="en-GB" dirty="0" smtClean="0"/>
              <a:t>Volunteer computing (citizen science)</a:t>
            </a:r>
          </a:p>
          <a:p>
            <a:pPr lvl="2"/>
            <a:r>
              <a:rPr lang="en-GB" dirty="0" smtClean="0"/>
              <a:t>BOINC-like (LHC@home, ATLAS/CMS/</a:t>
            </a:r>
            <a:r>
              <a:rPr lang="en-GB" dirty="0" err="1" smtClean="0"/>
              <a:t>LHCb@home</a:t>
            </a:r>
            <a:r>
              <a:rPr lang="en-GB" dirty="0" smtClean="0"/>
              <a:t>, </a:t>
            </a:r>
            <a:r>
              <a:rPr lang="en-GB" dirty="0" err="1" smtClean="0"/>
              <a:t>etc</a:t>
            </a:r>
            <a:r>
              <a:rPr lang="en-GB" dirty="0" smtClean="0"/>
              <a:t>)</a:t>
            </a:r>
          </a:p>
          <a:p>
            <a:pPr lvl="2"/>
            <a:r>
              <a:rPr lang="en-GB" dirty="0" smtClean="0"/>
              <a:t>Now can be used for many workloads – as well as the outreach opportunities</a:t>
            </a:r>
          </a:p>
          <a:p>
            <a:pPr lvl="2"/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969335" y="6362377"/>
            <a:ext cx="2133600" cy="365125"/>
          </a:xfrm>
        </p:spPr>
        <p:txBody>
          <a:bodyPr/>
          <a:lstStyle/>
          <a:p>
            <a:r>
              <a:rPr lang="en-GB" smtClean="0">
                <a:solidFill>
                  <a:srgbClr val="0C377B">
                    <a:tint val="75000"/>
                  </a:srgbClr>
                </a:solidFill>
                <a:latin typeface="Arial"/>
              </a:rPr>
              <a:t>28 September 2015</a:t>
            </a:r>
            <a:endParaRPr lang="en-US" dirty="0">
              <a:solidFill>
                <a:srgbClr val="0C377B">
                  <a:tint val="75000"/>
                </a:srgb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182756" y="6356350"/>
            <a:ext cx="2895600" cy="365125"/>
          </a:xfrm>
        </p:spPr>
        <p:txBody>
          <a:bodyPr/>
          <a:lstStyle/>
          <a:p>
            <a:r>
              <a:rPr lang="en-US" smtClean="0">
                <a:solidFill>
                  <a:srgbClr val="0C377B">
                    <a:tint val="75000"/>
                  </a:srgbClr>
                </a:solidFill>
                <a:latin typeface="Arial"/>
              </a:rPr>
              <a:t>Ian Bird; NEC'2015</a:t>
            </a:r>
            <a:endParaRPr lang="en-US" dirty="0">
              <a:solidFill>
                <a:srgbClr val="0C377B">
                  <a:tint val="75000"/>
                </a:srgb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85376" y="6356350"/>
            <a:ext cx="501424" cy="365125"/>
          </a:xfrm>
        </p:spPr>
        <p:txBody>
          <a:bodyPr/>
          <a:lstStyle/>
          <a:p>
            <a:fld id="{17918391-D411-FE40-AAD7-861AE5233E0E}" type="slidenum">
              <a:rPr lang="en-US" smtClean="0">
                <a:solidFill>
                  <a:srgbClr val="0C377B">
                    <a:tint val="75000"/>
                  </a:srgbClr>
                </a:solidFill>
                <a:latin typeface="Arial"/>
              </a:rPr>
              <a:pPr/>
              <a:t>36</a:t>
            </a:fld>
            <a:endParaRPr lang="en-US" dirty="0">
              <a:solidFill>
                <a:srgbClr val="0C377B">
                  <a:tint val="75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1298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242"/>
            <a:ext cx="8226854" cy="940443"/>
          </a:xfrm>
        </p:spPr>
        <p:txBody>
          <a:bodyPr/>
          <a:lstStyle/>
          <a:p>
            <a:r>
              <a:rPr lang="en-GB" dirty="0" smtClean="0"/>
              <a:t>Conclusions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188022"/>
            <a:ext cx="8314925" cy="5174355"/>
          </a:xfrm>
        </p:spPr>
        <p:txBody>
          <a:bodyPr>
            <a:normAutofit fontScale="85000" lnSpcReduction="20000"/>
          </a:bodyPr>
          <a:lstStyle/>
          <a:p>
            <a:r>
              <a:rPr lang="en-GB" dirty="0" smtClean="0">
                <a:sym typeface="Wingdings"/>
              </a:rPr>
              <a:t>The WLCG “Grid” is evolving in the light of experience, and driven by cost, novel resources, and technology</a:t>
            </a:r>
          </a:p>
          <a:p>
            <a:r>
              <a:rPr lang="en-GB" dirty="0" smtClean="0">
                <a:sym typeface="Wingdings"/>
              </a:rPr>
              <a:t>Computing technology (networks, compute, storage) is being driven by consumer markets</a:t>
            </a:r>
          </a:p>
          <a:p>
            <a:pPr lvl="1"/>
            <a:r>
              <a:rPr lang="en-GB" dirty="0" smtClean="0">
                <a:sym typeface="Wingdings"/>
              </a:rPr>
              <a:t>Good: much more influential than science</a:t>
            </a:r>
          </a:p>
          <a:p>
            <a:pPr lvl="1"/>
            <a:r>
              <a:rPr lang="en-GB" dirty="0" smtClean="0">
                <a:sym typeface="Wingdings"/>
              </a:rPr>
              <a:t>Bad: directions may not be easy to adopt</a:t>
            </a:r>
          </a:p>
          <a:p>
            <a:r>
              <a:rPr lang="en-GB" dirty="0" smtClean="0">
                <a:sym typeface="Wingdings"/>
              </a:rPr>
              <a:t>We must be flexible and adaptable to technology and commercial trends</a:t>
            </a:r>
          </a:p>
          <a:p>
            <a:r>
              <a:rPr lang="en-GB" dirty="0" smtClean="0">
                <a:sym typeface="Wingdings"/>
              </a:rPr>
              <a:t>Make use of our existing working system to operate and evolve towards the future, meanwhile serving the intermediate needs of the </a:t>
            </a:r>
            <a:r>
              <a:rPr lang="en-GB" dirty="0">
                <a:sym typeface="Wingdings"/>
              </a:rPr>
              <a:t>HEP (and broader </a:t>
            </a:r>
            <a:r>
              <a:rPr lang="en-GB" dirty="0" smtClean="0">
                <a:sym typeface="Wingdings"/>
              </a:rPr>
              <a:t>science) community</a:t>
            </a:r>
          </a:p>
          <a:p>
            <a:pPr lvl="1"/>
            <a:r>
              <a:rPr lang="en-GB" dirty="0" smtClean="0">
                <a:sym typeface="Wingdings"/>
              </a:rPr>
              <a:t>But need to focus on the broad scientific needs not the infrastructure itself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969335" y="6362377"/>
            <a:ext cx="2133600" cy="365125"/>
          </a:xfrm>
        </p:spPr>
        <p:txBody>
          <a:bodyPr/>
          <a:lstStyle/>
          <a:p>
            <a:r>
              <a:rPr lang="en-GB" smtClean="0">
                <a:solidFill>
                  <a:srgbClr val="0C377B">
                    <a:tint val="75000"/>
                  </a:srgbClr>
                </a:solidFill>
                <a:latin typeface="Arial"/>
              </a:rPr>
              <a:t>28 September 2015</a:t>
            </a:r>
            <a:endParaRPr lang="en-US" dirty="0">
              <a:solidFill>
                <a:srgbClr val="0C377B">
                  <a:tint val="75000"/>
                </a:srgb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182756" y="6356350"/>
            <a:ext cx="2895600" cy="365125"/>
          </a:xfrm>
        </p:spPr>
        <p:txBody>
          <a:bodyPr/>
          <a:lstStyle/>
          <a:p>
            <a:r>
              <a:rPr lang="en-US" smtClean="0">
                <a:solidFill>
                  <a:srgbClr val="0C377B">
                    <a:tint val="75000"/>
                  </a:srgbClr>
                </a:solidFill>
                <a:latin typeface="Arial"/>
              </a:rPr>
              <a:t>Ian Bird; NEC'2015</a:t>
            </a:r>
            <a:endParaRPr lang="en-US" dirty="0">
              <a:solidFill>
                <a:srgbClr val="0C377B">
                  <a:tint val="75000"/>
                </a:srgb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85376" y="6356350"/>
            <a:ext cx="501424" cy="365125"/>
          </a:xfrm>
        </p:spPr>
        <p:txBody>
          <a:bodyPr/>
          <a:lstStyle/>
          <a:p>
            <a:fld id="{17918391-D411-FE40-AAD7-861AE5233E0E}" type="slidenum">
              <a:rPr lang="en-US" smtClean="0">
                <a:solidFill>
                  <a:srgbClr val="0C377B">
                    <a:tint val="75000"/>
                  </a:srgbClr>
                </a:solidFill>
                <a:latin typeface="Arial"/>
              </a:rPr>
              <a:pPr/>
              <a:t>37</a:t>
            </a:fld>
            <a:endParaRPr lang="en-US" dirty="0">
              <a:solidFill>
                <a:srgbClr val="0C377B">
                  <a:tint val="75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65413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6" y="3029425"/>
            <a:ext cx="5068829" cy="380162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8443"/>
            <a:ext cx="9156818" cy="20439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6854" cy="694937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Scale of data today …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2969335" y="6362378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28 September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5182756" y="6356351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Ian Bird; NEC'2015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185377" y="6356351"/>
            <a:ext cx="501424" cy="365125"/>
          </a:xfrm>
          <a:prstGeom prst="rect">
            <a:avLst/>
          </a:prstGeom>
        </p:spPr>
        <p:txBody>
          <a:bodyPr/>
          <a:lstStyle/>
          <a:p>
            <a:fld id="{17918391-D411-FE40-AAD7-861AE5233E0E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793860" y="722982"/>
            <a:ext cx="16778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 sz="18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en-GB" b="1" kern="1200" dirty="0">
                <a:solidFill>
                  <a:prstClr val="black"/>
                </a:solidFill>
                <a:latin typeface="Calibri" panose="020F0502020204030204" pitchFamily="34" charset="0"/>
              </a:rPr>
              <a:t>CERN </a:t>
            </a:r>
            <a:r>
              <a:rPr lang="en-GB" b="1" dirty="0" smtClean="0">
                <a:solidFill>
                  <a:prstClr val="black"/>
                </a:solidFill>
                <a:latin typeface="Calibri" panose="020F0502020204030204" pitchFamily="34" charset="0"/>
              </a:rPr>
              <a:t>New data</a:t>
            </a:r>
            <a:endParaRPr lang="en-GB" b="1" kern="1200" dirty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125117" y="4328165"/>
            <a:ext cx="14798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 sz="18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en-GB" b="1" kern="1200" dirty="0">
                <a:solidFill>
                  <a:prstClr val="black"/>
                </a:solidFill>
                <a:latin typeface="Calibri" panose="020F0502020204030204" pitchFamily="34" charset="0"/>
              </a:rPr>
              <a:t>CERN </a:t>
            </a:r>
            <a:r>
              <a:rPr lang="en-GB" b="1" kern="1200" dirty="0" smtClean="0">
                <a:solidFill>
                  <a:prstClr val="black"/>
                </a:solidFill>
                <a:latin typeface="Calibri" panose="020F0502020204030204" pitchFamily="34" charset="0"/>
              </a:rPr>
              <a:t>Archive</a:t>
            </a:r>
            <a:endParaRPr lang="en-GB" b="1" kern="1200" dirty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99739" y="4696006"/>
            <a:ext cx="12720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 smtClean="0"/>
              <a:t>&gt;100 PB</a:t>
            </a:r>
          </a:p>
          <a:p>
            <a:r>
              <a:rPr lang="en-GB" sz="1400" b="1" dirty="0" smtClean="0"/>
              <a:t>1 billion files</a:t>
            </a:r>
            <a:endParaRPr lang="en-GB" sz="1400" b="1" dirty="0"/>
          </a:p>
        </p:txBody>
      </p:sp>
      <p:sp>
        <p:nvSpPr>
          <p:cNvPr id="50" name="TextBox 49"/>
          <p:cNvSpPr txBox="1"/>
          <p:nvPr/>
        </p:nvSpPr>
        <p:spPr>
          <a:xfrm>
            <a:off x="1632791" y="1110388"/>
            <a:ext cx="6735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>
                <a:solidFill>
                  <a:srgbClr val="0C377B"/>
                </a:solidFill>
                <a:latin typeface="Arial"/>
              </a:rPr>
              <a:t>15 PB</a:t>
            </a:r>
            <a:endParaRPr lang="en-GB" sz="1400" dirty="0">
              <a:solidFill>
                <a:srgbClr val="0C377B"/>
              </a:solidFill>
              <a:latin typeface="Arial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2986623" y="1043373"/>
            <a:ext cx="6735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>
                <a:solidFill>
                  <a:srgbClr val="0C377B"/>
                </a:solidFill>
                <a:latin typeface="Arial"/>
              </a:rPr>
              <a:t>23 PB</a:t>
            </a:r>
            <a:endParaRPr lang="en-GB" sz="1400" dirty="0">
              <a:solidFill>
                <a:srgbClr val="0C377B"/>
              </a:solidFill>
              <a:latin typeface="Arial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4078643" y="670162"/>
            <a:ext cx="6735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>
                <a:solidFill>
                  <a:srgbClr val="0C377B"/>
                </a:solidFill>
                <a:latin typeface="Arial"/>
              </a:rPr>
              <a:t>27 PB</a:t>
            </a:r>
            <a:endParaRPr lang="en-GB" sz="1400" dirty="0">
              <a:solidFill>
                <a:srgbClr val="0C377B"/>
              </a:solidFill>
              <a:latin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384673" y="735047"/>
            <a:ext cx="582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 smtClean="0">
                <a:solidFill>
                  <a:srgbClr val="0C377B"/>
                </a:solidFill>
                <a:latin typeface="Arial"/>
              </a:rPr>
              <a:t>2015</a:t>
            </a:r>
            <a:endParaRPr lang="en-GB" sz="1400" b="1" dirty="0">
              <a:solidFill>
                <a:srgbClr val="0C377B"/>
              </a:solidFill>
              <a:latin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17483" r="15706"/>
          <a:stretch/>
        </p:blipFill>
        <p:spPr>
          <a:xfrm>
            <a:off x="4842589" y="2901038"/>
            <a:ext cx="4314229" cy="2975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871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Data transfers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25608"/>
            <a:ext cx="3228182" cy="1090248"/>
          </a:xfrm>
        </p:spPr>
        <p:txBody>
          <a:bodyPr>
            <a:normAutofit/>
          </a:bodyPr>
          <a:lstStyle/>
          <a:p>
            <a:r>
              <a:rPr lang="en-GB" sz="2000" dirty="0" smtClean="0"/>
              <a:t>CERN export rates driven (mostly) by LHC </a:t>
            </a:r>
            <a:r>
              <a:rPr lang="en-GB" sz="2000" smtClean="0"/>
              <a:t>data export</a:t>
            </a:r>
            <a:endParaRPr lang="en-GB" sz="2000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5182756" y="6356351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Ian Bird; NEC'2015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185377" y="6356351"/>
            <a:ext cx="501424" cy="365125"/>
          </a:xfrm>
          <a:prstGeom prst="rect">
            <a:avLst/>
          </a:prstGeom>
        </p:spPr>
        <p:txBody>
          <a:bodyPr/>
          <a:lstStyle/>
          <a:p>
            <a:fld id="{17918391-D411-FE40-AAD7-861AE5233E0E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865118" y="804603"/>
            <a:ext cx="1821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CERN</a:t>
            </a:r>
            <a:r>
              <a:rPr lang="en-GB" dirty="0" smtClean="0">
                <a:sym typeface="Wingdings"/>
              </a:rPr>
              <a:t> Tier 1s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7073500" y="3679573"/>
            <a:ext cx="18140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Global transfers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2969335" y="6362378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28 September 2015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455" y="0"/>
            <a:ext cx="4194545" cy="279374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454" y="2415855"/>
            <a:ext cx="4194545" cy="2793740"/>
          </a:xfrm>
          <a:prstGeom prst="rect">
            <a:avLst/>
          </a:prstGeom>
        </p:spPr>
      </p:pic>
      <p:sp>
        <p:nvSpPr>
          <p:cNvPr id="13" name="Content Placeholder 2"/>
          <p:cNvSpPr txBox="1">
            <a:spLocks/>
          </p:cNvSpPr>
          <p:nvPr/>
        </p:nvSpPr>
        <p:spPr>
          <a:xfrm>
            <a:off x="5102935" y="5182260"/>
            <a:ext cx="4041064" cy="1174091"/>
          </a:xfrm>
          <a:prstGeom prst="rect">
            <a:avLst/>
          </a:prstGeom>
        </p:spPr>
        <p:txBody>
          <a:bodyPr vert="horz" lIns="91430" tIns="45715" rIns="91430" bIns="45715">
            <a:normAutofit/>
          </a:bodyPr>
          <a:lstStyle>
            <a:lvl1pPr marL="493725" indent="-457153" algn="l" rtl="0" eaLnBrk="1" latinLnBrk="0" hangingPunct="1">
              <a:spcBef>
                <a:spcPct val="20000"/>
              </a:spcBef>
              <a:buClr>
                <a:schemeClr val="tx2">
                  <a:lumMod val="40000"/>
                  <a:lumOff val="60000"/>
                </a:schemeClr>
              </a:buClr>
              <a:buSzPct val="80000"/>
              <a:buFont typeface="Wingdings" charset="2"/>
              <a:buChar char="q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162" indent="-457153" algn="l" rtl="0" eaLnBrk="1" latinLnBrk="0" hangingPunct="1">
              <a:spcBef>
                <a:spcPct val="20000"/>
              </a:spcBef>
              <a:buClr>
                <a:srgbClr val="800000"/>
              </a:buClr>
              <a:buSzPct val="90000"/>
              <a:buFont typeface="Wingdings" charset="2"/>
              <a:buChar char="§"/>
              <a:defRPr kumimoji="0" sz="2600" u="none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595" indent="-342865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173" indent="-342865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321" indent="-342865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607" indent="-182861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041" indent="-182861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474" indent="-182861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478" indent="-182861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/>
            <a:r>
              <a:rPr lang="en-GB" sz="1800" dirty="0" smtClean="0"/>
              <a:t>Global transfer rates are always significant (12-15 GB/s) – permanent on-going workloads</a:t>
            </a:r>
          </a:p>
          <a:p>
            <a:pPr defTabSz="914400"/>
            <a:endParaRPr lang="en-GB" sz="2000" dirty="0"/>
          </a:p>
        </p:txBody>
      </p:sp>
      <p:sp>
        <p:nvSpPr>
          <p:cNvPr id="14" name="TextBox 13"/>
          <p:cNvSpPr txBox="1"/>
          <p:nvPr/>
        </p:nvSpPr>
        <p:spPr>
          <a:xfrm>
            <a:off x="5693593" y="362318"/>
            <a:ext cx="23847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smtClean="0"/>
              <a:t>Global transfers </a:t>
            </a:r>
            <a:r>
              <a:rPr lang="en-US" sz="1600" b="1" dirty="0" smtClean="0"/>
              <a:t>2015 by volume – mainly scheduled</a:t>
            </a:r>
            <a:endParaRPr lang="en-US" sz="16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5773864" y="2820508"/>
            <a:ext cx="24115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smtClean="0"/>
              <a:t>Global transfers </a:t>
            </a:r>
            <a:r>
              <a:rPr lang="en-US" sz="1600" b="1" dirty="0" smtClean="0"/>
              <a:t>2015 by # files – mainly analysis</a:t>
            </a:r>
            <a:endParaRPr lang="en-US" sz="16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56" y="2415855"/>
            <a:ext cx="4880498" cy="3250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82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191006" y="0"/>
            <a:ext cx="2952993" cy="1702631"/>
          </a:xfrm>
        </p:spPr>
        <p:txBody>
          <a:bodyPr>
            <a:normAutofit/>
          </a:bodyPr>
          <a:lstStyle/>
          <a:p>
            <a:r>
              <a:rPr lang="en-GB" dirty="0" smtClean="0"/>
              <a:t>Resource usage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 smtClean="0"/>
              <a:t>28 September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Ian Bird; NEC'2015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10" name="Picture 9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9482" y="1702631"/>
            <a:ext cx="3564519" cy="20239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281" y="4239490"/>
            <a:ext cx="4038717" cy="261850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2835"/>
            <a:ext cx="5613512" cy="31186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32910"/>
            <a:ext cx="5366750" cy="298152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02638" y="2871568"/>
            <a:ext cx="5510874" cy="646331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Experiments are able to use resources (significantly) </a:t>
            </a:r>
            <a:r>
              <a:rPr lang="en-US" b="1" smtClean="0"/>
              <a:t>exceeding those formally pledged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34707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78322" y="284301"/>
            <a:ext cx="3053868" cy="706024"/>
          </a:xfrm>
        </p:spPr>
        <p:txBody>
          <a:bodyPr>
            <a:normAutofit/>
          </a:bodyPr>
          <a:lstStyle/>
          <a:p>
            <a:r>
              <a:rPr lang="en-GB" sz="4000" dirty="0" smtClean="0"/>
              <a:t>LHC OPN</a:t>
            </a:r>
            <a:endParaRPr lang="en-GB" sz="40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Ian Bird; NEC'2015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FA168C2-9F18-4032-8801-50E4CEA0EAF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630" y="1402053"/>
            <a:ext cx="7262729" cy="5455947"/>
          </a:xfrm>
          <a:prstGeom prst="rect">
            <a:avLst/>
          </a:prstGeom>
        </p:spPr>
      </p:pic>
      <p:sp>
        <p:nvSpPr>
          <p:cNvPr id="9" name="Text Placeholder 8"/>
          <p:cNvSpPr>
            <a:spLocks noGrp="1"/>
          </p:cNvSpPr>
          <p:nvPr>
            <p:ph type="body" sz="half" idx="2"/>
          </p:nvPr>
        </p:nvSpPr>
        <p:spPr>
          <a:xfrm>
            <a:off x="6196014" y="0"/>
            <a:ext cx="2947986" cy="1994893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285750" indent="-285750">
              <a:buFont typeface="Arial"/>
              <a:buChar char="•"/>
            </a:pPr>
            <a:r>
              <a:rPr lang="en-GB" sz="1800" dirty="0" smtClean="0"/>
              <a:t>Optical Private Network</a:t>
            </a:r>
          </a:p>
          <a:p>
            <a:pPr marL="285750" indent="-285750">
              <a:buFont typeface="Arial"/>
              <a:buChar char="•"/>
            </a:pPr>
            <a:r>
              <a:rPr lang="en-GB" sz="1800" dirty="0" smtClean="0"/>
              <a:t>Support T0 – T1 transfers</a:t>
            </a:r>
          </a:p>
          <a:p>
            <a:pPr marL="285750" indent="-285750">
              <a:buFont typeface="Arial"/>
              <a:buChar char="•"/>
            </a:pPr>
            <a:r>
              <a:rPr lang="en-GB" sz="1800" dirty="0" smtClean="0"/>
              <a:t>Some T1 – T1 traffic</a:t>
            </a:r>
          </a:p>
          <a:p>
            <a:pPr marL="285750" indent="-285750">
              <a:buFont typeface="Arial"/>
              <a:buChar char="•"/>
            </a:pPr>
            <a:r>
              <a:rPr lang="en-GB" sz="1800" dirty="0" smtClean="0"/>
              <a:t>Managed by LHC Tier 0 and Tier 1 sites</a:t>
            </a:r>
            <a:endParaRPr lang="en-GB" sz="1800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28 September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2066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Ian Bird; NEC'2015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FA168C2-9F18-4032-8801-50E4CEA0EAF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28 September 2015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6666"/>
            <a:ext cx="9121779" cy="6841334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710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11242"/>
            <a:ext cx="8226854" cy="940443"/>
          </a:xfrm>
        </p:spPr>
        <p:txBody>
          <a:bodyPr/>
          <a:lstStyle/>
          <a:p>
            <a:r>
              <a:rPr lang="en-GB" dirty="0" smtClean="0"/>
              <a:t>Networks</a:t>
            </a:r>
            <a:endParaRPr lang="en-GB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1188022"/>
            <a:ext cx="8229600" cy="5293525"/>
          </a:xfrm>
        </p:spPr>
        <p:txBody>
          <a:bodyPr>
            <a:normAutofit fontScale="70000" lnSpcReduction="20000"/>
          </a:bodyPr>
          <a:lstStyle/>
          <a:p>
            <a:r>
              <a:rPr lang="en-GB" dirty="0" smtClean="0"/>
              <a:t>Growth has been exponential</a:t>
            </a:r>
          </a:p>
          <a:p>
            <a:r>
              <a:rPr lang="en-GB" dirty="0" smtClean="0"/>
              <a:t>For WLCG this has been a key to success</a:t>
            </a:r>
          </a:p>
          <a:p>
            <a:pPr lvl="1"/>
            <a:r>
              <a:rPr lang="en-GB" dirty="0" smtClean="0"/>
              <a:t>Enables us to move away from strict hierarchy to a more peer-peer structure</a:t>
            </a:r>
          </a:p>
          <a:p>
            <a:pPr lvl="1"/>
            <a:r>
              <a:rPr lang="en-GB" dirty="0" smtClean="0"/>
              <a:t>Introducing the ability to federate data infrastructure allows us to reduce disk costs</a:t>
            </a:r>
          </a:p>
          <a:p>
            <a:r>
              <a:rPr lang="en-GB" dirty="0" smtClean="0"/>
              <a:t>This is driven by consumer services</a:t>
            </a:r>
          </a:p>
          <a:p>
            <a:pPr lvl="1"/>
            <a:r>
              <a:rPr lang="en-GB" dirty="0" smtClean="0"/>
              <a:t>Video streaming, sports, etc.</a:t>
            </a:r>
          </a:p>
          <a:p>
            <a:pPr lvl="1"/>
            <a:r>
              <a:rPr lang="en-GB" dirty="0" smtClean="0"/>
              <a:t>Growth is likely to continue </a:t>
            </a:r>
            <a:br>
              <a:rPr lang="en-GB" dirty="0" smtClean="0"/>
            </a:br>
            <a:r>
              <a:rPr lang="en-GB" dirty="0" smtClean="0"/>
              <a:t>exponentially</a:t>
            </a:r>
          </a:p>
          <a:p>
            <a:pPr lvl="1"/>
            <a:r>
              <a:rPr lang="en-GB" dirty="0" smtClean="0"/>
              <a:t>Today 100 </a:t>
            </a:r>
            <a:r>
              <a:rPr lang="en-GB" dirty="0" err="1" smtClean="0"/>
              <a:t>Gbps</a:t>
            </a:r>
            <a:r>
              <a:rPr lang="en-GB" dirty="0" smtClean="0"/>
              <a:t> is </a:t>
            </a:r>
            <a:br>
              <a:rPr lang="en-GB" dirty="0" smtClean="0"/>
            </a:br>
            <a:r>
              <a:rPr lang="en-GB" dirty="0" smtClean="0"/>
              <a:t>~commodity</a:t>
            </a:r>
          </a:p>
          <a:p>
            <a:pPr lvl="1"/>
            <a:r>
              <a:rPr lang="en-GB" dirty="0" smtClean="0"/>
              <a:t>1-10 </a:t>
            </a:r>
            <a:r>
              <a:rPr lang="en-GB" dirty="0" err="1" smtClean="0"/>
              <a:t>Tbps</a:t>
            </a:r>
            <a:r>
              <a:rPr lang="en-GB" dirty="0" smtClean="0"/>
              <a:t> by HL-LHC</a:t>
            </a:r>
          </a:p>
          <a:p>
            <a:r>
              <a:rPr lang="en-GB" dirty="0" smtClean="0"/>
              <a:t>The networking concern </a:t>
            </a:r>
            <a:br>
              <a:rPr lang="en-GB" dirty="0" smtClean="0"/>
            </a:br>
            <a:r>
              <a:rPr lang="en-GB" dirty="0" smtClean="0"/>
              <a:t>for HEP is connectivity to </a:t>
            </a:r>
            <a:br>
              <a:rPr lang="en-GB" dirty="0" smtClean="0"/>
            </a:br>
            <a:r>
              <a:rPr lang="en-GB" dirty="0" smtClean="0"/>
              <a:t>all of our collaborators</a:t>
            </a:r>
          </a:p>
          <a:p>
            <a:pPr lvl="1"/>
            <a:r>
              <a:rPr lang="en-GB" dirty="0" smtClean="0"/>
              <a:t>Again, network access to </a:t>
            </a:r>
            <a:br>
              <a:rPr lang="en-GB" dirty="0" smtClean="0"/>
            </a:br>
            <a:r>
              <a:rPr lang="en-GB" dirty="0" smtClean="0"/>
              <a:t>large data repositories and </a:t>
            </a:r>
            <a:br>
              <a:rPr lang="en-GB" dirty="0" smtClean="0"/>
            </a:br>
            <a:r>
              <a:rPr lang="en-GB" dirty="0" smtClean="0"/>
              <a:t>compute facilities is simpler </a:t>
            </a:r>
            <a:br>
              <a:rPr lang="en-GB" dirty="0" smtClean="0"/>
            </a:br>
            <a:r>
              <a:rPr lang="en-GB" dirty="0" smtClean="0"/>
              <a:t>than moving data to physicists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969335" y="6362377"/>
            <a:ext cx="2133600" cy="365125"/>
          </a:xfrm>
        </p:spPr>
        <p:txBody>
          <a:bodyPr/>
          <a:lstStyle/>
          <a:p>
            <a:r>
              <a:rPr lang="en-GB" smtClean="0">
                <a:solidFill>
                  <a:srgbClr val="0C377B">
                    <a:tint val="75000"/>
                  </a:srgbClr>
                </a:solidFill>
                <a:latin typeface="Arial"/>
              </a:rPr>
              <a:t>28 September 2015</a:t>
            </a:r>
            <a:endParaRPr lang="en-US" dirty="0">
              <a:solidFill>
                <a:srgbClr val="0C377B">
                  <a:tint val="75000"/>
                </a:srgb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182756" y="6356350"/>
            <a:ext cx="2895600" cy="365125"/>
          </a:xfrm>
        </p:spPr>
        <p:txBody>
          <a:bodyPr/>
          <a:lstStyle/>
          <a:p>
            <a:r>
              <a:rPr lang="en-US" smtClean="0">
                <a:solidFill>
                  <a:srgbClr val="0C377B">
                    <a:tint val="75000"/>
                  </a:srgbClr>
                </a:solidFill>
                <a:latin typeface="Arial"/>
              </a:rPr>
              <a:t>Ian Bird; NEC'2015</a:t>
            </a:r>
            <a:endParaRPr lang="en-US" dirty="0">
              <a:solidFill>
                <a:srgbClr val="0C377B">
                  <a:tint val="75000"/>
                </a:srgb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85376" y="6356350"/>
            <a:ext cx="501424" cy="365125"/>
          </a:xfrm>
        </p:spPr>
        <p:txBody>
          <a:bodyPr/>
          <a:lstStyle/>
          <a:p>
            <a:fld id="{17918391-D411-FE40-AAD7-861AE5233E0E}" type="slidenum">
              <a:rPr lang="en-US" smtClean="0">
                <a:solidFill>
                  <a:srgbClr val="0C377B">
                    <a:tint val="75000"/>
                  </a:srgbClr>
                </a:solidFill>
                <a:latin typeface="Arial"/>
              </a:rPr>
              <a:pPr/>
              <a:t>9</a:t>
            </a:fld>
            <a:endParaRPr lang="en-US" dirty="0">
              <a:solidFill>
                <a:srgbClr val="0C377B">
                  <a:tint val="75000"/>
                </a:srgbClr>
              </a:solidFill>
              <a:latin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5096" y="3325884"/>
            <a:ext cx="4698904" cy="3488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093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CS-6Mar13">
  <a:themeElements>
    <a:clrScheme name="Colors CERN">
      <a:dk1>
        <a:srgbClr val="0C377B"/>
      </a:dk1>
      <a:lt1>
        <a:srgbClr val="FFFFFF"/>
      </a:lt1>
      <a:dk2>
        <a:srgbClr val="0C377B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18612</TotalTime>
  <Words>2749</Words>
  <Application>Microsoft Macintosh PowerPoint</Application>
  <PresentationFormat>On-screen Show (4:3)</PresentationFormat>
  <Paragraphs>480</Paragraphs>
  <Slides>37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4" baseType="lpstr">
      <vt:lpstr>Arial</vt:lpstr>
      <vt:lpstr>Arial Black</vt:lpstr>
      <vt:lpstr>Calibri</vt:lpstr>
      <vt:lpstr>Helvetica</vt:lpstr>
      <vt:lpstr>ＭＳ Ｐゴシック</vt:lpstr>
      <vt:lpstr>Wingdings</vt:lpstr>
      <vt:lpstr>LCS-6Mar13</vt:lpstr>
      <vt:lpstr>PowerPoint Presentation</vt:lpstr>
      <vt:lpstr>PowerPoint Presentation</vt:lpstr>
      <vt:lpstr>World-wide infrastructure</vt:lpstr>
      <vt:lpstr>Scale of data today …</vt:lpstr>
      <vt:lpstr>Data transfers</vt:lpstr>
      <vt:lpstr>Resource usage</vt:lpstr>
      <vt:lpstr>LHC OPN</vt:lpstr>
      <vt:lpstr>PowerPoint Presentation</vt:lpstr>
      <vt:lpstr>Networks</vt:lpstr>
      <vt:lpstr>Evolution for Run 2</vt:lpstr>
      <vt:lpstr>Computing model update</vt:lpstr>
      <vt:lpstr>Computing model changes</vt:lpstr>
      <vt:lpstr>Distributed model</vt:lpstr>
      <vt:lpstr>Common themes</vt:lpstr>
      <vt:lpstr>Common themes – 2 </vt:lpstr>
      <vt:lpstr>Data federations</vt:lpstr>
      <vt:lpstr>ATLAS FAX Infrastructure (From Rob Gardner)</vt:lpstr>
      <vt:lpstr>Evolution of the CERN Data Centre</vt:lpstr>
      <vt:lpstr>Scale of CERN Data Centre</vt:lpstr>
      <vt:lpstr>CERN Private cloud</vt:lpstr>
      <vt:lpstr>Longer term</vt:lpstr>
      <vt:lpstr>HEP Facility timescale</vt:lpstr>
      <vt:lpstr>Not only physics</vt:lpstr>
      <vt:lpstr>The LHC timeline</vt:lpstr>
      <vt:lpstr>LHC Upgrades</vt:lpstr>
      <vt:lpstr>Data and CPU evolution</vt:lpstr>
      <vt:lpstr>Evolution of the computing models</vt:lpstr>
      <vt:lpstr>Drivers of change</vt:lpstr>
      <vt:lpstr>Software</vt:lpstr>
      <vt:lpstr>Trends – software </vt:lpstr>
      <vt:lpstr>Cost outlook</vt:lpstr>
      <vt:lpstr>Compute resources – Grid </vt:lpstr>
      <vt:lpstr>Science Clouds</vt:lpstr>
      <vt:lpstr>HNSciCloud H2020 PCP Project</vt:lpstr>
      <vt:lpstr>Trends – Data centres </vt:lpstr>
      <vt:lpstr>Opportunistic resources</vt:lpstr>
      <vt:lpstr>Conclusions</vt:lpstr>
    </vt:vector>
  </TitlesOfParts>
  <Company>CERN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Technology outlook</dc:title>
  <dc:creator>Ian Bird</dc:creator>
  <cp:lastModifiedBy>Ian Bird</cp:lastModifiedBy>
  <cp:revision>121</cp:revision>
  <cp:lastPrinted>2015-06-02T07:43:03Z</cp:lastPrinted>
  <dcterms:created xsi:type="dcterms:W3CDTF">2015-01-21T17:54:00Z</dcterms:created>
  <dcterms:modified xsi:type="dcterms:W3CDTF">2015-09-28T06:21:40Z</dcterms:modified>
</cp:coreProperties>
</file>