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theme/theme6.xml" ContentType="application/vnd.openxmlformats-officedocument.them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Masters/slideMaster3.xml" ContentType="application/vnd.openxmlformats-officedocument.presentationml.slideMaster+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Masters/slideMaster4.xml" ContentType="application/vnd.openxmlformats-officedocument.presentationml.slideMaster+xml"/>
  <Override PartName="/ppt/theme/theme4.xml" ContentType="application/vnd.openxmlformats-officedocument.them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Masters/slideMaster5.xml" ContentType="application/vnd.openxmlformats-officedocument.presentationml.slideMaster+xml"/>
  <Default Extension="wmf" ContentType="image/x-wmf"/>
  <Override PartName="/ppt/theme/theme5.xml" ContentType="application/vnd.openxmlformats-officedocument.them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 id="2147483675" r:id="rId2"/>
    <p:sldMasterId id="2147483677" r:id="rId3"/>
    <p:sldMasterId id="2147483679" r:id="rId4"/>
    <p:sldMasterId id="2147483681" r:id="rId5"/>
  </p:sldMasterIdLst>
  <p:notesMasterIdLst>
    <p:notesMasterId r:id="rId31"/>
  </p:notesMasterIdLst>
  <p:sldIdLst>
    <p:sldId id="277" r:id="rId6"/>
    <p:sldId id="273" r:id="rId7"/>
    <p:sldId id="283" r:id="rId8"/>
    <p:sldId id="274" r:id="rId9"/>
    <p:sldId id="275" r:id="rId10"/>
    <p:sldId id="292" r:id="rId11"/>
    <p:sldId id="276" r:id="rId12"/>
    <p:sldId id="286" r:id="rId13"/>
    <p:sldId id="307" r:id="rId14"/>
    <p:sldId id="268" r:id="rId15"/>
    <p:sldId id="263" r:id="rId16"/>
    <p:sldId id="269" r:id="rId17"/>
    <p:sldId id="287" r:id="rId18"/>
    <p:sldId id="271" r:id="rId19"/>
    <p:sldId id="266" r:id="rId20"/>
    <p:sldId id="272" r:id="rId21"/>
    <p:sldId id="288" r:id="rId22"/>
    <p:sldId id="308" r:id="rId23"/>
    <p:sldId id="290" r:id="rId24"/>
    <p:sldId id="297" r:id="rId25"/>
    <p:sldId id="309" r:id="rId26"/>
    <p:sldId id="298" r:id="rId27"/>
    <p:sldId id="300" r:id="rId28"/>
    <p:sldId id="293" r:id="rId29"/>
    <p:sldId id="281"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99CCFF"/>
    <a:srgbClr val="66FFCC"/>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98" d="100"/>
          <a:sy n="98" d="100"/>
        </p:scale>
        <p:origin x="-640"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BE810E-4A51-4E0F-B6F9-2D9A65CE2B68}" type="datetimeFigureOut">
              <a:rPr lang="en-US" smtClean="0"/>
              <a:pPr/>
              <a:t>9/28/15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85714B-FA73-4B91-8030-9D447141FDDB}"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4570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0349B39-E793-CC40-A333-C35A31BEFB22}" type="slidenum">
              <a:rPr lang="en-GB"/>
              <a:pPr/>
              <a:t>2</a:t>
            </a:fld>
            <a:endParaRPr lang="en-GB"/>
          </a:p>
        </p:txBody>
      </p:sp>
      <p:sp>
        <p:nvSpPr>
          <p:cNvPr id="1741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66ABDDD2-2266-1E4D-AD49-39AAE94C9749}" type="slidenum">
              <a:rPr lang="en-GB" sz="1200"/>
              <a:pPr algn="r"/>
              <a:t>2</a:t>
            </a:fld>
            <a:endParaRPr lang="en-GB" sz="1200"/>
          </a:p>
        </p:txBody>
      </p:sp>
      <p:sp>
        <p:nvSpPr>
          <p:cNvPr id="17412" name="Rectangle 2"/>
          <p:cNvSpPr>
            <a:spLocks noGrp="1" noRot="1" noChangeAspect="1" noChangeArrowheads="1" noTextEdit="1"/>
          </p:cNvSpPr>
          <p:nvPr>
            <p:ph type="sldImg"/>
          </p:nvPr>
        </p:nvSpPr>
        <p:spPr>
          <a:solidFill>
            <a:srgbClr val="FFFFFF"/>
          </a:solidFill>
          <a:ln/>
        </p:spPr>
      </p:sp>
      <p:sp>
        <p:nvSpPr>
          <p:cNvPr id="1741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4EEB854E-987A-8C41-AFDE-3D82A02CA39E}" type="slidenum">
              <a:rPr lang="en-GB"/>
              <a:pPr/>
              <a:t>4</a:t>
            </a:fld>
            <a:endParaRPr lang="en-GB"/>
          </a:p>
        </p:txBody>
      </p:sp>
      <p:sp>
        <p:nvSpPr>
          <p:cNvPr id="20483" name="Rectangle 2"/>
          <p:cNvSpPr>
            <a:spLocks noGrp="1" noRot="1" noChangeAspect="1" noChangeArrowheads="1" noTextEdit="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D84AED7-AE32-9447-885A-A5349C80AD37}" type="slidenum">
              <a:rPr lang="en-GB"/>
              <a:pPr/>
              <a:t>5</a:t>
            </a:fld>
            <a:endParaRPr lang="en-GB"/>
          </a:p>
        </p:txBody>
      </p:sp>
      <p:sp>
        <p:nvSpPr>
          <p:cNvPr id="2253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15E7909A-99AA-644A-B6FF-E5DE9B835504}" type="slidenum">
              <a:rPr lang="en-GB" sz="1200"/>
              <a:pPr algn="r"/>
              <a:t>5</a:t>
            </a:fld>
            <a:endParaRPr lang="en-GB" sz="1200"/>
          </a:p>
        </p:txBody>
      </p:sp>
      <p:sp>
        <p:nvSpPr>
          <p:cNvPr id="22532" name="Rectangle 2"/>
          <p:cNvSpPr>
            <a:spLocks noGrp="1" noRot="1" noChangeAspect="1" noChangeArrowheads="1" noTextEdit="1"/>
          </p:cNvSpPr>
          <p:nvPr>
            <p:ph type="sldImg"/>
          </p:nvPr>
        </p:nvSpPr>
        <p:spPr>
          <a:solidFill>
            <a:srgbClr val="FFFFFF"/>
          </a:solidFill>
          <a:ln/>
        </p:spPr>
      </p:sp>
      <p:sp>
        <p:nvSpPr>
          <p:cNvPr id="2253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a:latin typeface="Arial" pitchFamily="-112" charset="0"/>
                <a:ea typeface="ＭＳ Ｐゴシック" pitchFamily="-112" charset="-128"/>
                <a:cs typeface="ＭＳ Ｐゴシック" pitchFamily="-112" charset="-128"/>
              </a:rPr>
              <a:t>60 Grössenordnungen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46463DB0-E57E-2A47-8428-6117AF72A66A}" type="slidenum">
              <a:rPr lang="en-GB"/>
              <a:pPr/>
              <a:t>7</a:t>
            </a:fld>
            <a:endParaRPr lang="en-GB"/>
          </a:p>
        </p:txBody>
      </p:sp>
      <p:sp>
        <p:nvSpPr>
          <p:cNvPr id="2457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90732BC5-6EFE-B646-91E3-E64A8C0FECBE}" type="slidenum">
              <a:rPr lang="en-GB" sz="1200"/>
              <a:pPr algn="r"/>
              <a:t>7</a:t>
            </a:fld>
            <a:endParaRPr lang="en-GB" sz="1200"/>
          </a:p>
        </p:txBody>
      </p:sp>
      <p:sp>
        <p:nvSpPr>
          <p:cNvPr id="24580" name="Rectangle 2"/>
          <p:cNvSpPr>
            <a:spLocks noGrp="1" noRot="1" noChangeAspect="1" noChangeArrowheads="1" noTextEdit="1"/>
          </p:cNvSpPr>
          <p:nvPr>
            <p:ph type="sldImg"/>
          </p:nvPr>
        </p:nvSpPr>
        <p:spPr>
          <a:solidFill>
            <a:srgbClr val="FFFFFF"/>
          </a:solidFill>
          <a:ln/>
        </p:spPr>
      </p:sp>
      <p:sp>
        <p:nvSpPr>
          <p:cNvPr id="2458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85714B-FA73-4B91-8030-9D447141FDDB}"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85714B-FA73-4B91-8030-9D447141FDDB}" type="slidenum">
              <a:rPr lang="en-US" smtClean="0"/>
              <a:pPr/>
              <a:t>19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8826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76772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152400"/>
            <a:ext cx="1952625" cy="5943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71538" y="152400"/>
            <a:ext cx="5710237"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10253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slide_body">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320807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slide_body">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8174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solidFill>
                  <a:schemeClr val="tx1"/>
                </a:solidFill>
              </a:defRPr>
            </a:lvl1pPr>
          </a:lstStyle>
          <a:p>
            <a:pPr>
              <a:defRPr/>
            </a:pPr>
            <a:r>
              <a:rPr lang="de-DE" smtClean="0">
                <a:solidFill>
                  <a:srgbClr val="000000"/>
                </a:solidFill>
              </a:rPr>
              <a:t>S. Myers Heraeus</a:t>
            </a:r>
            <a:endParaRPr lang="de-DE">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97E687E1-9D77-E345-8CB7-D277B6F0C4F5}"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33211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solidFill>
                  <a:schemeClr val="tx1"/>
                </a:solidFill>
              </a:defRPr>
            </a:lvl1pPr>
          </a:lstStyle>
          <a:p>
            <a:pPr>
              <a:defRPr/>
            </a:pPr>
            <a:r>
              <a:rPr lang="de-DE" smtClean="0">
                <a:solidFill>
                  <a:srgbClr val="000000"/>
                </a:solidFill>
              </a:rPr>
              <a:t>S. Myers Heraeus</a:t>
            </a:r>
            <a:endParaRPr lang="de-DE">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pPr>
              <a:defRPr/>
            </a:pPr>
            <a:fld id="{97E687E1-9D77-E345-8CB7-D277B6F0C4F5}"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05978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Date Placeholder 1"/>
          <p:cNvSpPr>
            <a:spLocks noGrp="1"/>
          </p:cNvSpPr>
          <p:nvPr>
            <p:ph type="dt" sz="half" idx="2"/>
          </p:nvPr>
        </p:nvSpPr>
        <p:spPr>
          <a:xfrm>
            <a:off x="2191365" y="6362377"/>
            <a:ext cx="90907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46013-E235-E84D-A48F-AA40D858B071}" type="datetime1">
              <a:rPr lang="en-US" smtClean="0">
                <a:solidFill>
                  <a:srgbClr val="0055A0">
                    <a:tint val="75000"/>
                  </a:srgbClr>
                </a:solidFill>
              </a:rPr>
              <a:pPr/>
              <a:t>9/28/15</a:t>
            </a:fld>
            <a:endParaRPr lang="en-US" dirty="0">
              <a:solidFill>
                <a:srgbClr val="0055A0">
                  <a:tint val="75000"/>
                </a:srgbClr>
              </a:solidFill>
            </a:endParaRPr>
          </a:p>
        </p:txBody>
      </p:sp>
      <p:sp>
        <p:nvSpPr>
          <p:cNvPr id="8" name="Footer Placeholder 2"/>
          <p:cNvSpPr>
            <a:spLocks noGrp="1"/>
          </p:cNvSpPr>
          <p:nvPr>
            <p:ph type="ftr" sz="quarter" idx="3"/>
          </p:nvPr>
        </p:nvSpPr>
        <p:spPr>
          <a:xfrm>
            <a:off x="3420777" y="6356350"/>
            <a:ext cx="4657579"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smtClean="0">
                <a:solidFill>
                  <a:srgbClr val="0055A0">
                    <a:tint val="75000"/>
                  </a:srgbClr>
                </a:solidFill>
              </a:rPr>
              <a:t>PH Plenary Meeting - CERN - 22 January 2015</a:t>
            </a:r>
            <a:endParaRPr lang="en-US" dirty="0">
              <a:solidFill>
                <a:srgbClr val="0055A0">
                  <a:tint val="75000"/>
                </a:srgbClr>
              </a:solidFill>
            </a:endParaRPr>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7132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7" name="Date Placeholder 1"/>
          <p:cNvSpPr>
            <a:spLocks noGrp="1"/>
          </p:cNvSpPr>
          <p:nvPr>
            <p:ph type="dt" sz="half" idx="2"/>
          </p:nvPr>
        </p:nvSpPr>
        <p:spPr>
          <a:xfrm>
            <a:off x="2191365" y="6362377"/>
            <a:ext cx="90907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46013-E235-E84D-A48F-AA40D858B071}" type="datetime1">
              <a:rPr lang="en-US" smtClean="0">
                <a:solidFill>
                  <a:srgbClr val="0055A0">
                    <a:tint val="75000"/>
                  </a:srgbClr>
                </a:solidFill>
              </a:rPr>
              <a:pPr/>
              <a:t>9/28/15</a:t>
            </a:fld>
            <a:endParaRPr lang="en-US" dirty="0">
              <a:solidFill>
                <a:srgbClr val="0055A0">
                  <a:tint val="75000"/>
                </a:srgbClr>
              </a:solidFill>
            </a:endParaRPr>
          </a:p>
        </p:txBody>
      </p:sp>
      <p:sp>
        <p:nvSpPr>
          <p:cNvPr id="8" name="Footer Placeholder 2"/>
          <p:cNvSpPr>
            <a:spLocks noGrp="1"/>
          </p:cNvSpPr>
          <p:nvPr>
            <p:ph type="ftr" sz="quarter" idx="3"/>
          </p:nvPr>
        </p:nvSpPr>
        <p:spPr>
          <a:xfrm>
            <a:off x="3420777" y="6356350"/>
            <a:ext cx="4657579"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smtClean="0">
                <a:solidFill>
                  <a:srgbClr val="0055A0">
                    <a:tint val="75000"/>
                  </a:srgbClr>
                </a:solidFill>
              </a:rPr>
              <a:t>PH Plenary Meeting - CERN - 22 January 2015</a:t>
            </a:r>
            <a:endParaRPr lang="en-US" dirty="0">
              <a:solidFill>
                <a:srgbClr val="0055A0">
                  <a:tint val="75000"/>
                </a:srgbClr>
              </a:solidFill>
            </a:endParaRPr>
          </a:p>
        </p:txBody>
      </p:sp>
      <p:sp>
        <p:nvSpPr>
          <p:cNvPr id="9"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7132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93896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12813"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75213" y="1295400"/>
            <a:ext cx="381158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85281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52905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53232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746363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8395875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507347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80876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 Id="rId3"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 Id="rId3"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4.xml"/><Relationship Id="rId3"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5.xml"/><Relationship Id="rId3"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71538" y="152400"/>
            <a:ext cx="7815262"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912813" y="1295400"/>
            <a:ext cx="7773987"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2667000" y="6400800"/>
            <a:ext cx="33528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967A4"/>
                </a:solidFill>
                <a:latin typeface="Helvetica" pitchFamily="-111" charset="0"/>
                <a:ea typeface="ＭＳ Ｐゴシック" pitchFamily="-111" charset="-128"/>
                <a:cs typeface="ＭＳ Ｐゴシック" pitchFamily="-111" charset="-128"/>
              </a:defRPr>
            </a:lvl1pPr>
          </a:lstStyle>
          <a:p>
            <a:pPr>
              <a:defRPr/>
            </a:pPr>
            <a:endParaRPr lang="en-US" dirty="0"/>
          </a:p>
        </p:txBody>
      </p:sp>
      <p:sp>
        <p:nvSpPr>
          <p:cNvPr id="3141"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967A4"/>
                </a:solidFill>
                <a:latin typeface="Helvetica" pitchFamily="-111" charset="0"/>
                <a:ea typeface="ＭＳ Ｐゴシック" pitchFamily="-111" charset="-128"/>
                <a:cs typeface="ＭＳ Ｐゴシック" pitchFamily="-111" charset="-128"/>
              </a:defRPr>
            </a:lvl1pPr>
          </a:lstStyle>
          <a:p>
            <a:pPr>
              <a:defRPr/>
            </a:pPr>
            <a:fld id="{BCD80EBE-9844-8249-A766-B820430A377D}" type="slidenum">
              <a:rPr lang="en-US"/>
              <a:pPr>
                <a:defRPr/>
              </a:pPr>
              <a:t>‹#›</a:t>
            </a:fld>
            <a:endParaRPr lang="en-US" dirty="0"/>
          </a:p>
        </p:txBody>
      </p:sp>
      <p:pic>
        <p:nvPicPr>
          <p:cNvPr id="1030" name="Picture 17" descr="CERNlogo-bleu"/>
          <p:cNvPicPr>
            <a:picLocks noChangeAspect="1" noChangeArrowheads="1"/>
          </p:cNvPicPr>
          <p:nvPr userDrawn="1"/>
        </p:nvPicPr>
        <p:blipFill>
          <a:blip r:embed="rId14">
            <a:clrChange>
              <a:clrFrom>
                <a:srgbClr val="FFFFFF"/>
              </a:clrFrom>
              <a:clrTo>
                <a:srgbClr val="FFFFFF">
                  <a:alpha val="0"/>
                </a:srgbClr>
              </a:clrTo>
            </a:clrChange>
          </a:blip>
          <a:srcRect/>
          <a:stretch>
            <a:fillRect/>
          </a:stretch>
        </p:blipFill>
        <p:spPr bwMode="auto">
          <a:xfrm>
            <a:off x="381000" y="6324600"/>
            <a:ext cx="533400" cy="512763"/>
          </a:xfrm>
          <a:prstGeom prst="rect">
            <a:avLst/>
          </a:prstGeom>
          <a:noFill/>
          <a:ln w="9525">
            <a:noFill/>
            <a:miter lim="800000"/>
            <a:headEnd/>
            <a:tailEnd/>
          </a:ln>
        </p:spPr>
      </p:pic>
      <p:sp>
        <p:nvSpPr>
          <p:cNvPr id="3143" name="Line 71"/>
          <p:cNvSpPr>
            <a:spLocks noChangeShapeType="1"/>
          </p:cNvSpPr>
          <p:nvPr userDrawn="1"/>
        </p:nvSpPr>
        <p:spPr bwMode="auto">
          <a:xfrm>
            <a:off x="1066800" y="6324600"/>
            <a:ext cx="7239000" cy="0"/>
          </a:xfrm>
          <a:prstGeom prst="line">
            <a:avLst/>
          </a:prstGeom>
          <a:noFill/>
          <a:ln w="12700">
            <a:solidFill>
              <a:srgbClr val="0967A4">
                <a:alpha val="74001"/>
              </a:srgbClr>
            </a:solidFill>
            <a:round/>
            <a:headEnd/>
            <a:tailEnd/>
          </a:ln>
          <a:effectLst/>
        </p:spPr>
        <p:txBody>
          <a:bodyPr wrap="none" anchor="ctr">
            <a:prstTxWarp prst="textNoShape">
              <a:avLst/>
            </a:prstTxWarp>
          </a:bodyPr>
          <a:lstStyle/>
          <a:p>
            <a:pPr eaLnBrk="0" hangingPunct="0">
              <a:defRPr/>
            </a:pPr>
            <a:endParaRPr lang="en-GB" sz="2400" dirty="0">
              <a:solidFill>
                <a:srgbClr val="000000"/>
              </a:solidFill>
              <a:latin typeface="Arial" pitchFamily="19" charset="0"/>
              <a:ea typeface="ＭＳ Ｐゴシック" pitchFamily="19" charset="-128"/>
              <a:cs typeface="ＭＳ Ｐゴシック" pitchFamily="19" charset="-128"/>
            </a:endParaRPr>
          </a:p>
        </p:txBody>
      </p:sp>
      <p:sp>
        <p:nvSpPr>
          <p:cNvPr id="3146" name="Rectangle 74"/>
          <p:cNvSpPr>
            <a:spLocks noChangeArrowheads="1"/>
          </p:cNvSpPr>
          <p:nvPr userDrawn="1"/>
        </p:nvSpPr>
        <p:spPr bwMode="auto">
          <a:xfrm>
            <a:off x="0" y="990600"/>
            <a:ext cx="7018338" cy="76200"/>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a:defRPr/>
            </a:pPr>
            <a:endParaRPr kumimoji="1" lang="en-US" sz="2400" dirty="0">
              <a:solidFill>
                <a:srgbClr val="000000"/>
              </a:solidFill>
              <a:latin typeface="Helvetica" pitchFamily="-111" charset="0"/>
              <a:ea typeface="ＭＳ Ｐゴシック" pitchFamily="-111" charset="-128"/>
              <a:cs typeface="ＭＳ Ｐゴシック" pitchFamily="-111" charset="-128"/>
            </a:endParaRPr>
          </a:p>
        </p:txBody>
      </p:sp>
      <p:sp>
        <p:nvSpPr>
          <p:cNvPr id="9" name="Rectangle 1042"/>
          <p:cNvSpPr>
            <a:spLocks noChangeArrowheads="1"/>
          </p:cNvSpPr>
          <p:nvPr userDrawn="1"/>
        </p:nvSpPr>
        <p:spPr bwMode="auto">
          <a:xfrm>
            <a:off x="0" y="3175"/>
            <a:ext cx="9144000" cy="6858000"/>
          </a:xfrm>
          <a:prstGeom prst="rect">
            <a:avLst/>
          </a:prstGeom>
          <a:gradFill flip="none" rotWithShape="1">
            <a:gsLst>
              <a:gs pos="0">
                <a:schemeClr val="tx2"/>
              </a:gs>
              <a:gs pos="74000">
                <a:schemeClr val="tx2">
                  <a:lumMod val="50000"/>
                </a:schemeClr>
              </a:gs>
              <a:gs pos="99000">
                <a:srgbClr val="000F20"/>
              </a:gs>
            </a:gsLst>
            <a:path path="shape">
              <a:fillToRect l="50000" t="50000" r="50000" b="50000"/>
            </a:path>
            <a:tileRect/>
          </a:gradFill>
          <a:ln w="9525">
            <a:noFill/>
            <a:miter lim="800000"/>
            <a:headEnd/>
            <a:tailEnd/>
          </a:ln>
        </p:spPr>
        <p:txBody>
          <a:bodyPr>
            <a:prstTxWarp prst="textNoShape">
              <a:avLst/>
            </a:prstTxWarp>
          </a:bodyPr>
          <a:lstStyle/>
          <a:p>
            <a:endParaRPr lang="en-US" sz="2400" dirty="0">
              <a:solidFill>
                <a:srgbClr val="000000"/>
              </a:solidFill>
              <a:ea typeface="ＭＳ Ｐゴシック" charset="-128"/>
              <a:cs typeface="ＭＳ Ｐゴシック" pitchFamily="-112" charset="-128"/>
            </a:endParaRPr>
          </a:p>
        </p:txBody>
      </p:sp>
      <p:pic>
        <p:nvPicPr>
          <p:cNvPr id="11" name="Picture 10" descr="cern_logo_1.png"/>
          <p:cNvPicPr>
            <a:picLocks noChangeAspect="1"/>
          </p:cNvPicPr>
          <p:nvPr userDrawn="1"/>
        </p:nvPicPr>
        <p:blipFill>
          <a:blip r:embed="rId15" cstate="print">
            <a:lum bright="100000" contrast="-100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7630" y="6285594"/>
            <a:ext cx="493870" cy="48563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209110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1" r:id="rId12"/>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5pPr>
      <a:lvl6pPr marL="457200" algn="l" rtl="0" fontAlgn="base">
        <a:spcBef>
          <a:spcPct val="0"/>
        </a:spcBef>
        <a:spcAft>
          <a:spcPct val="0"/>
        </a:spcAft>
        <a:defRPr sz="4000">
          <a:solidFill>
            <a:schemeClr val="hlink"/>
          </a:solidFill>
          <a:latin typeface="Helvetica" pitchFamily="19" charset="0"/>
        </a:defRPr>
      </a:lvl6pPr>
      <a:lvl7pPr marL="914400" algn="l" rtl="0" fontAlgn="base">
        <a:spcBef>
          <a:spcPct val="0"/>
        </a:spcBef>
        <a:spcAft>
          <a:spcPct val="0"/>
        </a:spcAft>
        <a:defRPr sz="4000">
          <a:solidFill>
            <a:schemeClr val="hlink"/>
          </a:solidFill>
          <a:latin typeface="Helvetica" pitchFamily="19" charset="0"/>
        </a:defRPr>
      </a:lvl7pPr>
      <a:lvl8pPr marL="1371600" algn="l" rtl="0" fontAlgn="base">
        <a:spcBef>
          <a:spcPct val="0"/>
        </a:spcBef>
        <a:spcAft>
          <a:spcPct val="0"/>
        </a:spcAft>
        <a:defRPr sz="4000">
          <a:solidFill>
            <a:schemeClr val="hlink"/>
          </a:solidFill>
          <a:latin typeface="Helvetica" pitchFamily="19" charset="0"/>
        </a:defRPr>
      </a:lvl8pPr>
      <a:lvl9pPr marL="1828800" algn="l" rtl="0" fontAlgn="base">
        <a:spcBef>
          <a:spcPct val="0"/>
        </a:spcBef>
        <a:spcAft>
          <a:spcPct val="0"/>
        </a:spcAft>
        <a:defRPr sz="4000">
          <a:solidFill>
            <a:schemeClr val="hlink"/>
          </a:solidFill>
          <a:latin typeface="Helvetica" pitchFamily="19"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pitchFamily="19" charset="-128"/>
        </a:defRPr>
      </a:lvl2pPr>
      <a:lvl3pPr marL="1143000" indent="-228600" algn="l" rtl="0" eaLnBrk="0" fontAlgn="base" hangingPunct="0">
        <a:spcBef>
          <a:spcPct val="20000"/>
        </a:spcBef>
        <a:spcAft>
          <a:spcPct val="0"/>
        </a:spcAft>
        <a:buClr>
          <a:schemeClr val="tx2"/>
        </a:buClr>
        <a:buChar char="•"/>
        <a:defRPr sz="2000">
          <a:solidFill>
            <a:schemeClr val="tx2"/>
          </a:solidFill>
          <a:latin typeface="+mn-lt"/>
          <a:ea typeface="ＭＳ Ｐゴシック" pitchFamily="19" charset="-128"/>
        </a:defRPr>
      </a:lvl3pPr>
      <a:lvl4pPr marL="1600200" indent="-228600" algn="l" rtl="0" eaLnBrk="0" fontAlgn="base" hangingPunct="0">
        <a:spcBef>
          <a:spcPct val="20000"/>
        </a:spcBef>
        <a:spcAft>
          <a:spcPct val="0"/>
        </a:spcAft>
        <a:buClr>
          <a:schemeClr val="hlink"/>
        </a:buClr>
        <a:buChar char="•"/>
        <a:defRPr sz="2000">
          <a:solidFill>
            <a:schemeClr val="tx2"/>
          </a:solidFill>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5000"/>
        <a:buChar char="•"/>
        <a:defRPr sz="2000">
          <a:solidFill>
            <a:schemeClr val="tx2"/>
          </a:solidFill>
          <a:latin typeface="+mn-lt"/>
          <a:ea typeface="ＭＳ Ｐゴシック" pitchFamily="19" charset="-128"/>
        </a:defRPr>
      </a:lvl5pPr>
      <a:lvl6pPr marL="25146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6pPr>
      <a:lvl7pPr marL="29718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7pPr>
      <a:lvl8pPr marL="34290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8pPr>
      <a:lvl9pPr marL="38862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71538" y="57150"/>
            <a:ext cx="7815262" cy="762000"/>
          </a:xfrm>
          <a:prstGeom prst="rect">
            <a:avLst/>
          </a:prstGeom>
          <a:noFill/>
          <a:ln w="9525">
            <a:noFill/>
            <a:miter lim="800000"/>
            <a:headEnd/>
            <a:tailEnd/>
          </a:ln>
        </p:spPr>
        <p:txBody>
          <a:bodyPr vert="horz" wrap="square" lIns="91431" tIns="45716" rIns="91431" bIns="45716"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912941" y="1295400"/>
            <a:ext cx="7773987" cy="4800600"/>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2000250" y="6400800"/>
            <a:ext cx="5105400" cy="304800"/>
          </a:xfrm>
          <a:prstGeom prst="rect">
            <a:avLst/>
          </a:prstGeom>
          <a:noFill/>
          <a:ln w="9525">
            <a:noFill/>
            <a:miter lim="800000"/>
            <a:headEnd/>
            <a:tailEnd/>
          </a:ln>
          <a:effectLst/>
        </p:spPr>
        <p:txBody>
          <a:bodyPr vert="horz" wrap="square" lIns="91431" tIns="45716" rIns="91431" bIns="45716" numCol="1" anchor="b" anchorCtr="0" compatLnSpc="1">
            <a:prstTxWarp prst="textNoShape">
              <a:avLst/>
            </a:prstTxWarp>
          </a:bodyPr>
          <a:lstStyle>
            <a:lvl1pPr algn="ctr" eaLnBrk="1" hangingPunct="1">
              <a:defRPr sz="1200">
                <a:solidFill>
                  <a:srgbClr val="0967A4"/>
                </a:solidFill>
                <a:latin typeface="Helvetica" pitchFamily="-107" charset="0"/>
                <a:ea typeface="ＭＳ Ｐゴシック" pitchFamily="-107" charset="-128"/>
                <a:cs typeface="ＭＳ Ｐゴシック" pitchFamily="-107" charset="-128"/>
              </a:defRPr>
            </a:lvl1pPr>
          </a:lstStyle>
          <a:p>
            <a:pPr>
              <a:defRPr/>
            </a:pPr>
            <a:r>
              <a:rPr lang="de-DE" smtClean="0"/>
              <a:t>S. Myers Heraeus</a:t>
            </a:r>
            <a:endParaRPr lang="de-DE"/>
          </a:p>
        </p:txBody>
      </p:sp>
      <p:sp>
        <p:nvSpPr>
          <p:cNvPr id="3141"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31" tIns="45716" rIns="91431" bIns="45716" numCol="1" anchor="b" anchorCtr="0" compatLnSpc="1">
            <a:prstTxWarp prst="textNoShape">
              <a:avLst/>
            </a:prstTxWarp>
          </a:bodyPr>
          <a:lstStyle>
            <a:lvl1pPr algn="r" eaLnBrk="1" hangingPunct="1">
              <a:defRPr sz="1200">
                <a:solidFill>
                  <a:srgbClr val="0967A4"/>
                </a:solidFill>
                <a:latin typeface="Helvetica" pitchFamily="-107" charset="0"/>
                <a:ea typeface="ＭＳ Ｐゴシック" pitchFamily="-107" charset="-128"/>
                <a:cs typeface="ＭＳ Ｐゴシック" pitchFamily="-107" charset="-128"/>
              </a:defRPr>
            </a:lvl1pPr>
          </a:lstStyle>
          <a:p>
            <a:pPr>
              <a:defRPr/>
            </a:pPr>
            <a:fld id="{DDB7FDE5-C9B2-7F44-8073-0CD4A632C136}" type="slidenum">
              <a:rPr lang="en-US"/>
              <a:pPr>
                <a:defRPr/>
              </a:pPr>
              <a:t>‹#›</a:t>
            </a:fld>
            <a:endParaRPr lang="en-US" dirty="0"/>
          </a:p>
        </p:txBody>
      </p:sp>
      <p:pic>
        <p:nvPicPr>
          <p:cNvPr id="1030" name="Picture 17" descr="CERNlogo-bleu"/>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381000" y="6324854"/>
            <a:ext cx="533400" cy="512763"/>
          </a:xfrm>
          <a:prstGeom prst="rect">
            <a:avLst/>
          </a:prstGeom>
          <a:noFill/>
          <a:ln w="9525">
            <a:noFill/>
            <a:miter lim="800000"/>
            <a:headEnd/>
            <a:tailEnd/>
          </a:ln>
        </p:spPr>
      </p:pic>
      <p:sp>
        <p:nvSpPr>
          <p:cNvPr id="3143" name="Line 71"/>
          <p:cNvSpPr>
            <a:spLocks noChangeShapeType="1"/>
          </p:cNvSpPr>
          <p:nvPr userDrawn="1"/>
        </p:nvSpPr>
        <p:spPr bwMode="auto">
          <a:xfrm>
            <a:off x="1066801" y="6324600"/>
            <a:ext cx="7239000" cy="0"/>
          </a:xfrm>
          <a:prstGeom prst="line">
            <a:avLst/>
          </a:prstGeom>
          <a:noFill/>
          <a:ln w="12700">
            <a:solidFill>
              <a:srgbClr val="0967A4">
                <a:alpha val="74001"/>
              </a:srgbClr>
            </a:solidFill>
            <a:round/>
            <a:headEnd/>
            <a:tailEnd/>
          </a:ln>
          <a:effectLst/>
        </p:spPr>
        <p:txBody>
          <a:bodyPr wrap="none" lIns="91431" tIns="45716" rIns="91431" bIns="45716" anchor="ctr">
            <a:prstTxWarp prst="textNoShape">
              <a:avLst/>
            </a:prstTxWarp>
          </a:bodyPr>
          <a:lstStyle/>
          <a:p>
            <a:pPr eaLnBrk="0" hangingPunct="0">
              <a:defRPr/>
            </a:pPr>
            <a:endParaRPr lang="en-US" sz="2400" dirty="0">
              <a:solidFill>
                <a:srgbClr val="000000"/>
              </a:solidFill>
              <a:ea typeface="ＭＳ Ｐゴシック" charset="-128"/>
              <a:cs typeface="ＭＳ Ｐゴシック" charset="-128"/>
            </a:endParaRPr>
          </a:p>
        </p:txBody>
      </p:sp>
      <p:sp>
        <p:nvSpPr>
          <p:cNvPr id="3146" name="Rectangle 74"/>
          <p:cNvSpPr>
            <a:spLocks noChangeArrowheads="1"/>
          </p:cNvSpPr>
          <p:nvPr userDrawn="1"/>
        </p:nvSpPr>
        <p:spPr bwMode="auto">
          <a:xfrm>
            <a:off x="1" y="819150"/>
            <a:ext cx="7018338" cy="76200"/>
          </a:xfrm>
          <a:prstGeom prst="rect">
            <a:avLst/>
          </a:prstGeom>
          <a:solidFill>
            <a:schemeClr val="hlink">
              <a:alpha val="50000"/>
            </a:schemeClr>
          </a:solidFill>
          <a:ln w="9525">
            <a:noFill/>
            <a:miter lim="800000"/>
            <a:headEnd/>
            <a:tailEnd/>
          </a:ln>
          <a:effectLst/>
        </p:spPr>
        <p:txBody>
          <a:bodyPr wrap="none" lIns="91431" tIns="45716" rIns="91431" bIns="45716" anchor="ctr">
            <a:prstTxWarp prst="textNoShape">
              <a:avLst/>
            </a:prstTxWarp>
          </a:bodyPr>
          <a:lstStyle/>
          <a:p>
            <a:pPr algn="ctr">
              <a:defRPr/>
            </a:pPr>
            <a:endParaRPr kumimoji="1" lang="en-US" sz="2400" dirty="0">
              <a:solidFill>
                <a:srgbClr val="000000"/>
              </a:solidFill>
              <a:latin typeface="Helvetica"/>
              <a:ea typeface="ＭＳ Ｐゴシック" pitchFamily="-107" charset="-128"/>
              <a:cs typeface="ＭＳ Ｐゴシック" pitchFamily="-107"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0762376"/>
      </p:ext>
    </p:extLst>
  </p:cSld>
  <p:clrMap bg1="lt1" tx1="dk1" bg2="lt2" tx2="dk2" accent1="accent1" accent2="accent2" accent3="accent3" accent4="accent4" accent5="accent5" accent6="accent6" hlink="hlink" folHlink="folHlink"/>
  <p:sldLayoutIdLst>
    <p:sldLayoutId id="2147483676" r:id="rId1"/>
  </p:sldLayoutIdLst>
  <p:hf sldNum="0" hdr="0" ft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5pPr>
      <a:lvl6pPr marL="457157" algn="l" rtl="0" fontAlgn="base">
        <a:spcBef>
          <a:spcPct val="0"/>
        </a:spcBef>
        <a:spcAft>
          <a:spcPct val="0"/>
        </a:spcAft>
        <a:defRPr sz="4000">
          <a:solidFill>
            <a:schemeClr val="hlink"/>
          </a:solidFill>
          <a:latin typeface="Helvetica" charset="0"/>
        </a:defRPr>
      </a:lvl6pPr>
      <a:lvl7pPr marL="914314" algn="l" rtl="0" fontAlgn="base">
        <a:spcBef>
          <a:spcPct val="0"/>
        </a:spcBef>
        <a:spcAft>
          <a:spcPct val="0"/>
        </a:spcAft>
        <a:defRPr sz="4000">
          <a:solidFill>
            <a:schemeClr val="hlink"/>
          </a:solidFill>
          <a:latin typeface="Helvetica" charset="0"/>
        </a:defRPr>
      </a:lvl7pPr>
      <a:lvl8pPr marL="1371471" algn="l" rtl="0" fontAlgn="base">
        <a:spcBef>
          <a:spcPct val="0"/>
        </a:spcBef>
        <a:spcAft>
          <a:spcPct val="0"/>
        </a:spcAft>
        <a:defRPr sz="4000">
          <a:solidFill>
            <a:schemeClr val="hlink"/>
          </a:solidFill>
          <a:latin typeface="Helvetica" charset="0"/>
        </a:defRPr>
      </a:lvl8pPr>
      <a:lvl9pPr marL="1828627" algn="l" rtl="0" fontAlgn="base">
        <a:spcBef>
          <a:spcPct val="0"/>
        </a:spcBef>
        <a:spcAft>
          <a:spcPct val="0"/>
        </a:spcAft>
        <a:defRPr sz="4000">
          <a:solidFill>
            <a:schemeClr val="hlink"/>
          </a:solidFill>
          <a:latin typeface="Helvetica" charset="0"/>
        </a:defRPr>
      </a:lvl9pPr>
    </p:titleStyle>
    <p:bodyStyle>
      <a:lvl1pPr marL="342867" indent="-342867"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880" indent="-285723"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charset="-128"/>
        </a:defRPr>
      </a:lvl2pPr>
      <a:lvl3pPr marL="1142893" indent="-228579" algn="l" rtl="0" eaLnBrk="0" fontAlgn="base" hangingPunct="0">
        <a:spcBef>
          <a:spcPct val="20000"/>
        </a:spcBef>
        <a:spcAft>
          <a:spcPct val="0"/>
        </a:spcAft>
        <a:buClr>
          <a:schemeClr val="tx2"/>
        </a:buClr>
        <a:buChar char="•"/>
        <a:defRPr sz="2000">
          <a:solidFill>
            <a:schemeClr val="tx2"/>
          </a:solidFill>
          <a:latin typeface="+mn-lt"/>
          <a:ea typeface="ＭＳ Ｐゴシック" charset="-128"/>
        </a:defRPr>
      </a:lvl3pPr>
      <a:lvl4pPr marL="1600049" indent="-228579" algn="l" rtl="0" eaLnBrk="0" fontAlgn="base" hangingPunct="0">
        <a:spcBef>
          <a:spcPct val="20000"/>
        </a:spcBef>
        <a:spcAft>
          <a:spcPct val="0"/>
        </a:spcAft>
        <a:buClr>
          <a:schemeClr val="hlink"/>
        </a:buClr>
        <a:buChar char="•"/>
        <a:defRPr>
          <a:solidFill>
            <a:schemeClr val="tx2"/>
          </a:solidFill>
          <a:latin typeface="+mn-lt"/>
          <a:ea typeface="ＭＳ Ｐゴシック" charset="-128"/>
        </a:defRPr>
      </a:lvl4pPr>
      <a:lvl5pPr marL="2057206" indent="-228579" algn="l" rtl="0" eaLnBrk="0" fontAlgn="base" hangingPunct="0">
        <a:spcBef>
          <a:spcPct val="20000"/>
        </a:spcBef>
        <a:spcAft>
          <a:spcPct val="0"/>
        </a:spcAft>
        <a:buClr>
          <a:schemeClr val="tx1"/>
        </a:buClr>
        <a:buSzPct val="85000"/>
        <a:buChar char="•"/>
        <a:defRPr>
          <a:solidFill>
            <a:schemeClr val="tx2"/>
          </a:solidFill>
          <a:latin typeface="+mn-lt"/>
          <a:ea typeface="ＭＳ Ｐゴシック" charset="-128"/>
        </a:defRPr>
      </a:lvl5pPr>
      <a:lvl6pPr marL="2514363" indent="-228579" algn="l" rtl="0" fontAlgn="base">
        <a:spcBef>
          <a:spcPct val="20000"/>
        </a:spcBef>
        <a:spcAft>
          <a:spcPct val="0"/>
        </a:spcAft>
        <a:buClr>
          <a:schemeClr val="tx1"/>
        </a:buClr>
        <a:buSzPct val="85000"/>
        <a:buChar char="•"/>
        <a:defRPr>
          <a:solidFill>
            <a:schemeClr val="tx2"/>
          </a:solidFill>
          <a:latin typeface="+mn-lt"/>
          <a:ea typeface="ＭＳ Ｐゴシック" charset="-128"/>
        </a:defRPr>
      </a:lvl6pPr>
      <a:lvl7pPr marL="2971520" indent="-228579" algn="l" rtl="0" fontAlgn="base">
        <a:spcBef>
          <a:spcPct val="20000"/>
        </a:spcBef>
        <a:spcAft>
          <a:spcPct val="0"/>
        </a:spcAft>
        <a:buClr>
          <a:schemeClr val="tx1"/>
        </a:buClr>
        <a:buSzPct val="85000"/>
        <a:buChar char="•"/>
        <a:defRPr>
          <a:solidFill>
            <a:schemeClr val="tx2"/>
          </a:solidFill>
          <a:latin typeface="+mn-lt"/>
          <a:ea typeface="ＭＳ Ｐゴシック" charset="-128"/>
        </a:defRPr>
      </a:lvl7pPr>
      <a:lvl8pPr marL="3428677" indent="-228579" algn="l" rtl="0" fontAlgn="base">
        <a:spcBef>
          <a:spcPct val="20000"/>
        </a:spcBef>
        <a:spcAft>
          <a:spcPct val="0"/>
        </a:spcAft>
        <a:buClr>
          <a:schemeClr val="tx1"/>
        </a:buClr>
        <a:buSzPct val="85000"/>
        <a:buChar char="•"/>
        <a:defRPr>
          <a:solidFill>
            <a:schemeClr val="tx2"/>
          </a:solidFill>
          <a:latin typeface="+mn-lt"/>
          <a:ea typeface="ＭＳ Ｐゴシック" charset="-128"/>
        </a:defRPr>
      </a:lvl8pPr>
      <a:lvl9pPr marL="3885834" indent="-228579" algn="l" rtl="0" fontAlgn="base">
        <a:spcBef>
          <a:spcPct val="20000"/>
        </a:spcBef>
        <a:spcAft>
          <a:spcPct val="0"/>
        </a:spcAft>
        <a:buClr>
          <a:schemeClr val="tx1"/>
        </a:buClr>
        <a:buSzPct val="85000"/>
        <a:buChar char="•"/>
        <a:defRPr>
          <a:solidFill>
            <a:schemeClr val="tx2"/>
          </a:solidFill>
          <a:latin typeface="+mn-lt"/>
          <a:ea typeface="ＭＳ Ｐゴシック" charset="-128"/>
        </a:defRPr>
      </a:lvl9pPr>
    </p:bodyStyle>
    <p:otherStyle>
      <a:defPPr>
        <a:defRPr lang="en-US"/>
      </a:defPPr>
      <a:lvl1pPr marL="0" algn="l" defTabSz="457157" rtl="0" eaLnBrk="1" latinLnBrk="0" hangingPunct="1">
        <a:defRPr sz="1800" kern="1200">
          <a:solidFill>
            <a:schemeClr val="tx1"/>
          </a:solidFill>
          <a:latin typeface="+mn-lt"/>
          <a:ea typeface="+mn-ea"/>
          <a:cs typeface="+mn-cs"/>
        </a:defRPr>
      </a:lvl1pPr>
      <a:lvl2pPr marL="457157" algn="l" defTabSz="457157" rtl="0" eaLnBrk="1" latinLnBrk="0" hangingPunct="1">
        <a:defRPr sz="1800" kern="1200">
          <a:solidFill>
            <a:schemeClr val="tx1"/>
          </a:solidFill>
          <a:latin typeface="+mn-lt"/>
          <a:ea typeface="+mn-ea"/>
          <a:cs typeface="+mn-cs"/>
        </a:defRPr>
      </a:lvl2pPr>
      <a:lvl3pPr marL="914314" algn="l" defTabSz="457157" rtl="0" eaLnBrk="1" latinLnBrk="0" hangingPunct="1">
        <a:defRPr sz="1800" kern="1200">
          <a:solidFill>
            <a:schemeClr val="tx1"/>
          </a:solidFill>
          <a:latin typeface="+mn-lt"/>
          <a:ea typeface="+mn-ea"/>
          <a:cs typeface="+mn-cs"/>
        </a:defRPr>
      </a:lvl3pPr>
      <a:lvl4pPr marL="1371471" algn="l" defTabSz="457157" rtl="0" eaLnBrk="1" latinLnBrk="0" hangingPunct="1">
        <a:defRPr sz="1800" kern="1200">
          <a:solidFill>
            <a:schemeClr val="tx1"/>
          </a:solidFill>
          <a:latin typeface="+mn-lt"/>
          <a:ea typeface="+mn-ea"/>
          <a:cs typeface="+mn-cs"/>
        </a:defRPr>
      </a:lvl4pPr>
      <a:lvl5pPr marL="1828627" algn="l" defTabSz="457157" rtl="0" eaLnBrk="1" latinLnBrk="0" hangingPunct="1">
        <a:defRPr sz="1800" kern="1200">
          <a:solidFill>
            <a:schemeClr val="tx1"/>
          </a:solidFill>
          <a:latin typeface="+mn-lt"/>
          <a:ea typeface="+mn-ea"/>
          <a:cs typeface="+mn-cs"/>
        </a:defRPr>
      </a:lvl5pPr>
      <a:lvl6pPr marL="2285784" algn="l" defTabSz="457157" rtl="0" eaLnBrk="1" latinLnBrk="0" hangingPunct="1">
        <a:defRPr sz="1800" kern="1200">
          <a:solidFill>
            <a:schemeClr val="tx1"/>
          </a:solidFill>
          <a:latin typeface="+mn-lt"/>
          <a:ea typeface="+mn-ea"/>
          <a:cs typeface="+mn-cs"/>
        </a:defRPr>
      </a:lvl6pPr>
      <a:lvl7pPr marL="2742941" algn="l" defTabSz="457157" rtl="0" eaLnBrk="1" latinLnBrk="0" hangingPunct="1">
        <a:defRPr sz="1800" kern="1200">
          <a:solidFill>
            <a:schemeClr val="tx1"/>
          </a:solidFill>
          <a:latin typeface="+mn-lt"/>
          <a:ea typeface="+mn-ea"/>
          <a:cs typeface="+mn-cs"/>
        </a:defRPr>
      </a:lvl7pPr>
      <a:lvl8pPr marL="3200098" algn="l" defTabSz="457157" rtl="0" eaLnBrk="1" latinLnBrk="0" hangingPunct="1">
        <a:defRPr sz="1800" kern="1200">
          <a:solidFill>
            <a:schemeClr val="tx1"/>
          </a:solidFill>
          <a:latin typeface="+mn-lt"/>
          <a:ea typeface="+mn-ea"/>
          <a:cs typeface="+mn-cs"/>
        </a:defRPr>
      </a:lvl8pPr>
      <a:lvl9pPr marL="3657255" algn="l" defTabSz="4571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71538" y="57150"/>
            <a:ext cx="7815262" cy="762000"/>
          </a:xfrm>
          <a:prstGeom prst="rect">
            <a:avLst/>
          </a:prstGeom>
          <a:noFill/>
          <a:ln w="9525">
            <a:noFill/>
            <a:miter lim="800000"/>
            <a:headEnd/>
            <a:tailEnd/>
          </a:ln>
        </p:spPr>
        <p:txBody>
          <a:bodyPr vert="horz" wrap="square" lIns="91431" tIns="45716" rIns="91431" bIns="45716"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912946" y="1295400"/>
            <a:ext cx="7773987" cy="4800600"/>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2000250" y="6400800"/>
            <a:ext cx="5105400" cy="304800"/>
          </a:xfrm>
          <a:prstGeom prst="rect">
            <a:avLst/>
          </a:prstGeom>
          <a:noFill/>
          <a:ln w="9525">
            <a:noFill/>
            <a:miter lim="800000"/>
            <a:headEnd/>
            <a:tailEnd/>
          </a:ln>
          <a:effectLst/>
        </p:spPr>
        <p:txBody>
          <a:bodyPr vert="horz" wrap="square" lIns="91431" tIns="45716" rIns="91431" bIns="45716" numCol="1" anchor="b" anchorCtr="0" compatLnSpc="1">
            <a:prstTxWarp prst="textNoShape">
              <a:avLst/>
            </a:prstTxWarp>
          </a:bodyPr>
          <a:lstStyle>
            <a:lvl1pPr algn="ctr" eaLnBrk="1" hangingPunct="1">
              <a:defRPr sz="1200">
                <a:solidFill>
                  <a:srgbClr val="0967A4"/>
                </a:solidFill>
                <a:latin typeface="Helvetica" pitchFamily="-107" charset="0"/>
                <a:ea typeface="ＭＳ Ｐゴシック" pitchFamily="-107" charset="-128"/>
                <a:cs typeface="ＭＳ Ｐゴシック" pitchFamily="-107" charset="-128"/>
              </a:defRPr>
            </a:lvl1pPr>
          </a:lstStyle>
          <a:p>
            <a:pPr>
              <a:defRPr/>
            </a:pPr>
            <a:r>
              <a:rPr lang="de-DE" smtClean="0"/>
              <a:t>S. Myers Heraeus</a:t>
            </a:r>
            <a:endParaRPr lang="de-DE"/>
          </a:p>
        </p:txBody>
      </p:sp>
      <p:sp>
        <p:nvSpPr>
          <p:cNvPr id="3141"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31" tIns="45716" rIns="91431" bIns="45716" numCol="1" anchor="b" anchorCtr="0" compatLnSpc="1">
            <a:prstTxWarp prst="textNoShape">
              <a:avLst/>
            </a:prstTxWarp>
          </a:bodyPr>
          <a:lstStyle>
            <a:lvl1pPr algn="r" eaLnBrk="1" hangingPunct="1">
              <a:defRPr sz="1200">
                <a:solidFill>
                  <a:srgbClr val="0967A4"/>
                </a:solidFill>
                <a:latin typeface="Helvetica" pitchFamily="-107" charset="0"/>
                <a:ea typeface="ＭＳ Ｐゴシック" pitchFamily="-107" charset="-128"/>
                <a:cs typeface="ＭＳ Ｐゴシック" pitchFamily="-107" charset="-128"/>
              </a:defRPr>
            </a:lvl1pPr>
          </a:lstStyle>
          <a:p>
            <a:pPr>
              <a:defRPr/>
            </a:pPr>
            <a:fld id="{DDB7FDE5-C9B2-7F44-8073-0CD4A632C136}" type="slidenum">
              <a:rPr lang="en-US"/>
              <a:pPr>
                <a:defRPr/>
              </a:pPr>
              <a:t>‹#›</a:t>
            </a:fld>
            <a:endParaRPr lang="en-US" dirty="0"/>
          </a:p>
        </p:txBody>
      </p:sp>
      <p:pic>
        <p:nvPicPr>
          <p:cNvPr id="1030" name="Picture 17" descr="CERNlogo-bleu"/>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381000" y="6324908"/>
            <a:ext cx="533400" cy="512763"/>
          </a:xfrm>
          <a:prstGeom prst="rect">
            <a:avLst/>
          </a:prstGeom>
          <a:noFill/>
          <a:ln w="9525">
            <a:noFill/>
            <a:miter lim="800000"/>
            <a:headEnd/>
            <a:tailEnd/>
          </a:ln>
        </p:spPr>
      </p:pic>
      <p:sp>
        <p:nvSpPr>
          <p:cNvPr id="3143" name="Line 71"/>
          <p:cNvSpPr>
            <a:spLocks noChangeShapeType="1"/>
          </p:cNvSpPr>
          <p:nvPr userDrawn="1"/>
        </p:nvSpPr>
        <p:spPr bwMode="auto">
          <a:xfrm>
            <a:off x="1066801" y="6324600"/>
            <a:ext cx="7239000" cy="0"/>
          </a:xfrm>
          <a:prstGeom prst="line">
            <a:avLst/>
          </a:prstGeom>
          <a:noFill/>
          <a:ln w="12700">
            <a:solidFill>
              <a:srgbClr val="0967A4">
                <a:alpha val="74001"/>
              </a:srgbClr>
            </a:solidFill>
            <a:round/>
            <a:headEnd/>
            <a:tailEnd/>
          </a:ln>
          <a:effectLst/>
        </p:spPr>
        <p:txBody>
          <a:bodyPr wrap="none" lIns="91431" tIns="45716" rIns="91431" bIns="45716" anchor="ctr">
            <a:prstTxWarp prst="textNoShape">
              <a:avLst/>
            </a:prstTxWarp>
          </a:bodyPr>
          <a:lstStyle/>
          <a:p>
            <a:pPr eaLnBrk="0" hangingPunct="0">
              <a:defRPr/>
            </a:pPr>
            <a:endParaRPr lang="en-US" sz="2400" dirty="0">
              <a:solidFill>
                <a:srgbClr val="000000"/>
              </a:solidFill>
              <a:ea typeface="ＭＳ Ｐゴシック" charset="-128"/>
              <a:cs typeface="ＭＳ Ｐゴシック" charset="-128"/>
            </a:endParaRPr>
          </a:p>
        </p:txBody>
      </p:sp>
      <p:sp>
        <p:nvSpPr>
          <p:cNvPr id="3146" name="Rectangle 74"/>
          <p:cNvSpPr>
            <a:spLocks noChangeArrowheads="1"/>
          </p:cNvSpPr>
          <p:nvPr userDrawn="1"/>
        </p:nvSpPr>
        <p:spPr bwMode="auto">
          <a:xfrm>
            <a:off x="1" y="819150"/>
            <a:ext cx="7018338" cy="76200"/>
          </a:xfrm>
          <a:prstGeom prst="rect">
            <a:avLst/>
          </a:prstGeom>
          <a:solidFill>
            <a:schemeClr val="hlink">
              <a:alpha val="50000"/>
            </a:schemeClr>
          </a:solidFill>
          <a:ln w="9525">
            <a:noFill/>
            <a:miter lim="800000"/>
            <a:headEnd/>
            <a:tailEnd/>
          </a:ln>
          <a:effectLst/>
        </p:spPr>
        <p:txBody>
          <a:bodyPr wrap="none" lIns="91431" tIns="45716" rIns="91431" bIns="45716" anchor="ctr">
            <a:prstTxWarp prst="textNoShape">
              <a:avLst/>
            </a:prstTxWarp>
          </a:bodyPr>
          <a:lstStyle/>
          <a:p>
            <a:pPr algn="ctr">
              <a:defRPr/>
            </a:pPr>
            <a:endParaRPr kumimoji="1" lang="en-US" sz="2400" dirty="0">
              <a:solidFill>
                <a:srgbClr val="000000"/>
              </a:solidFill>
              <a:latin typeface="Helvetica"/>
              <a:ea typeface="ＭＳ Ｐゴシック" pitchFamily="-107" charset="-128"/>
              <a:cs typeface="ＭＳ Ｐゴシック" pitchFamily="-107"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30820117"/>
      </p:ext>
    </p:extLst>
  </p:cSld>
  <p:clrMap bg1="lt1" tx1="dk1" bg2="lt2" tx2="dk2" accent1="accent1" accent2="accent2" accent3="accent3" accent4="accent4" accent5="accent5" accent6="accent6" hlink="hlink" folHlink="folHlink"/>
  <p:sldLayoutIdLst>
    <p:sldLayoutId id="2147483678" r:id="rId1"/>
  </p:sldLayoutIdLst>
  <p:hf sldNum="0" hdr="0" ft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charset="0"/>
          <a:ea typeface="ＭＳ Ｐゴシック" charset="-128"/>
          <a:cs typeface="ＭＳ Ｐゴシック" charset="-128"/>
        </a:defRPr>
      </a:lvl5pPr>
      <a:lvl6pPr marL="457157" algn="l" rtl="0" fontAlgn="base">
        <a:spcBef>
          <a:spcPct val="0"/>
        </a:spcBef>
        <a:spcAft>
          <a:spcPct val="0"/>
        </a:spcAft>
        <a:defRPr sz="4000">
          <a:solidFill>
            <a:schemeClr val="hlink"/>
          </a:solidFill>
          <a:latin typeface="Helvetica" charset="0"/>
        </a:defRPr>
      </a:lvl6pPr>
      <a:lvl7pPr marL="914314" algn="l" rtl="0" fontAlgn="base">
        <a:spcBef>
          <a:spcPct val="0"/>
        </a:spcBef>
        <a:spcAft>
          <a:spcPct val="0"/>
        </a:spcAft>
        <a:defRPr sz="4000">
          <a:solidFill>
            <a:schemeClr val="hlink"/>
          </a:solidFill>
          <a:latin typeface="Helvetica" charset="0"/>
        </a:defRPr>
      </a:lvl7pPr>
      <a:lvl8pPr marL="1371471" algn="l" rtl="0" fontAlgn="base">
        <a:spcBef>
          <a:spcPct val="0"/>
        </a:spcBef>
        <a:spcAft>
          <a:spcPct val="0"/>
        </a:spcAft>
        <a:defRPr sz="4000">
          <a:solidFill>
            <a:schemeClr val="hlink"/>
          </a:solidFill>
          <a:latin typeface="Helvetica" charset="0"/>
        </a:defRPr>
      </a:lvl8pPr>
      <a:lvl9pPr marL="1828627" algn="l" rtl="0" fontAlgn="base">
        <a:spcBef>
          <a:spcPct val="0"/>
        </a:spcBef>
        <a:spcAft>
          <a:spcPct val="0"/>
        </a:spcAft>
        <a:defRPr sz="4000">
          <a:solidFill>
            <a:schemeClr val="hlink"/>
          </a:solidFill>
          <a:latin typeface="Helvetica" charset="0"/>
        </a:defRPr>
      </a:lvl9pPr>
    </p:titleStyle>
    <p:bodyStyle>
      <a:lvl1pPr marL="342867" indent="-342867"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880" indent="-285723"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charset="-128"/>
        </a:defRPr>
      </a:lvl2pPr>
      <a:lvl3pPr marL="1142893" indent="-228579" algn="l" rtl="0" eaLnBrk="0" fontAlgn="base" hangingPunct="0">
        <a:spcBef>
          <a:spcPct val="20000"/>
        </a:spcBef>
        <a:spcAft>
          <a:spcPct val="0"/>
        </a:spcAft>
        <a:buClr>
          <a:schemeClr val="tx2"/>
        </a:buClr>
        <a:buChar char="•"/>
        <a:defRPr sz="2000">
          <a:solidFill>
            <a:schemeClr val="tx2"/>
          </a:solidFill>
          <a:latin typeface="+mn-lt"/>
          <a:ea typeface="ＭＳ Ｐゴシック" charset="-128"/>
        </a:defRPr>
      </a:lvl3pPr>
      <a:lvl4pPr marL="1600049" indent="-228579" algn="l" rtl="0" eaLnBrk="0" fontAlgn="base" hangingPunct="0">
        <a:spcBef>
          <a:spcPct val="20000"/>
        </a:spcBef>
        <a:spcAft>
          <a:spcPct val="0"/>
        </a:spcAft>
        <a:buClr>
          <a:schemeClr val="hlink"/>
        </a:buClr>
        <a:buChar char="•"/>
        <a:defRPr>
          <a:solidFill>
            <a:schemeClr val="tx2"/>
          </a:solidFill>
          <a:latin typeface="+mn-lt"/>
          <a:ea typeface="ＭＳ Ｐゴシック" charset="-128"/>
        </a:defRPr>
      </a:lvl4pPr>
      <a:lvl5pPr marL="2057206" indent="-228579" algn="l" rtl="0" eaLnBrk="0" fontAlgn="base" hangingPunct="0">
        <a:spcBef>
          <a:spcPct val="20000"/>
        </a:spcBef>
        <a:spcAft>
          <a:spcPct val="0"/>
        </a:spcAft>
        <a:buClr>
          <a:schemeClr val="tx1"/>
        </a:buClr>
        <a:buSzPct val="85000"/>
        <a:buChar char="•"/>
        <a:defRPr>
          <a:solidFill>
            <a:schemeClr val="tx2"/>
          </a:solidFill>
          <a:latin typeface="+mn-lt"/>
          <a:ea typeface="ＭＳ Ｐゴシック" charset="-128"/>
        </a:defRPr>
      </a:lvl5pPr>
      <a:lvl6pPr marL="2514363" indent="-228579" algn="l" rtl="0" fontAlgn="base">
        <a:spcBef>
          <a:spcPct val="20000"/>
        </a:spcBef>
        <a:spcAft>
          <a:spcPct val="0"/>
        </a:spcAft>
        <a:buClr>
          <a:schemeClr val="tx1"/>
        </a:buClr>
        <a:buSzPct val="85000"/>
        <a:buChar char="•"/>
        <a:defRPr>
          <a:solidFill>
            <a:schemeClr val="tx2"/>
          </a:solidFill>
          <a:latin typeface="+mn-lt"/>
          <a:ea typeface="ＭＳ Ｐゴシック" charset="-128"/>
        </a:defRPr>
      </a:lvl6pPr>
      <a:lvl7pPr marL="2971520" indent="-228579" algn="l" rtl="0" fontAlgn="base">
        <a:spcBef>
          <a:spcPct val="20000"/>
        </a:spcBef>
        <a:spcAft>
          <a:spcPct val="0"/>
        </a:spcAft>
        <a:buClr>
          <a:schemeClr val="tx1"/>
        </a:buClr>
        <a:buSzPct val="85000"/>
        <a:buChar char="•"/>
        <a:defRPr>
          <a:solidFill>
            <a:schemeClr val="tx2"/>
          </a:solidFill>
          <a:latin typeface="+mn-lt"/>
          <a:ea typeface="ＭＳ Ｐゴシック" charset="-128"/>
        </a:defRPr>
      </a:lvl7pPr>
      <a:lvl8pPr marL="3428677" indent="-228579" algn="l" rtl="0" fontAlgn="base">
        <a:spcBef>
          <a:spcPct val="20000"/>
        </a:spcBef>
        <a:spcAft>
          <a:spcPct val="0"/>
        </a:spcAft>
        <a:buClr>
          <a:schemeClr val="tx1"/>
        </a:buClr>
        <a:buSzPct val="85000"/>
        <a:buChar char="•"/>
        <a:defRPr>
          <a:solidFill>
            <a:schemeClr val="tx2"/>
          </a:solidFill>
          <a:latin typeface="+mn-lt"/>
          <a:ea typeface="ＭＳ Ｐゴシック" charset="-128"/>
        </a:defRPr>
      </a:lvl8pPr>
      <a:lvl9pPr marL="3885834" indent="-228579" algn="l" rtl="0" fontAlgn="base">
        <a:spcBef>
          <a:spcPct val="20000"/>
        </a:spcBef>
        <a:spcAft>
          <a:spcPct val="0"/>
        </a:spcAft>
        <a:buClr>
          <a:schemeClr val="tx1"/>
        </a:buClr>
        <a:buSzPct val="85000"/>
        <a:buChar char="•"/>
        <a:defRPr>
          <a:solidFill>
            <a:schemeClr val="tx2"/>
          </a:solidFill>
          <a:latin typeface="+mn-lt"/>
          <a:ea typeface="ＭＳ Ｐゴシック" charset="-128"/>
        </a:defRPr>
      </a:lvl9pPr>
    </p:bodyStyle>
    <p:otherStyle>
      <a:defPPr>
        <a:defRPr lang="en-US"/>
      </a:defPPr>
      <a:lvl1pPr marL="0" algn="l" defTabSz="457157" rtl="0" eaLnBrk="1" latinLnBrk="0" hangingPunct="1">
        <a:defRPr sz="1800" kern="1200">
          <a:solidFill>
            <a:schemeClr val="tx1"/>
          </a:solidFill>
          <a:latin typeface="+mn-lt"/>
          <a:ea typeface="+mn-ea"/>
          <a:cs typeface="+mn-cs"/>
        </a:defRPr>
      </a:lvl1pPr>
      <a:lvl2pPr marL="457157" algn="l" defTabSz="457157" rtl="0" eaLnBrk="1" latinLnBrk="0" hangingPunct="1">
        <a:defRPr sz="1800" kern="1200">
          <a:solidFill>
            <a:schemeClr val="tx1"/>
          </a:solidFill>
          <a:latin typeface="+mn-lt"/>
          <a:ea typeface="+mn-ea"/>
          <a:cs typeface="+mn-cs"/>
        </a:defRPr>
      </a:lvl2pPr>
      <a:lvl3pPr marL="914314" algn="l" defTabSz="457157" rtl="0" eaLnBrk="1" latinLnBrk="0" hangingPunct="1">
        <a:defRPr sz="1800" kern="1200">
          <a:solidFill>
            <a:schemeClr val="tx1"/>
          </a:solidFill>
          <a:latin typeface="+mn-lt"/>
          <a:ea typeface="+mn-ea"/>
          <a:cs typeface="+mn-cs"/>
        </a:defRPr>
      </a:lvl3pPr>
      <a:lvl4pPr marL="1371471" algn="l" defTabSz="457157" rtl="0" eaLnBrk="1" latinLnBrk="0" hangingPunct="1">
        <a:defRPr sz="1800" kern="1200">
          <a:solidFill>
            <a:schemeClr val="tx1"/>
          </a:solidFill>
          <a:latin typeface="+mn-lt"/>
          <a:ea typeface="+mn-ea"/>
          <a:cs typeface="+mn-cs"/>
        </a:defRPr>
      </a:lvl4pPr>
      <a:lvl5pPr marL="1828627" algn="l" defTabSz="457157" rtl="0" eaLnBrk="1" latinLnBrk="0" hangingPunct="1">
        <a:defRPr sz="1800" kern="1200">
          <a:solidFill>
            <a:schemeClr val="tx1"/>
          </a:solidFill>
          <a:latin typeface="+mn-lt"/>
          <a:ea typeface="+mn-ea"/>
          <a:cs typeface="+mn-cs"/>
        </a:defRPr>
      </a:lvl5pPr>
      <a:lvl6pPr marL="2285784" algn="l" defTabSz="457157" rtl="0" eaLnBrk="1" latinLnBrk="0" hangingPunct="1">
        <a:defRPr sz="1800" kern="1200">
          <a:solidFill>
            <a:schemeClr val="tx1"/>
          </a:solidFill>
          <a:latin typeface="+mn-lt"/>
          <a:ea typeface="+mn-ea"/>
          <a:cs typeface="+mn-cs"/>
        </a:defRPr>
      </a:lvl6pPr>
      <a:lvl7pPr marL="2742941" algn="l" defTabSz="457157" rtl="0" eaLnBrk="1" latinLnBrk="0" hangingPunct="1">
        <a:defRPr sz="1800" kern="1200">
          <a:solidFill>
            <a:schemeClr val="tx1"/>
          </a:solidFill>
          <a:latin typeface="+mn-lt"/>
          <a:ea typeface="+mn-ea"/>
          <a:cs typeface="+mn-cs"/>
        </a:defRPr>
      </a:lvl7pPr>
      <a:lvl8pPr marL="3200098" algn="l" defTabSz="457157" rtl="0" eaLnBrk="1" latinLnBrk="0" hangingPunct="1">
        <a:defRPr sz="1800" kern="1200">
          <a:solidFill>
            <a:schemeClr val="tx1"/>
          </a:solidFill>
          <a:latin typeface="+mn-lt"/>
          <a:ea typeface="+mn-ea"/>
          <a:cs typeface="+mn-cs"/>
        </a:defRPr>
      </a:lvl8pPr>
      <a:lvl9pPr marL="3657255" algn="l" defTabSz="45715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9301309" y="6356350"/>
            <a:ext cx="78322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7CB61B4-6D5B-4540-A8A7-8E4FAD7BF037}" type="datetime1">
              <a:rPr lang="en-US" smtClean="0">
                <a:solidFill>
                  <a:srgbClr val="0055A0">
                    <a:tint val="75000"/>
                  </a:srgbClr>
                </a:solidFill>
                <a:latin typeface="Arial"/>
              </a:rPr>
              <a:pPr fontAlgn="auto">
                <a:spcBef>
                  <a:spcPts val="0"/>
                </a:spcBef>
                <a:spcAft>
                  <a:spcPts val="0"/>
                </a:spcAft>
              </a:pPr>
              <a:t>9/28/15</a:t>
            </a:fld>
            <a:endParaRPr lang="en-US" dirty="0">
              <a:solidFill>
                <a:srgbClr val="0055A0">
                  <a:tint val="75000"/>
                </a:srgbClr>
              </a:solidFill>
              <a:latin typeface="Arial"/>
            </a:endParaRPr>
          </a:p>
        </p:txBody>
      </p:sp>
      <p:sp>
        <p:nvSpPr>
          <p:cNvPr id="3" name="Footer Placeholder 2"/>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srgbClr val="0055A0">
                    <a:tint val="75000"/>
                  </a:srgbClr>
                </a:solidFill>
                <a:latin typeface="Arial"/>
              </a:rPr>
              <a:t>PH Plenary Meeting - CERN - 22 January 2015</a:t>
            </a:r>
            <a:endParaRPr lang="en-US" dirty="0">
              <a:solidFill>
                <a:srgbClr val="0055A0">
                  <a:tint val="75000"/>
                </a:srgbClr>
              </a:solidFill>
              <a:latin typeface="Arial"/>
            </a:endParaRPr>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7918391-D411-FE40-AAD7-861AE5233E0E}" type="slidenum">
              <a:rPr lang="en-US" smtClean="0">
                <a:solidFill>
                  <a:srgbClr val="0055A0">
                    <a:tint val="75000"/>
                  </a:srgbClr>
                </a:solidFill>
                <a:latin typeface="Arial"/>
              </a:rPr>
              <a:pPr fontAlgn="auto">
                <a:spcBef>
                  <a:spcPts val="0"/>
                </a:spcBef>
                <a:spcAft>
                  <a:spcPts val="0"/>
                </a:spcAft>
              </a:pPr>
              <a:t>‹#›</a:t>
            </a:fld>
            <a:endParaRPr lang="en-US" dirty="0">
              <a:solidFill>
                <a:srgbClr val="0055A0">
                  <a:tint val="75000"/>
                </a:srgbClr>
              </a:solidFill>
              <a:latin typeface="Arial"/>
            </a:endParaRPr>
          </a:p>
        </p:txBody>
      </p:sp>
      <p:pic>
        <p:nvPicPr>
          <p:cNvPr id="5" name="Picture 4" descr="LogoOutline-Blue-0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57200" y="6118727"/>
            <a:ext cx="602748" cy="602748"/>
          </a:xfrm>
          <a:prstGeom prst="rect">
            <a:avLst/>
          </a:prstGeom>
        </p:spPr>
      </p:pic>
      <p:sp>
        <p:nvSpPr>
          <p:cNvPr id="10" name="Footer Placeholder 2"/>
          <p:cNvSpPr txBox="1">
            <a:spLocks/>
          </p:cNvSpPr>
          <p:nvPr userDrawn="1"/>
        </p:nvSpPr>
        <p:spPr>
          <a:xfrm>
            <a:off x="1159291" y="6362377"/>
            <a:ext cx="11288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dirty="0" err="1" smtClean="0">
                <a:solidFill>
                  <a:srgbClr val="0055A0">
                    <a:tint val="75000"/>
                  </a:srgbClr>
                </a:solidFill>
              </a:rPr>
              <a:t>Livio</a:t>
            </a:r>
            <a:r>
              <a:rPr lang="en-US" dirty="0" smtClean="0">
                <a:solidFill>
                  <a:srgbClr val="0055A0">
                    <a:tint val="75000"/>
                  </a:srgbClr>
                </a:solidFill>
              </a:rPr>
              <a:t> Mapelli</a:t>
            </a:r>
            <a:endParaRPr lang="en-US" dirty="0">
              <a:solidFill>
                <a:srgbClr val="0055A0">
                  <a:tint val="75000"/>
                </a:srgbClr>
              </a:solidFill>
            </a:endParaRPr>
          </a:p>
        </p:txBody>
      </p:sp>
    </p:spTree>
  </p:cSld>
  <p:clrMap bg1="lt1" tx1="dk1" bg2="lt2" tx2="dk2" accent1="accent1" accent2="accent2" accent3="accent3" accent4="accent4" accent5="accent5" accent6="accent6" hlink="hlink" folHlink="folHlink"/>
  <p:sldLayoutIdLst>
    <p:sldLayoutId id="2147483680" r:id="rId1"/>
  </p:sldLayoutIdLst>
  <p:timing>
    <p:tnLst>
      <p:par>
        <p:cTn id="1" dur="indefinite" restart="never" nodeType="tmRoot"/>
      </p:par>
    </p:tnLst>
  </p:timing>
  <p:hf hd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9301309" y="6356350"/>
            <a:ext cx="78322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7CB61B4-6D5B-4540-A8A7-8E4FAD7BF037}" type="datetime1">
              <a:rPr lang="en-US" smtClean="0">
                <a:solidFill>
                  <a:srgbClr val="0055A0">
                    <a:tint val="75000"/>
                  </a:srgbClr>
                </a:solidFill>
                <a:latin typeface="Arial"/>
              </a:rPr>
              <a:pPr fontAlgn="auto">
                <a:spcBef>
                  <a:spcPts val="0"/>
                </a:spcBef>
                <a:spcAft>
                  <a:spcPts val="0"/>
                </a:spcAft>
              </a:pPr>
              <a:t>9/28/15</a:t>
            </a:fld>
            <a:endParaRPr lang="en-US" dirty="0">
              <a:solidFill>
                <a:srgbClr val="0055A0">
                  <a:tint val="75000"/>
                </a:srgbClr>
              </a:solidFill>
              <a:latin typeface="Arial"/>
            </a:endParaRPr>
          </a:p>
        </p:txBody>
      </p:sp>
      <p:sp>
        <p:nvSpPr>
          <p:cNvPr id="3" name="Footer Placeholder 2"/>
          <p:cNvSpPr>
            <a:spLocks noGrp="1"/>
          </p:cNvSpPr>
          <p:nvPr>
            <p:ph type="ftr" sz="quarter" idx="3"/>
          </p:nvPr>
        </p:nvSpPr>
        <p:spPr>
          <a:xfrm>
            <a:off x="457200" y="6356350"/>
            <a:ext cx="822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srgbClr val="0055A0">
                    <a:tint val="75000"/>
                  </a:srgbClr>
                </a:solidFill>
                <a:latin typeface="Arial"/>
              </a:rPr>
              <a:t>PH Plenary Meeting - CERN - 22 January 2015</a:t>
            </a:r>
            <a:endParaRPr lang="en-US" dirty="0">
              <a:solidFill>
                <a:srgbClr val="0055A0">
                  <a:tint val="75000"/>
                </a:srgbClr>
              </a:solidFill>
              <a:latin typeface="Arial"/>
            </a:endParaRPr>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7918391-D411-FE40-AAD7-861AE5233E0E}" type="slidenum">
              <a:rPr lang="en-US" smtClean="0">
                <a:solidFill>
                  <a:srgbClr val="0055A0">
                    <a:tint val="75000"/>
                  </a:srgbClr>
                </a:solidFill>
                <a:latin typeface="Arial"/>
              </a:rPr>
              <a:pPr fontAlgn="auto">
                <a:spcBef>
                  <a:spcPts val="0"/>
                </a:spcBef>
                <a:spcAft>
                  <a:spcPts val="0"/>
                </a:spcAft>
              </a:pPr>
              <a:t>‹#›</a:t>
            </a:fld>
            <a:endParaRPr lang="en-US" dirty="0">
              <a:solidFill>
                <a:srgbClr val="0055A0">
                  <a:tint val="75000"/>
                </a:srgbClr>
              </a:solidFill>
              <a:latin typeface="Arial"/>
            </a:endParaRPr>
          </a:p>
        </p:txBody>
      </p:sp>
      <p:pic>
        <p:nvPicPr>
          <p:cNvPr id="5" name="Picture 4" descr="LogoOutline-Blue-0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57200" y="6118727"/>
            <a:ext cx="602748" cy="602748"/>
          </a:xfrm>
          <a:prstGeom prst="rect">
            <a:avLst/>
          </a:prstGeom>
        </p:spPr>
      </p:pic>
      <p:sp>
        <p:nvSpPr>
          <p:cNvPr id="10" name="Footer Placeholder 2"/>
          <p:cNvSpPr txBox="1">
            <a:spLocks/>
          </p:cNvSpPr>
          <p:nvPr userDrawn="1"/>
        </p:nvSpPr>
        <p:spPr>
          <a:xfrm>
            <a:off x="1159291" y="6362377"/>
            <a:ext cx="112885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dirty="0" err="1" smtClean="0">
                <a:solidFill>
                  <a:srgbClr val="0055A0">
                    <a:tint val="75000"/>
                  </a:srgbClr>
                </a:solidFill>
              </a:rPr>
              <a:t>Livio</a:t>
            </a:r>
            <a:r>
              <a:rPr lang="en-US" dirty="0" smtClean="0">
                <a:solidFill>
                  <a:srgbClr val="0055A0">
                    <a:tint val="75000"/>
                  </a:srgbClr>
                </a:solidFill>
              </a:rPr>
              <a:t> Mapelli</a:t>
            </a:r>
            <a:endParaRPr lang="en-US" dirty="0">
              <a:solidFill>
                <a:srgbClr val="0055A0">
                  <a:tint val="75000"/>
                </a:srgbClr>
              </a:solidFill>
            </a:endParaRPr>
          </a:p>
        </p:txBody>
      </p:sp>
    </p:spTree>
  </p:cSld>
  <p:clrMap bg1="lt1" tx1="dk1" bg2="lt2" tx2="dk2" accent1="accent1" accent2="accent2" accent3="accent3" accent4="accent4" accent5="accent5" accent6="accent6" hlink="hlink" folHlink="folHlink"/>
  <p:sldLayoutIdLst>
    <p:sldLayoutId id="2147483682" r:id="rId1"/>
  </p:sldLayoutIdLst>
  <p:timing>
    <p:tnLst>
      <p:par>
        <p:cTn id="1" dur="indefinite" restart="never" nodeType="tmRoot"/>
      </p:par>
    </p:tnLst>
  </p:timing>
  <p:hf hd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3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wmf"/><Relationship Id="rId1" Type="http://schemas.openxmlformats.org/officeDocument/2006/relationships/slideLayout" Target="../slideLayouts/slideLayout11.xml"/><Relationship Id="rId2"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5" Type="http://schemas.openxmlformats.org/officeDocument/2006/relationships/image" Target="../media/image43.wmf"/><Relationship Id="rId6" Type="http://schemas.openxmlformats.org/officeDocument/2006/relationships/image" Target="../media/image47.jpeg"/><Relationship Id="rId1" Type="http://schemas.openxmlformats.org/officeDocument/2006/relationships/slideLayout" Target="../slideLayouts/slideLayout5.xml"/><Relationship Id="rId2" Type="http://schemas.openxmlformats.org/officeDocument/2006/relationships/image" Target="../media/image4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8.jpeg"/><Relationship Id="rId3"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tiff"/><Relationship Id="rId5" Type="http://schemas.openxmlformats.org/officeDocument/2006/relationships/image" Target="../media/image58.png"/><Relationship Id="rId1" Type="http://schemas.openxmlformats.org/officeDocument/2006/relationships/slideLayout" Target="../slideLayouts/slideLayout15.xml"/><Relationship Id="rId2"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jpeg"/><Relationship Id="rId1" Type="http://schemas.openxmlformats.org/officeDocument/2006/relationships/slideLayout" Target="../slideLayouts/slideLayout16.xml"/><Relationship Id="rId2"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pn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 Id="rId3"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9" Type="http://schemas.openxmlformats.org/officeDocument/2006/relationships/image" Target="../media/image31.jpeg"/><Relationship Id="rId10" Type="http://schemas.openxmlformats.org/officeDocument/2006/relationships/image" Target="../media/image32.gi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tiff"/><Relationship Id="rId5" Type="http://schemas.openxmlformats.org/officeDocument/2006/relationships/image" Target="../media/image36.jpeg"/><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700213"/>
            <a:ext cx="7772400" cy="1500187"/>
          </a:xfrm>
        </p:spPr>
        <p:txBody>
          <a:bodyPr/>
          <a:lstStyle/>
          <a:p>
            <a:pPr algn="ctr">
              <a:spcAft>
                <a:spcPts val="1200"/>
              </a:spcAft>
            </a:pPr>
            <a:r>
              <a:rPr lang="en-US" sz="3600" dirty="0" smtClean="0">
                <a:solidFill>
                  <a:srgbClr val="FFFF00"/>
                </a:solidFill>
              </a:rPr>
              <a:t>The CERN Scientific Program</a:t>
            </a:r>
            <a:endParaRPr lang="en-US" sz="2800" dirty="0" smtClean="0">
              <a:solidFill>
                <a:srgbClr val="FFFF00"/>
              </a:solidFill>
            </a:endParaRPr>
          </a:p>
          <a:p>
            <a:pPr algn="ctr"/>
            <a:r>
              <a:rPr lang="en-US" sz="2400" i="1" dirty="0" smtClean="0">
                <a:solidFill>
                  <a:srgbClr val="FFFF00"/>
                </a:solidFill>
              </a:rPr>
              <a:t>Is there life after Higgs?</a:t>
            </a:r>
          </a:p>
          <a:p>
            <a:pPr algn="ctr"/>
            <a:endParaRPr lang="en-US" sz="2400" i="1" dirty="0" smtClean="0">
              <a:solidFill>
                <a:schemeClr val="tx2">
                  <a:lumMod val="20000"/>
                  <a:lumOff val="80000"/>
                </a:schemeClr>
              </a:solidFill>
            </a:endParaRPr>
          </a:p>
          <a:p>
            <a:pPr algn="ctr"/>
            <a:endParaRPr lang="en-US" sz="2400" i="1" dirty="0">
              <a:solidFill>
                <a:schemeClr val="tx2">
                  <a:lumMod val="20000"/>
                  <a:lumOff val="80000"/>
                </a:schemeClr>
              </a:solidFill>
            </a:endParaRPr>
          </a:p>
        </p:txBody>
      </p:sp>
      <p:sp>
        <p:nvSpPr>
          <p:cNvPr id="2" name="TextBox 1"/>
          <p:cNvSpPr txBox="1"/>
          <p:nvPr/>
        </p:nvSpPr>
        <p:spPr>
          <a:xfrm>
            <a:off x="1405066" y="3505200"/>
            <a:ext cx="6519734" cy="1077218"/>
          </a:xfrm>
          <a:prstGeom prst="rect">
            <a:avLst/>
          </a:prstGeom>
          <a:noFill/>
        </p:spPr>
        <p:txBody>
          <a:bodyPr wrap="none" rtlCol="0">
            <a:spAutoFit/>
          </a:bodyPr>
          <a:lstStyle/>
          <a:p>
            <a:pPr algn="ctr">
              <a:spcAft>
                <a:spcPts val="600"/>
              </a:spcAft>
            </a:pPr>
            <a:r>
              <a:rPr lang="en-US" dirty="0" smtClean="0">
                <a:solidFill>
                  <a:srgbClr val="99CCFF"/>
                </a:solidFill>
              </a:rPr>
              <a:t>CERN is the largest laboratory in the world for particle physics</a:t>
            </a:r>
          </a:p>
          <a:p>
            <a:pPr algn="ctr">
              <a:spcAft>
                <a:spcPts val="600"/>
              </a:spcAft>
            </a:pPr>
            <a:r>
              <a:rPr lang="en-US" dirty="0" smtClean="0">
                <a:solidFill>
                  <a:srgbClr val="99CCFF"/>
                </a:solidFill>
              </a:rPr>
              <a:t>It has the world’s highest energy accelerator (the LHC)</a:t>
            </a:r>
          </a:p>
          <a:p>
            <a:pPr algn="ctr">
              <a:spcAft>
                <a:spcPts val="600"/>
              </a:spcAft>
            </a:pPr>
            <a:r>
              <a:rPr lang="en-US" dirty="0" smtClean="0">
                <a:solidFill>
                  <a:srgbClr val="99CCFF"/>
                </a:solidFill>
              </a:rPr>
              <a:t>There is also a broad program of other experiments  </a:t>
            </a:r>
            <a:endParaRPr lang="en-GB" dirty="0">
              <a:solidFill>
                <a:srgbClr val="99CCFF"/>
              </a:solidFill>
            </a:endParaRPr>
          </a:p>
        </p:txBody>
      </p:sp>
      <p:sp>
        <p:nvSpPr>
          <p:cNvPr id="5" name="Text Placeholder 2"/>
          <p:cNvSpPr txBox="1">
            <a:spLocks/>
          </p:cNvSpPr>
          <p:nvPr/>
        </p:nvSpPr>
        <p:spPr bwMode="auto">
          <a:xfrm>
            <a:off x="838200" y="4748213"/>
            <a:ext cx="7772400" cy="15001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algn="ctr">
              <a:spcBef>
                <a:spcPct val="20000"/>
              </a:spcBef>
              <a:defRPr/>
            </a:pPr>
            <a:r>
              <a:rPr lang="en-US" sz="2000" i="1" kern="0" dirty="0" smtClean="0">
                <a:solidFill>
                  <a:srgbClr val="92D050"/>
                </a:solidFill>
                <a:latin typeface="+mn-lt"/>
              </a:rPr>
              <a:t>Livio Mapelli</a:t>
            </a:r>
          </a:p>
          <a:p>
            <a:pPr algn="ctr">
              <a:spcBef>
                <a:spcPct val="20000"/>
              </a:spcBef>
              <a:defRPr/>
            </a:pPr>
            <a:r>
              <a:rPr lang="en-US" kern="0" dirty="0" smtClean="0">
                <a:solidFill>
                  <a:srgbClr val="92D050"/>
                </a:solidFill>
              </a:rPr>
              <a:t>CERN - PH Department</a:t>
            </a:r>
            <a:endParaRPr kumimoji="0" lang="en-US" b="0" u="none" strike="noStrike" kern="0" cap="none" spc="0" normalizeH="0" baseline="0" noProof="0" dirty="0">
              <a:ln>
                <a:noFill/>
              </a:ln>
              <a:solidFill>
                <a:srgbClr val="92D050"/>
              </a:solidFill>
              <a:effectLst/>
              <a:uLnTx/>
              <a:uFillTx/>
              <a:latin typeface="+mn-lt"/>
            </a:endParaRPr>
          </a:p>
        </p:txBody>
      </p:sp>
      <p:sp>
        <p:nvSpPr>
          <p:cNvPr id="6" name="Text Placeholder 2"/>
          <p:cNvSpPr txBox="1">
            <a:spLocks/>
          </p:cNvSpPr>
          <p:nvPr/>
        </p:nvSpPr>
        <p:spPr bwMode="auto">
          <a:xfrm>
            <a:off x="914400" y="-228600"/>
            <a:ext cx="7772400" cy="914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kern="0" dirty="0" smtClean="0">
                <a:solidFill>
                  <a:srgbClr val="92D050"/>
                </a:solidFill>
                <a:latin typeface="+mn-lt"/>
              </a:rPr>
              <a:t>NEC’2015  -  </a:t>
            </a:r>
            <a:r>
              <a:rPr lang="en-US" kern="0" dirty="0" err="1" smtClean="0">
                <a:solidFill>
                  <a:srgbClr val="92D050"/>
                </a:solidFill>
                <a:latin typeface="+mn-lt"/>
              </a:rPr>
              <a:t>Budva</a:t>
            </a:r>
            <a:r>
              <a:rPr lang="en-US" kern="0" dirty="0" smtClean="0">
                <a:solidFill>
                  <a:srgbClr val="92D050"/>
                </a:solidFill>
                <a:latin typeface="+mn-lt"/>
              </a:rPr>
              <a:t>, Montenegro  -  28 September 2105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ISOLDE</a:t>
            </a:r>
            <a:endParaRPr lang="en-US" dirty="0">
              <a:solidFill>
                <a:srgbClr val="FFFF00"/>
              </a:solidFill>
            </a:endParaRPr>
          </a:p>
        </p:txBody>
      </p:sp>
      <p:pic>
        <p:nvPicPr>
          <p:cNvPr id="2050" name="Picture 2"/>
          <p:cNvPicPr>
            <a:picLocks noChangeAspect="1" noChangeArrowheads="1"/>
          </p:cNvPicPr>
          <p:nvPr/>
        </p:nvPicPr>
        <p:blipFill>
          <a:blip r:embed="rId3" cstate="screen"/>
          <a:srcRect/>
          <a:stretch>
            <a:fillRect/>
          </a:stretch>
        </p:blipFill>
        <p:spPr bwMode="auto">
          <a:xfrm>
            <a:off x="1376363" y="1171575"/>
            <a:ext cx="6696075" cy="4362450"/>
          </a:xfrm>
          <a:prstGeom prst="rect">
            <a:avLst/>
          </a:prstGeom>
          <a:noFill/>
          <a:ln w="9525">
            <a:noFill/>
            <a:miter lim="800000"/>
            <a:headEnd/>
            <a:tailEnd/>
          </a:ln>
          <a:effectLst/>
        </p:spPr>
      </p:pic>
      <p:sp>
        <p:nvSpPr>
          <p:cNvPr id="7" name="Rounded Rectangle 6"/>
          <p:cNvSpPr/>
          <p:nvPr/>
        </p:nvSpPr>
        <p:spPr bwMode="auto">
          <a:xfrm>
            <a:off x="5105400" y="3429000"/>
            <a:ext cx="1524000" cy="762000"/>
          </a:xfrm>
          <a:prstGeom prst="roundRect">
            <a:avLst/>
          </a:prstGeom>
          <a:solidFill>
            <a:srgbClr val="FFFF00">
              <a:alpha val="12000"/>
            </a:srgbClr>
          </a:solidFill>
          <a:ln w="127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spTree>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050"/>
                                        </p:tgtEl>
                                      </p:cBhvr>
                                      <p:by x="150000" y="150000"/>
                                    </p:animScale>
                                  </p:childTnLst>
                                </p:cTn>
                              </p:par>
                              <p:par>
                                <p:cTn id="7" presetID="42" presetClass="path" presetSubtype="0" accel="50000" decel="50000" fill="hold" nodeType="withEffect">
                                  <p:stCondLst>
                                    <p:cond delay="0"/>
                                  </p:stCondLst>
                                  <p:childTnLst>
                                    <p:animMotion origin="layout" path="M 3.33333E-6 1.11111E-6 L -0.075 -0.13333 " pathEditMode="relative" rAng="0" ptsTypes="AA">
                                      <p:cBhvr>
                                        <p:cTn id="8" dur="1000" fill="hold"/>
                                        <p:tgtEl>
                                          <p:spTgt spid="2050"/>
                                        </p:tgtEl>
                                        <p:attrNameLst>
                                          <p:attrName>ppt_x</p:attrName>
                                          <p:attrName>ppt_y</p:attrName>
                                        </p:attrNameLst>
                                      </p:cBhvr>
                                      <p:rCtr x="-3750" y="-6667"/>
                                    </p:animMotion>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50069" y="152400"/>
            <a:ext cx="8043862" cy="762000"/>
          </a:xfrm>
        </p:spPr>
        <p:txBody>
          <a:bodyPr/>
          <a:lstStyle/>
          <a:p>
            <a:r>
              <a:rPr lang="en-US" dirty="0" smtClean="0">
                <a:solidFill>
                  <a:srgbClr val="FFFF00"/>
                </a:solidFill>
              </a:rPr>
              <a:t>Nuclear Physics:  </a:t>
            </a:r>
            <a:r>
              <a:rPr lang="en-US" dirty="0" err="1" smtClean="0">
                <a:solidFill>
                  <a:srgbClr val="FFFF00"/>
                </a:solidFill>
              </a:rPr>
              <a:t>nTOF</a:t>
            </a:r>
            <a:r>
              <a:rPr lang="en-US" dirty="0" smtClean="0">
                <a:solidFill>
                  <a:srgbClr val="FFFF00"/>
                </a:solidFill>
              </a:rPr>
              <a:t> &amp; ISOLDE</a:t>
            </a:r>
            <a:endParaRPr lang="en-US" dirty="0">
              <a:solidFill>
                <a:srgbClr val="FFFF00"/>
              </a:solidFill>
            </a:endParaRPr>
          </a:p>
        </p:txBody>
      </p:sp>
      <p:pic>
        <p:nvPicPr>
          <p:cNvPr id="4" name="Content Placeholder 3" descr="nTOF.png"/>
          <p:cNvPicPr>
            <a:picLocks noGrp="1" noChangeAspect="1"/>
          </p:cNvPicPr>
          <p:nvPr>
            <p:ph idx="1"/>
          </p:nvPr>
        </p:nvPicPr>
        <p:blipFill>
          <a:blip r:embed="rId2" cstate="screen"/>
          <a:stretch>
            <a:fillRect/>
          </a:stretch>
        </p:blipFill>
        <p:spPr>
          <a:xfrm>
            <a:off x="0" y="990600"/>
            <a:ext cx="4343400" cy="2936624"/>
          </a:xfrm>
        </p:spPr>
      </p:pic>
      <p:pic>
        <p:nvPicPr>
          <p:cNvPr id="5" name="Picture 4" descr="isolde.gif"/>
          <p:cNvPicPr>
            <a:picLocks noChangeAspect="1"/>
          </p:cNvPicPr>
          <p:nvPr/>
        </p:nvPicPr>
        <p:blipFill>
          <a:blip r:embed="rId3" cstate="screen"/>
          <a:stretch>
            <a:fillRect/>
          </a:stretch>
        </p:blipFill>
        <p:spPr>
          <a:xfrm>
            <a:off x="4572000" y="3428999"/>
            <a:ext cx="4572000" cy="3416126"/>
          </a:xfrm>
          <a:prstGeom prst="rect">
            <a:avLst/>
          </a:prstGeom>
        </p:spPr>
      </p:pic>
      <p:sp>
        <p:nvSpPr>
          <p:cNvPr id="8" name="TextBox 7"/>
          <p:cNvSpPr txBox="1"/>
          <p:nvPr/>
        </p:nvSpPr>
        <p:spPr>
          <a:xfrm>
            <a:off x="4419600" y="1072039"/>
            <a:ext cx="4634667" cy="1477328"/>
          </a:xfrm>
          <a:prstGeom prst="rect">
            <a:avLst/>
          </a:prstGeom>
          <a:noFill/>
        </p:spPr>
        <p:txBody>
          <a:bodyPr wrap="none" rtlCol="0">
            <a:spAutoFit/>
          </a:bodyPr>
          <a:lstStyle/>
          <a:p>
            <a:r>
              <a:rPr lang="en-US" b="1" dirty="0" err="1" smtClean="0">
                <a:solidFill>
                  <a:schemeClr val="accent1"/>
                </a:solidFill>
              </a:rPr>
              <a:t>nTOF</a:t>
            </a:r>
            <a:r>
              <a:rPr lang="en-US" b="1" dirty="0" smtClean="0">
                <a:solidFill>
                  <a:schemeClr val="accent1"/>
                </a:solidFill>
              </a:rPr>
              <a:t> (neutron time-of-flight)</a:t>
            </a:r>
          </a:p>
          <a:p>
            <a:r>
              <a:rPr lang="en-US" b="1" dirty="0" smtClean="0">
                <a:solidFill>
                  <a:schemeClr val="accent1"/>
                </a:solidFill>
              </a:rPr>
              <a:t>Measures neutron cross-sections</a:t>
            </a:r>
          </a:p>
          <a:p>
            <a:r>
              <a:rPr lang="en-US" i="1" dirty="0" smtClean="0">
                <a:solidFill>
                  <a:schemeClr val="tx2">
                    <a:lumMod val="20000"/>
                    <a:lumOff val="80000"/>
                  </a:schemeClr>
                </a:solidFill>
              </a:rPr>
              <a:t>Astrophysics</a:t>
            </a:r>
          </a:p>
          <a:p>
            <a:r>
              <a:rPr lang="en-US" i="1" dirty="0" smtClean="0">
                <a:solidFill>
                  <a:schemeClr val="tx2">
                    <a:lumMod val="20000"/>
                    <a:lumOff val="80000"/>
                  </a:schemeClr>
                </a:solidFill>
              </a:rPr>
              <a:t>Burning of nuclear waste</a:t>
            </a:r>
          </a:p>
          <a:p>
            <a:r>
              <a:rPr lang="en-US" dirty="0" smtClean="0">
                <a:solidFill>
                  <a:schemeClr val="tx2">
                    <a:lumMod val="20000"/>
                    <a:lumOff val="80000"/>
                  </a:schemeClr>
                </a:solidFill>
                <a:latin typeface="Calibri" panose="020F0502020204030204" pitchFamily="34" charset="0"/>
              </a:rPr>
              <a:t>New experimental </a:t>
            </a:r>
            <a:r>
              <a:rPr lang="en-US" dirty="0">
                <a:solidFill>
                  <a:schemeClr val="tx2">
                    <a:lumMod val="20000"/>
                    <a:lumOff val="80000"/>
                  </a:schemeClr>
                </a:solidFill>
                <a:latin typeface="Calibri" panose="020F0502020204030204" pitchFamily="34" charset="0"/>
              </a:rPr>
              <a:t>a</a:t>
            </a:r>
            <a:r>
              <a:rPr lang="en-US" dirty="0" smtClean="0">
                <a:solidFill>
                  <a:schemeClr val="tx2">
                    <a:lumMod val="20000"/>
                    <a:lumOff val="80000"/>
                  </a:schemeClr>
                </a:solidFill>
                <a:latin typeface="Calibri" panose="020F0502020204030204" pitchFamily="34" charset="0"/>
              </a:rPr>
              <a:t>rea EAR-2 recently installed</a:t>
            </a:r>
            <a:endParaRPr lang="en-US" dirty="0">
              <a:solidFill>
                <a:schemeClr val="tx2">
                  <a:lumMod val="20000"/>
                  <a:lumOff val="80000"/>
                </a:schemeClr>
              </a:solidFill>
              <a:latin typeface="Calibri" panose="020F0502020204030204" pitchFamily="34" charset="0"/>
            </a:endParaRPr>
          </a:p>
        </p:txBody>
      </p:sp>
      <p:sp>
        <p:nvSpPr>
          <p:cNvPr id="9" name="TextBox 8"/>
          <p:cNvSpPr txBox="1"/>
          <p:nvPr/>
        </p:nvSpPr>
        <p:spPr>
          <a:xfrm>
            <a:off x="685800" y="4010025"/>
            <a:ext cx="3608680" cy="2585323"/>
          </a:xfrm>
          <a:prstGeom prst="rect">
            <a:avLst/>
          </a:prstGeom>
          <a:noFill/>
        </p:spPr>
        <p:txBody>
          <a:bodyPr wrap="none" rtlCol="0">
            <a:spAutoFit/>
          </a:bodyPr>
          <a:lstStyle/>
          <a:p>
            <a:r>
              <a:rPr lang="en-US" b="1" dirty="0" smtClean="0">
                <a:solidFill>
                  <a:schemeClr val="accent1"/>
                </a:solidFill>
              </a:rPr>
              <a:t>ISOLDE: radioactive ion </a:t>
            </a:r>
            <a:r>
              <a:rPr lang="en-US" b="1" dirty="0">
                <a:solidFill>
                  <a:schemeClr val="accent1"/>
                </a:solidFill>
              </a:rPr>
              <a:t>b</a:t>
            </a:r>
            <a:r>
              <a:rPr lang="en-US" b="1" dirty="0" smtClean="0">
                <a:solidFill>
                  <a:schemeClr val="accent1"/>
                </a:solidFill>
              </a:rPr>
              <a:t>eams</a:t>
            </a:r>
          </a:p>
          <a:p>
            <a:r>
              <a:rPr lang="en-US" i="1" dirty="0" smtClean="0">
                <a:solidFill>
                  <a:schemeClr val="tx2">
                    <a:lumMod val="20000"/>
                    <a:lumOff val="80000"/>
                  </a:schemeClr>
                </a:solidFill>
              </a:rPr>
              <a:t>Nuclear physics </a:t>
            </a:r>
          </a:p>
          <a:p>
            <a:r>
              <a:rPr lang="en-US" i="1" dirty="0" smtClean="0">
                <a:solidFill>
                  <a:schemeClr val="tx2">
                    <a:lumMod val="20000"/>
                    <a:lumOff val="80000"/>
                  </a:schemeClr>
                </a:solidFill>
              </a:rPr>
              <a:t>Astrophysics</a:t>
            </a:r>
          </a:p>
          <a:p>
            <a:r>
              <a:rPr lang="en-US" i="1" dirty="0" smtClean="0">
                <a:solidFill>
                  <a:schemeClr val="tx2">
                    <a:lumMod val="20000"/>
                    <a:lumOff val="80000"/>
                  </a:schemeClr>
                </a:solidFill>
              </a:rPr>
              <a:t>Solid state </a:t>
            </a:r>
            <a:r>
              <a:rPr lang="en-US" i="1" dirty="0">
                <a:solidFill>
                  <a:schemeClr val="tx2">
                    <a:lumMod val="20000"/>
                    <a:lumOff val="80000"/>
                  </a:schemeClr>
                </a:solidFill>
              </a:rPr>
              <a:t>p</a:t>
            </a:r>
            <a:r>
              <a:rPr lang="en-US" i="1" dirty="0" smtClean="0">
                <a:solidFill>
                  <a:schemeClr val="tx2">
                    <a:lumMod val="20000"/>
                    <a:lumOff val="80000"/>
                  </a:schemeClr>
                </a:solidFill>
              </a:rPr>
              <a:t>hysics</a:t>
            </a:r>
          </a:p>
          <a:p>
            <a:r>
              <a:rPr lang="en-US" i="1" dirty="0" smtClean="0">
                <a:solidFill>
                  <a:schemeClr val="tx2">
                    <a:lumMod val="20000"/>
                    <a:lumOff val="80000"/>
                  </a:schemeClr>
                </a:solidFill>
              </a:rPr>
              <a:t>Medical applications</a:t>
            </a:r>
          </a:p>
          <a:p>
            <a:endParaRPr lang="en-US" dirty="0" smtClean="0">
              <a:solidFill>
                <a:schemeClr val="accent1"/>
              </a:solidFill>
              <a:latin typeface="Calibri" panose="020F0502020204030204" pitchFamily="34" charset="0"/>
            </a:endParaRPr>
          </a:p>
          <a:p>
            <a:r>
              <a:rPr lang="en-US" dirty="0" smtClean="0">
                <a:solidFill>
                  <a:schemeClr val="accent1"/>
                </a:solidFill>
                <a:latin typeface="Calibri" panose="020F0502020204030204" pitchFamily="34" charset="0"/>
              </a:rPr>
              <a:t>Upgrade to higher intensity</a:t>
            </a:r>
            <a:br>
              <a:rPr lang="en-US" dirty="0" smtClean="0">
                <a:solidFill>
                  <a:schemeClr val="accent1"/>
                </a:solidFill>
                <a:latin typeface="Calibri" panose="020F0502020204030204" pitchFamily="34" charset="0"/>
              </a:rPr>
            </a:br>
            <a:r>
              <a:rPr lang="en-US" dirty="0" smtClean="0">
                <a:solidFill>
                  <a:schemeClr val="accent1"/>
                </a:solidFill>
                <a:latin typeface="Calibri" panose="020F0502020204030204" pitchFamily="34" charset="0"/>
              </a:rPr>
              <a:t>(HIE-ISOLDE) in progress for 2015+</a:t>
            </a:r>
            <a:br>
              <a:rPr lang="en-US" dirty="0" smtClean="0">
                <a:solidFill>
                  <a:schemeClr val="accent1"/>
                </a:solidFill>
                <a:latin typeface="Calibri" panose="020F0502020204030204" pitchFamily="34" charset="0"/>
              </a:rPr>
            </a:br>
            <a:r>
              <a:rPr lang="en-US" dirty="0" smtClean="0">
                <a:solidFill>
                  <a:schemeClr val="tx2">
                    <a:lumMod val="20000"/>
                    <a:lumOff val="80000"/>
                  </a:schemeClr>
                </a:solidFill>
                <a:latin typeface="Calibri" panose="020F0502020204030204" pitchFamily="34" charset="0"/>
              </a:rPr>
              <a:t>5 MeV/nucleon</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Antiproton Decelerator</a:t>
            </a:r>
            <a:endParaRPr lang="en-US" dirty="0">
              <a:solidFill>
                <a:srgbClr val="FFFF00"/>
              </a:solidFill>
            </a:endParaRPr>
          </a:p>
        </p:txBody>
      </p:sp>
      <p:pic>
        <p:nvPicPr>
          <p:cNvPr id="2050" name="Picture 2"/>
          <p:cNvPicPr>
            <a:picLocks noChangeAspect="1" noChangeArrowheads="1"/>
          </p:cNvPicPr>
          <p:nvPr/>
        </p:nvPicPr>
        <p:blipFill>
          <a:blip r:embed="rId2" cstate="screen"/>
          <a:srcRect/>
          <a:stretch>
            <a:fillRect/>
          </a:stretch>
        </p:blipFill>
        <p:spPr bwMode="auto">
          <a:xfrm>
            <a:off x="1223963" y="1247775"/>
            <a:ext cx="6696075" cy="4362450"/>
          </a:xfrm>
          <a:prstGeom prst="rect">
            <a:avLst/>
          </a:prstGeom>
          <a:noFill/>
          <a:ln w="9525">
            <a:noFill/>
            <a:miter lim="800000"/>
            <a:headEnd/>
            <a:tailEnd/>
          </a:ln>
          <a:effectLst/>
        </p:spPr>
      </p:pic>
      <p:sp>
        <p:nvSpPr>
          <p:cNvPr id="6" name="Rounded Rectangle 5"/>
          <p:cNvSpPr/>
          <p:nvPr/>
        </p:nvSpPr>
        <p:spPr bwMode="auto">
          <a:xfrm>
            <a:off x="2895600" y="3733800"/>
            <a:ext cx="1524000" cy="762000"/>
          </a:xfrm>
          <a:prstGeom prst="roundRect">
            <a:avLst/>
          </a:prstGeom>
          <a:solidFill>
            <a:srgbClr val="FFFF00">
              <a:alpha val="12000"/>
            </a:srgbClr>
          </a:solidFill>
          <a:ln w="127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spTree>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aegis_2.png"/>
          <p:cNvPicPr>
            <a:picLocks noChangeAspect="1"/>
          </p:cNvPicPr>
          <p:nvPr/>
        </p:nvPicPr>
        <p:blipFill>
          <a:blip r:embed="rId2" cstate="screen"/>
          <a:stretch>
            <a:fillRect/>
          </a:stretch>
        </p:blipFill>
        <p:spPr>
          <a:xfrm>
            <a:off x="5334000" y="4191000"/>
            <a:ext cx="1448024" cy="1904841"/>
          </a:xfrm>
          <a:prstGeom prst="rect">
            <a:avLst/>
          </a:prstGeom>
        </p:spPr>
      </p:pic>
      <p:sp>
        <p:nvSpPr>
          <p:cNvPr id="2" name="Title 1"/>
          <p:cNvSpPr>
            <a:spLocks noGrp="1"/>
          </p:cNvSpPr>
          <p:nvPr>
            <p:ph type="title" idx="4294967295"/>
          </p:nvPr>
        </p:nvSpPr>
        <p:spPr>
          <a:xfrm>
            <a:off x="381000" y="274638"/>
            <a:ext cx="8457992" cy="563562"/>
          </a:xfrm>
          <a:prstGeom prst="rect">
            <a:avLst/>
          </a:prstGeom>
        </p:spPr>
        <p:txBody>
          <a:bodyPr/>
          <a:lstStyle/>
          <a:p>
            <a:r>
              <a:rPr lang="en-US" dirty="0" smtClean="0">
                <a:solidFill>
                  <a:srgbClr val="FFFF00"/>
                </a:solidFill>
              </a:rPr>
              <a:t>Antiproton &amp; </a:t>
            </a:r>
            <a:r>
              <a:rPr lang="en-US" dirty="0" err="1" smtClean="0">
                <a:solidFill>
                  <a:srgbClr val="FFFF00"/>
                </a:solidFill>
              </a:rPr>
              <a:t>Antihydrogen</a:t>
            </a:r>
            <a:r>
              <a:rPr lang="en-US" dirty="0" smtClean="0">
                <a:solidFill>
                  <a:srgbClr val="FFFF00"/>
                </a:solidFill>
              </a:rPr>
              <a:t> Physics</a:t>
            </a:r>
            <a:endParaRPr lang="en-US" dirty="0">
              <a:solidFill>
                <a:srgbClr val="FFFF00"/>
              </a:solidFill>
            </a:endParaRPr>
          </a:p>
        </p:txBody>
      </p:sp>
      <p:sp>
        <p:nvSpPr>
          <p:cNvPr id="4" name="TextBox 3"/>
          <p:cNvSpPr txBox="1"/>
          <p:nvPr/>
        </p:nvSpPr>
        <p:spPr>
          <a:xfrm>
            <a:off x="304800" y="1219200"/>
            <a:ext cx="4138441" cy="1384995"/>
          </a:xfrm>
          <a:prstGeom prst="rect">
            <a:avLst/>
          </a:prstGeom>
          <a:noFill/>
        </p:spPr>
        <p:txBody>
          <a:bodyPr wrap="none" rtlCol="0">
            <a:spAutoFit/>
          </a:bodyPr>
          <a:lstStyle/>
          <a:p>
            <a:r>
              <a:rPr lang="en-US" sz="2400" b="1" dirty="0" smtClean="0">
                <a:solidFill>
                  <a:schemeClr val="accent1"/>
                </a:solidFill>
                <a:latin typeface="Calibri" panose="020F0502020204030204" pitchFamily="34" charset="0"/>
              </a:rPr>
              <a:t>Matter-Antimatter comparison</a:t>
            </a:r>
          </a:p>
          <a:p>
            <a:r>
              <a:rPr lang="en-US" sz="2000" i="1" dirty="0">
                <a:solidFill>
                  <a:schemeClr val="tx2">
                    <a:lumMod val="20000"/>
                    <a:lumOff val="80000"/>
                  </a:schemeClr>
                </a:solidFill>
                <a:latin typeface="Calibri" panose="020F0502020204030204" pitchFamily="34" charset="0"/>
              </a:rPr>
              <a:t>F</a:t>
            </a:r>
            <a:r>
              <a:rPr lang="en-US" sz="2000" i="1" dirty="0" smtClean="0">
                <a:solidFill>
                  <a:schemeClr val="tx2">
                    <a:lumMod val="20000"/>
                    <a:lumOff val="80000"/>
                  </a:schemeClr>
                </a:solidFill>
                <a:latin typeface="Calibri" panose="020F0502020204030204" pitchFamily="34" charset="0"/>
              </a:rPr>
              <a:t>undamental in the current theory </a:t>
            </a:r>
            <a:br>
              <a:rPr lang="en-US" sz="2000" i="1" dirty="0" smtClean="0">
                <a:solidFill>
                  <a:schemeClr val="tx2">
                    <a:lumMod val="20000"/>
                    <a:lumOff val="80000"/>
                  </a:schemeClr>
                </a:solidFill>
                <a:latin typeface="Calibri" panose="020F0502020204030204" pitchFamily="34" charset="0"/>
              </a:rPr>
            </a:br>
            <a:r>
              <a:rPr lang="en-US" sz="2000" i="1" dirty="0" smtClean="0">
                <a:solidFill>
                  <a:schemeClr val="tx2">
                    <a:lumMod val="20000"/>
                    <a:lumOff val="80000"/>
                  </a:schemeClr>
                </a:solidFill>
                <a:latin typeface="Calibri" panose="020F0502020204030204" pitchFamily="34" charset="0"/>
              </a:rPr>
              <a:t>of physics: </a:t>
            </a:r>
            <a:r>
              <a:rPr lang="en-US" sz="2000" i="1" dirty="0" smtClean="0">
                <a:solidFill>
                  <a:srgbClr val="FF0000"/>
                </a:solidFill>
                <a:latin typeface="Calibri" panose="020F0502020204030204" pitchFamily="34" charset="0"/>
                <a:cs typeface="Times New Roman" pitchFamily="18" charset="0"/>
              </a:rPr>
              <a:t>m </a:t>
            </a:r>
            <a:r>
              <a:rPr lang="en-US" sz="2000" i="1" dirty="0" smtClean="0">
                <a:solidFill>
                  <a:srgbClr val="FF0000"/>
                </a:solidFill>
                <a:latin typeface="Calibri" panose="020F0502020204030204" pitchFamily="34" charset="0"/>
              </a:rPr>
              <a:t>= m, </a:t>
            </a:r>
            <a:r>
              <a:rPr lang="en-US" sz="2000" i="1" dirty="0" smtClean="0">
                <a:solidFill>
                  <a:srgbClr val="FF0000"/>
                </a:solidFill>
                <a:latin typeface="Calibri" panose="020F0502020204030204" pitchFamily="34" charset="0"/>
                <a:cs typeface="Times New Roman" pitchFamily="18" charset="0"/>
              </a:rPr>
              <a:t>g </a:t>
            </a:r>
            <a:r>
              <a:rPr lang="en-US" sz="2000" i="1" dirty="0" smtClean="0">
                <a:solidFill>
                  <a:srgbClr val="FF0000"/>
                </a:solidFill>
                <a:latin typeface="Calibri" panose="020F0502020204030204" pitchFamily="34" charset="0"/>
              </a:rPr>
              <a:t>= g</a:t>
            </a:r>
          </a:p>
          <a:p>
            <a:endParaRPr lang="en-US" sz="2000" dirty="0">
              <a:solidFill>
                <a:schemeClr val="accent1"/>
              </a:solidFill>
              <a:latin typeface="Calibri" panose="020F0502020204030204" pitchFamily="34" charset="0"/>
            </a:endParaRPr>
          </a:p>
        </p:txBody>
      </p:sp>
      <p:sp>
        <p:nvSpPr>
          <p:cNvPr id="6" name="TextBox 5"/>
          <p:cNvSpPr txBox="1"/>
          <p:nvPr/>
        </p:nvSpPr>
        <p:spPr>
          <a:xfrm>
            <a:off x="269694" y="2727946"/>
            <a:ext cx="5216706" cy="4001095"/>
          </a:xfrm>
          <a:prstGeom prst="rect">
            <a:avLst/>
          </a:prstGeom>
          <a:noFill/>
        </p:spPr>
        <p:txBody>
          <a:bodyPr wrap="square" rtlCol="0">
            <a:spAutoFit/>
          </a:bodyPr>
          <a:lstStyle/>
          <a:p>
            <a:r>
              <a:rPr lang="en-US" sz="2000" b="1" dirty="0" smtClean="0">
                <a:solidFill>
                  <a:schemeClr val="accent1"/>
                </a:solidFill>
                <a:latin typeface="Calibri" panose="020F0502020204030204" pitchFamily="34" charset="0"/>
              </a:rPr>
              <a:t>ATRAP, ALPHA</a:t>
            </a:r>
          </a:p>
          <a:p>
            <a:r>
              <a:rPr lang="en-US" sz="2000" b="1" dirty="0" smtClean="0">
                <a:solidFill>
                  <a:schemeClr val="accent1"/>
                </a:solidFill>
                <a:latin typeface="Calibri" panose="020F0502020204030204" pitchFamily="34" charset="0"/>
              </a:rPr>
              <a:t>      </a:t>
            </a:r>
            <a:r>
              <a:rPr lang="en-US" dirty="0" smtClean="0">
                <a:solidFill>
                  <a:schemeClr val="accent1"/>
                </a:solidFill>
                <a:latin typeface="Calibri" panose="020F0502020204030204" pitchFamily="34" charset="0"/>
              </a:rPr>
              <a:t>Trapping and spectroscopy of </a:t>
            </a:r>
            <a:r>
              <a:rPr lang="en-US" dirty="0" err="1" smtClean="0">
                <a:solidFill>
                  <a:schemeClr val="accent1"/>
                </a:solidFill>
                <a:latin typeface="Calibri" panose="020F0502020204030204" pitchFamily="34" charset="0"/>
              </a:rPr>
              <a:t>Hbar</a:t>
            </a:r>
            <a:r>
              <a:rPr lang="en-US" dirty="0" smtClean="0">
                <a:solidFill>
                  <a:schemeClr val="accent1"/>
                </a:solidFill>
                <a:latin typeface="Calibri" panose="020F0502020204030204" pitchFamily="34" charset="0"/>
              </a:rPr>
              <a:t> in a "bottle”</a:t>
            </a:r>
            <a:endParaRPr lang="en-US" b="1" dirty="0" smtClean="0">
              <a:solidFill>
                <a:schemeClr val="accent1"/>
              </a:solidFill>
              <a:latin typeface="Calibri" panose="020F0502020204030204" pitchFamily="34" charset="0"/>
            </a:endParaRPr>
          </a:p>
          <a:p>
            <a:r>
              <a:rPr lang="en-US" sz="2000" b="1" dirty="0" smtClean="0">
                <a:solidFill>
                  <a:schemeClr val="accent1"/>
                </a:solidFill>
                <a:latin typeface="Calibri" panose="020F0502020204030204" pitchFamily="34" charset="0"/>
              </a:rPr>
              <a:t>ASACUSA</a:t>
            </a:r>
          </a:p>
          <a:p>
            <a:r>
              <a:rPr lang="en-US" sz="2000" b="1" dirty="0" smtClean="0">
                <a:solidFill>
                  <a:schemeClr val="accent1"/>
                </a:solidFill>
                <a:latin typeface="Calibri" panose="020F0502020204030204" pitchFamily="34" charset="0"/>
              </a:rPr>
              <a:t>      </a:t>
            </a:r>
            <a:r>
              <a:rPr lang="en-US" dirty="0" smtClean="0">
                <a:solidFill>
                  <a:schemeClr val="accent1"/>
                </a:solidFill>
                <a:latin typeface="Calibri" panose="020F0502020204030204" pitchFamily="34" charset="0"/>
              </a:rPr>
              <a:t>Spectroscopy of exotic atoms and of in-flight </a:t>
            </a:r>
            <a:r>
              <a:rPr lang="en-US" dirty="0" err="1" smtClean="0">
                <a:solidFill>
                  <a:schemeClr val="accent1"/>
                </a:solidFill>
                <a:latin typeface="Calibri" panose="020F0502020204030204" pitchFamily="34" charset="0"/>
              </a:rPr>
              <a:t>Hbar</a:t>
            </a:r>
            <a:endParaRPr lang="en-US" dirty="0" smtClean="0">
              <a:solidFill>
                <a:schemeClr val="accent1"/>
              </a:solidFill>
              <a:latin typeface="Calibri" panose="020F0502020204030204" pitchFamily="34" charset="0"/>
            </a:endParaRPr>
          </a:p>
          <a:p>
            <a:r>
              <a:rPr lang="en-US" sz="2000" b="1" dirty="0" smtClean="0">
                <a:solidFill>
                  <a:schemeClr val="accent1"/>
                </a:solidFill>
                <a:latin typeface="Calibri" panose="020F0502020204030204" pitchFamily="34" charset="0"/>
              </a:rPr>
              <a:t>BASE</a:t>
            </a:r>
          </a:p>
          <a:p>
            <a:r>
              <a:rPr lang="en-US" sz="2000" b="1" dirty="0" smtClean="0">
                <a:solidFill>
                  <a:schemeClr val="accent1"/>
                </a:solidFill>
                <a:latin typeface="Calibri" panose="020F0502020204030204" pitchFamily="34" charset="0"/>
              </a:rPr>
              <a:t>      </a:t>
            </a:r>
            <a:r>
              <a:rPr lang="en-US" dirty="0" smtClean="0">
                <a:solidFill>
                  <a:schemeClr val="accent1"/>
                </a:solidFill>
                <a:latin typeface="Calibri" panose="020F0502020204030204" pitchFamily="34" charset="0"/>
              </a:rPr>
              <a:t>Magnetic moment of the antiproton</a:t>
            </a:r>
          </a:p>
          <a:p>
            <a:r>
              <a:rPr lang="en-US" sz="2000" b="1" dirty="0" err="1" smtClean="0">
                <a:solidFill>
                  <a:schemeClr val="accent1"/>
                </a:solidFill>
                <a:latin typeface="Calibri" panose="020F0502020204030204" pitchFamily="34" charset="0"/>
              </a:rPr>
              <a:t>AEgIS</a:t>
            </a:r>
            <a:r>
              <a:rPr lang="en-US" sz="2000" b="1" dirty="0" smtClean="0">
                <a:solidFill>
                  <a:schemeClr val="accent1"/>
                </a:solidFill>
                <a:latin typeface="Calibri" panose="020F0502020204030204" pitchFamily="34" charset="0"/>
              </a:rPr>
              <a:t>, GBAR</a:t>
            </a:r>
          </a:p>
          <a:p>
            <a:r>
              <a:rPr lang="en-US" sz="2000" dirty="0" smtClean="0">
                <a:solidFill>
                  <a:schemeClr val="accent1"/>
                </a:solidFill>
                <a:latin typeface="Calibri" panose="020F0502020204030204" pitchFamily="34" charset="0"/>
              </a:rPr>
              <a:t>      </a:t>
            </a:r>
            <a:r>
              <a:rPr lang="en-US" dirty="0" err="1" smtClean="0">
                <a:solidFill>
                  <a:schemeClr val="accent1"/>
                </a:solidFill>
                <a:latin typeface="Calibri" panose="020F0502020204030204" pitchFamily="34" charset="0"/>
              </a:rPr>
              <a:t>Hbar</a:t>
            </a:r>
            <a:r>
              <a:rPr lang="en-US" dirty="0" smtClean="0">
                <a:solidFill>
                  <a:schemeClr val="accent1"/>
                </a:solidFill>
                <a:latin typeface="Calibri" panose="020F0502020204030204" pitchFamily="34" charset="0"/>
              </a:rPr>
              <a:t> free fall, gravity effect on antimatter</a:t>
            </a:r>
          </a:p>
          <a:p>
            <a:r>
              <a:rPr lang="en-US" dirty="0" smtClean="0">
                <a:solidFill>
                  <a:schemeClr val="accent1"/>
                </a:solidFill>
                <a:latin typeface="Calibri" panose="020F0502020204030204" pitchFamily="34" charset="0"/>
              </a:rPr>
              <a:t>      Galileo’s experiment for antimatter!</a:t>
            </a:r>
          </a:p>
          <a:p>
            <a:r>
              <a:rPr lang="en-US" b="1" dirty="0" smtClean="0">
                <a:solidFill>
                  <a:schemeClr val="accent1"/>
                </a:solidFill>
                <a:latin typeface="Calibri" panose="020F0502020204030204" pitchFamily="34" charset="0"/>
              </a:rPr>
              <a:t>ACE</a:t>
            </a:r>
            <a:r>
              <a:rPr lang="en-US" dirty="0" smtClean="0">
                <a:solidFill>
                  <a:schemeClr val="accent1"/>
                </a:solidFill>
                <a:latin typeface="Calibri" panose="020F0502020204030204" pitchFamily="34" charset="0"/>
              </a:rPr>
              <a:t/>
            </a:r>
            <a:br>
              <a:rPr lang="en-US" dirty="0" smtClean="0">
                <a:solidFill>
                  <a:schemeClr val="accent1"/>
                </a:solidFill>
                <a:latin typeface="Calibri" panose="020F0502020204030204" pitchFamily="34" charset="0"/>
              </a:rPr>
            </a:br>
            <a:r>
              <a:rPr lang="en-US" dirty="0" smtClean="0">
                <a:solidFill>
                  <a:schemeClr val="accent1"/>
                </a:solidFill>
                <a:latin typeface="Calibri" panose="020F0502020204030204" pitchFamily="34" charset="0"/>
              </a:rPr>
              <a:t>       Use of antiprotons for cancer therapy</a:t>
            </a:r>
          </a:p>
          <a:p>
            <a:r>
              <a:rPr lang="en-US" sz="2000" b="1" dirty="0" smtClean="0">
                <a:solidFill>
                  <a:schemeClr val="accent1"/>
                </a:solidFill>
                <a:latin typeface="Calibri" panose="020F0502020204030204" pitchFamily="34" charset="0"/>
              </a:rPr>
              <a:t>		</a:t>
            </a:r>
          </a:p>
          <a:p>
            <a:endParaRPr lang="en-US" sz="2000" b="1" dirty="0">
              <a:solidFill>
                <a:schemeClr val="accent1"/>
              </a:solidFill>
              <a:latin typeface="Calibri" panose="020F0502020204030204" pitchFamily="34" charset="0"/>
            </a:endParaRPr>
          </a:p>
        </p:txBody>
      </p:sp>
      <p:cxnSp>
        <p:nvCxnSpPr>
          <p:cNvPr id="37" name="Straight Connector 36"/>
          <p:cNvCxnSpPr/>
          <p:nvPr/>
        </p:nvCxnSpPr>
        <p:spPr>
          <a:xfrm rot="10800000" flipV="1">
            <a:off x="2038350" y="2007888"/>
            <a:ext cx="76202" cy="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2705100" y="2007887"/>
            <a:ext cx="76202" cy="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0"/>
            <a:endCxn id="14" idx="0"/>
          </p:cNvCxnSpPr>
          <p:nvPr/>
        </p:nvCxnSpPr>
        <p:spPr>
          <a:xfrm>
            <a:off x="8770744" y="2725096"/>
            <a:ext cx="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2"/>
          <p:cNvGrpSpPr/>
          <p:nvPr/>
        </p:nvGrpSpPr>
        <p:grpSpPr>
          <a:xfrm>
            <a:off x="5334000" y="1242980"/>
            <a:ext cx="3810000" cy="1861066"/>
            <a:chOff x="4714875" y="1295400"/>
            <a:chExt cx="4429125" cy="2105025"/>
          </a:xfrm>
        </p:grpSpPr>
        <p:pic>
          <p:nvPicPr>
            <p:cNvPr id="5" name="Picture 4" descr="aegis_1.png"/>
            <p:cNvPicPr>
              <a:picLocks noChangeAspect="1"/>
            </p:cNvPicPr>
            <p:nvPr/>
          </p:nvPicPr>
          <p:blipFill>
            <a:blip r:embed="rId3" cstate="screen"/>
            <a:stretch>
              <a:fillRect/>
            </a:stretch>
          </p:blipFill>
          <p:spPr>
            <a:xfrm>
              <a:off x="4714875" y="1295400"/>
              <a:ext cx="4429125" cy="2105025"/>
            </a:xfrm>
            <a:prstGeom prst="rect">
              <a:avLst/>
            </a:prstGeom>
          </p:spPr>
        </p:pic>
        <p:sp>
          <p:nvSpPr>
            <p:cNvPr id="14" name="TextBox 13"/>
            <p:cNvSpPr txBox="1"/>
            <p:nvPr/>
          </p:nvSpPr>
          <p:spPr>
            <a:xfrm>
              <a:off x="8534400" y="2971800"/>
              <a:ext cx="351378" cy="369332"/>
            </a:xfrm>
            <a:prstGeom prst="rect">
              <a:avLst/>
            </a:prstGeom>
            <a:noFill/>
          </p:spPr>
          <p:txBody>
            <a:bodyPr wrap="none" rtlCol="0">
              <a:spAutoFit/>
            </a:bodyPr>
            <a:lstStyle/>
            <a:p>
              <a:r>
                <a:rPr lang="fr-FR" dirty="0" smtClean="0">
                  <a:solidFill>
                    <a:schemeClr val="bg1"/>
                  </a:solidFill>
                  <a:latin typeface="Times New Roman Antimatter" pitchFamily="18" charset="0"/>
                </a:rPr>
                <a:t>H</a:t>
              </a:r>
              <a:endParaRPr lang="fr-FR" dirty="0">
                <a:solidFill>
                  <a:schemeClr val="bg1"/>
                </a:solidFill>
                <a:latin typeface="Times New Roman Antimatter" pitchFamily="18" charset="0"/>
              </a:endParaRPr>
            </a:p>
          </p:txBody>
        </p:sp>
        <p:sp>
          <p:nvSpPr>
            <p:cNvPr id="15" name="TextBox 14"/>
            <p:cNvSpPr txBox="1"/>
            <p:nvPr/>
          </p:nvSpPr>
          <p:spPr>
            <a:xfrm>
              <a:off x="4876800" y="2971800"/>
              <a:ext cx="351378" cy="369332"/>
            </a:xfrm>
            <a:prstGeom prst="rect">
              <a:avLst/>
            </a:prstGeom>
            <a:noFill/>
          </p:spPr>
          <p:txBody>
            <a:bodyPr wrap="none" rtlCol="0">
              <a:spAutoFit/>
            </a:bodyPr>
            <a:lstStyle/>
            <a:p>
              <a:r>
                <a:rPr lang="fr-FR" dirty="0" smtClean="0">
                  <a:solidFill>
                    <a:schemeClr val="bg1"/>
                  </a:solidFill>
                  <a:latin typeface="Times New Roman" panose="02020603050405020304" pitchFamily="18" charset="0"/>
                  <a:cs typeface="Times New Roman" panose="02020603050405020304" pitchFamily="18" charset="0"/>
                </a:rPr>
                <a:t>H</a:t>
              </a:r>
              <a:endParaRPr lang="fr-FR" dirty="0">
                <a:solidFill>
                  <a:schemeClr val="bg1"/>
                </a:solidFill>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a:off x="8637029" y="3032144"/>
              <a:ext cx="152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1" name="Picture 3"/>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62800" y="3352800"/>
            <a:ext cx="1893477" cy="284021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chemeClr val="tx1"/>
                </a:solidFill>
                <a:miter lim="800000"/>
                <a:headEnd/>
                <a:tailEnd/>
              </a14:hiddenLine>
            </a:ext>
          </a:extLst>
        </p:spPr>
      </p:pic>
      <p:sp>
        <p:nvSpPr>
          <p:cNvPr id="26" name="TextBox 25"/>
          <p:cNvSpPr txBox="1"/>
          <p:nvPr/>
        </p:nvSpPr>
        <p:spPr>
          <a:xfrm>
            <a:off x="7219950" y="3352800"/>
            <a:ext cx="702436" cy="369332"/>
          </a:xfrm>
          <a:prstGeom prst="rect">
            <a:avLst/>
          </a:prstGeom>
          <a:solidFill>
            <a:schemeClr val="bg1">
              <a:lumMod val="65000"/>
            </a:schemeClr>
          </a:solidFill>
        </p:spPr>
        <p:txBody>
          <a:bodyPr wrap="none" rtlCol="0">
            <a:spAutoFit/>
          </a:bodyPr>
          <a:lstStyle/>
          <a:p>
            <a:r>
              <a:rPr lang="en-US" dirty="0" err="1" smtClean="0">
                <a:solidFill>
                  <a:schemeClr val="bg1"/>
                </a:solidFill>
                <a:latin typeface="Calibri" panose="020F0502020204030204" pitchFamily="34" charset="0"/>
              </a:rPr>
              <a:t>AEgIS</a:t>
            </a:r>
            <a:endParaRPr lang="en-GB" dirty="0">
              <a:solidFill>
                <a:schemeClr val="bg1"/>
              </a:solidFill>
              <a:latin typeface="Calibri" panose="020F0502020204030204" pitchFamily="34" charset="0"/>
            </a:endParaRPr>
          </a:p>
        </p:txBody>
      </p:sp>
      <p:pic>
        <p:nvPicPr>
          <p:cNvPr id="17" name="Picture 2" descr="C:\Documents and Settings\blochp\Local Settings\Temporary Internet Files\Content.IE5\Z4LFQH7L\MCj01051880000[1].wmf"/>
          <p:cNvPicPr>
            <a:picLocks noChangeAspect="1" noChangeArrowheads="1"/>
          </p:cNvPicPr>
          <p:nvPr/>
        </p:nvPicPr>
        <p:blipFill>
          <a:blip r:embed="rId5" cstate="screen"/>
          <a:srcRect/>
          <a:stretch>
            <a:fillRect/>
          </a:stretch>
        </p:blipFill>
        <p:spPr bwMode="auto">
          <a:xfrm>
            <a:off x="4602429" y="4325471"/>
            <a:ext cx="902513" cy="806044"/>
          </a:xfrm>
          <a:prstGeom prst="rect">
            <a:avLst/>
          </a:prstGeom>
          <a:noFill/>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0636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815262" cy="762000"/>
          </a:xfrm>
        </p:spPr>
        <p:txBody>
          <a:bodyPr/>
          <a:lstStyle/>
          <a:p>
            <a:r>
              <a:rPr lang="en-US" dirty="0" smtClean="0">
                <a:solidFill>
                  <a:srgbClr val="FFFF00"/>
                </a:solidFill>
              </a:rPr>
              <a:t>SPS North Hall</a:t>
            </a:r>
            <a:endParaRPr lang="en-US" dirty="0">
              <a:solidFill>
                <a:srgbClr val="FFFF00"/>
              </a:solidFill>
            </a:endParaRPr>
          </a:p>
        </p:txBody>
      </p:sp>
      <p:pic>
        <p:nvPicPr>
          <p:cNvPr id="2050" name="Picture 2"/>
          <p:cNvPicPr>
            <a:picLocks noChangeAspect="1" noChangeArrowheads="1"/>
          </p:cNvPicPr>
          <p:nvPr/>
        </p:nvPicPr>
        <p:blipFill>
          <a:blip r:embed="rId2" cstate="screen"/>
          <a:srcRect/>
          <a:stretch>
            <a:fillRect/>
          </a:stretch>
        </p:blipFill>
        <p:spPr bwMode="auto">
          <a:xfrm>
            <a:off x="1223963" y="1247775"/>
            <a:ext cx="6696075" cy="4362450"/>
          </a:xfrm>
          <a:prstGeom prst="rect">
            <a:avLst/>
          </a:prstGeom>
          <a:noFill/>
          <a:ln w="9525">
            <a:noFill/>
            <a:miter lim="800000"/>
            <a:headEnd/>
            <a:tailEnd/>
          </a:ln>
          <a:effectLst/>
        </p:spPr>
      </p:pic>
      <p:sp>
        <p:nvSpPr>
          <p:cNvPr id="8" name="Rounded Rectangle 7"/>
          <p:cNvSpPr/>
          <p:nvPr/>
        </p:nvSpPr>
        <p:spPr bwMode="auto">
          <a:xfrm>
            <a:off x="3733800" y="1981200"/>
            <a:ext cx="1524000" cy="762000"/>
          </a:xfrm>
          <a:prstGeom prst="roundRect">
            <a:avLst/>
          </a:prstGeom>
          <a:solidFill>
            <a:srgbClr val="FFFF00">
              <a:alpha val="12000"/>
            </a:srgbClr>
          </a:solidFill>
          <a:ln w="127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spTree>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Fixed Target Physics</a:t>
            </a:r>
            <a:endParaRPr lang="en-US" dirty="0">
              <a:solidFill>
                <a:srgbClr val="FFFF00"/>
              </a:solidFill>
            </a:endParaRPr>
          </a:p>
        </p:txBody>
      </p:sp>
      <p:pic>
        <p:nvPicPr>
          <p:cNvPr id="5" name="Picture 4" descr="NA62_logo.jpg"/>
          <p:cNvPicPr>
            <a:picLocks noChangeAspect="1"/>
          </p:cNvPicPr>
          <p:nvPr/>
        </p:nvPicPr>
        <p:blipFill>
          <a:blip r:embed="rId2" cstate="screen"/>
          <a:stretch>
            <a:fillRect/>
          </a:stretch>
        </p:blipFill>
        <p:spPr>
          <a:xfrm>
            <a:off x="990600" y="5868672"/>
            <a:ext cx="2247900" cy="809625"/>
          </a:xfrm>
          <a:prstGeom prst="rect">
            <a:avLst/>
          </a:prstGeom>
        </p:spPr>
      </p:pic>
      <p:pic>
        <p:nvPicPr>
          <p:cNvPr id="6" name="Picture 5" descr="compass.gif"/>
          <p:cNvPicPr>
            <a:picLocks noChangeAspect="1"/>
          </p:cNvPicPr>
          <p:nvPr/>
        </p:nvPicPr>
        <p:blipFill>
          <a:blip r:embed="rId3" cstate="screen"/>
          <a:stretch>
            <a:fillRect/>
          </a:stretch>
        </p:blipFill>
        <p:spPr>
          <a:xfrm>
            <a:off x="4267200" y="3810000"/>
            <a:ext cx="4801772" cy="3048000"/>
          </a:xfrm>
          <a:prstGeom prst="rect">
            <a:avLst/>
          </a:prstGeom>
        </p:spPr>
      </p:pic>
      <p:sp>
        <p:nvSpPr>
          <p:cNvPr id="7" name="TextBox 6"/>
          <p:cNvSpPr txBox="1"/>
          <p:nvPr/>
        </p:nvSpPr>
        <p:spPr>
          <a:xfrm>
            <a:off x="6552997" y="6096000"/>
            <a:ext cx="2398734" cy="646331"/>
          </a:xfrm>
          <a:prstGeom prst="rect">
            <a:avLst/>
          </a:prstGeom>
          <a:noFill/>
        </p:spPr>
        <p:txBody>
          <a:bodyPr wrap="none" rtlCol="0">
            <a:spAutoFit/>
          </a:bodyPr>
          <a:lstStyle/>
          <a:p>
            <a:r>
              <a:rPr lang="en-US" b="1" dirty="0" smtClean="0">
                <a:latin typeface="Calibri" panose="020F0502020204030204" pitchFamily="34" charset="0"/>
              </a:rPr>
              <a:t>COMPASS in North Hall</a:t>
            </a:r>
          </a:p>
          <a:p>
            <a:r>
              <a:rPr lang="en-US" b="1" dirty="0" smtClean="0">
                <a:latin typeface="Calibri" panose="020F0502020204030204" pitchFamily="34" charset="0"/>
              </a:rPr>
              <a:t>(60 m long)</a:t>
            </a:r>
            <a:endParaRPr lang="en-US" b="1" dirty="0">
              <a:latin typeface="Calibri" panose="020F0502020204030204" pitchFamily="34" charset="0"/>
            </a:endParaRPr>
          </a:p>
        </p:txBody>
      </p:sp>
      <p:pic>
        <p:nvPicPr>
          <p:cNvPr id="8" name="Picture 7" descr="ion collision. gif.gif"/>
          <p:cNvPicPr>
            <a:picLocks noChangeAspect="1"/>
          </p:cNvPicPr>
          <p:nvPr/>
        </p:nvPicPr>
        <p:blipFill>
          <a:blip r:embed="rId4" cstate="screen"/>
          <a:stretch>
            <a:fillRect/>
          </a:stretch>
        </p:blipFill>
        <p:spPr>
          <a:xfrm>
            <a:off x="6840123" y="1961279"/>
            <a:ext cx="2209799" cy="1848721"/>
          </a:xfrm>
          <a:prstGeom prst="rect">
            <a:avLst/>
          </a:prstGeom>
        </p:spPr>
      </p:pic>
      <p:sp>
        <p:nvSpPr>
          <p:cNvPr id="3" name="TextBox 2"/>
          <p:cNvSpPr txBox="1"/>
          <p:nvPr/>
        </p:nvSpPr>
        <p:spPr>
          <a:xfrm>
            <a:off x="838200" y="1066799"/>
            <a:ext cx="7467600" cy="2585323"/>
          </a:xfrm>
          <a:prstGeom prst="rect">
            <a:avLst/>
          </a:prstGeom>
          <a:noFill/>
        </p:spPr>
        <p:txBody>
          <a:bodyPr wrap="square" rtlCol="0">
            <a:spAutoFit/>
          </a:bodyPr>
          <a:lstStyle/>
          <a:p>
            <a:r>
              <a:rPr lang="en-US" dirty="0" smtClean="0">
                <a:solidFill>
                  <a:schemeClr val="accent1"/>
                </a:solidFill>
              </a:rPr>
              <a:t>Lower energy experiments at PS or SPS (in 1-100 </a:t>
            </a:r>
            <a:r>
              <a:rPr lang="en-US" dirty="0" err="1" smtClean="0">
                <a:solidFill>
                  <a:schemeClr val="accent1"/>
                </a:solidFill>
              </a:rPr>
              <a:t>GeV</a:t>
            </a:r>
            <a:r>
              <a:rPr lang="en-US" dirty="0">
                <a:solidFill>
                  <a:schemeClr val="accent1"/>
                </a:solidFill>
              </a:rPr>
              <a:t>) range </a:t>
            </a:r>
            <a:r>
              <a:rPr lang="en-US" dirty="0" smtClean="0">
                <a:solidFill>
                  <a:schemeClr val="accent1"/>
                </a:solidFill>
              </a:rPr>
              <a:t/>
            </a:r>
            <a:br>
              <a:rPr lang="en-US" dirty="0" smtClean="0">
                <a:solidFill>
                  <a:schemeClr val="accent1"/>
                </a:solidFill>
              </a:rPr>
            </a:br>
            <a:r>
              <a:rPr lang="en-US" dirty="0" smtClean="0">
                <a:solidFill>
                  <a:schemeClr val="accent1"/>
                </a:solidFill>
              </a:rPr>
              <a:t>allow precision measurements and comparison with theory</a:t>
            </a:r>
            <a:br>
              <a:rPr lang="en-US" dirty="0" smtClean="0">
                <a:solidFill>
                  <a:schemeClr val="accent1"/>
                </a:solidFill>
              </a:rPr>
            </a:br>
            <a:r>
              <a:rPr lang="en-US" b="1" dirty="0" smtClean="0">
                <a:solidFill>
                  <a:schemeClr val="tx2">
                    <a:lumMod val="20000"/>
                    <a:lumOff val="80000"/>
                  </a:schemeClr>
                </a:solidFill>
              </a:rPr>
              <a:t>Deviations can be sign of new physics at higher energies</a:t>
            </a:r>
          </a:p>
          <a:p>
            <a:endParaRPr lang="en-US" dirty="0" smtClean="0">
              <a:solidFill>
                <a:schemeClr val="accent1"/>
              </a:solidFill>
            </a:endParaRPr>
          </a:p>
          <a:p>
            <a:r>
              <a:rPr lang="en-US" dirty="0">
                <a:solidFill>
                  <a:schemeClr val="accent1"/>
                </a:solidFill>
              </a:rPr>
              <a:t>DIRAC: </a:t>
            </a:r>
            <a:r>
              <a:rPr lang="en-US" b="1" dirty="0" err="1">
                <a:solidFill>
                  <a:schemeClr val="accent1"/>
                </a:solidFill>
              </a:rPr>
              <a:t>pionic</a:t>
            </a:r>
            <a:r>
              <a:rPr lang="en-US" b="1" dirty="0">
                <a:solidFill>
                  <a:schemeClr val="accent1"/>
                </a:solidFill>
              </a:rPr>
              <a:t> atoms </a:t>
            </a:r>
            <a:r>
              <a:rPr lang="en-US" dirty="0">
                <a:solidFill>
                  <a:schemeClr val="accent1"/>
                </a:solidFill>
              </a:rPr>
              <a:t>(completed)</a:t>
            </a:r>
          </a:p>
          <a:p>
            <a:r>
              <a:rPr lang="en-US" dirty="0">
                <a:solidFill>
                  <a:schemeClr val="accent1"/>
                </a:solidFill>
              </a:rPr>
              <a:t>COMPASS:</a:t>
            </a:r>
            <a:r>
              <a:rPr lang="en-US" b="1" dirty="0">
                <a:solidFill>
                  <a:schemeClr val="accent1"/>
                </a:solidFill>
              </a:rPr>
              <a:t> </a:t>
            </a:r>
            <a:r>
              <a:rPr lang="en-US" b="1" dirty="0" err="1">
                <a:solidFill>
                  <a:schemeClr val="accent1"/>
                </a:solidFill>
              </a:rPr>
              <a:t>muon</a:t>
            </a:r>
            <a:r>
              <a:rPr lang="en-US" b="1" dirty="0">
                <a:solidFill>
                  <a:schemeClr val="accent1"/>
                </a:solidFill>
              </a:rPr>
              <a:t> spin physics, spectroscopy</a:t>
            </a:r>
          </a:p>
          <a:p>
            <a:r>
              <a:rPr lang="en-US" dirty="0">
                <a:solidFill>
                  <a:schemeClr val="accent1"/>
                </a:solidFill>
              </a:rPr>
              <a:t>NA61:  ion physics, </a:t>
            </a:r>
            <a:r>
              <a:rPr lang="en-US" b="1" dirty="0">
                <a:solidFill>
                  <a:schemeClr val="accent1"/>
                </a:solidFill>
              </a:rPr>
              <a:t>quark gluon plasma</a:t>
            </a:r>
          </a:p>
          <a:p>
            <a:r>
              <a:rPr lang="en-US" dirty="0">
                <a:solidFill>
                  <a:schemeClr val="accent1"/>
                </a:solidFill>
              </a:rPr>
              <a:t>NA62:  </a:t>
            </a:r>
            <a:r>
              <a:rPr lang="en-US" b="1" dirty="0">
                <a:solidFill>
                  <a:schemeClr val="accent1"/>
                </a:solidFill>
              </a:rPr>
              <a:t>rare K </a:t>
            </a:r>
            <a:r>
              <a:rPr lang="en-US" b="1" dirty="0" smtClean="0">
                <a:solidFill>
                  <a:schemeClr val="accent1"/>
                </a:solidFill>
              </a:rPr>
              <a:t>decays  </a:t>
            </a:r>
            <a:r>
              <a:rPr lang="en-US" dirty="0" smtClean="0">
                <a:solidFill>
                  <a:srgbClr val="FF0000"/>
                </a:solidFill>
              </a:rPr>
              <a:t>physics run starts this October</a:t>
            </a:r>
            <a:endParaRPr lang="en-US" dirty="0">
              <a:solidFill>
                <a:srgbClr val="FF0000"/>
              </a:solidFill>
            </a:endParaRPr>
          </a:p>
          <a:p>
            <a:r>
              <a:rPr lang="en-US" dirty="0">
                <a:solidFill>
                  <a:schemeClr val="accent1"/>
                </a:solidFill>
              </a:rPr>
              <a:t>NA63:  </a:t>
            </a:r>
            <a:r>
              <a:rPr lang="en-US" b="1" dirty="0">
                <a:solidFill>
                  <a:schemeClr val="accent1"/>
                </a:solidFill>
              </a:rPr>
              <a:t>electromagnetism </a:t>
            </a:r>
            <a:r>
              <a:rPr lang="en-US" dirty="0">
                <a:solidFill>
                  <a:schemeClr val="accent1"/>
                </a:solidFill>
              </a:rPr>
              <a:t>in extreme conditions</a:t>
            </a:r>
          </a:p>
        </p:txBody>
      </p:sp>
      <p:sp>
        <p:nvSpPr>
          <p:cNvPr id="10" name="TextBox 9"/>
          <p:cNvSpPr txBox="1"/>
          <p:nvPr/>
        </p:nvSpPr>
        <p:spPr>
          <a:xfrm>
            <a:off x="7010082" y="3505200"/>
            <a:ext cx="2133918" cy="369332"/>
          </a:xfrm>
          <a:prstGeom prst="rect">
            <a:avLst/>
          </a:prstGeom>
          <a:noFill/>
        </p:spPr>
        <p:txBody>
          <a:bodyPr wrap="none" rtlCol="0">
            <a:spAutoFit/>
          </a:bodyPr>
          <a:lstStyle/>
          <a:p>
            <a:r>
              <a:rPr lang="en-US" b="1" dirty="0" smtClean="0"/>
              <a:t>Lead ion collision</a:t>
            </a:r>
            <a:endParaRPr lang="en-US" b="1" dirty="0"/>
          </a:p>
        </p:txBody>
      </p:sp>
      <p:pic>
        <p:nvPicPr>
          <p:cNvPr id="11" name="Picture 2" descr="C:\Documents and Settings\blochp\Local Settings\Temporary Internet Files\Content.IE5\Z4LFQH7L\MCj01051880000[1].wmf"/>
          <p:cNvPicPr>
            <a:picLocks noChangeAspect="1" noChangeArrowheads="1"/>
          </p:cNvPicPr>
          <p:nvPr/>
        </p:nvPicPr>
        <p:blipFill>
          <a:blip r:embed="rId5" cstate="screen"/>
          <a:srcRect/>
          <a:stretch>
            <a:fillRect/>
          </a:stretch>
        </p:blipFill>
        <p:spPr bwMode="auto">
          <a:xfrm>
            <a:off x="3262450" y="5868672"/>
            <a:ext cx="902513" cy="806044"/>
          </a:xfrm>
          <a:prstGeom prst="rect">
            <a:avLst/>
          </a:prstGeom>
          <a:noFill/>
        </p:spPr>
      </p:pic>
      <p:pic>
        <p:nvPicPr>
          <p:cNvPr id="12" name="Picture 11"/>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90600" y="3753722"/>
            <a:ext cx="3053953" cy="211495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PS East Hall</a:t>
            </a:r>
            <a:endParaRPr lang="en-US" dirty="0">
              <a:solidFill>
                <a:srgbClr val="FFFF00"/>
              </a:solidFill>
            </a:endParaRPr>
          </a:p>
        </p:txBody>
      </p:sp>
      <p:pic>
        <p:nvPicPr>
          <p:cNvPr id="2050" name="Picture 2"/>
          <p:cNvPicPr>
            <a:picLocks noChangeAspect="1" noChangeArrowheads="1"/>
          </p:cNvPicPr>
          <p:nvPr/>
        </p:nvPicPr>
        <p:blipFill>
          <a:blip r:embed="rId2" cstate="screen"/>
          <a:srcRect/>
          <a:stretch>
            <a:fillRect/>
          </a:stretch>
        </p:blipFill>
        <p:spPr bwMode="auto">
          <a:xfrm>
            <a:off x="1223963" y="1247775"/>
            <a:ext cx="6696075" cy="4362450"/>
          </a:xfrm>
          <a:prstGeom prst="rect">
            <a:avLst/>
          </a:prstGeom>
          <a:noFill/>
          <a:ln w="9525">
            <a:noFill/>
            <a:miter lim="800000"/>
            <a:headEnd/>
            <a:tailEnd/>
          </a:ln>
          <a:effectLst/>
        </p:spPr>
      </p:pic>
      <p:sp>
        <p:nvSpPr>
          <p:cNvPr id="7" name="Rounded Rectangle 6"/>
          <p:cNvSpPr/>
          <p:nvPr/>
        </p:nvSpPr>
        <p:spPr bwMode="auto">
          <a:xfrm>
            <a:off x="4724400" y="4495800"/>
            <a:ext cx="1524000" cy="762000"/>
          </a:xfrm>
          <a:prstGeom prst="roundRect">
            <a:avLst/>
          </a:prstGeom>
          <a:solidFill>
            <a:srgbClr val="FFFF00">
              <a:alpha val="12000"/>
            </a:srgbClr>
          </a:solidFill>
          <a:ln w="127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spTree>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7696200" cy="563563"/>
          </a:xfrm>
          <a:prstGeom prst="rect">
            <a:avLst/>
          </a:prstGeom>
        </p:spPr>
        <p:txBody>
          <a:bodyPr/>
          <a:lstStyle/>
          <a:p>
            <a:r>
              <a:rPr lang="en-US" dirty="0" smtClean="0">
                <a:solidFill>
                  <a:srgbClr val="FFFF00"/>
                </a:solidFill>
              </a:rPr>
              <a:t>Other experiments</a:t>
            </a:r>
            <a:endParaRPr lang="en-US" dirty="0">
              <a:solidFill>
                <a:srgbClr val="FFFF00"/>
              </a:solidFill>
            </a:endParaRPr>
          </a:p>
        </p:txBody>
      </p:sp>
      <p:pic>
        <p:nvPicPr>
          <p:cNvPr id="3" name="Picture 2" descr="cloud_outer.jpg"/>
          <p:cNvPicPr>
            <a:picLocks noChangeAspect="1"/>
          </p:cNvPicPr>
          <p:nvPr/>
        </p:nvPicPr>
        <p:blipFill>
          <a:blip r:embed="rId2" cstate="screen"/>
          <a:stretch>
            <a:fillRect/>
          </a:stretch>
        </p:blipFill>
        <p:spPr>
          <a:xfrm>
            <a:off x="5105400" y="1371600"/>
            <a:ext cx="3330259" cy="2292395"/>
          </a:xfrm>
          <a:prstGeom prst="rect">
            <a:avLst/>
          </a:prstGeom>
        </p:spPr>
      </p:pic>
      <p:sp>
        <p:nvSpPr>
          <p:cNvPr id="5" name="TextBox 4"/>
          <p:cNvSpPr txBox="1"/>
          <p:nvPr/>
        </p:nvSpPr>
        <p:spPr>
          <a:xfrm>
            <a:off x="411700" y="1295400"/>
            <a:ext cx="4524770" cy="1615827"/>
          </a:xfrm>
          <a:prstGeom prst="rect">
            <a:avLst/>
          </a:prstGeom>
          <a:noFill/>
        </p:spPr>
        <p:txBody>
          <a:bodyPr wrap="square" rtlCol="0">
            <a:spAutoFit/>
          </a:bodyPr>
          <a:lstStyle/>
          <a:p>
            <a:r>
              <a:rPr lang="en-US" sz="2000" dirty="0" smtClean="0">
                <a:solidFill>
                  <a:schemeClr val="accent1"/>
                </a:solidFill>
              </a:rPr>
              <a:t>CLOUD - Study effect of cosmic rays </a:t>
            </a:r>
            <a:br>
              <a:rPr lang="en-US" sz="2000" dirty="0" smtClean="0">
                <a:solidFill>
                  <a:schemeClr val="accent1"/>
                </a:solidFill>
              </a:rPr>
            </a:br>
            <a:r>
              <a:rPr lang="en-US" sz="2000" dirty="0" smtClean="0">
                <a:solidFill>
                  <a:schemeClr val="accent1"/>
                </a:solidFill>
              </a:rPr>
              <a:t>on cloud formation</a:t>
            </a:r>
          </a:p>
          <a:p>
            <a:pPr lvl="0">
              <a:spcAft>
                <a:spcPts val="600"/>
              </a:spcAft>
            </a:pPr>
            <a:r>
              <a:rPr lang="en-US" dirty="0" smtClean="0">
                <a:solidFill>
                  <a:schemeClr val="tx2">
                    <a:lumMod val="20000"/>
                    <a:lumOff val="80000"/>
                  </a:schemeClr>
                </a:solidFill>
              </a:rPr>
              <a:t>Cosmic rays “simulated” by T11 beam, clouds created in a large climatic chamber</a:t>
            </a:r>
          </a:p>
          <a:p>
            <a:pPr lvl="0">
              <a:spcAft>
                <a:spcPts val="1800"/>
              </a:spcAft>
            </a:pPr>
            <a:r>
              <a:rPr lang="en-US" dirty="0" smtClean="0">
                <a:solidFill>
                  <a:schemeClr val="tx2">
                    <a:lumMod val="20000"/>
                    <a:lumOff val="80000"/>
                  </a:schemeClr>
                </a:solidFill>
              </a:rPr>
              <a:t>Relevant to climate change </a:t>
            </a:r>
            <a:endParaRPr lang="en-US" dirty="0">
              <a:solidFill>
                <a:schemeClr val="tx2">
                  <a:lumMod val="20000"/>
                  <a:lumOff val="80000"/>
                </a:schemeClr>
              </a:solidFill>
            </a:endParaRPr>
          </a:p>
        </p:txBody>
      </p:sp>
      <p:pic>
        <p:nvPicPr>
          <p:cNvPr id="102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14725" y="4141048"/>
            <a:ext cx="5029200" cy="23434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8" name="TextBox 7"/>
          <p:cNvSpPr txBox="1"/>
          <p:nvPr/>
        </p:nvSpPr>
        <p:spPr>
          <a:xfrm>
            <a:off x="411700" y="3186941"/>
            <a:ext cx="4523510" cy="954107"/>
          </a:xfrm>
          <a:prstGeom prst="rect">
            <a:avLst/>
          </a:prstGeom>
          <a:noFill/>
        </p:spPr>
        <p:txBody>
          <a:bodyPr wrap="square" rtlCol="0">
            <a:spAutoFit/>
          </a:bodyPr>
          <a:lstStyle/>
          <a:p>
            <a:r>
              <a:rPr lang="en-US" sz="2000" dirty="0" smtClean="0">
                <a:solidFill>
                  <a:schemeClr val="accent1"/>
                </a:solidFill>
              </a:rPr>
              <a:t>CAST - Search for </a:t>
            </a:r>
            <a:r>
              <a:rPr lang="en-US" sz="2000" dirty="0" err="1" smtClean="0">
                <a:solidFill>
                  <a:schemeClr val="accent1"/>
                </a:solidFill>
              </a:rPr>
              <a:t>axions</a:t>
            </a:r>
            <a:r>
              <a:rPr lang="en-US" sz="2000" dirty="0" smtClean="0">
                <a:solidFill>
                  <a:schemeClr val="accent1"/>
                </a:solidFill>
              </a:rPr>
              <a:t> from sun</a:t>
            </a:r>
            <a:r>
              <a:rPr lang="en-US" b="1" dirty="0" smtClean="0">
                <a:solidFill>
                  <a:schemeClr val="accent1"/>
                </a:solidFill>
              </a:rPr>
              <a:t/>
            </a:r>
            <a:br>
              <a:rPr lang="en-US" b="1" dirty="0" smtClean="0">
                <a:solidFill>
                  <a:schemeClr val="accent1"/>
                </a:solidFill>
              </a:rPr>
            </a:br>
            <a:r>
              <a:rPr lang="en-US" dirty="0" smtClean="0">
                <a:solidFill>
                  <a:schemeClr val="tx2">
                    <a:lumMod val="20000"/>
                    <a:lumOff val="80000"/>
                  </a:schemeClr>
                </a:solidFill>
              </a:rPr>
              <a:t>Using a spare LHC dipole, pointing at sun</a:t>
            </a:r>
          </a:p>
          <a:p>
            <a:r>
              <a:rPr lang="en-US" dirty="0" smtClean="0">
                <a:solidFill>
                  <a:schemeClr val="tx2">
                    <a:lumMod val="20000"/>
                    <a:lumOff val="80000"/>
                  </a:schemeClr>
                </a:solidFill>
              </a:rPr>
              <a:t>Study for successor (IAXO) underway</a:t>
            </a:r>
            <a:endParaRPr lang="en-US" dirty="0">
              <a:solidFill>
                <a:schemeClr val="tx2">
                  <a:lumMod val="20000"/>
                  <a:lumOff val="80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0333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stand</a:t>
            </a:r>
            <a:endParaRPr lang="en-US" dirty="0"/>
          </a:p>
        </p:txBody>
      </p:sp>
      <p:sp>
        <p:nvSpPr>
          <p:cNvPr id="3" name="Content Placeholder 2"/>
          <p:cNvSpPr>
            <a:spLocks noGrp="1"/>
          </p:cNvSpPr>
          <p:nvPr>
            <p:ph idx="1"/>
          </p:nvPr>
        </p:nvSpPr>
        <p:spPr>
          <a:xfrm>
            <a:off x="609613" y="1295400"/>
            <a:ext cx="7773987" cy="4800600"/>
          </a:xfrm>
        </p:spPr>
        <p:txBody>
          <a:bodyPr/>
          <a:lstStyle/>
          <a:p>
            <a:pPr algn="just"/>
            <a:r>
              <a:rPr lang="en-US" dirty="0" smtClean="0"/>
              <a:t>We have exhausted the number of “known unknowns” within the current paradigm.</a:t>
            </a:r>
          </a:p>
          <a:p>
            <a:pPr algn="just"/>
            <a:r>
              <a:rPr lang="en-US" dirty="0" smtClean="0"/>
              <a:t>Although the SM enjoys an enviable state of health, we know it is incomplete, because it cannot explain several outstanding questions, supported in many cases by experimental observations.</a:t>
            </a:r>
          </a:p>
          <a:p>
            <a:pPr algn="just">
              <a:buNone/>
            </a:pPr>
            <a:endParaRPr lang="en-US" dirty="0" smtClean="0"/>
          </a:p>
          <a:p>
            <a:pPr algn="ctr">
              <a:buNone/>
            </a:pPr>
            <a:r>
              <a:rPr lang="en-US" i="1" dirty="0" smtClean="0">
                <a:solidFill>
                  <a:srgbClr val="FF0000"/>
                </a:solidFill>
              </a:rPr>
              <a:t>Is there life after Higgs?</a:t>
            </a:r>
          </a:p>
          <a:p>
            <a:pPr marL="0" indent="0" algn="just">
              <a:buNone/>
            </a:pPr>
            <a:endParaRPr lang="en-US" dirty="0"/>
          </a:p>
        </p:txBody>
      </p:sp>
      <p:sp>
        <p:nvSpPr>
          <p:cNvPr id="4" name="Footer Placeholder 3"/>
          <p:cNvSpPr txBox="1">
            <a:spLocks/>
          </p:cNvSpPr>
          <p:nvPr/>
        </p:nvSpPr>
        <p:spPr>
          <a:xfrm>
            <a:off x="3420777" y="6356350"/>
            <a:ext cx="4657579"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NEC’2015  -  </a:t>
            </a:r>
            <a:r>
              <a:rPr kumimoji="0" lang="en-US" sz="1200" b="0" i="0" u="none" strike="noStrike" kern="1200" cap="none" spc="0" normalizeH="0" baseline="0" noProof="0" dirty="0" err="1" smtClean="0">
                <a:ln>
                  <a:noFill/>
                </a:ln>
                <a:solidFill>
                  <a:schemeClr val="tx1">
                    <a:tint val="75000"/>
                  </a:schemeClr>
                </a:solidFill>
                <a:effectLst/>
                <a:uLnTx/>
                <a:uFillTx/>
                <a:latin typeface="+mn-lt"/>
                <a:ea typeface="+mn-ea"/>
                <a:cs typeface="+mn-cs"/>
              </a:rPr>
              <a:t>Budva</a:t>
            </a: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 Montenegro  - 28 September 2015</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380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bwMode="auto">
          <a:xfrm>
            <a:off x="457200" y="152400"/>
            <a:ext cx="8229600" cy="5635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FFFF00"/>
                </a:solidFill>
                <a:latin typeface="+mj-lt"/>
                <a:ea typeface="+mj-ea"/>
                <a:cs typeface="+mj-cs"/>
              </a:rPr>
              <a:t>Future of the LHC</a:t>
            </a:r>
            <a:endParaRPr kumimoji="0" lang="en-US" sz="3600" b="1" u="none" strike="noStrike" kern="0" cap="none" spc="0" normalizeH="0" baseline="0" noProof="0" dirty="0">
              <a:ln>
                <a:noFill/>
              </a:ln>
              <a:solidFill>
                <a:srgbClr val="FFFF00"/>
              </a:solidFill>
              <a:effectLst/>
              <a:uLnTx/>
              <a:uFillTx/>
              <a:latin typeface="+mj-lt"/>
              <a:ea typeface="+mj-ea"/>
              <a:cs typeface="+mj-cs"/>
            </a:endParaRPr>
          </a:p>
        </p:txBody>
      </p:sp>
      <p:pic>
        <p:nvPicPr>
          <p:cNvPr id="5" name="Picture 4"/>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47017" y="3582266"/>
            <a:ext cx="3139308" cy="2345946"/>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9567" y="3581400"/>
            <a:ext cx="2438400" cy="22242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10200" y="881905"/>
            <a:ext cx="3448906" cy="2030940"/>
          </a:xfrm>
          <a:prstGeom prst="rect">
            <a:avLst/>
          </a:prstGeom>
          <a:ln>
            <a:noFill/>
          </a:ln>
        </p:spPr>
      </p:pic>
      <p:sp>
        <p:nvSpPr>
          <p:cNvPr id="10" name="TextBox 9"/>
          <p:cNvSpPr txBox="1"/>
          <p:nvPr/>
        </p:nvSpPr>
        <p:spPr>
          <a:xfrm>
            <a:off x="5239394" y="2912846"/>
            <a:ext cx="3676006" cy="523220"/>
          </a:xfrm>
          <a:prstGeom prst="rect">
            <a:avLst/>
          </a:prstGeom>
          <a:noFill/>
        </p:spPr>
        <p:txBody>
          <a:bodyPr wrap="none" rtlCol="0">
            <a:spAutoFit/>
          </a:bodyPr>
          <a:lstStyle/>
          <a:p>
            <a:r>
              <a:rPr lang="en-US" sz="1400" dirty="0" smtClean="0">
                <a:solidFill>
                  <a:schemeClr val="tx2">
                    <a:lumMod val="20000"/>
                    <a:lumOff val="80000"/>
                  </a:schemeClr>
                </a:solidFill>
              </a:rPr>
              <a:t>Matter distribution: visible from X-rays (pink)</a:t>
            </a:r>
            <a:br>
              <a:rPr lang="en-US" sz="1400" dirty="0" smtClean="0">
                <a:solidFill>
                  <a:schemeClr val="tx2">
                    <a:lumMod val="20000"/>
                    <a:lumOff val="80000"/>
                  </a:schemeClr>
                </a:solidFill>
              </a:rPr>
            </a:br>
            <a:r>
              <a:rPr lang="en-US" sz="1400" dirty="0" smtClean="0">
                <a:solidFill>
                  <a:schemeClr val="tx2">
                    <a:lumMod val="20000"/>
                    <a:lumOff val="80000"/>
                  </a:schemeClr>
                </a:solidFill>
              </a:rPr>
              <a:t>Dark Matter from gravitational lensing (blue)</a:t>
            </a:r>
            <a:endParaRPr lang="en-GB" sz="1400" dirty="0">
              <a:solidFill>
                <a:schemeClr val="tx2">
                  <a:lumMod val="20000"/>
                  <a:lumOff val="80000"/>
                </a:schemeClr>
              </a:solidFill>
            </a:endParaRPr>
          </a:p>
        </p:txBody>
      </p:sp>
      <p:sp>
        <p:nvSpPr>
          <p:cNvPr id="11" name="Content Placeholder 2"/>
          <p:cNvSpPr txBox="1">
            <a:spLocks/>
          </p:cNvSpPr>
          <p:nvPr/>
        </p:nvSpPr>
        <p:spPr>
          <a:xfrm>
            <a:off x="275945" y="792162"/>
            <a:ext cx="4953924" cy="2849563"/>
          </a:xfrm>
          <a:prstGeom prst="rect">
            <a:avLst/>
          </a:prstGeom>
        </p:spPr>
        <p:txBody>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a:spcAft>
                <a:spcPts val="600"/>
              </a:spcAft>
            </a:pPr>
            <a:r>
              <a:rPr lang="en-US" sz="2000" kern="0" dirty="0" smtClean="0">
                <a:solidFill>
                  <a:schemeClr val="bg1"/>
                </a:solidFill>
              </a:rPr>
              <a:t>The Standard Model is not the end </a:t>
            </a:r>
            <a:br>
              <a:rPr lang="en-US" sz="2000" kern="0" dirty="0" smtClean="0">
                <a:solidFill>
                  <a:schemeClr val="bg1"/>
                </a:solidFill>
              </a:rPr>
            </a:br>
            <a:r>
              <a:rPr lang="en-US" sz="2000" kern="0" dirty="0" smtClean="0">
                <a:solidFill>
                  <a:schemeClr val="bg1"/>
                </a:solidFill>
              </a:rPr>
              <a:t>of the story:  e.g. gravity not included</a:t>
            </a:r>
          </a:p>
          <a:p>
            <a:pPr>
              <a:spcAft>
                <a:spcPts val="600"/>
              </a:spcAft>
            </a:pPr>
            <a:r>
              <a:rPr lang="en-US" sz="2000" kern="0" dirty="0" smtClean="0">
                <a:solidFill>
                  <a:schemeClr val="bg1"/>
                </a:solidFill>
              </a:rPr>
              <a:t>Dark matter (as “seen” in Astrophysics) </a:t>
            </a:r>
            <a:br>
              <a:rPr lang="en-US" sz="2000" kern="0" dirty="0" smtClean="0">
                <a:solidFill>
                  <a:schemeClr val="bg1"/>
                </a:solidFill>
              </a:rPr>
            </a:br>
            <a:r>
              <a:rPr lang="en-US" sz="2000" kern="0" dirty="0" smtClean="0">
                <a:solidFill>
                  <a:schemeClr val="bg1"/>
                </a:solidFill>
              </a:rPr>
              <a:t>not explained:  need new particles?</a:t>
            </a:r>
          </a:p>
          <a:p>
            <a:pPr>
              <a:spcAft>
                <a:spcPts val="600"/>
              </a:spcAft>
            </a:pPr>
            <a:r>
              <a:rPr lang="en-US" sz="2000" kern="0" dirty="0" smtClean="0">
                <a:solidFill>
                  <a:schemeClr val="bg1"/>
                </a:solidFill>
              </a:rPr>
              <a:t>Why is the Universe made of matter, when matter and antimatter would be equally produced in the Big Bang? …</a:t>
            </a:r>
          </a:p>
        </p:txBody>
      </p:sp>
      <p:sp>
        <p:nvSpPr>
          <p:cNvPr id="12" name="TextBox 11"/>
          <p:cNvSpPr txBox="1"/>
          <p:nvPr/>
        </p:nvSpPr>
        <p:spPr>
          <a:xfrm>
            <a:off x="5410200" y="879767"/>
            <a:ext cx="3377848" cy="369332"/>
          </a:xfrm>
          <a:prstGeom prst="rect">
            <a:avLst/>
          </a:prstGeom>
          <a:noFill/>
        </p:spPr>
        <p:txBody>
          <a:bodyPr wrap="none" rtlCol="0">
            <a:spAutoFit/>
          </a:bodyPr>
          <a:lstStyle/>
          <a:p>
            <a:r>
              <a:rPr lang="en-US" dirty="0">
                <a:solidFill>
                  <a:schemeClr val="bg1"/>
                </a:solidFill>
              </a:rPr>
              <a:t>Bullet cluster: colliding </a:t>
            </a:r>
            <a:r>
              <a:rPr lang="en-US" dirty="0" smtClean="0">
                <a:solidFill>
                  <a:schemeClr val="bg1"/>
                </a:solidFill>
              </a:rPr>
              <a:t>galaxies</a:t>
            </a:r>
            <a:endParaRPr lang="en-GB" dirty="0">
              <a:solidFill>
                <a:schemeClr val="bg1"/>
              </a:solidFill>
            </a:endParaRPr>
          </a:p>
        </p:txBody>
      </p:sp>
      <p:sp>
        <p:nvSpPr>
          <p:cNvPr id="13" name="TextBox 12"/>
          <p:cNvSpPr txBox="1"/>
          <p:nvPr/>
        </p:nvSpPr>
        <p:spPr>
          <a:xfrm>
            <a:off x="1345501" y="6084833"/>
            <a:ext cx="6605398" cy="646331"/>
          </a:xfrm>
          <a:prstGeom prst="rect">
            <a:avLst/>
          </a:prstGeom>
          <a:noFill/>
        </p:spPr>
        <p:txBody>
          <a:bodyPr wrap="none" rtlCol="0">
            <a:spAutoFit/>
          </a:bodyPr>
          <a:lstStyle/>
          <a:p>
            <a:r>
              <a:rPr lang="en-US" dirty="0" smtClean="0">
                <a:solidFill>
                  <a:srgbClr val="FFFF00"/>
                </a:solidFill>
                <a:effectLst>
                  <a:outerShdw blurRad="38100" dist="38100" dir="2700000">
                    <a:srgbClr val="000000"/>
                  </a:outerShdw>
                </a:effectLst>
              </a:rPr>
              <a:t>2015-18:       p-p </a:t>
            </a:r>
            <a:r>
              <a:rPr lang="en-US" dirty="0">
                <a:solidFill>
                  <a:srgbClr val="FFFF00"/>
                </a:solidFill>
                <a:effectLst>
                  <a:outerShdw blurRad="38100" dist="38100" dir="2700000">
                    <a:srgbClr val="000000"/>
                  </a:outerShdw>
                </a:effectLst>
              </a:rPr>
              <a:t>collisions at </a:t>
            </a:r>
            <a:r>
              <a:rPr lang="en-US" i="1" dirty="0" err="1">
                <a:solidFill>
                  <a:srgbClr val="FFFF00"/>
                </a:solidFill>
                <a:effectLst>
                  <a:outerShdw blurRad="38100" dist="38100" dir="2700000">
                    <a:srgbClr val="000000"/>
                  </a:outerShdw>
                </a:effectLst>
                <a:latin typeface="Calibri" panose="020F0502020204030204" pitchFamily="34" charset="0"/>
              </a:rPr>
              <a:t>E</a:t>
            </a:r>
            <a:r>
              <a:rPr lang="en-US" baseline="-25000" dirty="0" err="1">
                <a:solidFill>
                  <a:srgbClr val="FFFF00"/>
                </a:solidFill>
                <a:effectLst>
                  <a:outerShdw blurRad="38100" dist="38100" dir="2700000">
                    <a:srgbClr val="000000"/>
                  </a:outerShdw>
                </a:effectLst>
                <a:latin typeface="Calibri" panose="020F0502020204030204" pitchFamily="34" charset="0"/>
              </a:rPr>
              <a:t>cm</a:t>
            </a:r>
            <a:r>
              <a:rPr lang="en-US" dirty="0" smtClean="0">
                <a:solidFill>
                  <a:srgbClr val="FFFF00"/>
                </a:solidFill>
                <a:effectLst>
                  <a:outerShdw blurRad="38100" dist="38100" dir="2700000">
                    <a:srgbClr val="000000"/>
                  </a:outerShdw>
                </a:effectLst>
              </a:rPr>
              <a:t> </a:t>
            </a:r>
            <a:r>
              <a:rPr lang="en-US" dirty="0">
                <a:solidFill>
                  <a:srgbClr val="FFFF00"/>
                </a:solidFill>
                <a:effectLst>
                  <a:outerShdw blurRad="38100" dist="38100" dir="2700000">
                    <a:srgbClr val="000000"/>
                  </a:outerShdw>
                </a:effectLst>
              </a:rPr>
              <a:t>= </a:t>
            </a:r>
            <a:r>
              <a:rPr lang="en-US" dirty="0" smtClean="0">
                <a:solidFill>
                  <a:srgbClr val="FFFF00"/>
                </a:solidFill>
                <a:effectLst>
                  <a:outerShdw blurRad="38100" dist="38100" dir="2700000">
                    <a:srgbClr val="000000"/>
                  </a:outerShdw>
                </a:effectLst>
              </a:rPr>
              <a:t>13–14 </a:t>
            </a:r>
            <a:r>
              <a:rPr lang="en-US" dirty="0" err="1" smtClean="0">
                <a:solidFill>
                  <a:srgbClr val="FFFF00"/>
                </a:solidFill>
                <a:effectLst>
                  <a:outerShdw blurRad="38100" dist="38100" dir="2700000">
                    <a:srgbClr val="000000"/>
                  </a:outerShdw>
                </a:effectLst>
              </a:rPr>
              <a:t>TeV</a:t>
            </a:r>
            <a:r>
              <a:rPr lang="en-US" dirty="0" smtClean="0">
                <a:solidFill>
                  <a:srgbClr val="FFFF00"/>
                </a:solidFill>
                <a:effectLst>
                  <a:outerShdw blurRad="38100" dist="38100" dir="2700000">
                    <a:srgbClr val="000000"/>
                  </a:outerShdw>
                </a:effectLst>
              </a:rPr>
              <a:t> (start-up in May)</a:t>
            </a:r>
          </a:p>
          <a:p>
            <a:r>
              <a:rPr lang="en-US" dirty="0" smtClean="0">
                <a:solidFill>
                  <a:srgbClr val="FFFF00"/>
                </a:solidFill>
                <a:effectLst>
                  <a:outerShdw blurRad="38100" dist="38100" dir="2700000">
                    <a:srgbClr val="000000"/>
                  </a:outerShdw>
                </a:effectLst>
              </a:rPr>
              <a:t>2020s:          High Luminosity LHC, &gt; 10x more data</a:t>
            </a:r>
            <a:endParaRPr lang="en-GB" dirty="0">
              <a:solidFill>
                <a:srgbClr val="FFFF00"/>
              </a:solidFill>
              <a:effectLst>
                <a:outerShdw blurRad="38100" dist="38100" dir="2700000">
                  <a:srgbClr val="000000"/>
                </a:outerShdw>
              </a:effectLst>
            </a:endParaRPr>
          </a:p>
        </p:txBody>
      </p:sp>
      <p:pic>
        <p:nvPicPr>
          <p:cNvPr id="14" name="Picture 13"/>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47171" y="3581400"/>
            <a:ext cx="3612851" cy="2092504"/>
          </a:xfrm>
          <a:prstGeom prst="rect">
            <a:avLst/>
          </a:prstGeom>
        </p:spPr>
      </p:pic>
      <p:sp>
        <p:nvSpPr>
          <p:cNvPr id="6" name="TextBox 5"/>
          <p:cNvSpPr txBox="1"/>
          <p:nvPr/>
        </p:nvSpPr>
        <p:spPr>
          <a:xfrm>
            <a:off x="189568" y="5589658"/>
            <a:ext cx="8802032" cy="338554"/>
          </a:xfrm>
          <a:prstGeom prst="rect">
            <a:avLst/>
          </a:prstGeom>
          <a:solidFill>
            <a:schemeClr val="tx2">
              <a:lumMod val="20000"/>
              <a:lumOff val="80000"/>
            </a:schemeClr>
          </a:solidFill>
        </p:spPr>
        <p:txBody>
          <a:bodyPr wrap="square" rtlCol="0">
            <a:spAutoFit/>
          </a:bodyPr>
          <a:lstStyle/>
          <a:p>
            <a:r>
              <a:rPr lang="en-US" sz="1600" dirty="0"/>
              <a:t>Study Higgs </a:t>
            </a:r>
            <a:r>
              <a:rPr lang="en-US" sz="1600" dirty="0" smtClean="0"/>
              <a:t>couplings</a:t>
            </a:r>
            <a:r>
              <a:rPr lang="en-GB" sz="1600" dirty="0" smtClean="0"/>
              <a:t>       </a:t>
            </a:r>
            <a:r>
              <a:rPr lang="en-US" sz="1600" dirty="0" smtClean="0"/>
              <a:t>Search for new particles            Study matter/antimatter differences </a:t>
            </a:r>
            <a:endParaRPr lang="en-GB"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3156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8" name="Rectangle 1042"/>
          <p:cNvSpPr>
            <a:spLocks noChangeArrowheads="1"/>
          </p:cNvSpPr>
          <p:nvPr/>
        </p:nvSpPr>
        <p:spPr bwMode="auto">
          <a:xfrm>
            <a:off x="0" y="3175"/>
            <a:ext cx="9144000" cy="6858000"/>
          </a:xfrm>
          <a:prstGeom prst="rect">
            <a:avLst/>
          </a:prstGeom>
          <a:gradFill rotWithShape="0">
            <a:gsLst>
              <a:gs pos="0">
                <a:schemeClr val="tx2"/>
              </a:gs>
              <a:gs pos="100000">
                <a:schemeClr val="hlink"/>
              </a:gs>
            </a:gsLst>
            <a:lin ang="5400000" scaled="1"/>
          </a:gradFill>
          <a:ln w="9525">
            <a:noFill/>
            <a:miter lim="800000"/>
            <a:headEnd/>
            <a:tailEnd/>
          </a:ln>
        </p:spPr>
        <p:txBody>
          <a:bodyPr>
            <a:prstTxWarp prst="textNoShape">
              <a:avLst/>
            </a:prstTxWarp>
          </a:bodyPr>
          <a:lstStyle/>
          <a:p>
            <a:endParaRPr lang="en-US"/>
          </a:p>
        </p:txBody>
      </p:sp>
      <p:sp>
        <p:nvSpPr>
          <p:cNvPr id="37891" name="Rectangle 1027"/>
          <p:cNvSpPr>
            <a:spLocks noGrp="1" noChangeArrowheads="1"/>
          </p:cNvSpPr>
          <p:nvPr>
            <p:ph type="title" idx="4294967295"/>
          </p:nvPr>
        </p:nvSpPr>
        <p:spPr>
          <a:xfrm>
            <a:off x="1981200" y="228600"/>
            <a:ext cx="6705600" cy="685800"/>
          </a:xfrm>
          <a:effectLst>
            <a:outerShdw blurRad="63500" dist="38099" dir="2700000" algn="ctr" rotWithShape="0">
              <a:schemeClr val="tx1">
                <a:alpha val="74997"/>
              </a:schemeClr>
            </a:outerShdw>
          </a:effectLst>
        </p:spPr>
        <p:txBody>
          <a:bodyPr anchor="ctr"/>
          <a:lstStyle/>
          <a:p>
            <a:pPr eaLnBrk="1" hangingPunct="1">
              <a:defRPr/>
            </a:pPr>
            <a:r>
              <a:rPr lang="en-GB" dirty="0" smtClean="0">
                <a:solidFill>
                  <a:srgbClr val="FCF933"/>
                </a:solidFill>
                <a:ea typeface="+mj-ea"/>
                <a:cs typeface="+mj-cs"/>
              </a:rPr>
              <a:t>The Mission </a:t>
            </a:r>
            <a:r>
              <a:rPr lang="en-GB" dirty="0">
                <a:solidFill>
                  <a:srgbClr val="FCF933"/>
                </a:solidFill>
                <a:ea typeface="+mj-ea"/>
                <a:cs typeface="+mj-cs"/>
              </a:rPr>
              <a:t>of </a:t>
            </a:r>
            <a:r>
              <a:rPr lang="en-GB" dirty="0" smtClean="0">
                <a:solidFill>
                  <a:srgbClr val="FCF933"/>
                </a:solidFill>
                <a:ea typeface="+mj-ea"/>
                <a:cs typeface="+mj-cs"/>
              </a:rPr>
              <a:t>CERN</a:t>
            </a:r>
            <a:endParaRPr lang="en-GB" i="1" dirty="0">
              <a:solidFill>
                <a:srgbClr val="0070C0"/>
              </a:solidFill>
              <a:ea typeface="+mj-ea"/>
              <a:cs typeface="+mj-cs"/>
            </a:endParaRPr>
          </a:p>
        </p:txBody>
      </p:sp>
      <p:sp>
        <p:nvSpPr>
          <p:cNvPr id="37892" name="Rectangle 1028"/>
          <p:cNvSpPr>
            <a:spLocks noGrp="1" noChangeArrowheads="1"/>
          </p:cNvSpPr>
          <p:nvPr>
            <p:ph type="body" idx="4294967295"/>
          </p:nvPr>
        </p:nvSpPr>
        <p:spPr>
          <a:xfrm>
            <a:off x="0" y="1371600"/>
            <a:ext cx="6172200" cy="5181600"/>
          </a:xfrm>
        </p:spPr>
        <p:txBody>
          <a:bodyPr/>
          <a:lstStyle/>
          <a:p>
            <a:pPr eaLnBrk="1" hangingPunct="1">
              <a:lnSpc>
                <a:spcPct val="90000"/>
              </a:lnSpc>
              <a:buClrTx/>
              <a:defRPr/>
            </a:pPr>
            <a:r>
              <a:rPr lang="en-GB" sz="2400" dirty="0">
                <a:solidFill>
                  <a:srgbClr val="FCF933"/>
                </a:solidFill>
                <a:ea typeface="+mn-ea"/>
                <a:cs typeface="+mn-cs"/>
              </a:rPr>
              <a:t>Push back</a:t>
            </a:r>
            <a:r>
              <a:rPr lang="en-GB" sz="2400" dirty="0">
                <a:solidFill>
                  <a:srgbClr val="FFFFFF"/>
                </a:solidFill>
                <a:ea typeface="+mn-ea"/>
                <a:cs typeface="+mn-cs"/>
              </a:rPr>
              <a:t> the frontiers of knowledge</a:t>
            </a:r>
          </a:p>
          <a:p>
            <a:pPr eaLnBrk="1" hangingPunct="1">
              <a:lnSpc>
                <a:spcPct val="90000"/>
              </a:lnSpc>
              <a:buClrTx/>
              <a:buFont typeface="Wingdings" pitchFamily="-112" charset="2"/>
              <a:buNone/>
              <a:defRPr/>
            </a:pPr>
            <a:r>
              <a:rPr lang="en-GB" sz="2400" dirty="0">
                <a:solidFill>
                  <a:srgbClr val="FFFFFF"/>
                </a:solidFill>
                <a:effectLst>
                  <a:outerShdw blurRad="38100" dist="38100" dir="2700000" algn="tl">
                    <a:srgbClr val="000000"/>
                  </a:outerShdw>
                </a:effectLst>
                <a:ea typeface="+mn-ea"/>
                <a:cs typeface="+mn-cs"/>
              </a:rPr>
              <a:t>	</a:t>
            </a:r>
            <a:r>
              <a:rPr lang="en-GB" sz="1600" dirty="0" smtClean="0">
                <a:solidFill>
                  <a:srgbClr val="FFFFFF"/>
                </a:solidFill>
                <a:ea typeface="+mn-ea"/>
                <a:cs typeface="+mn-cs"/>
              </a:rPr>
              <a:t>Studying the structure of matter on the smallest distances/highest energies… what </a:t>
            </a:r>
            <a:r>
              <a:rPr lang="en-GB" sz="1600" dirty="0">
                <a:solidFill>
                  <a:srgbClr val="FFFFFF"/>
                </a:solidFill>
                <a:ea typeface="+mn-ea"/>
                <a:cs typeface="+mn-cs"/>
              </a:rPr>
              <a:t>was the matter like </a:t>
            </a:r>
            <a:r>
              <a:rPr lang="en-GB" sz="1600" dirty="0" smtClean="0">
                <a:solidFill>
                  <a:srgbClr val="FFFFFF"/>
                </a:solidFill>
                <a:ea typeface="+mn-ea"/>
                <a:cs typeface="+mn-cs"/>
              </a:rPr>
              <a:t>in </a:t>
            </a:r>
            <a:r>
              <a:rPr lang="en-GB" sz="1600" dirty="0">
                <a:solidFill>
                  <a:srgbClr val="FFFFFF"/>
                </a:solidFill>
                <a:ea typeface="+mn-ea"/>
                <a:cs typeface="+mn-cs"/>
              </a:rPr>
              <a:t>the first moments of the Universe’s existence?</a:t>
            </a:r>
          </a:p>
          <a:p>
            <a:pPr eaLnBrk="1" hangingPunct="1">
              <a:lnSpc>
                <a:spcPct val="90000"/>
              </a:lnSpc>
              <a:buClrTx/>
              <a:defRPr/>
            </a:pPr>
            <a:endParaRPr lang="en-GB" sz="1600" dirty="0">
              <a:solidFill>
                <a:srgbClr val="FFFFFF"/>
              </a:solidFill>
              <a:effectLst>
                <a:outerShdw blurRad="38100" dist="38100" dir="2700000" algn="tl">
                  <a:srgbClr val="000000"/>
                </a:outerShdw>
              </a:effectLst>
              <a:ea typeface="+mn-ea"/>
              <a:cs typeface="+mn-cs"/>
            </a:endParaRPr>
          </a:p>
          <a:p>
            <a:pPr eaLnBrk="1" hangingPunct="1">
              <a:lnSpc>
                <a:spcPct val="90000"/>
              </a:lnSpc>
              <a:buClrTx/>
              <a:defRPr/>
            </a:pPr>
            <a:r>
              <a:rPr lang="en-GB" sz="2400" dirty="0">
                <a:solidFill>
                  <a:srgbClr val="FCF933"/>
                </a:solidFill>
                <a:ea typeface="+mn-ea"/>
                <a:cs typeface="+mn-cs"/>
              </a:rPr>
              <a:t>Develop</a:t>
            </a:r>
            <a:r>
              <a:rPr lang="en-GB" sz="2400" dirty="0">
                <a:solidFill>
                  <a:srgbClr val="FFFFFF"/>
                </a:solidFill>
                <a:ea typeface="+mn-ea"/>
                <a:cs typeface="+mn-cs"/>
              </a:rPr>
              <a:t> new technologies for accelerators and detectors</a:t>
            </a:r>
          </a:p>
          <a:p>
            <a:pPr eaLnBrk="1" hangingPunct="1">
              <a:lnSpc>
                <a:spcPct val="90000"/>
              </a:lnSpc>
              <a:buClrTx/>
              <a:buFont typeface="Wingdings" pitchFamily="-112" charset="2"/>
              <a:buNone/>
              <a:defRPr/>
            </a:pPr>
            <a:r>
              <a:rPr lang="en-GB" sz="2400" dirty="0">
                <a:solidFill>
                  <a:srgbClr val="FFFFFF"/>
                </a:solidFill>
                <a:effectLst>
                  <a:outerShdw blurRad="38100" dist="38100" dir="2700000" algn="tl">
                    <a:srgbClr val="000000"/>
                  </a:outerShdw>
                </a:effectLst>
                <a:ea typeface="+mn-ea"/>
                <a:cs typeface="+mn-cs"/>
              </a:rPr>
              <a:t>	</a:t>
            </a:r>
            <a:r>
              <a:rPr lang="en-GB" sz="1600" dirty="0">
                <a:solidFill>
                  <a:srgbClr val="FFFFFF"/>
                </a:solidFill>
                <a:ea typeface="+mn-ea"/>
                <a:cs typeface="+mn-cs"/>
              </a:rPr>
              <a:t>Information technology - the Web and the GRID</a:t>
            </a:r>
          </a:p>
          <a:p>
            <a:pPr eaLnBrk="1" hangingPunct="1">
              <a:lnSpc>
                <a:spcPct val="90000"/>
              </a:lnSpc>
              <a:buClrTx/>
              <a:buFont typeface="Wingdings" pitchFamily="-112" charset="2"/>
              <a:buNone/>
              <a:defRPr/>
            </a:pPr>
            <a:r>
              <a:rPr lang="en-GB" sz="1600" dirty="0">
                <a:solidFill>
                  <a:srgbClr val="FFFFFF"/>
                </a:solidFill>
                <a:ea typeface="+mn-ea"/>
                <a:cs typeface="+mn-cs"/>
              </a:rPr>
              <a:t>	Medicine - diagnosis and therapy</a:t>
            </a:r>
            <a:endParaRPr lang="en-GB" sz="2400" dirty="0">
              <a:solidFill>
                <a:srgbClr val="FFFFFF"/>
              </a:solidFill>
              <a:ea typeface="+mn-ea"/>
              <a:cs typeface="+mn-cs"/>
            </a:endParaRPr>
          </a:p>
          <a:p>
            <a:pPr eaLnBrk="1" hangingPunct="1">
              <a:lnSpc>
                <a:spcPct val="90000"/>
              </a:lnSpc>
              <a:buClrTx/>
              <a:defRPr/>
            </a:pPr>
            <a:endParaRPr lang="en-GB" sz="2400" dirty="0">
              <a:solidFill>
                <a:srgbClr val="FFFFFF"/>
              </a:solidFill>
              <a:effectLst>
                <a:outerShdw blurRad="38100" dist="38100" dir="2700000" algn="tl">
                  <a:srgbClr val="000000"/>
                </a:outerShdw>
              </a:effectLst>
              <a:ea typeface="+mn-ea"/>
              <a:cs typeface="+mn-cs"/>
            </a:endParaRPr>
          </a:p>
          <a:p>
            <a:pPr eaLnBrk="1" hangingPunct="1">
              <a:lnSpc>
                <a:spcPct val="90000"/>
              </a:lnSpc>
              <a:buClrTx/>
              <a:defRPr/>
            </a:pPr>
            <a:r>
              <a:rPr lang="en-GB" sz="2400" dirty="0">
                <a:solidFill>
                  <a:srgbClr val="FCF933"/>
                </a:solidFill>
                <a:ea typeface="+mn-ea"/>
                <a:cs typeface="+mn-cs"/>
              </a:rPr>
              <a:t>Train</a:t>
            </a:r>
            <a:r>
              <a:rPr lang="en-GB" sz="2400" dirty="0">
                <a:solidFill>
                  <a:srgbClr val="FFFFFF"/>
                </a:solidFill>
                <a:ea typeface="+mn-ea"/>
                <a:cs typeface="+mn-cs"/>
              </a:rPr>
              <a:t> scientists and engineers</a:t>
            </a:r>
            <a:r>
              <a:rPr lang="en-GB" sz="2400" dirty="0" smtClean="0">
                <a:solidFill>
                  <a:srgbClr val="FFFFFF"/>
                </a:solidFill>
                <a:ea typeface="+mn-ea"/>
                <a:cs typeface="+mn-cs"/>
              </a:rPr>
              <a:t> </a:t>
            </a:r>
            <a:br>
              <a:rPr lang="en-GB" sz="2400" dirty="0" smtClean="0">
                <a:solidFill>
                  <a:srgbClr val="FFFFFF"/>
                </a:solidFill>
                <a:ea typeface="+mn-ea"/>
                <a:cs typeface="+mn-cs"/>
              </a:rPr>
            </a:br>
            <a:r>
              <a:rPr lang="en-GB" sz="2400" dirty="0" smtClean="0">
                <a:solidFill>
                  <a:srgbClr val="FFFFFF"/>
                </a:solidFill>
                <a:ea typeface="+mn-ea"/>
                <a:cs typeface="+mn-cs"/>
              </a:rPr>
              <a:t>of </a:t>
            </a:r>
            <a:r>
              <a:rPr lang="en-GB" sz="2400" dirty="0">
                <a:solidFill>
                  <a:srgbClr val="FFFFFF"/>
                </a:solidFill>
                <a:ea typeface="+mn-ea"/>
                <a:cs typeface="+mn-cs"/>
              </a:rPr>
              <a:t>tomorrow</a:t>
            </a:r>
          </a:p>
          <a:p>
            <a:pPr eaLnBrk="1" hangingPunct="1">
              <a:lnSpc>
                <a:spcPct val="90000"/>
              </a:lnSpc>
              <a:buClrTx/>
              <a:defRPr/>
            </a:pPr>
            <a:endParaRPr lang="en-GB" sz="2400" dirty="0">
              <a:solidFill>
                <a:srgbClr val="FFFFFF"/>
              </a:solidFill>
              <a:effectLst>
                <a:outerShdw blurRad="38100" dist="38100" dir="2700000" algn="tl">
                  <a:srgbClr val="000000"/>
                </a:outerShdw>
              </a:effectLst>
              <a:ea typeface="+mn-ea"/>
              <a:cs typeface="+mn-cs"/>
            </a:endParaRPr>
          </a:p>
          <a:p>
            <a:pPr eaLnBrk="1" hangingPunct="1">
              <a:lnSpc>
                <a:spcPct val="90000"/>
              </a:lnSpc>
              <a:buClrTx/>
              <a:defRPr/>
            </a:pPr>
            <a:r>
              <a:rPr lang="en-GB" sz="2400" dirty="0">
                <a:solidFill>
                  <a:srgbClr val="FCF933"/>
                </a:solidFill>
                <a:ea typeface="+mn-ea"/>
                <a:cs typeface="+mn-cs"/>
              </a:rPr>
              <a:t>Unite</a:t>
            </a:r>
            <a:r>
              <a:rPr lang="en-GB" sz="2400" dirty="0">
                <a:solidFill>
                  <a:srgbClr val="FFFFFF"/>
                </a:solidFill>
                <a:ea typeface="+mn-ea"/>
                <a:cs typeface="+mn-cs"/>
              </a:rPr>
              <a:t> people from different countries </a:t>
            </a:r>
            <a:r>
              <a:rPr lang="en-GB" sz="2400" dirty="0" smtClean="0">
                <a:solidFill>
                  <a:srgbClr val="FFFFFF"/>
                </a:solidFill>
                <a:ea typeface="+mn-ea"/>
                <a:cs typeface="+mn-cs"/>
              </a:rPr>
              <a:t/>
            </a:r>
            <a:br>
              <a:rPr lang="en-GB" sz="2400" dirty="0" smtClean="0">
                <a:solidFill>
                  <a:srgbClr val="FFFFFF"/>
                </a:solidFill>
                <a:ea typeface="+mn-ea"/>
                <a:cs typeface="+mn-cs"/>
              </a:rPr>
            </a:br>
            <a:r>
              <a:rPr lang="en-GB" sz="2400" dirty="0" smtClean="0">
                <a:solidFill>
                  <a:srgbClr val="FFFFFF"/>
                </a:solidFill>
                <a:ea typeface="+mn-ea"/>
                <a:cs typeface="+mn-cs"/>
              </a:rPr>
              <a:t>and </a:t>
            </a:r>
            <a:r>
              <a:rPr lang="en-GB" sz="2400" dirty="0">
                <a:solidFill>
                  <a:srgbClr val="FFFFFF"/>
                </a:solidFill>
                <a:ea typeface="+mn-ea"/>
                <a:cs typeface="+mn-cs"/>
              </a:rPr>
              <a:t>cultures</a:t>
            </a:r>
            <a:endParaRPr lang="en-GB" sz="2000" dirty="0">
              <a:solidFill>
                <a:srgbClr val="FFFFFF"/>
              </a:solidFill>
              <a:ea typeface="+mn-ea"/>
              <a:cs typeface="+mn-cs"/>
            </a:endParaRPr>
          </a:p>
        </p:txBody>
      </p:sp>
      <p:pic>
        <p:nvPicPr>
          <p:cNvPr id="37894" name="Picture 1030" descr="einstein-1"/>
          <p:cNvPicPr>
            <a:picLocks noChangeAspect="1" noChangeArrowheads="1"/>
          </p:cNvPicPr>
          <p:nvPr/>
        </p:nvPicPr>
        <p:blipFill>
          <a:blip r:embed="rId3" cstate="screen"/>
          <a:srcRect/>
          <a:stretch>
            <a:fillRect/>
          </a:stretch>
        </p:blipFill>
        <p:spPr bwMode="auto">
          <a:xfrm>
            <a:off x="7618413" y="990600"/>
            <a:ext cx="1217612" cy="167640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6" name="Picture 1032" descr="PET_Alzheimer"/>
          <p:cNvPicPr>
            <a:picLocks noChangeAspect="1" noChangeArrowheads="1"/>
          </p:cNvPicPr>
          <p:nvPr/>
        </p:nvPicPr>
        <p:blipFill>
          <a:blip r:embed="rId4" cstate="screen"/>
          <a:srcRect/>
          <a:stretch>
            <a:fillRect/>
          </a:stretch>
        </p:blipFill>
        <p:spPr bwMode="auto">
          <a:xfrm>
            <a:off x="7159625" y="2838450"/>
            <a:ext cx="1828800" cy="1371600"/>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7" name="Picture 1033" descr="Grid_globe_V1"/>
          <p:cNvPicPr>
            <a:picLocks noChangeAspect="1" noChangeArrowheads="1"/>
          </p:cNvPicPr>
          <p:nvPr/>
        </p:nvPicPr>
        <p:blipFill>
          <a:blip r:embed="rId5" cstate="screen"/>
          <a:srcRect/>
          <a:stretch>
            <a:fillRect/>
          </a:stretch>
        </p:blipFill>
        <p:spPr bwMode="auto">
          <a:xfrm>
            <a:off x="5483225" y="2819400"/>
            <a:ext cx="1600200" cy="1349375"/>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898" name="Picture 1034" descr="Picture 1"/>
          <p:cNvPicPr>
            <a:picLocks noChangeAspect="1" noChangeArrowheads="1"/>
          </p:cNvPicPr>
          <p:nvPr/>
        </p:nvPicPr>
        <p:blipFill>
          <a:blip r:embed="rId6" cstate="screen"/>
          <a:srcRect/>
          <a:stretch>
            <a:fillRect/>
          </a:stretch>
        </p:blipFill>
        <p:spPr bwMode="auto">
          <a:xfrm>
            <a:off x="5867400" y="4425950"/>
            <a:ext cx="1447800" cy="1058863"/>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3" name="Picture 1039" descr="Picture 1"/>
          <p:cNvPicPr>
            <a:picLocks noChangeAspect="1" noChangeArrowheads="1"/>
          </p:cNvPicPr>
          <p:nvPr/>
        </p:nvPicPr>
        <p:blipFill>
          <a:blip r:embed="rId7" cstate="screen"/>
          <a:srcRect/>
          <a:stretch>
            <a:fillRect/>
          </a:stretch>
        </p:blipFill>
        <p:spPr bwMode="auto">
          <a:xfrm>
            <a:off x="6553200" y="5638800"/>
            <a:ext cx="2057400" cy="1109663"/>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4" name="Picture 1040" descr="Picture 3"/>
          <p:cNvPicPr>
            <a:picLocks noChangeAspect="1" noChangeArrowheads="1"/>
          </p:cNvPicPr>
          <p:nvPr/>
        </p:nvPicPr>
        <p:blipFill>
          <a:blip r:embed="rId8" cstate="screen"/>
          <a:srcRect/>
          <a:stretch>
            <a:fillRect/>
          </a:stretch>
        </p:blipFill>
        <p:spPr bwMode="auto">
          <a:xfrm>
            <a:off x="7423150" y="4427538"/>
            <a:ext cx="1568450" cy="1058862"/>
          </a:xfrm>
          <a:prstGeom prst="rect">
            <a:avLst/>
          </a:prstGeom>
          <a:noFill/>
          <a:ln w="9525">
            <a:noFill/>
            <a:miter lim="800000"/>
            <a:headEnd/>
            <a:tailEnd/>
          </a:ln>
          <a:effectLst>
            <a:outerShdw blurRad="63500" dist="38099" dir="2700000" algn="ctr" rotWithShape="0">
              <a:srgbClr val="000000">
                <a:alpha val="74997"/>
              </a:srgbClr>
            </a:outerShdw>
          </a:effectLst>
        </p:spPr>
      </p:pic>
      <p:pic>
        <p:nvPicPr>
          <p:cNvPr id="37905" name="Picture 1041" descr="Picture 2"/>
          <p:cNvPicPr>
            <a:picLocks noChangeAspect="1" noChangeArrowheads="1"/>
          </p:cNvPicPr>
          <p:nvPr/>
        </p:nvPicPr>
        <p:blipFill>
          <a:blip r:embed="rId9" cstate="screen"/>
          <a:srcRect/>
          <a:stretch>
            <a:fillRect/>
          </a:stretch>
        </p:blipFill>
        <p:spPr bwMode="auto">
          <a:xfrm>
            <a:off x="6248400" y="1219200"/>
            <a:ext cx="1265238" cy="1255713"/>
          </a:xfrm>
          <a:prstGeom prst="rect">
            <a:avLst/>
          </a:prstGeom>
          <a:noFill/>
          <a:ln w="9525">
            <a:noFill/>
            <a:miter lim="800000"/>
            <a:headEnd/>
            <a:tailEnd/>
          </a:ln>
          <a:effectLst>
            <a:outerShdw blurRad="63500" dist="38099" dir="2700000" algn="ctr" rotWithShape="0">
              <a:srgbClr val="000000">
                <a:alpha val="74997"/>
              </a:srgbClr>
            </a:outerShdw>
          </a:effectLst>
        </p:spPr>
      </p:pic>
      <p:grpSp>
        <p:nvGrpSpPr>
          <p:cNvPr id="2" name="Group 15"/>
          <p:cNvGrpSpPr/>
          <p:nvPr/>
        </p:nvGrpSpPr>
        <p:grpSpPr>
          <a:xfrm>
            <a:off x="0" y="0"/>
            <a:ext cx="1714500" cy="1304925"/>
            <a:chOff x="0" y="0"/>
            <a:chExt cx="1714500" cy="1304925"/>
          </a:xfrm>
        </p:grpSpPr>
        <p:sp>
          <p:nvSpPr>
            <p:cNvPr id="16389" name="Rectangle 3"/>
            <p:cNvSpPr>
              <a:spLocks noChangeArrowheads="1"/>
            </p:cNvSpPr>
            <p:nvPr/>
          </p:nvSpPr>
          <p:spPr bwMode="auto">
            <a:xfrm>
              <a:off x="609600" y="457200"/>
              <a:ext cx="533400" cy="381000"/>
            </a:xfrm>
            <a:prstGeom prst="rect">
              <a:avLst/>
            </a:prstGeom>
            <a:solidFill>
              <a:schemeClr val="accent1"/>
            </a:solidFill>
            <a:ln w="9525">
              <a:noFill/>
              <a:miter lim="800000"/>
              <a:headEnd/>
              <a:tailEnd/>
            </a:ln>
          </p:spPr>
          <p:txBody>
            <a:bodyPr wrap="none" anchor="ctr">
              <a:prstTxWarp prst="textNoShape">
                <a:avLst/>
              </a:prstTxWarp>
            </a:bodyPr>
            <a:lstStyle/>
            <a:p>
              <a:endParaRPr lang="en-US"/>
            </a:p>
          </p:txBody>
        </p:sp>
        <p:pic>
          <p:nvPicPr>
            <p:cNvPr id="16399" name="Picture 13" descr="Picture 21"/>
            <p:cNvPicPr>
              <a:picLocks noChangeAspect="1" noChangeArrowheads="1"/>
            </p:cNvPicPr>
            <p:nvPr/>
          </p:nvPicPr>
          <p:blipFill>
            <a:blip r:embed="rId10" cstate="screen">
              <a:clrChange>
                <a:clrFrom>
                  <a:srgbClr val="FFFFFF"/>
                </a:clrFrom>
                <a:clrTo>
                  <a:srgbClr val="FFFFFF">
                    <a:alpha val="0"/>
                  </a:srgbClr>
                </a:clrTo>
              </a:clrChange>
            </a:blip>
            <a:srcRect/>
            <a:stretch>
              <a:fillRect/>
            </a:stretch>
          </p:blipFill>
          <p:spPr bwMode="auto">
            <a:xfrm>
              <a:off x="0" y="0"/>
              <a:ext cx="1714500" cy="1304925"/>
            </a:xfrm>
            <a:prstGeom prst="rect">
              <a:avLst/>
            </a:prstGeom>
            <a:noFill/>
            <a:ln w="9525">
              <a:noFill/>
              <a:miter lim="800000"/>
              <a:headEnd/>
              <a:tailEnd/>
            </a:ln>
          </p:spPr>
        </p:pic>
      </p:grpSp>
      <p:grpSp>
        <p:nvGrpSpPr>
          <p:cNvPr id="3" name="Group 16"/>
          <p:cNvGrpSpPr/>
          <p:nvPr/>
        </p:nvGrpSpPr>
        <p:grpSpPr>
          <a:xfrm>
            <a:off x="2743200" y="1828800"/>
            <a:ext cx="3505200" cy="2743200"/>
            <a:chOff x="0" y="0"/>
            <a:chExt cx="1714500" cy="1304925"/>
          </a:xfrm>
        </p:grpSpPr>
        <p:sp>
          <p:nvSpPr>
            <p:cNvPr id="18" name="Rectangle 3"/>
            <p:cNvSpPr>
              <a:spLocks noChangeArrowheads="1"/>
            </p:cNvSpPr>
            <p:nvPr/>
          </p:nvSpPr>
          <p:spPr bwMode="auto">
            <a:xfrm>
              <a:off x="609600" y="457200"/>
              <a:ext cx="533400" cy="381000"/>
            </a:xfrm>
            <a:prstGeom prst="rect">
              <a:avLst/>
            </a:prstGeom>
            <a:solidFill>
              <a:schemeClr val="accent1"/>
            </a:solidFill>
            <a:ln w="9525">
              <a:noFill/>
              <a:miter lim="800000"/>
              <a:headEnd/>
              <a:tailEnd/>
            </a:ln>
          </p:spPr>
          <p:txBody>
            <a:bodyPr wrap="none" anchor="ctr">
              <a:prstTxWarp prst="textNoShape">
                <a:avLst/>
              </a:prstTxWarp>
            </a:bodyPr>
            <a:lstStyle/>
            <a:p>
              <a:endParaRPr lang="en-US"/>
            </a:p>
          </p:txBody>
        </p:sp>
        <p:pic>
          <p:nvPicPr>
            <p:cNvPr id="19" name="Picture 13" descr="Picture 21"/>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0" y="0"/>
              <a:ext cx="1714500" cy="1304925"/>
            </a:xfrm>
            <a:prstGeom prst="rect">
              <a:avLst/>
            </a:prstGeom>
            <a:noFill/>
            <a:ln w="9525">
              <a:noFill/>
              <a:miter lim="800000"/>
              <a:headEnd/>
              <a:tailEnd/>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3"/>
                                        </p:tgtEl>
                                        <p:attrNameLst>
                                          <p:attrName>ppt_w</p:attrName>
                                        </p:attrNameLst>
                                      </p:cBhvr>
                                      <p:tavLst>
                                        <p:tav tm="0">
                                          <p:val>
                                            <p:strVal val="ppt_w"/>
                                          </p:val>
                                        </p:tav>
                                        <p:tav tm="100000">
                                          <p:val>
                                            <p:strVal val="ppt_w*0.70"/>
                                          </p:val>
                                        </p:tav>
                                      </p:tavLst>
                                    </p:anim>
                                    <p:anim calcmode="lin" valueType="num">
                                      <p:cBhvr>
                                        <p:cTn id="7" dur="1000"/>
                                        <p:tgtEl>
                                          <p:spTgt spid="3"/>
                                        </p:tgtEl>
                                        <p:attrNameLst>
                                          <p:attrName>ppt_h</p:attrName>
                                        </p:attrNameLst>
                                      </p:cBhvr>
                                      <p:tavLst>
                                        <p:tav tm="0">
                                          <p:val>
                                            <p:strVal val="ppt_h"/>
                                          </p:val>
                                        </p:tav>
                                        <p:tav tm="100000">
                                          <p:val>
                                            <p:strVal val="ppt_h"/>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7892">
                                            <p:txEl>
                                              <p:pRg st="0" end="0"/>
                                            </p:txEl>
                                          </p:spTgt>
                                        </p:tgtEl>
                                        <p:attrNameLst>
                                          <p:attrName>style.visibility</p:attrName>
                                        </p:attrNameLst>
                                      </p:cBhvr>
                                      <p:to>
                                        <p:strVal val="visible"/>
                                      </p:to>
                                    </p:set>
                                    <p:animEffect transition="in" filter="fade">
                                      <p:cBhvr>
                                        <p:cTn id="19" dur="1000"/>
                                        <p:tgtEl>
                                          <p:spTgt spid="37892">
                                            <p:txEl>
                                              <p:pRg st="0" end="0"/>
                                            </p:txEl>
                                          </p:spTgt>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37892">
                                            <p:txEl>
                                              <p:pRg st="1" end="1"/>
                                            </p:txEl>
                                          </p:spTgt>
                                        </p:tgtEl>
                                        <p:attrNameLst>
                                          <p:attrName>style.visibility</p:attrName>
                                        </p:attrNameLst>
                                      </p:cBhvr>
                                      <p:to>
                                        <p:strVal val="visible"/>
                                      </p:to>
                                    </p:set>
                                    <p:animEffect transition="in" filter="fade">
                                      <p:cBhvr>
                                        <p:cTn id="23" dur="1000"/>
                                        <p:tgtEl>
                                          <p:spTgt spid="37892">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7905"/>
                                        </p:tgtEl>
                                        <p:attrNameLst>
                                          <p:attrName>style.visibility</p:attrName>
                                        </p:attrNameLst>
                                      </p:cBhvr>
                                      <p:to>
                                        <p:strVal val="visible"/>
                                      </p:to>
                                    </p:set>
                                    <p:animEffect transition="in" filter="fade">
                                      <p:cBhvr>
                                        <p:cTn id="26" dur="1000"/>
                                        <p:tgtEl>
                                          <p:spTgt spid="37905"/>
                                        </p:tgtEl>
                                      </p:cBhvr>
                                    </p:animEffect>
                                  </p:childTnLst>
                                </p:cTn>
                              </p:par>
                              <p:par>
                                <p:cTn id="27" presetID="10" presetClass="entr" presetSubtype="0" fill="hold" nodeType="withEffect">
                                  <p:stCondLst>
                                    <p:cond delay="0"/>
                                  </p:stCondLst>
                                  <p:childTnLst>
                                    <p:set>
                                      <p:cBhvr>
                                        <p:cTn id="28" dur="1" fill="hold">
                                          <p:stCondLst>
                                            <p:cond delay="0"/>
                                          </p:stCondLst>
                                        </p:cTn>
                                        <p:tgtEl>
                                          <p:spTgt spid="37894"/>
                                        </p:tgtEl>
                                        <p:attrNameLst>
                                          <p:attrName>style.visibility</p:attrName>
                                        </p:attrNameLst>
                                      </p:cBhvr>
                                      <p:to>
                                        <p:strVal val="visible"/>
                                      </p:to>
                                    </p:set>
                                    <p:animEffect transition="in" filter="fade">
                                      <p:cBhvr>
                                        <p:cTn id="29" dur="1000"/>
                                        <p:tgtEl>
                                          <p:spTgt spid="3789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7892">
                                            <p:txEl>
                                              <p:pRg st="3" end="3"/>
                                            </p:txEl>
                                          </p:spTgt>
                                        </p:tgtEl>
                                        <p:attrNameLst>
                                          <p:attrName>style.visibility</p:attrName>
                                        </p:attrNameLst>
                                      </p:cBhvr>
                                      <p:to>
                                        <p:strVal val="visible"/>
                                      </p:to>
                                    </p:set>
                                    <p:animEffect transition="in" filter="fade">
                                      <p:cBhvr>
                                        <p:cTn id="34" dur="1000"/>
                                        <p:tgtEl>
                                          <p:spTgt spid="37892">
                                            <p:txEl>
                                              <p:pRg st="3" end="3"/>
                                            </p:txEl>
                                          </p:spTgt>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7892">
                                            <p:txEl>
                                              <p:pRg st="4" end="4"/>
                                            </p:txEl>
                                          </p:spTgt>
                                        </p:tgtEl>
                                        <p:attrNameLst>
                                          <p:attrName>style.visibility</p:attrName>
                                        </p:attrNameLst>
                                      </p:cBhvr>
                                      <p:to>
                                        <p:strVal val="visible"/>
                                      </p:to>
                                    </p:set>
                                    <p:animEffect transition="in" filter="fade">
                                      <p:cBhvr>
                                        <p:cTn id="38" dur="1000"/>
                                        <p:tgtEl>
                                          <p:spTgt spid="37892">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7897"/>
                                        </p:tgtEl>
                                        <p:attrNameLst>
                                          <p:attrName>style.visibility</p:attrName>
                                        </p:attrNameLst>
                                      </p:cBhvr>
                                      <p:to>
                                        <p:strVal val="visible"/>
                                      </p:to>
                                    </p:set>
                                    <p:animEffect transition="in" filter="fade">
                                      <p:cBhvr>
                                        <p:cTn id="41" dur="1000"/>
                                        <p:tgtEl>
                                          <p:spTgt spid="37897"/>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37892">
                                            <p:txEl>
                                              <p:pRg st="5" end="5"/>
                                            </p:txEl>
                                          </p:spTgt>
                                        </p:tgtEl>
                                        <p:attrNameLst>
                                          <p:attrName>style.visibility</p:attrName>
                                        </p:attrNameLst>
                                      </p:cBhvr>
                                      <p:to>
                                        <p:strVal val="visible"/>
                                      </p:to>
                                    </p:set>
                                    <p:animEffect transition="in" filter="fade">
                                      <p:cBhvr>
                                        <p:cTn id="45" dur="1000"/>
                                        <p:tgtEl>
                                          <p:spTgt spid="37892">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7896"/>
                                        </p:tgtEl>
                                        <p:attrNameLst>
                                          <p:attrName>style.visibility</p:attrName>
                                        </p:attrNameLst>
                                      </p:cBhvr>
                                      <p:to>
                                        <p:strVal val="visible"/>
                                      </p:to>
                                    </p:set>
                                    <p:animEffect transition="in" filter="fade">
                                      <p:cBhvr>
                                        <p:cTn id="48" dur="1000"/>
                                        <p:tgtEl>
                                          <p:spTgt spid="3789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7892">
                                            <p:txEl>
                                              <p:pRg st="7" end="7"/>
                                            </p:txEl>
                                          </p:spTgt>
                                        </p:tgtEl>
                                        <p:attrNameLst>
                                          <p:attrName>style.visibility</p:attrName>
                                        </p:attrNameLst>
                                      </p:cBhvr>
                                      <p:to>
                                        <p:strVal val="visible"/>
                                      </p:to>
                                    </p:set>
                                    <p:animEffect transition="in" filter="fade">
                                      <p:cBhvr>
                                        <p:cTn id="53" dur="1000"/>
                                        <p:tgtEl>
                                          <p:spTgt spid="37892">
                                            <p:txEl>
                                              <p:pRg st="7" end="7"/>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7898"/>
                                        </p:tgtEl>
                                        <p:attrNameLst>
                                          <p:attrName>style.visibility</p:attrName>
                                        </p:attrNameLst>
                                      </p:cBhvr>
                                      <p:to>
                                        <p:strVal val="visible"/>
                                      </p:to>
                                    </p:set>
                                    <p:animEffect transition="in" filter="fade">
                                      <p:cBhvr>
                                        <p:cTn id="56" dur="1000"/>
                                        <p:tgtEl>
                                          <p:spTgt spid="37898"/>
                                        </p:tgtEl>
                                      </p:cBhvr>
                                    </p:animEffect>
                                  </p:childTnLst>
                                </p:cTn>
                              </p:par>
                              <p:par>
                                <p:cTn id="57" presetID="10" presetClass="entr" presetSubtype="0" fill="hold" nodeType="withEffect">
                                  <p:stCondLst>
                                    <p:cond delay="0"/>
                                  </p:stCondLst>
                                  <p:childTnLst>
                                    <p:set>
                                      <p:cBhvr>
                                        <p:cTn id="58" dur="1" fill="hold">
                                          <p:stCondLst>
                                            <p:cond delay="0"/>
                                          </p:stCondLst>
                                        </p:cTn>
                                        <p:tgtEl>
                                          <p:spTgt spid="37904"/>
                                        </p:tgtEl>
                                        <p:attrNameLst>
                                          <p:attrName>style.visibility</p:attrName>
                                        </p:attrNameLst>
                                      </p:cBhvr>
                                      <p:to>
                                        <p:strVal val="visible"/>
                                      </p:to>
                                    </p:set>
                                    <p:animEffect transition="in" filter="fade">
                                      <p:cBhvr>
                                        <p:cTn id="59" dur="1000"/>
                                        <p:tgtEl>
                                          <p:spTgt spid="3790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7892">
                                            <p:txEl>
                                              <p:pRg st="9" end="9"/>
                                            </p:txEl>
                                          </p:spTgt>
                                        </p:tgtEl>
                                        <p:attrNameLst>
                                          <p:attrName>style.visibility</p:attrName>
                                        </p:attrNameLst>
                                      </p:cBhvr>
                                      <p:to>
                                        <p:strVal val="visible"/>
                                      </p:to>
                                    </p:set>
                                    <p:animEffect transition="in" filter="fade">
                                      <p:cBhvr>
                                        <p:cTn id="64" dur="1000"/>
                                        <p:tgtEl>
                                          <p:spTgt spid="37892">
                                            <p:txEl>
                                              <p:pRg st="9" end="9"/>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7903"/>
                                        </p:tgtEl>
                                        <p:attrNameLst>
                                          <p:attrName>style.visibility</p:attrName>
                                        </p:attrNameLst>
                                      </p:cBhvr>
                                      <p:to>
                                        <p:strVal val="visible"/>
                                      </p:to>
                                    </p:set>
                                    <p:animEffect transition="in" filter="fade">
                                      <p:cBhvr>
                                        <p:cTn id="67" dur="1000"/>
                                        <p:tgtEl>
                                          <p:spTgt spid="379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“unknown unknowns” </a:t>
            </a:r>
            <a:endParaRPr lang="en-US" dirty="0"/>
          </a:p>
        </p:txBody>
      </p:sp>
      <p:sp>
        <p:nvSpPr>
          <p:cNvPr id="3" name="Content Placeholder 2"/>
          <p:cNvSpPr>
            <a:spLocks noGrp="1"/>
          </p:cNvSpPr>
          <p:nvPr>
            <p:ph idx="1"/>
          </p:nvPr>
        </p:nvSpPr>
        <p:spPr>
          <a:xfrm>
            <a:off x="762042" y="990600"/>
            <a:ext cx="7924915" cy="5334000"/>
          </a:xfrm>
        </p:spPr>
        <p:txBody>
          <a:bodyPr>
            <a:normAutofit fontScale="92500" lnSpcReduction="10000"/>
          </a:bodyPr>
          <a:lstStyle/>
          <a:p>
            <a:pPr marL="0" indent="0">
              <a:buNone/>
            </a:pPr>
            <a:r>
              <a:rPr lang="en-US" sz="3000" dirty="0" smtClean="0">
                <a:solidFill>
                  <a:schemeClr val="tx2">
                    <a:lumMod val="75000"/>
                  </a:schemeClr>
                </a:solidFill>
              </a:rPr>
              <a:t>Needs a synergic use of:</a:t>
            </a:r>
          </a:p>
          <a:p>
            <a:pPr marL="0" indent="0">
              <a:buNone/>
            </a:pPr>
            <a:endParaRPr lang="en-US" sz="3000" dirty="0" smtClean="0">
              <a:solidFill>
                <a:schemeClr val="tx2">
                  <a:lumMod val="75000"/>
                </a:schemeClr>
              </a:solidFill>
            </a:endParaRPr>
          </a:p>
          <a:p>
            <a:r>
              <a:rPr lang="en-US" dirty="0" smtClean="0">
                <a:solidFill>
                  <a:schemeClr val="tx2">
                    <a:lumMod val="75000"/>
                  </a:schemeClr>
                </a:solidFill>
              </a:rPr>
              <a:t>High-Energy colliders </a:t>
            </a:r>
          </a:p>
          <a:p>
            <a:r>
              <a:rPr lang="en-US" dirty="0" smtClean="0">
                <a:solidFill>
                  <a:schemeClr val="tx2">
                    <a:lumMod val="75000"/>
                  </a:schemeClr>
                </a:solidFill>
              </a:rPr>
              <a:t>neutrino </a:t>
            </a:r>
            <a:r>
              <a:rPr lang="en-US" dirty="0">
                <a:solidFill>
                  <a:schemeClr val="tx2">
                    <a:lumMod val="75000"/>
                  </a:schemeClr>
                </a:solidFill>
              </a:rPr>
              <a:t>experiments (solar, short/long baseline, </a:t>
            </a:r>
            <a:r>
              <a:rPr lang="en-US" dirty="0" smtClean="0">
                <a:solidFill>
                  <a:schemeClr val="tx2">
                    <a:lumMod val="75000"/>
                  </a:schemeClr>
                </a:solidFill>
              </a:rPr>
              <a:t>reactors, 0</a:t>
            </a:r>
            <a:r>
              <a:rPr lang="en-US" dirty="0" smtClean="0">
                <a:solidFill>
                  <a:schemeClr val="tx2">
                    <a:lumMod val="75000"/>
                  </a:schemeClr>
                </a:solidFill>
                <a:latin typeface="Symbol" charset="2"/>
                <a:cs typeface="Symbol" charset="2"/>
              </a:rPr>
              <a:t>ν</a:t>
            </a:r>
            <a:r>
              <a:rPr lang="en-US" dirty="0" smtClean="0">
                <a:solidFill>
                  <a:schemeClr val="tx2">
                    <a:lumMod val="75000"/>
                  </a:schemeClr>
                </a:solidFill>
              </a:rPr>
              <a:t>ββ </a:t>
            </a:r>
            <a:r>
              <a:rPr lang="en-US" dirty="0">
                <a:solidFill>
                  <a:schemeClr val="tx2">
                    <a:lumMod val="75000"/>
                  </a:schemeClr>
                </a:solidFill>
              </a:rPr>
              <a:t>decays), </a:t>
            </a:r>
            <a:endParaRPr lang="en-US" dirty="0" smtClean="0">
              <a:solidFill>
                <a:schemeClr val="tx2">
                  <a:lumMod val="75000"/>
                </a:schemeClr>
              </a:solidFill>
            </a:endParaRPr>
          </a:p>
          <a:p>
            <a:r>
              <a:rPr lang="en-US" dirty="0" smtClean="0">
                <a:solidFill>
                  <a:schemeClr val="tx2">
                    <a:lumMod val="75000"/>
                  </a:schemeClr>
                </a:solidFill>
              </a:rPr>
              <a:t>cosmic </a:t>
            </a:r>
            <a:r>
              <a:rPr lang="en-US" dirty="0">
                <a:solidFill>
                  <a:schemeClr val="tx2">
                    <a:lumMod val="75000"/>
                  </a:schemeClr>
                </a:solidFill>
              </a:rPr>
              <a:t>surveys (CMB, Supernovae, </a:t>
            </a:r>
            <a:r>
              <a:rPr lang="en-US" dirty="0" smtClean="0">
                <a:solidFill>
                  <a:schemeClr val="tx2">
                    <a:lumMod val="75000"/>
                  </a:schemeClr>
                </a:solidFill>
              </a:rPr>
              <a:t>BAO, Dark E)</a:t>
            </a:r>
          </a:p>
          <a:p>
            <a:r>
              <a:rPr lang="en-US" dirty="0" smtClean="0">
                <a:solidFill>
                  <a:schemeClr val="tx2">
                    <a:lumMod val="75000"/>
                  </a:schemeClr>
                </a:solidFill>
              </a:rPr>
              <a:t>dark </a:t>
            </a:r>
            <a:r>
              <a:rPr lang="en-US" dirty="0">
                <a:solidFill>
                  <a:schemeClr val="tx2">
                    <a:lumMod val="75000"/>
                  </a:schemeClr>
                </a:solidFill>
              </a:rPr>
              <a:t>matter direct and indirect </a:t>
            </a:r>
            <a:r>
              <a:rPr lang="en-US" dirty="0" smtClean="0">
                <a:solidFill>
                  <a:schemeClr val="tx2">
                    <a:lumMod val="75000"/>
                  </a:schemeClr>
                </a:solidFill>
              </a:rPr>
              <a:t>detection</a:t>
            </a:r>
          </a:p>
          <a:p>
            <a:r>
              <a:rPr lang="en-US" dirty="0" smtClean="0">
                <a:solidFill>
                  <a:schemeClr val="tx2">
                    <a:lumMod val="75000"/>
                  </a:schemeClr>
                </a:solidFill>
              </a:rPr>
              <a:t>precision </a:t>
            </a:r>
            <a:r>
              <a:rPr lang="en-US" dirty="0">
                <a:solidFill>
                  <a:schemeClr val="tx2">
                    <a:lumMod val="75000"/>
                  </a:schemeClr>
                </a:solidFill>
              </a:rPr>
              <a:t>measurements of rare decays and </a:t>
            </a:r>
            <a:r>
              <a:rPr lang="en-US" dirty="0" smtClean="0">
                <a:solidFill>
                  <a:schemeClr val="tx2">
                    <a:lumMod val="75000"/>
                  </a:schemeClr>
                </a:solidFill>
              </a:rPr>
              <a:t>phenomena</a:t>
            </a:r>
            <a:endParaRPr lang="en-US" dirty="0">
              <a:solidFill>
                <a:schemeClr val="tx2">
                  <a:lumMod val="75000"/>
                </a:schemeClr>
              </a:solidFill>
            </a:endParaRPr>
          </a:p>
          <a:p>
            <a:r>
              <a:rPr lang="en-US" dirty="0" smtClean="0">
                <a:solidFill>
                  <a:schemeClr val="tx2">
                    <a:lumMod val="75000"/>
                  </a:schemeClr>
                </a:solidFill>
              </a:rPr>
              <a:t>dedicated </a:t>
            </a:r>
            <a:r>
              <a:rPr lang="en-US" dirty="0">
                <a:solidFill>
                  <a:schemeClr val="tx2">
                    <a:lumMod val="75000"/>
                  </a:schemeClr>
                </a:solidFill>
              </a:rPr>
              <a:t>searches </a:t>
            </a:r>
            <a:r>
              <a:rPr lang="en-US" dirty="0" smtClean="0">
                <a:solidFill>
                  <a:schemeClr val="tx2">
                    <a:lumMod val="75000"/>
                  </a:schemeClr>
                </a:solidFill>
              </a:rPr>
              <a:t>(</a:t>
            </a:r>
            <a:r>
              <a:rPr lang="en-US" dirty="0">
                <a:solidFill>
                  <a:schemeClr val="tx2">
                    <a:lumMod val="75000"/>
                  </a:schemeClr>
                </a:solidFill>
              </a:rPr>
              <a:t>WIMPS, </a:t>
            </a:r>
            <a:r>
              <a:rPr lang="en-US" dirty="0" err="1">
                <a:solidFill>
                  <a:schemeClr val="tx2">
                    <a:lumMod val="75000"/>
                  </a:schemeClr>
                </a:solidFill>
              </a:rPr>
              <a:t>axions</a:t>
            </a:r>
            <a:r>
              <a:rPr lang="en-US" dirty="0">
                <a:solidFill>
                  <a:schemeClr val="tx2">
                    <a:lumMod val="75000"/>
                  </a:schemeClr>
                </a:solidFill>
              </a:rPr>
              <a:t>, dark-sector particles</a:t>
            </a:r>
            <a:r>
              <a:rPr lang="en-US" dirty="0" smtClean="0">
                <a:solidFill>
                  <a:schemeClr val="tx2">
                    <a:lumMod val="75000"/>
                  </a:schemeClr>
                </a:solidFill>
              </a:rPr>
              <a:t>)</a:t>
            </a:r>
            <a:endParaRPr lang="en-US" dirty="0">
              <a:solidFill>
                <a:schemeClr val="tx2">
                  <a:lumMod val="75000"/>
                </a:schemeClr>
              </a:solidFill>
            </a:endParaRPr>
          </a:p>
          <a:p>
            <a:r>
              <a:rPr lang="en-US" dirty="0" smtClean="0">
                <a:solidFill>
                  <a:schemeClr val="tx2">
                    <a:lumMod val="75000"/>
                  </a:schemeClr>
                </a:solidFill>
              </a:rPr>
              <a:t>…..</a:t>
            </a:r>
            <a:endParaRPr lang="en-US" dirty="0">
              <a:solidFill>
                <a:schemeClr val="tx2">
                  <a:lumMod val="75000"/>
                </a:schemeClr>
              </a:solidFill>
            </a:endParaRPr>
          </a:p>
        </p:txBody>
      </p:sp>
      <p:pic>
        <p:nvPicPr>
          <p:cNvPr id="6" name="Picture 5" descr="LEAVE-NO-STONE2.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959602" y="5219700"/>
            <a:ext cx="2184400" cy="1638300"/>
          </a:xfrm>
          <a:prstGeom prst="rect">
            <a:avLst/>
          </a:prstGeom>
        </p:spPr>
      </p:pic>
      <p:sp>
        <p:nvSpPr>
          <p:cNvPr id="5" name="Footer Placeholder 3"/>
          <p:cNvSpPr txBox="1">
            <a:spLocks/>
          </p:cNvSpPr>
          <p:nvPr/>
        </p:nvSpPr>
        <p:spPr>
          <a:xfrm>
            <a:off x="3420777" y="6400800"/>
            <a:ext cx="4657579" cy="365125"/>
          </a:xfrm>
          <a:prstGeom prst="rect">
            <a:avLst/>
          </a:prstGeom>
        </p:spPr>
        <p:txBody>
          <a:bodyPr vert="horz" lIns="91440" tIns="45720" rIns="91440" bIns="45720" rtlCol="0" anchor="ctr"/>
          <a:lstStyle/>
          <a:p>
            <a:pPr algn="r" fontAlgn="auto">
              <a:spcBef>
                <a:spcPts val="0"/>
              </a:spcBef>
              <a:spcAft>
                <a:spcPts val="0"/>
              </a:spcAft>
            </a:pPr>
            <a:r>
              <a:rPr lang="en-US" sz="1200" dirty="0" smtClean="0">
                <a:solidFill>
                  <a:srgbClr val="000000">
                    <a:tint val="75000"/>
                  </a:srgbClr>
                </a:solidFill>
                <a:latin typeface="Helvetica"/>
              </a:rPr>
              <a:t>NEC’2015  -  </a:t>
            </a:r>
            <a:r>
              <a:rPr lang="en-US" sz="1200" dirty="0" err="1" smtClean="0">
                <a:solidFill>
                  <a:srgbClr val="000000">
                    <a:tint val="75000"/>
                  </a:srgbClr>
                </a:solidFill>
                <a:latin typeface="Helvetica"/>
              </a:rPr>
              <a:t>Budva</a:t>
            </a:r>
            <a:r>
              <a:rPr lang="en-US" sz="1200" dirty="0" smtClean="0">
                <a:solidFill>
                  <a:srgbClr val="000000">
                    <a:tint val="75000"/>
                  </a:srgbClr>
                </a:solidFill>
                <a:latin typeface="Helvetica"/>
              </a:rPr>
              <a:t>, Montenegro  - 28 September 2015</a:t>
            </a:r>
            <a:endParaRPr lang="en-US" sz="1200" dirty="0">
              <a:solidFill>
                <a:srgbClr val="000000">
                  <a:tint val="75000"/>
                </a:srgbClr>
              </a:solidFill>
              <a:latin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03111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150"/>
            <a:ext cx="7967662" cy="762000"/>
          </a:xfrm>
        </p:spPr>
        <p:txBody>
          <a:bodyPr>
            <a:normAutofit/>
          </a:bodyPr>
          <a:lstStyle/>
          <a:p>
            <a:r>
              <a:rPr lang="en-GB" sz="3200" b="1" dirty="0">
                <a:solidFill>
                  <a:srgbClr val="637A8D"/>
                </a:solidFill>
              </a:rPr>
              <a:t>European Strategy for Particle Physics </a:t>
            </a:r>
            <a:endParaRPr lang="en-US" sz="3200" dirty="0">
              <a:solidFill>
                <a:srgbClr val="637A8D"/>
              </a:solidFill>
            </a:endParaRPr>
          </a:p>
        </p:txBody>
      </p:sp>
      <p:sp>
        <p:nvSpPr>
          <p:cNvPr id="3" name="Content Placeholder 2"/>
          <p:cNvSpPr>
            <a:spLocks noGrp="1"/>
          </p:cNvSpPr>
          <p:nvPr>
            <p:ph idx="1"/>
          </p:nvPr>
        </p:nvSpPr>
        <p:spPr>
          <a:xfrm>
            <a:off x="609600" y="1066800"/>
            <a:ext cx="8153400" cy="5562600"/>
          </a:xfrm>
        </p:spPr>
        <p:txBody>
          <a:bodyPr>
            <a:normAutofit fontScale="47500" lnSpcReduction="20000"/>
          </a:bodyPr>
          <a:lstStyle/>
          <a:p>
            <a:pPr marL="0" indent="0">
              <a:buNone/>
            </a:pPr>
            <a:r>
              <a:rPr lang="en-GB" sz="5100" b="1" dirty="0" smtClean="0">
                <a:solidFill>
                  <a:srgbClr val="0C377B"/>
                </a:solidFill>
              </a:rPr>
              <a:t>High</a:t>
            </a:r>
            <a:r>
              <a:rPr lang="en-GB" sz="5100" b="1" dirty="0">
                <a:solidFill>
                  <a:srgbClr val="0C377B"/>
                </a:solidFill>
              </a:rPr>
              <a:t>-priority large-scale scientific activities</a:t>
            </a:r>
          </a:p>
          <a:p>
            <a:endParaRPr lang="en-GB" sz="5100" dirty="0">
              <a:solidFill>
                <a:srgbClr val="0C377B"/>
              </a:solidFill>
            </a:endParaRPr>
          </a:p>
          <a:p>
            <a:pPr marL="0" indent="0" algn="just">
              <a:buNone/>
            </a:pPr>
            <a:r>
              <a:rPr lang="en-GB" sz="4200" dirty="0">
                <a:solidFill>
                  <a:srgbClr val="0C377B"/>
                </a:solidFill>
              </a:rPr>
              <a:t>After careful analysis of many possible large-scale scientific activities requiring significant resources, sizeable collaborations and sustained commitment, the following four activities have been identified as carrying the highest priority.</a:t>
            </a:r>
          </a:p>
          <a:p>
            <a:pPr algn="just"/>
            <a:endParaRPr lang="en-GB" sz="4200" dirty="0">
              <a:solidFill>
                <a:srgbClr val="0C377B"/>
              </a:solidFill>
            </a:endParaRPr>
          </a:p>
          <a:p>
            <a:pPr marL="0" indent="0" algn="just">
              <a:buNone/>
            </a:pPr>
            <a:r>
              <a:rPr lang="en-GB" sz="4200" dirty="0" smtClean="0">
                <a:solidFill>
                  <a:srgbClr val="0C377B"/>
                </a:solidFill>
              </a:rPr>
              <a:t>The </a:t>
            </a:r>
            <a:r>
              <a:rPr lang="en-GB" sz="4200" dirty="0">
                <a:solidFill>
                  <a:srgbClr val="0C377B"/>
                </a:solidFill>
              </a:rPr>
              <a:t>discovery of the Higgs boson is the start of a major programme of work to measure this particle’s properties with the highest possible precision for testing the validity of the Standard Model and to search for further new physics at the energy frontier. The LHC is in a unique position to pursue this </a:t>
            </a:r>
            <a:r>
              <a:rPr lang="en-GB" sz="4200" dirty="0" smtClean="0">
                <a:solidFill>
                  <a:srgbClr val="0C377B"/>
                </a:solidFill>
              </a:rPr>
              <a:t>programme.</a:t>
            </a:r>
          </a:p>
          <a:p>
            <a:pPr marL="0" indent="0" algn="just">
              <a:buNone/>
            </a:pPr>
            <a:endParaRPr lang="en-GB" sz="4200" dirty="0" smtClean="0">
              <a:solidFill>
                <a:srgbClr val="0C377B"/>
              </a:solidFill>
            </a:endParaRPr>
          </a:p>
          <a:p>
            <a:pPr marL="0" indent="0" algn="just">
              <a:buNone/>
            </a:pPr>
            <a:r>
              <a:rPr lang="en-GB" sz="4200" b="1" i="1" u="sng" dirty="0" smtClean="0">
                <a:solidFill>
                  <a:srgbClr val="FF0000"/>
                </a:solidFill>
              </a:rPr>
              <a:t>Europe’s </a:t>
            </a:r>
            <a:r>
              <a:rPr lang="en-GB" sz="4200" b="1" i="1" u="sng" dirty="0">
                <a:solidFill>
                  <a:srgbClr val="FF0000"/>
                </a:solidFill>
              </a:rPr>
              <a:t>top priority </a:t>
            </a:r>
            <a:r>
              <a:rPr lang="en-GB" sz="4200" b="1" i="1" dirty="0">
                <a:solidFill>
                  <a:srgbClr val="FF0000"/>
                </a:solidFill>
              </a:rPr>
              <a:t>should be the exploitation of the full potential of the LHC, including the high-luminosity upgrade of the machine and detectors with a view to collecting ten times more data than in the initial design, by around 2030. This upgrade programme will also provide further exciting opportunities for the study of flavour physics and the quark-gluon plasma.</a:t>
            </a:r>
          </a:p>
          <a:p>
            <a:endParaRPr lang="en-GB" sz="1200" dirty="0">
              <a:solidFill>
                <a:srgbClr val="0C377B"/>
              </a:solidFill>
            </a:endParaRPr>
          </a:p>
        </p:txBody>
      </p:sp>
      <p:sp>
        <p:nvSpPr>
          <p:cNvPr id="4" name="Footer Placeholder 3"/>
          <p:cNvSpPr txBox="1">
            <a:spLocks/>
          </p:cNvSpPr>
          <p:nvPr/>
        </p:nvSpPr>
        <p:spPr>
          <a:xfrm>
            <a:off x="3420777" y="6356350"/>
            <a:ext cx="4657579" cy="365125"/>
          </a:xfrm>
          <a:prstGeom prst="rect">
            <a:avLst/>
          </a:prstGeom>
        </p:spPr>
        <p:txBody>
          <a:bodyPr vert="horz" lIns="91440" tIns="45720" rIns="91440" bIns="45720" rtlCol="0" anchor="ctr"/>
          <a:lstStyle/>
          <a:p>
            <a:pPr algn="r" fontAlgn="auto">
              <a:spcBef>
                <a:spcPts val="0"/>
              </a:spcBef>
              <a:spcAft>
                <a:spcPts val="0"/>
              </a:spcAft>
            </a:pPr>
            <a:r>
              <a:rPr lang="en-US" sz="1200" dirty="0" smtClean="0">
                <a:solidFill>
                  <a:srgbClr val="000000">
                    <a:tint val="75000"/>
                  </a:srgbClr>
                </a:solidFill>
                <a:latin typeface="Helvetica"/>
              </a:rPr>
              <a:t>NEC’2015  -  </a:t>
            </a:r>
            <a:r>
              <a:rPr lang="en-US" sz="1200" dirty="0" err="1" smtClean="0">
                <a:solidFill>
                  <a:srgbClr val="000000">
                    <a:tint val="75000"/>
                  </a:srgbClr>
                </a:solidFill>
                <a:latin typeface="Helvetica"/>
              </a:rPr>
              <a:t>Budva</a:t>
            </a:r>
            <a:r>
              <a:rPr lang="en-US" sz="1200" dirty="0" smtClean="0">
                <a:solidFill>
                  <a:srgbClr val="000000">
                    <a:tint val="75000"/>
                  </a:srgbClr>
                </a:solidFill>
                <a:latin typeface="Helvetica"/>
              </a:rPr>
              <a:t>, Montenegro  - 28 September 2015</a:t>
            </a:r>
            <a:endParaRPr lang="en-US" sz="1200" dirty="0">
              <a:solidFill>
                <a:srgbClr val="000000">
                  <a:tint val="75000"/>
                </a:srgbClr>
              </a:solidFill>
              <a:latin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70044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17918391-D411-FE40-AAD7-861AE5233E0E}" type="slidenum">
              <a:rPr lang="en-US" smtClean="0">
                <a:solidFill>
                  <a:srgbClr val="0055A0">
                    <a:tint val="75000"/>
                  </a:srgbClr>
                </a:solidFill>
              </a:rPr>
              <a:pPr/>
              <a:t>22</a:t>
            </a:fld>
            <a:endParaRPr lang="en-US" dirty="0">
              <a:solidFill>
                <a:srgbClr val="0055A0">
                  <a:tint val="75000"/>
                </a:srgbClr>
              </a:solidFill>
            </a:endParaRPr>
          </a:p>
        </p:txBody>
      </p:sp>
      <p:pic>
        <p:nvPicPr>
          <p:cNvPr id="6" name="Picture 4"/>
          <p:cNvPicPr>
            <a:picLocks noChangeAspect="1" noChangeArrowheads="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4335" t="16683" r="45376" b="52864"/>
          <a:stretch/>
        </p:blipFill>
        <p:spPr bwMode="auto">
          <a:xfrm>
            <a:off x="506843" y="1155645"/>
            <a:ext cx="3081601" cy="26017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7" name="Content Placeholder 2"/>
          <p:cNvSpPr txBox="1">
            <a:spLocks/>
          </p:cNvSpPr>
          <p:nvPr/>
        </p:nvSpPr>
        <p:spPr>
          <a:xfrm>
            <a:off x="411082" y="137725"/>
            <a:ext cx="8352928" cy="1872208"/>
          </a:xfrm>
          <a:prstGeom prst="rect">
            <a:avLst/>
          </a:prstGeom>
        </p:spPr>
        <p:txBody>
          <a:bodyPr>
            <a:normAutofit/>
          </a:bodyPr>
          <a:lst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fontAlgn="auto">
              <a:spcAft>
                <a:spcPts val="600"/>
              </a:spcAft>
              <a:buClrTx/>
              <a:buSzTx/>
              <a:buFont typeface="Arial"/>
              <a:buNone/>
            </a:pPr>
            <a:r>
              <a:rPr lang="fr-CH" sz="2000" b="1" dirty="0" smtClean="0">
                <a:solidFill>
                  <a:srgbClr val="0055A0"/>
                </a:solidFill>
                <a:latin typeface="Calibri"/>
              </a:rPr>
              <a:t>FCC:  </a:t>
            </a:r>
            <a:r>
              <a:rPr lang="fr-CH" sz="2000" dirty="0" err="1" smtClean="0">
                <a:solidFill>
                  <a:srgbClr val="0055A0"/>
                </a:solidFill>
                <a:latin typeface="Calibri"/>
              </a:rPr>
              <a:t>Study</a:t>
            </a:r>
            <a:r>
              <a:rPr lang="fr-CH" sz="2000" dirty="0" smtClean="0">
                <a:solidFill>
                  <a:srgbClr val="0055A0"/>
                </a:solidFill>
                <a:latin typeface="Calibri"/>
              </a:rPr>
              <a:t> </a:t>
            </a:r>
            <a:r>
              <a:rPr lang="fr-CH" sz="2000" dirty="0">
                <a:solidFill>
                  <a:srgbClr val="0055A0"/>
                </a:solidFill>
                <a:latin typeface="Calibri"/>
              </a:rPr>
              <a:t>of large </a:t>
            </a:r>
            <a:r>
              <a:rPr lang="fr-CH" sz="2000" dirty="0" err="1">
                <a:solidFill>
                  <a:srgbClr val="0055A0"/>
                </a:solidFill>
                <a:latin typeface="Calibri"/>
              </a:rPr>
              <a:t>circular</a:t>
            </a:r>
            <a:r>
              <a:rPr lang="fr-CH" sz="2000" dirty="0">
                <a:solidFill>
                  <a:srgbClr val="0055A0"/>
                </a:solidFill>
                <a:latin typeface="Calibri"/>
              </a:rPr>
              <a:t> machine </a:t>
            </a:r>
            <a:r>
              <a:rPr lang="fr-CH" sz="2000" dirty="0" err="1">
                <a:solidFill>
                  <a:srgbClr val="0055A0"/>
                </a:solidFill>
                <a:latin typeface="Calibri"/>
              </a:rPr>
              <a:t>with</a:t>
            </a:r>
            <a:r>
              <a:rPr lang="fr-CH" sz="2000" dirty="0">
                <a:solidFill>
                  <a:srgbClr val="0055A0"/>
                </a:solidFill>
                <a:latin typeface="Calibri"/>
              </a:rPr>
              <a:t> possible pp, </a:t>
            </a:r>
            <a:r>
              <a:rPr lang="fr-CH" sz="2000" dirty="0" err="1">
                <a:solidFill>
                  <a:srgbClr val="0055A0"/>
                </a:solidFill>
                <a:latin typeface="Calibri"/>
              </a:rPr>
              <a:t>ee</a:t>
            </a:r>
            <a:r>
              <a:rPr lang="fr-CH" sz="2000" dirty="0">
                <a:solidFill>
                  <a:srgbClr val="0055A0"/>
                </a:solidFill>
                <a:latin typeface="Calibri"/>
              </a:rPr>
              <a:t> (and eh) options</a:t>
            </a:r>
            <a:br>
              <a:rPr lang="fr-CH" sz="2000" dirty="0">
                <a:solidFill>
                  <a:srgbClr val="0055A0"/>
                </a:solidFill>
                <a:latin typeface="Calibri"/>
              </a:rPr>
            </a:br>
            <a:r>
              <a:rPr lang="fr-CH" sz="2000" dirty="0">
                <a:solidFill>
                  <a:srgbClr val="0055A0"/>
                </a:solidFill>
                <a:latin typeface="Calibri"/>
              </a:rPr>
              <a:t>Design to </a:t>
            </a:r>
            <a:r>
              <a:rPr lang="fr-CH" sz="2000" dirty="0" err="1">
                <a:solidFill>
                  <a:srgbClr val="0055A0"/>
                </a:solidFill>
                <a:latin typeface="Calibri"/>
              </a:rPr>
              <a:t>be</a:t>
            </a:r>
            <a:r>
              <a:rPr lang="fr-CH" sz="2000" dirty="0">
                <a:solidFill>
                  <a:srgbClr val="0055A0"/>
                </a:solidFill>
                <a:latin typeface="Calibri"/>
              </a:rPr>
              <a:t> </a:t>
            </a:r>
            <a:r>
              <a:rPr lang="fr-CH" sz="2000" dirty="0" err="1">
                <a:solidFill>
                  <a:srgbClr val="0055A0"/>
                </a:solidFill>
                <a:latin typeface="Calibri"/>
              </a:rPr>
              <a:t>driven</a:t>
            </a:r>
            <a:r>
              <a:rPr lang="fr-CH" sz="2000" dirty="0">
                <a:solidFill>
                  <a:srgbClr val="0055A0"/>
                </a:solidFill>
                <a:latin typeface="Calibri"/>
              </a:rPr>
              <a:t> by pp, </a:t>
            </a:r>
            <a:r>
              <a:rPr lang="fr-CH" sz="2000" dirty="0" err="1">
                <a:solidFill>
                  <a:srgbClr val="0055A0"/>
                </a:solidFill>
                <a:latin typeface="Calibri"/>
              </a:rPr>
              <a:t>aiming</a:t>
            </a:r>
            <a:r>
              <a:rPr lang="fr-CH" sz="2000" dirty="0">
                <a:solidFill>
                  <a:srgbClr val="0055A0"/>
                </a:solidFill>
                <a:latin typeface="Calibri"/>
              </a:rPr>
              <a:t> for 100 </a:t>
            </a:r>
            <a:r>
              <a:rPr lang="fr-CH" sz="2000" dirty="0" err="1">
                <a:solidFill>
                  <a:srgbClr val="0055A0"/>
                </a:solidFill>
                <a:latin typeface="Calibri"/>
              </a:rPr>
              <a:t>TeV</a:t>
            </a:r>
            <a:r>
              <a:rPr lang="fr-CH" sz="2000" dirty="0">
                <a:solidFill>
                  <a:srgbClr val="0055A0"/>
                </a:solidFill>
                <a:latin typeface="Calibri"/>
              </a:rPr>
              <a:t> </a:t>
            </a:r>
            <a:r>
              <a:rPr lang="fr-CH" sz="2000" dirty="0" err="1">
                <a:solidFill>
                  <a:srgbClr val="0055A0"/>
                </a:solidFill>
                <a:latin typeface="Calibri"/>
              </a:rPr>
              <a:t>c.m</a:t>
            </a:r>
            <a:r>
              <a:rPr lang="fr-CH" sz="2000" dirty="0">
                <a:solidFill>
                  <a:srgbClr val="0055A0"/>
                </a:solidFill>
                <a:latin typeface="Calibri"/>
              </a:rPr>
              <a:t>. for </a:t>
            </a:r>
            <a:r>
              <a:rPr lang="fr-CH" sz="2000" dirty="0" err="1" smtClean="0">
                <a:solidFill>
                  <a:srgbClr val="0055A0"/>
                </a:solidFill>
                <a:latin typeface="Calibri"/>
              </a:rPr>
              <a:t>discovery</a:t>
            </a:r>
            <a:r>
              <a:rPr lang="fr-CH" sz="2000" dirty="0" smtClean="0">
                <a:solidFill>
                  <a:srgbClr val="0055A0"/>
                </a:solidFill>
                <a:latin typeface="Calibri"/>
              </a:rPr>
              <a:t> </a:t>
            </a:r>
            <a:r>
              <a:rPr lang="fr-CH" sz="2000" dirty="0" err="1" smtClean="0">
                <a:solidFill>
                  <a:srgbClr val="0055A0"/>
                </a:solidFill>
                <a:latin typeface="Calibri"/>
              </a:rPr>
              <a:t>reach</a:t>
            </a:r>
            <a:r>
              <a:rPr lang="fr-CH" sz="2000" dirty="0" smtClean="0">
                <a:solidFill>
                  <a:srgbClr val="0055A0"/>
                </a:solidFill>
                <a:latin typeface="Calibri"/>
              </a:rPr>
              <a:t/>
            </a:r>
            <a:br>
              <a:rPr lang="fr-CH" sz="2000" dirty="0" smtClean="0">
                <a:solidFill>
                  <a:srgbClr val="0055A0"/>
                </a:solidFill>
                <a:latin typeface="Calibri"/>
              </a:rPr>
            </a:br>
            <a:r>
              <a:rPr lang="fr-CH" sz="2000" dirty="0" err="1" smtClean="0">
                <a:solidFill>
                  <a:srgbClr val="0055A0"/>
                </a:solidFill>
                <a:latin typeface="Calibri"/>
              </a:rPr>
              <a:t>Latest</a:t>
            </a:r>
            <a:r>
              <a:rPr lang="fr-CH" sz="2000" dirty="0" smtClean="0">
                <a:solidFill>
                  <a:srgbClr val="0055A0"/>
                </a:solidFill>
                <a:latin typeface="Calibri"/>
              </a:rPr>
              <a:t> </a:t>
            </a:r>
            <a:r>
              <a:rPr lang="fr-CH" sz="2000" dirty="0" err="1">
                <a:solidFill>
                  <a:srgbClr val="0055A0"/>
                </a:solidFill>
                <a:latin typeface="Calibri"/>
              </a:rPr>
              <a:t>layout</a:t>
            </a:r>
            <a:r>
              <a:rPr lang="fr-CH" sz="2000" dirty="0">
                <a:solidFill>
                  <a:srgbClr val="0055A0"/>
                </a:solidFill>
                <a:latin typeface="Calibri"/>
              </a:rPr>
              <a:t> 93 km </a:t>
            </a:r>
            <a:r>
              <a:rPr lang="fr-CH" sz="2000" dirty="0" err="1">
                <a:solidFill>
                  <a:srgbClr val="0055A0"/>
                </a:solidFill>
                <a:latin typeface="Calibri"/>
              </a:rPr>
              <a:t>circumference</a:t>
            </a:r>
            <a:endParaRPr lang="fr-CH" sz="2000" dirty="0">
              <a:solidFill>
                <a:srgbClr val="0055A0"/>
              </a:solidFill>
              <a:latin typeface="Calibri"/>
            </a:endParaRPr>
          </a:p>
        </p:txBody>
      </p:sp>
      <p:pic>
        <p:nvPicPr>
          <p:cNvPr id="8" name="Picture 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24034" y="1132258"/>
            <a:ext cx="3630862" cy="25194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TextBox 8"/>
          <p:cNvSpPr txBox="1"/>
          <p:nvPr/>
        </p:nvSpPr>
        <p:spPr>
          <a:xfrm>
            <a:off x="530397" y="1091398"/>
            <a:ext cx="1059906" cy="307777"/>
          </a:xfrm>
          <a:prstGeom prst="rect">
            <a:avLst/>
          </a:prstGeom>
          <a:noFill/>
        </p:spPr>
        <p:txBody>
          <a:bodyPr wrap="none" rtlCol="0">
            <a:spAutoFit/>
          </a:bodyPr>
          <a:lstStyle/>
          <a:p>
            <a:pPr fontAlgn="auto">
              <a:spcBef>
                <a:spcPts val="0"/>
              </a:spcBef>
              <a:spcAft>
                <a:spcPts val="0"/>
              </a:spcAft>
            </a:pPr>
            <a:r>
              <a:rPr lang="en-GB" sz="1400" dirty="0" smtClean="0">
                <a:solidFill>
                  <a:prstClr val="white"/>
                </a:solidFill>
                <a:latin typeface="Calibri" panose="020F0502020204030204" pitchFamily="34" charset="0"/>
              </a:rPr>
              <a:t>[J</a:t>
            </a:r>
            <a:r>
              <a:rPr lang="en-GB" sz="1400" dirty="0">
                <a:solidFill>
                  <a:prstClr val="white"/>
                </a:solidFill>
                <a:latin typeface="Calibri" panose="020F0502020204030204" pitchFamily="34" charset="0"/>
              </a:rPr>
              <a:t>. </a:t>
            </a:r>
            <a:r>
              <a:rPr lang="en-GB" sz="1400" dirty="0" smtClean="0">
                <a:solidFill>
                  <a:prstClr val="white"/>
                </a:solidFill>
                <a:latin typeface="Calibri" panose="020F0502020204030204" pitchFamily="34" charset="0"/>
              </a:rPr>
              <a:t>Osborne]</a:t>
            </a:r>
            <a:endParaRPr lang="en-GB" sz="1400" dirty="0">
              <a:solidFill>
                <a:prstClr val="white"/>
              </a:solidFill>
              <a:latin typeface="Calibri" panose="020F0502020204030204" pitchFamily="34" charset="0"/>
            </a:endParaRPr>
          </a:p>
        </p:txBody>
      </p:sp>
      <p:grpSp>
        <p:nvGrpSpPr>
          <p:cNvPr id="2" name="Group 9"/>
          <p:cNvGrpSpPr/>
          <p:nvPr/>
        </p:nvGrpSpPr>
        <p:grpSpPr>
          <a:xfrm>
            <a:off x="415154" y="3712966"/>
            <a:ext cx="8578419" cy="2440261"/>
            <a:chOff x="415154" y="3712966"/>
            <a:chExt cx="8578419" cy="2440261"/>
          </a:xfrm>
        </p:grpSpPr>
        <p:pic>
          <p:nvPicPr>
            <p:cNvPr id="11" name="Picture 10"/>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6597" y="4099701"/>
              <a:ext cx="4487370" cy="2017621"/>
            </a:xfrm>
            <a:prstGeom prst="rect">
              <a:avLst/>
            </a:prstGeom>
          </p:spPr>
        </p:pic>
        <p:sp>
          <p:nvSpPr>
            <p:cNvPr id="12" name="TextBox 11"/>
            <p:cNvSpPr txBox="1"/>
            <p:nvPr/>
          </p:nvSpPr>
          <p:spPr>
            <a:xfrm>
              <a:off x="724167" y="5783895"/>
              <a:ext cx="4219232" cy="369332"/>
            </a:xfrm>
            <a:prstGeom prst="rect">
              <a:avLst/>
            </a:prstGeom>
            <a:solidFill>
              <a:schemeClr val="bg1"/>
            </a:solidFill>
          </p:spPr>
          <p:txBody>
            <a:bodyPr wrap="none" rtlCol="0">
              <a:spAutoFit/>
            </a:bodyPr>
            <a:lstStyle/>
            <a:p>
              <a:pPr fontAlgn="auto">
                <a:spcBef>
                  <a:spcPct val="20000"/>
                </a:spcBef>
                <a:spcAft>
                  <a:spcPts val="600"/>
                </a:spcAft>
              </a:pPr>
              <a:r>
                <a:rPr lang="en-US" dirty="0" smtClean="0">
                  <a:solidFill>
                    <a:srgbClr val="000000"/>
                  </a:solidFill>
                  <a:latin typeface="Calibri" panose="020F0502020204030204" pitchFamily="34" charset="0"/>
                </a:rPr>
                <a:t>CEPC:  </a:t>
              </a:r>
              <a:r>
                <a:rPr lang="fr-CH" dirty="0">
                  <a:solidFill>
                    <a:srgbClr val="000000"/>
                  </a:solidFill>
                  <a:latin typeface="Calibri"/>
                </a:rPr>
                <a:t>54 km </a:t>
              </a:r>
              <a:r>
                <a:rPr lang="fr-CH" dirty="0" err="1">
                  <a:solidFill>
                    <a:srgbClr val="000000"/>
                  </a:solidFill>
                  <a:latin typeface="Calibri"/>
                </a:rPr>
                <a:t>circular</a:t>
              </a:r>
              <a:r>
                <a:rPr lang="fr-CH" dirty="0">
                  <a:solidFill>
                    <a:srgbClr val="000000"/>
                  </a:solidFill>
                  <a:latin typeface="Calibri"/>
                </a:rPr>
                <a:t> </a:t>
              </a:r>
              <a:r>
                <a:rPr lang="fr-CH" dirty="0" err="1">
                  <a:solidFill>
                    <a:srgbClr val="000000"/>
                  </a:solidFill>
                  <a:latin typeface="Calibri"/>
                </a:rPr>
                <a:t>e</a:t>
              </a:r>
              <a:r>
                <a:rPr lang="fr-CH" baseline="30000" dirty="0" err="1">
                  <a:solidFill>
                    <a:srgbClr val="000000"/>
                  </a:solidFill>
                  <a:latin typeface="Calibri"/>
                </a:rPr>
                <a:t>+</a:t>
              </a:r>
              <a:r>
                <a:rPr lang="fr-CH" dirty="0" err="1">
                  <a:solidFill>
                    <a:srgbClr val="000000"/>
                  </a:solidFill>
                  <a:latin typeface="Calibri"/>
                </a:rPr>
                <a:t>e</a:t>
              </a:r>
              <a:r>
                <a:rPr lang="fr-CH" baseline="30000" dirty="0">
                  <a:solidFill>
                    <a:srgbClr val="000000"/>
                  </a:solidFill>
                  <a:latin typeface="Calibri"/>
                </a:rPr>
                <a:t>-</a:t>
              </a:r>
              <a:r>
                <a:rPr lang="fr-CH" dirty="0">
                  <a:solidFill>
                    <a:srgbClr val="000000"/>
                  </a:solidFill>
                  <a:latin typeface="Calibri"/>
                </a:rPr>
                <a:t> machine (China</a:t>
              </a:r>
              <a:r>
                <a:rPr lang="fr-CH" dirty="0" smtClean="0">
                  <a:solidFill>
                    <a:srgbClr val="000000"/>
                  </a:solidFill>
                  <a:latin typeface="Calibri"/>
                </a:rPr>
                <a:t>)</a:t>
              </a:r>
              <a:endParaRPr lang="fr-CH" dirty="0">
                <a:solidFill>
                  <a:srgbClr val="000000"/>
                </a:solidFill>
                <a:latin typeface="Calibri"/>
              </a:endParaRPr>
            </a:p>
          </p:txBody>
        </p:sp>
        <p:sp>
          <p:nvSpPr>
            <p:cNvPr id="13" name="TextBox 12"/>
            <p:cNvSpPr txBox="1"/>
            <p:nvPr/>
          </p:nvSpPr>
          <p:spPr>
            <a:xfrm>
              <a:off x="415154" y="3712966"/>
              <a:ext cx="8017195" cy="400110"/>
            </a:xfrm>
            <a:prstGeom prst="rect">
              <a:avLst/>
            </a:prstGeom>
            <a:noFill/>
          </p:spPr>
          <p:txBody>
            <a:bodyPr wrap="none" rtlCol="0">
              <a:spAutoFit/>
            </a:bodyPr>
            <a:lstStyle/>
            <a:p>
              <a:pPr fontAlgn="auto">
                <a:spcBef>
                  <a:spcPts val="0"/>
                </a:spcBef>
                <a:spcAft>
                  <a:spcPts val="0"/>
                </a:spcAft>
              </a:pPr>
              <a:r>
                <a:rPr lang="en-US" sz="2000" dirty="0" smtClean="0">
                  <a:solidFill>
                    <a:srgbClr val="0055A0"/>
                  </a:solidFill>
                  <a:latin typeface="Calibri" panose="020F0502020204030204" pitchFamily="34" charset="0"/>
                </a:rPr>
                <a:t>Both are higher energy options than related facilities considered elsewhere:</a:t>
              </a:r>
              <a:endParaRPr lang="en-GB" sz="2000" dirty="0">
                <a:solidFill>
                  <a:srgbClr val="0055A0"/>
                </a:solidFill>
                <a:latin typeface="Calibri" panose="020F0502020204030204" pitchFamily="34" charset="0"/>
              </a:endParaRPr>
            </a:p>
          </p:txBody>
        </p:sp>
        <p:pic>
          <p:nvPicPr>
            <p:cNvPr id="14" name="Picture 13"/>
            <p:cNvPicPr>
              <a:picLocks noChangeAspect="1" noChangeArrowheads="1"/>
            </p:cNvPicPr>
            <p:nvPr/>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4766" b="2206"/>
            <a:stretch/>
          </p:blipFill>
          <p:spPr bwMode="auto">
            <a:xfrm>
              <a:off x="5419787" y="4113076"/>
              <a:ext cx="3217152" cy="20064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28575" algn="ctr">
                  <a:solidFill>
                    <a:srgbClr val="FF0000"/>
                  </a:solidFill>
                  <a:miter lim="800000"/>
                  <a:headEnd/>
                  <a:tailEnd/>
                </a14:hiddenLine>
              </a:ext>
            </a:extLst>
          </p:spPr>
        </p:pic>
        <p:sp>
          <p:nvSpPr>
            <p:cNvPr id="15" name="TextBox 14"/>
            <p:cNvSpPr txBox="1"/>
            <p:nvPr/>
          </p:nvSpPr>
          <p:spPr>
            <a:xfrm>
              <a:off x="5204651" y="5783208"/>
              <a:ext cx="3788922" cy="369332"/>
            </a:xfrm>
            <a:prstGeom prst="rect">
              <a:avLst/>
            </a:prstGeom>
            <a:solidFill>
              <a:schemeClr val="bg1"/>
            </a:solidFill>
          </p:spPr>
          <p:txBody>
            <a:bodyPr wrap="none" rtlCol="0">
              <a:spAutoFit/>
            </a:bodyPr>
            <a:lstStyle/>
            <a:p>
              <a:pPr fontAlgn="auto">
                <a:spcBef>
                  <a:spcPts val="0"/>
                </a:spcBef>
                <a:spcAft>
                  <a:spcPts val="0"/>
                </a:spcAft>
              </a:pPr>
              <a:r>
                <a:rPr lang="en-US" dirty="0" smtClean="0">
                  <a:solidFill>
                    <a:srgbClr val="000000"/>
                  </a:solidFill>
                  <a:latin typeface="Calibri" panose="020F0502020204030204" pitchFamily="34" charset="0"/>
                </a:rPr>
                <a:t>ILC:  30 km linear </a:t>
              </a:r>
              <a:r>
                <a:rPr lang="fr-CH" dirty="0" err="1">
                  <a:solidFill>
                    <a:srgbClr val="000000"/>
                  </a:solidFill>
                  <a:latin typeface="Calibri"/>
                </a:rPr>
                <a:t>e</a:t>
              </a:r>
              <a:r>
                <a:rPr lang="fr-CH" baseline="30000" dirty="0" err="1">
                  <a:solidFill>
                    <a:srgbClr val="000000"/>
                  </a:solidFill>
                  <a:latin typeface="Calibri"/>
                </a:rPr>
                <a:t>+</a:t>
              </a:r>
              <a:r>
                <a:rPr lang="fr-CH" dirty="0" err="1">
                  <a:solidFill>
                    <a:srgbClr val="000000"/>
                  </a:solidFill>
                  <a:latin typeface="Calibri"/>
                </a:rPr>
                <a:t>e</a:t>
              </a:r>
              <a:r>
                <a:rPr lang="fr-CH" baseline="30000" dirty="0">
                  <a:solidFill>
                    <a:srgbClr val="000000"/>
                  </a:solidFill>
                  <a:latin typeface="Calibri"/>
                </a:rPr>
                <a:t>-</a:t>
              </a:r>
              <a:r>
                <a:rPr lang="fr-CH" dirty="0">
                  <a:solidFill>
                    <a:srgbClr val="000000"/>
                  </a:solidFill>
                  <a:latin typeface="Calibri"/>
                </a:rPr>
                <a:t> machine </a:t>
              </a:r>
              <a:r>
                <a:rPr lang="fr-CH" dirty="0" smtClean="0">
                  <a:solidFill>
                    <a:srgbClr val="000000"/>
                  </a:solidFill>
                  <a:latin typeface="Calibri"/>
                </a:rPr>
                <a:t>(</a:t>
              </a:r>
              <a:r>
                <a:rPr lang="fr-CH" dirty="0" err="1" smtClean="0">
                  <a:solidFill>
                    <a:srgbClr val="000000"/>
                  </a:solidFill>
                  <a:latin typeface="Calibri"/>
                </a:rPr>
                <a:t>Japan</a:t>
              </a:r>
              <a:r>
                <a:rPr lang="fr-CH" dirty="0" smtClean="0">
                  <a:solidFill>
                    <a:srgbClr val="000000"/>
                  </a:solidFill>
                  <a:latin typeface="Calibri"/>
                </a:rPr>
                <a:t>)</a:t>
              </a:r>
              <a:endParaRPr lang="fr-CH" dirty="0">
                <a:solidFill>
                  <a:srgbClr val="000000"/>
                </a:solidFill>
                <a:latin typeface="Calibri"/>
              </a:endParaRPr>
            </a:p>
          </p:txBody>
        </p:sp>
        <p:sp>
          <p:nvSpPr>
            <p:cNvPr id="16" name="TextBox 15"/>
            <p:cNvSpPr txBox="1"/>
            <p:nvPr/>
          </p:nvSpPr>
          <p:spPr>
            <a:xfrm>
              <a:off x="5319894" y="4113076"/>
              <a:ext cx="1054263" cy="307777"/>
            </a:xfrm>
            <a:prstGeom prst="rect">
              <a:avLst/>
            </a:prstGeom>
            <a:solidFill>
              <a:schemeClr val="bg1"/>
            </a:solidFill>
          </p:spPr>
          <p:txBody>
            <a:bodyPr wrap="none" rtlCol="0">
              <a:spAutoFit/>
            </a:bodyPr>
            <a:lstStyle/>
            <a:p>
              <a:pPr fontAlgn="auto">
                <a:spcBef>
                  <a:spcPts val="0"/>
                </a:spcBef>
                <a:spcAft>
                  <a:spcPts val="0"/>
                </a:spcAft>
              </a:pPr>
              <a:r>
                <a:rPr lang="en-US" sz="1400" dirty="0">
                  <a:solidFill>
                    <a:prstClr val="white">
                      <a:lumMod val="50000"/>
                    </a:prstClr>
                  </a:solidFill>
                  <a:latin typeface="Calibri" panose="020F0502020204030204" pitchFamily="34" charset="0"/>
                </a:rPr>
                <a:t>[</a:t>
              </a:r>
              <a:r>
                <a:rPr lang="en-GB" sz="1400" dirty="0">
                  <a:solidFill>
                    <a:prstClr val="white">
                      <a:lumMod val="50000"/>
                    </a:prstClr>
                  </a:solidFill>
                  <a:latin typeface="Calibri" panose="020F0502020204030204" pitchFamily="34" charset="0"/>
                </a:rPr>
                <a:t>P. Burrows</a:t>
              </a:r>
              <a:r>
                <a:rPr lang="en-GB" sz="1400" dirty="0" smtClean="0">
                  <a:solidFill>
                    <a:prstClr val="white">
                      <a:lumMod val="50000"/>
                    </a:prstClr>
                  </a:solidFill>
                  <a:latin typeface="Calibri" panose="020F0502020204030204" pitchFamily="34" charset="0"/>
                </a:rPr>
                <a:t>]</a:t>
              </a:r>
              <a:endParaRPr lang="en-GB" sz="1400" dirty="0">
                <a:solidFill>
                  <a:prstClr val="white">
                    <a:lumMod val="50000"/>
                  </a:prstClr>
                </a:solidFill>
                <a:latin typeface="Calibri" panose="020F0502020204030204" pitchFamily="34" charset="0"/>
              </a:endParaRPr>
            </a:p>
          </p:txBody>
        </p:sp>
      </p:grpSp>
      <p:sp>
        <p:nvSpPr>
          <p:cNvPr id="17" name="TextBox 16"/>
          <p:cNvSpPr txBox="1"/>
          <p:nvPr/>
        </p:nvSpPr>
        <p:spPr>
          <a:xfrm>
            <a:off x="626597" y="4106558"/>
            <a:ext cx="866199" cy="307777"/>
          </a:xfrm>
          <a:prstGeom prst="rect">
            <a:avLst/>
          </a:prstGeom>
          <a:noFill/>
        </p:spPr>
        <p:txBody>
          <a:bodyPr wrap="none" rtlCol="0">
            <a:spAutoFit/>
          </a:bodyPr>
          <a:lstStyle/>
          <a:p>
            <a:pPr fontAlgn="auto">
              <a:spcBef>
                <a:spcPts val="0"/>
              </a:spcBef>
              <a:spcAft>
                <a:spcPts val="0"/>
              </a:spcAft>
            </a:pPr>
            <a:r>
              <a:rPr lang="en-US" sz="1400" dirty="0">
                <a:solidFill>
                  <a:prstClr val="white"/>
                </a:solidFill>
                <a:latin typeface="Calibri" panose="020F0502020204030204" pitchFamily="34" charset="0"/>
              </a:rPr>
              <a:t>[</a:t>
            </a:r>
            <a:r>
              <a:rPr lang="en-GB" sz="1400" dirty="0">
                <a:solidFill>
                  <a:prstClr val="white"/>
                </a:solidFill>
                <a:latin typeface="Calibri" panose="020F0502020204030204" pitchFamily="34" charset="0"/>
              </a:rPr>
              <a:t>Y. Wang</a:t>
            </a:r>
            <a:r>
              <a:rPr lang="en-GB" sz="1400" dirty="0" smtClean="0">
                <a:solidFill>
                  <a:prstClr val="white"/>
                </a:solidFill>
                <a:latin typeface="Calibri" panose="020F0502020204030204" pitchFamily="34" charset="0"/>
              </a:rPr>
              <a:t>]</a:t>
            </a:r>
            <a:endParaRPr lang="en-GB" sz="1400" dirty="0">
              <a:solidFill>
                <a:prstClr val="white"/>
              </a:solidFill>
              <a:latin typeface="Calibri" panose="020F0502020204030204" pitchFamily="34" charset="0"/>
            </a:endParaRPr>
          </a:p>
        </p:txBody>
      </p:sp>
      <p:sp>
        <p:nvSpPr>
          <p:cNvPr id="18" name="TextBox 17"/>
          <p:cNvSpPr txBox="1"/>
          <p:nvPr/>
        </p:nvSpPr>
        <p:spPr>
          <a:xfrm>
            <a:off x="724167" y="3269798"/>
            <a:ext cx="535275" cy="369332"/>
          </a:xfrm>
          <a:prstGeom prst="rect">
            <a:avLst/>
          </a:prstGeom>
          <a:solidFill>
            <a:schemeClr val="bg1"/>
          </a:solidFill>
        </p:spPr>
        <p:txBody>
          <a:bodyPr wrap="none" rtlCol="0">
            <a:spAutoFit/>
          </a:bodyPr>
          <a:lstStyle/>
          <a:p>
            <a:pPr fontAlgn="auto">
              <a:spcBef>
                <a:spcPts val="0"/>
              </a:spcBef>
              <a:spcAft>
                <a:spcPts val="0"/>
              </a:spcAft>
            </a:pPr>
            <a:r>
              <a:rPr lang="en-US" dirty="0" smtClean="0">
                <a:solidFill>
                  <a:srgbClr val="000000"/>
                </a:solidFill>
                <a:latin typeface="Calibri" panose="020F0502020204030204" pitchFamily="34" charset="0"/>
              </a:rPr>
              <a:t>FCC</a:t>
            </a:r>
            <a:endParaRPr lang="en-GB" dirty="0">
              <a:solidFill>
                <a:srgbClr val="000000"/>
              </a:solidFill>
              <a:latin typeface="Calibri" panose="020F0502020204030204" pitchFamily="34" charset="0"/>
            </a:endParaRPr>
          </a:p>
        </p:txBody>
      </p:sp>
      <p:sp>
        <p:nvSpPr>
          <p:cNvPr id="19" name="TextBox 18"/>
          <p:cNvSpPr txBox="1"/>
          <p:nvPr/>
        </p:nvSpPr>
        <p:spPr>
          <a:xfrm>
            <a:off x="4680163" y="3194375"/>
            <a:ext cx="587020" cy="369332"/>
          </a:xfrm>
          <a:prstGeom prst="rect">
            <a:avLst/>
          </a:prstGeom>
          <a:solidFill>
            <a:schemeClr val="bg1"/>
          </a:solidFill>
        </p:spPr>
        <p:txBody>
          <a:bodyPr wrap="none" rtlCol="0">
            <a:spAutoFit/>
          </a:bodyPr>
          <a:lstStyle/>
          <a:p>
            <a:pPr fontAlgn="auto">
              <a:spcBef>
                <a:spcPts val="0"/>
              </a:spcBef>
              <a:spcAft>
                <a:spcPts val="0"/>
              </a:spcAft>
            </a:pPr>
            <a:r>
              <a:rPr lang="en-US" dirty="0" smtClean="0">
                <a:solidFill>
                  <a:srgbClr val="000000"/>
                </a:solidFill>
                <a:latin typeface="Calibri" panose="020F0502020204030204" pitchFamily="34" charset="0"/>
              </a:rPr>
              <a:t>CLIC</a:t>
            </a:r>
            <a:endParaRPr lang="en-GB" dirty="0">
              <a:solidFill>
                <a:srgbClr val="000000"/>
              </a:solidFill>
              <a:latin typeface="Calibri" panose="020F0502020204030204" pitchFamily="34" charset="0"/>
            </a:endParaRPr>
          </a:p>
        </p:txBody>
      </p:sp>
      <p:sp>
        <p:nvSpPr>
          <p:cNvPr id="20" name="Footer Placeholder 3"/>
          <p:cNvSpPr txBox="1">
            <a:spLocks/>
          </p:cNvSpPr>
          <p:nvPr/>
        </p:nvSpPr>
        <p:spPr>
          <a:xfrm>
            <a:off x="3420777" y="6356350"/>
            <a:ext cx="4657579" cy="365125"/>
          </a:xfrm>
          <a:prstGeom prst="rect">
            <a:avLst/>
          </a:prstGeom>
        </p:spPr>
        <p:txBody>
          <a:bodyPr vert="horz" lIns="91440" tIns="45720" rIns="91440" bIns="45720" rtlCol="0" anchor="ctr"/>
          <a:lstStyle/>
          <a:p>
            <a:pPr algn="r" fontAlgn="auto">
              <a:spcBef>
                <a:spcPts val="0"/>
              </a:spcBef>
              <a:spcAft>
                <a:spcPts val="0"/>
              </a:spcAft>
            </a:pPr>
            <a:r>
              <a:rPr lang="en-US" sz="1200" dirty="0" smtClean="0">
                <a:solidFill>
                  <a:srgbClr val="000000">
                    <a:tint val="75000"/>
                  </a:srgbClr>
                </a:solidFill>
                <a:latin typeface="Helvetica"/>
              </a:rPr>
              <a:t>NEC’2015  -  </a:t>
            </a:r>
            <a:r>
              <a:rPr lang="en-US" sz="1200" dirty="0" err="1" smtClean="0">
                <a:solidFill>
                  <a:srgbClr val="000000">
                    <a:tint val="75000"/>
                  </a:srgbClr>
                </a:solidFill>
                <a:latin typeface="Helvetica"/>
              </a:rPr>
              <a:t>Budva</a:t>
            </a:r>
            <a:r>
              <a:rPr lang="en-US" sz="1200" dirty="0" smtClean="0">
                <a:solidFill>
                  <a:srgbClr val="000000">
                    <a:tint val="75000"/>
                  </a:srgbClr>
                </a:solidFill>
                <a:latin typeface="Helvetica"/>
              </a:rPr>
              <a:t>, Montenegro  - 28 September 2015</a:t>
            </a:r>
            <a:endParaRPr lang="en-US" sz="1200" dirty="0">
              <a:solidFill>
                <a:srgbClr val="000000">
                  <a:tint val="75000"/>
                </a:srgbClr>
              </a:solidFill>
              <a:latin typeface="Helvetic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976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17918391-D411-FE40-AAD7-861AE5233E0E}" type="slidenum">
              <a:rPr lang="en-US" smtClean="0">
                <a:solidFill>
                  <a:srgbClr val="0055A0">
                    <a:tint val="75000"/>
                  </a:srgbClr>
                </a:solidFill>
              </a:rPr>
              <a:pPr/>
              <a:t>23</a:t>
            </a:fld>
            <a:endParaRPr lang="en-US" dirty="0">
              <a:solidFill>
                <a:srgbClr val="0055A0">
                  <a:tint val="75000"/>
                </a:srgbClr>
              </a:solidFill>
            </a:endParaRPr>
          </a:p>
        </p:txBody>
      </p:sp>
      <p:sp>
        <p:nvSpPr>
          <p:cNvPr id="20" name="Title 19"/>
          <p:cNvSpPr>
            <a:spLocks noGrp="1"/>
          </p:cNvSpPr>
          <p:nvPr>
            <p:ph type="title"/>
          </p:nvPr>
        </p:nvSpPr>
        <p:spPr>
          <a:xfrm>
            <a:off x="1342571" y="-93082"/>
            <a:ext cx="7341483" cy="940443"/>
          </a:xfrm>
        </p:spPr>
        <p:txBody>
          <a:bodyPr/>
          <a:lstStyle/>
          <a:p>
            <a:r>
              <a:rPr lang="en-US" dirty="0" smtClean="0"/>
              <a:t>Diversity</a:t>
            </a:r>
            <a:endParaRPr lang="en-US" dirty="0"/>
          </a:p>
        </p:txBody>
      </p:sp>
      <p:grpSp>
        <p:nvGrpSpPr>
          <p:cNvPr id="3" name="Group 14"/>
          <p:cNvGrpSpPr/>
          <p:nvPr/>
        </p:nvGrpSpPr>
        <p:grpSpPr>
          <a:xfrm>
            <a:off x="0" y="3276600"/>
            <a:ext cx="8341066" cy="2839408"/>
            <a:chOff x="0" y="3276600"/>
            <a:chExt cx="8341066" cy="2839408"/>
          </a:xfrm>
        </p:grpSpPr>
        <p:sp>
          <p:nvSpPr>
            <p:cNvPr id="22" name="Rectangle 21"/>
            <p:cNvSpPr/>
            <p:nvPr/>
          </p:nvSpPr>
          <p:spPr>
            <a:xfrm>
              <a:off x="228600" y="3276600"/>
              <a:ext cx="8112466" cy="400110"/>
            </a:xfrm>
            <a:prstGeom prst="rect">
              <a:avLst/>
            </a:prstGeom>
          </p:spPr>
          <p:txBody>
            <a:bodyPr wrap="square">
              <a:spAutoFit/>
            </a:bodyPr>
            <a:lstStyle/>
            <a:p>
              <a:pPr fontAlgn="auto">
                <a:spcBef>
                  <a:spcPct val="20000"/>
                </a:spcBef>
                <a:spcAft>
                  <a:spcPts val="1200"/>
                </a:spcAft>
              </a:pPr>
              <a:r>
                <a:rPr lang="fr-CH" sz="2000" b="1" dirty="0" smtClean="0">
                  <a:solidFill>
                    <a:srgbClr val="0055A0"/>
                  </a:solidFill>
                  <a:latin typeface="Calibri"/>
                </a:rPr>
                <a:t>Neutrino platform:</a:t>
              </a:r>
              <a:r>
                <a:rPr lang="fr-CH" sz="2000" dirty="0" smtClean="0">
                  <a:solidFill>
                    <a:srgbClr val="0055A0"/>
                  </a:solidFill>
                  <a:latin typeface="Calibri"/>
                </a:rPr>
                <a:t>  supporting R&amp;D on large-scale detectors</a:t>
              </a:r>
              <a:endParaRPr lang="fr-CH" sz="2000" dirty="0">
                <a:solidFill>
                  <a:srgbClr val="0055A0"/>
                </a:solidFill>
                <a:latin typeface="Calibri"/>
              </a:endParaRPr>
            </a:p>
          </p:txBody>
        </p:sp>
        <p:grpSp>
          <p:nvGrpSpPr>
            <p:cNvPr id="6" name="Group 8"/>
            <p:cNvGrpSpPr/>
            <p:nvPr/>
          </p:nvGrpSpPr>
          <p:grpSpPr>
            <a:xfrm>
              <a:off x="0" y="3718881"/>
              <a:ext cx="2573466" cy="2397127"/>
              <a:chOff x="0" y="3718881"/>
              <a:chExt cx="2573466" cy="2397127"/>
            </a:xfrm>
          </p:grpSpPr>
          <p:pic>
            <p:nvPicPr>
              <p:cNvPr id="27"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3718881"/>
                <a:ext cx="1941371" cy="194137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8" name="TextBox 27"/>
              <p:cNvSpPr txBox="1"/>
              <p:nvPr/>
            </p:nvSpPr>
            <p:spPr>
              <a:xfrm>
                <a:off x="0" y="5746676"/>
                <a:ext cx="2573466" cy="369332"/>
              </a:xfrm>
              <a:prstGeom prst="rect">
                <a:avLst/>
              </a:prstGeom>
              <a:noFill/>
            </p:spPr>
            <p:txBody>
              <a:bodyPr wrap="none" rtlCol="0">
                <a:spAutoFit/>
              </a:bodyPr>
              <a:lstStyle/>
              <a:p>
                <a:pPr fontAlgn="auto">
                  <a:spcBef>
                    <a:spcPts val="0"/>
                  </a:spcBef>
                  <a:spcAft>
                    <a:spcPts val="0"/>
                  </a:spcAft>
                </a:pPr>
                <a:r>
                  <a:rPr lang="en-US" b="1" dirty="0" smtClean="0">
                    <a:solidFill>
                      <a:srgbClr val="0055A0"/>
                    </a:solidFill>
                    <a:latin typeface="Calibri" panose="020F0502020204030204" pitchFamily="34" charset="0"/>
                  </a:rPr>
                  <a:t>WA104:</a:t>
                </a:r>
                <a:r>
                  <a:rPr lang="en-US" dirty="0" smtClean="0">
                    <a:solidFill>
                      <a:srgbClr val="0055A0"/>
                    </a:solidFill>
                    <a:latin typeface="Calibri" panose="020F0502020204030204" pitchFamily="34" charset="0"/>
                  </a:rPr>
                  <a:t> ICARUS at CERN</a:t>
                </a:r>
                <a:endParaRPr lang="en-GB" dirty="0">
                  <a:solidFill>
                    <a:srgbClr val="0055A0"/>
                  </a:solidFill>
                  <a:latin typeface="Calibri" panose="020F0502020204030204" pitchFamily="34" charset="0"/>
                </a:endParaRPr>
              </a:p>
            </p:txBody>
          </p:sp>
        </p:grpSp>
        <p:grpSp>
          <p:nvGrpSpPr>
            <p:cNvPr id="7" name="Group 9"/>
            <p:cNvGrpSpPr/>
            <p:nvPr/>
          </p:nvGrpSpPr>
          <p:grpSpPr>
            <a:xfrm>
              <a:off x="2743200" y="3718881"/>
              <a:ext cx="4758290" cy="2397127"/>
              <a:chOff x="2743200" y="3718881"/>
              <a:chExt cx="4758290" cy="2397127"/>
            </a:xfrm>
          </p:grpSpPr>
          <p:pic>
            <p:nvPicPr>
              <p:cNvPr id="25"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4200" y="3718881"/>
                <a:ext cx="2588495" cy="194137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6" name="TextBox 25"/>
              <p:cNvSpPr txBox="1"/>
              <p:nvPr/>
            </p:nvSpPr>
            <p:spPr>
              <a:xfrm>
                <a:off x="2743200" y="5746676"/>
                <a:ext cx="4758290" cy="369332"/>
              </a:xfrm>
              <a:prstGeom prst="rect">
                <a:avLst/>
              </a:prstGeom>
              <a:noFill/>
            </p:spPr>
            <p:txBody>
              <a:bodyPr wrap="none" rtlCol="0">
                <a:spAutoFit/>
              </a:bodyPr>
              <a:lstStyle/>
              <a:p>
                <a:pPr fontAlgn="auto">
                  <a:spcBef>
                    <a:spcPts val="0"/>
                  </a:spcBef>
                  <a:spcAft>
                    <a:spcPts val="0"/>
                  </a:spcAft>
                </a:pPr>
                <a:r>
                  <a:rPr lang="en-US" b="1" dirty="0" smtClean="0">
                    <a:solidFill>
                      <a:srgbClr val="0055A0"/>
                    </a:solidFill>
                    <a:latin typeface="Calibri" panose="020F0502020204030204" pitchFamily="34" charset="0"/>
                  </a:rPr>
                  <a:t>WA105:</a:t>
                </a:r>
                <a:r>
                  <a:rPr lang="en-US" dirty="0" smtClean="0">
                    <a:solidFill>
                      <a:srgbClr val="0055A0"/>
                    </a:solidFill>
                    <a:latin typeface="Calibri" panose="020F0502020204030204" pitchFamily="34" charset="0"/>
                  </a:rPr>
                  <a:t>  preparation of large dual-phase </a:t>
                </a:r>
                <a:r>
                  <a:rPr lang="en-US" dirty="0" err="1" smtClean="0">
                    <a:solidFill>
                      <a:srgbClr val="0055A0"/>
                    </a:solidFill>
                    <a:latin typeface="Calibri" panose="020F0502020204030204" pitchFamily="34" charset="0"/>
                  </a:rPr>
                  <a:t>LAr</a:t>
                </a:r>
                <a:r>
                  <a:rPr lang="en-US" dirty="0" smtClean="0">
                    <a:solidFill>
                      <a:srgbClr val="0055A0"/>
                    </a:solidFill>
                    <a:latin typeface="Calibri" panose="020F0502020204030204" pitchFamily="34" charset="0"/>
                  </a:rPr>
                  <a:t> TPC</a:t>
                </a:r>
                <a:endParaRPr lang="en-GB" dirty="0">
                  <a:solidFill>
                    <a:srgbClr val="0055A0"/>
                  </a:solidFill>
                  <a:latin typeface="Calibri" panose="020F0502020204030204" pitchFamily="34" charset="0"/>
                </a:endParaRPr>
              </a:p>
            </p:txBody>
          </p:sp>
        </p:grpSp>
      </p:grpSp>
      <p:grpSp>
        <p:nvGrpSpPr>
          <p:cNvPr id="8" name="Group 12"/>
          <p:cNvGrpSpPr/>
          <p:nvPr/>
        </p:nvGrpSpPr>
        <p:grpSpPr>
          <a:xfrm>
            <a:off x="264369" y="287805"/>
            <a:ext cx="8764777" cy="1845795"/>
            <a:chOff x="264369" y="228600"/>
            <a:chExt cx="8764777" cy="1845795"/>
          </a:xfrm>
        </p:grpSpPr>
        <p:pic>
          <p:nvPicPr>
            <p:cNvPr id="30" name="Imagen 8"/>
            <p:cNvPicPr>
              <a:picLocks noChangeAspect="1"/>
            </p:cNvPicPr>
            <p:nvPr/>
          </p:nvPicPr>
          <p:blipFill>
            <a:blip r:embed="rId4"/>
            <a:stretch>
              <a:fillRect/>
            </a:stretch>
          </p:blipFill>
          <p:spPr>
            <a:xfrm>
              <a:off x="5715000" y="228600"/>
              <a:ext cx="3314146" cy="1845795"/>
            </a:xfrm>
            <a:prstGeom prst="rect">
              <a:avLst/>
            </a:prstGeom>
          </p:spPr>
        </p:pic>
        <p:sp>
          <p:nvSpPr>
            <p:cNvPr id="31" name="Rectangle 30"/>
            <p:cNvSpPr/>
            <p:nvPr/>
          </p:nvSpPr>
          <p:spPr>
            <a:xfrm>
              <a:off x="264369" y="609600"/>
              <a:ext cx="8112466" cy="1323439"/>
            </a:xfrm>
            <a:prstGeom prst="rect">
              <a:avLst/>
            </a:prstGeom>
          </p:spPr>
          <p:txBody>
            <a:bodyPr wrap="square">
              <a:spAutoFit/>
            </a:bodyPr>
            <a:lstStyle/>
            <a:p>
              <a:pPr fontAlgn="auto">
                <a:spcBef>
                  <a:spcPct val="20000"/>
                </a:spcBef>
                <a:spcAft>
                  <a:spcPts val="1200"/>
                </a:spcAft>
              </a:pPr>
              <a:r>
                <a:rPr lang="fr-CH" sz="2000" b="1" dirty="0">
                  <a:solidFill>
                    <a:srgbClr val="0055A0"/>
                  </a:solidFill>
                  <a:latin typeface="Calibri"/>
                </a:rPr>
                <a:t>HIE-ISOLDE:</a:t>
              </a:r>
              <a:r>
                <a:rPr lang="fr-CH" sz="2000" dirty="0">
                  <a:solidFill>
                    <a:srgbClr val="0055A0"/>
                  </a:solidFill>
                  <a:latin typeface="Calibri"/>
                </a:rPr>
                <a:t>  upgrade to higher energy</a:t>
              </a:r>
              <a:r>
                <a:rPr lang="fr-CH" sz="2000" dirty="0" smtClean="0">
                  <a:solidFill>
                    <a:srgbClr val="0055A0"/>
                  </a:solidFill>
                  <a:latin typeface="Calibri"/>
                </a:rPr>
                <a:t> </a:t>
              </a:r>
              <a:br>
                <a:rPr lang="fr-CH" sz="2000" dirty="0" smtClean="0">
                  <a:solidFill>
                    <a:srgbClr val="0055A0"/>
                  </a:solidFill>
                  <a:latin typeface="Calibri"/>
                </a:rPr>
              </a:br>
              <a:r>
                <a:rPr lang="fr-CH" sz="2000" dirty="0" smtClean="0">
                  <a:solidFill>
                    <a:srgbClr val="0055A0"/>
                  </a:solidFill>
                  <a:latin typeface="Calibri"/>
                </a:rPr>
                <a:t>(</a:t>
              </a:r>
              <a:r>
                <a:rPr lang="fr-CH" sz="2000" dirty="0">
                  <a:solidFill>
                    <a:srgbClr val="0055A0"/>
                  </a:solidFill>
                  <a:latin typeface="Calibri"/>
                </a:rPr>
                <a:t>10 MeV/nucleon) and </a:t>
              </a:r>
              <a:r>
                <a:rPr lang="fr-CH" sz="2000" dirty="0" smtClean="0">
                  <a:solidFill>
                    <a:srgbClr val="0055A0"/>
                  </a:solidFill>
                  <a:latin typeface="Calibri"/>
                </a:rPr>
                <a:t>intensity</a:t>
              </a:r>
              <a:br>
                <a:rPr lang="fr-CH" sz="2000" dirty="0" smtClean="0">
                  <a:solidFill>
                    <a:srgbClr val="0055A0"/>
                  </a:solidFill>
                  <a:latin typeface="Calibri"/>
                </a:rPr>
              </a:br>
              <a:r>
                <a:rPr lang="fr-CH" sz="2000" b="1" dirty="0" smtClean="0">
                  <a:solidFill>
                    <a:srgbClr val="0055A0"/>
                  </a:solidFill>
                  <a:latin typeface="Calibri"/>
                </a:rPr>
                <a:t>TSR</a:t>
              </a:r>
              <a:r>
                <a:rPr lang="fr-CH" sz="2000" b="1" dirty="0">
                  <a:solidFill>
                    <a:srgbClr val="0055A0"/>
                  </a:solidFill>
                  <a:latin typeface="Calibri"/>
                </a:rPr>
                <a:t>@ISOLDE:  </a:t>
              </a:r>
              <a:r>
                <a:rPr lang="fr-CH" sz="2000" dirty="0">
                  <a:solidFill>
                    <a:srgbClr val="0055A0"/>
                  </a:solidFill>
                  <a:latin typeface="Calibri"/>
                </a:rPr>
                <a:t>transfer of a storage ring </a:t>
              </a:r>
              <a:r>
                <a:rPr lang="fr-CH" sz="2000" dirty="0" smtClean="0">
                  <a:solidFill>
                    <a:srgbClr val="0055A0"/>
                  </a:solidFill>
                  <a:latin typeface="Calibri"/>
                </a:rPr>
                <a:t>from</a:t>
              </a:r>
              <a:br>
                <a:rPr lang="fr-CH" sz="2000" dirty="0" smtClean="0">
                  <a:solidFill>
                    <a:srgbClr val="0055A0"/>
                  </a:solidFill>
                  <a:latin typeface="Calibri"/>
                </a:rPr>
              </a:br>
              <a:r>
                <a:rPr lang="fr-CH" sz="2000" dirty="0" smtClean="0">
                  <a:solidFill>
                    <a:srgbClr val="0055A0"/>
                  </a:solidFill>
                  <a:latin typeface="Calibri"/>
                </a:rPr>
                <a:t>Heidelberg, for </a:t>
              </a:r>
              <a:r>
                <a:rPr lang="fr-CH" sz="2000" dirty="0">
                  <a:solidFill>
                    <a:srgbClr val="0055A0"/>
                  </a:solidFill>
                  <a:latin typeface="Calibri"/>
                </a:rPr>
                <a:t>integration into</a:t>
              </a:r>
              <a:r>
                <a:rPr lang="fr-CH" sz="2000" dirty="0" smtClean="0">
                  <a:solidFill>
                    <a:srgbClr val="0055A0"/>
                  </a:solidFill>
                  <a:latin typeface="Calibri"/>
                </a:rPr>
                <a:t> ISOLDE</a:t>
              </a:r>
            </a:p>
          </p:txBody>
        </p:sp>
      </p:grpSp>
      <p:grpSp>
        <p:nvGrpSpPr>
          <p:cNvPr id="9" name="Group 2"/>
          <p:cNvGrpSpPr/>
          <p:nvPr/>
        </p:nvGrpSpPr>
        <p:grpSpPr>
          <a:xfrm>
            <a:off x="215641" y="2224159"/>
            <a:ext cx="8734072" cy="1052441"/>
            <a:chOff x="215641" y="2224159"/>
            <a:chExt cx="8734072" cy="1052441"/>
          </a:xfrm>
        </p:grpSpPr>
        <p:sp>
          <p:nvSpPr>
            <p:cNvPr id="34" name="Rectangle 33"/>
            <p:cNvSpPr/>
            <p:nvPr/>
          </p:nvSpPr>
          <p:spPr>
            <a:xfrm>
              <a:off x="215641" y="2438400"/>
              <a:ext cx="8112466" cy="707886"/>
            </a:xfrm>
            <a:prstGeom prst="rect">
              <a:avLst/>
            </a:prstGeom>
          </p:spPr>
          <p:txBody>
            <a:bodyPr wrap="square">
              <a:spAutoFit/>
            </a:bodyPr>
            <a:lstStyle/>
            <a:p>
              <a:pPr fontAlgn="auto">
                <a:spcBef>
                  <a:spcPct val="20000"/>
                </a:spcBef>
                <a:spcAft>
                  <a:spcPts val="1200"/>
                </a:spcAft>
              </a:pPr>
              <a:r>
                <a:rPr lang="fr-CH" sz="2000" b="1" dirty="0" smtClean="0">
                  <a:solidFill>
                    <a:srgbClr val="0055A0"/>
                  </a:solidFill>
                  <a:latin typeface="Calibri"/>
                </a:rPr>
                <a:t>ELENA </a:t>
              </a:r>
              <a:r>
                <a:rPr lang="fr-CH" sz="2000" dirty="0" smtClean="0">
                  <a:solidFill>
                    <a:srgbClr val="0055A0"/>
                  </a:solidFill>
                  <a:latin typeface="Calibri"/>
                </a:rPr>
                <a:t>(Extra Low Energy Antiproton Ring): additional </a:t>
              </a:r>
              <a:r>
                <a:rPr lang="fr-CH" sz="2000" dirty="0">
                  <a:solidFill>
                    <a:srgbClr val="0055A0"/>
                  </a:solidFill>
                  <a:latin typeface="Calibri"/>
                </a:rPr>
                <a:t>ring</a:t>
              </a:r>
              <a:r>
                <a:rPr lang="fr-CH" sz="2000" dirty="0" smtClean="0">
                  <a:solidFill>
                    <a:srgbClr val="0055A0"/>
                  </a:solidFill>
                  <a:latin typeface="Calibri"/>
                </a:rPr>
                <a:t> </a:t>
              </a:r>
              <a:br>
                <a:rPr lang="fr-CH" sz="2000" dirty="0" smtClean="0">
                  <a:solidFill>
                    <a:srgbClr val="0055A0"/>
                  </a:solidFill>
                  <a:latin typeface="Calibri"/>
                </a:rPr>
              </a:br>
              <a:r>
                <a:rPr lang="fr-CH" sz="2000" dirty="0" smtClean="0">
                  <a:solidFill>
                    <a:srgbClr val="0055A0"/>
                  </a:solidFill>
                  <a:latin typeface="Calibri"/>
                </a:rPr>
                <a:t>for the AD to </a:t>
              </a:r>
              <a:r>
                <a:rPr lang="fr-CH" sz="2000" dirty="0">
                  <a:solidFill>
                    <a:srgbClr val="0055A0"/>
                  </a:solidFill>
                  <a:latin typeface="Calibri"/>
                </a:rPr>
                <a:t>provide </a:t>
              </a:r>
              <a:r>
                <a:rPr lang="fr-CH" sz="2000" dirty="0" smtClean="0">
                  <a:solidFill>
                    <a:srgbClr val="0055A0"/>
                  </a:solidFill>
                  <a:latin typeface="Calibri"/>
                </a:rPr>
                <a:t>cooler antiprotons to more experiments </a:t>
              </a:r>
            </a:p>
          </p:txBody>
        </p:sp>
        <p:pic>
          <p:nvPicPr>
            <p:cNvPr id="2" name="Picture 1" descr="elena_cern.jp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37374" y="2224159"/>
              <a:ext cx="2212339" cy="1052441"/>
            </a:xfrm>
            <a:prstGeom prst="rect">
              <a:avLst/>
            </a:prstGeom>
          </p:spPr>
        </p:pic>
      </p:grpSp>
      <p:sp>
        <p:nvSpPr>
          <p:cNvPr id="19" name="Footer Placeholder 3"/>
          <p:cNvSpPr txBox="1">
            <a:spLocks/>
          </p:cNvSpPr>
          <p:nvPr/>
        </p:nvSpPr>
        <p:spPr>
          <a:xfrm>
            <a:off x="3420777" y="6356350"/>
            <a:ext cx="4657579" cy="365125"/>
          </a:xfrm>
          <a:prstGeom prst="rect">
            <a:avLst/>
          </a:prstGeom>
        </p:spPr>
        <p:txBody>
          <a:bodyPr vert="horz" lIns="91440" tIns="45720" rIns="91440" bIns="45720" rtlCol="0" anchor="ctr"/>
          <a:lstStyle/>
          <a:p>
            <a:pPr algn="r" fontAlgn="auto">
              <a:spcBef>
                <a:spcPts val="0"/>
              </a:spcBef>
              <a:spcAft>
                <a:spcPts val="0"/>
              </a:spcAft>
            </a:pPr>
            <a:r>
              <a:rPr lang="en-US" sz="1200" dirty="0" smtClean="0">
                <a:solidFill>
                  <a:srgbClr val="000000">
                    <a:tint val="75000"/>
                  </a:srgbClr>
                </a:solidFill>
                <a:latin typeface="Helvetica"/>
              </a:rPr>
              <a:t>NEC’2015  -  </a:t>
            </a:r>
            <a:r>
              <a:rPr lang="en-US" sz="1200" dirty="0" err="1" smtClean="0">
                <a:solidFill>
                  <a:srgbClr val="000000">
                    <a:tint val="75000"/>
                  </a:srgbClr>
                </a:solidFill>
                <a:latin typeface="Helvetica"/>
              </a:rPr>
              <a:t>Budva</a:t>
            </a:r>
            <a:r>
              <a:rPr lang="en-US" sz="1200" dirty="0" smtClean="0">
                <a:solidFill>
                  <a:srgbClr val="000000">
                    <a:tint val="75000"/>
                  </a:srgbClr>
                </a:solidFill>
                <a:latin typeface="Helvetica"/>
              </a:rPr>
              <a:t>, Montenegro  - 28 September 2015</a:t>
            </a:r>
            <a:endParaRPr lang="en-US" sz="1200" dirty="0">
              <a:solidFill>
                <a:srgbClr val="000000">
                  <a:tint val="75000"/>
                </a:srgbClr>
              </a:solidFill>
              <a:latin typeface="Helvetic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521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86" name="Line 14"/>
          <p:cNvSpPr>
            <a:spLocks noChangeShapeType="1"/>
          </p:cNvSpPr>
          <p:nvPr/>
        </p:nvSpPr>
        <p:spPr bwMode="auto">
          <a:xfrm flipV="1">
            <a:off x="1591271" y="2946197"/>
            <a:ext cx="8929" cy="2266950"/>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90" name="Line 18"/>
          <p:cNvSpPr>
            <a:spLocks noChangeShapeType="1"/>
          </p:cNvSpPr>
          <p:nvPr/>
        </p:nvSpPr>
        <p:spPr bwMode="auto">
          <a:xfrm flipH="1" flipV="1">
            <a:off x="3962401" y="2869205"/>
            <a:ext cx="35124" cy="1524792"/>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93" name="Line 21"/>
          <p:cNvSpPr>
            <a:spLocks noChangeShapeType="1"/>
          </p:cNvSpPr>
          <p:nvPr/>
        </p:nvSpPr>
        <p:spPr bwMode="auto">
          <a:xfrm flipH="1" flipV="1">
            <a:off x="6324600" y="2946197"/>
            <a:ext cx="3573" cy="2310606"/>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74" name="AutoShape 2"/>
          <p:cNvSpPr>
            <a:spLocks/>
          </p:cNvSpPr>
          <p:nvPr/>
        </p:nvSpPr>
        <p:spPr bwMode="auto">
          <a:xfrm>
            <a:off x="1524001" y="2253254"/>
            <a:ext cx="1761043" cy="693096"/>
          </a:xfrm>
          <a:prstGeom prst="roundRect">
            <a:avLst>
              <a:gd name="adj" fmla="val 16380"/>
            </a:avLst>
          </a:prstGeom>
          <a:solidFill>
            <a:srgbClr val="66FFCC"/>
          </a:solidFill>
          <a:ln w="6350" cap="flat" cmpd="sng">
            <a:solidFill>
              <a:srgbClr val="000000">
                <a:alpha val="67206"/>
              </a:srgbClr>
            </a:solidFill>
            <a:prstDash val="solid"/>
            <a:miter lim="0"/>
            <a:headEnd/>
            <a:tailEnd/>
          </a:ln>
          <a:effectLst/>
        </p:spPr>
        <p:txBody>
          <a:bodyPr lIns="0" tIns="0" rIns="0" bIns="0" anchor="ctr">
            <a:prstTxWarp prst="textNoShape">
              <a:avLst/>
            </a:prstTxWarp>
          </a:bodyPr>
          <a:lstStyle/>
          <a:p>
            <a:pPr algn="ctr" defTabSz="245364"/>
            <a:r>
              <a:rPr lang="en-US" sz="1200" dirty="0" smtClean="0"/>
              <a:t> </a:t>
            </a:r>
            <a:r>
              <a:rPr lang="en-US" sz="1200" dirty="0"/>
              <a:t>Administration </a:t>
            </a:r>
          </a:p>
          <a:p>
            <a:pPr algn="ctr" defTabSz="245364"/>
            <a:r>
              <a:rPr lang="en-US" sz="1200" dirty="0" smtClean="0"/>
              <a:t>&amp; Infrastructure</a:t>
            </a:r>
            <a:endParaRPr lang="en-US" sz="1200" dirty="0"/>
          </a:p>
          <a:p>
            <a:pPr algn="ctr" defTabSz="245364">
              <a:spcBef>
                <a:spcPts val="210"/>
              </a:spcBef>
            </a:pPr>
            <a:r>
              <a:rPr lang="en-US" sz="1200" i="1" dirty="0" err="1"/>
              <a:t>Sigurd</a:t>
            </a:r>
            <a:r>
              <a:rPr lang="en-US" sz="1200" i="1" dirty="0"/>
              <a:t> </a:t>
            </a:r>
            <a:r>
              <a:rPr lang="en-US" sz="1200" i="1" dirty="0" err="1"/>
              <a:t>Lettow</a:t>
            </a:r>
            <a:endParaRPr lang="en-US" sz="1200" i="1" dirty="0"/>
          </a:p>
        </p:txBody>
      </p:sp>
      <p:sp>
        <p:nvSpPr>
          <p:cNvPr id="3075" name="AutoShape 3"/>
          <p:cNvSpPr>
            <a:spLocks/>
          </p:cNvSpPr>
          <p:nvPr/>
        </p:nvSpPr>
        <p:spPr bwMode="auto">
          <a:xfrm>
            <a:off x="6199585" y="907847"/>
            <a:ext cx="887016" cy="359569"/>
          </a:xfrm>
          <a:prstGeom prst="roundRect">
            <a:avLst>
              <a:gd name="adj" fmla="val 30935"/>
            </a:avLst>
          </a:prstGeom>
          <a:solidFill>
            <a:srgbClr val="99CCFF"/>
          </a:solidFill>
          <a:ln w="6350" cap="flat" cmpd="sng">
            <a:solidFill>
              <a:srgbClr val="000000"/>
            </a:solidFill>
            <a:prstDash val="solid"/>
            <a:miter lim="0"/>
            <a:headEnd/>
            <a:tailEnd/>
          </a:ln>
          <a:effectLst/>
        </p:spPr>
        <p:txBody>
          <a:bodyPr lIns="0" tIns="0" rIns="0" bIns="0">
            <a:prstTxWarp prst="textNoShape">
              <a:avLst/>
            </a:prstTxWarp>
          </a:bodyPr>
          <a:lstStyle/>
          <a:p>
            <a:pPr algn="ctr" defTabSz="245364"/>
            <a:r>
              <a:rPr lang="en-US" sz="1200" dirty="0" smtClean="0"/>
              <a:t>DG Unit</a:t>
            </a:r>
            <a:endParaRPr lang="en-US" sz="1200" dirty="0"/>
          </a:p>
        </p:txBody>
      </p:sp>
      <p:sp>
        <p:nvSpPr>
          <p:cNvPr id="3076" name="AutoShape 4"/>
          <p:cNvSpPr>
            <a:spLocks/>
          </p:cNvSpPr>
          <p:nvPr/>
        </p:nvSpPr>
        <p:spPr bwMode="auto">
          <a:xfrm>
            <a:off x="3939183" y="2254047"/>
            <a:ext cx="1761043" cy="692150"/>
          </a:xfrm>
          <a:prstGeom prst="roundRect">
            <a:avLst>
              <a:gd name="adj" fmla="val 16380"/>
            </a:avLst>
          </a:prstGeom>
          <a:solidFill>
            <a:srgbClr val="66FFCC"/>
          </a:solidFill>
          <a:ln w="6350" cap="flat" cmpd="sng">
            <a:solidFill>
              <a:srgbClr val="000000">
                <a:alpha val="67206"/>
              </a:srgbClr>
            </a:solidFill>
            <a:prstDash val="solid"/>
            <a:miter lim="0"/>
            <a:headEnd/>
            <a:tailEnd/>
          </a:ln>
          <a:effectLst/>
        </p:spPr>
        <p:txBody>
          <a:bodyPr lIns="0" tIns="0" rIns="0" bIns="0" anchor="ctr">
            <a:prstTxWarp prst="textNoShape">
              <a:avLst/>
            </a:prstTxWarp>
          </a:bodyPr>
          <a:lstStyle/>
          <a:p>
            <a:pPr algn="ctr" defTabSz="245364"/>
            <a:r>
              <a:rPr lang="en-US" sz="1200" dirty="0" smtClean="0"/>
              <a:t>Research </a:t>
            </a:r>
            <a:endParaRPr lang="en-US" sz="1200" dirty="0"/>
          </a:p>
          <a:p>
            <a:pPr algn="ctr" defTabSz="245364"/>
            <a:r>
              <a:rPr lang="en-US" sz="1200" dirty="0"/>
              <a:t>&amp; Scientific Computing</a:t>
            </a:r>
          </a:p>
          <a:p>
            <a:pPr algn="ctr" defTabSz="245364">
              <a:spcBef>
                <a:spcPts val="210"/>
              </a:spcBef>
            </a:pPr>
            <a:r>
              <a:rPr lang="en-US" sz="1200" i="1" dirty="0"/>
              <a:t>Sergio </a:t>
            </a:r>
            <a:r>
              <a:rPr lang="en-US" sz="1200" i="1" dirty="0" err="1"/>
              <a:t>Bertolucci</a:t>
            </a:r>
            <a:endParaRPr lang="en-US" sz="1200" i="1" dirty="0"/>
          </a:p>
        </p:txBody>
      </p:sp>
      <p:sp>
        <p:nvSpPr>
          <p:cNvPr id="3077" name="AutoShape 5"/>
          <p:cNvSpPr>
            <a:spLocks/>
          </p:cNvSpPr>
          <p:nvPr/>
        </p:nvSpPr>
        <p:spPr bwMode="auto">
          <a:xfrm>
            <a:off x="6263283" y="2254047"/>
            <a:ext cx="1761043" cy="692150"/>
          </a:xfrm>
          <a:prstGeom prst="roundRect">
            <a:avLst>
              <a:gd name="adj" fmla="val 16380"/>
            </a:avLst>
          </a:prstGeom>
          <a:solidFill>
            <a:srgbClr val="66FFCC"/>
          </a:solidFill>
          <a:ln w="6350" cap="flat" cmpd="sng">
            <a:solidFill>
              <a:srgbClr val="000000">
                <a:alpha val="67206"/>
              </a:srgbClr>
            </a:solidFill>
            <a:prstDash val="solid"/>
            <a:miter lim="0"/>
            <a:headEnd/>
            <a:tailEnd/>
          </a:ln>
          <a:effectLst/>
        </p:spPr>
        <p:txBody>
          <a:bodyPr lIns="0" tIns="0" rIns="0" bIns="0" anchor="ctr">
            <a:prstTxWarp prst="textNoShape">
              <a:avLst/>
            </a:prstTxWarp>
          </a:bodyPr>
          <a:lstStyle/>
          <a:p>
            <a:pPr algn="ctr" defTabSz="245364"/>
            <a:r>
              <a:rPr lang="en-US" sz="1200" dirty="0" smtClean="0"/>
              <a:t> </a:t>
            </a:r>
            <a:r>
              <a:rPr lang="en-US" sz="1200" dirty="0"/>
              <a:t>Accelerators</a:t>
            </a:r>
          </a:p>
          <a:p>
            <a:pPr algn="ctr" defTabSz="245364"/>
            <a:r>
              <a:rPr lang="en-US" sz="1200" dirty="0"/>
              <a:t>&amp; Technology</a:t>
            </a:r>
          </a:p>
          <a:p>
            <a:pPr algn="ctr" defTabSz="245364">
              <a:spcBef>
                <a:spcPts val="210"/>
              </a:spcBef>
            </a:pPr>
            <a:r>
              <a:rPr lang="en-US" sz="1200" i="1" dirty="0" err="1" smtClean="0"/>
              <a:t>Frédérick</a:t>
            </a:r>
            <a:r>
              <a:rPr lang="en-US" sz="1200" i="1" dirty="0" smtClean="0"/>
              <a:t> </a:t>
            </a:r>
            <a:r>
              <a:rPr lang="en-US" sz="1200" i="1" dirty="0" err="1"/>
              <a:t>Bordry</a:t>
            </a:r>
            <a:endParaRPr lang="en-US" sz="1200" i="1" dirty="0"/>
          </a:p>
        </p:txBody>
      </p:sp>
      <p:sp>
        <p:nvSpPr>
          <p:cNvPr id="3078" name="AutoShape 6"/>
          <p:cNvSpPr>
            <a:spLocks/>
          </p:cNvSpPr>
          <p:nvPr/>
        </p:nvSpPr>
        <p:spPr bwMode="auto">
          <a:xfrm>
            <a:off x="1730575" y="3262904"/>
            <a:ext cx="1546622" cy="648696"/>
          </a:xfrm>
          <a:prstGeom prst="roundRect">
            <a:avLst>
              <a:gd name="adj" fmla="val 18440"/>
            </a:avLst>
          </a:prstGeom>
          <a:solidFill>
            <a:srgbClr val="99CCFF"/>
          </a:solidFill>
          <a:ln w="6350" cap="flat" cmpd="sng">
            <a:solidFill>
              <a:srgbClr val="000000"/>
            </a:solidFill>
            <a:prstDash val="solid"/>
            <a:miter lim="0"/>
            <a:headEnd/>
            <a:tailEnd/>
          </a:ln>
          <a:effectLst/>
        </p:spPr>
        <p:txBody>
          <a:bodyPr lIns="0" tIns="0" rIns="0" bIns="0" anchor="ctr">
            <a:prstTxWarp prst="textNoShape">
              <a:avLst/>
            </a:prstTxWarp>
          </a:bodyPr>
          <a:lstStyle/>
          <a:p>
            <a:pPr algn="ctr" defTabSz="245364"/>
            <a:r>
              <a:rPr lang="en-US" sz="1200" dirty="0" smtClean="0"/>
              <a:t>Finance &amp; Procurement </a:t>
            </a:r>
            <a:r>
              <a:rPr lang="en-US" sz="1200" dirty="0"/>
              <a:t>(FP)</a:t>
            </a:r>
          </a:p>
          <a:p>
            <a:pPr algn="ctr" defTabSz="245364">
              <a:spcBef>
                <a:spcPts val="210"/>
              </a:spcBef>
            </a:pPr>
            <a:r>
              <a:rPr lang="en-US" sz="1200" i="1" dirty="0"/>
              <a:t>Thierry Lagrange</a:t>
            </a:r>
          </a:p>
        </p:txBody>
      </p:sp>
      <p:sp>
        <p:nvSpPr>
          <p:cNvPr id="3079" name="AutoShape 7"/>
          <p:cNvSpPr>
            <a:spLocks/>
          </p:cNvSpPr>
          <p:nvPr/>
        </p:nvSpPr>
        <p:spPr bwMode="auto">
          <a:xfrm>
            <a:off x="1730575" y="4127297"/>
            <a:ext cx="1546622" cy="647700"/>
          </a:xfrm>
          <a:prstGeom prst="roundRect">
            <a:avLst>
              <a:gd name="adj" fmla="val 18440"/>
            </a:avLst>
          </a:prstGeom>
          <a:solidFill>
            <a:srgbClr val="99CCFF"/>
          </a:solidFill>
          <a:ln w="6350" cap="flat" cmpd="sng">
            <a:solidFill>
              <a:srgbClr val="000000"/>
            </a:solidFill>
            <a:prstDash val="solid"/>
            <a:miter lim="0"/>
            <a:headEnd/>
            <a:tailEnd/>
          </a:ln>
          <a:effectLst/>
        </p:spPr>
        <p:txBody>
          <a:bodyPr lIns="0" tIns="0" rIns="0" bIns="0" anchor="ctr">
            <a:prstTxWarp prst="textNoShape">
              <a:avLst/>
            </a:prstTxWarp>
          </a:bodyPr>
          <a:lstStyle/>
          <a:p>
            <a:pPr algn="ctr" defTabSz="245364"/>
            <a:r>
              <a:rPr lang="en-US" sz="1200" dirty="0" smtClean="0"/>
              <a:t>General </a:t>
            </a:r>
            <a:r>
              <a:rPr lang="en-US" sz="1200" dirty="0"/>
              <a:t>Services (GS)</a:t>
            </a:r>
          </a:p>
          <a:p>
            <a:pPr algn="ctr" defTabSz="245364">
              <a:spcBef>
                <a:spcPts val="210"/>
              </a:spcBef>
            </a:pPr>
            <a:r>
              <a:rPr lang="en-US" sz="1200" i="1" dirty="0" err="1"/>
              <a:t>Lluis</a:t>
            </a:r>
            <a:r>
              <a:rPr lang="en-US" sz="1200" i="1" dirty="0"/>
              <a:t> </a:t>
            </a:r>
            <a:r>
              <a:rPr lang="en-US" sz="1200" i="1" dirty="0" err="1"/>
              <a:t>Miralles</a:t>
            </a:r>
            <a:r>
              <a:rPr lang="en-US" sz="1200" i="1" dirty="0"/>
              <a:t> Verge</a:t>
            </a:r>
          </a:p>
        </p:txBody>
      </p:sp>
      <p:sp>
        <p:nvSpPr>
          <p:cNvPr id="3080" name="AutoShape 8"/>
          <p:cNvSpPr>
            <a:spLocks/>
          </p:cNvSpPr>
          <p:nvPr/>
        </p:nvSpPr>
        <p:spPr bwMode="auto">
          <a:xfrm>
            <a:off x="1730575" y="4990897"/>
            <a:ext cx="1546622" cy="647700"/>
          </a:xfrm>
          <a:prstGeom prst="roundRect">
            <a:avLst>
              <a:gd name="adj" fmla="val 18440"/>
            </a:avLst>
          </a:prstGeom>
          <a:solidFill>
            <a:srgbClr val="99CCFF"/>
          </a:solidFill>
          <a:ln w="6350" cap="flat" cmpd="sng">
            <a:solidFill>
              <a:srgbClr val="000000"/>
            </a:solidFill>
            <a:prstDash val="solid"/>
            <a:miter lim="0"/>
            <a:headEnd/>
            <a:tailEnd/>
          </a:ln>
          <a:effectLst/>
        </p:spPr>
        <p:txBody>
          <a:bodyPr lIns="0" tIns="0" rIns="0" bIns="0" anchor="ctr">
            <a:prstTxWarp prst="textNoShape">
              <a:avLst/>
            </a:prstTxWarp>
          </a:bodyPr>
          <a:lstStyle/>
          <a:p>
            <a:pPr algn="ctr" defTabSz="245364"/>
            <a:r>
              <a:rPr lang="en-US" sz="1200" dirty="0"/>
              <a:t>Human Resources (HR)</a:t>
            </a:r>
          </a:p>
          <a:p>
            <a:pPr algn="ctr" defTabSz="245364">
              <a:spcBef>
                <a:spcPts val="210"/>
              </a:spcBef>
            </a:pPr>
            <a:r>
              <a:rPr lang="en-US" sz="1200" i="1" dirty="0"/>
              <a:t>Anne-Sylvie Catherin</a:t>
            </a:r>
          </a:p>
        </p:txBody>
      </p:sp>
      <p:sp>
        <p:nvSpPr>
          <p:cNvPr id="3081" name="AutoShape 9"/>
          <p:cNvSpPr>
            <a:spLocks/>
          </p:cNvSpPr>
          <p:nvPr/>
        </p:nvSpPr>
        <p:spPr bwMode="auto">
          <a:xfrm>
            <a:off x="4140400" y="3263697"/>
            <a:ext cx="1546622" cy="647700"/>
          </a:xfrm>
          <a:prstGeom prst="roundRect">
            <a:avLst>
              <a:gd name="adj" fmla="val 18440"/>
            </a:avLst>
          </a:prstGeom>
          <a:solidFill>
            <a:srgbClr val="99CCFF"/>
          </a:solidFill>
          <a:ln w="6350" cap="flat" cmpd="sng">
            <a:solidFill>
              <a:srgbClr val="000000"/>
            </a:solidFill>
            <a:prstDash val="solid"/>
            <a:miter lim="0"/>
            <a:headEnd/>
            <a:tailEnd/>
          </a:ln>
          <a:effectLst/>
        </p:spPr>
        <p:txBody>
          <a:bodyPr lIns="0" tIns="0" rIns="0" bIns="0" anchor="ctr">
            <a:prstTxWarp prst="textNoShape">
              <a:avLst/>
            </a:prstTxWarp>
          </a:bodyPr>
          <a:lstStyle/>
          <a:p>
            <a:pPr algn="ctr" defTabSz="245364"/>
            <a:r>
              <a:rPr lang="en-US" sz="1200" dirty="0"/>
              <a:t>Information Technology (IT)</a:t>
            </a:r>
          </a:p>
          <a:p>
            <a:pPr algn="ctr" defTabSz="245364">
              <a:spcBef>
                <a:spcPts val="210"/>
              </a:spcBef>
            </a:pPr>
            <a:r>
              <a:rPr lang="en-US" sz="1200" i="1" dirty="0" err="1"/>
              <a:t>Frédéric</a:t>
            </a:r>
            <a:r>
              <a:rPr lang="en-US" sz="1200" i="1" dirty="0"/>
              <a:t> Hemmer</a:t>
            </a:r>
          </a:p>
        </p:txBody>
      </p:sp>
      <p:sp>
        <p:nvSpPr>
          <p:cNvPr id="3082" name="AutoShape 10"/>
          <p:cNvSpPr>
            <a:spLocks/>
          </p:cNvSpPr>
          <p:nvPr/>
        </p:nvSpPr>
        <p:spPr bwMode="auto">
          <a:xfrm>
            <a:off x="4140400" y="4127297"/>
            <a:ext cx="1546622" cy="647700"/>
          </a:xfrm>
          <a:prstGeom prst="roundRect">
            <a:avLst>
              <a:gd name="adj" fmla="val 18440"/>
            </a:avLst>
          </a:prstGeom>
          <a:solidFill>
            <a:srgbClr val="99CCFF"/>
          </a:solidFill>
          <a:ln w="6350" cap="flat" cmpd="sng">
            <a:solidFill>
              <a:srgbClr val="FF0000"/>
            </a:solidFill>
            <a:prstDash val="solid"/>
            <a:miter lim="0"/>
            <a:headEnd/>
            <a:tailEnd/>
          </a:ln>
          <a:effectLst/>
        </p:spPr>
        <p:txBody>
          <a:bodyPr lIns="0" tIns="0" rIns="0" bIns="0" anchor="ctr">
            <a:prstTxWarp prst="textNoShape">
              <a:avLst/>
            </a:prstTxWarp>
          </a:bodyPr>
          <a:lstStyle/>
          <a:p>
            <a:pPr algn="ctr" defTabSz="245364"/>
            <a:r>
              <a:rPr lang="en-US" sz="1200" dirty="0"/>
              <a:t>Physics (PH)</a:t>
            </a:r>
          </a:p>
          <a:p>
            <a:pPr algn="ctr" defTabSz="245364">
              <a:spcBef>
                <a:spcPts val="210"/>
              </a:spcBef>
            </a:pPr>
            <a:r>
              <a:rPr lang="en-US" sz="1200" i="1" dirty="0"/>
              <a:t>Livio Mapelli</a:t>
            </a:r>
          </a:p>
        </p:txBody>
      </p:sp>
      <p:sp>
        <p:nvSpPr>
          <p:cNvPr id="3083" name="AutoShape 11"/>
          <p:cNvSpPr>
            <a:spLocks/>
          </p:cNvSpPr>
          <p:nvPr/>
        </p:nvSpPr>
        <p:spPr bwMode="auto">
          <a:xfrm>
            <a:off x="6464500" y="3262904"/>
            <a:ext cx="1546622" cy="648696"/>
          </a:xfrm>
          <a:prstGeom prst="roundRect">
            <a:avLst>
              <a:gd name="adj" fmla="val 18440"/>
            </a:avLst>
          </a:prstGeom>
          <a:solidFill>
            <a:srgbClr val="99CCFF"/>
          </a:solidFill>
          <a:ln w="6350" cap="flat" cmpd="sng">
            <a:solidFill>
              <a:srgbClr val="000000"/>
            </a:solidFill>
            <a:prstDash val="solid"/>
            <a:miter lim="0"/>
            <a:headEnd/>
            <a:tailEnd/>
          </a:ln>
          <a:effectLst/>
        </p:spPr>
        <p:txBody>
          <a:bodyPr lIns="0" tIns="0" rIns="0" bIns="0" anchor="ctr">
            <a:prstTxWarp prst="textNoShape">
              <a:avLst/>
            </a:prstTxWarp>
          </a:bodyPr>
          <a:lstStyle/>
          <a:p>
            <a:pPr algn="ctr" defTabSz="245364"/>
            <a:r>
              <a:rPr lang="en-US" sz="1200" dirty="0"/>
              <a:t>Beams (BE)</a:t>
            </a:r>
          </a:p>
          <a:p>
            <a:pPr algn="ctr" defTabSz="245364">
              <a:spcBef>
                <a:spcPts val="210"/>
              </a:spcBef>
            </a:pPr>
            <a:r>
              <a:rPr lang="en-US" sz="1200" i="1" dirty="0"/>
              <a:t>Paul Collier</a:t>
            </a:r>
          </a:p>
        </p:txBody>
      </p:sp>
      <p:sp>
        <p:nvSpPr>
          <p:cNvPr id="3084" name="AutoShape 12"/>
          <p:cNvSpPr>
            <a:spLocks/>
          </p:cNvSpPr>
          <p:nvPr/>
        </p:nvSpPr>
        <p:spPr bwMode="auto">
          <a:xfrm>
            <a:off x="6464500" y="4126504"/>
            <a:ext cx="1546622" cy="648696"/>
          </a:xfrm>
          <a:prstGeom prst="roundRect">
            <a:avLst>
              <a:gd name="adj" fmla="val 18440"/>
            </a:avLst>
          </a:prstGeom>
          <a:solidFill>
            <a:srgbClr val="99CCFF"/>
          </a:solidFill>
          <a:ln w="6350" cap="flat" cmpd="sng">
            <a:solidFill>
              <a:srgbClr val="000000"/>
            </a:solidFill>
            <a:prstDash val="solid"/>
            <a:miter lim="0"/>
            <a:headEnd/>
            <a:tailEnd/>
          </a:ln>
          <a:effectLst/>
        </p:spPr>
        <p:txBody>
          <a:bodyPr lIns="0" tIns="0" rIns="0" bIns="0" anchor="ctr">
            <a:prstTxWarp prst="textNoShape">
              <a:avLst/>
            </a:prstTxWarp>
          </a:bodyPr>
          <a:lstStyle/>
          <a:p>
            <a:pPr algn="ctr" defTabSz="245364"/>
            <a:r>
              <a:rPr lang="en-US" sz="1200" dirty="0"/>
              <a:t>Engineering (EN)</a:t>
            </a:r>
          </a:p>
          <a:p>
            <a:pPr algn="ctr" defTabSz="245364">
              <a:spcBef>
                <a:spcPts val="210"/>
              </a:spcBef>
            </a:pPr>
            <a:r>
              <a:rPr lang="en-US" sz="1200" i="1" dirty="0"/>
              <a:t>Roberto </a:t>
            </a:r>
            <a:r>
              <a:rPr lang="en-US" sz="1200" i="1" dirty="0" err="1"/>
              <a:t>Saban</a:t>
            </a:r>
            <a:endParaRPr lang="en-US" sz="1200" i="1" dirty="0"/>
          </a:p>
        </p:txBody>
      </p:sp>
      <p:sp>
        <p:nvSpPr>
          <p:cNvPr id="3085" name="AutoShape 13"/>
          <p:cNvSpPr>
            <a:spLocks/>
          </p:cNvSpPr>
          <p:nvPr/>
        </p:nvSpPr>
        <p:spPr bwMode="auto">
          <a:xfrm>
            <a:off x="6464500" y="4990104"/>
            <a:ext cx="1546622" cy="648696"/>
          </a:xfrm>
          <a:prstGeom prst="roundRect">
            <a:avLst>
              <a:gd name="adj" fmla="val 18440"/>
            </a:avLst>
          </a:prstGeom>
          <a:solidFill>
            <a:srgbClr val="99CCFF"/>
          </a:solidFill>
          <a:ln w="6350" cap="flat" cmpd="sng">
            <a:solidFill>
              <a:srgbClr val="000000"/>
            </a:solidFill>
            <a:prstDash val="solid"/>
            <a:miter lim="0"/>
            <a:headEnd/>
            <a:tailEnd/>
          </a:ln>
          <a:effectLst/>
        </p:spPr>
        <p:txBody>
          <a:bodyPr lIns="0" tIns="0" rIns="0" bIns="0" anchor="ctr">
            <a:prstTxWarp prst="textNoShape">
              <a:avLst/>
            </a:prstTxWarp>
          </a:bodyPr>
          <a:lstStyle/>
          <a:p>
            <a:pPr algn="ctr" defTabSz="245364"/>
            <a:r>
              <a:rPr lang="en-US" sz="1200" dirty="0"/>
              <a:t>Technology (TE)</a:t>
            </a:r>
          </a:p>
          <a:p>
            <a:pPr algn="ctr" defTabSz="245364">
              <a:spcBef>
                <a:spcPts val="210"/>
              </a:spcBef>
            </a:pPr>
            <a:r>
              <a:rPr lang="en-US" sz="1200" i="1" dirty="0"/>
              <a:t>José Miguel </a:t>
            </a:r>
            <a:r>
              <a:rPr lang="en-US" sz="1200" i="1" dirty="0" err="1"/>
              <a:t>Jiménez</a:t>
            </a:r>
            <a:endParaRPr lang="en-US" sz="1200" i="1" dirty="0"/>
          </a:p>
        </p:txBody>
      </p:sp>
      <p:sp>
        <p:nvSpPr>
          <p:cNvPr id="3087" name="Line 15"/>
          <p:cNvSpPr>
            <a:spLocks noChangeShapeType="1"/>
          </p:cNvSpPr>
          <p:nvPr/>
        </p:nvSpPr>
        <p:spPr bwMode="auto">
          <a:xfrm>
            <a:off x="1594249" y="3516904"/>
            <a:ext cx="134541" cy="0"/>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88" name="Line 16"/>
          <p:cNvSpPr>
            <a:spLocks noChangeShapeType="1"/>
          </p:cNvSpPr>
          <p:nvPr/>
        </p:nvSpPr>
        <p:spPr bwMode="auto">
          <a:xfrm>
            <a:off x="1594249" y="4391616"/>
            <a:ext cx="134541" cy="0"/>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89" name="Line 17"/>
          <p:cNvSpPr>
            <a:spLocks noChangeShapeType="1"/>
          </p:cNvSpPr>
          <p:nvPr/>
        </p:nvSpPr>
        <p:spPr bwMode="auto">
          <a:xfrm>
            <a:off x="1594249" y="5252835"/>
            <a:ext cx="134541" cy="0"/>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91" name="Line 19"/>
          <p:cNvSpPr>
            <a:spLocks noChangeShapeType="1"/>
          </p:cNvSpPr>
          <p:nvPr/>
        </p:nvSpPr>
        <p:spPr bwMode="auto">
          <a:xfrm>
            <a:off x="4000502" y="3516904"/>
            <a:ext cx="135136" cy="0"/>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92" name="Line 20"/>
          <p:cNvSpPr>
            <a:spLocks noChangeShapeType="1"/>
          </p:cNvSpPr>
          <p:nvPr/>
        </p:nvSpPr>
        <p:spPr bwMode="auto">
          <a:xfrm>
            <a:off x="4000502" y="4391616"/>
            <a:ext cx="135136" cy="0"/>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94" name="Line 22"/>
          <p:cNvSpPr>
            <a:spLocks noChangeShapeType="1"/>
          </p:cNvSpPr>
          <p:nvPr/>
        </p:nvSpPr>
        <p:spPr bwMode="auto">
          <a:xfrm>
            <a:off x="6331150" y="3516904"/>
            <a:ext cx="135136" cy="0"/>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95" name="Line 23"/>
          <p:cNvSpPr>
            <a:spLocks noChangeShapeType="1"/>
          </p:cNvSpPr>
          <p:nvPr/>
        </p:nvSpPr>
        <p:spPr bwMode="auto">
          <a:xfrm>
            <a:off x="6331150" y="4391616"/>
            <a:ext cx="135136" cy="0"/>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96" name="Line 24"/>
          <p:cNvSpPr>
            <a:spLocks noChangeShapeType="1"/>
          </p:cNvSpPr>
          <p:nvPr/>
        </p:nvSpPr>
        <p:spPr bwMode="auto">
          <a:xfrm>
            <a:off x="6331150" y="5252835"/>
            <a:ext cx="135136" cy="0"/>
          </a:xfrm>
          <a:prstGeom prst="line">
            <a:avLst/>
          </a:prstGeom>
          <a:noFill/>
          <a:ln w="635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097" name="AutoShape 25"/>
          <p:cNvSpPr>
            <a:spLocks/>
          </p:cNvSpPr>
          <p:nvPr/>
        </p:nvSpPr>
        <p:spPr bwMode="auto">
          <a:xfrm>
            <a:off x="194735" y="2371522"/>
            <a:ext cx="1100666" cy="457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12700" cap="flat" cmpd="sng">
            <a:noFill/>
            <a:prstDash val="solid"/>
            <a:miter lim="0"/>
            <a:headEnd/>
            <a:tailEnd/>
          </a:ln>
          <a:effectLst/>
        </p:spPr>
        <p:txBody>
          <a:bodyPr lIns="21336" tIns="21336" rIns="21336" bIns="21336" anchor="ctr">
            <a:prstTxWarp prst="textNoShape">
              <a:avLst/>
            </a:prstTxWarp>
          </a:bodyPr>
          <a:lstStyle/>
          <a:p>
            <a:r>
              <a:rPr lang="en-US" sz="1600" b="1" i="1" dirty="0" smtClean="0">
                <a:solidFill>
                  <a:schemeClr val="accent1"/>
                </a:solidFill>
              </a:rPr>
              <a:t>3 sectors</a:t>
            </a:r>
            <a:br>
              <a:rPr lang="en-US" sz="1600" b="1" i="1" dirty="0" smtClean="0">
                <a:solidFill>
                  <a:schemeClr val="accent1"/>
                </a:solidFill>
              </a:rPr>
            </a:br>
            <a:r>
              <a:rPr lang="en-US" sz="1600" b="1" i="1" dirty="0" smtClean="0">
                <a:solidFill>
                  <a:schemeClr val="accent1"/>
                </a:solidFill>
              </a:rPr>
              <a:t>(Directors)</a:t>
            </a:r>
            <a:endParaRPr lang="en-US" sz="1600" b="1" dirty="0">
              <a:solidFill>
                <a:schemeClr val="accent1"/>
              </a:solidFill>
            </a:endParaRPr>
          </a:p>
        </p:txBody>
      </p:sp>
      <p:sp>
        <p:nvSpPr>
          <p:cNvPr id="3098" name="AutoShape 26"/>
          <p:cNvSpPr>
            <a:spLocks/>
          </p:cNvSpPr>
          <p:nvPr/>
        </p:nvSpPr>
        <p:spPr bwMode="auto">
          <a:xfrm>
            <a:off x="228600" y="3979658"/>
            <a:ext cx="1524000" cy="491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12700" cap="flat" cmpd="sng">
            <a:noFill/>
            <a:prstDash val="solid"/>
            <a:miter lim="0"/>
            <a:headEnd/>
            <a:tailEnd/>
          </a:ln>
          <a:effectLst/>
        </p:spPr>
        <p:txBody>
          <a:bodyPr lIns="21336" tIns="21336" rIns="21336" bIns="21336" anchor="ctr">
            <a:prstTxWarp prst="textNoShape">
              <a:avLst/>
            </a:prstTxWarp>
          </a:bodyPr>
          <a:lstStyle/>
          <a:p>
            <a:r>
              <a:rPr lang="en-US" sz="1600" b="1" i="1" dirty="0" smtClean="0">
                <a:solidFill>
                  <a:schemeClr val="accent1"/>
                </a:solidFill>
              </a:rPr>
              <a:t>8 departments</a:t>
            </a:r>
            <a:br>
              <a:rPr lang="en-US" sz="1600" b="1" i="1" dirty="0" smtClean="0">
                <a:solidFill>
                  <a:schemeClr val="accent1"/>
                </a:solidFill>
              </a:rPr>
            </a:br>
            <a:r>
              <a:rPr lang="en-US" sz="1600" b="1" i="1" dirty="0" smtClean="0">
                <a:solidFill>
                  <a:schemeClr val="accent1"/>
                </a:solidFill>
              </a:rPr>
              <a:t>(Dept. heads)</a:t>
            </a:r>
            <a:endParaRPr lang="en-US" sz="1600" b="1" dirty="0">
              <a:solidFill>
                <a:schemeClr val="accent1"/>
              </a:solidFill>
            </a:endParaRPr>
          </a:p>
        </p:txBody>
      </p:sp>
      <p:sp>
        <p:nvSpPr>
          <p:cNvPr id="3099" name="AutoShape 27"/>
          <p:cNvSpPr>
            <a:spLocks/>
          </p:cNvSpPr>
          <p:nvPr/>
        </p:nvSpPr>
        <p:spPr bwMode="auto">
          <a:xfrm>
            <a:off x="3804049" y="787197"/>
            <a:ext cx="1908572" cy="581025"/>
          </a:xfrm>
          <a:prstGeom prst="roundRect">
            <a:avLst>
              <a:gd name="adj" fmla="val 16380"/>
            </a:avLst>
          </a:prstGeom>
          <a:solidFill>
            <a:srgbClr val="0096FF">
              <a:alpha val="67206"/>
            </a:srgbClr>
          </a:solidFill>
          <a:ln w="6350" cap="flat" cmpd="sng">
            <a:solidFill>
              <a:srgbClr val="000000">
                <a:alpha val="67206"/>
              </a:srgbClr>
            </a:solidFill>
            <a:prstDash val="solid"/>
            <a:miter lim="0"/>
            <a:headEnd/>
            <a:tailEnd/>
          </a:ln>
          <a:effectLst/>
        </p:spPr>
        <p:txBody>
          <a:bodyPr lIns="0" tIns="0" rIns="0" bIns="0" anchor="ctr">
            <a:prstTxWarp prst="textNoShape">
              <a:avLst/>
            </a:prstTxWarp>
          </a:bodyPr>
          <a:lstStyle/>
          <a:p>
            <a:pPr algn="ctr" defTabSz="245364"/>
            <a:r>
              <a:rPr lang="en-US" sz="1200" b="1" dirty="0">
                <a:solidFill>
                  <a:srgbClr val="FFFFFF"/>
                </a:solidFill>
              </a:rPr>
              <a:t>Director General</a:t>
            </a:r>
          </a:p>
          <a:p>
            <a:pPr algn="ctr" defTabSz="245364">
              <a:spcBef>
                <a:spcPts val="210"/>
              </a:spcBef>
            </a:pPr>
            <a:r>
              <a:rPr lang="en-US" sz="1200" b="1" i="1" dirty="0" smtClean="0">
                <a:solidFill>
                  <a:srgbClr val="FFFFFF"/>
                </a:solidFill>
              </a:rPr>
              <a:t>Rolf </a:t>
            </a:r>
            <a:r>
              <a:rPr lang="en-US" sz="1200" b="1" i="1" dirty="0">
                <a:solidFill>
                  <a:srgbClr val="FFFFFF"/>
                </a:solidFill>
              </a:rPr>
              <a:t>Heuer</a:t>
            </a:r>
            <a:endParaRPr lang="en-US" sz="1200" b="1" i="1" dirty="0"/>
          </a:p>
        </p:txBody>
      </p:sp>
      <p:sp>
        <p:nvSpPr>
          <p:cNvPr id="3100" name="Line 28"/>
          <p:cNvSpPr>
            <a:spLocks noChangeShapeType="1"/>
          </p:cNvSpPr>
          <p:nvPr/>
        </p:nvSpPr>
        <p:spPr bwMode="auto">
          <a:xfrm flipV="1">
            <a:off x="4801197" y="1357904"/>
            <a:ext cx="0" cy="897731"/>
          </a:xfrm>
          <a:prstGeom prst="line">
            <a:avLst/>
          </a:prstGeom>
          <a:noFill/>
          <a:ln w="1270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101" name="Line 29"/>
          <p:cNvSpPr>
            <a:spLocks noChangeShapeType="1"/>
          </p:cNvSpPr>
          <p:nvPr/>
        </p:nvSpPr>
        <p:spPr bwMode="auto">
          <a:xfrm flipH="1" flipV="1">
            <a:off x="2422328" y="1939722"/>
            <a:ext cx="4726781" cy="0"/>
          </a:xfrm>
          <a:prstGeom prst="line">
            <a:avLst/>
          </a:prstGeom>
          <a:noFill/>
          <a:ln w="1270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102" name="Line 30"/>
          <p:cNvSpPr>
            <a:spLocks noChangeShapeType="1"/>
          </p:cNvSpPr>
          <p:nvPr/>
        </p:nvSpPr>
        <p:spPr bwMode="auto">
          <a:xfrm flipV="1">
            <a:off x="2424114" y="1942897"/>
            <a:ext cx="0" cy="312738"/>
          </a:xfrm>
          <a:prstGeom prst="line">
            <a:avLst/>
          </a:prstGeom>
          <a:noFill/>
          <a:ln w="1270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103" name="Line 31"/>
          <p:cNvSpPr>
            <a:spLocks noChangeShapeType="1"/>
          </p:cNvSpPr>
          <p:nvPr/>
        </p:nvSpPr>
        <p:spPr bwMode="auto">
          <a:xfrm flipV="1">
            <a:off x="7153872" y="1942897"/>
            <a:ext cx="0" cy="312738"/>
          </a:xfrm>
          <a:prstGeom prst="line">
            <a:avLst/>
          </a:prstGeom>
          <a:noFill/>
          <a:ln w="1270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104" name="Line 32"/>
          <p:cNvSpPr>
            <a:spLocks noChangeShapeType="1"/>
          </p:cNvSpPr>
          <p:nvPr/>
        </p:nvSpPr>
        <p:spPr bwMode="auto">
          <a:xfrm flipH="1">
            <a:off x="5710835" y="1088822"/>
            <a:ext cx="485180" cy="0"/>
          </a:xfrm>
          <a:prstGeom prst="line">
            <a:avLst/>
          </a:prstGeom>
          <a:noFill/>
          <a:ln w="12700" cap="flat" cmpd="sng">
            <a:solidFill>
              <a:srgbClr val="0365C0"/>
            </a:solidFill>
            <a:prstDash val="solid"/>
            <a:round/>
            <a:headEnd/>
            <a:tailEnd/>
          </a:ln>
          <a:effectLst/>
        </p:spPr>
        <p:txBody>
          <a:bodyPr lIns="0" tIns="0" rIns="0" bIns="0" anchor="ctr">
            <a:prstTxWarp prst="textNoShape">
              <a:avLst/>
            </a:prstTxWarp>
          </a:bodyPr>
          <a:lstStyle/>
          <a:p>
            <a:pPr algn="ctr" defTabSz="245364"/>
            <a:endParaRPr lang="en-US" sz="1200" dirty="0">
              <a:solidFill>
                <a:srgbClr val="FFFFFF"/>
              </a:solidFill>
              <a:effectLst>
                <a:outerShdw blurRad="38100" dist="38100" dir="2700000" algn="tl">
                  <a:srgbClr val="DDDDDD"/>
                </a:outerShdw>
              </a:effectLst>
            </a:endParaRPr>
          </a:p>
        </p:txBody>
      </p:sp>
      <p:sp>
        <p:nvSpPr>
          <p:cNvPr id="35" name="Title 1"/>
          <p:cNvSpPr txBox="1">
            <a:spLocks/>
          </p:cNvSpPr>
          <p:nvPr/>
        </p:nvSpPr>
        <p:spPr bwMode="auto">
          <a:xfrm>
            <a:off x="457200" y="228600"/>
            <a:ext cx="8229600" cy="5635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3200" b="1" u="none" strike="noStrike" kern="0" cap="none" spc="0" normalizeH="0" baseline="0" noProof="0" dirty="0" smtClean="0">
                <a:ln>
                  <a:noFill/>
                </a:ln>
                <a:solidFill>
                  <a:srgbClr val="FFFF00"/>
                </a:solidFill>
                <a:effectLst/>
                <a:uLnTx/>
                <a:uFillTx/>
                <a:latin typeface="+mj-lt"/>
                <a:ea typeface="+mj-ea"/>
                <a:cs typeface="+mj-cs"/>
              </a:rPr>
              <a:t>CERN structure</a:t>
            </a:r>
            <a:endParaRPr kumimoji="0" lang="en-US" sz="3200" b="1" u="none" strike="noStrike" kern="0" cap="none" spc="0" normalizeH="0" baseline="0" noProof="0" dirty="0">
              <a:ln>
                <a:noFill/>
              </a:ln>
              <a:solidFill>
                <a:srgbClr val="FFFF00"/>
              </a:solidFill>
              <a:effectLst/>
              <a:uLnTx/>
              <a:uFillTx/>
              <a:latin typeface="+mj-lt"/>
              <a:ea typeface="+mj-ea"/>
              <a:cs typeface="+mj-cs"/>
            </a:endParaRPr>
          </a:p>
        </p:txBody>
      </p:sp>
      <p:sp>
        <p:nvSpPr>
          <p:cNvPr id="2" name="TextBox 1"/>
          <p:cNvSpPr txBox="1"/>
          <p:nvPr/>
        </p:nvSpPr>
        <p:spPr>
          <a:xfrm>
            <a:off x="3153884" y="5410200"/>
            <a:ext cx="3627916" cy="1200329"/>
          </a:xfrm>
          <a:prstGeom prst="rect">
            <a:avLst/>
          </a:prstGeom>
          <a:noFill/>
        </p:spPr>
        <p:txBody>
          <a:bodyPr wrap="none" rtlCol="0">
            <a:spAutoFit/>
          </a:bodyPr>
          <a:lstStyle/>
          <a:p>
            <a:r>
              <a:rPr lang="en-US" b="1" dirty="0" smtClean="0">
                <a:solidFill>
                  <a:srgbClr val="FF0000"/>
                </a:solidFill>
              </a:rPr>
              <a:t>   Physics department (PH)</a:t>
            </a:r>
            <a:br>
              <a:rPr lang="en-US" b="1" dirty="0" smtClean="0">
                <a:solidFill>
                  <a:srgbClr val="FF0000"/>
                </a:solidFill>
              </a:rPr>
            </a:br>
            <a:r>
              <a:rPr lang="en-US" dirty="0" smtClean="0">
                <a:solidFill>
                  <a:srgbClr val="FF0000"/>
                </a:solidFill>
              </a:rPr>
              <a:t>~ 500 staff (~ 20% </a:t>
            </a:r>
            <a:r>
              <a:rPr lang="en-US" dirty="0">
                <a:solidFill>
                  <a:srgbClr val="FF0000"/>
                </a:solidFill>
              </a:rPr>
              <a:t>of </a:t>
            </a:r>
            <a:r>
              <a:rPr lang="en-US" dirty="0" smtClean="0">
                <a:solidFill>
                  <a:srgbClr val="FF0000"/>
                </a:solidFill>
              </a:rPr>
              <a:t>CERN total)</a:t>
            </a:r>
            <a:br>
              <a:rPr lang="en-US" dirty="0" smtClean="0">
                <a:solidFill>
                  <a:srgbClr val="FF0000"/>
                </a:solidFill>
              </a:rPr>
            </a:br>
            <a:r>
              <a:rPr lang="en-US" dirty="0" smtClean="0">
                <a:solidFill>
                  <a:srgbClr val="FF0000"/>
                </a:solidFill>
              </a:rPr>
              <a:t>~ 400 students/fellows/associates</a:t>
            </a:r>
            <a:br>
              <a:rPr lang="en-US" dirty="0" smtClean="0">
                <a:solidFill>
                  <a:srgbClr val="FF0000"/>
                </a:solidFill>
              </a:rPr>
            </a:br>
            <a:r>
              <a:rPr lang="en-US" dirty="0" smtClean="0">
                <a:solidFill>
                  <a:srgbClr val="FF0000"/>
                </a:solidFill>
              </a:rPr>
              <a:t> &gt;11 000 users!</a:t>
            </a:r>
            <a:endParaRPr lang="en-GB"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767915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76338" y="228600"/>
            <a:ext cx="7815262" cy="762000"/>
          </a:xfrm>
        </p:spPr>
        <p:txBody>
          <a:bodyPr/>
          <a:lstStyle/>
          <a:p>
            <a:r>
              <a:rPr lang="en-US" dirty="0" smtClean="0">
                <a:solidFill>
                  <a:srgbClr val="FFFF00"/>
                </a:solidFill>
              </a:rPr>
              <a:t>Summary</a:t>
            </a:r>
            <a:endParaRPr lang="en-US" dirty="0">
              <a:solidFill>
                <a:srgbClr val="FFFF00"/>
              </a:solidFill>
            </a:endParaRPr>
          </a:p>
        </p:txBody>
      </p:sp>
      <p:sp>
        <p:nvSpPr>
          <p:cNvPr id="3" name="Content Placeholder 2"/>
          <p:cNvSpPr>
            <a:spLocks noGrp="1"/>
          </p:cNvSpPr>
          <p:nvPr>
            <p:ph idx="1"/>
          </p:nvPr>
        </p:nvSpPr>
        <p:spPr>
          <a:xfrm>
            <a:off x="457200" y="1066800"/>
            <a:ext cx="8229600" cy="5029200"/>
          </a:xfrm>
        </p:spPr>
        <p:txBody>
          <a:bodyPr/>
          <a:lstStyle/>
          <a:p>
            <a:pPr lvl="1">
              <a:buClr>
                <a:schemeClr val="accent1"/>
              </a:buClr>
              <a:buSzPct val="100000"/>
              <a:buFont typeface="Arial" panose="020B0604020202020204" pitchFamily="34" charset="0"/>
              <a:buChar char="•"/>
            </a:pPr>
            <a:r>
              <a:rPr lang="en-US" dirty="0" smtClean="0">
                <a:solidFill>
                  <a:schemeClr val="accent1"/>
                </a:solidFill>
              </a:rPr>
              <a:t>The CERN scientific program is:</a:t>
            </a:r>
          </a:p>
          <a:p>
            <a:pPr algn="ctr">
              <a:buClr>
                <a:schemeClr val="accent1"/>
              </a:buClr>
              <a:buSzPct val="100000"/>
              <a:buFont typeface="Arial" panose="020B0604020202020204" pitchFamily="34" charset="0"/>
              <a:buChar char="•"/>
            </a:pPr>
            <a:endParaRPr lang="en-US" dirty="0" smtClean="0">
              <a:solidFill>
                <a:schemeClr val="accent1"/>
              </a:solidFill>
            </a:endParaRPr>
          </a:p>
          <a:p>
            <a:pPr lvl="1">
              <a:spcAft>
                <a:spcPts val="600"/>
              </a:spcAft>
              <a:buClr>
                <a:schemeClr val="accent1"/>
              </a:buClr>
              <a:buSzPct val="100000"/>
              <a:buFont typeface="Arial" panose="020B0604020202020204" pitchFamily="34" charset="0"/>
              <a:buChar char="•"/>
            </a:pPr>
            <a:r>
              <a:rPr lang="en-US" dirty="0" smtClean="0">
                <a:solidFill>
                  <a:schemeClr val="tx2">
                    <a:lumMod val="20000"/>
                    <a:lumOff val="80000"/>
                  </a:schemeClr>
                </a:solidFill>
              </a:rPr>
              <a:t>Rich and diverse</a:t>
            </a:r>
          </a:p>
          <a:p>
            <a:pPr lvl="1">
              <a:spcAft>
                <a:spcPts val="600"/>
              </a:spcAft>
              <a:buClr>
                <a:schemeClr val="accent1"/>
              </a:buClr>
              <a:buSzPct val="100000"/>
              <a:buFont typeface="Arial" panose="020B0604020202020204" pitchFamily="34" charset="0"/>
              <a:buChar char="•"/>
            </a:pPr>
            <a:r>
              <a:rPr lang="en-US" dirty="0" smtClean="0">
                <a:solidFill>
                  <a:schemeClr val="tx2">
                    <a:lumMod val="20000"/>
                    <a:lumOff val="80000"/>
                  </a:schemeClr>
                </a:solidFill>
              </a:rPr>
              <a:t>Covers a wide range of energies from atomic physics to the highest energy frontier</a:t>
            </a:r>
          </a:p>
          <a:p>
            <a:pPr lvl="1">
              <a:spcAft>
                <a:spcPts val="600"/>
              </a:spcAft>
              <a:buClr>
                <a:schemeClr val="accent1"/>
              </a:buClr>
              <a:buSzPct val="100000"/>
              <a:buFont typeface="Arial" panose="020B0604020202020204" pitchFamily="34" charset="0"/>
              <a:buChar char="•"/>
            </a:pPr>
            <a:r>
              <a:rPr lang="en-US" dirty="0" smtClean="0">
                <a:solidFill>
                  <a:schemeClr val="tx2">
                    <a:lumMod val="20000"/>
                    <a:lumOff val="80000"/>
                  </a:schemeClr>
                </a:solidFill>
              </a:rPr>
              <a:t>Open to transfer of technology, education </a:t>
            </a:r>
            <a:br>
              <a:rPr lang="en-US" dirty="0" smtClean="0">
                <a:solidFill>
                  <a:schemeClr val="tx2">
                    <a:lumMod val="20000"/>
                    <a:lumOff val="80000"/>
                  </a:schemeClr>
                </a:solidFill>
              </a:rPr>
            </a:br>
            <a:r>
              <a:rPr lang="en-US" dirty="0" smtClean="0">
                <a:solidFill>
                  <a:schemeClr val="tx2">
                    <a:lumMod val="20000"/>
                    <a:lumOff val="80000"/>
                  </a:schemeClr>
                </a:solidFill>
              </a:rPr>
              <a:t>and relevance to issues in wider society </a:t>
            </a:r>
            <a:br>
              <a:rPr lang="en-US" dirty="0" smtClean="0">
                <a:solidFill>
                  <a:schemeClr val="tx2">
                    <a:lumMod val="20000"/>
                    <a:lumOff val="80000"/>
                  </a:schemeClr>
                </a:solidFill>
              </a:rPr>
            </a:br>
            <a:r>
              <a:rPr lang="en-US" dirty="0" smtClean="0">
                <a:solidFill>
                  <a:schemeClr val="tx2">
                    <a:lumMod val="20000"/>
                    <a:lumOff val="80000"/>
                  </a:schemeClr>
                </a:solidFill>
              </a:rPr>
              <a:t>(information, health, climate, energy, …)</a:t>
            </a:r>
          </a:p>
          <a:p>
            <a:pPr lvl="1">
              <a:spcAft>
                <a:spcPts val="600"/>
              </a:spcAft>
              <a:buClr>
                <a:schemeClr val="accent1"/>
              </a:buClr>
              <a:buSzPct val="100000"/>
              <a:buNone/>
            </a:pPr>
            <a:endParaRPr lang="en-US" dirty="0" smtClean="0">
              <a:solidFill>
                <a:schemeClr val="tx2">
                  <a:lumMod val="20000"/>
                  <a:lumOff val="80000"/>
                </a:schemeClr>
              </a:solidFill>
            </a:endParaRPr>
          </a:p>
          <a:p>
            <a:pPr lvl="1" algn="ctr">
              <a:spcAft>
                <a:spcPts val="600"/>
              </a:spcAft>
              <a:buClr>
                <a:schemeClr val="accent1"/>
              </a:buClr>
              <a:buSzPct val="100000"/>
              <a:buNone/>
            </a:pPr>
            <a:r>
              <a:rPr lang="en-US" i="1" dirty="0" smtClean="0">
                <a:solidFill>
                  <a:srgbClr val="FF0000"/>
                </a:solidFill>
              </a:rPr>
              <a:t>Will it be sufficient to discover the life that </a:t>
            </a:r>
            <a:br>
              <a:rPr lang="en-US" i="1" dirty="0" smtClean="0">
                <a:solidFill>
                  <a:srgbClr val="FF0000"/>
                </a:solidFill>
              </a:rPr>
            </a:br>
            <a:r>
              <a:rPr lang="en-US" i="1" dirty="0" smtClean="0">
                <a:solidFill>
                  <a:srgbClr val="FF0000"/>
                </a:solidFill>
              </a:rPr>
              <a:t>there is after Higgs?</a:t>
            </a:r>
            <a:r>
              <a:rPr lang="en-US" dirty="0" smtClean="0">
                <a:solidFill>
                  <a:schemeClr val="tx2">
                    <a:lumMod val="20000"/>
                    <a:lumOff val="80000"/>
                  </a:schemeClr>
                </a:solidFill>
              </a:rPr>
              <a:t/>
            </a:r>
            <a:br>
              <a:rPr lang="en-US" dirty="0" smtClean="0">
                <a:solidFill>
                  <a:schemeClr val="tx2">
                    <a:lumMod val="20000"/>
                    <a:lumOff val="80000"/>
                  </a:schemeClr>
                </a:solidFill>
              </a:rPr>
            </a:br>
            <a:endParaRPr lang="en-US"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sp>
        <p:nvSpPr>
          <p:cNvPr id="2" name="Title 1"/>
          <p:cNvSpPr>
            <a:spLocks noGrp="1"/>
          </p:cNvSpPr>
          <p:nvPr>
            <p:ph type="title"/>
          </p:nvPr>
        </p:nvSpPr>
        <p:spPr>
          <a:xfrm>
            <a:off x="685800" y="152400"/>
            <a:ext cx="8229600" cy="762000"/>
          </a:xfrm>
        </p:spPr>
        <p:txBody>
          <a:bodyPr/>
          <a:lstStyle/>
          <a:p>
            <a:r>
              <a:rPr lang="en-US" dirty="0" smtClean="0">
                <a:solidFill>
                  <a:srgbClr val="0070C0"/>
                </a:solidFill>
              </a:rPr>
              <a:t>CERN Accelerators</a:t>
            </a:r>
            <a:endParaRPr lang="en-US" sz="3200" dirty="0">
              <a:solidFill>
                <a:srgbClr val="0070C0"/>
              </a:solidFill>
            </a:endParaRPr>
          </a:p>
        </p:txBody>
      </p:sp>
      <p:pic>
        <p:nvPicPr>
          <p:cNvPr id="6" name="Picture 3" descr="CERNcomplex-cropped.jpg"/>
          <p:cNvPicPr>
            <a:picLocks noChangeAspect="1"/>
          </p:cNvPicPr>
          <p:nvPr/>
        </p:nvPicPr>
        <p:blipFill>
          <a:blip r:embed="rId2" cstate="print"/>
          <a:srcRect/>
          <a:stretch>
            <a:fillRect/>
          </a:stretch>
        </p:blipFill>
        <p:spPr bwMode="auto">
          <a:xfrm>
            <a:off x="609600" y="889523"/>
            <a:ext cx="8104188" cy="5458386"/>
          </a:xfrm>
          <a:prstGeom prst="rect">
            <a:avLst/>
          </a:prstGeom>
          <a:noFill/>
          <a:ln w="9525">
            <a:noFill/>
            <a:miter lim="800000"/>
            <a:headEnd/>
            <a:tailEnd/>
          </a:ln>
        </p:spPr>
      </p:pic>
      <p:sp>
        <p:nvSpPr>
          <p:cNvPr id="3" name="TextBox 2"/>
          <p:cNvSpPr txBox="1"/>
          <p:nvPr/>
        </p:nvSpPr>
        <p:spPr>
          <a:xfrm>
            <a:off x="829944" y="4888467"/>
            <a:ext cx="1050288" cy="307777"/>
          </a:xfrm>
          <a:prstGeom prst="rect">
            <a:avLst/>
          </a:prstGeom>
          <a:noFill/>
        </p:spPr>
        <p:txBody>
          <a:bodyPr wrap="none" rtlCol="0">
            <a:spAutoFit/>
          </a:bodyPr>
          <a:lstStyle/>
          <a:p>
            <a:r>
              <a:rPr lang="en-US" sz="1400" dirty="0" err="1" smtClean="0"/>
              <a:t>Meyrin</a:t>
            </a:r>
            <a:r>
              <a:rPr lang="en-US" sz="1400" dirty="0" smtClean="0"/>
              <a:t> site</a:t>
            </a:r>
            <a:endParaRPr lang="en-GB" sz="1400" dirty="0"/>
          </a:p>
        </p:txBody>
      </p:sp>
      <p:sp>
        <p:nvSpPr>
          <p:cNvPr id="7" name="Footer Placeholder 3"/>
          <p:cNvSpPr txBox="1">
            <a:spLocks/>
          </p:cNvSpPr>
          <p:nvPr/>
        </p:nvSpPr>
        <p:spPr>
          <a:xfrm>
            <a:off x="3420777" y="6356350"/>
            <a:ext cx="4657579"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NEC’2015  -  </a:t>
            </a:r>
            <a:r>
              <a:rPr kumimoji="0" lang="en-US" sz="1200" b="0" i="0" u="none" strike="noStrike" kern="1200" cap="none" spc="0" normalizeH="0" baseline="0" noProof="0" dirty="0" err="1" smtClean="0">
                <a:ln>
                  <a:noFill/>
                </a:ln>
                <a:solidFill>
                  <a:schemeClr val="tx1">
                    <a:tint val="75000"/>
                  </a:schemeClr>
                </a:solidFill>
                <a:effectLst/>
                <a:uLnTx/>
                <a:uFillTx/>
                <a:latin typeface="+mn-lt"/>
                <a:ea typeface="+mn-ea"/>
                <a:cs typeface="+mn-cs"/>
              </a:rPr>
              <a:t>Budva</a:t>
            </a: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 Montenegro  - 28 September 2015</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Rounded Rectangle 7"/>
          <p:cNvSpPr/>
          <p:nvPr/>
        </p:nvSpPr>
        <p:spPr bwMode="auto">
          <a:xfrm>
            <a:off x="1905000" y="1600200"/>
            <a:ext cx="1524000" cy="762000"/>
          </a:xfrm>
          <a:prstGeom prst="roundRect">
            <a:avLst/>
          </a:prstGeom>
          <a:solidFill>
            <a:srgbClr val="FFFF00">
              <a:alpha val="12000"/>
            </a:srgbClr>
          </a:solidFill>
          <a:ln w="127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0590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Footer Placeholder 3"/>
          <p:cNvSpPr txBox="1">
            <a:spLocks noGrp="1"/>
          </p:cNvSpPr>
          <p:nvPr/>
        </p:nvSpPr>
        <p:spPr bwMode="auto">
          <a:xfrm>
            <a:off x="2895600" y="6400800"/>
            <a:ext cx="3429000" cy="304800"/>
          </a:xfrm>
          <a:prstGeom prst="rect">
            <a:avLst/>
          </a:prstGeom>
          <a:noFill/>
          <a:ln w="9525">
            <a:noFill/>
            <a:miter lim="800000"/>
            <a:headEnd/>
            <a:tailEnd/>
          </a:ln>
        </p:spPr>
        <p:txBody>
          <a:bodyPr anchor="b">
            <a:prstTxWarp prst="textNoShape">
              <a:avLst/>
            </a:prstTxWarp>
          </a:bodyPr>
          <a:lstStyle/>
          <a:p>
            <a:pPr algn="ctr" eaLnBrk="1" hangingPunct="1"/>
            <a:r>
              <a:rPr lang="en-US" sz="1200">
                <a:solidFill>
                  <a:srgbClr val="0967A4"/>
                </a:solidFill>
                <a:latin typeface="Helvetica" pitchFamily="-112" charset="0"/>
              </a:rPr>
              <a:t>Germany and CERN | May 2009</a:t>
            </a:r>
            <a:endParaRPr lang="en-US" sz="1200">
              <a:latin typeface="Helvetica" pitchFamily="-112" charset="0"/>
            </a:endParaRPr>
          </a:p>
        </p:txBody>
      </p:sp>
      <p:sp>
        <p:nvSpPr>
          <p:cNvPr id="1946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19462" name="Picture 3" descr="CMB_Timeline150nt"/>
          <p:cNvPicPr>
            <a:picLocks noChangeArrowheads="1"/>
          </p:cNvPicPr>
          <p:nvPr/>
        </p:nvPicPr>
        <p:blipFill>
          <a:blip r:embed="rId3" cstate="screen"/>
          <a:srcRect/>
          <a:stretch>
            <a:fillRect/>
          </a:stretch>
        </p:blipFill>
        <p:spPr bwMode="auto">
          <a:xfrm>
            <a:off x="0" y="609600"/>
            <a:ext cx="9144000" cy="5943600"/>
          </a:xfrm>
          <a:prstGeom prst="rect">
            <a:avLst/>
          </a:prstGeom>
          <a:noFill/>
          <a:ln w="9525">
            <a:noFill/>
            <a:miter lim="800000"/>
            <a:headEnd/>
            <a:tailEnd/>
          </a:ln>
        </p:spPr>
      </p:pic>
      <p:sp>
        <p:nvSpPr>
          <p:cNvPr id="49156" name="Rectangle 4"/>
          <p:cNvSpPr>
            <a:spLocks noChangeArrowheads="1"/>
          </p:cNvSpPr>
          <p:nvPr/>
        </p:nvSpPr>
        <p:spPr bwMode="auto">
          <a:xfrm>
            <a:off x="234950" y="2563813"/>
            <a:ext cx="1417638" cy="457200"/>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eaLnBrk="1" hangingPunct="1">
              <a:defRPr/>
            </a:pPr>
            <a:r>
              <a:rPr lang="en-GB">
                <a:solidFill>
                  <a:schemeClr val="bg1"/>
                </a:solidFill>
                <a:effectLst>
                  <a:outerShdw blurRad="38100" dist="38100" dir="2700000" algn="tl">
                    <a:srgbClr val="000000"/>
                  </a:outerShdw>
                </a:effectLst>
              </a:rPr>
              <a:t>Big Bang</a:t>
            </a:r>
            <a:endParaRPr lang="de-DE" sz="2000">
              <a:solidFill>
                <a:schemeClr val="bg1"/>
              </a:solidFill>
            </a:endParaRPr>
          </a:p>
        </p:txBody>
      </p:sp>
      <p:sp>
        <p:nvSpPr>
          <p:cNvPr id="19464" name="Rectangle 5"/>
          <p:cNvSpPr>
            <a:spLocks noChangeArrowheads="1"/>
          </p:cNvSpPr>
          <p:nvPr/>
        </p:nvSpPr>
        <p:spPr bwMode="auto">
          <a:xfrm>
            <a:off x="1554774" y="254566"/>
            <a:ext cx="6542473" cy="710067"/>
          </a:xfrm>
          <a:prstGeom prst="rect">
            <a:avLst/>
          </a:prstGeom>
          <a:noFill/>
          <a:ln w="25400">
            <a:noFill/>
            <a:miter lim="800000"/>
            <a:headEnd/>
            <a:tailEnd/>
          </a:ln>
        </p:spPr>
        <p:txBody>
          <a:bodyPr wrap="none" lIns="90000" tIns="46800" rIns="90000" bIns="46800">
            <a:prstTxWarp prst="textNoShape">
              <a:avLst/>
            </a:prstTxWarp>
            <a:spAutoFit/>
          </a:bodyPr>
          <a:lstStyle/>
          <a:p>
            <a:pPr algn="ctr" eaLnBrk="1" hangingPunct="1"/>
            <a:r>
              <a:rPr lang="en-GB" sz="4000" dirty="0" smtClean="0">
                <a:solidFill>
                  <a:srgbClr val="FFFF00"/>
                </a:solidFill>
              </a:rPr>
              <a:t>Understanding the Universe</a:t>
            </a:r>
          </a:p>
        </p:txBody>
      </p:sp>
      <p:grpSp>
        <p:nvGrpSpPr>
          <p:cNvPr id="2" name="Group 6"/>
          <p:cNvGrpSpPr>
            <a:grpSpLocks/>
          </p:cNvGrpSpPr>
          <p:nvPr/>
        </p:nvGrpSpPr>
        <p:grpSpPr bwMode="auto">
          <a:xfrm>
            <a:off x="1828800" y="5372100"/>
            <a:ext cx="6826250" cy="974725"/>
            <a:chOff x="1152" y="3384"/>
            <a:chExt cx="4300" cy="614"/>
          </a:xfrm>
        </p:grpSpPr>
        <p:sp>
          <p:nvSpPr>
            <p:cNvPr id="19466" name="Line 7"/>
            <p:cNvSpPr>
              <a:spLocks noChangeShapeType="1"/>
            </p:cNvSpPr>
            <p:nvPr/>
          </p:nvSpPr>
          <p:spPr bwMode="auto">
            <a:xfrm>
              <a:off x="1152" y="3702"/>
              <a:ext cx="3648" cy="0"/>
            </a:xfrm>
            <a:prstGeom prst="line">
              <a:avLst/>
            </a:prstGeom>
            <a:noFill/>
            <a:ln w="25400">
              <a:solidFill>
                <a:schemeClr val="bg1"/>
              </a:solidFill>
              <a:round/>
              <a:headEnd/>
              <a:tailEnd type="triangle" w="med" len="med"/>
            </a:ln>
          </p:spPr>
          <p:txBody>
            <a:bodyPr wrap="none" lIns="90000" tIns="46800" rIns="90000" bIns="46800" anchor="ctr">
              <a:prstTxWarp prst="textNoShape">
                <a:avLst/>
              </a:prstTxWarp>
            </a:bodyPr>
            <a:lstStyle/>
            <a:p>
              <a:endParaRPr lang="en-US"/>
            </a:p>
          </p:txBody>
        </p:sp>
        <p:sp>
          <p:nvSpPr>
            <p:cNvPr id="49160" name="Rectangle 8"/>
            <p:cNvSpPr>
              <a:spLocks noChangeArrowheads="1"/>
            </p:cNvSpPr>
            <p:nvPr/>
          </p:nvSpPr>
          <p:spPr bwMode="auto">
            <a:xfrm>
              <a:off x="4804" y="3552"/>
              <a:ext cx="648" cy="288"/>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eaLnBrk="1" hangingPunct="1">
                <a:defRPr/>
              </a:pPr>
              <a:r>
                <a:rPr lang="en-GB">
                  <a:solidFill>
                    <a:schemeClr val="bg1"/>
                  </a:solidFill>
                  <a:effectLst>
                    <a:outerShdw blurRad="38100" dist="38100" dir="2700000" algn="tl">
                      <a:srgbClr val="000000"/>
                    </a:outerShdw>
                  </a:effectLst>
                </a:rPr>
                <a:t>Today</a:t>
              </a:r>
            </a:p>
          </p:txBody>
        </p:sp>
        <p:sp>
          <p:nvSpPr>
            <p:cNvPr id="49161" name="Rectangle 9"/>
            <p:cNvSpPr>
              <a:spLocks noChangeArrowheads="1"/>
            </p:cNvSpPr>
            <p:nvPr/>
          </p:nvSpPr>
          <p:spPr bwMode="auto">
            <a:xfrm>
              <a:off x="2304" y="3384"/>
              <a:ext cx="1205" cy="234"/>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eaLnBrk="1" hangingPunct="1">
                <a:defRPr/>
              </a:pPr>
              <a:r>
                <a:rPr lang="en-GB" dirty="0">
                  <a:solidFill>
                    <a:schemeClr val="bg1"/>
                  </a:solidFill>
                  <a:effectLst>
                    <a:outerShdw blurRad="38100" dist="38100" dir="2700000" algn="tl">
                      <a:srgbClr val="000000"/>
                    </a:outerShdw>
                  </a:effectLst>
                </a:rPr>
                <a:t>13.7 </a:t>
              </a:r>
              <a:r>
                <a:rPr lang="en-GB" dirty="0" smtClean="0">
                  <a:solidFill>
                    <a:schemeClr val="bg1"/>
                  </a:solidFill>
                  <a:effectLst>
                    <a:outerShdw blurRad="38100" dist="38100" dir="2700000" algn="tl">
                      <a:srgbClr val="000000"/>
                    </a:outerShdw>
                  </a:effectLst>
                </a:rPr>
                <a:t>billion </a:t>
              </a:r>
              <a:r>
                <a:rPr lang="en-GB" dirty="0">
                  <a:solidFill>
                    <a:schemeClr val="bg1"/>
                  </a:solidFill>
                  <a:effectLst>
                    <a:outerShdw blurRad="38100" dist="38100" dir="2700000" algn="tl">
                      <a:srgbClr val="000000"/>
                    </a:outerShdw>
                  </a:effectLst>
                </a:rPr>
                <a:t>y</a:t>
              </a:r>
              <a:r>
                <a:rPr lang="en-GB" dirty="0" smtClean="0">
                  <a:solidFill>
                    <a:schemeClr val="bg1"/>
                  </a:solidFill>
                  <a:effectLst>
                    <a:outerShdw blurRad="38100" dist="38100" dir="2700000" algn="tl">
                      <a:srgbClr val="000000"/>
                    </a:outerShdw>
                  </a:effectLst>
                </a:rPr>
                <a:t>ears</a:t>
              </a:r>
              <a:endParaRPr lang="en-GB" dirty="0">
                <a:solidFill>
                  <a:schemeClr val="bg1"/>
                </a:solidFill>
                <a:effectLst>
                  <a:outerShdw blurRad="38100" dist="38100" dir="2700000" algn="tl">
                    <a:srgbClr val="000000"/>
                  </a:outerShdw>
                </a:effectLst>
              </a:endParaRPr>
            </a:p>
          </p:txBody>
        </p:sp>
        <p:sp>
          <p:nvSpPr>
            <p:cNvPr id="49162" name="Rectangle 10"/>
            <p:cNvSpPr>
              <a:spLocks noChangeArrowheads="1"/>
            </p:cNvSpPr>
            <p:nvPr/>
          </p:nvSpPr>
          <p:spPr bwMode="auto">
            <a:xfrm>
              <a:off x="2519" y="3710"/>
              <a:ext cx="779" cy="288"/>
            </a:xfrm>
            <a:prstGeom prst="rect">
              <a:avLst/>
            </a:prstGeom>
            <a:noFill/>
            <a:ln w="25400">
              <a:noFill/>
              <a:miter lim="800000"/>
              <a:headEnd/>
              <a:tailEnd/>
            </a:ln>
            <a:effectLst/>
          </p:spPr>
          <p:txBody>
            <a:bodyPr wrap="none" lIns="90000" tIns="46800" rIns="90000" bIns="46800">
              <a:prstTxWarp prst="textNoShape">
                <a:avLst/>
              </a:prstTxWarp>
              <a:spAutoFit/>
            </a:bodyPr>
            <a:lstStyle/>
            <a:p>
              <a:pPr algn="ctr" eaLnBrk="1" hangingPunct="1">
                <a:defRPr/>
              </a:pPr>
              <a:r>
                <a:rPr lang="de-DE">
                  <a:solidFill>
                    <a:schemeClr val="bg1"/>
                  </a:solidFill>
                  <a:effectLst>
                    <a:outerShdw blurRad="38100" dist="38100" dir="2700000" algn="tl">
                      <a:srgbClr val="000000"/>
                    </a:outerShdw>
                  </a:effectLst>
                </a:rPr>
                <a:t>10</a:t>
              </a:r>
              <a:r>
                <a:rPr lang="de-DE" baseline="30000">
                  <a:solidFill>
                    <a:schemeClr val="bg1"/>
                  </a:solidFill>
                  <a:effectLst>
                    <a:outerShdw blurRad="38100" dist="38100" dir="2700000" algn="tl">
                      <a:srgbClr val="000000"/>
                    </a:outerShdw>
                  </a:effectLst>
                </a:rPr>
                <a:t>28</a:t>
              </a:r>
              <a:r>
                <a:rPr lang="de-DE">
                  <a:solidFill>
                    <a:schemeClr val="bg1"/>
                  </a:solidFill>
                  <a:effectLst>
                    <a:outerShdw blurRad="38100" dist="38100" dir="2700000" algn="tl">
                      <a:srgbClr val="000000"/>
                    </a:outerShdw>
                  </a:effectLst>
                </a:rPr>
                <a:t> cm</a:t>
              </a:r>
              <a:endParaRPr lang="en-US">
                <a:solidFill>
                  <a:schemeClr val="bg1"/>
                </a:solidFill>
                <a:effectLst>
                  <a:outerShdw blurRad="38100" dist="38100" dir="2700000" algn="tl">
                    <a:srgbClr val="000000"/>
                  </a:outerShdw>
                </a:effectLst>
              </a:endParaRPr>
            </a:p>
          </p:txBody>
        </p:sp>
        <p:sp>
          <p:nvSpPr>
            <p:cNvPr id="19470" name="Line 11"/>
            <p:cNvSpPr>
              <a:spLocks noChangeShapeType="1"/>
            </p:cNvSpPr>
            <p:nvPr/>
          </p:nvSpPr>
          <p:spPr bwMode="auto">
            <a:xfrm>
              <a:off x="1152" y="3552"/>
              <a:ext cx="0" cy="288"/>
            </a:xfrm>
            <a:prstGeom prst="line">
              <a:avLst/>
            </a:prstGeom>
            <a:noFill/>
            <a:ln w="25400">
              <a:solidFill>
                <a:schemeClr val="accent1"/>
              </a:solidFill>
              <a:round/>
              <a:headEnd/>
              <a:tailEnd/>
            </a:ln>
          </p:spPr>
          <p:txBody>
            <a:bodyPr wrap="none" anchor="ctr">
              <a:prstTxWarp prst="textNoShape">
                <a:avLst/>
              </a:prstTxWarp>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Footer Placeholder 1"/>
          <p:cNvSpPr txBox="1">
            <a:spLocks noGrp="1"/>
          </p:cNvSpPr>
          <p:nvPr/>
        </p:nvSpPr>
        <p:spPr bwMode="auto">
          <a:xfrm>
            <a:off x="2895600" y="6400800"/>
            <a:ext cx="3429000" cy="304800"/>
          </a:xfrm>
          <a:prstGeom prst="rect">
            <a:avLst/>
          </a:prstGeom>
          <a:noFill/>
          <a:ln w="9525">
            <a:noFill/>
            <a:miter lim="800000"/>
            <a:headEnd/>
            <a:tailEnd/>
          </a:ln>
        </p:spPr>
        <p:txBody>
          <a:bodyPr anchor="b">
            <a:prstTxWarp prst="textNoShape">
              <a:avLst/>
            </a:prstTxWarp>
          </a:bodyPr>
          <a:lstStyle/>
          <a:p>
            <a:pPr algn="ctr" eaLnBrk="1" hangingPunct="1"/>
            <a:r>
              <a:rPr lang="en-US" sz="1200">
                <a:solidFill>
                  <a:srgbClr val="0967A4"/>
                </a:solidFill>
                <a:latin typeface="Helvetica" pitchFamily="-112" charset="0"/>
              </a:rPr>
              <a:t>Germany and CERN | May 2009</a:t>
            </a:r>
            <a:endParaRPr lang="en-US" sz="1200">
              <a:latin typeface="Helvetica" pitchFamily="-112" charset="0"/>
            </a:endParaRPr>
          </a:p>
        </p:txBody>
      </p:sp>
      <p:sp>
        <p:nvSpPr>
          <p:cNvPr id="21509" name="Rectangle 2"/>
          <p:cNvSpPr>
            <a:spLocks noChangeArrowheads="1"/>
          </p:cNvSpPr>
          <p:nvPr/>
        </p:nvSpPr>
        <p:spPr bwMode="auto">
          <a:xfrm>
            <a:off x="0" y="0"/>
            <a:ext cx="9144000" cy="6858000"/>
          </a:xfrm>
          <a:prstGeom prst="rect">
            <a:avLst/>
          </a:prstGeom>
          <a:gradFill rotWithShape="0">
            <a:gsLst>
              <a:gs pos="0">
                <a:srgbClr val="1B056B"/>
              </a:gs>
              <a:gs pos="100000">
                <a:srgbClr val="2074AC"/>
              </a:gs>
            </a:gsLst>
            <a:lin ang="5400000" scaled="1"/>
          </a:gradFill>
          <a:ln w="9525">
            <a:noFill/>
            <a:miter lim="800000"/>
            <a:headEnd/>
            <a:tailEnd/>
          </a:ln>
        </p:spPr>
        <p:txBody>
          <a:bodyPr>
            <a:prstTxWarp prst="textNoShape">
              <a:avLst/>
            </a:prstTxWarp>
          </a:bodyPr>
          <a:lstStyle/>
          <a:p>
            <a:endParaRPr lang="en-US"/>
          </a:p>
        </p:txBody>
      </p:sp>
      <p:grpSp>
        <p:nvGrpSpPr>
          <p:cNvPr id="2" name="Group 46"/>
          <p:cNvGrpSpPr>
            <a:grpSpLocks/>
          </p:cNvGrpSpPr>
          <p:nvPr/>
        </p:nvGrpSpPr>
        <p:grpSpPr bwMode="auto">
          <a:xfrm>
            <a:off x="5943600" y="4953000"/>
            <a:ext cx="2819400" cy="1606550"/>
            <a:chOff x="3696" y="3264"/>
            <a:chExt cx="1776" cy="1012"/>
          </a:xfrm>
        </p:grpSpPr>
        <p:grpSp>
          <p:nvGrpSpPr>
            <p:cNvPr id="3" name="Group 47"/>
            <p:cNvGrpSpPr>
              <a:grpSpLocks/>
            </p:cNvGrpSpPr>
            <p:nvPr/>
          </p:nvGrpSpPr>
          <p:grpSpPr bwMode="auto">
            <a:xfrm>
              <a:off x="3696" y="3264"/>
              <a:ext cx="604" cy="558"/>
              <a:chOff x="3744" y="3408"/>
              <a:chExt cx="604" cy="558"/>
            </a:xfrm>
          </p:grpSpPr>
          <p:pic>
            <p:nvPicPr>
              <p:cNvPr id="21557" name="Picture 48"/>
              <p:cNvPicPr>
                <a:picLocks noChangeAspect="1" noChangeArrowheads="1"/>
              </p:cNvPicPr>
              <p:nvPr/>
            </p:nvPicPr>
            <p:blipFill>
              <a:blip r:embed="rId3" cstate="screen"/>
              <a:srcRect/>
              <a:stretch>
                <a:fillRect/>
              </a:stretch>
            </p:blipFill>
            <p:spPr bwMode="auto">
              <a:xfrm>
                <a:off x="3744" y="3408"/>
                <a:ext cx="604" cy="558"/>
              </a:xfrm>
              <a:prstGeom prst="rect">
                <a:avLst/>
              </a:prstGeom>
              <a:noFill/>
              <a:ln w="9525">
                <a:noFill/>
                <a:miter lim="800000"/>
                <a:headEnd/>
                <a:tailEnd/>
              </a:ln>
            </p:spPr>
          </p:pic>
          <p:sp>
            <p:nvSpPr>
              <p:cNvPr id="21558" name="Text Box 49"/>
              <p:cNvSpPr txBox="1">
                <a:spLocks noChangeArrowheads="1"/>
              </p:cNvSpPr>
              <p:nvPr/>
            </p:nvSpPr>
            <p:spPr bwMode="auto">
              <a:xfrm>
                <a:off x="3840" y="3792"/>
                <a:ext cx="413" cy="173"/>
              </a:xfrm>
              <a:prstGeom prst="rect">
                <a:avLst/>
              </a:prstGeom>
              <a:noFill/>
              <a:ln w="9525">
                <a:noFill/>
                <a:miter lim="800000"/>
                <a:headEnd/>
                <a:tailEnd/>
              </a:ln>
            </p:spPr>
            <p:txBody>
              <a:bodyPr wrap="none">
                <a:prstTxWarp prst="textNoShape">
                  <a:avLst/>
                </a:prstTxWarp>
                <a:spAutoFit/>
              </a:bodyPr>
              <a:lstStyle/>
              <a:p>
                <a:r>
                  <a:rPr lang="de-CH" sz="1200">
                    <a:solidFill>
                      <a:schemeClr val="bg1"/>
                    </a:solidFill>
                    <a:latin typeface="Tahoma" pitchFamily="-112" charset="0"/>
                  </a:rPr>
                  <a:t>Hubble</a:t>
                </a:r>
              </a:p>
            </p:txBody>
          </p:sp>
        </p:grpSp>
        <p:grpSp>
          <p:nvGrpSpPr>
            <p:cNvPr id="4" name="Group 50"/>
            <p:cNvGrpSpPr>
              <a:grpSpLocks/>
            </p:cNvGrpSpPr>
            <p:nvPr/>
          </p:nvGrpSpPr>
          <p:grpSpPr bwMode="auto">
            <a:xfrm>
              <a:off x="4927" y="3744"/>
              <a:ext cx="545" cy="486"/>
              <a:chOff x="4848" y="3792"/>
              <a:chExt cx="545" cy="486"/>
            </a:xfrm>
          </p:grpSpPr>
          <p:pic>
            <p:nvPicPr>
              <p:cNvPr id="21555" name="Picture 51" descr="Picture 2"/>
              <p:cNvPicPr>
                <a:picLocks noChangeAspect="1" noChangeArrowheads="1"/>
              </p:cNvPicPr>
              <p:nvPr/>
            </p:nvPicPr>
            <p:blipFill>
              <a:blip r:embed="rId4" cstate="screen"/>
              <a:srcRect/>
              <a:stretch>
                <a:fillRect/>
              </a:stretch>
            </p:blipFill>
            <p:spPr bwMode="auto">
              <a:xfrm>
                <a:off x="4848" y="3815"/>
                <a:ext cx="528" cy="463"/>
              </a:xfrm>
              <a:prstGeom prst="rect">
                <a:avLst/>
              </a:prstGeom>
              <a:noFill/>
              <a:ln w="9525">
                <a:noFill/>
                <a:miter lim="800000"/>
                <a:headEnd/>
                <a:tailEnd/>
              </a:ln>
            </p:spPr>
          </p:pic>
          <p:sp>
            <p:nvSpPr>
              <p:cNvPr id="19508" name="Text Box 52"/>
              <p:cNvSpPr txBox="1">
                <a:spLocks noChangeArrowheads="1"/>
              </p:cNvSpPr>
              <p:nvPr/>
            </p:nvSpPr>
            <p:spPr bwMode="auto">
              <a:xfrm>
                <a:off x="5040" y="3792"/>
                <a:ext cx="353" cy="162"/>
              </a:xfrm>
              <a:prstGeom prst="rect">
                <a:avLst/>
              </a:prstGeom>
              <a:noFill/>
              <a:ln w="9525">
                <a:noFill/>
                <a:miter lim="800000"/>
                <a:headEnd/>
                <a:tailEnd/>
              </a:ln>
              <a:effectLst/>
            </p:spPr>
            <p:txBody>
              <a:bodyPr wrap="none">
                <a:prstTxWarp prst="textNoShape">
                  <a:avLst/>
                </a:prstTxWarp>
                <a:spAutoFit/>
              </a:bodyPr>
              <a:lstStyle/>
              <a:p>
                <a:pPr>
                  <a:lnSpc>
                    <a:spcPct val="90000"/>
                  </a:lnSpc>
                  <a:defRPr/>
                </a:pPr>
                <a:r>
                  <a:rPr lang="de-CH" sz="1200">
                    <a:solidFill>
                      <a:schemeClr val="bg1"/>
                    </a:solidFill>
                    <a:latin typeface="Tahoma" pitchFamily="-112" charset="0"/>
                  </a:rPr>
                  <a:t>ALMA</a:t>
                </a:r>
                <a:endParaRPr lang="de-CH" sz="1800">
                  <a:solidFill>
                    <a:schemeClr val="bg1"/>
                  </a:solidFill>
                  <a:effectLst>
                    <a:outerShdw blurRad="38100" dist="38100" dir="2700000" algn="tl">
                      <a:srgbClr val="000000"/>
                    </a:outerShdw>
                  </a:effectLst>
                  <a:latin typeface="Tahoma" pitchFamily="-112" charset="0"/>
                </a:endParaRPr>
              </a:p>
            </p:txBody>
          </p:sp>
        </p:grpSp>
        <p:grpSp>
          <p:nvGrpSpPr>
            <p:cNvPr id="5" name="Group 53"/>
            <p:cNvGrpSpPr>
              <a:grpSpLocks/>
            </p:cNvGrpSpPr>
            <p:nvPr/>
          </p:nvGrpSpPr>
          <p:grpSpPr bwMode="auto">
            <a:xfrm>
              <a:off x="4320" y="3933"/>
              <a:ext cx="576" cy="343"/>
              <a:chOff x="4128" y="3933"/>
              <a:chExt cx="576" cy="343"/>
            </a:xfrm>
          </p:grpSpPr>
          <p:pic>
            <p:nvPicPr>
              <p:cNvPr id="21553" name="Picture 54" descr="Picture 3"/>
              <p:cNvPicPr>
                <a:picLocks noChangeAspect="1" noChangeArrowheads="1"/>
              </p:cNvPicPr>
              <p:nvPr/>
            </p:nvPicPr>
            <p:blipFill>
              <a:blip r:embed="rId5" cstate="screen"/>
              <a:srcRect/>
              <a:stretch>
                <a:fillRect/>
              </a:stretch>
            </p:blipFill>
            <p:spPr bwMode="auto">
              <a:xfrm>
                <a:off x="4176" y="3933"/>
                <a:ext cx="528" cy="343"/>
              </a:xfrm>
              <a:prstGeom prst="rect">
                <a:avLst/>
              </a:prstGeom>
              <a:noFill/>
              <a:ln w="9525">
                <a:noFill/>
                <a:miter lim="800000"/>
                <a:headEnd/>
                <a:tailEnd/>
              </a:ln>
            </p:spPr>
          </p:pic>
          <p:sp>
            <p:nvSpPr>
              <p:cNvPr id="21554" name="Text Box 55"/>
              <p:cNvSpPr txBox="1">
                <a:spLocks noChangeArrowheads="1"/>
              </p:cNvSpPr>
              <p:nvPr/>
            </p:nvSpPr>
            <p:spPr bwMode="auto">
              <a:xfrm>
                <a:off x="4128" y="4099"/>
                <a:ext cx="277" cy="173"/>
              </a:xfrm>
              <a:prstGeom prst="rect">
                <a:avLst/>
              </a:prstGeom>
              <a:noFill/>
              <a:ln w="9525">
                <a:noFill/>
                <a:miter lim="800000"/>
                <a:headEnd/>
                <a:tailEnd/>
              </a:ln>
            </p:spPr>
            <p:txBody>
              <a:bodyPr wrap="none">
                <a:prstTxWarp prst="textNoShape">
                  <a:avLst/>
                </a:prstTxWarp>
                <a:spAutoFit/>
              </a:bodyPr>
              <a:lstStyle/>
              <a:p>
                <a:r>
                  <a:rPr lang="de-CH" sz="1200">
                    <a:solidFill>
                      <a:schemeClr val="bg1"/>
                    </a:solidFill>
                    <a:latin typeface="Tahoma" pitchFamily="-112" charset="0"/>
                  </a:rPr>
                  <a:t>VLT</a:t>
                </a:r>
              </a:p>
            </p:txBody>
          </p:sp>
        </p:grpSp>
        <p:grpSp>
          <p:nvGrpSpPr>
            <p:cNvPr id="6" name="Group 56"/>
            <p:cNvGrpSpPr>
              <a:grpSpLocks/>
            </p:cNvGrpSpPr>
            <p:nvPr/>
          </p:nvGrpSpPr>
          <p:grpSpPr bwMode="auto">
            <a:xfrm>
              <a:off x="4224" y="3600"/>
              <a:ext cx="669" cy="339"/>
              <a:chOff x="4371" y="3885"/>
              <a:chExt cx="669" cy="339"/>
            </a:xfrm>
          </p:grpSpPr>
          <p:pic>
            <p:nvPicPr>
              <p:cNvPr id="21551" name="Picture 57"/>
              <p:cNvPicPr>
                <a:picLocks noChangeAspect="1" noChangeArrowheads="1"/>
              </p:cNvPicPr>
              <p:nvPr/>
            </p:nvPicPr>
            <p:blipFill>
              <a:blip r:embed="rId6" cstate="screen"/>
              <a:srcRect/>
              <a:stretch>
                <a:fillRect/>
              </a:stretch>
            </p:blipFill>
            <p:spPr bwMode="auto">
              <a:xfrm>
                <a:off x="4371" y="3885"/>
                <a:ext cx="669" cy="339"/>
              </a:xfrm>
              <a:prstGeom prst="rect">
                <a:avLst/>
              </a:prstGeom>
              <a:noFill/>
              <a:ln w="9525">
                <a:noFill/>
                <a:miter lim="800000"/>
                <a:headEnd/>
                <a:tailEnd/>
              </a:ln>
            </p:spPr>
          </p:pic>
          <p:sp>
            <p:nvSpPr>
              <p:cNvPr id="19514" name="Text Box 58"/>
              <p:cNvSpPr txBox="1">
                <a:spLocks noChangeArrowheads="1"/>
              </p:cNvSpPr>
              <p:nvPr/>
            </p:nvSpPr>
            <p:spPr bwMode="auto">
              <a:xfrm>
                <a:off x="4371" y="3932"/>
                <a:ext cx="387" cy="162"/>
              </a:xfrm>
              <a:prstGeom prst="rect">
                <a:avLst/>
              </a:prstGeom>
              <a:noFill/>
              <a:ln w="9525">
                <a:noFill/>
                <a:miter lim="800000"/>
                <a:headEnd/>
                <a:tailEnd/>
              </a:ln>
              <a:effectLst/>
            </p:spPr>
            <p:txBody>
              <a:bodyPr wrap="none">
                <a:prstTxWarp prst="textNoShape">
                  <a:avLst/>
                </a:prstTxWarp>
                <a:spAutoFit/>
              </a:bodyPr>
              <a:lstStyle/>
              <a:p>
                <a:pPr>
                  <a:lnSpc>
                    <a:spcPct val="90000"/>
                  </a:lnSpc>
                  <a:defRPr/>
                </a:pPr>
                <a:r>
                  <a:rPr lang="de-CH" sz="1200">
                    <a:solidFill>
                      <a:schemeClr val="bg1"/>
                    </a:solidFill>
                    <a:latin typeface="Tahoma" pitchFamily="-112" charset="0"/>
                  </a:rPr>
                  <a:t>WMAP</a:t>
                </a:r>
                <a:endParaRPr lang="de-CH" sz="1800">
                  <a:solidFill>
                    <a:schemeClr val="bg1"/>
                  </a:solidFill>
                  <a:effectLst>
                    <a:outerShdw blurRad="38100" dist="38100" dir="2700000" algn="tl">
                      <a:srgbClr val="000000"/>
                    </a:outerShdw>
                  </a:effectLst>
                  <a:latin typeface="Tahoma" pitchFamily="-112" charset="0"/>
                </a:endParaRPr>
              </a:p>
            </p:txBody>
          </p:sp>
        </p:grpSp>
      </p:grpSp>
      <p:grpSp>
        <p:nvGrpSpPr>
          <p:cNvPr id="7" name="Group 62"/>
          <p:cNvGrpSpPr>
            <a:grpSpLocks/>
          </p:cNvGrpSpPr>
          <p:nvPr/>
        </p:nvGrpSpPr>
        <p:grpSpPr bwMode="auto">
          <a:xfrm>
            <a:off x="1065213" y="533400"/>
            <a:ext cx="7877175" cy="5137150"/>
            <a:chOff x="671" y="362"/>
            <a:chExt cx="4962" cy="3236"/>
          </a:xfrm>
        </p:grpSpPr>
        <p:pic>
          <p:nvPicPr>
            <p:cNvPr id="21528" name="Picture 62" descr="Picture 1"/>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671" y="445"/>
              <a:ext cx="4657" cy="3153"/>
            </a:xfrm>
            <a:prstGeom prst="rect">
              <a:avLst/>
            </a:prstGeom>
            <a:noFill/>
            <a:ln w="9525">
              <a:noFill/>
              <a:miter lim="800000"/>
              <a:headEnd/>
              <a:tailEnd/>
            </a:ln>
          </p:spPr>
        </p:pic>
        <p:grpSp>
          <p:nvGrpSpPr>
            <p:cNvPr id="8" name="Group 59"/>
            <p:cNvGrpSpPr>
              <a:grpSpLocks/>
            </p:cNvGrpSpPr>
            <p:nvPr/>
          </p:nvGrpSpPr>
          <p:grpSpPr bwMode="auto">
            <a:xfrm>
              <a:off x="895" y="362"/>
              <a:ext cx="1549" cy="762"/>
              <a:chOff x="895" y="362"/>
              <a:chExt cx="1549" cy="762"/>
            </a:xfrm>
          </p:grpSpPr>
          <p:sp>
            <p:nvSpPr>
              <p:cNvPr id="21541" name="Line 67"/>
              <p:cNvSpPr>
                <a:spLocks noChangeShapeType="1"/>
              </p:cNvSpPr>
              <p:nvPr/>
            </p:nvSpPr>
            <p:spPr bwMode="auto">
              <a:xfrm rot="21300000" flipV="1">
                <a:off x="1664" y="954"/>
                <a:ext cx="139" cy="46"/>
              </a:xfrm>
              <a:prstGeom prst="line">
                <a:avLst/>
              </a:prstGeom>
              <a:noFill/>
              <a:ln w="19050">
                <a:solidFill>
                  <a:srgbClr val="C62017"/>
                </a:solidFill>
                <a:round/>
                <a:headEnd/>
                <a:tailEnd/>
              </a:ln>
            </p:spPr>
            <p:txBody>
              <a:bodyPr wrap="none" anchor="ctr">
                <a:prstTxWarp prst="textNoShape">
                  <a:avLst/>
                </a:prstTxWarp>
              </a:bodyPr>
              <a:lstStyle/>
              <a:p>
                <a:endParaRPr lang="en-US"/>
              </a:p>
            </p:txBody>
          </p:sp>
          <p:sp>
            <p:nvSpPr>
              <p:cNvPr id="21542" name="Line 68"/>
              <p:cNvSpPr>
                <a:spLocks noChangeShapeType="1"/>
              </p:cNvSpPr>
              <p:nvPr/>
            </p:nvSpPr>
            <p:spPr bwMode="auto">
              <a:xfrm rot="21420000" flipV="1">
                <a:off x="895" y="554"/>
                <a:ext cx="144" cy="48"/>
              </a:xfrm>
              <a:prstGeom prst="line">
                <a:avLst/>
              </a:prstGeom>
              <a:noFill/>
              <a:ln w="19050">
                <a:solidFill>
                  <a:srgbClr val="C62017"/>
                </a:solidFill>
                <a:round/>
                <a:headEnd/>
                <a:tailEnd/>
              </a:ln>
            </p:spPr>
            <p:txBody>
              <a:bodyPr wrap="none" anchor="ctr">
                <a:prstTxWarp prst="textNoShape">
                  <a:avLst/>
                </a:prstTxWarp>
              </a:bodyPr>
              <a:lstStyle/>
              <a:p>
                <a:endParaRPr lang="en-US"/>
              </a:p>
            </p:txBody>
          </p:sp>
          <p:sp>
            <p:nvSpPr>
              <p:cNvPr id="21543" name="Rectangle 72"/>
              <p:cNvSpPr>
                <a:spLocks noChangeArrowheads="1"/>
              </p:cNvSpPr>
              <p:nvPr/>
            </p:nvSpPr>
            <p:spPr bwMode="auto">
              <a:xfrm>
                <a:off x="2029" y="912"/>
                <a:ext cx="415" cy="212"/>
              </a:xfrm>
              <a:prstGeom prst="rect">
                <a:avLst/>
              </a:prstGeom>
              <a:noFill/>
              <a:ln w="9525">
                <a:noFill/>
                <a:miter lim="800000"/>
                <a:headEnd/>
                <a:tailEnd/>
              </a:ln>
            </p:spPr>
            <p:txBody>
              <a:bodyPr wrap="none">
                <a:prstTxWarp prst="textNoShape">
                  <a:avLst/>
                </a:prstTxWarp>
                <a:spAutoFit/>
              </a:bodyPr>
              <a:lstStyle/>
              <a:p>
                <a:r>
                  <a:rPr lang="de-DE" sz="1600">
                    <a:solidFill>
                      <a:srgbClr val="C62017"/>
                    </a:solidFill>
                  </a:rPr>
                  <a:t>Atom</a:t>
                </a:r>
              </a:p>
            </p:txBody>
          </p:sp>
          <p:sp>
            <p:nvSpPr>
              <p:cNvPr id="21544" name="Rectangle 73"/>
              <p:cNvSpPr>
                <a:spLocks noChangeArrowheads="1"/>
              </p:cNvSpPr>
              <p:nvPr/>
            </p:nvSpPr>
            <p:spPr bwMode="auto">
              <a:xfrm>
                <a:off x="1794" y="790"/>
                <a:ext cx="493" cy="212"/>
              </a:xfrm>
              <a:prstGeom prst="rect">
                <a:avLst/>
              </a:prstGeom>
              <a:noFill/>
              <a:ln w="9525">
                <a:noFill/>
                <a:miter lim="800000"/>
                <a:headEnd/>
                <a:tailEnd/>
              </a:ln>
            </p:spPr>
            <p:txBody>
              <a:bodyPr wrap="none">
                <a:prstTxWarp prst="textNoShape">
                  <a:avLst/>
                </a:prstTxWarp>
                <a:spAutoFit/>
              </a:bodyPr>
              <a:lstStyle/>
              <a:p>
                <a:r>
                  <a:rPr lang="de-DE" sz="1600">
                    <a:solidFill>
                      <a:srgbClr val="C62017"/>
                    </a:solidFill>
                  </a:rPr>
                  <a:t>Proton</a:t>
                </a:r>
              </a:p>
            </p:txBody>
          </p:sp>
          <p:sp>
            <p:nvSpPr>
              <p:cNvPr id="21545" name="Rectangle 74"/>
              <p:cNvSpPr>
                <a:spLocks noChangeArrowheads="1"/>
              </p:cNvSpPr>
              <p:nvPr/>
            </p:nvSpPr>
            <p:spPr bwMode="auto">
              <a:xfrm>
                <a:off x="973" y="362"/>
                <a:ext cx="636" cy="212"/>
              </a:xfrm>
              <a:prstGeom prst="rect">
                <a:avLst/>
              </a:prstGeom>
              <a:noFill/>
              <a:ln w="9525">
                <a:noFill/>
                <a:miter lim="800000"/>
                <a:headEnd/>
                <a:tailEnd/>
              </a:ln>
            </p:spPr>
            <p:txBody>
              <a:bodyPr wrap="none">
                <a:prstTxWarp prst="textNoShape">
                  <a:avLst/>
                </a:prstTxWarp>
                <a:spAutoFit/>
              </a:bodyPr>
              <a:lstStyle/>
              <a:p>
                <a:r>
                  <a:rPr lang="de-DE" sz="1600">
                    <a:solidFill>
                      <a:srgbClr val="C62017"/>
                    </a:solidFill>
                  </a:rPr>
                  <a:t>Big Bang</a:t>
                </a:r>
              </a:p>
            </p:txBody>
          </p:sp>
          <p:sp>
            <p:nvSpPr>
              <p:cNvPr id="21546" name="Line 79"/>
              <p:cNvSpPr>
                <a:spLocks noChangeShapeType="1"/>
              </p:cNvSpPr>
              <p:nvPr/>
            </p:nvSpPr>
            <p:spPr bwMode="auto">
              <a:xfrm rot="21180000" flipV="1">
                <a:off x="1880" y="1056"/>
                <a:ext cx="139" cy="46"/>
              </a:xfrm>
              <a:prstGeom prst="line">
                <a:avLst/>
              </a:prstGeom>
              <a:noFill/>
              <a:ln w="19050">
                <a:solidFill>
                  <a:srgbClr val="C62017"/>
                </a:solidFill>
                <a:round/>
                <a:headEnd/>
                <a:tailEnd/>
              </a:ln>
            </p:spPr>
            <p:txBody>
              <a:bodyPr wrap="none" anchor="ctr">
                <a:prstTxWarp prst="textNoShape">
                  <a:avLst/>
                </a:prstTxWarp>
              </a:bodyPr>
              <a:lstStyle/>
              <a:p>
                <a:endParaRPr lang="en-US"/>
              </a:p>
            </p:txBody>
          </p:sp>
        </p:grpSp>
        <p:grpSp>
          <p:nvGrpSpPr>
            <p:cNvPr id="9" name="Group 61"/>
            <p:cNvGrpSpPr>
              <a:grpSpLocks/>
            </p:cNvGrpSpPr>
            <p:nvPr/>
          </p:nvGrpSpPr>
          <p:grpSpPr bwMode="auto">
            <a:xfrm>
              <a:off x="2899" y="1296"/>
              <a:ext cx="2734" cy="2246"/>
              <a:chOff x="2899" y="1296"/>
              <a:chExt cx="2734" cy="2246"/>
            </a:xfrm>
          </p:grpSpPr>
          <p:sp>
            <p:nvSpPr>
              <p:cNvPr id="21531" name="Line 63"/>
              <p:cNvSpPr>
                <a:spLocks noChangeShapeType="1"/>
              </p:cNvSpPr>
              <p:nvPr/>
            </p:nvSpPr>
            <p:spPr bwMode="auto">
              <a:xfrm rot="21360000" flipV="1">
                <a:off x="4337" y="2238"/>
                <a:ext cx="240" cy="96"/>
              </a:xfrm>
              <a:prstGeom prst="line">
                <a:avLst/>
              </a:prstGeom>
              <a:noFill/>
              <a:ln w="19050">
                <a:solidFill>
                  <a:srgbClr val="2E9029"/>
                </a:solidFill>
                <a:round/>
                <a:headEnd/>
                <a:tailEnd/>
              </a:ln>
            </p:spPr>
            <p:txBody>
              <a:bodyPr wrap="none" anchor="ctr">
                <a:prstTxWarp prst="textNoShape">
                  <a:avLst/>
                </a:prstTxWarp>
              </a:bodyPr>
              <a:lstStyle/>
              <a:p>
                <a:endParaRPr lang="en-US"/>
              </a:p>
            </p:txBody>
          </p:sp>
          <p:sp>
            <p:nvSpPr>
              <p:cNvPr id="21532" name="Line 64"/>
              <p:cNvSpPr>
                <a:spLocks noChangeShapeType="1"/>
              </p:cNvSpPr>
              <p:nvPr/>
            </p:nvSpPr>
            <p:spPr bwMode="auto">
              <a:xfrm flipV="1">
                <a:off x="3373" y="1764"/>
                <a:ext cx="192" cy="96"/>
              </a:xfrm>
              <a:prstGeom prst="line">
                <a:avLst/>
              </a:prstGeom>
              <a:noFill/>
              <a:ln w="19050">
                <a:solidFill>
                  <a:srgbClr val="2E9029"/>
                </a:solidFill>
                <a:round/>
                <a:headEnd/>
                <a:tailEnd/>
              </a:ln>
            </p:spPr>
            <p:txBody>
              <a:bodyPr wrap="none" anchor="ctr">
                <a:prstTxWarp prst="textNoShape">
                  <a:avLst/>
                </a:prstTxWarp>
              </a:bodyPr>
              <a:lstStyle/>
              <a:p>
                <a:endParaRPr lang="en-US"/>
              </a:p>
            </p:txBody>
          </p:sp>
          <p:sp>
            <p:nvSpPr>
              <p:cNvPr id="21533" name="Line 65"/>
              <p:cNvSpPr>
                <a:spLocks noChangeShapeType="1"/>
              </p:cNvSpPr>
              <p:nvPr/>
            </p:nvSpPr>
            <p:spPr bwMode="auto">
              <a:xfrm flipV="1">
                <a:off x="2899" y="1520"/>
                <a:ext cx="192" cy="96"/>
              </a:xfrm>
              <a:prstGeom prst="line">
                <a:avLst/>
              </a:prstGeom>
              <a:noFill/>
              <a:ln w="19050">
                <a:solidFill>
                  <a:srgbClr val="2E9029"/>
                </a:solidFill>
                <a:round/>
                <a:headEnd/>
                <a:tailEnd/>
              </a:ln>
            </p:spPr>
            <p:txBody>
              <a:bodyPr wrap="none" anchor="ctr">
                <a:prstTxWarp prst="textNoShape">
                  <a:avLst/>
                </a:prstTxWarp>
              </a:bodyPr>
              <a:lstStyle/>
              <a:p>
                <a:endParaRPr lang="en-US"/>
              </a:p>
            </p:txBody>
          </p:sp>
          <p:sp>
            <p:nvSpPr>
              <p:cNvPr id="21534" name="Line 69"/>
              <p:cNvSpPr>
                <a:spLocks noChangeShapeType="1"/>
              </p:cNvSpPr>
              <p:nvPr/>
            </p:nvSpPr>
            <p:spPr bwMode="auto">
              <a:xfrm>
                <a:off x="4913" y="2446"/>
                <a:ext cx="624" cy="0"/>
              </a:xfrm>
              <a:prstGeom prst="line">
                <a:avLst/>
              </a:prstGeom>
              <a:noFill/>
              <a:ln w="19050">
                <a:solidFill>
                  <a:srgbClr val="2E9029"/>
                </a:solidFill>
                <a:round/>
                <a:headEnd/>
                <a:tailEnd/>
              </a:ln>
            </p:spPr>
            <p:txBody>
              <a:bodyPr wrap="none" anchor="ctr">
                <a:prstTxWarp prst="textNoShape">
                  <a:avLst/>
                </a:prstTxWarp>
              </a:bodyPr>
              <a:lstStyle/>
              <a:p>
                <a:endParaRPr lang="en-US"/>
              </a:p>
            </p:txBody>
          </p:sp>
          <p:sp>
            <p:nvSpPr>
              <p:cNvPr id="21535" name="Line 70"/>
              <p:cNvSpPr>
                <a:spLocks noChangeShapeType="1"/>
              </p:cNvSpPr>
              <p:nvPr/>
            </p:nvSpPr>
            <p:spPr bwMode="auto">
              <a:xfrm rot="5400000">
                <a:off x="4973" y="2762"/>
                <a:ext cx="624" cy="0"/>
              </a:xfrm>
              <a:prstGeom prst="line">
                <a:avLst/>
              </a:prstGeom>
              <a:noFill/>
              <a:ln w="19050">
                <a:solidFill>
                  <a:srgbClr val="2E9029"/>
                </a:solidFill>
                <a:round/>
                <a:headEnd/>
                <a:tailEnd/>
              </a:ln>
            </p:spPr>
            <p:txBody>
              <a:bodyPr wrap="none" anchor="ctr">
                <a:prstTxWarp prst="textNoShape">
                  <a:avLst/>
                </a:prstTxWarp>
              </a:bodyPr>
              <a:lstStyle/>
              <a:p>
                <a:endParaRPr lang="en-US"/>
              </a:p>
            </p:txBody>
          </p:sp>
          <p:sp>
            <p:nvSpPr>
              <p:cNvPr id="21536" name="Rectangle 75"/>
              <p:cNvSpPr>
                <a:spLocks noChangeArrowheads="1"/>
              </p:cNvSpPr>
              <p:nvPr/>
            </p:nvSpPr>
            <p:spPr bwMode="auto">
              <a:xfrm>
                <a:off x="2999" y="1296"/>
                <a:ext cx="998" cy="212"/>
              </a:xfrm>
              <a:prstGeom prst="rect">
                <a:avLst/>
              </a:prstGeom>
              <a:noFill/>
              <a:ln w="9525">
                <a:noFill/>
                <a:miter lim="800000"/>
                <a:headEnd/>
                <a:tailEnd/>
              </a:ln>
            </p:spPr>
            <p:txBody>
              <a:bodyPr wrap="none">
                <a:prstTxWarp prst="textNoShape">
                  <a:avLst/>
                </a:prstTxWarp>
                <a:spAutoFit/>
              </a:bodyPr>
              <a:lstStyle/>
              <a:p>
                <a:r>
                  <a:rPr lang="en-GB" sz="1600">
                    <a:solidFill>
                      <a:srgbClr val="2E9029"/>
                    </a:solidFill>
                  </a:rPr>
                  <a:t>Radius of Earth</a:t>
                </a:r>
                <a:endParaRPr lang="de-DE" sz="1600">
                  <a:solidFill>
                    <a:srgbClr val="2E9029"/>
                  </a:solidFill>
                </a:endParaRPr>
              </a:p>
            </p:txBody>
          </p:sp>
          <p:sp>
            <p:nvSpPr>
              <p:cNvPr id="21537" name="Rectangle 76"/>
              <p:cNvSpPr>
                <a:spLocks noChangeArrowheads="1"/>
              </p:cNvSpPr>
              <p:nvPr/>
            </p:nvSpPr>
            <p:spPr bwMode="auto">
              <a:xfrm>
                <a:off x="4443" y="2047"/>
                <a:ext cx="1190" cy="181"/>
              </a:xfrm>
              <a:prstGeom prst="rect">
                <a:avLst/>
              </a:prstGeom>
              <a:noFill/>
              <a:ln w="9525">
                <a:noFill/>
                <a:miter lim="800000"/>
                <a:headEnd/>
                <a:tailEnd/>
              </a:ln>
            </p:spPr>
            <p:txBody>
              <a:bodyPr wrap="none">
                <a:prstTxWarp prst="textNoShape">
                  <a:avLst/>
                </a:prstTxWarp>
                <a:spAutoFit/>
              </a:bodyPr>
              <a:lstStyle/>
              <a:p>
                <a:pPr>
                  <a:lnSpc>
                    <a:spcPct val="80000"/>
                  </a:lnSpc>
                </a:pPr>
                <a:r>
                  <a:rPr lang="en-GB" sz="1600">
                    <a:solidFill>
                      <a:srgbClr val="2E9029"/>
                    </a:solidFill>
                  </a:rPr>
                  <a:t>Radius of Galaxies</a:t>
                </a:r>
                <a:endParaRPr lang="de-DE" sz="1600">
                  <a:solidFill>
                    <a:srgbClr val="2E9029"/>
                  </a:solidFill>
                </a:endParaRPr>
              </a:p>
            </p:txBody>
          </p:sp>
          <p:sp>
            <p:nvSpPr>
              <p:cNvPr id="21538" name="Rectangle 77"/>
              <p:cNvSpPr>
                <a:spLocks noChangeArrowheads="1"/>
              </p:cNvSpPr>
              <p:nvPr/>
            </p:nvSpPr>
            <p:spPr bwMode="auto">
              <a:xfrm>
                <a:off x="3457" y="1536"/>
                <a:ext cx="828" cy="212"/>
              </a:xfrm>
              <a:prstGeom prst="rect">
                <a:avLst/>
              </a:prstGeom>
              <a:noFill/>
              <a:ln w="9525">
                <a:noFill/>
                <a:miter lim="800000"/>
                <a:headEnd/>
                <a:tailEnd/>
              </a:ln>
            </p:spPr>
            <p:txBody>
              <a:bodyPr wrap="none">
                <a:prstTxWarp prst="textNoShape">
                  <a:avLst/>
                </a:prstTxWarp>
                <a:spAutoFit/>
              </a:bodyPr>
              <a:lstStyle/>
              <a:p>
                <a:r>
                  <a:rPr lang="en-GB" sz="1600">
                    <a:solidFill>
                      <a:srgbClr val="2E9029"/>
                    </a:solidFill>
                  </a:rPr>
                  <a:t>Earth to Sun</a:t>
                </a:r>
              </a:p>
            </p:txBody>
          </p:sp>
          <p:sp>
            <p:nvSpPr>
              <p:cNvPr id="21539" name="Rectangle 78"/>
              <p:cNvSpPr>
                <a:spLocks noChangeArrowheads="1"/>
              </p:cNvSpPr>
              <p:nvPr/>
            </p:nvSpPr>
            <p:spPr bwMode="auto">
              <a:xfrm>
                <a:off x="4916" y="2287"/>
                <a:ext cx="621" cy="181"/>
              </a:xfrm>
              <a:prstGeom prst="rect">
                <a:avLst/>
              </a:prstGeom>
              <a:noFill/>
              <a:ln w="9525">
                <a:noFill/>
                <a:miter lim="800000"/>
                <a:headEnd/>
                <a:tailEnd/>
              </a:ln>
            </p:spPr>
            <p:txBody>
              <a:bodyPr wrap="none">
                <a:prstTxWarp prst="textNoShape">
                  <a:avLst/>
                </a:prstTxWarp>
                <a:spAutoFit/>
              </a:bodyPr>
              <a:lstStyle/>
              <a:p>
                <a:pPr>
                  <a:lnSpc>
                    <a:spcPct val="80000"/>
                  </a:lnSpc>
                </a:pPr>
                <a:r>
                  <a:rPr lang="en-GB" sz="1600">
                    <a:solidFill>
                      <a:srgbClr val="2E9029"/>
                    </a:solidFill>
                  </a:rPr>
                  <a:t>Universe</a:t>
                </a:r>
              </a:p>
            </p:txBody>
          </p:sp>
          <p:sp>
            <p:nvSpPr>
              <p:cNvPr id="21540" name="Rectangle 42"/>
              <p:cNvSpPr>
                <a:spLocks noChangeArrowheads="1"/>
              </p:cNvSpPr>
              <p:nvPr/>
            </p:nvSpPr>
            <p:spPr bwMode="auto">
              <a:xfrm rot="-1857825">
                <a:off x="5136" y="3361"/>
                <a:ext cx="287" cy="181"/>
              </a:xfrm>
              <a:prstGeom prst="rect">
                <a:avLst/>
              </a:prstGeom>
              <a:noFill/>
              <a:ln w="9525">
                <a:noFill/>
                <a:miter lim="800000"/>
                <a:headEnd/>
                <a:tailEnd/>
              </a:ln>
            </p:spPr>
            <p:txBody>
              <a:bodyPr wrap="none">
                <a:prstTxWarp prst="textNoShape">
                  <a:avLst/>
                </a:prstTxWarp>
                <a:spAutoFit/>
              </a:bodyPr>
              <a:lstStyle/>
              <a:p>
                <a:pPr>
                  <a:lnSpc>
                    <a:spcPct val="80000"/>
                  </a:lnSpc>
                </a:pPr>
                <a:r>
                  <a:rPr lang="de-DE" sz="1600">
                    <a:solidFill>
                      <a:srgbClr val="2E9029"/>
                    </a:solidFill>
                  </a:rPr>
                  <a:t>cm</a:t>
                </a:r>
              </a:p>
            </p:txBody>
          </p:sp>
        </p:grpSp>
      </p:grpSp>
      <p:pic>
        <p:nvPicPr>
          <p:cNvPr id="28694" name="Picture 22" descr="sriimg20040301_4754942_0"/>
          <p:cNvPicPr>
            <a:picLocks noChangeAspect="1" noChangeArrowheads="1"/>
          </p:cNvPicPr>
          <p:nvPr/>
        </p:nvPicPr>
        <p:blipFill>
          <a:blip r:embed="rId8" cstate="screen"/>
          <a:srcRect/>
          <a:stretch>
            <a:fillRect/>
          </a:stretch>
        </p:blipFill>
        <p:spPr bwMode="auto">
          <a:xfrm>
            <a:off x="6934200" y="1189038"/>
            <a:ext cx="1905000" cy="1398587"/>
          </a:xfrm>
          <a:prstGeom prst="rect">
            <a:avLst/>
          </a:prstGeom>
          <a:noFill/>
          <a:ln w="9525">
            <a:noFill/>
            <a:miter lim="800000"/>
            <a:headEnd/>
            <a:tailEnd/>
          </a:ln>
          <a:effectLst>
            <a:outerShdw blurRad="63500" dist="38099" dir="2700000" algn="ctr" rotWithShape="0">
              <a:schemeClr val="tx1">
                <a:alpha val="74997"/>
              </a:schemeClr>
            </a:outerShdw>
          </a:effectLst>
        </p:spPr>
      </p:pic>
      <p:grpSp>
        <p:nvGrpSpPr>
          <p:cNvPr id="10" name="Group 51"/>
          <p:cNvGrpSpPr>
            <a:grpSpLocks/>
          </p:cNvGrpSpPr>
          <p:nvPr/>
        </p:nvGrpSpPr>
        <p:grpSpPr bwMode="auto">
          <a:xfrm>
            <a:off x="228600" y="4832350"/>
            <a:ext cx="5638800" cy="1644650"/>
            <a:chOff x="228600" y="4832350"/>
            <a:chExt cx="5638800" cy="1644650"/>
          </a:xfrm>
        </p:grpSpPr>
        <p:sp>
          <p:nvSpPr>
            <p:cNvPr id="46" name="Rectangle 41"/>
            <p:cNvSpPr>
              <a:spLocks noChangeArrowheads="1"/>
            </p:cNvSpPr>
            <p:nvPr/>
          </p:nvSpPr>
          <p:spPr bwMode="auto">
            <a:xfrm>
              <a:off x="228600" y="5480050"/>
              <a:ext cx="5638800" cy="996950"/>
            </a:xfrm>
            <a:prstGeom prst="rect">
              <a:avLst/>
            </a:prstGeom>
            <a:noFill/>
            <a:ln w="9525">
              <a:noFill/>
              <a:miter lim="800000"/>
              <a:headEnd/>
              <a:tailEnd/>
            </a:ln>
            <a:effectLst/>
          </p:spPr>
          <p:txBody>
            <a:bodyPr>
              <a:prstTxWarp prst="textNoShape">
                <a:avLst/>
              </a:prstTxWarp>
              <a:spAutoFit/>
            </a:bodyPr>
            <a:lstStyle/>
            <a:p>
              <a:pPr>
                <a:lnSpc>
                  <a:spcPct val="110000"/>
                </a:lnSpc>
                <a:defRPr/>
              </a:pPr>
              <a:r>
                <a:rPr lang="en-GB" sz="1800" dirty="0">
                  <a:solidFill>
                    <a:schemeClr val="accent1"/>
                  </a:solidFill>
                </a:rPr>
                <a:t>Study </a:t>
              </a:r>
              <a:r>
                <a:rPr lang="en-GB" sz="1800" dirty="0" smtClean="0">
                  <a:solidFill>
                    <a:schemeClr val="accent1"/>
                  </a:solidFill>
                </a:rPr>
                <a:t>laws </a:t>
              </a:r>
              <a:r>
                <a:rPr lang="en-GB" sz="1800" dirty="0">
                  <a:solidFill>
                    <a:schemeClr val="accent1"/>
                  </a:solidFill>
                </a:rPr>
                <a:t>of </a:t>
              </a:r>
              <a:r>
                <a:rPr lang="en-GB" dirty="0">
                  <a:solidFill>
                    <a:schemeClr val="accent1"/>
                  </a:solidFill>
                </a:rPr>
                <a:t>physics </a:t>
              </a:r>
              <a:r>
                <a:rPr lang="en-GB" dirty="0" smtClean="0">
                  <a:solidFill>
                    <a:schemeClr val="accent1"/>
                  </a:solidFill>
                </a:rPr>
                <a:t>at first </a:t>
              </a:r>
              <a:r>
                <a:rPr lang="en-GB" sz="1800" dirty="0">
                  <a:solidFill>
                    <a:schemeClr val="accent1"/>
                  </a:solidFill>
                </a:rPr>
                <a:t>moments after Big Bang</a:t>
              </a:r>
              <a:endParaRPr lang="en-GB" sz="1800" dirty="0" smtClean="0">
                <a:solidFill>
                  <a:schemeClr val="accent1"/>
                </a:solidFill>
              </a:endParaRPr>
            </a:p>
            <a:p>
              <a:pPr>
                <a:lnSpc>
                  <a:spcPct val="110000"/>
                </a:lnSpc>
                <a:defRPr/>
              </a:pPr>
              <a:r>
                <a:rPr lang="en-GB" dirty="0">
                  <a:solidFill>
                    <a:schemeClr val="accent1"/>
                  </a:solidFill>
                </a:rPr>
                <a:t>I</a:t>
              </a:r>
              <a:r>
                <a:rPr lang="en-GB" sz="1800" dirty="0" smtClean="0">
                  <a:solidFill>
                    <a:schemeClr val="accent1"/>
                  </a:solidFill>
                </a:rPr>
                <a:t>ncreasing </a:t>
              </a:r>
              <a:r>
                <a:rPr lang="en-GB" dirty="0">
                  <a:solidFill>
                    <a:schemeClr val="accent1"/>
                  </a:solidFill>
                </a:rPr>
                <a:t>s</a:t>
              </a:r>
              <a:r>
                <a:rPr lang="en-GB" sz="1800" dirty="0" smtClean="0">
                  <a:solidFill>
                    <a:schemeClr val="accent1"/>
                  </a:solidFill>
                </a:rPr>
                <a:t>ymbiosis </a:t>
              </a:r>
              <a:r>
                <a:rPr lang="en-GB" sz="1800" dirty="0">
                  <a:solidFill>
                    <a:schemeClr val="accent1"/>
                  </a:solidFill>
                </a:rPr>
                <a:t>between Particle Physics,</a:t>
              </a:r>
            </a:p>
            <a:p>
              <a:pPr>
                <a:lnSpc>
                  <a:spcPct val="110000"/>
                </a:lnSpc>
                <a:buFont typeface="Monotype Sorts" pitchFamily="-112" charset="2"/>
                <a:buNone/>
                <a:defRPr/>
              </a:pPr>
              <a:r>
                <a:rPr lang="en-GB" sz="1800" dirty="0" smtClean="0">
                  <a:solidFill>
                    <a:schemeClr val="accent1"/>
                  </a:solidFill>
                </a:rPr>
                <a:t>Astrophysics </a:t>
              </a:r>
              <a:r>
                <a:rPr lang="en-GB" sz="1800" dirty="0">
                  <a:solidFill>
                    <a:schemeClr val="accent1"/>
                  </a:solidFill>
                </a:rPr>
                <a:t>and Cosmology</a:t>
              </a:r>
              <a:endParaRPr lang="de-DE" sz="1800" dirty="0">
                <a:solidFill>
                  <a:schemeClr val="accent1"/>
                </a:solidFill>
                <a:effectLst>
                  <a:outerShdw blurRad="38100" dist="38100" dir="2700000" algn="tl">
                    <a:srgbClr val="000000"/>
                  </a:outerShdw>
                </a:effectLst>
              </a:endParaRPr>
            </a:p>
          </p:txBody>
        </p:sp>
        <p:sp>
          <p:nvSpPr>
            <p:cNvPr id="21527" name="AutoShape 42"/>
            <p:cNvSpPr>
              <a:spLocks noChangeArrowheads="1"/>
            </p:cNvSpPr>
            <p:nvPr/>
          </p:nvSpPr>
          <p:spPr bwMode="auto">
            <a:xfrm rot="5400000">
              <a:off x="1058863" y="4916487"/>
              <a:ext cx="654050"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3A62AB"/>
                </a:gs>
                <a:gs pos="100000">
                  <a:schemeClr val="bg1"/>
                </a:gs>
              </a:gsLst>
              <a:lin ang="5400000" scaled="1"/>
            </a:gradFill>
            <a:ln w="9525">
              <a:solidFill>
                <a:schemeClr val="accent1"/>
              </a:solidFill>
              <a:miter lim="800000"/>
              <a:headEnd/>
              <a:tailEnd/>
            </a:ln>
          </p:spPr>
          <p:txBody>
            <a:bodyPr wrap="none" anchor="ctr">
              <a:prstTxWarp prst="textNoShape">
                <a:avLst/>
              </a:prstTxWarp>
            </a:bodyPr>
            <a:lstStyle/>
            <a:p>
              <a:endParaRPr lang="en-US"/>
            </a:p>
          </p:txBody>
        </p:sp>
      </p:grpSp>
      <p:grpSp>
        <p:nvGrpSpPr>
          <p:cNvPr id="11" name="Group 54"/>
          <p:cNvGrpSpPr>
            <a:grpSpLocks/>
          </p:cNvGrpSpPr>
          <p:nvPr/>
        </p:nvGrpSpPr>
        <p:grpSpPr bwMode="auto">
          <a:xfrm>
            <a:off x="106364" y="2098675"/>
            <a:ext cx="4160843" cy="2706688"/>
            <a:chOff x="67" y="1322"/>
            <a:chExt cx="2621" cy="1705"/>
          </a:xfrm>
        </p:grpSpPr>
        <p:sp>
          <p:nvSpPr>
            <p:cNvPr id="21519" name="Line 45"/>
            <p:cNvSpPr>
              <a:spLocks noChangeShapeType="1"/>
            </p:cNvSpPr>
            <p:nvPr/>
          </p:nvSpPr>
          <p:spPr bwMode="auto">
            <a:xfrm>
              <a:off x="1500" y="1322"/>
              <a:ext cx="0" cy="144"/>
            </a:xfrm>
            <a:prstGeom prst="line">
              <a:avLst/>
            </a:prstGeom>
            <a:noFill/>
            <a:ln w="19050">
              <a:solidFill>
                <a:srgbClr val="3A62AB"/>
              </a:solidFill>
              <a:round/>
              <a:headEnd/>
              <a:tailEnd/>
            </a:ln>
          </p:spPr>
          <p:txBody>
            <a:bodyPr wrap="none" anchor="ctr">
              <a:prstTxWarp prst="textNoShape">
                <a:avLst/>
              </a:prstTxWarp>
            </a:bodyPr>
            <a:lstStyle/>
            <a:p>
              <a:endParaRPr lang="en-US"/>
            </a:p>
          </p:txBody>
        </p:sp>
        <p:sp>
          <p:nvSpPr>
            <p:cNvPr id="21520" name="Line 46"/>
            <p:cNvSpPr>
              <a:spLocks noChangeShapeType="1"/>
            </p:cNvSpPr>
            <p:nvPr/>
          </p:nvSpPr>
          <p:spPr bwMode="auto">
            <a:xfrm>
              <a:off x="692" y="1466"/>
              <a:ext cx="0" cy="336"/>
            </a:xfrm>
            <a:prstGeom prst="line">
              <a:avLst/>
            </a:prstGeom>
            <a:noFill/>
            <a:ln w="19050">
              <a:solidFill>
                <a:srgbClr val="3A62AB"/>
              </a:solidFill>
              <a:round/>
              <a:headEnd/>
              <a:tailEnd type="triangle" w="med" len="med"/>
            </a:ln>
          </p:spPr>
          <p:txBody>
            <a:bodyPr wrap="none" anchor="ctr">
              <a:prstTxWarp prst="textNoShape">
                <a:avLst/>
              </a:prstTxWarp>
            </a:bodyPr>
            <a:lstStyle/>
            <a:p>
              <a:endParaRPr lang="en-US"/>
            </a:p>
          </p:txBody>
        </p:sp>
        <p:sp>
          <p:nvSpPr>
            <p:cNvPr id="21521" name="Line 48"/>
            <p:cNvSpPr>
              <a:spLocks noChangeShapeType="1"/>
            </p:cNvSpPr>
            <p:nvPr/>
          </p:nvSpPr>
          <p:spPr bwMode="auto">
            <a:xfrm>
              <a:off x="684" y="1463"/>
              <a:ext cx="816" cy="0"/>
            </a:xfrm>
            <a:prstGeom prst="line">
              <a:avLst/>
            </a:prstGeom>
            <a:noFill/>
            <a:ln w="19050">
              <a:solidFill>
                <a:srgbClr val="3A62AB"/>
              </a:solidFill>
              <a:round/>
              <a:headEnd/>
              <a:tailEnd/>
            </a:ln>
          </p:spPr>
          <p:txBody>
            <a:bodyPr wrap="none" anchor="ctr">
              <a:prstTxWarp prst="textNoShape">
                <a:avLst/>
              </a:prstTxWarp>
            </a:bodyPr>
            <a:lstStyle/>
            <a:p>
              <a:endParaRPr lang="en-US"/>
            </a:p>
          </p:txBody>
        </p:sp>
        <p:sp>
          <p:nvSpPr>
            <p:cNvPr id="28721" name="Rectangle 49"/>
            <p:cNvSpPr>
              <a:spLocks noChangeArrowheads="1"/>
            </p:cNvSpPr>
            <p:nvPr/>
          </p:nvSpPr>
          <p:spPr bwMode="auto">
            <a:xfrm>
              <a:off x="67" y="2761"/>
              <a:ext cx="2621" cy="266"/>
            </a:xfrm>
            <a:prstGeom prst="rect">
              <a:avLst/>
            </a:prstGeom>
            <a:noFill/>
            <a:ln w="9525">
              <a:noFill/>
              <a:miter lim="800000"/>
              <a:headEnd/>
              <a:tailEnd/>
            </a:ln>
            <a:effectLst/>
          </p:spPr>
          <p:txBody>
            <a:bodyPr wrap="none">
              <a:prstTxWarp prst="textNoShape">
                <a:avLst/>
              </a:prstTxWarp>
              <a:spAutoFit/>
            </a:bodyPr>
            <a:lstStyle/>
            <a:p>
              <a:pPr algn="ctr" eaLnBrk="1" hangingPunct="1">
                <a:lnSpc>
                  <a:spcPct val="107000"/>
                </a:lnSpc>
                <a:defRPr/>
              </a:pPr>
              <a:r>
                <a:rPr lang="en-GB" dirty="0" smtClean="0">
                  <a:solidFill>
                    <a:srgbClr val="C7EEF0"/>
                  </a:solidFill>
                </a:rPr>
                <a:t>Accelerators act as super-microscopes</a:t>
              </a:r>
              <a:endParaRPr lang="en-GB" sz="2000" dirty="0">
                <a:solidFill>
                  <a:srgbClr val="3A62AB"/>
                </a:solidFill>
                <a:effectLst>
                  <a:outerShdw blurRad="38100" dist="38100" dir="2700000" algn="tl">
                    <a:srgbClr val="000000"/>
                  </a:outerShdw>
                </a:effectLst>
              </a:endParaRPr>
            </a:p>
          </p:txBody>
        </p:sp>
        <p:pic>
          <p:nvPicPr>
            <p:cNvPr id="21524" name="Picture 7" descr="interconnect"/>
            <p:cNvPicPr>
              <a:picLocks noChangeAspect="1" noChangeArrowheads="1"/>
            </p:cNvPicPr>
            <p:nvPr/>
          </p:nvPicPr>
          <p:blipFill>
            <a:blip r:embed="rId9" cstate="screen"/>
            <a:srcRect/>
            <a:stretch>
              <a:fillRect/>
            </a:stretch>
          </p:blipFill>
          <p:spPr bwMode="auto">
            <a:xfrm>
              <a:off x="144" y="1814"/>
              <a:ext cx="1488" cy="970"/>
            </a:xfrm>
            <a:prstGeom prst="rect">
              <a:avLst/>
            </a:prstGeom>
            <a:noFill/>
            <a:ln w="9525">
              <a:noFill/>
              <a:miter lim="800000"/>
              <a:headEnd/>
              <a:tailEnd/>
            </a:ln>
          </p:spPr>
        </p:pic>
        <p:pic>
          <p:nvPicPr>
            <p:cNvPr id="12341" name="Picture 9"/>
            <p:cNvPicPr>
              <a:picLocks noChangeAspect="1"/>
            </p:cNvPicPr>
            <p:nvPr/>
          </p:nvPicPr>
          <p:blipFill>
            <a:blip r:embed="rId10" cstate="screen"/>
            <a:srcRect/>
            <a:stretch>
              <a:fillRect/>
            </a:stretch>
          </p:blipFill>
          <p:spPr bwMode="auto">
            <a:xfrm>
              <a:off x="162" y="1326"/>
              <a:ext cx="432" cy="432"/>
            </a:xfrm>
            <a:prstGeom prst="rect">
              <a:avLst/>
            </a:prstGeom>
            <a:noFill/>
            <a:ln w="9525">
              <a:noFill/>
              <a:miter lim="800000"/>
              <a:headEnd/>
              <a:tailEnd/>
            </a:ln>
            <a:effectLst>
              <a:outerShdw blurRad="63500" dist="38099" dir="2700000" algn="ctr" rotWithShape="0">
                <a:srgbClr val="000000">
                  <a:alpha val="74997"/>
                </a:srgbClr>
              </a:outerShdw>
            </a:effectLst>
          </p:spPr>
        </p:pic>
        <p:sp>
          <p:nvSpPr>
            <p:cNvPr id="21523" name="Text Box 50"/>
            <p:cNvSpPr txBox="1">
              <a:spLocks noChangeArrowheads="1"/>
            </p:cNvSpPr>
            <p:nvPr/>
          </p:nvSpPr>
          <p:spPr bwMode="auto">
            <a:xfrm>
              <a:off x="1202" y="1814"/>
              <a:ext cx="436" cy="231"/>
            </a:xfrm>
            <a:prstGeom prst="rect">
              <a:avLst/>
            </a:prstGeom>
            <a:noFill/>
            <a:ln w="9525">
              <a:noFill/>
              <a:miter lim="800000"/>
              <a:headEnd/>
              <a:tailEnd/>
            </a:ln>
          </p:spPr>
          <p:txBody>
            <a:bodyPr wrap="none">
              <a:prstTxWarp prst="textNoShape">
                <a:avLst/>
              </a:prstTxWarp>
              <a:spAutoFit/>
            </a:bodyPr>
            <a:lstStyle/>
            <a:p>
              <a:pPr>
                <a:lnSpc>
                  <a:spcPct val="90000"/>
                </a:lnSpc>
              </a:pPr>
              <a:r>
                <a:rPr lang="de-CH" sz="2000" dirty="0">
                  <a:solidFill>
                    <a:srgbClr val="C7EEF0"/>
                  </a:solidFill>
                </a:rPr>
                <a:t>LHC</a:t>
              </a:r>
            </a:p>
          </p:txBody>
        </p:sp>
      </p:grpSp>
      <p:sp>
        <p:nvSpPr>
          <p:cNvPr id="56" name="Rectangle 5"/>
          <p:cNvSpPr>
            <a:spLocks noChangeArrowheads="1"/>
          </p:cNvSpPr>
          <p:nvPr/>
        </p:nvSpPr>
        <p:spPr bwMode="auto">
          <a:xfrm>
            <a:off x="2554288" y="76200"/>
            <a:ext cx="3974463" cy="710067"/>
          </a:xfrm>
          <a:prstGeom prst="rect">
            <a:avLst/>
          </a:prstGeom>
          <a:noFill/>
          <a:ln w="25400">
            <a:noFill/>
            <a:miter lim="800000"/>
            <a:headEnd/>
            <a:tailEnd/>
          </a:ln>
        </p:spPr>
        <p:txBody>
          <a:bodyPr wrap="none" lIns="90000" tIns="46800" rIns="90000" bIns="46800">
            <a:prstTxWarp prst="textNoShape">
              <a:avLst/>
            </a:prstTxWarp>
            <a:spAutoFit/>
          </a:bodyPr>
          <a:lstStyle/>
          <a:p>
            <a:pPr algn="ctr" eaLnBrk="1" hangingPunct="1"/>
            <a:r>
              <a:rPr lang="en-GB" sz="4000" dirty="0" smtClean="0">
                <a:solidFill>
                  <a:srgbClr val="FFFF00"/>
                </a:solidFill>
              </a:rPr>
              <a:t>Setting the scale</a:t>
            </a:r>
            <a:endParaRPr lang="en-US" sz="3200" dirty="0">
              <a:solidFill>
                <a:schemeClr val="tx2">
                  <a:lumMod val="20000"/>
                  <a:lumOff val="80000"/>
                </a:schemeClr>
              </a:solidFill>
              <a:latin typeface="TheSans 6-SemiBold"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1000"/>
                                        <p:tgtEl>
                                          <p:spTgt spid="2869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7"/>
          <p:cNvPicPr>
            <a:picLocks noChangeAspect="1"/>
          </p:cNvPicPr>
          <p:nvPr/>
        </p:nvPicPr>
        <p:blipFill>
          <a:blip r:embed="rId2"/>
          <a:srcRect t="6042" r="6967" b="5062"/>
          <a:stretch>
            <a:fillRect/>
          </a:stretch>
        </p:blipFill>
        <p:spPr bwMode="auto">
          <a:xfrm>
            <a:off x="5105400" y="407132"/>
            <a:ext cx="3429000" cy="2924431"/>
          </a:xfrm>
          <a:prstGeom prst="rect">
            <a:avLst/>
          </a:prstGeom>
          <a:noFill/>
          <a:ln w="9525">
            <a:noFill/>
            <a:miter lim="800000"/>
            <a:headEnd/>
            <a:tailEnd/>
          </a:ln>
        </p:spPr>
      </p:pic>
      <p:sp>
        <p:nvSpPr>
          <p:cNvPr id="5" name="Title 1"/>
          <p:cNvSpPr txBox="1">
            <a:spLocks/>
          </p:cNvSpPr>
          <p:nvPr/>
        </p:nvSpPr>
        <p:spPr>
          <a:xfrm>
            <a:off x="533400" y="152400"/>
            <a:ext cx="8001000" cy="563562"/>
          </a:xfrm>
          <a:prstGeom prst="rect">
            <a:avLst/>
          </a:prstGeom>
        </p:spPr>
        <p:txBody>
          <a:bodyPr/>
          <a:lstStyle>
            <a:lvl1pPr algn="ctr" rtl="0" eaLnBrk="1" fontAlgn="base" hangingPunct="1">
              <a:spcBef>
                <a:spcPct val="0"/>
              </a:spcBef>
              <a:spcAft>
                <a:spcPct val="0"/>
              </a:spcAft>
              <a:defRPr sz="2800">
                <a:solidFill>
                  <a:schemeClr val="tx2"/>
                </a:solidFill>
                <a:latin typeface="+mj-lt"/>
                <a:ea typeface="+mj-ea"/>
                <a:cs typeface="+mj-cs"/>
              </a:defRPr>
            </a:lvl1pPr>
            <a:lvl2pPr algn="ctr" rtl="0" eaLnBrk="1" fontAlgn="base" hangingPunct="1">
              <a:spcBef>
                <a:spcPct val="0"/>
              </a:spcBef>
              <a:spcAft>
                <a:spcPct val="0"/>
              </a:spcAft>
              <a:defRPr sz="2800">
                <a:solidFill>
                  <a:schemeClr val="tx2"/>
                </a:solidFill>
                <a:latin typeface="Arial" charset="0"/>
              </a:defRPr>
            </a:lvl2pPr>
            <a:lvl3pPr algn="ctr" rtl="0" eaLnBrk="1" fontAlgn="base" hangingPunct="1">
              <a:spcBef>
                <a:spcPct val="0"/>
              </a:spcBef>
              <a:spcAft>
                <a:spcPct val="0"/>
              </a:spcAft>
              <a:defRPr sz="2800">
                <a:solidFill>
                  <a:schemeClr val="tx2"/>
                </a:solidFill>
                <a:latin typeface="Arial" charset="0"/>
              </a:defRPr>
            </a:lvl3pPr>
            <a:lvl4pPr algn="ctr" rtl="0" eaLnBrk="1" fontAlgn="base" hangingPunct="1">
              <a:spcBef>
                <a:spcPct val="0"/>
              </a:spcBef>
              <a:spcAft>
                <a:spcPct val="0"/>
              </a:spcAft>
              <a:defRPr sz="2800">
                <a:solidFill>
                  <a:schemeClr val="tx2"/>
                </a:solidFill>
                <a:latin typeface="Arial" charset="0"/>
              </a:defRPr>
            </a:lvl4pPr>
            <a:lvl5pPr algn="ctr" rtl="0" eaLnBrk="1" fontAlgn="base" hangingPunct="1">
              <a:spcBef>
                <a:spcPct val="0"/>
              </a:spcBef>
              <a:spcAft>
                <a:spcPct val="0"/>
              </a:spcAft>
              <a:defRPr sz="2800">
                <a:solidFill>
                  <a:schemeClr val="tx2"/>
                </a:solidFill>
                <a:latin typeface="Arial" charset="0"/>
              </a:defRPr>
            </a:lvl5pPr>
            <a:lvl6pPr marL="457200" algn="ctr" rtl="0" eaLnBrk="1" fontAlgn="base" hangingPunct="1">
              <a:spcBef>
                <a:spcPct val="0"/>
              </a:spcBef>
              <a:spcAft>
                <a:spcPct val="0"/>
              </a:spcAft>
              <a:defRPr sz="2800">
                <a:solidFill>
                  <a:schemeClr val="tx2"/>
                </a:solidFill>
                <a:latin typeface="Arial" charset="0"/>
              </a:defRPr>
            </a:lvl6pPr>
            <a:lvl7pPr marL="914400" algn="ctr" rtl="0" eaLnBrk="1" fontAlgn="base" hangingPunct="1">
              <a:spcBef>
                <a:spcPct val="0"/>
              </a:spcBef>
              <a:spcAft>
                <a:spcPct val="0"/>
              </a:spcAft>
              <a:defRPr sz="2800">
                <a:solidFill>
                  <a:schemeClr val="tx2"/>
                </a:solidFill>
                <a:latin typeface="Arial" charset="0"/>
              </a:defRPr>
            </a:lvl7pPr>
            <a:lvl8pPr marL="1371600" algn="ctr" rtl="0" eaLnBrk="1" fontAlgn="base" hangingPunct="1">
              <a:spcBef>
                <a:spcPct val="0"/>
              </a:spcBef>
              <a:spcAft>
                <a:spcPct val="0"/>
              </a:spcAft>
              <a:defRPr sz="2800">
                <a:solidFill>
                  <a:schemeClr val="tx2"/>
                </a:solidFill>
                <a:latin typeface="Arial" charset="0"/>
              </a:defRPr>
            </a:lvl8pPr>
            <a:lvl9pPr marL="1828800" algn="ctr" rtl="0" eaLnBrk="1" fontAlgn="base" hangingPunct="1">
              <a:spcBef>
                <a:spcPct val="0"/>
              </a:spcBef>
              <a:spcAft>
                <a:spcPct val="0"/>
              </a:spcAft>
              <a:defRPr sz="2800">
                <a:solidFill>
                  <a:schemeClr val="tx2"/>
                </a:solidFill>
                <a:latin typeface="Arial" charset="0"/>
              </a:defRPr>
            </a:lvl9pPr>
          </a:lstStyle>
          <a:p>
            <a:pPr algn="l"/>
            <a:r>
              <a:rPr lang="en-US" sz="3600" b="1" kern="0" dirty="0" smtClean="0">
                <a:solidFill>
                  <a:srgbClr val="FFFF00"/>
                </a:solidFill>
              </a:rPr>
              <a:t>The Standard Model</a:t>
            </a:r>
            <a:endParaRPr lang="en-US" sz="3600" b="1" kern="0" dirty="0">
              <a:solidFill>
                <a:srgbClr val="FFFF00"/>
              </a:solidFill>
            </a:endParaRPr>
          </a:p>
        </p:txBody>
      </p:sp>
      <p:sp>
        <p:nvSpPr>
          <p:cNvPr id="6" name="Content Placeholder 2"/>
          <p:cNvSpPr txBox="1">
            <a:spLocks/>
          </p:cNvSpPr>
          <p:nvPr/>
        </p:nvSpPr>
        <p:spPr>
          <a:xfrm>
            <a:off x="3780872" y="3429000"/>
            <a:ext cx="5391703" cy="3048000"/>
          </a:xfrm>
          <a:prstGeom prst="rect">
            <a:avLst/>
          </a:prstGeom>
        </p:spPr>
        <p:txBody>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a:spcAft>
                <a:spcPts val="600"/>
              </a:spcAft>
            </a:pPr>
            <a:r>
              <a:rPr lang="en-US" sz="2000" kern="0" dirty="0" smtClean="0">
                <a:solidFill>
                  <a:srgbClr val="FF0000"/>
                </a:solidFill>
              </a:rPr>
              <a:t>Fermions</a:t>
            </a:r>
            <a:r>
              <a:rPr lang="en-US" sz="2000" kern="0" dirty="0" smtClean="0">
                <a:solidFill>
                  <a:schemeClr val="bg1"/>
                </a:solidFill>
              </a:rPr>
              <a:t> (spin ½, quarks and leptons):</a:t>
            </a:r>
            <a:br>
              <a:rPr lang="en-US" sz="2000" kern="0" dirty="0" smtClean="0">
                <a:solidFill>
                  <a:schemeClr val="bg1"/>
                </a:solidFill>
              </a:rPr>
            </a:br>
            <a:r>
              <a:rPr lang="en-US" sz="2000" kern="0" dirty="0" smtClean="0">
                <a:solidFill>
                  <a:schemeClr val="bg1"/>
                </a:solidFill>
              </a:rPr>
              <a:t>the building blocks of matter</a:t>
            </a:r>
          </a:p>
          <a:p>
            <a:pPr>
              <a:spcAft>
                <a:spcPts val="600"/>
              </a:spcAft>
            </a:pPr>
            <a:r>
              <a:rPr lang="en-US" sz="2000" kern="0" dirty="0" smtClean="0">
                <a:solidFill>
                  <a:schemeClr val="bg1"/>
                </a:solidFill>
              </a:rPr>
              <a:t>Antimatter partners of each particle,</a:t>
            </a:r>
            <a:br>
              <a:rPr lang="en-US" sz="2000" kern="0" dirty="0" smtClean="0">
                <a:solidFill>
                  <a:schemeClr val="bg1"/>
                </a:solidFill>
              </a:rPr>
            </a:br>
            <a:r>
              <a:rPr lang="en-US" sz="2000" kern="0" dirty="0" smtClean="0">
                <a:solidFill>
                  <a:schemeClr val="bg1"/>
                </a:solidFill>
              </a:rPr>
              <a:t>produced in high-energy collisions</a:t>
            </a:r>
            <a:br>
              <a:rPr lang="en-US" sz="2000" kern="0" dirty="0" smtClean="0">
                <a:solidFill>
                  <a:schemeClr val="bg1"/>
                </a:solidFill>
              </a:rPr>
            </a:br>
            <a:r>
              <a:rPr lang="en-US" sz="2000" kern="0" dirty="0" smtClean="0">
                <a:solidFill>
                  <a:srgbClr val="FFFF00"/>
                </a:solidFill>
              </a:rPr>
              <a:t>e.g. </a:t>
            </a:r>
            <a:r>
              <a:rPr lang="en-US" sz="2000" kern="0" dirty="0" smtClean="0">
                <a:solidFill>
                  <a:srgbClr val="FFFF00"/>
                </a:solidFill>
                <a:latin typeface="Symbol" panose="05050102010706020507" pitchFamily="18" charset="2"/>
              </a:rPr>
              <a:t>g </a:t>
            </a:r>
            <a:r>
              <a:rPr lang="el-GR" sz="2000" kern="0" dirty="0" smtClean="0">
                <a:solidFill>
                  <a:srgbClr val="FFFF00"/>
                </a:solidFill>
              </a:rPr>
              <a:t>→</a:t>
            </a:r>
            <a:r>
              <a:rPr lang="en-US" sz="2000" kern="0" dirty="0" smtClean="0">
                <a:solidFill>
                  <a:srgbClr val="FFFF00"/>
                </a:solidFill>
              </a:rPr>
              <a:t> </a:t>
            </a:r>
            <a:r>
              <a:rPr lang="en-US" sz="2000" kern="0" dirty="0" err="1" smtClean="0">
                <a:solidFill>
                  <a:srgbClr val="FFFF00"/>
                </a:solidFill>
              </a:rPr>
              <a:t>e</a:t>
            </a:r>
            <a:r>
              <a:rPr lang="en-US" sz="2000" kern="0" baseline="30000" dirty="0" err="1" smtClean="0">
                <a:solidFill>
                  <a:srgbClr val="FFFF00"/>
                </a:solidFill>
              </a:rPr>
              <a:t>+</a:t>
            </a:r>
            <a:r>
              <a:rPr lang="en-US" sz="2000" kern="0" dirty="0" err="1" smtClean="0">
                <a:solidFill>
                  <a:srgbClr val="FFFF00"/>
                </a:solidFill>
              </a:rPr>
              <a:t>e</a:t>
            </a:r>
            <a:r>
              <a:rPr lang="en-US" sz="2000" kern="0" baseline="30000" dirty="0" smtClean="0">
                <a:solidFill>
                  <a:srgbClr val="FFFF00"/>
                </a:solidFill>
                <a:latin typeface="Symbol" panose="05050102010706020507" pitchFamily="18" charset="2"/>
              </a:rPr>
              <a:t>-</a:t>
            </a:r>
          </a:p>
          <a:p>
            <a:pPr>
              <a:spcAft>
                <a:spcPts val="600"/>
              </a:spcAft>
            </a:pPr>
            <a:r>
              <a:rPr lang="en-US" sz="2000" kern="0" dirty="0" smtClean="0">
                <a:solidFill>
                  <a:srgbClr val="FF0000"/>
                </a:solidFill>
              </a:rPr>
              <a:t>Bosons</a:t>
            </a:r>
            <a:r>
              <a:rPr lang="en-US" sz="2000" kern="0" dirty="0" smtClean="0">
                <a:solidFill>
                  <a:schemeClr val="bg1"/>
                </a:solidFill>
              </a:rPr>
              <a:t> (integer spin): carry the forces</a:t>
            </a:r>
          </a:p>
          <a:p>
            <a:pPr>
              <a:spcAft>
                <a:spcPts val="600"/>
              </a:spcAft>
            </a:pPr>
            <a:r>
              <a:rPr lang="en-US" sz="2000" kern="0" dirty="0" smtClean="0">
                <a:solidFill>
                  <a:schemeClr val="bg1"/>
                </a:solidFill>
              </a:rPr>
              <a:t>One missing piece (prior to the LHC):</a:t>
            </a:r>
            <a:br>
              <a:rPr lang="en-US" sz="2000" kern="0" dirty="0" smtClean="0">
                <a:solidFill>
                  <a:schemeClr val="bg1"/>
                </a:solidFill>
              </a:rPr>
            </a:br>
            <a:r>
              <a:rPr lang="en-US" sz="2000" kern="0" dirty="0" smtClean="0">
                <a:solidFill>
                  <a:srgbClr val="FF0000"/>
                </a:solidFill>
              </a:rPr>
              <a:t>Higgs Boson</a:t>
            </a:r>
            <a:r>
              <a:rPr lang="en-US" sz="2000" kern="0" dirty="0" smtClean="0">
                <a:solidFill>
                  <a:schemeClr val="bg1"/>
                </a:solidFill>
              </a:rPr>
              <a:t>, gives mass to particles</a:t>
            </a:r>
            <a:endParaRPr lang="en-GB" sz="2000" kern="0" dirty="0">
              <a:solidFill>
                <a:schemeClr val="bg1"/>
              </a:solidFill>
            </a:endParaRPr>
          </a:p>
        </p:txBody>
      </p:sp>
      <p:grpSp>
        <p:nvGrpSpPr>
          <p:cNvPr id="9" name="Group 8"/>
          <p:cNvGrpSpPr/>
          <p:nvPr/>
        </p:nvGrpSpPr>
        <p:grpSpPr>
          <a:xfrm>
            <a:off x="762000" y="1143000"/>
            <a:ext cx="2743200" cy="5031045"/>
            <a:chOff x="6423819" y="-1"/>
            <a:chExt cx="2491581" cy="4732501"/>
          </a:xfrm>
        </p:grpSpPr>
        <p:pic>
          <p:nvPicPr>
            <p:cNvPr id="10" name="Picture 53"/>
            <p:cNvPicPr>
              <a:picLocks noChangeAspect="1" noChangeArrowheads="1"/>
            </p:cNvPicPr>
            <p:nvPr/>
          </p:nvPicPr>
          <p:blipFill>
            <a:blip r:embed="rId3" cstate="screen">
              <a:lum bright="-5000" contrast="-5000"/>
            </a:blip>
            <a:srcRect/>
            <a:stretch>
              <a:fillRect/>
            </a:stretch>
          </p:blipFill>
          <p:spPr bwMode="auto">
            <a:xfrm>
              <a:off x="6423819" y="-1"/>
              <a:ext cx="2491581" cy="4732501"/>
            </a:xfrm>
            <a:prstGeom prst="rect">
              <a:avLst/>
            </a:prstGeom>
            <a:noFill/>
            <a:ln w="9525">
              <a:solidFill>
                <a:schemeClr val="tx1"/>
              </a:solidFill>
              <a:miter lim="800000"/>
              <a:headEnd/>
              <a:tailEnd/>
            </a:ln>
            <a:effectLst>
              <a:outerShdw blurRad="63500" dist="101600" dir="2700000" algn="ctr" rotWithShape="0">
                <a:schemeClr val="tx1">
                  <a:alpha val="74997"/>
                </a:schemeClr>
              </a:outerShdw>
            </a:effectLst>
          </p:spPr>
        </p:pic>
        <p:cxnSp>
          <p:nvCxnSpPr>
            <p:cNvPr id="11" name="Straight Connector 10"/>
            <p:cNvCxnSpPr/>
            <p:nvPr/>
          </p:nvCxnSpPr>
          <p:spPr>
            <a:xfrm flipH="1">
              <a:off x="7669610" y="358390"/>
              <a:ext cx="276842" cy="8544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848600" y="832270"/>
              <a:ext cx="914401" cy="63145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5951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5" name="Footer Placeholder 1"/>
          <p:cNvSpPr txBox="1">
            <a:spLocks noGrp="1"/>
          </p:cNvSpPr>
          <p:nvPr/>
        </p:nvSpPr>
        <p:spPr bwMode="auto">
          <a:xfrm>
            <a:off x="2895600" y="6400800"/>
            <a:ext cx="3429000" cy="304800"/>
          </a:xfrm>
          <a:prstGeom prst="rect">
            <a:avLst/>
          </a:prstGeom>
          <a:noFill/>
          <a:ln w="9525">
            <a:noFill/>
            <a:miter lim="800000"/>
            <a:headEnd/>
            <a:tailEnd/>
          </a:ln>
        </p:spPr>
        <p:txBody>
          <a:bodyPr anchor="b">
            <a:prstTxWarp prst="textNoShape">
              <a:avLst/>
            </a:prstTxWarp>
          </a:bodyPr>
          <a:lstStyle/>
          <a:p>
            <a:pPr algn="ctr" eaLnBrk="1" hangingPunct="1"/>
            <a:r>
              <a:rPr lang="en-US" sz="1200">
                <a:solidFill>
                  <a:srgbClr val="0967A4"/>
                </a:solidFill>
                <a:latin typeface="Helvetica" pitchFamily="-112" charset="0"/>
              </a:rPr>
              <a:t>Germany and CERN | May 2009</a:t>
            </a:r>
            <a:endParaRPr lang="en-US" sz="1200">
              <a:latin typeface="Helvetica" pitchFamily="-112" charset="0"/>
            </a:endParaRPr>
          </a:p>
        </p:txBody>
      </p:sp>
      <p:sp>
        <p:nvSpPr>
          <p:cNvPr id="8196" name="Rectangle 4"/>
          <p:cNvSpPr>
            <a:spLocks noGrp="1" noChangeArrowheads="1"/>
          </p:cNvSpPr>
          <p:nvPr>
            <p:ph type="title" idx="4294967295"/>
          </p:nvPr>
        </p:nvSpPr>
        <p:spPr>
          <a:xfrm>
            <a:off x="0" y="76200"/>
            <a:ext cx="9144000" cy="457200"/>
          </a:xfrm>
          <a:effectLst>
            <a:outerShdw blurRad="63500" dist="38099" dir="2700000" algn="ctr" rotWithShape="0">
              <a:schemeClr val="tx2">
                <a:alpha val="74997"/>
              </a:schemeClr>
            </a:outerShdw>
          </a:effectLst>
        </p:spPr>
        <p:txBody>
          <a:bodyPr anchor="ctr"/>
          <a:lstStyle/>
          <a:p>
            <a:pPr algn="ctr" eaLnBrk="1" hangingPunct="1">
              <a:defRPr/>
            </a:pPr>
            <a:r>
              <a:rPr lang="en-GB" sz="3600">
                <a:solidFill>
                  <a:srgbClr val="FCF933"/>
                </a:solidFill>
                <a:ea typeface="ＭＳ Ｐゴシック" pitchFamily="-112" charset="-128"/>
                <a:cs typeface="ＭＳ Ｐゴシック" pitchFamily="-112" charset="-128"/>
              </a:rPr>
              <a:t>Enter a New Era in Fundamental Science</a:t>
            </a:r>
            <a:endParaRPr lang="en-GB">
              <a:ea typeface="ＭＳ Ｐゴシック" pitchFamily="-112" charset="-128"/>
              <a:cs typeface="ＭＳ Ｐゴシック" pitchFamily="-112" charset="-128"/>
            </a:endParaRPr>
          </a:p>
        </p:txBody>
      </p:sp>
      <p:sp>
        <p:nvSpPr>
          <p:cNvPr id="8197" name="Rectangle 5"/>
          <p:cNvSpPr>
            <a:spLocks noGrp="1" noChangeArrowheads="1"/>
          </p:cNvSpPr>
          <p:nvPr>
            <p:ph type="body" idx="4294967295"/>
          </p:nvPr>
        </p:nvSpPr>
        <p:spPr>
          <a:xfrm>
            <a:off x="0" y="609600"/>
            <a:ext cx="9144000" cy="990600"/>
          </a:xfrm>
          <a:effectLst>
            <a:outerShdw blurRad="63500" dist="38099" dir="2700000" algn="ctr" rotWithShape="0">
              <a:srgbClr val="000000">
                <a:alpha val="74997"/>
              </a:srgbClr>
            </a:outerShdw>
          </a:effectLst>
        </p:spPr>
        <p:txBody>
          <a:bodyPr/>
          <a:lstStyle/>
          <a:p>
            <a:pPr algn="ctr" eaLnBrk="1" hangingPunct="1">
              <a:lnSpc>
                <a:spcPct val="90000"/>
              </a:lnSpc>
              <a:buFont typeface="Wingdings" pitchFamily="-112" charset="2"/>
              <a:buNone/>
              <a:defRPr/>
            </a:pPr>
            <a:r>
              <a:rPr lang="en-GB" sz="2000">
                <a:solidFill>
                  <a:srgbClr val="FFFFFF"/>
                </a:solidFill>
                <a:ea typeface="ＭＳ Ｐゴシック" pitchFamily="-112" charset="-128"/>
                <a:cs typeface="ＭＳ Ｐゴシック" pitchFamily="-112" charset="-128"/>
              </a:rPr>
              <a:t>Start-up of the Large Hadron Collider (</a:t>
            </a:r>
            <a:r>
              <a:rPr lang="en-GB" sz="2000">
                <a:solidFill>
                  <a:srgbClr val="FCF933"/>
                </a:solidFill>
                <a:ea typeface="ＭＳ Ｐゴシック" pitchFamily="-112" charset="-128"/>
                <a:cs typeface="ＭＳ Ｐゴシック" pitchFamily="-112" charset="-128"/>
              </a:rPr>
              <a:t>LHC</a:t>
            </a:r>
            <a:r>
              <a:rPr lang="en-GB" sz="2000">
                <a:solidFill>
                  <a:srgbClr val="FFFFFF"/>
                </a:solidFill>
                <a:ea typeface="ＭＳ Ｐゴシック" pitchFamily="-112" charset="-128"/>
                <a:cs typeface="ＭＳ Ｐゴシック" pitchFamily="-112" charset="-128"/>
              </a:rPr>
              <a:t>), one of the largest and truly global scientific projects ever, is the most exciting turning point in particle physics.</a:t>
            </a:r>
          </a:p>
        </p:txBody>
      </p:sp>
      <p:pic>
        <p:nvPicPr>
          <p:cNvPr id="23559" name="Picture 2" descr="CERN_picture_sky"/>
          <p:cNvPicPr>
            <a:picLocks noChangeAspect="1" noChangeArrowheads="1"/>
          </p:cNvPicPr>
          <p:nvPr/>
        </p:nvPicPr>
        <p:blipFill>
          <a:blip r:embed="rId3" cstate="screen"/>
          <a:srcRect/>
          <a:stretch>
            <a:fillRect/>
          </a:stretch>
        </p:blipFill>
        <p:spPr bwMode="auto">
          <a:xfrm>
            <a:off x="0" y="3175"/>
            <a:ext cx="9144000" cy="6858000"/>
          </a:xfrm>
          <a:prstGeom prst="rect">
            <a:avLst/>
          </a:prstGeom>
          <a:noFill/>
          <a:ln w="9525">
            <a:noFill/>
            <a:miter lim="800000"/>
            <a:headEnd/>
            <a:tailEnd/>
          </a:ln>
        </p:spPr>
      </p:pic>
      <p:sp>
        <p:nvSpPr>
          <p:cNvPr id="23560" name="Rectangle 3"/>
          <p:cNvSpPr>
            <a:spLocks noChangeArrowheads="1"/>
          </p:cNvSpPr>
          <p:nvPr/>
        </p:nvSpPr>
        <p:spPr bwMode="auto">
          <a:xfrm>
            <a:off x="0" y="0"/>
            <a:ext cx="9144000" cy="6858000"/>
          </a:xfrm>
          <a:prstGeom prst="rect">
            <a:avLst/>
          </a:prstGeom>
          <a:solidFill>
            <a:schemeClr val="tx1">
              <a:alpha val="27843"/>
            </a:schemeClr>
          </a:solidFill>
          <a:ln w="9525">
            <a:noFill/>
            <a:miter lim="800000"/>
            <a:headEnd/>
            <a:tailEnd/>
          </a:ln>
        </p:spPr>
        <p:txBody>
          <a:bodyPr wrap="none" anchor="ctr">
            <a:prstTxWarp prst="textNoShape">
              <a:avLst/>
            </a:prstTxWarp>
          </a:bodyPr>
          <a:lstStyle/>
          <a:p>
            <a:endParaRPr lang="en-US" dirty="0"/>
          </a:p>
        </p:txBody>
      </p:sp>
      <p:sp>
        <p:nvSpPr>
          <p:cNvPr id="8223" name="Rectangle 31"/>
          <p:cNvSpPr>
            <a:spLocks noChangeArrowheads="1"/>
          </p:cNvSpPr>
          <p:nvPr/>
        </p:nvSpPr>
        <p:spPr bwMode="auto">
          <a:xfrm>
            <a:off x="0" y="3581400"/>
            <a:ext cx="9144000" cy="452432"/>
          </a:xfrm>
          <a:prstGeom prst="rect">
            <a:avLst/>
          </a:prstGeom>
          <a:noFill/>
          <a:ln w="9525">
            <a:noFill/>
            <a:miter lim="800000"/>
            <a:headEnd/>
            <a:tailEnd/>
          </a:ln>
          <a:effectLst>
            <a:outerShdw blurRad="63500" dist="38099" dir="2700000" algn="ctr" rotWithShape="0">
              <a:schemeClr val="tx2">
                <a:alpha val="74997"/>
              </a:schemeClr>
            </a:outerShdw>
          </a:effectLst>
        </p:spPr>
        <p:txBody>
          <a:bodyPr>
            <a:prstTxWarp prst="textNoShape">
              <a:avLst/>
            </a:prstTxWarp>
            <a:spAutoFit/>
          </a:bodyPr>
          <a:lstStyle/>
          <a:p>
            <a:pPr algn="ctr">
              <a:lnSpc>
                <a:spcPct val="90000"/>
              </a:lnSpc>
              <a:defRPr/>
            </a:pPr>
            <a:endParaRPr lang="en-GB" sz="2600" dirty="0">
              <a:solidFill>
                <a:srgbClr val="FCF933"/>
              </a:solidFill>
            </a:endParaRPr>
          </a:p>
        </p:txBody>
      </p:sp>
      <p:grpSp>
        <p:nvGrpSpPr>
          <p:cNvPr id="3" name="Group 75"/>
          <p:cNvGrpSpPr>
            <a:grpSpLocks/>
          </p:cNvGrpSpPr>
          <p:nvPr/>
        </p:nvGrpSpPr>
        <p:grpSpPr bwMode="auto">
          <a:xfrm>
            <a:off x="152400" y="4483100"/>
            <a:ext cx="2286000" cy="1462088"/>
            <a:chOff x="96" y="2824"/>
            <a:chExt cx="1440" cy="921"/>
          </a:xfrm>
        </p:grpSpPr>
        <p:sp>
          <p:nvSpPr>
            <p:cNvPr id="23584" name="Oval 76"/>
            <p:cNvSpPr>
              <a:spLocks noChangeArrowheads="1"/>
            </p:cNvSpPr>
            <p:nvPr/>
          </p:nvSpPr>
          <p:spPr bwMode="auto">
            <a:xfrm>
              <a:off x="1452" y="3199"/>
              <a:ext cx="84" cy="65"/>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eaLnBrk="1" hangingPunct="1"/>
              <a:endParaRPr lang="en-US"/>
            </a:p>
          </p:txBody>
        </p:sp>
        <p:sp>
          <p:nvSpPr>
            <p:cNvPr id="23585" name="Line 77"/>
            <p:cNvSpPr>
              <a:spLocks noChangeShapeType="1"/>
            </p:cNvSpPr>
            <p:nvPr/>
          </p:nvSpPr>
          <p:spPr bwMode="auto">
            <a:xfrm>
              <a:off x="1326" y="2832"/>
              <a:ext cx="168" cy="329"/>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a:p>
          </p:txBody>
        </p:sp>
        <p:sp>
          <p:nvSpPr>
            <p:cNvPr id="23586" name="Line 78"/>
            <p:cNvSpPr>
              <a:spLocks noChangeShapeType="1"/>
            </p:cNvSpPr>
            <p:nvPr/>
          </p:nvSpPr>
          <p:spPr bwMode="auto">
            <a:xfrm flipV="1">
              <a:off x="1344" y="3203"/>
              <a:ext cx="150" cy="541"/>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a:p>
          </p:txBody>
        </p:sp>
        <p:pic>
          <p:nvPicPr>
            <p:cNvPr id="23587" name="Picture 79" descr="Picture 2"/>
            <p:cNvPicPr>
              <a:picLocks noChangeAspect="1" noChangeArrowheads="1"/>
            </p:cNvPicPr>
            <p:nvPr/>
          </p:nvPicPr>
          <p:blipFill>
            <a:blip r:embed="rId4" cstate="screen"/>
            <a:srcRect/>
            <a:stretch>
              <a:fillRect/>
            </a:stretch>
          </p:blipFill>
          <p:spPr bwMode="auto">
            <a:xfrm>
              <a:off x="96" y="2832"/>
              <a:ext cx="1232" cy="913"/>
            </a:xfrm>
            <a:prstGeom prst="rect">
              <a:avLst/>
            </a:prstGeom>
            <a:noFill/>
            <a:ln w="9525">
              <a:noFill/>
              <a:miter lim="800000"/>
              <a:headEnd/>
              <a:tailEnd/>
            </a:ln>
          </p:spPr>
        </p:pic>
        <p:sp>
          <p:nvSpPr>
            <p:cNvPr id="23588" name="Text Box 80"/>
            <p:cNvSpPr txBox="1">
              <a:spLocks noChangeArrowheads="1"/>
            </p:cNvSpPr>
            <p:nvPr/>
          </p:nvSpPr>
          <p:spPr bwMode="auto">
            <a:xfrm>
              <a:off x="687" y="2824"/>
              <a:ext cx="471" cy="212"/>
            </a:xfrm>
            <a:prstGeom prst="rect">
              <a:avLst/>
            </a:prstGeom>
            <a:noFill/>
            <a:ln w="9525">
              <a:noFill/>
              <a:miter lim="800000"/>
              <a:headEnd/>
              <a:tailEnd/>
            </a:ln>
          </p:spPr>
          <p:txBody>
            <a:bodyPr wrap="none">
              <a:prstTxWarp prst="textNoShape">
                <a:avLst/>
              </a:prstTxWarp>
              <a:spAutoFit/>
            </a:bodyPr>
            <a:lstStyle/>
            <a:p>
              <a:r>
                <a:rPr lang="de-CH" sz="1600">
                  <a:solidFill>
                    <a:schemeClr val="bg1"/>
                  </a:solidFill>
                  <a:latin typeface="Century Gothic" pitchFamily="-112" charset="0"/>
                </a:rPr>
                <a:t>ALICE</a:t>
              </a:r>
              <a:endParaRPr lang="de-CH" sz="2000">
                <a:solidFill>
                  <a:schemeClr val="bg1"/>
                </a:solidFill>
                <a:latin typeface="Tahoma" pitchFamily="-112" charset="0"/>
              </a:endParaRPr>
            </a:p>
          </p:txBody>
        </p:sp>
      </p:grpSp>
      <p:grpSp>
        <p:nvGrpSpPr>
          <p:cNvPr id="4" name="Group 81"/>
          <p:cNvGrpSpPr>
            <a:grpSpLocks/>
          </p:cNvGrpSpPr>
          <p:nvPr/>
        </p:nvGrpSpPr>
        <p:grpSpPr bwMode="auto">
          <a:xfrm>
            <a:off x="6705600" y="1720850"/>
            <a:ext cx="2244725" cy="1978025"/>
            <a:chOff x="4224" y="1084"/>
            <a:chExt cx="1414" cy="1246"/>
          </a:xfrm>
        </p:grpSpPr>
        <p:grpSp>
          <p:nvGrpSpPr>
            <p:cNvPr id="5" name="Group 82"/>
            <p:cNvGrpSpPr>
              <a:grpSpLocks/>
            </p:cNvGrpSpPr>
            <p:nvPr/>
          </p:nvGrpSpPr>
          <p:grpSpPr bwMode="auto">
            <a:xfrm>
              <a:off x="4224" y="1104"/>
              <a:ext cx="1364" cy="1226"/>
              <a:chOff x="4224" y="1104"/>
              <a:chExt cx="1364" cy="1226"/>
            </a:xfrm>
          </p:grpSpPr>
          <p:sp>
            <p:nvSpPr>
              <p:cNvPr id="23580" name="Oval 83"/>
              <p:cNvSpPr>
                <a:spLocks noChangeArrowheads="1"/>
              </p:cNvSpPr>
              <p:nvPr/>
            </p:nvSpPr>
            <p:spPr bwMode="auto">
              <a:xfrm>
                <a:off x="4977" y="2274"/>
                <a:ext cx="76" cy="56"/>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eaLnBrk="1" hangingPunct="1"/>
                <a:endParaRPr lang="en-US"/>
              </a:p>
            </p:txBody>
          </p:sp>
          <p:sp>
            <p:nvSpPr>
              <p:cNvPr id="23581" name="Line 84"/>
              <p:cNvSpPr>
                <a:spLocks noChangeShapeType="1"/>
              </p:cNvSpPr>
              <p:nvPr/>
            </p:nvSpPr>
            <p:spPr bwMode="auto">
              <a:xfrm>
                <a:off x="4272" y="1968"/>
                <a:ext cx="743" cy="344"/>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a:p>
            </p:txBody>
          </p:sp>
          <p:sp>
            <p:nvSpPr>
              <p:cNvPr id="23582" name="Line 85"/>
              <p:cNvSpPr>
                <a:spLocks noChangeShapeType="1"/>
              </p:cNvSpPr>
              <p:nvPr/>
            </p:nvSpPr>
            <p:spPr bwMode="auto">
              <a:xfrm flipH="1">
                <a:off x="5015" y="1968"/>
                <a:ext cx="553" cy="344"/>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a:p>
            </p:txBody>
          </p:sp>
          <p:pic>
            <p:nvPicPr>
              <p:cNvPr id="23583" name="Picture 86" descr="Picture 3"/>
              <p:cNvPicPr>
                <a:picLocks noChangeAspect="1" noChangeArrowheads="1"/>
              </p:cNvPicPr>
              <p:nvPr/>
            </p:nvPicPr>
            <p:blipFill>
              <a:blip r:embed="rId5" cstate="screen"/>
              <a:srcRect/>
              <a:stretch>
                <a:fillRect/>
              </a:stretch>
            </p:blipFill>
            <p:spPr bwMode="auto">
              <a:xfrm>
                <a:off x="4224" y="1104"/>
                <a:ext cx="1364" cy="867"/>
              </a:xfrm>
              <a:prstGeom prst="rect">
                <a:avLst/>
              </a:prstGeom>
              <a:noFill/>
              <a:ln w="9525">
                <a:noFill/>
                <a:miter lim="800000"/>
                <a:headEnd/>
                <a:tailEnd/>
              </a:ln>
            </p:spPr>
          </p:pic>
        </p:grpSp>
        <p:sp>
          <p:nvSpPr>
            <p:cNvPr id="23578" name="Rectangle 87"/>
            <p:cNvSpPr>
              <a:spLocks noChangeArrowheads="1"/>
            </p:cNvSpPr>
            <p:nvPr/>
          </p:nvSpPr>
          <p:spPr bwMode="auto">
            <a:xfrm>
              <a:off x="5208" y="1104"/>
              <a:ext cx="384" cy="192"/>
            </a:xfrm>
            <a:prstGeom prst="rect">
              <a:avLst/>
            </a:prstGeom>
            <a:gradFill rotWithShape="0">
              <a:gsLst>
                <a:gs pos="0">
                  <a:srgbClr val="C89A09"/>
                </a:gs>
                <a:gs pos="100000">
                  <a:srgbClr val="D3D90D"/>
                </a:gs>
              </a:gsLst>
              <a:lin ang="5400000" scaled="1"/>
            </a:gradFill>
            <a:ln w="9525">
              <a:noFill/>
              <a:miter lim="800000"/>
              <a:headEnd/>
              <a:tailEnd/>
            </a:ln>
          </p:spPr>
          <p:txBody>
            <a:bodyPr wrap="none" anchor="ctr">
              <a:prstTxWarp prst="textNoShape">
                <a:avLst/>
              </a:prstTxWarp>
            </a:bodyPr>
            <a:lstStyle/>
            <a:p>
              <a:pPr eaLnBrk="1" hangingPunct="1"/>
              <a:endParaRPr lang="en-US"/>
            </a:p>
          </p:txBody>
        </p:sp>
        <p:sp>
          <p:nvSpPr>
            <p:cNvPr id="23640" name="Text Box 88"/>
            <p:cNvSpPr txBox="1">
              <a:spLocks noChangeArrowheads="1"/>
            </p:cNvSpPr>
            <p:nvPr/>
          </p:nvSpPr>
          <p:spPr bwMode="auto">
            <a:xfrm>
              <a:off x="5184" y="1084"/>
              <a:ext cx="454" cy="212"/>
            </a:xfrm>
            <a:prstGeom prst="rect">
              <a:avLst/>
            </a:prstGeom>
            <a:noFill/>
            <a:ln w="9525">
              <a:noFill/>
              <a:miter lim="800000"/>
              <a:headEnd/>
              <a:tailEnd/>
            </a:ln>
            <a:effectLst/>
          </p:spPr>
          <p:txBody>
            <a:bodyPr wrap="none">
              <a:prstTxWarp prst="textNoShape">
                <a:avLst/>
              </a:prstTxWarp>
              <a:spAutoFit/>
            </a:bodyPr>
            <a:lstStyle/>
            <a:p>
              <a:pPr>
                <a:defRPr/>
              </a:pPr>
              <a:r>
                <a:rPr lang="de-CH" sz="1600">
                  <a:solidFill>
                    <a:schemeClr val="bg1"/>
                  </a:solidFill>
                  <a:latin typeface="Century Gothic" pitchFamily="-112" charset="0"/>
                </a:rPr>
                <a:t>LHCb</a:t>
              </a:r>
              <a:endParaRPr lang="de-CH" sz="2000">
                <a:solidFill>
                  <a:schemeClr val="bg1"/>
                </a:solidFill>
                <a:effectLst>
                  <a:outerShdw blurRad="38100" dist="38100" dir="2700000" algn="tl">
                    <a:srgbClr val="000000"/>
                  </a:outerShdw>
                </a:effectLst>
                <a:latin typeface="Tahoma" pitchFamily="-112" charset="0"/>
              </a:endParaRPr>
            </a:p>
          </p:txBody>
        </p:sp>
      </p:grpSp>
      <p:grpSp>
        <p:nvGrpSpPr>
          <p:cNvPr id="6" name="Group 89"/>
          <p:cNvGrpSpPr>
            <a:grpSpLocks/>
          </p:cNvGrpSpPr>
          <p:nvPr/>
        </p:nvGrpSpPr>
        <p:grpSpPr bwMode="auto">
          <a:xfrm>
            <a:off x="5715000" y="4724400"/>
            <a:ext cx="3119438" cy="1695450"/>
            <a:chOff x="3600" y="2976"/>
            <a:chExt cx="1965" cy="1068"/>
          </a:xfrm>
        </p:grpSpPr>
        <p:grpSp>
          <p:nvGrpSpPr>
            <p:cNvPr id="7" name="Group 90"/>
            <p:cNvGrpSpPr>
              <a:grpSpLocks/>
            </p:cNvGrpSpPr>
            <p:nvPr/>
          </p:nvGrpSpPr>
          <p:grpSpPr bwMode="auto">
            <a:xfrm>
              <a:off x="3600" y="2976"/>
              <a:ext cx="1920" cy="1063"/>
              <a:chOff x="3600" y="2976"/>
              <a:chExt cx="1920" cy="1063"/>
            </a:xfrm>
          </p:grpSpPr>
          <p:sp>
            <p:nvSpPr>
              <p:cNvPr id="23573" name="Oval 91"/>
              <p:cNvSpPr>
                <a:spLocks noChangeArrowheads="1"/>
              </p:cNvSpPr>
              <p:nvPr/>
            </p:nvSpPr>
            <p:spPr bwMode="auto">
              <a:xfrm>
                <a:off x="3600" y="3247"/>
                <a:ext cx="75" cy="60"/>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eaLnBrk="1" hangingPunct="1"/>
                <a:endParaRPr lang="en-US"/>
              </a:p>
            </p:txBody>
          </p:sp>
          <p:sp>
            <p:nvSpPr>
              <p:cNvPr id="23574" name="Line 92"/>
              <p:cNvSpPr>
                <a:spLocks noChangeShapeType="1"/>
              </p:cNvSpPr>
              <p:nvPr/>
            </p:nvSpPr>
            <p:spPr bwMode="auto">
              <a:xfrm flipV="1">
                <a:off x="3638" y="2976"/>
                <a:ext cx="298" cy="271"/>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a:p>
            </p:txBody>
          </p:sp>
          <p:sp>
            <p:nvSpPr>
              <p:cNvPr id="23575" name="Line 93"/>
              <p:cNvSpPr>
                <a:spLocks noChangeShapeType="1"/>
              </p:cNvSpPr>
              <p:nvPr/>
            </p:nvSpPr>
            <p:spPr bwMode="auto">
              <a:xfrm>
                <a:off x="3638" y="3286"/>
                <a:ext cx="250" cy="746"/>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a:p>
            </p:txBody>
          </p:sp>
          <p:pic>
            <p:nvPicPr>
              <p:cNvPr id="23576" name="Picture 94" descr="0511013_01"/>
              <p:cNvPicPr>
                <a:picLocks noChangeAspect="1" noChangeArrowheads="1"/>
              </p:cNvPicPr>
              <p:nvPr/>
            </p:nvPicPr>
            <p:blipFill>
              <a:blip r:embed="rId6" cstate="screen"/>
              <a:srcRect/>
              <a:stretch>
                <a:fillRect/>
              </a:stretch>
            </p:blipFill>
            <p:spPr bwMode="auto">
              <a:xfrm>
                <a:off x="3888" y="2976"/>
                <a:ext cx="1632" cy="1063"/>
              </a:xfrm>
              <a:prstGeom prst="rect">
                <a:avLst/>
              </a:prstGeom>
              <a:noFill/>
              <a:ln w="9525">
                <a:noFill/>
                <a:miter lim="800000"/>
                <a:headEnd/>
                <a:tailEnd/>
              </a:ln>
            </p:spPr>
          </p:pic>
        </p:grpSp>
        <p:sp>
          <p:nvSpPr>
            <p:cNvPr id="23571" name="Rectangle 95"/>
            <p:cNvSpPr>
              <a:spLocks noChangeArrowheads="1"/>
            </p:cNvSpPr>
            <p:nvPr/>
          </p:nvSpPr>
          <p:spPr bwMode="auto">
            <a:xfrm>
              <a:off x="5130" y="3846"/>
              <a:ext cx="384" cy="192"/>
            </a:xfrm>
            <a:prstGeom prst="rect">
              <a:avLst/>
            </a:prstGeom>
            <a:gradFill rotWithShape="0">
              <a:gsLst>
                <a:gs pos="0">
                  <a:schemeClr val="accent1"/>
                </a:gs>
                <a:gs pos="100000">
                  <a:schemeClr val="accent2"/>
                </a:gs>
              </a:gsLst>
              <a:lin ang="5400000" scaled="1"/>
            </a:gradFill>
            <a:ln w="9525">
              <a:noFill/>
              <a:miter lim="800000"/>
              <a:headEnd/>
              <a:tailEnd/>
            </a:ln>
          </p:spPr>
          <p:txBody>
            <a:bodyPr wrap="none" anchor="ctr">
              <a:prstTxWarp prst="textNoShape">
                <a:avLst/>
              </a:prstTxWarp>
            </a:bodyPr>
            <a:lstStyle/>
            <a:p>
              <a:pPr eaLnBrk="1" hangingPunct="1"/>
              <a:endParaRPr lang="en-US"/>
            </a:p>
          </p:txBody>
        </p:sp>
        <p:sp>
          <p:nvSpPr>
            <p:cNvPr id="23572" name="Text Box 96"/>
            <p:cNvSpPr txBox="1">
              <a:spLocks noChangeArrowheads="1"/>
            </p:cNvSpPr>
            <p:nvPr/>
          </p:nvSpPr>
          <p:spPr bwMode="auto">
            <a:xfrm>
              <a:off x="5082" y="3832"/>
              <a:ext cx="483" cy="212"/>
            </a:xfrm>
            <a:prstGeom prst="rect">
              <a:avLst/>
            </a:prstGeom>
            <a:noFill/>
            <a:ln w="9525">
              <a:noFill/>
              <a:miter lim="800000"/>
              <a:headEnd/>
              <a:tailEnd/>
            </a:ln>
          </p:spPr>
          <p:txBody>
            <a:bodyPr wrap="none">
              <a:prstTxWarp prst="textNoShape">
                <a:avLst/>
              </a:prstTxWarp>
              <a:spAutoFit/>
            </a:bodyPr>
            <a:lstStyle/>
            <a:p>
              <a:r>
                <a:rPr lang="de-CH" sz="1600">
                  <a:solidFill>
                    <a:schemeClr val="tx2"/>
                  </a:solidFill>
                  <a:latin typeface="Century Gothic" pitchFamily="-112" charset="0"/>
                </a:rPr>
                <a:t>ATLAS</a:t>
              </a:r>
            </a:p>
          </p:txBody>
        </p:sp>
      </p:grpSp>
      <p:sp>
        <p:nvSpPr>
          <p:cNvPr id="39" name="Rectangle 4"/>
          <p:cNvSpPr txBox="1">
            <a:spLocks noChangeArrowheads="1"/>
          </p:cNvSpPr>
          <p:nvPr/>
        </p:nvSpPr>
        <p:spPr bwMode="auto">
          <a:xfrm>
            <a:off x="0" y="152400"/>
            <a:ext cx="9144000" cy="4572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prstTxWarp prst="textNoShape">
              <a:avLst/>
            </a:prstTxWarp>
          </a:bodyPr>
          <a:lstStyle/>
          <a:p>
            <a:pPr algn="ctr" eaLnBrk="1" hangingPunct="1">
              <a:defRPr/>
            </a:pPr>
            <a:r>
              <a:rPr lang="en-GB" sz="3600" dirty="0" smtClean="0">
                <a:solidFill>
                  <a:srgbClr val="FCF933"/>
                </a:solidFill>
                <a:latin typeface="Helvetica" pitchFamily="-112" charset="0"/>
              </a:rPr>
              <a:t>The Large Hadron Collider</a:t>
            </a:r>
            <a:endParaRPr lang="en-GB" sz="4000" dirty="0">
              <a:solidFill>
                <a:schemeClr val="hlink"/>
              </a:solidFill>
              <a:latin typeface="Helvetica" pitchFamily="-112" charset="0"/>
            </a:endParaRPr>
          </a:p>
        </p:txBody>
      </p:sp>
      <p:sp>
        <p:nvSpPr>
          <p:cNvPr id="40" name="Rectangle 5"/>
          <p:cNvSpPr txBox="1">
            <a:spLocks noChangeArrowheads="1"/>
          </p:cNvSpPr>
          <p:nvPr/>
        </p:nvSpPr>
        <p:spPr bwMode="auto">
          <a:xfrm>
            <a:off x="0" y="685800"/>
            <a:ext cx="9144000" cy="990600"/>
          </a:xfrm>
          <a:prstGeom prst="rect">
            <a:avLst/>
          </a:prstGeom>
          <a:noFill/>
          <a:ln w="9525">
            <a:noFill/>
            <a:miter lim="800000"/>
            <a:headEnd/>
            <a:tailEnd/>
          </a:ln>
          <a:effectLst>
            <a:outerShdw blurRad="63500" dist="38099" dir="2700000" algn="ctr" rotWithShape="0">
              <a:srgbClr val="000000">
                <a:alpha val="74997"/>
              </a:srgbClr>
            </a:outerShdw>
          </a:effectLst>
        </p:spPr>
        <p:txBody>
          <a:bodyPr>
            <a:prstTxWarp prst="textNoShape">
              <a:avLst/>
            </a:prstTxWarp>
          </a:bodyPr>
          <a:lstStyle/>
          <a:p>
            <a:pPr marL="342900" indent="-342900" algn="ctr" eaLnBrk="1" hangingPunct="1">
              <a:lnSpc>
                <a:spcPct val="90000"/>
              </a:lnSpc>
              <a:spcBef>
                <a:spcPct val="20000"/>
              </a:spcBef>
              <a:buClr>
                <a:schemeClr val="folHlink"/>
              </a:buClr>
              <a:buSzPct val="75000"/>
              <a:buFont typeface="Wingdings" pitchFamily="-112" charset="2"/>
              <a:buNone/>
              <a:defRPr/>
            </a:pPr>
            <a:r>
              <a:rPr lang="en-GB" sz="2000" dirty="0" smtClean="0">
                <a:solidFill>
                  <a:srgbClr val="FFFFFF"/>
                </a:solidFill>
                <a:latin typeface="Helvetica" pitchFamily="-112" charset="0"/>
              </a:rPr>
              <a:t>Search for the Higgs Boson, and physics beyond the Standard Model</a:t>
            </a:r>
          </a:p>
          <a:p>
            <a:pPr marL="342900" indent="-342900" algn="ctr" eaLnBrk="1" hangingPunct="1">
              <a:lnSpc>
                <a:spcPct val="90000"/>
              </a:lnSpc>
              <a:spcBef>
                <a:spcPct val="20000"/>
              </a:spcBef>
              <a:buClr>
                <a:schemeClr val="folHlink"/>
              </a:buClr>
              <a:buSzPct val="75000"/>
              <a:buFont typeface="Wingdings" pitchFamily="-112" charset="2"/>
              <a:buNone/>
              <a:defRPr/>
            </a:pPr>
            <a:r>
              <a:rPr lang="en-GB" sz="2000" dirty="0" smtClean="0">
                <a:solidFill>
                  <a:schemeClr val="accent1"/>
                </a:solidFill>
              </a:rPr>
              <a:t>Exploration </a:t>
            </a:r>
            <a:r>
              <a:rPr lang="en-GB" sz="2000" dirty="0">
                <a:solidFill>
                  <a:schemeClr val="accent1"/>
                </a:solidFill>
              </a:rPr>
              <a:t>of a new energy frontier </a:t>
            </a:r>
            <a:r>
              <a:rPr lang="en-GB" sz="2000" dirty="0" smtClean="0">
                <a:solidFill>
                  <a:schemeClr val="accent1"/>
                </a:solidFill>
              </a:rPr>
              <a:t>in </a:t>
            </a:r>
            <a:r>
              <a:rPr lang="en-GB" sz="2000" dirty="0">
                <a:solidFill>
                  <a:schemeClr val="accent1"/>
                </a:solidFill>
              </a:rPr>
              <a:t>p-p and </a:t>
            </a:r>
            <a:r>
              <a:rPr lang="en-GB" sz="2000" dirty="0" err="1">
                <a:solidFill>
                  <a:schemeClr val="accent1"/>
                </a:solidFill>
              </a:rPr>
              <a:t>Pb-Pb</a:t>
            </a:r>
            <a:r>
              <a:rPr lang="en-GB" sz="2000" dirty="0">
                <a:solidFill>
                  <a:schemeClr val="accent1"/>
                </a:solidFill>
              </a:rPr>
              <a:t> collisions</a:t>
            </a:r>
          </a:p>
          <a:p>
            <a:pPr marL="342900" indent="-342900" algn="ctr" eaLnBrk="1" hangingPunct="1">
              <a:lnSpc>
                <a:spcPct val="90000"/>
              </a:lnSpc>
              <a:spcBef>
                <a:spcPct val="20000"/>
              </a:spcBef>
              <a:buClr>
                <a:schemeClr val="folHlink"/>
              </a:buClr>
              <a:buSzPct val="75000"/>
              <a:buFont typeface="Wingdings" pitchFamily="-112" charset="2"/>
              <a:buNone/>
              <a:defRPr/>
            </a:pPr>
            <a:endParaRPr lang="en-GB" sz="2000" dirty="0">
              <a:solidFill>
                <a:srgbClr val="FFFFFF"/>
              </a:solidFill>
              <a:latin typeface="Helvetica" pitchFamily="-112" charset="0"/>
            </a:endParaRPr>
          </a:p>
        </p:txBody>
      </p:sp>
      <p:grpSp>
        <p:nvGrpSpPr>
          <p:cNvPr id="8" name="Group 7"/>
          <p:cNvGrpSpPr/>
          <p:nvPr/>
        </p:nvGrpSpPr>
        <p:grpSpPr>
          <a:xfrm>
            <a:off x="533400" y="1752600"/>
            <a:ext cx="3241675" cy="1757363"/>
            <a:chOff x="533400" y="1701800"/>
            <a:chExt cx="3241675" cy="1757363"/>
          </a:xfrm>
        </p:grpSpPr>
        <p:grpSp>
          <p:nvGrpSpPr>
            <p:cNvPr id="2" name="Group 69"/>
            <p:cNvGrpSpPr>
              <a:grpSpLocks/>
            </p:cNvGrpSpPr>
            <p:nvPr/>
          </p:nvGrpSpPr>
          <p:grpSpPr bwMode="auto">
            <a:xfrm>
              <a:off x="533400" y="1701800"/>
              <a:ext cx="3241675" cy="1727200"/>
              <a:chOff x="336" y="1072"/>
              <a:chExt cx="2042" cy="1088"/>
            </a:xfrm>
          </p:grpSpPr>
          <p:sp>
            <p:nvSpPr>
              <p:cNvPr id="23589" name="Line 70"/>
              <p:cNvSpPr>
                <a:spLocks noChangeShapeType="1"/>
              </p:cNvSpPr>
              <p:nvPr/>
            </p:nvSpPr>
            <p:spPr bwMode="auto">
              <a:xfrm flipV="1">
                <a:off x="1968" y="1269"/>
                <a:ext cx="364" cy="891"/>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a:p>
            </p:txBody>
          </p:sp>
          <p:sp>
            <p:nvSpPr>
              <p:cNvPr id="23590" name="Line 71"/>
              <p:cNvSpPr>
                <a:spLocks noChangeShapeType="1"/>
              </p:cNvSpPr>
              <p:nvPr/>
            </p:nvSpPr>
            <p:spPr bwMode="auto">
              <a:xfrm>
                <a:off x="1968" y="1104"/>
                <a:ext cx="336" cy="168"/>
              </a:xfrm>
              <a:prstGeom prst="line">
                <a:avLst/>
              </a:prstGeom>
              <a:noFill/>
              <a:ln w="38100">
                <a:solidFill>
                  <a:schemeClr val="bg1"/>
                </a:solidFill>
                <a:prstDash val="sysDot"/>
                <a:round/>
                <a:headEnd/>
                <a:tailEnd/>
              </a:ln>
            </p:spPr>
            <p:txBody>
              <a:bodyPr wrap="none" anchor="ctr">
                <a:prstTxWarp prst="textNoShape">
                  <a:avLst/>
                </a:prstTxWarp>
              </a:bodyPr>
              <a:lstStyle/>
              <a:p>
                <a:endParaRPr lang="en-US"/>
              </a:p>
            </p:txBody>
          </p:sp>
          <p:sp>
            <p:nvSpPr>
              <p:cNvPr id="23591" name="Oval 72"/>
              <p:cNvSpPr>
                <a:spLocks noChangeArrowheads="1"/>
              </p:cNvSpPr>
              <p:nvPr/>
            </p:nvSpPr>
            <p:spPr bwMode="auto">
              <a:xfrm>
                <a:off x="2285" y="1251"/>
                <a:ext cx="93" cy="71"/>
              </a:xfrm>
              <a:prstGeom prst="ellipse">
                <a:avLst/>
              </a:prstGeom>
              <a:solidFill>
                <a:schemeClr val="accent1"/>
              </a:solidFill>
              <a:ln w="9525">
                <a:solidFill>
                  <a:schemeClr val="accent2"/>
                </a:solidFill>
                <a:round/>
                <a:headEnd/>
                <a:tailEnd/>
              </a:ln>
            </p:spPr>
            <p:txBody>
              <a:bodyPr wrap="none" anchor="ctr">
                <a:prstTxWarp prst="textNoShape">
                  <a:avLst/>
                </a:prstTxWarp>
              </a:bodyPr>
              <a:lstStyle/>
              <a:p>
                <a:pPr eaLnBrk="1" hangingPunct="1"/>
                <a:endParaRPr lang="en-US"/>
              </a:p>
            </p:txBody>
          </p:sp>
          <p:pic>
            <p:nvPicPr>
              <p:cNvPr id="23592" name="Picture 73" descr="bul-pho-2007-079"/>
              <p:cNvPicPr>
                <a:picLocks noChangeAspect="1" noChangeArrowheads="1"/>
              </p:cNvPicPr>
              <p:nvPr/>
            </p:nvPicPr>
            <p:blipFill>
              <a:blip r:embed="rId7" cstate="screen"/>
              <a:srcRect/>
              <a:stretch>
                <a:fillRect/>
              </a:stretch>
            </p:blipFill>
            <p:spPr bwMode="auto">
              <a:xfrm>
                <a:off x="336" y="1072"/>
                <a:ext cx="1632" cy="1088"/>
              </a:xfrm>
              <a:prstGeom prst="rect">
                <a:avLst/>
              </a:prstGeom>
              <a:noFill/>
              <a:ln w="9525">
                <a:noFill/>
                <a:miter lim="800000"/>
                <a:headEnd/>
                <a:tailEnd/>
              </a:ln>
            </p:spPr>
          </p:pic>
          <p:sp>
            <p:nvSpPr>
              <p:cNvPr id="23626" name="Text Box 74"/>
              <p:cNvSpPr txBox="1">
                <a:spLocks noChangeArrowheads="1"/>
              </p:cNvSpPr>
              <p:nvPr/>
            </p:nvSpPr>
            <p:spPr bwMode="auto">
              <a:xfrm>
                <a:off x="1536" y="1072"/>
                <a:ext cx="401" cy="212"/>
              </a:xfrm>
              <a:prstGeom prst="rect">
                <a:avLst/>
              </a:prstGeom>
              <a:noFill/>
              <a:ln w="9525">
                <a:noFill/>
                <a:miter lim="800000"/>
                <a:headEnd/>
                <a:tailEnd/>
              </a:ln>
              <a:effectLst/>
            </p:spPr>
            <p:txBody>
              <a:bodyPr wrap="none">
                <a:prstTxWarp prst="textNoShape">
                  <a:avLst/>
                </a:prstTxWarp>
                <a:spAutoFit/>
              </a:bodyPr>
              <a:lstStyle/>
              <a:p>
                <a:pPr>
                  <a:defRPr/>
                </a:pPr>
                <a:r>
                  <a:rPr lang="de-CH" sz="1600">
                    <a:solidFill>
                      <a:schemeClr val="bg1"/>
                    </a:solidFill>
                    <a:latin typeface="Century Gothic" pitchFamily="-112" charset="0"/>
                  </a:rPr>
                  <a:t>CMS</a:t>
                </a:r>
                <a:endParaRPr lang="de-CH" sz="2000">
                  <a:solidFill>
                    <a:schemeClr val="bg1"/>
                  </a:solidFill>
                  <a:effectLst>
                    <a:outerShdw blurRad="38100" dist="38100" dir="2700000" algn="tl">
                      <a:srgbClr val="000000"/>
                    </a:outerShdw>
                  </a:effectLst>
                  <a:latin typeface="Tahoma" pitchFamily="-112" charset="0"/>
                </a:endParaRPr>
              </a:p>
            </p:txBody>
          </p:sp>
        </p:grpSp>
        <p:pic>
          <p:nvPicPr>
            <p:cNvPr id="42" name="Picture 41" descr="totem.jpg"/>
            <p:cNvPicPr>
              <a:picLocks noChangeAspect="1"/>
            </p:cNvPicPr>
            <p:nvPr/>
          </p:nvPicPr>
          <p:blipFill>
            <a:blip r:embed="rId8"/>
            <a:stretch>
              <a:fillRect/>
            </a:stretch>
          </p:blipFill>
          <p:spPr>
            <a:xfrm>
              <a:off x="2133600" y="2697163"/>
              <a:ext cx="1087383" cy="762000"/>
            </a:xfrm>
            <a:prstGeom prst="rect">
              <a:avLst/>
            </a:prstGeom>
          </p:spPr>
        </p:pic>
        <p:sp>
          <p:nvSpPr>
            <p:cNvPr id="43" name="Text Box 74"/>
            <p:cNvSpPr txBox="1">
              <a:spLocks noChangeArrowheads="1"/>
            </p:cNvSpPr>
            <p:nvPr/>
          </p:nvSpPr>
          <p:spPr bwMode="auto">
            <a:xfrm>
              <a:off x="2481235" y="2616200"/>
              <a:ext cx="754834" cy="307777"/>
            </a:xfrm>
            <a:prstGeom prst="rect">
              <a:avLst/>
            </a:prstGeom>
            <a:noFill/>
            <a:ln w="9525">
              <a:noFill/>
              <a:miter lim="800000"/>
              <a:headEnd/>
              <a:tailEnd/>
            </a:ln>
            <a:effectLst/>
          </p:spPr>
          <p:txBody>
            <a:bodyPr wrap="none">
              <a:prstTxWarp prst="textNoShape">
                <a:avLst/>
              </a:prstTxWarp>
              <a:spAutoFit/>
            </a:bodyPr>
            <a:lstStyle/>
            <a:p>
              <a:pPr>
                <a:defRPr/>
              </a:pPr>
              <a:r>
                <a:rPr lang="de-CH" sz="1400" dirty="0" smtClean="0">
                  <a:solidFill>
                    <a:schemeClr val="bg1"/>
                  </a:solidFill>
                  <a:effectLst>
                    <a:outerShdw blurRad="38100" dist="38100" dir="2700000" algn="tl">
                      <a:srgbClr val="000000"/>
                    </a:outerShdw>
                  </a:effectLst>
                  <a:latin typeface="Century Gothic" pitchFamily="-112" charset="0"/>
                </a:rPr>
                <a:t>TOTEM</a:t>
              </a:r>
              <a:endParaRPr lang="de-CH" sz="1400" dirty="0">
                <a:solidFill>
                  <a:schemeClr val="bg1"/>
                </a:solidFill>
                <a:effectLst>
                  <a:outerShdw blurRad="38100" dist="38100" dir="2700000" algn="tl">
                    <a:srgbClr val="000000"/>
                  </a:outerShdw>
                </a:effectLst>
                <a:latin typeface="Tahoma" pitchFamily="-112" charset="0"/>
              </a:endParaRPr>
            </a:p>
          </p:txBody>
        </p:sp>
      </p:grpSp>
      <p:grpSp>
        <p:nvGrpSpPr>
          <p:cNvPr id="9" name="Group 8"/>
          <p:cNvGrpSpPr/>
          <p:nvPr/>
        </p:nvGrpSpPr>
        <p:grpSpPr>
          <a:xfrm>
            <a:off x="3300413" y="1976040"/>
            <a:ext cx="2955065" cy="2959913"/>
            <a:chOff x="3300413" y="1976040"/>
            <a:chExt cx="2955065" cy="2959913"/>
          </a:xfrm>
        </p:grpSpPr>
        <p:pic>
          <p:nvPicPr>
            <p:cNvPr id="23564" name="Picture 42" descr="0510028_03-A4-at-144-dpi.jpg"/>
            <p:cNvPicPr>
              <a:picLocks noChangeAspect="1"/>
            </p:cNvPicPr>
            <p:nvPr/>
          </p:nvPicPr>
          <p:blipFill>
            <a:blip r:embed="rId9" cstate="screen"/>
            <a:srcRect/>
            <a:stretch>
              <a:fillRect/>
            </a:stretch>
          </p:blipFill>
          <p:spPr bwMode="auto">
            <a:xfrm>
              <a:off x="3300413" y="2512218"/>
              <a:ext cx="2947987" cy="1935163"/>
            </a:xfrm>
            <a:prstGeom prst="rect">
              <a:avLst/>
            </a:prstGeom>
            <a:noFill/>
            <a:ln w="9525">
              <a:noFill/>
              <a:miter lim="800000"/>
              <a:headEnd/>
              <a:tailEnd/>
            </a:ln>
            <a:effectLst>
              <a:outerShdw dist="35921" dir="2700000" algn="ctr" rotWithShape="0">
                <a:srgbClr val="808080"/>
              </a:outerShdw>
            </a:effectLst>
          </p:spPr>
        </p:pic>
        <p:sp>
          <p:nvSpPr>
            <p:cNvPr id="23563" name="Rectangle 8"/>
            <p:cNvSpPr>
              <a:spLocks noChangeArrowheads="1"/>
            </p:cNvSpPr>
            <p:nvPr/>
          </p:nvSpPr>
          <p:spPr bwMode="auto">
            <a:xfrm>
              <a:off x="3763963" y="2540694"/>
              <a:ext cx="2070100" cy="560388"/>
            </a:xfrm>
            <a:prstGeom prst="rect">
              <a:avLst/>
            </a:prstGeom>
            <a:noFill/>
            <a:ln w="9525">
              <a:noFill/>
              <a:miter lim="800000"/>
              <a:headEnd/>
              <a:tailEnd/>
            </a:ln>
          </p:spPr>
          <p:txBody>
            <a:bodyPr wrap="none">
              <a:prstTxWarp prst="textNoShape">
                <a:avLst/>
              </a:prstTxWarp>
              <a:spAutoFit/>
            </a:bodyPr>
            <a:lstStyle/>
            <a:p>
              <a:pPr algn="ctr">
                <a:lnSpc>
                  <a:spcPct val="90000"/>
                </a:lnSpc>
              </a:pPr>
              <a:r>
                <a:rPr lang="en-GB" sz="1800" dirty="0">
                  <a:solidFill>
                    <a:srgbClr val="FFFFFF"/>
                  </a:solidFill>
                </a:rPr>
                <a:t>LHC ring:</a:t>
              </a:r>
            </a:p>
            <a:p>
              <a:pPr algn="ctr">
                <a:lnSpc>
                  <a:spcPct val="90000"/>
                </a:lnSpc>
              </a:pPr>
              <a:r>
                <a:rPr lang="en-GB" sz="1600" dirty="0">
                  <a:solidFill>
                    <a:srgbClr val="FFFFFF"/>
                  </a:solidFill>
                </a:rPr>
                <a:t>27 km circumference</a:t>
              </a:r>
              <a:endParaRPr lang="en-GB" sz="2000" dirty="0"/>
            </a:p>
          </p:txBody>
        </p:sp>
        <p:cxnSp>
          <p:nvCxnSpPr>
            <p:cNvPr id="10" name="Straight Connector 9"/>
            <p:cNvCxnSpPr/>
            <p:nvPr/>
          </p:nvCxnSpPr>
          <p:spPr>
            <a:xfrm flipV="1">
              <a:off x="5029200" y="1976040"/>
              <a:ext cx="152400" cy="47545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5" name="Picture 5" descr="newlhc logo1.gif"/>
            <p:cNvPicPr>
              <a:picLocks noChangeAspect="1"/>
            </p:cNvPicPr>
            <p:nvPr/>
          </p:nvPicPr>
          <p:blipFill>
            <a:blip r:embed="rId10" cstate="email"/>
            <a:stretch>
              <a:fillRect/>
            </a:stretch>
          </p:blipFill>
          <p:spPr>
            <a:xfrm>
              <a:off x="5412647" y="4092942"/>
              <a:ext cx="842831" cy="843011"/>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grpSp>
      <p:sp>
        <p:nvSpPr>
          <p:cNvPr id="12" name="TextBox 11"/>
          <p:cNvSpPr txBox="1"/>
          <p:nvPr/>
        </p:nvSpPr>
        <p:spPr>
          <a:xfrm>
            <a:off x="2662051" y="5852467"/>
            <a:ext cx="3437159" cy="461665"/>
          </a:xfrm>
          <a:prstGeom prst="rect">
            <a:avLst/>
          </a:prstGeom>
          <a:noFill/>
        </p:spPr>
        <p:txBody>
          <a:bodyPr wrap="none" rtlCol="0">
            <a:spAutoFit/>
          </a:bodyPr>
          <a:lstStyle/>
          <a:p>
            <a:r>
              <a:rPr lang="fr-CH" sz="2400" dirty="0" smtClean="0">
                <a:solidFill>
                  <a:schemeClr val="tx2">
                    <a:lumMod val="20000"/>
                    <a:lumOff val="80000"/>
                  </a:schemeClr>
                </a:solidFill>
              </a:rPr>
              <a:t>Four major </a:t>
            </a:r>
            <a:r>
              <a:rPr lang="fr-CH" sz="2400" dirty="0" err="1" smtClean="0">
                <a:solidFill>
                  <a:schemeClr val="tx2">
                    <a:lumMod val="20000"/>
                    <a:lumOff val="80000"/>
                  </a:schemeClr>
                </a:solidFill>
              </a:rPr>
              <a:t>experiments</a:t>
            </a:r>
            <a:endParaRPr lang="en-GB" sz="2400" dirty="0">
              <a:solidFill>
                <a:schemeClr val="tx2">
                  <a:lumMod val="20000"/>
                  <a:lumOff val="8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8223"/>
                                        </p:tgtEl>
                                        <p:attrNameLst>
                                          <p:attrName>style.visibility</p:attrName>
                                        </p:attrNameLst>
                                      </p:cBhvr>
                                      <p:to>
                                        <p:strVal val="visible"/>
                                      </p:to>
                                    </p:set>
                                    <p:animEffect transition="in" filter="fade">
                                      <p:cBhvr>
                                        <p:cTn id="11" dur="500"/>
                                        <p:tgtEl>
                                          <p:spTgt spid="8223"/>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ppt_w/2"/>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17"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ppt_h/2"/>
                                          </p:val>
                                        </p:tav>
                                        <p:tav tm="100000">
                                          <p:val>
                                            <p:strVal val="#ppt_y"/>
                                          </p:val>
                                        </p:tav>
                                      </p:tavLst>
                                    </p:anim>
                                    <p:anim calcmode="lin" valueType="num">
                                      <p:cBhvr>
                                        <p:cTn id="29" dur="500" fill="hold"/>
                                        <p:tgtEl>
                                          <p:spTgt spid="4"/>
                                        </p:tgtEl>
                                        <p:attrNameLst>
                                          <p:attrName>ppt_w</p:attrName>
                                        </p:attrNameLst>
                                      </p:cBhvr>
                                      <p:tavLst>
                                        <p:tav tm="0">
                                          <p:val>
                                            <p:strVal val="#ppt_w"/>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par>
                                <p:cTn id="31" presetID="17" presetClass="entr" presetSubtype="2"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ppt_x</p:attrName>
                                        </p:attrNameLst>
                                      </p:cBhvr>
                                      <p:tavLst>
                                        <p:tav tm="0">
                                          <p:val>
                                            <p:strVal val="#ppt_x+#ppt_w/2"/>
                                          </p:val>
                                        </p:tav>
                                        <p:tav tm="100000">
                                          <p:val>
                                            <p:strVal val="#ppt_x"/>
                                          </p:val>
                                        </p:tav>
                                      </p:tavLst>
                                    </p:anim>
                                    <p:anim calcmode="lin" valueType="num">
                                      <p:cBhvr>
                                        <p:cTn id="34" dur="500" fill="hold"/>
                                        <p:tgtEl>
                                          <p:spTgt spid="3"/>
                                        </p:tgtEl>
                                        <p:attrNameLst>
                                          <p:attrName>ppt_y</p:attrName>
                                        </p:attrNameLst>
                                      </p:cBhvr>
                                      <p:tavLst>
                                        <p:tav tm="0">
                                          <p:val>
                                            <p:strVal val="#ppt_y"/>
                                          </p:val>
                                        </p:tav>
                                        <p:tav tm="100000">
                                          <p:val>
                                            <p:strVal val="#ppt_y"/>
                                          </p:val>
                                        </p:tav>
                                      </p:tavLst>
                                    </p:anim>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strVal val="#ppt_h"/>
                                          </p:val>
                                        </p:tav>
                                        <p:tav tm="100000">
                                          <p:val>
                                            <p:strVal val="#ppt_h"/>
                                          </p:val>
                                        </p:tav>
                                      </p:tavLst>
                                    </p:anim>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3" grpId="0"/>
      <p:bldP spid="12"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55576" y="44624"/>
            <a:ext cx="7632848" cy="830997"/>
          </a:xfrm>
          <a:prstGeom prst="rect">
            <a:avLst/>
          </a:prstGeom>
          <a:noFill/>
          <a:effectLst>
            <a:outerShdw blurRad="38100" dist="38100" dir="2700000" algn="tl" rotWithShape="0">
              <a:prstClr val="black"/>
            </a:outerShdw>
          </a:effectLst>
        </p:spPr>
        <p:txBody>
          <a:bodyPr wrap="square" rtlCol="0">
            <a:spAutoFit/>
          </a:bodyPr>
          <a:lstStyle/>
          <a:p>
            <a:pPr algn="ctr" eaLnBrk="0" hangingPunct="0"/>
            <a:r>
              <a:rPr lang="en-US" sz="2400" dirty="0" smtClean="0">
                <a:solidFill>
                  <a:srgbClr val="FFFFFF"/>
                </a:solidFill>
                <a:effectLst>
                  <a:outerShdw blurRad="50800" dist="38100" dir="2700000" algn="tl" rotWithShape="0">
                    <a:srgbClr val="000000"/>
                  </a:outerShdw>
                </a:effectLst>
                <a:latin typeface="Arial" pitchFamily="-112" charset="0"/>
                <a:ea typeface="ＭＳ Ｐゴシック" pitchFamily="-112" charset="-128"/>
                <a:cs typeface="ＭＳ Ｐゴシック" pitchFamily="-112" charset="-128"/>
              </a:rPr>
              <a:t>July 2012: </a:t>
            </a:r>
            <a:r>
              <a:rPr lang="en-US" sz="2400" dirty="0" smtClean="0">
                <a:solidFill>
                  <a:srgbClr val="FFFF00"/>
                </a:solidFill>
                <a:effectLst>
                  <a:outerShdw blurRad="50800" dist="38100" dir="2700000" algn="tl" rotWithShape="0">
                    <a:srgbClr val="000000"/>
                  </a:outerShdw>
                </a:effectLst>
                <a:latin typeface="Arial" pitchFamily="-112" charset="0"/>
                <a:ea typeface="ＭＳ Ｐゴシック" pitchFamily="-112" charset="-128"/>
                <a:cs typeface="ＭＳ Ｐゴシック" pitchFamily="-112" charset="-128"/>
              </a:rPr>
              <a:t>“ATLAS and CMS observe a new particle compatible with the Higgs Boson” </a:t>
            </a:r>
          </a:p>
        </p:txBody>
      </p:sp>
      <p:pic>
        <p:nvPicPr>
          <p:cNvPr id="5" name="Picture 4" descr="Figure_2b_HIggs_signal.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66800" y="1143000"/>
            <a:ext cx="2971800" cy="2540889"/>
          </a:xfrm>
          <a:prstGeom prst="rect">
            <a:avLst/>
          </a:prstGeom>
          <a:effectLst>
            <a:innerShdw blurRad="63500" dist="50800" dir="2700000">
              <a:prstClr val="black">
                <a:alpha val="50000"/>
              </a:prstClr>
            </a:innerShdw>
          </a:effectLst>
        </p:spPr>
      </p:pic>
      <p:pic>
        <p:nvPicPr>
          <p:cNvPr id="6" name="Picture 5"/>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81600" y="1190625"/>
            <a:ext cx="2743200" cy="2631924"/>
          </a:xfrm>
          <a:prstGeom prst="rect">
            <a:avLst/>
          </a:prstGeom>
        </p:spPr>
      </p:pic>
      <p:pic>
        <p:nvPicPr>
          <p:cNvPr id="10" name="Content Placeholder 5"/>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324" t="21567" r="5921" b="38848"/>
          <a:stretch/>
        </p:blipFill>
        <p:spPr bwMode="auto">
          <a:xfrm>
            <a:off x="3549199" y="3835098"/>
            <a:ext cx="4756601" cy="2937177"/>
          </a:xfrm>
          <a:prstGeom prst="rect">
            <a:avLst/>
          </a:prstGeom>
          <a:noFill/>
          <a:ln w="9525">
            <a:noFill/>
            <a:miter lim="800000"/>
            <a:headEnd/>
            <a:tailEnd/>
          </a:ln>
          <a:effectLst/>
        </p:spPr>
      </p:pic>
      <p:pic>
        <p:nvPicPr>
          <p:cNvPr id="11" name="Content Placeholder 5"/>
          <p:cNvPicPr>
            <a:picLocks noChangeAspect="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4642" t="66864" b="19667"/>
          <a:stretch/>
        </p:blipFill>
        <p:spPr bwMode="auto">
          <a:xfrm>
            <a:off x="3886200" y="5169649"/>
            <a:ext cx="2971800" cy="1602626"/>
          </a:xfrm>
          <a:prstGeom prst="rect">
            <a:avLst/>
          </a:prstGeom>
          <a:noFill/>
          <a:ln w="9525">
            <a:noFill/>
            <a:miter lim="800000"/>
            <a:headEnd/>
            <a:tailEnd/>
          </a:ln>
          <a:effectLst/>
        </p:spPr>
      </p:pic>
      <p:pic>
        <p:nvPicPr>
          <p:cNvPr id="8" name="Picture 7"/>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99591" y="4572000"/>
            <a:ext cx="2428875" cy="188595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771777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stand</a:t>
            </a:r>
            <a:endParaRPr lang="en-US" dirty="0"/>
          </a:p>
        </p:txBody>
      </p:sp>
      <p:sp>
        <p:nvSpPr>
          <p:cNvPr id="3" name="Content Placeholder 2"/>
          <p:cNvSpPr>
            <a:spLocks noGrp="1"/>
          </p:cNvSpPr>
          <p:nvPr>
            <p:ph idx="1"/>
          </p:nvPr>
        </p:nvSpPr>
        <p:spPr>
          <a:xfrm>
            <a:off x="912941" y="1676400"/>
            <a:ext cx="7773987" cy="4800600"/>
          </a:xfrm>
        </p:spPr>
        <p:txBody>
          <a:bodyPr>
            <a:normAutofit fontScale="92500" lnSpcReduction="10000"/>
          </a:bodyPr>
          <a:lstStyle/>
          <a:p>
            <a:r>
              <a:rPr lang="en-US" dirty="0" smtClean="0">
                <a:latin typeface="Arial"/>
                <a:sym typeface="Wingdings"/>
              </a:rPr>
              <a:t>We </a:t>
            </a:r>
            <a:r>
              <a:rPr lang="en-US" dirty="0">
                <a:latin typeface="Arial"/>
                <a:sym typeface="Wingdings"/>
              </a:rPr>
              <a:t>have consolidated the Standard </a:t>
            </a:r>
            <a:r>
              <a:rPr lang="en-US" dirty="0" smtClean="0">
                <a:latin typeface="Arial"/>
                <a:sym typeface="Wingdings"/>
              </a:rPr>
              <a:t>Model         </a:t>
            </a:r>
            <a:r>
              <a:rPr lang="en-US" sz="2400" dirty="0" smtClean="0">
                <a:latin typeface="Arial"/>
                <a:sym typeface="Wingdings"/>
              </a:rPr>
              <a:t>(a wealth </a:t>
            </a:r>
            <a:r>
              <a:rPr lang="en-US" sz="2400" dirty="0">
                <a:latin typeface="Arial"/>
                <a:sym typeface="Wingdings"/>
              </a:rPr>
              <a:t>of measurements at 7-8 </a:t>
            </a:r>
            <a:r>
              <a:rPr lang="en-US" sz="2400" dirty="0" err="1">
                <a:latin typeface="Arial"/>
                <a:sym typeface="Wingdings"/>
              </a:rPr>
              <a:t>TeV</a:t>
            </a:r>
            <a:r>
              <a:rPr lang="en-US" sz="2400" dirty="0">
                <a:latin typeface="Arial"/>
                <a:sym typeface="Wingdings"/>
              </a:rPr>
              <a:t>,  including the rare, and very </a:t>
            </a:r>
            <a:r>
              <a:rPr lang="en-US" sz="2400" dirty="0" smtClean="0">
                <a:latin typeface="Arial"/>
                <a:sym typeface="Wingdings"/>
              </a:rPr>
              <a:t>sensitive </a:t>
            </a:r>
            <a:r>
              <a:rPr lang="en-US" sz="2400" dirty="0">
                <a:latin typeface="Arial"/>
                <a:sym typeface="Wingdings"/>
              </a:rPr>
              <a:t>to New Physics, </a:t>
            </a:r>
            <a:r>
              <a:rPr lang="en-US" sz="2400" dirty="0" err="1">
                <a:latin typeface="Arial"/>
                <a:sym typeface="Wingdings"/>
              </a:rPr>
              <a:t>B</a:t>
            </a:r>
            <a:r>
              <a:rPr lang="en-US" sz="2400" baseline="-25000" dirty="0" err="1">
                <a:latin typeface="Arial"/>
                <a:sym typeface="Wingdings"/>
              </a:rPr>
              <a:t>s</a:t>
            </a:r>
            <a:r>
              <a:rPr lang="en-US" sz="2400" dirty="0">
                <a:latin typeface="Arial"/>
                <a:sym typeface="Wingdings"/>
              </a:rPr>
              <a:t>  </a:t>
            </a:r>
            <a:r>
              <a:rPr lang="en-US" sz="2400" dirty="0" err="1">
                <a:latin typeface="Arial"/>
                <a:sym typeface="Wingdings"/>
              </a:rPr>
              <a:t>μμ</a:t>
            </a:r>
            <a:r>
              <a:rPr lang="en-US" sz="2400" dirty="0">
                <a:latin typeface="Arial"/>
                <a:sym typeface="Wingdings"/>
              </a:rPr>
              <a:t> decay)</a:t>
            </a:r>
          </a:p>
          <a:p>
            <a:pPr marL="0" indent="0" fontAlgn="auto">
              <a:spcBef>
                <a:spcPts val="0"/>
              </a:spcBef>
              <a:spcAft>
                <a:spcPts val="0"/>
              </a:spcAft>
              <a:buNone/>
              <a:defRPr/>
            </a:pPr>
            <a:endParaRPr lang="en-US" dirty="0">
              <a:latin typeface="Arial"/>
            </a:endParaRPr>
          </a:p>
          <a:p>
            <a:pPr fontAlgn="auto">
              <a:spcBef>
                <a:spcPts val="0"/>
              </a:spcBef>
              <a:spcAft>
                <a:spcPts val="0"/>
              </a:spcAft>
              <a:defRPr/>
            </a:pPr>
            <a:r>
              <a:rPr lang="en-US" dirty="0" smtClean="0">
                <a:latin typeface="Arial"/>
              </a:rPr>
              <a:t>We </a:t>
            </a:r>
            <a:r>
              <a:rPr lang="en-US" dirty="0">
                <a:latin typeface="Arial"/>
              </a:rPr>
              <a:t>have completed the Standard Model: </a:t>
            </a:r>
            <a:r>
              <a:rPr lang="en-US" dirty="0" smtClean="0">
                <a:latin typeface="Arial"/>
              </a:rPr>
              <a:t>discovery </a:t>
            </a:r>
            <a:r>
              <a:rPr lang="en-US" dirty="0">
                <a:latin typeface="Arial"/>
              </a:rPr>
              <a:t>of the messenger </a:t>
            </a:r>
            <a:r>
              <a:rPr lang="en-US" dirty="0" smtClean="0">
                <a:latin typeface="Arial"/>
              </a:rPr>
              <a:t>of </a:t>
            </a:r>
            <a:r>
              <a:rPr lang="en-US" dirty="0">
                <a:latin typeface="Arial"/>
              </a:rPr>
              <a:t>the BEH-field, the </a:t>
            </a:r>
            <a:r>
              <a:rPr lang="en-US" dirty="0">
                <a:latin typeface="Arial"/>
                <a:sym typeface="Wingdings"/>
              </a:rPr>
              <a:t>Higgs boson </a:t>
            </a:r>
            <a:r>
              <a:rPr lang="en-US" dirty="0" smtClean="0">
                <a:latin typeface="Arial"/>
                <a:sym typeface="Wingdings"/>
              </a:rPr>
              <a:t>discovery</a:t>
            </a:r>
          </a:p>
          <a:p>
            <a:pPr fontAlgn="auto">
              <a:spcBef>
                <a:spcPts val="0"/>
              </a:spcBef>
              <a:spcAft>
                <a:spcPts val="0"/>
              </a:spcAft>
              <a:defRPr/>
            </a:pPr>
            <a:endParaRPr lang="en-US" dirty="0">
              <a:latin typeface="Arial"/>
              <a:sym typeface="Wingdings"/>
            </a:endParaRPr>
          </a:p>
          <a:p>
            <a:pPr fontAlgn="auto">
              <a:spcBef>
                <a:spcPts val="0"/>
              </a:spcBef>
              <a:spcAft>
                <a:spcPts val="0"/>
              </a:spcAft>
              <a:defRPr/>
            </a:pPr>
            <a:r>
              <a:rPr lang="en-US" dirty="0" smtClean="0">
                <a:latin typeface="Arial" panose="020B0604020202020204" pitchFamily="34" charset="0"/>
                <a:cs typeface="Arial" panose="020B0604020202020204" pitchFamily="34" charset="0"/>
                <a:sym typeface="Wingdings"/>
              </a:rPr>
              <a:t>We </a:t>
            </a:r>
            <a:r>
              <a:rPr lang="en-US" dirty="0">
                <a:latin typeface="Arial" panose="020B0604020202020204" pitchFamily="34" charset="0"/>
                <a:cs typeface="Arial" panose="020B0604020202020204" pitchFamily="34" charset="0"/>
                <a:sym typeface="Wingdings"/>
              </a:rPr>
              <a:t>found interesting properties of the hot dense matter </a:t>
            </a:r>
          </a:p>
          <a:p>
            <a:endParaRPr lang="en-US" dirty="0">
              <a:latin typeface="Arial"/>
              <a:sym typeface="Wingdings"/>
            </a:endParaRPr>
          </a:p>
          <a:p>
            <a:r>
              <a:rPr lang="en-US" b="1" dirty="0" smtClean="0"/>
              <a:t>We </a:t>
            </a:r>
            <a:r>
              <a:rPr lang="en-US" b="1" dirty="0"/>
              <a:t>have NO evidence of </a:t>
            </a:r>
            <a:r>
              <a:rPr lang="en-US" b="1" dirty="0" smtClean="0"/>
              <a:t>New </a:t>
            </a:r>
            <a:r>
              <a:rPr lang="en-US" b="1" dirty="0"/>
              <a:t>P</a:t>
            </a:r>
            <a:r>
              <a:rPr lang="en-US" b="1" dirty="0" smtClean="0"/>
              <a:t>hysics</a:t>
            </a:r>
            <a:endParaRPr lang="en-US" b="1" dirty="0"/>
          </a:p>
          <a:p>
            <a:pPr marL="0" indent="0">
              <a:buNone/>
            </a:pPr>
            <a:endParaRPr lang="en-US" b="1" dirty="0">
              <a:solidFill>
                <a:schemeClr val="tx2">
                  <a:lumMod val="75000"/>
                </a:schemeClr>
              </a:solidFill>
            </a:endParaRPr>
          </a:p>
        </p:txBody>
      </p:sp>
      <p:sp>
        <p:nvSpPr>
          <p:cNvPr id="5" name="TextBox 4"/>
          <p:cNvSpPr txBox="1"/>
          <p:nvPr/>
        </p:nvSpPr>
        <p:spPr>
          <a:xfrm>
            <a:off x="850900" y="1066800"/>
            <a:ext cx="4254500" cy="523220"/>
          </a:xfrm>
          <a:prstGeom prst="rect">
            <a:avLst/>
          </a:prstGeom>
          <a:noFill/>
        </p:spPr>
        <p:txBody>
          <a:bodyPr wrap="square" rtlCol="0">
            <a:spAutoFit/>
          </a:bodyPr>
          <a:lstStyle/>
          <a:p>
            <a:r>
              <a:rPr lang="en-US" sz="2800" dirty="0" smtClean="0">
                <a:solidFill>
                  <a:srgbClr val="003366"/>
                </a:solidFill>
                <a:latin typeface="Helvetica"/>
                <a:ea typeface="ＭＳ Ｐゴシック" charset="0"/>
                <a:cs typeface="ＭＳ Ｐゴシック" charset="0"/>
              </a:rPr>
              <a:t>After LHC Run 1:</a:t>
            </a:r>
            <a:endParaRPr lang="en-US" sz="2800" dirty="0">
              <a:solidFill>
                <a:srgbClr val="003366"/>
              </a:solidFill>
              <a:latin typeface="Helvetica"/>
              <a:ea typeface="ＭＳ Ｐゴシック" charset="0"/>
              <a:cs typeface="ＭＳ Ｐゴシック" charset="0"/>
            </a:endParaRPr>
          </a:p>
        </p:txBody>
      </p:sp>
      <p:sp>
        <p:nvSpPr>
          <p:cNvPr id="6" name="Footer Placeholder 3"/>
          <p:cNvSpPr txBox="1">
            <a:spLocks/>
          </p:cNvSpPr>
          <p:nvPr/>
        </p:nvSpPr>
        <p:spPr>
          <a:xfrm>
            <a:off x="3420777" y="6356350"/>
            <a:ext cx="4657579"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NEC’2015  -  </a:t>
            </a:r>
            <a:r>
              <a:rPr kumimoji="0" lang="en-US" sz="1200" b="0" i="0" u="none" strike="noStrike" kern="1200" cap="none" spc="0" normalizeH="0" baseline="0" noProof="0" dirty="0" err="1" smtClean="0">
                <a:ln>
                  <a:noFill/>
                </a:ln>
                <a:solidFill>
                  <a:schemeClr val="tx1">
                    <a:tint val="75000"/>
                  </a:schemeClr>
                </a:solidFill>
                <a:effectLst/>
                <a:uLnTx/>
                <a:uFillTx/>
                <a:latin typeface="+mn-lt"/>
                <a:ea typeface="+mn-ea"/>
                <a:cs typeface="+mn-cs"/>
              </a:rPr>
              <a:t>Budva</a:t>
            </a:r>
            <a:r>
              <a:rPr kumimoji="0" lang="en-US" sz="1200" b="0" i="0" u="none" strike="noStrike" kern="1200" cap="none" spc="0" normalizeH="0" baseline="0" noProof="0" dirty="0" smtClean="0">
                <a:ln>
                  <a:noFill/>
                </a:ln>
                <a:solidFill>
                  <a:schemeClr val="tx1">
                    <a:tint val="75000"/>
                  </a:schemeClr>
                </a:solidFill>
                <a:effectLst/>
                <a:uLnTx/>
                <a:uFillTx/>
                <a:latin typeface="+mn-lt"/>
                <a:ea typeface="+mn-ea"/>
                <a:cs typeface="+mn-cs"/>
              </a:rPr>
              <a:t>, Montenegro  - 28 September 2015</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90534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old Stripes">
  <a:themeElements>
    <a:clrScheme name="Custom 3">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old Stripes">
  <a:themeElements>
    <a:clrScheme name="Custom 3">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ERN60ans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ERN60ans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13872</TotalTime>
  <Words>1667</Words>
  <Application>Microsoft Macintosh PowerPoint</Application>
  <PresentationFormat>On-screen Show (4:3)</PresentationFormat>
  <Paragraphs>232</Paragraphs>
  <Slides>25</Slides>
  <Notes>6</Notes>
  <HiddenSlides>0</HiddenSlides>
  <MMClips>0</MMClips>
  <ScaleCrop>false</ScaleCrop>
  <HeadingPairs>
    <vt:vector size="4" baseType="variant">
      <vt:variant>
        <vt:lpstr>Design Template</vt:lpstr>
      </vt:variant>
      <vt:variant>
        <vt:i4>5</vt:i4>
      </vt:variant>
      <vt:variant>
        <vt:lpstr>Slide Titles</vt:lpstr>
      </vt:variant>
      <vt:variant>
        <vt:i4>25</vt:i4>
      </vt:variant>
    </vt:vector>
  </HeadingPairs>
  <TitlesOfParts>
    <vt:vector size="30" baseType="lpstr">
      <vt:lpstr>2_Bold Stripes</vt:lpstr>
      <vt:lpstr>4_Bold Stripes</vt:lpstr>
      <vt:lpstr>3_Bold Stripes</vt:lpstr>
      <vt:lpstr>1_CERN60ans4-3</vt:lpstr>
      <vt:lpstr>2_CERN60ans4-3</vt:lpstr>
      <vt:lpstr>Slide 1</vt:lpstr>
      <vt:lpstr>The Mission of CERN</vt:lpstr>
      <vt:lpstr>CERN Accelerators</vt:lpstr>
      <vt:lpstr>Slide 4</vt:lpstr>
      <vt:lpstr>Slide 5</vt:lpstr>
      <vt:lpstr>Slide 6</vt:lpstr>
      <vt:lpstr>Enter a New Era in Fundamental Science</vt:lpstr>
      <vt:lpstr>Slide 8</vt:lpstr>
      <vt:lpstr>Where we stand</vt:lpstr>
      <vt:lpstr>ISOLDE</vt:lpstr>
      <vt:lpstr>Nuclear Physics:  nTOF &amp; ISOLDE</vt:lpstr>
      <vt:lpstr>Antiproton Decelerator</vt:lpstr>
      <vt:lpstr>Antiproton &amp; Antihydrogen Physics</vt:lpstr>
      <vt:lpstr>SPS North Hall</vt:lpstr>
      <vt:lpstr>Fixed Target Physics</vt:lpstr>
      <vt:lpstr>PS East Hall</vt:lpstr>
      <vt:lpstr>Other experiments</vt:lpstr>
      <vt:lpstr>Where we stand</vt:lpstr>
      <vt:lpstr>Slide 19</vt:lpstr>
      <vt:lpstr>Looking for “unknown unknowns” </vt:lpstr>
      <vt:lpstr>European Strategy for Particle Physics </vt:lpstr>
      <vt:lpstr>Slide 22</vt:lpstr>
      <vt:lpstr>Diversity</vt:lpstr>
      <vt:lpstr>Slide 24</vt:lpstr>
      <vt:lpstr>Summary</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blochp</dc:creator>
  <cp:lastModifiedBy>Livio Mapelli</cp:lastModifiedBy>
  <cp:revision>129</cp:revision>
  <cp:lastPrinted>2011-05-16T11:08:40Z</cp:lastPrinted>
  <dcterms:created xsi:type="dcterms:W3CDTF">2015-09-28T06:39:01Z</dcterms:created>
  <dcterms:modified xsi:type="dcterms:W3CDTF">2015-09-28T06:39:52Z</dcterms:modified>
</cp:coreProperties>
</file>