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749" r:id="rId1"/>
  </p:sldMasterIdLst>
  <p:notesMasterIdLst>
    <p:notesMasterId r:id="rId34"/>
  </p:notesMasterIdLst>
  <p:sldIdLst>
    <p:sldId id="357" r:id="rId2"/>
    <p:sldId id="366" r:id="rId3"/>
    <p:sldId id="390" r:id="rId4"/>
    <p:sldId id="381" r:id="rId5"/>
    <p:sldId id="380" r:id="rId6"/>
    <p:sldId id="367" r:id="rId7"/>
    <p:sldId id="379" r:id="rId8"/>
    <p:sldId id="368" r:id="rId9"/>
    <p:sldId id="369" r:id="rId10"/>
    <p:sldId id="370" r:id="rId11"/>
    <p:sldId id="383" r:id="rId12"/>
    <p:sldId id="371" r:id="rId13"/>
    <p:sldId id="399" r:id="rId14"/>
    <p:sldId id="372" r:id="rId15"/>
    <p:sldId id="378" r:id="rId16"/>
    <p:sldId id="404" r:id="rId17"/>
    <p:sldId id="400" r:id="rId18"/>
    <p:sldId id="382" r:id="rId19"/>
    <p:sldId id="387" r:id="rId20"/>
    <p:sldId id="386" r:id="rId21"/>
    <p:sldId id="403" r:id="rId22"/>
    <p:sldId id="385" r:id="rId23"/>
    <p:sldId id="374" r:id="rId24"/>
    <p:sldId id="384" r:id="rId25"/>
    <p:sldId id="401" r:id="rId26"/>
    <p:sldId id="375" r:id="rId27"/>
    <p:sldId id="402" r:id="rId28"/>
    <p:sldId id="376" r:id="rId29"/>
    <p:sldId id="396" r:id="rId30"/>
    <p:sldId id="377" r:id="rId31"/>
    <p:sldId id="398" r:id="rId32"/>
    <p:sldId id="389" r:id="rId33"/>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D8E8"/>
    <a:srgbClr val="0000FF"/>
    <a:srgbClr val="0B024E"/>
    <a:srgbClr val="008000"/>
    <a:srgbClr val="99FF99"/>
    <a:srgbClr val="FFFF99"/>
    <a:srgbClr val="FFFF00"/>
    <a:srgbClr val="FF66FF"/>
    <a:srgbClr val="66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556" autoAdjust="0"/>
    <p:restoredTop sz="66165" autoAdjust="0"/>
  </p:normalViewPr>
  <p:slideViewPr>
    <p:cSldViewPr>
      <p:cViewPr varScale="1">
        <p:scale>
          <a:sx n="52" d="100"/>
          <a:sy n="52" d="100"/>
        </p:scale>
        <p:origin x="1590"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40"/>
    </p:cViewPr>
  </p:sorterViewPr>
  <p:notesViewPr>
    <p:cSldViewPr>
      <p:cViewPr varScale="1">
        <p:scale>
          <a:sx n="85" d="100"/>
          <a:sy n="85" d="100"/>
        </p:scale>
        <p:origin x="380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9DB7D5EA-BB03-4F9D-8A3C-199EF653D7DF}" type="datetimeFigureOut">
              <a:rPr lang="ru-RU"/>
              <a:pPr>
                <a:defRPr/>
              </a:pPr>
              <a:t>17.01.2018</a:t>
            </a:fld>
            <a:endParaRPr lang="ru-RU" dirty="0"/>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dirty="0" smtClean="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E5783ABF-CE3D-4065-AB84-C6E1F752BB37}" type="slidenum">
              <a:rPr lang="ru-RU"/>
              <a:pPr>
                <a:defRPr/>
              </a:pPr>
              <a:t>‹#›</a:t>
            </a:fld>
            <a:endParaRPr lang="ru-RU" dirty="0"/>
          </a:p>
        </p:txBody>
      </p:sp>
    </p:spTree>
    <p:extLst>
      <p:ext uri="{BB962C8B-B14F-4D97-AF65-F5344CB8AC3E}">
        <p14:creationId xmlns:p14="http://schemas.microsoft.com/office/powerpoint/2010/main" val="7113845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метки 2"/>
          <p:cNvSpPr>
            <a:spLocks noGrp="1"/>
          </p:cNvSpPr>
          <p:nvPr>
            <p:ph type="body" idx="1"/>
          </p:nvPr>
        </p:nvSpPr>
        <p:spPr/>
        <p:txBody>
          <a:bodyPr/>
          <a:lstStyle/>
          <a:p>
            <a:pPr algn="just" defTabSz="538163" rtl="0" eaLnBrk="0" fontAlgn="base" hangingPunct="0">
              <a:spcBef>
                <a:spcPct val="30000"/>
              </a:spcBef>
              <a:spcAft>
                <a:spcPct val="0"/>
              </a:spcAft>
            </a:pPr>
            <a:endParaRPr lang="ru-RU" sz="1200" kern="1200" dirty="0">
              <a:solidFill>
                <a:srgbClr val="0000FF"/>
              </a:solidFill>
              <a:latin typeface="+mn-lt"/>
              <a:ea typeface="+mn-ea"/>
              <a:cs typeface="+mn-cs"/>
            </a:endParaRPr>
          </a:p>
        </p:txBody>
      </p:sp>
      <p:sp>
        <p:nvSpPr>
          <p:cNvPr id="4" name="Номер слайда 3"/>
          <p:cNvSpPr>
            <a:spLocks noGrp="1"/>
          </p:cNvSpPr>
          <p:nvPr>
            <p:ph type="sldNum" sz="quarter" idx="10"/>
          </p:nvPr>
        </p:nvSpPr>
        <p:spPr/>
        <p:txBody>
          <a:bodyPr/>
          <a:lstStyle/>
          <a:p>
            <a:pPr>
              <a:defRPr/>
            </a:pPr>
            <a:fld id="{E5783ABF-CE3D-4065-AB84-C6E1F752BB37}" type="slidenum">
              <a:rPr lang="ru-RU" smtClean="0"/>
              <a:pPr>
                <a:defRPr/>
              </a:pPr>
              <a:t>1</a:t>
            </a:fld>
            <a:endParaRPr lang="ru-RU" dirty="0"/>
          </a:p>
        </p:txBody>
      </p:sp>
    </p:spTree>
    <p:extLst>
      <p:ext uri="{BB962C8B-B14F-4D97-AF65-F5344CB8AC3E}">
        <p14:creationId xmlns:p14="http://schemas.microsoft.com/office/powerpoint/2010/main" val="305303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just" defTabSz="538163" rtl="0" eaLnBrk="0" fontAlgn="base" latinLnBrk="0" hangingPunct="0">
              <a:lnSpc>
                <a:spcPct val="100000"/>
              </a:lnSpc>
              <a:spcBef>
                <a:spcPct val="30000"/>
              </a:spcBef>
              <a:spcAft>
                <a:spcPct val="0"/>
              </a:spcAft>
              <a:buClrTx/>
              <a:buSzTx/>
              <a:buFontTx/>
              <a:buNone/>
              <a:tabLst/>
              <a:defRPr/>
            </a:pPr>
            <a:endParaRPr lang="ru-RU" sz="1200" kern="1200" dirty="0">
              <a:solidFill>
                <a:srgbClr val="0000FF"/>
              </a:solidFill>
              <a:latin typeface="+mn-lt"/>
              <a:ea typeface="+mn-ea"/>
              <a:cs typeface="+mn-cs"/>
            </a:endParaRPr>
          </a:p>
        </p:txBody>
      </p:sp>
      <p:sp>
        <p:nvSpPr>
          <p:cNvPr id="4" name="Номер слайда 3"/>
          <p:cNvSpPr>
            <a:spLocks noGrp="1"/>
          </p:cNvSpPr>
          <p:nvPr>
            <p:ph type="sldNum" sz="quarter" idx="10"/>
          </p:nvPr>
        </p:nvSpPr>
        <p:spPr/>
        <p:txBody>
          <a:bodyPr/>
          <a:lstStyle/>
          <a:p>
            <a:pPr>
              <a:defRPr/>
            </a:pPr>
            <a:fld id="{E5783ABF-CE3D-4065-AB84-C6E1F752BB37}" type="slidenum">
              <a:rPr lang="ru-RU" smtClean="0"/>
              <a:pPr>
                <a:defRPr/>
              </a:pPr>
              <a:t>10</a:t>
            </a:fld>
            <a:endParaRPr lang="ru-RU" dirty="0"/>
          </a:p>
        </p:txBody>
      </p:sp>
    </p:spTree>
    <p:extLst>
      <p:ext uri="{BB962C8B-B14F-4D97-AF65-F5344CB8AC3E}">
        <p14:creationId xmlns:p14="http://schemas.microsoft.com/office/powerpoint/2010/main" val="16800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defTabSz="538163" rtl="0" eaLnBrk="0" fontAlgn="base" hangingPunct="0">
              <a:spcBef>
                <a:spcPct val="30000"/>
              </a:spcBef>
              <a:spcAft>
                <a:spcPct val="0"/>
              </a:spcAft>
            </a:pPr>
            <a:endParaRPr lang="en-US" dirty="0" smtClean="0"/>
          </a:p>
        </p:txBody>
      </p:sp>
      <p:sp>
        <p:nvSpPr>
          <p:cNvPr id="4" name="Номер слайда 3"/>
          <p:cNvSpPr>
            <a:spLocks noGrp="1"/>
          </p:cNvSpPr>
          <p:nvPr>
            <p:ph type="sldNum" sz="quarter" idx="10"/>
          </p:nvPr>
        </p:nvSpPr>
        <p:spPr/>
        <p:txBody>
          <a:bodyPr/>
          <a:lstStyle/>
          <a:p>
            <a:pPr>
              <a:defRPr/>
            </a:pPr>
            <a:fld id="{E5783ABF-CE3D-4065-AB84-C6E1F752BB37}" type="slidenum">
              <a:rPr lang="ru-RU" smtClean="0"/>
              <a:pPr>
                <a:defRPr/>
              </a:pPr>
              <a:t>11</a:t>
            </a:fld>
            <a:endParaRPr lang="ru-RU" dirty="0"/>
          </a:p>
        </p:txBody>
      </p:sp>
    </p:spTree>
    <p:extLst>
      <p:ext uri="{BB962C8B-B14F-4D97-AF65-F5344CB8AC3E}">
        <p14:creationId xmlns:p14="http://schemas.microsoft.com/office/powerpoint/2010/main" val="43087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defTabSz="538163" rtl="0" eaLnBrk="0" fontAlgn="base" hangingPunct="0">
              <a:spcBef>
                <a:spcPct val="30000"/>
              </a:spcBef>
              <a:spcAft>
                <a:spcPct val="0"/>
              </a:spcAft>
            </a:pP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pPr>
              <a:defRPr/>
            </a:pPr>
            <a:fld id="{E5783ABF-CE3D-4065-AB84-C6E1F752BB37}" type="slidenum">
              <a:rPr lang="ru-RU" smtClean="0"/>
              <a:pPr>
                <a:defRPr/>
              </a:pPr>
              <a:t>12</a:t>
            </a:fld>
            <a:endParaRPr lang="ru-RU" dirty="0"/>
          </a:p>
        </p:txBody>
      </p:sp>
    </p:spTree>
    <p:extLst>
      <p:ext uri="{BB962C8B-B14F-4D97-AF65-F5344CB8AC3E}">
        <p14:creationId xmlns:p14="http://schemas.microsoft.com/office/powerpoint/2010/main" val="4206001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defTabSz="538163" rtl="0" eaLnBrk="0" fontAlgn="base" hangingPunct="0">
              <a:spcBef>
                <a:spcPct val="30000"/>
              </a:spcBef>
              <a:spcAft>
                <a:spcPct val="0"/>
              </a:spcAft>
            </a:pP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pPr>
              <a:defRPr/>
            </a:pPr>
            <a:fld id="{E5783ABF-CE3D-4065-AB84-C6E1F752BB37}" type="slidenum">
              <a:rPr lang="ru-RU" smtClean="0"/>
              <a:pPr>
                <a:defRPr/>
              </a:pPr>
              <a:t>13</a:t>
            </a:fld>
            <a:endParaRPr lang="ru-RU" dirty="0"/>
          </a:p>
        </p:txBody>
      </p:sp>
    </p:spTree>
    <p:extLst>
      <p:ext uri="{BB962C8B-B14F-4D97-AF65-F5344CB8AC3E}">
        <p14:creationId xmlns:p14="http://schemas.microsoft.com/office/powerpoint/2010/main" val="4176810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just" defTabSz="538163" rtl="0" eaLnBrk="0" fontAlgn="base" latinLnBrk="0" hangingPunct="0">
              <a:lnSpc>
                <a:spcPct val="100000"/>
              </a:lnSpc>
              <a:spcBef>
                <a:spcPct val="30000"/>
              </a:spcBef>
              <a:spcAft>
                <a:spcPct val="0"/>
              </a:spcAft>
              <a:buClrTx/>
              <a:buSzTx/>
              <a:buFontTx/>
              <a:buNone/>
              <a:tabLst/>
              <a:defRPr/>
            </a:pPr>
            <a:endParaRPr lang="ru-RU" sz="1200" kern="1200" dirty="0">
              <a:solidFill>
                <a:srgbClr val="0000FF"/>
              </a:solidFill>
              <a:latin typeface="+mn-lt"/>
              <a:ea typeface="+mn-ea"/>
              <a:cs typeface="+mn-cs"/>
            </a:endParaRPr>
          </a:p>
        </p:txBody>
      </p:sp>
      <p:sp>
        <p:nvSpPr>
          <p:cNvPr id="4" name="Номер слайда 3"/>
          <p:cNvSpPr>
            <a:spLocks noGrp="1"/>
          </p:cNvSpPr>
          <p:nvPr>
            <p:ph type="sldNum" sz="quarter" idx="10"/>
          </p:nvPr>
        </p:nvSpPr>
        <p:spPr/>
        <p:txBody>
          <a:bodyPr/>
          <a:lstStyle/>
          <a:p>
            <a:pPr>
              <a:defRPr/>
            </a:pPr>
            <a:fld id="{E5783ABF-CE3D-4065-AB84-C6E1F752BB37}" type="slidenum">
              <a:rPr lang="ru-RU" smtClean="0"/>
              <a:pPr>
                <a:defRPr/>
              </a:pPr>
              <a:t>14</a:t>
            </a:fld>
            <a:endParaRPr lang="ru-RU" dirty="0"/>
          </a:p>
        </p:txBody>
      </p:sp>
    </p:spTree>
    <p:extLst>
      <p:ext uri="{BB962C8B-B14F-4D97-AF65-F5344CB8AC3E}">
        <p14:creationId xmlns:p14="http://schemas.microsoft.com/office/powerpoint/2010/main" val="599839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just" defTabSz="538163" rtl="0" eaLnBrk="0" fontAlgn="base" latinLnBrk="0" hangingPunct="0">
              <a:lnSpc>
                <a:spcPct val="100000"/>
              </a:lnSpc>
              <a:spcBef>
                <a:spcPct val="30000"/>
              </a:spcBef>
              <a:spcAft>
                <a:spcPct val="0"/>
              </a:spcAft>
              <a:buClrTx/>
              <a:buSzTx/>
              <a:buFontTx/>
              <a:buNone/>
              <a:tabLst/>
              <a:defRPr/>
            </a:pPr>
            <a:endParaRPr lang="ru-RU" dirty="0" smtClean="0"/>
          </a:p>
        </p:txBody>
      </p:sp>
      <p:sp>
        <p:nvSpPr>
          <p:cNvPr id="4" name="Номер слайда 3"/>
          <p:cNvSpPr>
            <a:spLocks noGrp="1"/>
          </p:cNvSpPr>
          <p:nvPr>
            <p:ph type="sldNum" sz="quarter" idx="10"/>
          </p:nvPr>
        </p:nvSpPr>
        <p:spPr/>
        <p:txBody>
          <a:bodyPr/>
          <a:lstStyle/>
          <a:p>
            <a:pPr>
              <a:defRPr/>
            </a:pPr>
            <a:fld id="{E5783ABF-CE3D-4065-AB84-C6E1F752BB37}" type="slidenum">
              <a:rPr lang="ru-RU" smtClean="0"/>
              <a:pPr>
                <a:defRPr/>
              </a:pPr>
              <a:t>15</a:t>
            </a:fld>
            <a:endParaRPr lang="ru-RU" dirty="0"/>
          </a:p>
        </p:txBody>
      </p:sp>
    </p:spTree>
    <p:extLst>
      <p:ext uri="{BB962C8B-B14F-4D97-AF65-F5344CB8AC3E}">
        <p14:creationId xmlns:p14="http://schemas.microsoft.com/office/powerpoint/2010/main" val="3106359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just" defTabSz="538163" rtl="0" eaLnBrk="0" fontAlgn="base" latinLnBrk="0" hangingPunct="0">
              <a:lnSpc>
                <a:spcPct val="100000"/>
              </a:lnSpc>
              <a:spcBef>
                <a:spcPct val="30000"/>
              </a:spcBef>
              <a:spcAft>
                <a:spcPct val="0"/>
              </a:spcAft>
              <a:buClrTx/>
              <a:buSzTx/>
              <a:buFontTx/>
              <a:buNone/>
              <a:tabLst/>
              <a:defRPr/>
            </a:pPr>
            <a:endParaRPr lang="ru-RU" dirty="0" smtClean="0"/>
          </a:p>
        </p:txBody>
      </p:sp>
      <p:sp>
        <p:nvSpPr>
          <p:cNvPr id="4" name="Номер слайда 3"/>
          <p:cNvSpPr>
            <a:spLocks noGrp="1"/>
          </p:cNvSpPr>
          <p:nvPr>
            <p:ph type="sldNum" sz="quarter" idx="10"/>
          </p:nvPr>
        </p:nvSpPr>
        <p:spPr/>
        <p:txBody>
          <a:bodyPr/>
          <a:lstStyle/>
          <a:p>
            <a:pPr>
              <a:defRPr/>
            </a:pPr>
            <a:fld id="{E5783ABF-CE3D-4065-AB84-C6E1F752BB37}" type="slidenum">
              <a:rPr lang="ru-RU" smtClean="0"/>
              <a:pPr>
                <a:defRPr/>
              </a:pPr>
              <a:t>16</a:t>
            </a:fld>
            <a:endParaRPr lang="ru-RU" dirty="0"/>
          </a:p>
        </p:txBody>
      </p:sp>
    </p:spTree>
    <p:extLst>
      <p:ext uri="{BB962C8B-B14F-4D97-AF65-F5344CB8AC3E}">
        <p14:creationId xmlns:p14="http://schemas.microsoft.com/office/powerpoint/2010/main" val="3777165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just" defTabSz="538163" rtl="0" eaLnBrk="0" fontAlgn="base" latinLnBrk="0" hangingPunct="0">
              <a:lnSpc>
                <a:spcPct val="100000"/>
              </a:lnSpc>
              <a:spcBef>
                <a:spcPct val="30000"/>
              </a:spcBef>
              <a:spcAft>
                <a:spcPct val="0"/>
              </a:spcAft>
              <a:buClrTx/>
              <a:buSzTx/>
              <a:buFontTx/>
              <a:buNone/>
              <a:tabLst/>
              <a:defRPr/>
            </a:pPr>
            <a:endParaRPr lang="ru-RU" dirty="0" smtClean="0"/>
          </a:p>
        </p:txBody>
      </p:sp>
      <p:sp>
        <p:nvSpPr>
          <p:cNvPr id="4" name="Номер слайда 3"/>
          <p:cNvSpPr>
            <a:spLocks noGrp="1"/>
          </p:cNvSpPr>
          <p:nvPr>
            <p:ph type="sldNum" sz="quarter" idx="10"/>
          </p:nvPr>
        </p:nvSpPr>
        <p:spPr/>
        <p:txBody>
          <a:bodyPr/>
          <a:lstStyle/>
          <a:p>
            <a:pPr>
              <a:defRPr/>
            </a:pPr>
            <a:fld id="{E5783ABF-CE3D-4065-AB84-C6E1F752BB37}" type="slidenum">
              <a:rPr lang="ru-RU" smtClean="0"/>
              <a:pPr>
                <a:defRPr/>
              </a:pPr>
              <a:t>17</a:t>
            </a:fld>
            <a:endParaRPr lang="ru-RU" dirty="0"/>
          </a:p>
        </p:txBody>
      </p:sp>
    </p:spTree>
    <p:extLst>
      <p:ext uri="{BB962C8B-B14F-4D97-AF65-F5344CB8AC3E}">
        <p14:creationId xmlns:p14="http://schemas.microsoft.com/office/powerpoint/2010/main" val="7447727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defTabSz="538163"/>
            <a:endParaRPr lang="en-US" dirty="0" smtClean="0"/>
          </a:p>
        </p:txBody>
      </p:sp>
      <p:sp>
        <p:nvSpPr>
          <p:cNvPr id="4" name="Номер слайда 3"/>
          <p:cNvSpPr>
            <a:spLocks noGrp="1"/>
          </p:cNvSpPr>
          <p:nvPr>
            <p:ph type="sldNum" sz="quarter" idx="10"/>
          </p:nvPr>
        </p:nvSpPr>
        <p:spPr/>
        <p:txBody>
          <a:bodyPr/>
          <a:lstStyle/>
          <a:p>
            <a:pPr>
              <a:defRPr/>
            </a:pPr>
            <a:fld id="{E5783ABF-CE3D-4065-AB84-C6E1F752BB37}" type="slidenum">
              <a:rPr lang="ru-RU" smtClean="0"/>
              <a:pPr>
                <a:defRPr/>
              </a:pPr>
              <a:t>18</a:t>
            </a:fld>
            <a:endParaRPr lang="ru-RU" dirty="0"/>
          </a:p>
        </p:txBody>
      </p:sp>
    </p:spTree>
    <p:extLst>
      <p:ext uri="{BB962C8B-B14F-4D97-AF65-F5344CB8AC3E}">
        <p14:creationId xmlns:p14="http://schemas.microsoft.com/office/powerpoint/2010/main" val="2569000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just" defTabSz="538163" rtl="0" eaLnBrk="0" fontAlgn="base" latinLnBrk="0" hangingPunct="0">
              <a:lnSpc>
                <a:spcPct val="100000"/>
              </a:lnSpc>
              <a:spcBef>
                <a:spcPct val="30000"/>
              </a:spcBef>
              <a:spcAft>
                <a:spcPct val="0"/>
              </a:spcAft>
              <a:buClrTx/>
              <a:buSzTx/>
              <a:buFontTx/>
              <a:buNone/>
              <a:tabLst/>
              <a:defRPr/>
            </a:pPr>
            <a:endParaRPr lang="ru-RU" sz="1200" b="0" kern="1200" dirty="0" smtClean="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pPr>
              <a:defRPr/>
            </a:pPr>
            <a:fld id="{E5783ABF-CE3D-4065-AB84-C6E1F752BB37}" type="slidenum">
              <a:rPr lang="ru-RU" smtClean="0"/>
              <a:pPr>
                <a:defRPr/>
              </a:pPr>
              <a:t>19</a:t>
            </a:fld>
            <a:endParaRPr lang="ru-RU" dirty="0"/>
          </a:p>
        </p:txBody>
      </p:sp>
    </p:spTree>
    <p:extLst>
      <p:ext uri="{BB962C8B-B14F-4D97-AF65-F5344CB8AC3E}">
        <p14:creationId xmlns:p14="http://schemas.microsoft.com/office/powerpoint/2010/main" val="637489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метки 2"/>
          <p:cNvSpPr>
            <a:spLocks noGrp="1"/>
          </p:cNvSpPr>
          <p:nvPr>
            <p:ph type="body" idx="1"/>
          </p:nvPr>
        </p:nvSpPr>
        <p:spPr/>
        <p:txBody>
          <a:bodyPr/>
          <a:lstStyle/>
          <a:p>
            <a:pPr marL="0" marR="0" indent="0" algn="just" defTabSz="538163" rtl="0" eaLnBrk="0" fontAlgn="base" latinLnBrk="0" hangingPunct="0">
              <a:lnSpc>
                <a:spcPct val="100000"/>
              </a:lnSpc>
              <a:spcBef>
                <a:spcPct val="30000"/>
              </a:spcBef>
              <a:spcAft>
                <a:spcPct val="0"/>
              </a:spcAft>
              <a:buClrTx/>
              <a:buSzTx/>
              <a:buFontTx/>
              <a:buNone/>
              <a:tabLst/>
              <a:defRPr/>
            </a:pPr>
            <a:endParaRPr lang="ru-RU" sz="1200" kern="1200" dirty="0" smtClean="0">
              <a:solidFill>
                <a:srgbClr val="0000FF"/>
              </a:solidFill>
              <a:latin typeface="+mn-lt"/>
              <a:ea typeface="+mn-ea"/>
              <a:cs typeface="+mn-cs"/>
            </a:endParaRPr>
          </a:p>
        </p:txBody>
      </p:sp>
      <p:sp>
        <p:nvSpPr>
          <p:cNvPr id="4" name="Номер слайда 3"/>
          <p:cNvSpPr>
            <a:spLocks noGrp="1"/>
          </p:cNvSpPr>
          <p:nvPr>
            <p:ph type="sldNum" sz="quarter" idx="10"/>
          </p:nvPr>
        </p:nvSpPr>
        <p:spPr/>
        <p:txBody>
          <a:bodyPr/>
          <a:lstStyle/>
          <a:p>
            <a:pPr>
              <a:defRPr/>
            </a:pPr>
            <a:fld id="{E5783ABF-CE3D-4065-AB84-C6E1F752BB37}" type="slidenum">
              <a:rPr lang="ru-RU" smtClean="0"/>
              <a:pPr>
                <a:defRPr/>
              </a:pPr>
              <a:t>2</a:t>
            </a:fld>
            <a:endParaRPr lang="ru-RU" dirty="0"/>
          </a:p>
        </p:txBody>
      </p:sp>
    </p:spTree>
    <p:extLst>
      <p:ext uri="{BB962C8B-B14F-4D97-AF65-F5344CB8AC3E}">
        <p14:creationId xmlns:p14="http://schemas.microsoft.com/office/powerpoint/2010/main" val="24972892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defTabSz="540000"/>
            <a:endParaRPr lang="ru-RU" dirty="0"/>
          </a:p>
        </p:txBody>
      </p:sp>
      <p:sp>
        <p:nvSpPr>
          <p:cNvPr id="4" name="Номер слайда 3"/>
          <p:cNvSpPr>
            <a:spLocks noGrp="1"/>
          </p:cNvSpPr>
          <p:nvPr>
            <p:ph type="sldNum" sz="quarter" idx="10"/>
          </p:nvPr>
        </p:nvSpPr>
        <p:spPr/>
        <p:txBody>
          <a:bodyPr/>
          <a:lstStyle/>
          <a:p>
            <a:pPr>
              <a:defRPr/>
            </a:pPr>
            <a:fld id="{E5783ABF-CE3D-4065-AB84-C6E1F752BB37}" type="slidenum">
              <a:rPr lang="ru-RU" smtClean="0"/>
              <a:pPr>
                <a:defRPr/>
              </a:pPr>
              <a:t>20</a:t>
            </a:fld>
            <a:endParaRPr lang="ru-RU" dirty="0"/>
          </a:p>
        </p:txBody>
      </p:sp>
    </p:spTree>
    <p:extLst>
      <p:ext uri="{BB962C8B-B14F-4D97-AF65-F5344CB8AC3E}">
        <p14:creationId xmlns:p14="http://schemas.microsoft.com/office/powerpoint/2010/main" val="29987540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defTabSz="538163" rtl="0" eaLnBrk="0" fontAlgn="base" hangingPunct="0">
              <a:spcBef>
                <a:spcPct val="30000"/>
              </a:spcBef>
              <a:spcAft>
                <a:spcPct val="0"/>
              </a:spcAft>
            </a:pPr>
            <a:endParaRPr lang="ru-RU" sz="1200" kern="1200" dirty="0" smtClean="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pPr>
              <a:defRPr/>
            </a:pPr>
            <a:fld id="{E5783ABF-CE3D-4065-AB84-C6E1F752BB37}" type="slidenum">
              <a:rPr lang="ru-RU" smtClean="0"/>
              <a:pPr>
                <a:defRPr/>
              </a:pPr>
              <a:t>21</a:t>
            </a:fld>
            <a:endParaRPr lang="ru-RU" dirty="0"/>
          </a:p>
        </p:txBody>
      </p:sp>
    </p:spTree>
    <p:extLst>
      <p:ext uri="{BB962C8B-B14F-4D97-AF65-F5344CB8AC3E}">
        <p14:creationId xmlns:p14="http://schemas.microsoft.com/office/powerpoint/2010/main" val="10096630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defTabSz="538163" rtl="0" eaLnBrk="0" fontAlgn="base" hangingPunct="0">
              <a:spcBef>
                <a:spcPct val="30000"/>
              </a:spcBef>
              <a:spcAft>
                <a:spcPct val="0"/>
              </a:spcAft>
            </a:pPr>
            <a:endParaRPr lang="ru-RU" sz="1200" kern="1200" dirty="0" smtClean="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pPr>
              <a:defRPr/>
            </a:pPr>
            <a:fld id="{E5783ABF-CE3D-4065-AB84-C6E1F752BB37}" type="slidenum">
              <a:rPr lang="ru-RU" smtClean="0"/>
              <a:pPr>
                <a:defRPr/>
              </a:pPr>
              <a:t>22</a:t>
            </a:fld>
            <a:endParaRPr lang="ru-RU" dirty="0"/>
          </a:p>
        </p:txBody>
      </p:sp>
    </p:spTree>
    <p:extLst>
      <p:ext uri="{BB962C8B-B14F-4D97-AF65-F5344CB8AC3E}">
        <p14:creationId xmlns:p14="http://schemas.microsoft.com/office/powerpoint/2010/main" val="14635247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just" defTabSz="538163" rtl="0" eaLnBrk="0" fontAlgn="base" latinLnBrk="0" hangingPunct="0">
              <a:lnSpc>
                <a:spcPct val="100000"/>
              </a:lnSpc>
              <a:spcBef>
                <a:spcPct val="30000"/>
              </a:spcBef>
              <a:spcAft>
                <a:spcPct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pPr>
              <a:defRPr/>
            </a:pPr>
            <a:fld id="{E5783ABF-CE3D-4065-AB84-C6E1F752BB37}" type="slidenum">
              <a:rPr lang="ru-RU" smtClean="0"/>
              <a:pPr>
                <a:defRPr/>
              </a:pPr>
              <a:t>23</a:t>
            </a:fld>
            <a:endParaRPr lang="ru-RU" dirty="0"/>
          </a:p>
        </p:txBody>
      </p:sp>
    </p:spTree>
    <p:extLst>
      <p:ext uri="{BB962C8B-B14F-4D97-AF65-F5344CB8AC3E}">
        <p14:creationId xmlns:p14="http://schemas.microsoft.com/office/powerpoint/2010/main" val="17414053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just" defTabSz="538163" rtl="0" eaLnBrk="0" fontAlgn="base" latinLnBrk="0" hangingPunct="0">
              <a:lnSpc>
                <a:spcPct val="100000"/>
              </a:lnSpc>
              <a:spcBef>
                <a:spcPct val="30000"/>
              </a:spcBef>
              <a:spcAft>
                <a:spcPct val="0"/>
              </a:spcAft>
              <a:buClrTx/>
              <a:buSzTx/>
              <a:buFontTx/>
              <a:buNone/>
              <a:tabLst/>
              <a:defRPr/>
            </a:pPr>
            <a:endParaRPr lang="ru-RU" sz="1200" kern="1200" dirty="0" smtClean="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pPr>
              <a:defRPr/>
            </a:pPr>
            <a:fld id="{E5783ABF-CE3D-4065-AB84-C6E1F752BB37}" type="slidenum">
              <a:rPr lang="ru-RU" smtClean="0"/>
              <a:pPr>
                <a:defRPr/>
              </a:pPr>
              <a:t>24</a:t>
            </a:fld>
            <a:endParaRPr lang="ru-RU" dirty="0"/>
          </a:p>
        </p:txBody>
      </p:sp>
    </p:spTree>
    <p:extLst>
      <p:ext uri="{BB962C8B-B14F-4D97-AF65-F5344CB8AC3E}">
        <p14:creationId xmlns:p14="http://schemas.microsoft.com/office/powerpoint/2010/main" val="20490114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just" defTabSz="538163" rtl="0" eaLnBrk="0" fontAlgn="base" latinLnBrk="0" hangingPunct="0">
              <a:lnSpc>
                <a:spcPct val="100000"/>
              </a:lnSpc>
              <a:spcBef>
                <a:spcPct val="30000"/>
              </a:spcBef>
              <a:spcAft>
                <a:spcPct val="0"/>
              </a:spcAft>
              <a:buClrTx/>
              <a:buSzTx/>
              <a:buFontTx/>
              <a:buNone/>
              <a:tabLst/>
              <a:defRPr/>
            </a:pPr>
            <a:endParaRPr lang="ru-RU" sz="1200" b="0" kern="1200" dirty="0" smtClean="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pPr>
              <a:defRPr/>
            </a:pPr>
            <a:fld id="{E5783ABF-CE3D-4065-AB84-C6E1F752BB37}" type="slidenum">
              <a:rPr lang="ru-RU" smtClean="0"/>
              <a:pPr>
                <a:defRPr/>
              </a:pPr>
              <a:t>25</a:t>
            </a:fld>
            <a:endParaRPr lang="ru-RU" dirty="0"/>
          </a:p>
        </p:txBody>
      </p:sp>
    </p:spTree>
    <p:extLst>
      <p:ext uri="{BB962C8B-B14F-4D97-AF65-F5344CB8AC3E}">
        <p14:creationId xmlns:p14="http://schemas.microsoft.com/office/powerpoint/2010/main" val="28045716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defTabSz="538163" rtl="0" eaLnBrk="0" fontAlgn="base" hangingPunct="0">
              <a:spcBef>
                <a:spcPct val="30000"/>
              </a:spcBef>
              <a:spcAft>
                <a:spcPct val="0"/>
              </a:spcAft>
            </a:pP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pPr>
              <a:defRPr/>
            </a:pPr>
            <a:fld id="{E5783ABF-CE3D-4065-AB84-C6E1F752BB37}" type="slidenum">
              <a:rPr lang="ru-RU" smtClean="0"/>
              <a:pPr>
                <a:defRPr/>
              </a:pPr>
              <a:t>26</a:t>
            </a:fld>
            <a:endParaRPr lang="ru-RU" dirty="0"/>
          </a:p>
        </p:txBody>
      </p:sp>
    </p:spTree>
    <p:extLst>
      <p:ext uri="{BB962C8B-B14F-4D97-AF65-F5344CB8AC3E}">
        <p14:creationId xmlns:p14="http://schemas.microsoft.com/office/powerpoint/2010/main" val="23474235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just" defTabSz="538163"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pPr>
              <a:defRPr/>
            </a:pPr>
            <a:fld id="{E5783ABF-CE3D-4065-AB84-C6E1F752BB37}" type="slidenum">
              <a:rPr lang="ru-RU" smtClean="0"/>
              <a:pPr>
                <a:defRPr/>
              </a:pPr>
              <a:t>27</a:t>
            </a:fld>
            <a:endParaRPr lang="ru-RU" dirty="0"/>
          </a:p>
        </p:txBody>
      </p:sp>
    </p:spTree>
    <p:extLst>
      <p:ext uri="{BB962C8B-B14F-4D97-AF65-F5344CB8AC3E}">
        <p14:creationId xmlns:p14="http://schemas.microsoft.com/office/powerpoint/2010/main" val="7679428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defTabSz="538163"/>
            <a:endParaRPr lang="ru-RU" dirty="0" smtClean="0"/>
          </a:p>
        </p:txBody>
      </p:sp>
      <p:sp>
        <p:nvSpPr>
          <p:cNvPr id="4" name="Номер слайда 3"/>
          <p:cNvSpPr>
            <a:spLocks noGrp="1"/>
          </p:cNvSpPr>
          <p:nvPr>
            <p:ph type="sldNum" sz="quarter" idx="10"/>
          </p:nvPr>
        </p:nvSpPr>
        <p:spPr/>
        <p:txBody>
          <a:bodyPr/>
          <a:lstStyle/>
          <a:p>
            <a:pPr>
              <a:defRPr/>
            </a:pPr>
            <a:fld id="{E5783ABF-CE3D-4065-AB84-C6E1F752BB37}" type="slidenum">
              <a:rPr lang="ru-RU" smtClean="0"/>
              <a:pPr>
                <a:defRPr/>
              </a:pPr>
              <a:t>28</a:t>
            </a:fld>
            <a:endParaRPr lang="ru-RU" dirty="0"/>
          </a:p>
        </p:txBody>
      </p:sp>
    </p:spTree>
    <p:extLst>
      <p:ext uri="{BB962C8B-B14F-4D97-AF65-F5344CB8AC3E}">
        <p14:creationId xmlns:p14="http://schemas.microsoft.com/office/powerpoint/2010/main" val="29364059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defTabSz="540000">
              <a:spcBef>
                <a:spcPts val="0"/>
              </a:spcBef>
            </a:pPr>
            <a:endParaRPr lang="ru-RU" dirty="0" smtClean="0"/>
          </a:p>
        </p:txBody>
      </p:sp>
      <p:sp>
        <p:nvSpPr>
          <p:cNvPr id="4" name="Номер слайда 3"/>
          <p:cNvSpPr>
            <a:spLocks noGrp="1"/>
          </p:cNvSpPr>
          <p:nvPr>
            <p:ph type="sldNum" sz="quarter" idx="10"/>
          </p:nvPr>
        </p:nvSpPr>
        <p:spPr/>
        <p:txBody>
          <a:bodyPr/>
          <a:lstStyle/>
          <a:p>
            <a:pPr>
              <a:defRPr/>
            </a:pPr>
            <a:fld id="{E5783ABF-CE3D-4065-AB84-C6E1F752BB37}" type="slidenum">
              <a:rPr lang="ru-RU" smtClean="0"/>
              <a:pPr>
                <a:defRPr/>
              </a:pPr>
              <a:t>29</a:t>
            </a:fld>
            <a:endParaRPr lang="ru-RU" dirty="0"/>
          </a:p>
        </p:txBody>
      </p:sp>
    </p:spTree>
    <p:extLst>
      <p:ext uri="{BB962C8B-B14F-4D97-AF65-F5344CB8AC3E}">
        <p14:creationId xmlns:p14="http://schemas.microsoft.com/office/powerpoint/2010/main" val="3622144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defTabSz="538163" rtl="0" eaLnBrk="0" fontAlgn="base" hangingPunct="0">
              <a:spcBef>
                <a:spcPct val="30000"/>
              </a:spcBef>
              <a:spcAft>
                <a:spcPct val="0"/>
              </a:spcAft>
            </a:pPr>
            <a:endParaRPr lang="en-US" sz="1200" kern="1200" dirty="0" smtClean="0">
              <a:solidFill>
                <a:srgbClr val="0000FF"/>
              </a:solidFill>
              <a:latin typeface="+mn-lt"/>
              <a:ea typeface="+mn-ea"/>
              <a:cs typeface="+mn-cs"/>
            </a:endParaRPr>
          </a:p>
        </p:txBody>
      </p:sp>
      <p:sp>
        <p:nvSpPr>
          <p:cNvPr id="4" name="Номер слайда 3"/>
          <p:cNvSpPr>
            <a:spLocks noGrp="1"/>
          </p:cNvSpPr>
          <p:nvPr>
            <p:ph type="sldNum" sz="quarter" idx="10"/>
          </p:nvPr>
        </p:nvSpPr>
        <p:spPr/>
        <p:txBody>
          <a:bodyPr/>
          <a:lstStyle/>
          <a:p>
            <a:pPr>
              <a:defRPr/>
            </a:pPr>
            <a:fld id="{E5783ABF-CE3D-4065-AB84-C6E1F752BB37}" type="slidenum">
              <a:rPr lang="ru-RU" smtClean="0"/>
              <a:pPr>
                <a:defRPr/>
              </a:pPr>
              <a:t>3</a:t>
            </a:fld>
            <a:endParaRPr lang="ru-RU" dirty="0"/>
          </a:p>
        </p:txBody>
      </p:sp>
    </p:spTree>
    <p:extLst>
      <p:ext uri="{BB962C8B-B14F-4D97-AF65-F5344CB8AC3E}">
        <p14:creationId xmlns:p14="http://schemas.microsoft.com/office/powerpoint/2010/main" val="1841252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E5783ABF-CE3D-4065-AB84-C6E1F752BB37}" type="slidenum">
              <a:rPr lang="ru-RU" smtClean="0"/>
              <a:pPr>
                <a:defRPr/>
              </a:pPr>
              <a:t>30</a:t>
            </a:fld>
            <a:endParaRPr lang="ru-RU" dirty="0"/>
          </a:p>
        </p:txBody>
      </p:sp>
    </p:spTree>
    <p:extLst>
      <p:ext uri="{BB962C8B-B14F-4D97-AF65-F5344CB8AC3E}">
        <p14:creationId xmlns:p14="http://schemas.microsoft.com/office/powerpoint/2010/main" val="40308398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E5783ABF-CE3D-4065-AB84-C6E1F752BB37}" type="slidenum">
              <a:rPr lang="ru-RU" smtClean="0"/>
              <a:pPr>
                <a:defRPr/>
              </a:pPr>
              <a:t>31</a:t>
            </a:fld>
            <a:endParaRPr lang="ru-RU" dirty="0"/>
          </a:p>
        </p:txBody>
      </p:sp>
    </p:spTree>
    <p:extLst>
      <p:ext uri="{BB962C8B-B14F-4D97-AF65-F5344CB8AC3E}">
        <p14:creationId xmlns:p14="http://schemas.microsoft.com/office/powerpoint/2010/main" val="4266492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defTabSz="538163" rtl="0" eaLnBrk="0" fontAlgn="base" hangingPunct="0">
              <a:spcBef>
                <a:spcPct val="30000"/>
              </a:spcBef>
              <a:spcAft>
                <a:spcPct val="0"/>
              </a:spcAft>
            </a:pPr>
            <a:endParaRPr lang="ru-RU" sz="1200" kern="1200" dirty="0">
              <a:solidFill>
                <a:srgbClr val="0000FF"/>
              </a:solidFill>
              <a:latin typeface="+mn-lt"/>
              <a:ea typeface="+mn-ea"/>
              <a:cs typeface="+mn-cs"/>
            </a:endParaRPr>
          </a:p>
        </p:txBody>
      </p:sp>
      <p:sp>
        <p:nvSpPr>
          <p:cNvPr id="4" name="Номер слайда 3"/>
          <p:cNvSpPr>
            <a:spLocks noGrp="1"/>
          </p:cNvSpPr>
          <p:nvPr>
            <p:ph type="sldNum" sz="quarter" idx="10"/>
          </p:nvPr>
        </p:nvSpPr>
        <p:spPr/>
        <p:txBody>
          <a:bodyPr/>
          <a:lstStyle/>
          <a:p>
            <a:pPr>
              <a:defRPr/>
            </a:pPr>
            <a:fld id="{E5783ABF-CE3D-4065-AB84-C6E1F752BB37}" type="slidenum">
              <a:rPr lang="ru-RU" smtClean="0"/>
              <a:pPr>
                <a:defRPr/>
              </a:pPr>
              <a:t>4</a:t>
            </a:fld>
            <a:endParaRPr lang="ru-RU" dirty="0"/>
          </a:p>
        </p:txBody>
      </p:sp>
    </p:spTree>
    <p:extLst>
      <p:ext uri="{BB962C8B-B14F-4D97-AF65-F5344CB8AC3E}">
        <p14:creationId xmlns:p14="http://schemas.microsoft.com/office/powerpoint/2010/main" val="3909782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E5783ABF-CE3D-4065-AB84-C6E1F752BB37}" type="slidenum">
              <a:rPr lang="ru-RU" smtClean="0"/>
              <a:pPr>
                <a:defRPr/>
              </a:pPr>
              <a:t>5</a:t>
            </a:fld>
            <a:endParaRPr lang="ru-RU" dirty="0"/>
          </a:p>
        </p:txBody>
      </p:sp>
    </p:spTree>
    <p:extLst>
      <p:ext uri="{BB962C8B-B14F-4D97-AF65-F5344CB8AC3E}">
        <p14:creationId xmlns:p14="http://schemas.microsoft.com/office/powerpoint/2010/main" val="2142347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just" defTabSz="538163" rtl="0" eaLnBrk="0" fontAlgn="base" latinLnBrk="0" hangingPunct="0">
              <a:lnSpc>
                <a:spcPct val="100000"/>
              </a:lnSpc>
              <a:spcBef>
                <a:spcPct val="30000"/>
              </a:spcBef>
              <a:spcAft>
                <a:spcPct val="0"/>
              </a:spcAft>
              <a:buClrTx/>
              <a:buSzTx/>
              <a:buFontTx/>
              <a:buNone/>
              <a:tabLst/>
              <a:defRPr/>
            </a:pPr>
            <a:endParaRPr lang="ru-RU" sz="1200" kern="1200" dirty="0" smtClean="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pPr>
              <a:defRPr/>
            </a:pPr>
            <a:fld id="{E5783ABF-CE3D-4065-AB84-C6E1F752BB37}" type="slidenum">
              <a:rPr lang="ru-RU" smtClean="0"/>
              <a:pPr>
                <a:defRPr/>
              </a:pPr>
              <a:t>6</a:t>
            </a:fld>
            <a:endParaRPr lang="ru-RU" dirty="0"/>
          </a:p>
        </p:txBody>
      </p:sp>
    </p:spTree>
    <p:extLst>
      <p:ext uri="{BB962C8B-B14F-4D97-AF65-F5344CB8AC3E}">
        <p14:creationId xmlns:p14="http://schemas.microsoft.com/office/powerpoint/2010/main" val="3351002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just" defTabSz="538163" rtl="0" eaLnBrk="0" fontAlgn="base" latinLnBrk="0" hangingPunct="0">
              <a:lnSpc>
                <a:spcPct val="100000"/>
              </a:lnSpc>
              <a:spcBef>
                <a:spcPct val="30000"/>
              </a:spcBef>
              <a:spcAft>
                <a:spcPct val="0"/>
              </a:spcAft>
              <a:buClrTx/>
              <a:buSzTx/>
              <a:buFontTx/>
              <a:buNone/>
              <a:tabLst/>
              <a:defRPr/>
            </a:pPr>
            <a:endParaRPr lang="ru-RU" sz="1200" kern="1200" dirty="0" smtClean="0">
              <a:solidFill>
                <a:srgbClr val="0000FF"/>
              </a:solidFill>
              <a:latin typeface="+mn-lt"/>
              <a:ea typeface="+mn-ea"/>
              <a:cs typeface="+mn-cs"/>
            </a:endParaRPr>
          </a:p>
        </p:txBody>
      </p:sp>
      <p:sp>
        <p:nvSpPr>
          <p:cNvPr id="4" name="Номер слайда 3"/>
          <p:cNvSpPr>
            <a:spLocks noGrp="1"/>
          </p:cNvSpPr>
          <p:nvPr>
            <p:ph type="sldNum" sz="quarter" idx="10"/>
          </p:nvPr>
        </p:nvSpPr>
        <p:spPr/>
        <p:txBody>
          <a:bodyPr/>
          <a:lstStyle/>
          <a:p>
            <a:pPr>
              <a:defRPr/>
            </a:pPr>
            <a:fld id="{E5783ABF-CE3D-4065-AB84-C6E1F752BB37}" type="slidenum">
              <a:rPr lang="ru-RU" smtClean="0"/>
              <a:pPr>
                <a:defRPr/>
              </a:pPr>
              <a:t>7</a:t>
            </a:fld>
            <a:endParaRPr lang="ru-RU" dirty="0"/>
          </a:p>
        </p:txBody>
      </p:sp>
    </p:spTree>
    <p:extLst>
      <p:ext uri="{BB962C8B-B14F-4D97-AF65-F5344CB8AC3E}">
        <p14:creationId xmlns:p14="http://schemas.microsoft.com/office/powerpoint/2010/main" val="4231531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just" defTabSz="538163" rtl="0" eaLnBrk="0" fontAlgn="base" latinLnBrk="0" hangingPunct="0">
              <a:lnSpc>
                <a:spcPct val="100000"/>
              </a:lnSpc>
              <a:spcBef>
                <a:spcPct val="30000"/>
              </a:spcBef>
              <a:spcAft>
                <a:spcPct val="0"/>
              </a:spcAft>
              <a:buClrTx/>
              <a:buSzTx/>
              <a:buFontTx/>
              <a:buNone/>
              <a:tabLst/>
              <a:defRPr/>
            </a:pPr>
            <a:endParaRPr lang="ru-RU" sz="1200" kern="1200" dirty="0">
              <a:solidFill>
                <a:srgbClr val="0000FF"/>
              </a:solidFill>
              <a:latin typeface="+mn-lt"/>
              <a:ea typeface="+mn-ea"/>
              <a:cs typeface="+mn-cs"/>
            </a:endParaRPr>
          </a:p>
        </p:txBody>
      </p:sp>
      <p:sp>
        <p:nvSpPr>
          <p:cNvPr id="4" name="Номер слайда 3"/>
          <p:cNvSpPr>
            <a:spLocks noGrp="1"/>
          </p:cNvSpPr>
          <p:nvPr>
            <p:ph type="sldNum" sz="quarter" idx="10"/>
          </p:nvPr>
        </p:nvSpPr>
        <p:spPr/>
        <p:txBody>
          <a:bodyPr/>
          <a:lstStyle/>
          <a:p>
            <a:pPr>
              <a:defRPr/>
            </a:pPr>
            <a:fld id="{E5783ABF-CE3D-4065-AB84-C6E1F752BB37}" type="slidenum">
              <a:rPr lang="ru-RU" smtClean="0"/>
              <a:pPr>
                <a:defRPr/>
              </a:pPr>
              <a:t>8</a:t>
            </a:fld>
            <a:endParaRPr lang="ru-RU" dirty="0"/>
          </a:p>
        </p:txBody>
      </p:sp>
    </p:spTree>
    <p:extLst>
      <p:ext uri="{BB962C8B-B14F-4D97-AF65-F5344CB8AC3E}">
        <p14:creationId xmlns:p14="http://schemas.microsoft.com/office/powerpoint/2010/main" val="2002374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just" defTabSz="538163" rtl="0" eaLnBrk="0" fontAlgn="base" latinLnBrk="0" hangingPunct="0">
              <a:lnSpc>
                <a:spcPct val="100000"/>
              </a:lnSpc>
              <a:spcBef>
                <a:spcPct val="30000"/>
              </a:spcBef>
              <a:spcAft>
                <a:spcPct val="0"/>
              </a:spcAft>
              <a:buClrTx/>
              <a:buSzTx/>
              <a:buFontTx/>
              <a:buNone/>
              <a:tabLst/>
              <a:defRPr/>
            </a:pPr>
            <a:endParaRPr lang="ru-RU" sz="1200" kern="1200" dirty="0">
              <a:solidFill>
                <a:srgbClr val="0000FF"/>
              </a:solidFill>
              <a:latin typeface="+mn-lt"/>
              <a:ea typeface="+mn-ea"/>
              <a:cs typeface="+mn-cs"/>
            </a:endParaRPr>
          </a:p>
        </p:txBody>
      </p:sp>
      <p:sp>
        <p:nvSpPr>
          <p:cNvPr id="4" name="Номер слайда 3"/>
          <p:cNvSpPr>
            <a:spLocks noGrp="1"/>
          </p:cNvSpPr>
          <p:nvPr>
            <p:ph type="sldNum" sz="quarter" idx="10"/>
          </p:nvPr>
        </p:nvSpPr>
        <p:spPr/>
        <p:txBody>
          <a:bodyPr/>
          <a:lstStyle/>
          <a:p>
            <a:pPr>
              <a:defRPr/>
            </a:pPr>
            <a:fld id="{E5783ABF-CE3D-4065-AB84-C6E1F752BB37}" type="slidenum">
              <a:rPr lang="ru-RU" smtClean="0"/>
              <a:pPr>
                <a:defRPr/>
              </a:pPr>
              <a:t>9</a:t>
            </a:fld>
            <a:endParaRPr lang="ru-RU" dirty="0"/>
          </a:p>
        </p:txBody>
      </p:sp>
    </p:spTree>
    <p:extLst>
      <p:ext uri="{BB962C8B-B14F-4D97-AF65-F5344CB8AC3E}">
        <p14:creationId xmlns:p14="http://schemas.microsoft.com/office/powerpoint/2010/main" val="2849839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A0E36D25-E40A-4651-84DA-5ED802074F8F}" type="datetimeFigureOut">
              <a:rPr lang="ru-RU"/>
              <a:pPr>
                <a:defRPr/>
              </a:pPr>
              <a:t>17.01.2018</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dirty="0"/>
          </a:p>
        </p:txBody>
      </p:sp>
      <p:sp>
        <p:nvSpPr>
          <p:cNvPr id="6" name="Номер слайда 5"/>
          <p:cNvSpPr>
            <a:spLocks noGrp="1"/>
          </p:cNvSpPr>
          <p:nvPr>
            <p:ph type="sldNum" sz="quarter" idx="12"/>
          </p:nvPr>
        </p:nvSpPr>
        <p:spPr/>
        <p:txBody>
          <a:bodyPr/>
          <a:lstStyle>
            <a:lvl1pPr>
              <a:defRPr/>
            </a:lvl1pPr>
          </a:lstStyle>
          <a:p>
            <a:pPr>
              <a:defRPr/>
            </a:pPr>
            <a:fld id="{DE7D7983-2209-4AED-B015-99513648ACF9}" type="slidenum">
              <a:rPr lang="ru-RU"/>
              <a:pPr>
                <a:defRPr/>
              </a:pPr>
              <a:t>‹#›</a:t>
            </a:fld>
            <a:endParaRPr lang="ru-RU" dirty="0"/>
          </a:p>
        </p:txBody>
      </p:sp>
    </p:spTree>
    <p:extLst>
      <p:ext uri="{BB962C8B-B14F-4D97-AF65-F5344CB8AC3E}">
        <p14:creationId xmlns:p14="http://schemas.microsoft.com/office/powerpoint/2010/main" val="1094060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91C5A0D4-99CE-4B7A-9289-3821303D2F43}" type="datetimeFigureOut">
              <a:rPr lang="ru-RU"/>
              <a:pPr>
                <a:defRPr/>
              </a:pPr>
              <a:t>17.01.2018</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dirty="0"/>
          </a:p>
        </p:txBody>
      </p:sp>
      <p:sp>
        <p:nvSpPr>
          <p:cNvPr id="6" name="Номер слайда 5"/>
          <p:cNvSpPr>
            <a:spLocks noGrp="1"/>
          </p:cNvSpPr>
          <p:nvPr>
            <p:ph type="sldNum" sz="quarter" idx="12"/>
          </p:nvPr>
        </p:nvSpPr>
        <p:spPr/>
        <p:txBody>
          <a:bodyPr/>
          <a:lstStyle>
            <a:lvl1pPr>
              <a:defRPr/>
            </a:lvl1pPr>
          </a:lstStyle>
          <a:p>
            <a:pPr>
              <a:defRPr/>
            </a:pPr>
            <a:fld id="{7BDFEEF7-2BF3-4FFC-98FA-69AF0797A046}" type="slidenum">
              <a:rPr lang="ru-RU"/>
              <a:pPr>
                <a:defRPr/>
              </a:pPr>
              <a:t>‹#›</a:t>
            </a:fld>
            <a:endParaRPr lang="ru-RU" dirty="0"/>
          </a:p>
        </p:txBody>
      </p:sp>
    </p:spTree>
    <p:extLst>
      <p:ext uri="{BB962C8B-B14F-4D97-AF65-F5344CB8AC3E}">
        <p14:creationId xmlns:p14="http://schemas.microsoft.com/office/powerpoint/2010/main" val="2871390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97B52ED1-F2F6-4DC7-ACBA-96C17A1380FD}" type="datetimeFigureOut">
              <a:rPr lang="ru-RU"/>
              <a:pPr>
                <a:defRPr/>
              </a:pPr>
              <a:t>17.01.2018</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dirty="0"/>
          </a:p>
        </p:txBody>
      </p:sp>
      <p:sp>
        <p:nvSpPr>
          <p:cNvPr id="6" name="Номер слайда 5"/>
          <p:cNvSpPr>
            <a:spLocks noGrp="1"/>
          </p:cNvSpPr>
          <p:nvPr>
            <p:ph type="sldNum" sz="quarter" idx="12"/>
          </p:nvPr>
        </p:nvSpPr>
        <p:spPr/>
        <p:txBody>
          <a:bodyPr/>
          <a:lstStyle>
            <a:lvl1pPr>
              <a:defRPr/>
            </a:lvl1pPr>
          </a:lstStyle>
          <a:p>
            <a:pPr>
              <a:defRPr/>
            </a:pPr>
            <a:fld id="{3420DB7F-5A43-41D8-A814-CF254AB0F626}" type="slidenum">
              <a:rPr lang="ru-RU"/>
              <a:pPr>
                <a:defRPr/>
              </a:pPr>
              <a:t>‹#›</a:t>
            </a:fld>
            <a:endParaRPr lang="ru-RU" dirty="0"/>
          </a:p>
        </p:txBody>
      </p:sp>
    </p:spTree>
    <p:extLst>
      <p:ext uri="{BB962C8B-B14F-4D97-AF65-F5344CB8AC3E}">
        <p14:creationId xmlns:p14="http://schemas.microsoft.com/office/powerpoint/2010/main" val="3972387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D5621437-6D98-4815-B967-4046D9CB3197}" type="datetimeFigureOut">
              <a:rPr lang="ru-RU"/>
              <a:pPr>
                <a:defRPr/>
              </a:pPr>
              <a:t>17.01.2018</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dirty="0"/>
          </a:p>
        </p:txBody>
      </p:sp>
      <p:sp>
        <p:nvSpPr>
          <p:cNvPr id="6" name="Номер слайда 5"/>
          <p:cNvSpPr>
            <a:spLocks noGrp="1"/>
          </p:cNvSpPr>
          <p:nvPr>
            <p:ph type="sldNum" sz="quarter" idx="12"/>
          </p:nvPr>
        </p:nvSpPr>
        <p:spPr/>
        <p:txBody>
          <a:bodyPr/>
          <a:lstStyle>
            <a:lvl1pPr>
              <a:defRPr/>
            </a:lvl1pPr>
          </a:lstStyle>
          <a:p>
            <a:pPr>
              <a:defRPr/>
            </a:pPr>
            <a:fld id="{A4024F98-7FFF-4494-8708-B20707743E3C}" type="slidenum">
              <a:rPr lang="ru-RU"/>
              <a:pPr>
                <a:defRPr/>
              </a:pPr>
              <a:t>‹#›</a:t>
            </a:fld>
            <a:endParaRPr lang="ru-RU" dirty="0"/>
          </a:p>
        </p:txBody>
      </p:sp>
    </p:spTree>
    <p:extLst>
      <p:ext uri="{BB962C8B-B14F-4D97-AF65-F5344CB8AC3E}">
        <p14:creationId xmlns:p14="http://schemas.microsoft.com/office/powerpoint/2010/main" val="6089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792BD092-3494-4A59-A656-81B1C1BAF134}" type="datetimeFigureOut">
              <a:rPr lang="ru-RU"/>
              <a:pPr>
                <a:defRPr/>
              </a:pPr>
              <a:t>17.01.2018</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dirty="0"/>
          </a:p>
        </p:txBody>
      </p:sp>
      <p:sp>
        <p:nvSpPr>
          <p:cNvPr id="6" name="Номер слайда 5"/>
          <p:cNvSpPr>
            <a:spLocks noGrp="1"/>
          </p:cNvSpPr>
          <p:nvPr>
            <p:ph type="sldNum" sz="quarter" idx="12"/>
          </p:nvPr>
        </p:nvSpPr>
        <p:spPr/>
        <p:txBody>
          <a:bodyPr/>
          <a:lstStyle>
            <a:lvl1pPr>
              <a:defRPr/>
            </a:lvl1pPr>
          </a:lstStyle>
          <a:p>
            <a:pPr>
              <a:defRPr/>
            </a:pPr>
            <a:fld id="{0C94D0B5-5D2F-485B-BAD8-31C401FD1929}" type="slidenum">
              <a:rPr lang="ru-RU"/>
              <a:pPr>
                <a:defRPr/>
              </a:pPr>
              <a:t>‹#›</a:t>
            </a:fld>
            <a:endParaRPr lang="ru-RU" dirty="0"/>
          </a:p>
        </p:txBody>
      </p:sp>
    </p:spTree>
    <p:extLst>
      <p:ext uri="{BB962C8B-B14F-4D97-AF65-F5344CB8AC3E}">
        <p14:creationId xmlns:p14="http://schemas.microsoft.com/office/powerpoint/2010/main" val="1151374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95220395-22F2-4FCF-9AFD-5E3D2EB50100}" type="datetimeFigureOut">
              <a:rPr lang="ru-RU"/>
              <a:pPr>
                <a:defRPr/>
              </a:pPr>
              <a:t>17.01.2018</a:t>
            </a:fld>
            <a:endParaRPr lang="ru-RU" dirty="0"/>
          </a:p>
        </p:txBody>
      </p:sp>
      <p:sp>
        <p:nvSpPr>
          <p:cNvPr id="6" name="Нижний колонтитул 4"/>
          <p:cNvSpPr>
            <a:spLocks noGrp="1"/>
          </p:cNvSpPr>
          <p:nvPr>
            <p:ph type="ftr" sz="quarter" idx="11"/>
          </p:nvPr>
        </p:nvSpPr>
        <p:spPr/>
        <p:txBody>
          <a:bodyPr/>
          <a:lstStyle>
            <a:lvl1pPr>
              <a:defRPr/>
            </a:lvl1pPr>
          </a:lstStyle>
          <a:p>
            <a:pPr>
              <a:defRPr/>
            </a:pPr>
            <a:endParaRPr lang="ru-RU" dirty="0"/>
          </a:p>
        </p:txBody>
      </p:sp>
      <p:sp>
        <p:nvSpPr>
          <p:cNvPr id="7" name="Номер слайда 5"/>
          <p:cNvSpPr>
            <a:spLocks noGrp="1"/>
          </p:cNvSpPr>
          <p:nvPr>
            <p:ph type="sldNum" sz="quarter" idx="12"/>
          </p:nvPr>
        </p:nvSpPr>
        <p:spPr/>
        <p:txBody>
          <a:bodyPr/>
          <a:lstStyle>
            <a:lvl1pPr>
              <a:defRPr/>
            </a:lvl1pPr>
          </a:lstStyle>
          <a:p>
            <a:pPr>
              <a:defRPr/>
            </a:pPr>
            <a:fld id="{B347F425-481A-42F8-903A-0B0078CA77B9}" type="slidenum">
              <a:rPr lang="ru-RU"/>
              <a:pPr>
                <a:defRPr/>
              </a:pPr>
              <a:t>‹#›</a:t>
            </a:fld>
            <a:endParaRPr lang="ru-RU" dirty="0"/>
          </a:p>
        </p:txBody>
      </p:sp>
    </p:spTree>
    <p:extLst>
      <p:ext uri="{BB962C8B-B14F-4D97-AF65-F5344CB8AC3E}">
        <p14:creationId xmlns:p14="http://schemas.microsoft.com/office/powerpoint/2010/main" val="1375482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AD8395A7-7A02-435D-8C53-16BA38C52688}" type="datetimeFigureOut">
              <a:rPr lang="ru-RU"/>
              <a:pPr>
                <a:defRPr/>
              </a:pPr>
              <a:t>17.01.2018</a:t>
            </a:fld>
            <a:endParaRPr lang="ru-RU" dirty="0"/>
          </a:p>
        </p:txBody>
      </p:sp>
      <p:sp>
        <p:nvSpPr>
          <p:cNvPr id="8" name="Нижний колонтитул 4"/>
          <p:cNvSpPr>
            <a:spLocks noGrp="1"/>
          </p:cNvSpPr>
          <p:nvPr>
            <p:ph type="ftr" sz="quarter" idx="11"/>
          </p:nvPr>
        </p:nvSpPr>
        <p:spPr/>
        <p:txBody>
          <a:bodyPr/>
          <a:lstStyle>
            <a:lvl1pPr>
              <a:defRPr/>
            </a:lvl1pPr>
          </a:lstStyle>
          <a:p>
            <a:pPr>
              <a:defRPr/>
            </a:pPr>
            <a:endParaRPr lang="ru-RU" dirty="0"/>
          </a:p>
        </p:txBody>
      </p:sp>
      <p:sp>
        <p:nvSpPr>
          <p:cNvPr id="9" name="Номер слайда 5"/>
          <p:cNvSpPr>
            <a:spLocks noGrp="1"/>
          </p:cNvSpPr>
          <p:nvPr>
            <p:ph type="sldNum" sz="quarter" idx="12"/>
          </p:nvPr>
        </p:nvSpPr>
        <p:spPr/>
        <p:txBody>
          <a:bodyPr/>
          <a:lstStyle>
            <a:lvl1pPr>
              <a:defRPr/>
            </a:lvl1pPr>
          </a:lstStyle>
          <a:p>
            <a:pPr>
              <a:defRPr/>
            </a:pPr>
            <a:fld id="{46FEB0D6-4A45-4A1D-AB60-4E34EC65747E}" type="slidenum">
              <a:rPr lang="ru-RU"/>
              <a:pPr>
                <a:defRPr/>
              </a:pPr>
              <a:t>‹#›</a:t>
            </a:fld>
            <a:endParaRPr lang="ru-RU" dirty="0"/>
          </a:p>
        </p:txBody>
      </p:sp>
    </p:spTree>
    <p:extLst>
      <p:ext uri="{BB962C8B-B14F-4D97-AF65-F5344CB8AC3E}">
        <p14:creationId xmlns:p14="http://schemas.microsoft.com/office/powerpoint/2010/main" val="1934451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F9020149-8A6F-4AAC-8E8C-AE825D63D775}" type="datetimeFigureOut">
              <a:rPr lang="ru-RU"/>
              <a:pPr>
                <a:defRPr/>
              </a:pPr>
              <a:t>17.01.2018</a:t>
            </a:fld>
            <a:endParaRPr lang="ru-RU" dirty="0"/>
          </a:p>
        </p:txBody>
      </p:sp>
      <p:sp>
        <p:nvSpPr>
          <p:cNvPr id="4" name="Нижний колонтитул 4"/>
          <p:cNvSpPr>
            <a:spLocks noGrp="1"/>
          </p:cNvSpPr>
          <p:nvPr>
            <p:ph type="ftr" sz="quarter" idx="11"/>
          </p:nvPr>
        </p:nvSpPr>
        <p:spPr/>
        <p:txBody>
          <a:bodyPr/>
          <a:lstStyle>
            <a:lvl1pPr>
              <a:defRPr/>
            </a:lvl1pPr>
          </a:lstStyle>
          <a:p>
            <a:pPr>
              <a:defRPr/>
            </a:pPr>
            <a:endParaRPr lang="ru-RU" dirty="0"/>
          </a:p>
        </p:txBody>
      </p:sp>
      <p:sp>
        <p:nvSpPr>
          <p:cNvPr id="5" name="Номер слайда 5"/>
          <p:cNvSpPr>
            <a:spLocks noGrp="1"/>
          </p:cNvSpPr>
          <p:nvPr>
            <p:ph type="sldNum" sz="quarter" idx="12"/>
          </p:nvPr>
        </p:nvSpPr>
        <p:spPr/>
        <p:txBody>
          <a:bodyPr/>
          <a:lstStyle>
            <a:lvl1pPr>
              <a:defRPr/>
            </a:lvl1pPr>
          </a:lstStyle>
          <a:p>
            <a:pPr>
              <a:defRPr/>
            </a:pPr>
            <a:fld id="{393400DB-2C1F-43DC-BAC0-109119555A9E}" type="slidenum">
              <a:rPr lang="ru-RU"/>
              <a:pPr>
                <a:defRPr/>
              </a:pPr>
              <a:t>‹#›</a:t>
            </a:fld>
            <a:endParaRPr lang="ru-RU" dirty="0"/>
          </a:p>
        </p:txBody>
      </p:sp>
    </p:spTree>
    <p:extLst>
      <p:ext uri="{BB962C8B-B14F-4D97-AF65-F5344CB8AC3E}">
        <p14:creationId xmlns:p14="http://schemas.microsoft.com/office/powerpoint/2010/main" val="2625558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852786E8-A224-4B7D-BE31-B5E4AE183C38}" type="datetimeFigureOut">
              <a:rPr lang="ru-RU"/>
              <a:pPr>
                <a:defRPr/>
              </a:pPr>
              <a:t>17.01.2018</a:t>
            </a:fld>
            <a:endParaRPr lang="ru-RU" dirty="0"/>
          </a:p>
        </p:txBody>
      </p:sp>
      <p:sp>
        <p:nvSpPr>
          <p:cNvPr id="3" name="Нижний колонтитул 4"/>
          <p:cNvSpPr>
            <a:spLocks noGrp="1"/>
          </p:cNvSpPr>
          <p:nvPr>
            <p:ph type="ftr" sz="quarter" idx="11"/>
          </p:nvPr>
        </p:nvSpPr>
        <p:spPr/>
        <p:txBody>
          <a:bodyPr/>
          <a:lstStyle>
            <a:lvl1pPr>
              <a:defRPr/>
            </a:lvl1pPr>
          </a:lstStyle>
          <a:p>
            <a:pPr>
              <a:defRPr/>
            </a:pPr>
            <a:endParaRPr lang="ru-RU" dirty="0"/>
          </a:p>
        </p:txBody>
      </p:sp>
      <p:sp>
        <p:nvSpPr>
          <p:cNvPr id="4" name="Номер слайда 5"/>
          <p:cNvSpPr>
            <a:spLocks noGrp="1"/>
          </p:cNvSpPr>
          <p:nvPr>
            <p:ph type="sldNum" sz="quarter" idx="12"/>
          </p:nvPr>
        </p:nvSpPr>
        <p:spPr/>
        <p:txBody>
          <a:bodyPr/>
          <a:lstStyle>
            <a:lvl1pPr>
              <a:defRPr/>
            </a:lvl1pPr>
          </a:lstStyle>
          <a:p>
            <a:pPr>
              <a:defRPr/>
            </a:pPr>
            <a:fld id="{B36DF856-765E-480F-81FD-8A1B546309CB}" type="slidenum">
              <a:rPr lang="ru-RU"/>
              <a:pPr>
                <a:defRPr/>
              </a:pPr>
              <a:t>‹#›</a:t>
            </a:fld>
            <a:endParaRPr lang="ru-RU" dirty="0"/>
          </a:p>
        </p:txBody>
      </p:sp>
    </p:spTree>
    <p:extLst>
      <p:ext uri="{BB962C8B-B14F-4D97-AF65-F5344CB8AC3E}">
        <p14:creationId xmlns:p14="http://schemas.microsoft.com/office/powerpoint/2010/main" val="3337502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F2E25902-8423-4CA2-AA2F-8C6F522D2B51}" type="datetimeFigureOut">
              <a:rPr lang="ru-RU"/>
              <a:pPr>
                <a:defRPr/>
              </a:pPr>
              <a:t>17.01.2018</a:t>
            </a:fld>
            <a:endParaRPr lang="ru-RU" dirty="0"/>
          </a:p>
        </p:txBody>
      </p:sp>
      <p:sp>
        <p:nvSpPr>
          <p:cNvPr id="6" name="Нижний колонтитул 4"/>
          <p:cNvSpPr>
            <a:spLocks noGrp="1"/>
          </p:cNvSpPr>
          <p:nvPr>
            <p:ph type="ftr" sz="quarter" idx="11"/>
          </p:nvPr>
        </p:nvSpPr>
        <p:spPr/>
        <p:txBody>
          <a:bodyPr/>
          <a:lstStyle>
            <a:lvl1pPr>
              <a:defRPr/>
            </a:lvl1pPr>
          </a:lstStyle>
          <a:p>
            <a:pPr>
              <a:defRPr/>
            </a:pPr>
            <a:endParaRPr lang="ru-RU" dirty="0"/>
          </a:p>
        </p:txBody>
      </p:sp>
      <p:sp>
        <p:nvSpPr>
          <p:cNvPr id="7" name="Номер слайда 5"/>
          <p:cNvSpPr>
            <a:spLocks noGrp="1"/>
          </p:cNvSpPr>
          <p:nvPr>
            <p:ph type="sldNum" sz="quarter" idx="12"/>
          </p:nvPr>
        </p:nvSpPr>
        <p:spPr/>
        <p:txBody>
          <a:bodyPr/>
          <a:lstStyle>
            <a:lvl1pPr>
              <a:defRPr/>
            </a:lvl1pPr>
          </a:lstStyle>
          <a:p>
            <a:pPr>
              <a:defRPr/>
            </a:pPr>
            <a:fld id="{E0F07166-7E66-45C6-AA11-CD1FC33DD23E}" type="slidenum">
              <a:rPr lang="ru-RU"/>
              <a:pPr>
                <a:defRPr/>
              </a:pPr>
              <a:t>‹#›</a:t>
            </a:fld>
            <a:endParaRPr lang="ru-RU" dirty="0"/>
          </a:p>
        </p:txBody>
      </p:sp>
    </p:spTree>
    <p:extLst>
      <p:ext uri="{BB962C8B-B14F-4D97-AF65-F5344CB8AC3E}">
        <p14:creationId xmlns:p14="http://schemas.microsoft.com/office/powerpoint/2010/main" val="622549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dirty="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2139F867-F3FC-4CDA-B3D2-6B64DC2142C2}" type="datetimeFigureOut">
              <a:rPr lang="ru-RU"/>
              <a:pPr>
                <a:defRPr/>
              </a:pPr>
              <a:t>17.01.2018</a:t>
            </a:fld>
            <a:endParaRPr lang="ru-RU" dirty="0"/>
          </a:p>
        </p:txBody>
      </p:sp>
      <p:sp>
        <p:nvSpPr>
          <p:cNvPr id="6" name="Нижний колонтитул 4"/>
          <p:cNvSpPr>
            <a:spLocks noGrp="1"/>
          </p:cNvSpPr>
          <p:nvPr>
            <p:ph type="ftr" sz="quarter" idx="11"/>
          </p:nvPr>
        </p:nvSpPr>
        <p:spPr/>
        <p:txBody>
          <a:bodyPr/>
          <a:lstStyle>
            <a:lvl1pPr>
              <a:defRPr/>
            </a:lvl1pPr>
          </a:lstStyle>
          <a:p>
            <a:pPr>
              <a:defRPr/>
            </a:pPr>
            <a:endParaRPr lang="ru-RU" dirty="0"/>
          </a:p>
        </p:txBody>
      </p:sp>
      <p:sp>
        <p:nvSpPr>
          <p:cNvPr id="7" name="Номер слайда 5"/>
          <p:cNvSpPr>
            <a:spLocks noGrp="1"/>
          </p:cNvSpPr>
          <p:nvPr>
            <p:ph type="sldNum" sz="quarter" idx="12"/>
          </p:nvPr>
        </p:nvSpPr>
        <p:spPr/>
        <p:txBody>
          <a:bodyPr/>
          <a:lstStyle>
            <a:lvl1pPr>
              <a:defRPr/>
            </a:lvl1pPr>
          </a:lstStyle>
          <a:p>
            <a:pPr>
              <a:defRPr/>
            </a:pPr>
            <a:fld id="{9C682FAC-26AA-4612-81E8-75D54C82ED6B}" type="slidenum">
              <a:rPr lang="ru-RU"/>
              <a:pPr>
                <a:defRPr/>
              </a:pPr>
              <a:t>‹#›</a:t>
            </a:fld>
            <a:endParaRPr lang="ru-RU" dirty="0"/>
          </a:p>
        </p:txBody>
      </p:sp>
    </p:spTree>
    <p:extLst>
      <p:ext uri="{BB962C8B-B14F-4D97-AF65-F5344CB8AC3E}">
        <p14:creationId xmlns:p14="http://schemas.microsoft.com/office/powerpoint/2010/main" val="3892090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050"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2051"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4FAC7632-D4DE-4F04-909B-32185A5BF3DA}" type="datetimeFigureOut">
              <a:rPr lang="ru-RU"/>
              <a:pPr>
                <a:defRPr/>
              </a:pPr>
              <a:t>17.01.2018</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9523872-419A-4F93-993A-86AAFCB36430}" type="slidenum">
              <a:rPr lang="ru-RU"/>
              <a:pPr>
                <a:defRPr/>
              </a:pPr>
              <a:t>‹#›</a:t>
            </a:fld>
            <a:endParaRPr lang="ru-RU" dirty="0"/>
          </a:p>
        </p:txBody>
      </p:sp>
    </p:spTree>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2.gif"/></Relationships>
</file>

<file path=ppt/slides/_rels/slide1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7.wmf"/><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4.gi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www1.jinr.ru/Pepan_letters/panl_3_2005/01_anan.pdf"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hyperlink" Target="http://isinn.jinr.ru/proceedings/isinn-17/pdf/Shvetsov.pdf"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www1.jinr.ru/Preprints/2012/110(P18-2012-110).pdf"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hyperlink" Target="http://www1.jinr.ru/Pepan_letters/panl_2014_6/06_pavl.pdf" TargetMode="External"/><Relationship Id="rId5" Type="http://schemas.openxmlformats.org/officeDocument/2006/relationships/hyperlink" Target="http://www1.jinr.ru/Preprints/2015/056(D10-2015-56)_e.pdf" TargetMode="External"/><Relationship Id="rId4" Type="http://schemas.openxmlformats.org/officeDocument/2006/relationships/hyperlink" Target="https://www.nist.gov/srm"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ww1.jinr.ru/Pepan_letters/panl_2013_1/07_dmit.pdf" TargetMode="External"/><Relationship Id="rId2" Type="http://schemas.openxmlformats.org/officeDocument/2006/relationships/hyperlink" Target=".%20&#1053;.&#1042;.%20&#1042;&#1086;&#1088;&#1086;&#1085;&#1086;&#1074;&#1072;,%20&#1058;.&#1044;.%20&#1055;&#1072;&#1085;&#1086;&#1074;&#1072;.%20&#1053;&#1072;&#1074;&#1077;&#1090;&#1086;&#1084;%20&#1080;%20&#1086;&#1090;&#1088;&#1072;&#1074;&#1072;&#1084;&#1080;%20&#1094;&#1072;&#1088;&#1080;&#1094;&#1091;%20&#1080;&#1079;&#1074;&#1077;&#1076;&#1086;&#1096;&#1072;&#8230;%20&#1053;&#1072;&#1091;&#1082;&#1072;%20&#1074;%20&#1056;&#1086;&#1089;&#1089;&#1080;&#1080;.%20&#8470;%203.%201998.%20&#1057;.%2066-70." TargetMode="External"/><Relationship Id="rId1" Type="http://schemas.openxmlformats.org/officeDocument/2006/relationships/slideLayout" Target="../slideLayouts/slideLayout7.xml"/><Relationship Id="rId4" Type="http://schemas.openxmlformats.org/officeDocument/2006/relationships/hyperlink" Target="http://nucleardata.nuclear.lu.se/toi/radSearch.asp"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2" name="Text Box 7"/>
          <p:cNvSpPr txBox="1">
            <a:spLocks noChangeArrowheads="1"/>
          </p:cNvSpPr>
          <p:nvPr/>
        </p:nvSpPr>
        <p:spPr bwMode="auto">
          <a:xfrm>
            <a:off x="0" y="282171"/>
            <a:ext cx="9144000" cy="350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rgbClr val="0000FF"/>
                </a:solidFill>
                <a:latin typeface="Arial" pitchFamily="34" charset="0"/>
              </a:defRPr>
            </a:lvl1pPr>
            <a:lvl2pPr marL="742950" indent="-285750" eaLnBrk="0" hangingPunct="0">
              <a:defRPr sz="2400" b="1">
                <a:solidFill>
                  <a:srgbClr val="0000FF"/>
                </a:solidFill>
                <a:latin typeface="Arial" pitchFamily="34" charset="0"/>
              </a:defRPr>
            </a:lvl2pPr>
            <a:lvl3pPr marL="1143000" indent="-228600" eaLnBrk="0" hangingPunct="0">
              <a:defRPr sz="2400" b="1">
                <a:solidFill>
                  <a:srgbClr val="0000FF"/>
                </a:solidFill>
                <a:latin typeface="Arial" pitchFamily="34" charset="0"/>
              </a:defRPr>
            </a:lvl3pPr>
            <a:lvl4pPr marL="1600200" indent="-228600" eaLnBrk="0" hangingPunct="0">
              <a:defRPr sz="2400" b="1">
                <a:solidFill>
                  <a:srgbClr val="0000FF"/>
                </a:solidFill>
                <a:latin typeface="Arial" pitchFamily="34" charset="0"/>
              </a:defRPr>
            </a:lvl4pPr>
            <a:lvl5pPr marL="2057400" indent="-228600" eaLnBrk="0" hangingPunct="0">
              <a:defRPr sz="2400" b="1">
                <a:solidFill>
                  <a:srgbClr val="0000FF"/>
                </a:solidFill>
                <a:latin typeface="Arial" pitchFamily="34" charset="0"/>
              </a:defRPr>
            </a:lvl5pPr>
            <a:lvl6pPr marL="2514600" indent="-228600" eaLnBrk="0" fontAlgn="base" hangingPunct="0">
              <a:spcBef>
                <a:spcPct val="0"/>
              </a:spcBef>
              <a:spcAft>
                <a:spcPct val="0"/>
              </a:spcAft>
              <a:defRPr sz="2400" b="1">
                <a:solidFill>
                  <a:srgbClr val="0000FF"/>
                </a:solidFill>
                <a:latin typeface="Arial" pitchFamily="34" charset="0"/>
              </a:defRPr>
            </a:lvl6pPr>
            <a:lvl7pPr marL="2971800" indent="-228600" eaLnBrk="0" fontAlgn="base" hangingPunct="0">
              <a:spcBef>
                <a:spcPct val="0"/>
              </a:spcBef>
              <a:spcAft>
                <a:spcPct val="0"/>
              </a:spcAft>
              <a:defRPr sz="2400" b="1">
                <a:solidFill>
                  <a:srgbClr val="0000FF"/>
                </a:solidFill>
                <a:latin typeface="Arial" pitchFamily="34" charset="0"/>
              </a:defRPr>
            </a:lvl7pPr>
            <a:lvl8pPr marL="3429000" indent="-228600" eaLnBrk="0" fontAlgn="base" hangingPunct="0">
              <a:spcBef>
                <a:spcPct val="0"/>
              </a:spcBef>
              <a:spcAft>
                <a:spcPct val="0"/>
              </a:spcAft>
              <a:defRPr sz="2400" b="1">
                <a:solidFill>
                  <a:srgbClr val="0000FF"/>
                </a:solidFill>
                <a:latin typeface="Arial" pitchFamily="34" charset="0"/>
              </a:defRPr>
            </a:lvl8pPr>
            <a:lvl9pPr marL="3886200" indent="-228600" eaLnBrk="0" fontAlgn="base" hangingPunct="0">
              <a:spcBef>
                <a:spcPct val="0"/>
              </a:spcBef>
              <a:spcAft>
                <a:spcPct val="0"/>
              </a:spcAft>
              <a:defRPr sz="2400" b="1">
                <a:solidFill>
                  <a:srgbClr val="0000FF"/>
                </a:solidFill>
                <a:latin typeface="Arial" pitchFamily="34" charset="0"/>
              </a:defRPr>
            </a:lvl9pPr>
          </a:lstStyle>
          <a:p>
            <a:pPr algn="ctr">
              <a:lnSpc>
                <a:spcPct val="114000"/>
              </a:lnSpc>
            </a:pPr>
            <a:r>
              <a:rPr lang="en-US" sz="2700"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QUALITATIVE AND QUANTITATIVE ANALYSIS OF </a:t>
            </a:r>
            <a:endParaRPr lang="ru-RU" sz="2700" dirty="0" smtClean="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endParaRPr>
          </a:p>
          <a:p>
            <a:pPr algn="ctr">
              <a:lnSpc>
                <a:spcPct val="114000"/>
              </a:lnSpc>
            </a:pPr>
            <a:r>
              <a:rPr lang="en-US" sz="2700" dirty="0" smtClean="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ARSENIC </a:t>
            </a:r>
            <a:r>
              <a:rPr lang="en-US" sz="2700"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AND MERCURY</a:t>
            </a:r>
          </a:p>
          <a:p>
            <a:pPr algn="ctr">
              <a:lnSpc>
                <a:spcPct val="114000"/>
              </a:lnSpc>
            </a:pPr>
            <a:r>
              <a:rPr lang="en-US" sz="2700"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IN HUMAN REMAINS OF THE XVI-XVII CENTURIES</a:t>
            </a:r>
          </a:p>
          <a:p>
            <a:pPr algn="ctr">
              <a:lnSpc>
                <a:spcPct val="114000"/>
              </a:lnSpc>
            </a:pPr>
            <a:r>
              <a:rPr lang="en-US" sz="2700"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FROM THE MOSCOW KREMLIN NECROPOLISES</a:t>
            </a:r>
          </a:p>
          <a:p>
            <a:pPr algn="ctr">
              <a:lnSpc>
                <a:spcPct val="114000"/>
              </a:lnSpc>
            </a:pPr>
            <a:r>
              <a:rPr lang="en-US" sz="2700"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BY NEUTRON ACTIVATION ANALYSIS</a:t>
            </a:r>
          </a:p>
          <a:p>
            <a:pPr algn="ctr">
              <a:lnSpc>
                <a:spcPct val="114000"/>
              </a:lnSpc>
            </a:pPr>
            <a:r>
              <a:rPr lang="en-US" sz="2700"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AT THE IREN FACILITY </a:t>
            </a:r>
            <a:endParaRPr lang="en-US" sz="2700" dirty="0" smtClean="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endParaRPr>
          </a:p>
          <a:p>
            <a:pPr algn="ctr">
              <a:lnSpc>
                <a:spcPct val="114000"/>
              </a:lnSpc>
            </a:pPr>
            <a:r>
              <a:rPr lang="en-US" sz="2700" dirty="0" smtClean="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AND </a:t>
            </a:r>
            <a:r>
              <a:rPr lang="en-US" sz="2700"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THE IBR-2 REACTOR OF FLNP </a:t>
            </a:r>
            <a:r>
              <a:rPr lang="en-US" sz="2700" dirty="0" smtClean="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JINR</a:t>
            </a:r>
            <a:r>
              <a:rPr lang="ru-RU" sz="2700" dirty="0" smtClean="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a:t>
            </a:r>
            <a:endParaRPr lang="ru-RU" sz="2700"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endParaRPr>
          </a:p>
        </p:txBody>
      </p:sp>
      <p:sp>
        <p:nvSpPr>
          <p:cNvPr id="2054" name="Text Box 9"/>
          <p:cNvSpPr txBox="1">
            <a:spLocks noChangeArrowheads="1"/>
          </p:cNvSpPr>
          <p:nvPr/>
        </p:nvSpPr>
        <p:spPr bwMode="auto">
          <a:xfrm>
            <a:off x="1187624" y="3799757"/>
            <a:ext cx="676875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rgbClr val="0000FF"/>
                </a:solidFill>
                <a:latin typeface="Arial" pitchFamily="34" charset="0"/>
              </a:defRPr>
            </a:lvl1pPr>
            <a:lvl2pPr marL="742950" indent="-285750" eaLnBrk="0" hangingPunct="0">
              <a:defRPr sz="2400" b="1">
                <a:solidFill>
                  <a:srgbClr val="0000FF"/>
                </a:solidFill>
                <a:latin typeface="Arial" pitchFamily="34" charset="0"/>
              </a:defRPr>
            </a:lvl2pPr>
            <a:lvl3pPr marL="1143000" indent="-228600" eaLnBrk="0" hangingPunct="0">
              <a:defRPr sz="2400" b="1">
                <a:solidFill>
                  <a:srgbClr val="0000FF"/>
                </a:solidFill>
                <a:latin typeface="Arial" pitchFamily="34" charset="0"/>
              </a:defRPr>
            </a:lvl3pPr>
            <a:lvl4pPr marL="1600200" indent="-228600" eaLnBrk="0" hangingPunct="0">
              <a:defRPr sz="2400" b="1">
                <a:solidFill>
                  <a:srgbClr val="0000FF"/>
                </a:solidFill>
                <a:latin typeface="Arial" pitchFamily="34" charset="0"/>
              </a:defRPr>
            </a:lvl4pPr>
            <a:lvl5pPr marL="2057400" indent="-228600" eaLnBrk="0" hangingPunct="0">
              <a:defRPr sz="2400" b="1">
                <a:solidFill>
                  <a:srgbClr val="0000FF"/>
                </a:solidFill>
                <a:latin typeface="Arial" pitchFamily="34" charset="0"/>
              </a:defRPr>
            </a:lvl5pPr>
            <a:lvl6pPr marL="2514600" indent="-228600" eaLnBrk="0" fontAlgn="base" hangingPunct="0">
              <a:spcBef>
                <a:spcPct val="0"/>
              </a:spcBef>
              <a:spcAft>
                <a:spcPct val="0"/>
              </a:spcAft>
              <a:defRPr sz="2400" b="1">
                <a:solidFill>
                  <a:srgbClr val="0000FF"/>
                </a:solidFill>
                <a:latin typeface="Arial" pitchFamily="34" charset="0"/>
              </a:defRPr>
            </a:lvl6pPr>
            <a:lvl7pPr marL="2971800" indent="-228600" eaLnBrk="0" fontAlgn="base" hangingPunct="0">
              <a:spcBef>
                <a:spcPct val="0"/>
              </a:spcBef>
              <a:spcAft>
                <a:spcPct val="0"/>
              </a:spcAft>
              <a:defRPr sz="2400" b="1">
                <a:solidFill>
                  <a:srgbClr val="0000FF"/>
                </a:solidFill>
                <a:latin typeface="Arial" pitchFamily="34" charset="0"/>
              </a:defRPr>
            </a:lvl7pPr>
            <a:lvl8pPr marL="3429000" indent="-228600" eaLnBrk="0" fontAlgn="base" hangingPunct="0">
              <a:spcBef>
                <a:spcPct val="0"/>
              </a:spcBef>
              <a:spcAft>
                <a:spcPct val="0"/>
              </a:spcAft>
              <a:defRPr sz="2400" b="1">
                <a:solidFill>
                  <a:srgbClr val="0000FF"/>
                </a:solidFill>
                <a:latin typeface="Arial" pitchFamily="34" charset="0"/>
              </a:defRPr>
            </a:lvl8pPr>
            <a:lvl9pPr marL="3886200" indent="-228600" eaLnBrk="0" fontAlgn="base" hangingPunct="0">
              <a:spcBef>
                <a:spcPct val="0"/>
              </a:spcBef>
              <a:spcAft>
                <a:spcPct val="0"/>
              </a:spcAft>
              <a:defRPr sz="2400" b="1">
                <a:solidFill>
                  <a:srgbClr val="0000FF"/>
                </a:solidFill>
                <a:latin typeface="Arial" pitchFamily="34" charset="0"/>
              </a:defRPr>
            </a:lvl9pPr>
          </a:lstStyle>
          <a:p>
            <a:pPr algn="ctr"/>
            <a:r>
              <a:rPr lang="it-IT" sz="3600"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T.D. Panova, A.Yu. Dmitriev, </a:t>
            </a:r>
            <a:endParaRPr lang="ru-RU" sz="3600" dirty="0" smtClean="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endParaRPr>
          </a:p>
          <a:p>
            <a:pPr algn="ctr"/>
            <a:r>
              <a:rPr lang="it-IT" sz="3600" dirty="0" smtClean="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S.B</a:t>
            </a:r>
            <a:r>
              <a:rPr lang="it-IT" sz="3600"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 Borzakov, C. Hramco</a:t>
            </a:r>
            <a:endParaRPr lang="en-US" sz="3600"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endParaRP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35865" y="5501086"/>
            <a:ext cx="2384238" cy="870436"/>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4821" y="5190254"/>
            <a:ext cx="1938947" cy="1261741"/>
          </a:xfrm>
          <a:prstGeom prst="rect">
            <a:avLst/>
          </a:prstGeom>
        </p:spPr>
      </p:pic>
      <p:pic>
        <p:nvPicPr>
          <p:cNvPr id="4" name="Рисунок 3"/>
          <p:cNvPicPr>
            <a:picLocks noChangeAspect="1"/>
          </p:cNvPicPr>
          <p:nvPr/>
        </p:nvPicPr>
        <p:blipFill>
          <a:blip r:embed="rId5"/>
          <a:stretch>
            <a:fillRect/>
          </a:stretch>
        </p:blipFill>
        <p:spPr>
          <a:xfrm>
            <a:off x="6372200" y="5230898"/>
            <a:ext cx="2160240" cy="1245820"/>
          </a:xfrm>
          <a:prstGeom prst="rect">
            <a:avLst/>
          </a:prstGeom>
        </p:spPr>
      </p:pic>
    </p:spTree>
    <p:extLst>
      <p:ext uri="{BB962C8B-B14F-4D97-AF65-F5344CB8AC3E}">
        <p14:creationId xmlns:p14="http://schemas.microsoft.com/office/powerpoint/2010/main" val="3982974199"/>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699895" y="2119720"/>
            <a:ext cx="4215818" cy="2585323"/>
          </a:xfrm>
          <a:prstGeom prst="rect">
            <a:avLst/>
          </a:prstGeom>
          <a:noFill/>
        </p:spPr>
        <p:txBody>
          <a:bodyPr wrap="square" rtlCol="0">
            <a:spAutoFit/>
          </a:bodyPr>
          <a:lstStyle/>
          <a:p>
            <a:pPr algn="just" defTabSz="540000"/>
            <a:r>
              <a:rPr lang="ru-RU" sz="1700" dirty="0" smtClean="0">
                <a:solidFill>
                  <a:srgbClr val="0000FF"/>
                </a:solidFill>
              </a:rPr>
              <a:t>	</a:t>
            </a:r>
            <a:r>
              <a:rPr lang="en-US" dirty="0"/>
              <a:t>To remove surface contaminations, the fragments of the hair (about 3.5 g) were divided into three parts. Each part was soaked three times in 100 ml of acetone during 10 min, every two minutes the content of the cup was gently mixed. Cleaned hair was placed between two sheets of filter paper and was kept for 24 h at room </a:t>
            </a:r>
            <a:r>
              <a:rPr lang="en-US" dirty="0" smtClean="0"/>
              <a:t>temperature.</a:t>
            </a:r>
            <a:endParaRPr lang="ru-RU" dirty="0"/>
          </a:p>
        </p:txBody>
      </p:sp>
      <p:sp>
        <p:nvSpPr>
          <p:cNvPr id="4" name="Прямоугольник 3"/>
          <p:cNvSpPr/>
          <p:nvPr/>
        </p:nvSpPr>
        <p:spPr>
          <a:xfrm>
            <a:off x="699895" y="536917"/>
            <a:ext cx="4215817" cy="1514261"/>
          </a:xfrm>
          <a:prstGeom prst="rect">
            <a:avLst/>
          </a:prstGeom>
        </p:spPr>
        <p:txBody>
          <a:bodyPr wrap="square">
            <a:spAutoFit/>
          </a:bodyPr>
          <a:lstStyle/>
          <a:p>
            <a:pPr algn="ctr">
              <a:lnSpc>
                <a:spcPct val="110000"/>
              </a:lnSpc>
            </a:pPr>
            <a:r>
              <a:rPr lang="en-US" sz="2800" b="1" cap="all"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Preparation of hair fragments for </a:t>
            </a:r>
            <a:r>
              <a:rPr lang="en-US" sz="2800" b="1" cap="all" dirty="0" smtClean="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irradiation</a:t>
            </a:r>
            <a:endParaRPr lang="ru-RU" sz="2800" b="1" cap="all"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endParaRPr>
          </a:p>
        </p:txBody>
      </p:sp>
      <p:pic>
        <p:nvPicPr>
          <p:cNvPr id="2" name="Рисунок 1"/>
          <p:cNvPicPr>
            <a:picLocks noChangeAspect="1"/>
          </p:cNvPicPr>
          <p:nvPr/>
        </p:nvPicPr>
        <p:blipFill>
          <a:blip r:embed="rId3"/>
          <a:stretch>
            <a:fillRect/>
          </a:stretch>
        </p:blipFill>
        <p:spPr>
          <a:xfrm>
            <a:off x="5220072" y="260648"/>
            <a:ext cx="3418705" cy="6303468"/>
          </a:xfrm>
          <a:prstGeom prst="rect">
            <a:avLst/>
          </a:prstGeom>
        </p:spPr>
      </p:pic>
      <p:sp>
        <p:nvSpPr>
          <p:cNvPr id="5" name="Прямоугольник 4"/>
          <p:cNvSpPr/>
          <p:nvPr/>
        </p:nvSpPr>
        <p:spPr>
          <a:xfrm>
            <a:off x="2624429" y="5355969"/>
            <a:ext cx="2595643" cy="1200329"/>
          </a:xfrm>
          <a:prstGeom prst="rect">
            <a:avLst/>
          </a:prstGeom>
        </p:spPr>
        <p:txBody>
          <a:bodyPr wrap="square">
            <a:spAutoFit/>
          </a:bodyPr>
          <a:lstStyle/>
          <a:p>
            <a:pPr algn="just"/>
            <a:r>
              <a:rPr lang="en-US" dirty="0"/>
              <a:t>Burial of the great </a:t>
            </a:r>
            <a:r>
              <a:rPr lang="it-IT" dirty="0"/>
              <a:t>Tsarina</a:t>
            </a:r>
            <a:r>
              <a:rPr lang="en-US" dirty="0"/>
              <a:t> Anastasia</a:t>
            </a:r>
            <a:r>
              <a:rPr lang="ru-RU" dirty="0" smtClean="0"/>
              <a:t>. </a:t>
            </a:r>
            <a:r>
              <a:rPr lang="en-US" dirty="0"/>
              <a:t>Miniature of the second half of the XVI century.</a:t>
            </a:r>
          </a:p>
        </p:txBody>
      </p:sp>
    </p:spTree>
    <p:extLst>
      <p:ext uri="{BB962C8B-B14F-4D97-AF65-F5344CB8AC3E}">
        <p14:creationId xmlns:p14="http://schemas.microsoft.com/office/powerpoint/2010/main" val="4889318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5076056" y="927587"/>
            <a:ext cx="3528392" cy="3970318"/>
          </a:xfrm>
          <a:prstGeom prst="rect">
            <a:avLst/>
          </a:prstGeom>
          <a:noFill/>
        </p:spPr>
        <p:txBody>
          <a:bodyPr wrap="square" rtlCol="0">
            <a:spAutoFit/>
          </a:bodyPr>
          <a:lstStyle/>
          <a:p>
            <a:pPr algn="just" defTabSz="540000"/>
            <a:r>
              <a:rPr lang="en-US" dirty="0" smtClean="0"/>
              <a:t>	</a:t>
            </a:r>
            <a:r>
              <a:rPr lang="en-US" dirty="0"/>
              <a:t>To carry out the study, the standard materials from the National Institute of Standards and Technology (USA</a:t>
            </a:r>
            <a:r>
              <a:rPr lang="en-US" dirty="0" smtClean="0"/>
              <a:t>) </a:t>
            </a:r>
            <a:r>
              <a:rPr lang="en-US" dirty="0"/>
              <a:t>have been irradiated together with the</a:t>
            </a:r>
          </a:p>
          <a:p>
            <a:pPr algn="just" defTabSz="540000"/>
            <a:r>
              <a:rPr lang="en-US" dirty="0"/>
              <a:t>samples. </a:t>
            </a:r>
          </a:p>
          <a:p>
            <a:pPr algn="just" defTabSz="540000"/>
            <a:r>
              <a:rPr lang="en-US" dirty="0"/>
              <a:t>	Masses of the standards (7 pieces) and samples for irradiation at the IREN research facility were approximately 1 g. Weighed samples were packed in plastic bags. Each packed sample was placed in an individual plastic container.</a:t>
            </a:r>
            <a:endParaRPr lang="ru-RU" dirty="0"/>
          </a:p>
        </p:txBody>
      </p:sp>
      <p:sp>
        <p:nvSpPr>
          <p:cNvPr id="4" name="Прямоугольник 3"/>
          <p:cNvSpPr/>
          <p:nvPr/>
        </p:nvSpPr>
        <p:spPr>
          <a:xfrm>
            <a:off x="143508" y="361856"/>
            <a:ext cx="8928992" cy="416204"/>
          </a:xfrm>
          <a:prstGeom prst="rect">
            <a:avLst/>
          </a:prstGeom>
        </p:spPr>
        <p:txBody>
          <a:bodyPr wrap="square">
            <a:spAutoFit/>
          </a:bodyPr>
          <a:lstStyle/>
          <a:p>
            <a:pPr algn="ctr">
              <a:lnSpc>
                <a:spcPct val="110000"/>
              </a:lnSpc>
            </a:pPr>
            <a:r>
              <a:rPr lang="en-US" sz="2000" b="1" cap="all"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Samples </a:t>
            </a:r>
            <a:r>
              <a:rPr lang="en-US" sz="2000" b="1" cap="all" dirty="0" smtClean="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and standards preparation </a:t>
            </a:r>
            <a:r>
              <a:rPr lang="en-US" sz="2000" b="1" cap="all"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for </a:t>
            </a:r>
            <a:r>
              <a:rPr lang="en-US" sz="2000" b="1" cap="all" dirty="0" smtClean="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irradiation</a:t>
            </a:r>
            <a:endParaRPr lang="ru-RU" sz="2000" b="1" cap="all"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endParaRPr>
          </a:p>
        </p:txBody>
      </p:sp>
      <p:sp>
        <p:nvSpPr>
          <p:cNvPr id="5" name="Прямоугольник 4"/>
          <p:cNvSpPr/>
          <p:nvPr/>
        </p:nvSpPr>
        <p:spPr>
          <a:xfrm>
            <a:off x="368076" y="3717032"/>
            <a:ext cx="4730532" cy="1047979"/>
          </a:xfrm>
          <a:prstGeom prst="rect">
            <a:avLst/>
          </a:prstGeom>
        </p:spPr>
        <p:txBody>
          <a:bodyPr wrap="square">
            <a:spAutoFit/>
          </a:bodyPr>
          <a:lstStyle/>
          <a:p>
            <a:pPr algn="ctr">
              <a:lnSpc>
                <a:spcPct val="115000"/>
              </a:lnSpc>
              <a:spcAft>
                <a:spcPts val="0"/>
              </a:spcAft>
            </a:pPr>
            <a:r>
              <a:rPr lang="en-US" dirty="0">
                <a:ea typeface="Calibri" panose="020F0502020204030204" pitchFamily="34" charset="0"/>
                <a:cs typeface="Calibri" panose="020F0502020204030204" pitchFamily="34" charset="0"/>
              </a:rPr>
              <a:t>The aluminum substrate </a:t>
            </a:r>
            <a:r>
              <a:rPr lang="en-US" dirty="0" smtClean="0">
                <a:ea typeface="Calibri" panose="020F0502020204030204" pitchFamily="34" charset="0"/>
                <a:cs typeface="Calibri" panose="020F0502020204030204" pitchFamily="34" charset="0"/>
              </a:rPr>
              <a:t>with containers </a:t>
            </a:r>
            <a:r>
              <a:rPr lang="en-US" dirty="0">
                <a:ea typeface="Calibri" panose="020F0502020204030204" pitchFamily="34" charset="0"/>
                <a:cs typeface="Calibri" panose="020F0502020204030204" pitchFamily="34" charset="0"/>
              </a:rPr>
              <a:t>containing </a:t>
            </a:r>
            <a:r>
              <a:rPr lang="en-US" dirty="0" smtClean="0">
                <a:ea typeface="Calibri" panose="020F0502020204030204" pitchFamily="34" charset="0"/>
                <a:cs typeface="Calibri" panose="020F0502020204030204" pitchFamily="34" charset="0"/>
              </a:rPr>
              <a:t>packed </a:t>
            </a:r>
            <a:r>
              <a:rPr lang="en-US" dirty="0">
                <a:ea typeface="Calibri" panose="020F0502020204030204" pitchFamily="34" charset="0"/>
                <a:cs typeface="Calibri" panose="020F0502020204030204" pitchFamily="34" charset="0"/>
              </a:rPr>
              <a:t>samples and standards for </a:t>
            </a:r>
            <a:r>
              <a:rPr lang="en-US" dirty="0" smtClean="0">
                <a:ea typeface="Calibri" panose="020F0502020204030204" pitchFamily="34" charset="0"/>
                <a:cs typeface="Calibri" panose="020F0502020204030204" pitchFamily="34" charset="0"/>
              </a:rPr>
              <a:t>irradiation at the IREN research facility.</a:t>
            </a:r>
            <a:endParaRPr lang="ru-RU" sz="1600" dirty="0">
              <a:ea typeface="Calibri" panose="020F0502020204030204" pitchFamily="34" charset="0"/>
              <a:cs typeface="Times New Roman" panose="02020603050405020304" pitchFamily="18" charset="0"/>
            </a:endParaRPr>
          </a:p>
        </p:txBody>
      </p:sp>
      <p:sp>
        <p:nvSpPr>
          <p:cNvPr id="6" name="TextBox 5"/>
          <p:cNvSpPr txBox="1"/>
          <p:nvPr/>
        </p:nvSpPr>
        <p:spPr>
          <a:xfrm>
            <a:off x="611560" y="4941168"/>
            <a:ext cx="7992888" cy="1477328"/>
          </a:xfrm>
          <a:prstGeom prst="rect">
            <a:avLst/>
          </a:prstGeom>
          <a:noFill/>
        </p:spPr>
        <p:txBody>
          <a:bodyPr wrap="square" rtlCol="0">
            <a:spAutoFit/>
          </a:bodyPr>
          <a:lstStyle/>
          <a:p>
            <a:pPr algn="just" defTabSz="540000"/>
            <a:r>
              <a:rPr lang="en-US" dirty="0" smtClean="0"/>
              <a:t>	</a:t>
            </a:r>
            <a:r>
              <a:rPr lang="en-US" dirty="0"/>
              <a:t>Masses of the standards (10 pieces) and samples for irradiation at the IBR-2 reactor were about 0.1 g. Weighed samples were packed in aluminum capsules. All capsules were placed in one aluminum container.</a:t>
            </a:r>
          </a:p>
          <a:p>
            <a:pPr algn="just" defTabSz="540000"/>
            <a:r>
              <a:rPr lang="en-US" dirty="0"/>
              <a:t>	The hardware-software tool for automation of samples weight </a:t>
            </a:r>
            <a:r>
              <a:rPr lang="en-US" dirty="0" smtClean="0"/>
              <a:t>registration, </a:t>
            </a:r>
            <a:r>
              <a:rPr lang="en-US" dirty="0"/>
              <a:t>created at FLNP JINR, was used for weighing.</a:t>
            </a:r>
            <a:endParaRPr lang="ru-RU" dirty="0"/>
          </a:p>
        </p:txBody>
      </p:sp>
      <p:pic>
        <p:nvPicPr>
          <p:cNvPr id="2" name="Рисунок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5536" y="617462"/>
            <a:ext cx="4522365" cy="3383144"/>
          </a:xfrm>
          <a:prstGeom prst="rect">
            <a:avLst/>
          </a:prstGeom>
        </p:spPr>
      </p:pic>
    </p:spTree>
    <p:extLst>
      <p:ext uri="{BB962C8B-B14F-4D97-AF65-F5344CB8AC3E}">
        <p14:creationId xmlns:p14="http://schemas.microsoft.com/office/powerpoint/2010/main" val="7468644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415396" y="1268760"/>
            <a:ext cx="3669597" cy="4524315"/>
          </a:xfrm>
          <a:prstGeom prst="rect">
            <a:avLst/>
          </a:prstGeom>
          <a:noFill/>
        </p:spPr>
        <p:txBody>
          <a:bodyPr wrap="square" rtlCol="0">
            <a:spAutoFit/>
          </a:bodyPr>
          <a:lstStyle/>
          <a:p>
            <a:pPr algn="just" defTabSz="540000"/>
            <a:r>
              <a:rPr lang="ru-RU" dirty="0"/>
              <a:t>	</a:t>
            </a:r>
            <a:r>
              <a:rPr lang="en-US" dirty="0"/>
              <a:t>The first set of samples and standards was irradiated at the IREN facility in March 2017 for 115.5 h. The IREN installation worked in the following mode: the maximum energy of electrons was 55 MeV, the average current was 2.4 </a:t>
            </a:r>
            <a:r>
              <a:rPr lang="en-US" dirty="0" err="1"/>
              <a:t>μA</a:t>
            </a:r>
            <a:r>
              <a:rPr lang="en-US" dirty="0"/>
              <a:t>. The flux densities of the thermal and resonance neutrons at the facility were determined by the cadmium difference method. Copper samples served as indicators. The flux density of the thermal neutrons was about 6.0 · 10</a:t>
            </a:r>
            <a:r>
              <a:rPr lang="en-US" baseline="30000" dirty="0"/>
              <a:t>7</a:t>
            </a:r>
            <a:r>
              <a:rPr lang="en-US" dirty="0"/>
              <a:t> cm</a:t>
            </a:r>
            <a:r>
              <a:rPr lang="en-US" baseline="30000" dirty="0"/>
              <a:t>−2</a:t>
            </a:r>
            <a:r>
              <a:rPr lang="en-US" dirty="0"/>
              <a:t> · s</a:t>
            </a:r>
            <a:r>
              <a:rPr lang="en-US" baseline="30000" dirty="0"/>
              <a:t>−1</a:t>
            </a:r>
            <a:r>
              <a:rPr lang="en-US" dirty="0"/>
              <a:t>, the flux density of the resonance neutrons at 1 eV was 7.6 · 10</a:t>
            </a:r>
            <a:r>
              <a:rPr lang="en-US" baseline="30000" dirty="0"/>
              <a:t>6</a:t>
            </a:r>
            <a:r>
              <a:rPr lang="en-US" dirty="0"/>
              <a:t> cm</a:t>
            </a:r>
            <a:r>
              <a:rPr lang="en-US" baseline="30000" dirty="0"/>
              <a:t>−2</a:t>
            </a:r>
            <a:r>
              <a:rPr lang="en-US" dirty="0"/>
              <a:t> · s</a:t>
            </a:r>
            <a:r>
              <a:rPr lang="en-US" baseline="30000" dirty="0"/>
              <a:t>−1</a:t>
            </a:r>
            <a:r>
              <a:rPr lang="ru-RU" dirty="0"/>
              <a:t>.</a:t>
            </a:r>
          </a:p>
        </p:txBody>
      </p:sp>
      <p:sp>
        <p:nvSpPr>
          <p:cNvPr id="4" name="Прямоугольник 3"/>
          <p:cNvSpPr/>
          <p:nvPr/>
        </p:nvSpPr>
        <p:spPr>
          <a:xfrm>
            <a:off x="415395" y="507424"/>
            <a:ext cx="3669598" cy="542584"/>
          </a:xfrm>
          <a:prstGeom prst="rect">
            <a:avLst/>
          </a:prstGeom>
        </p:spPr>
        <p:txBody>
          <a:bodyPr wrap="square">
            <a:spAutoFit/>
          </a:bodyPr>
          <a:lstStyle/>
          <a:p>
            <a:pPr algn="ctr">
              <a:lnSpc>
                <a:spcPct val="110000"/>
              </a:lnSpc>
              <a:spcAft>
                <a:spcPts val="0"/>
              </a:spcAft>
            </a:pPr>
            <a:r>
              <a:rPr lang="it-IT" sz="2800" b="1" cap="all" dirty="0" smtClean="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Irradiation</a:t>
            </a:r>
            <a:endParaRPr lang="ru-RU" sz="2800" b="1" cap="all"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endParaRPr>
          </a:p>
        </p:txBody>
      </p:sp>
      <p:pic>
        <p:nvPicPr>
          <p:cNvPr id="9" name="Рисунок 8"/>
          <p:cNvPicPr>
            <a:picLocks noChangeAspect="1"/>
          </p:cNvPicPr>
          <p:nvPr/>
        </p:nvPicPr>
        <p:blipFill>
          <a:blip r:embed="rId3"/>
          <a:stretch>
            <a:fillRect/>
          </a:stretch>
        </p:blipFill>
        <p:spPr>
          <a:xfrm>
            <a:off x="4355976" y="390951"/>
            <a:ext cx="4306050" cy="6043787"/>
          </a:xfrm>
          <a:prstGeom prst="rect">
            <a:avLst/>
          </a:prstGeom>
        </p:spPr>
      </p:pic>
    </p:spTree>
    <p:extLst>
      <p:ext uri="{BB962C8B-B14F-4D97-AF65-F5344CB8AC3E}">
        <p14:creationId xmlns:p14="http://schemas.microsoft.com/office/powerpoint/2010/main" val="13388714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Прямоугольник 3"/>
          <p:cNvSpPr/>
          <p:nvPr/>
        </p:nvSpPr>
        <p:spPr>
          <a:xfrm>
            <a:off x="0" y="323843"/>
            <a:ext cx="9144000" cy="542584"/>
          </a:xfrm>
          <a:prstGeom prst="rect">
            <a:avLst/>
          </a:prstGeom>
        </p:spPr>
        <p:txBody>
          <a:bodyPr wrap="square">
            <a:spAutoFit/>
          </a:bodyPr>
          <a:lstStyle/>
          <a:p>
            <a:pPr algn="ctr">
              <a:lnSpc>
                <a:spcPct val="110000"/>
              </a:lnSpc>
              <a:spcAft>
                <a:spcPts val="0"/>
              </a:spcAft>
            </a:pPr>
            <a:r>
              <a:rPr lang="it-IT" sz="2800" b="1" cap="all" dirty="0" smtClean="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Irradiation</a:t>
            </a:r>
            <a:endParaRPr lang="ru-RU" sz="2800" b="1" cap="all"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endParaRPr>
          </a:p>
        </p:txBody>
      </p:sp>
      <p:sp>
        <p:nvSpPr>
          <p:cNvPr id="6" name="TextBox 5"/>
          <p:cNvSpPr txBox="1"/>
          <p:nvPr/>
        </p:nvSpPr>
        <p:spPr>
          <a:xfrm>
            <a:off x="6544814" y="1284649"/>
            <a:ext cx="2292846" cy="3970318"/>
          </a:xfrm>
          <a:prstGeom prst="rect">
            <a:avLst/>
          </a:prstGeom>
          <a:noFill/>
        </p:spPr>
        <p:txBody>
          <a:bodyPr wrap="square" rtlCol="0">
            <a:spAutoFit/>
          </a:bodyPr>
          <a:lstStyle/>
          <a:p>
            <a:pPr algn="just" defTabSz="540000"/>
            <a:r>
              <a:rPr lang="en-US" dirty="0" smtClean="0"/>
              <a:t>	</a:t>
            </a:r>
            <a:r>
              <a:rPr lang="en-US" dirty="0"/>
              <a:t>The second set of samples and standards was irradiated in the third channel of the IBR-2 </a:t>
            </a:r>
            <a:r>
              <a:rPr lang="en-US" dirty="0" smtClean="0"/>
              <a:t>reactor. </a:t>
            </a:r>
            <a:r>
              <a:rPr lang="en-US" dirty="0"/>
              <a:t>The total irradiation time was about 15 days. The flux density of the thermal neutrons was about </a:t>
            </a:r>
            <a:endParaRPr lang="ru-RU" dirty="0" smtClean="0"/>
          </a:p>
          <a:p>
            <a:pPr algn="just" defTabSz="540000"/>
            <a:r>
              <a:rPr lang="en-US" dirty="0" smtClean="0"/>
              <a:t>5.2 </a:t>
            </a:r>
            <a:r>
              <a:rPr lang="en-US" dirty="0"/>
              <a:t>· 10</a:t>
            </a:r>
            <a:r>
              <a:rPr lang="en-US" baseline="30000" dirty="0"/>
              <a:t>11</a:t>
            </a:r>
            <a:r>
              <a:rPr lang="en-US" dirty="0"/>
              <a:t> cm</a:t>
            </a:r>
            <a:r>
              <a:rPr lang="en-US" baseline="30000" dirty="0"/>
              <a:t>−2</a:t>
            </a:r>
            <a:r>
              <a:rPr lang="en-US" dirty="0"/>
              <a:t> · s</a:t>
            </a:r>
            <a:r>
              <a:rPr lang="en-US" baseline="30000" dirty="0"/>
              <a:t>−1</a:t>
            </a:r>
            <a:r>
              <a:rPr lang="en-US" dirty="0" smtClean="0"/>
              <a:t>,</a:t>
            </a:r>
            <a:endParaRPr lang="ru-RU" dirty="0" smtClean="0"/>
          </a:p>
          <a:p>
            <a:pPr algn="just" defTabSz="540000"/>
            <a:r>
              <a:rPr lang="en-US" dirty="0" smtClean="0"/>
              <a:t>resonance </a:t>
            </a:r>
            <a:r>
              <a:rPr lang="en-US" dirty="0"/>
              <a:t>neutrons - 7.5 · 10</a:t>
            </a:r>
            <a:r>
              <a:rPr lang="en-US" baseline="30000" dirty="0"/>
              <a:t>10</a:t>
            </a:r>
            <a:r>
              <a:rPr lang="en-US" dirty="0"/>
              <a:t> cm</a:t>
            </a:r>
            <a:r>
              <a:rPr lang="en-US" baseline="30000" dirty="0"/>
              <a:t>−2</a:t>
            </a:r>
            <a:r>
              <a:rPr lang="en-US" dirty="0"/>
              <a:t> · s</a:t>
            </a:r>
            <a:r>
              <a:rPr lang="en-US" baseline="30000" dirty="0"/>
              <a:t>−1</a:t>
            </a:r>
            <a:r>
              <a:rPr lang="en-US" dirty="0"/>
              <a:t>.</a:t>
            </a:r>
            <a:endParaRPr lang="ru-RU" dirty="0"/>
          </a:p>
        </p:txBody>
      </p:sp>
      <p:sp>
        <p:nvSpPr>
          <p:cNvPr id="7" name="Овал 6"/>
          <p:cNvSpPr/>
          <p:nvPr/>
        </p:nvSpPr>
        <p:spPr>
          <a:xfrm>
            <a:off x="3033283" y="1416807"/>
            <a:ext cx="352180" cy="345017"/>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5" name="Группа 4"/>
          <p:cNvGrpSpPr/>
          <p:nvPr/>
        </p:nvGrpSpPr>
        <p:grpSpPr>
          <a:xfrm>
            <a:off x="467544" y="1284649"/>
            <a:ext cx="6077270" cy="4140922"/>
            <a:chOff x="467544" y="1284649"/>
            <a:chExt cx="6077270" cy="4140922"/>
          </a:xfrm>
        </p:grpSpPr>
        <p:pic>
          <p:nvPicPr>
            <p:cNvPr id="2" name="Рисунок 1"/>
            <p:cNvPicPr>
              <a:picLocks noChangeAspect="1"/>
            </p:cNvPicPr>
            <p:nvPr/>
          </p:nvPicPr>
          <p:blipFill>
            <a:blip r:embed="rId3" cstate="print"/>
            <a:stretch>
              <a:fillRect/>
            </a:stretch>
          </p:blipFill>
          <p:spPr>
            <a:xfrm>
              <a:off x="467544" y="1284649"/>
              <a:ext cx="5745553" cy="4140922"/>
            </a:xfrm>
            <a:prstGeom prst="rect">
              <a:avLst/>
            </a:prstGeom>
          </p:spPr>
        </p:pic>
        <p:cxnSp>
          <p:nvCxnSpPr>
            <p:cNvPr id="10" name="Прямая со стрелкой 9"/>
            <p:cNvCxnSpPr/>
            <p:nvPr/>
          </p:nvCxnSpPr>
          <p:spPr>
            <a:xfrm flipH="1" flipV="1">
              <a:off x="3358062" y="1651046"/>
              <a:ext cx="3186752" cy="913858"/>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Прямоугольник 13"/>
          <p:cNvSpPr/>
          <p:nvPr/>
        </p:nvSpPr>
        <p:spPr>
          <a:xfrm>
            <a:off x="3056351" y="1398850"/>
            <a:ext cx="337515" cy="380930"/>
          </a:xfrm>
          <a:prstGeom prst="rect">
            <a:avLst/>
          </a:prstGeom>
        </p:spPr>
        <p:txBody>
          <a:bodyPr wrap="none">
            <a:spAutoFit/>
          </a:bodyPr>
          <a:lstStyle/>
          <a:p>
            <a:r>
              <a:rPr lang="ru-RU" sz="1400" dirty="0"/>
              <a:t>3</a:t>
            </a:r>
          </a:p>
        </p:txBody>
      </p:sp>
    </p:spTree>
    <p:extLst>
      <p:ext uri="{BB962C8B-B14F-4D97-AF65-F5344CB8AC3E}">
        <p14:creationId xmlns:p14="http://schemas.microsoft.com/office/powerpoint/2010/main" val="42576959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424941" y="1488048"/>
            <a:ext cx="3498987" cy="3970318"/>
          </a:xfrm>
          <a:prstGeom prst="rect">
            <a:avLst/>
          </a:prstGeom>
          <a:noFill/>
        </p:spPr>
        <p:txBody>
          <a:bodyPr wrap="square" rtlCol="0">
            <a:spAutoFit/>
          </a:bodyPr>
          <a:lstStyle/>
          <a:p>
            <a:pPr algn="just" defTabSz="540000"/>
            <a:r>
              <a:rPr lang="ru-RU" dirty="0"/>
              <a:t>	</a:t>
            </a:r>
            <a:r>
              <a:rPr lang="en-US" dirty="0"/>
              <a:t>Gamma spectra of induced activity of samples were measured twice after irradiation using the automation system for measurement of spectra (see fig) developed at FLNP JINR. This automation system includes a high-purity germanium detector with high resolution produced by Canberra, electronics, sample changer, and </a:t>
            </a:r>
            <a:r>
              <a:rPr lang="en-US" dirty="0" smtClean="0"/>
              <a:t>software. </a:t>
            </a:r>
            <a:r>
              <a:rPr lang="en-US" dirty="0"/>
              <a:t>The energy resolution of the detector is 1.8 </a:t>
            </a:r>
            <a:r>
              <a:rPr lang="en-US" dirty="0" err="1"/>
              <a:t>keV</a:t>
            </a:r>
            <a:r>
              <a:rPr lang="en-US" dirty="0"/>
              <a:t> for the 1173 </a:t>
            </a:r>
            <a:r>
              <a:rPr lang="en-US" dirty="0" err="1"/>
              <a:t>keV</a:t>
            </a:r>
            <a:r>
              <a:rPr lang="en-US" dirty="0"/>
              <a:t> line of </a:t>
            </a:r>
            <a:r>
              <a:rPr lang="en-US" baseline="30000" dirty="0"/>
              <a:t>60</a:t>
            </a:r>
            <a:r>
              <a:rPr lang="en-US" dirty="0"/>
              <a:t>Co, relative efficiency is 40%.</a:t>
            </a:r>
            <a:endParaRPr lang="ru-RU" dirty="0"/>
          </a:p>
        </p:txBody>
      </p:sp>
      <p:sp>
        <p:nvSpPr>
          <p:cNvPr id="4" name="Прямоугольник 3"/>
          <p:cNvSpPr/>
          <p:nvPr/>
        </p:nvSpPr>
        <p:spPr>
          <a:xfrm>
            <a:off x="424941" y="473128"/>
            <a:ext cx="3498987" cy="887294"/>
          </a:xfrm>
          <a:prstGeom prst="rect">
            <a:avLst/>
          </a:prstGeom>
        </p:spPr>
        <p:txBody>
          <a:bodyPr wrap="square">
            <a:spAutoFit/>
          </a:bodyPr>
          <a:lstStyle/>
          <a:p>
            <a:pPr algn="ctr">
              <a:lnSpc>
                <a:spcPct val="110000"/>
              </a:lnSpc>
              <a:spcAft>
                <a:spcPts val="0"/>
              </a:spcAft>
            </a:pPr>
            <a:r>
              <a:rPr lang="it-IT" sz="2400" b="1" cap="all"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Data acquisition and </a:t>
            </a:r>
            <a:r>
              <a:rPr lang="it-IT" sz="2400" b="1" cap="all" dirty="0" smtClean="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analysis</a:t>
            </a:r>
            <a:endParaRPr lang="ru-RU" sz="2400" b="1" cap="all"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endParaRPr>
          </a:p>
        </p:txBody>
      </p:sp>
      <p:pic>
        <p:nvPicPr>
          <p:cNvPr id="8" name="Рисунок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67944" y="260647"/>
            <a:ext cx="4651115" cy="6201487"/>
          </a:xfrm>
          <a:prstGeom prst="rect">
            <a:avLst/>
          </a:prstGeom>
        </p:spPr>
      </p:pic>
      <p:sp>
        <p:nvSpPr>
          <p:cNvPr id="2" name="Прямоугольник 1"/>
          <p:cNvSpPr/>
          <p:nvPr/>
        </p:nvSpPr>
        <p:spPr>
          <a:xfrm>
            <a:off x="1691680" y="5815803"/>
            <a:ext cx="2304256" cy="646331"/>
          </a:xfrm>
          <a:prstGeom prst="rect">
            <a:avLst/>
          </a:prstGeom>
        </p:spPr>
        <p:txBody>
          <a:bodyPr wrap="square">
            <a:spAutoFit/>
          </a:bodyPr>
          <a:lstStyle/>
          <a:p>
            <a:pPr algn="ctr"/>
            <a:r>
              <a:rPr lang="en-US" dirty="0" smtClean="0"/>
              <a:t>Automation </a:t>
            </a:r>
            <a:r>
              <a:rPr lang="en-US" dirty="0"/>
              <a:t>system for </a:t>
            </a:r>
            <a:r>
              <a:rPr lang="en-US" dirty="0" smtClean="0"/>
              <a:t>spectra measurement</a:t>
            </a:r>
            <a:r>
              <a:rPr lang="ru-RU" dirty="0" smtClean="0"/>
              <a:t>.</a:t>
            </a:r>
            <a:endParaRPr lang="ru-RU" dirty="0"/>
          </a:p>
        </p:txBody>
      </p:sp>
    </p:spTree>
    <p:extLst>
      <p:ext uri="{BB962C8B-B14F-4D97-AF65-F5344CB8AC3E}">
        <p14:creationId xmlns:p14="http://schemas.microsoft.com/office/powerpoint/2010/main" val="7386240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Рисунок 7"/>
          <p:cNvPicPr>
            <a:picLocks noChangeAspect="1"/>
          </p:cNvPicPr>
          <p:nvPr/>
        </p:nvPicPr>
        <p:blipFill rotWithShape="1">
          <a:blip r:embed="rId3" cstate="print">
            <a:extLst>
              <a:ext uri="{28A0092B-C50C-407E-A947-70E740481C1C}">
                <a14:useLocalDpi xmlns:a14="http://schemas.microsoft.com/office/drawing/2010/main" val="0"/>
              </a:ext>
            </a:extLst>
          </a:blip>
          <a:srcRect l="7515" t="8648" r="11504" b="4348"/>
          <a:stretch/>
        </p:blipFill>
        <p:spPr>
          <a:xfrm>
            <a:off x="347309" y="260099"/>
            <a:ext cx="5376480" cy="3970324"/>
          </a:xfrm>
          <a:prstGeom prst="rect">
            <a:avLst/>
          </a:prstGeom>
        </p:spPr>
      </p:pic>
      <p:sp>
        <p:nvSpPr>
          <p:cNvPr id="3" name="TextBox 2"/>
          <p:cNvSpPr txBox="1"/>
          <p:nvPr/>
        </p:nvSpPr>
        <p:spPr>
          <a:xfrm>
            <a:off x="5843571" y="1343246"/>
            <a:ext cx="3045629" cy="1200329"/>
          </a:xfrm>
          <a:prstGeom prst="rect">
            <a:avLst/>
          </a:prstGeom>
          <a:noFill/>
        </p:spPr>
        <p:txBody>
          <a:bodyPr wrap="square" rtlCol="0">
            <a:spAutoFit/>
          </a:bodyPr>
          <a:lstStyle/>
          <a:p>
            <a:pPr algn="just" defTabSz="540000"/>
            <a:r>
              <a:rPr lang="ru-RU" dirty="0"/>
              <a:t>	</a:t>
            </a:r>
            <a:r>
              <a:rPr lang="en-US" dirty="0"/>
              <a:t>The first measurement was carried out a few hours after the end of irradiation at the IREN </a:t>
            </a:r>
            <a:r>
              <a:rPr lang="en-US" dirty="0" smtClean="0"/>
              <a:t>facility</a:t>
            </a:r>
            <a:r>
              <a:rPr lang="ru-RU" dirty="0" smtClean="0"/>
              <a:t>..</a:t>
            </a:r>
            <a:r>
              <a:rPr lang="en-US" dirty="0" smtClean="0"/>
              <a:t>.</a:t>
            </a:r>
            <a:endParaRPr lang="ru-RU" dirty="0"/>
          </a:p>
        </p:txBody>
      </p:sp>
      <p:sp>
        <p:nvSpPr>
          <p:cNvPr id="4" name="Прямоугольник 3"/>
          <p:cNvSpPr/>
          <p:nvPr/>
        </p:nvSpPr>
        <p:spPr>
          <a:xfrm>
            <a:off x="5724211" y="461643"/>
            <a:ext cx="3284348" cy="887294"/>
          </a:xfrm>
          <a:prstGeom prst="rect">
            <a:avLst/>
          </a:prstGeom>
        </p:spPr>
        <p:txBody>
          <a:bodyPr wrap="square">
            <a:spAutoFit/>
          </a:bodyPr>
          <a:lstStyle/>
          <a:p>
            <a:pPr algn="ctr">
              <a:lnSpc>
                <a:spcPct val="110000"/>
              </a:lnSpc>
              <a:spcAft>
                <a:spcPts val="0"/>
              </a:spcAft>
            </a:pPr>
            <a:r>
              <a:rPr lang="it-IT" sz="2400" b="1" cap="all"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Data acquisition and </a:t>
            </a:r>
            <a:r>
              <a:rPr lang="it-IT" sz="2400" b="1" cap="all" dirty="0" smtClean="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analysis</a:t>
            </a:r>
            <a:endParaRPr lang="it-IT" sz="2400" b="1" cap="all"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endParaRPr>
          </a:p>
        </p:txBody>
      </p:sp>
      <p:sp>
        <p:nvSpPr>
          <p:cNvPr id="2" name="Rectangle 2"/>
          <p:cNvSpPr>
            <a:spLocks noChangeArrowheads="1"/>
          </p:cNvSpPr>
          <p:nvPr/>
        </p:nvSpPr>
        <p:spPr bwMode="auto">
          <a:xfrm>
            <a:off x="107504" y="170080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 name="Rectangle 4"/>
          <p:cNvSpPr>
            <a:spLocks noChangeArrowheads="1"/>
          </p:cNvSpPr>
          <p:nvPr/>
        </p:nvSpPr>
        <p:spPr bwMode="auto">
          <a:xfrm>
            <a:off x="3707904" y="386104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9" name="Rectangle 1"/>
          <p:cNvSpPr>
            <a:spLocks noChangeArrowheads="1"/>
          </p:cNvSpPr>
          <p:nvPr/>
        </p:nvSpPr>
        <p:spPr bwMode="auto">
          <a:xfrm>
            <a:off x="385230" y="4230423"/>
            <a:ext cx="302433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539750"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indent="0" algn="ctr"/>
            <a:r>
              <a:rPr lang="en-US" sz="1600" dirty="0" smtClean="0">
                <a:latin typeface="+mn-lt"/>
              </a:rPr>
              <a:t>The full spectrum and the </a:t>
            </a:r>
            <a:r>
              <a:rPr lang="en-US" sz="1600" dirty="0">
                <a:latin typeface="+mn-lt"/>
              </a:rPr>
              <a:t>spectrum fragment </a:t>
            </a:r>
            <a:r>
              <a:rPr lang="en-US" sz="1600" dirty="0" smtClean="0">
                <a:latin typeface="+mn-lt"/>
              </a:rPr>
              <a:t>of the sample </a:t>
            </a:r>
            <a:r>
              <a:rPr lang="ru-RU" sz="1600" dirty="0">
                <a:latin typeface="+mn-lt"/>
              </a:rPr>
              <a:t>3</a:t>
            </a:r>
            <a:r>
              <a:rPr lang="en-US" sz="1600" dirty="0" smtClean="0">
                <a:latin typeface="+mn-lt"/>
              </a:rPr>
              <a:t> </a:t>
            </a:r>
            <a:r>
              <a:rPr lang="en-US" sz="1600" dirty="0">
                <a:latin typeface="+mn-lt"/>
              </a:rPr>
              <a:t>irradiated at the </a:t>
            </a:r>
            <a:r>
              <a:rPr lang="en-US" sz="1600" dirty="0" smtClean="0">
                <a:latin typeface="+mn-lt"/>
              </a:rPr>
              <a:t>IREN facility </a:t>
            </a:r>
          </a:p>
          <a:p>
            <a:pPr lvl="0" indent="0" algn="ctr"/>
            <a:r>
              <a:rPr lang="en-US" sz="1600" dirty="0" smtClean="0">
                <a:latin typeface="+mn-lt"/>
              </a:rPr>
              <a:t>(</a:t>
            </a:r>
            <a:r>
              <a:rPr lang="en-US" sz="1600" dirty="0">
                <a:latin typeface="+mn-lt"/>
              </a:rPr>
              <a:t>the </a:t>
            </a:r>
            <a:r>
              <a:rPr lang="en-US" sz="1600" dirty="0" smtClean="0">
                <a:latin typeface="+mn-lt"/>
              </a:rPr>
              <a:t>first measurement</a:t>
            </a:r>
            <a:r>
              <a:rPr lang="en-US" sz="1600" dirty="0">
                <a:latin typeface="+mn-lt"/>
              </a:rPr>
              <a:t>)</a:t>
            </a:r>
            <a:endParaRPr kumimoji="0" lang="ru-RU" altLang="ru-RU" sz="1600" b="0" i="0" u="none" strike="noStrike" cap="none" normalizeH="0" baseline="0" dirty="0" smtClean="0">
              <a:ln>
                <a:noFill/>
              </a:ln>
              <a:effectLst/>
              <a:latin typeface="+mn-lt"/>
            </a:endParaRPr>
          </a:p>
        </p:txBody>
      </p:sp>
      <p:pic>
        <p:nvPicPr>
          <p:cNvPr id="5" name="Рисунок 4"/>
          <p:cNvPicPr>
            <a:picLocks noChangeAspect="1"/>
          </p:cNvPicPr>
          <p:nvPr/>
        </p:nvPicPr>
        <p:blipFill rotWithShape="1">
          <a:blip r:embed="rId4" cstate="print">
            <a:extLst>
              <a:ext uri="{28A0092B-C50C-407E-A947-70E740481C1C}">
                <a14:useLocalDpi xmlns:a14="http://schemas.microsoft.com/office/drawing/2010/main" val="0"/>
              </a:ext>
            </a:extLst>
          </a:blip>
          <a:srcRect l="7316" t="7038" r="8248" b="3357"/>
          <a:stretch/>
        </p:blipFill>
        <p:spPr>
          <a:xfrm>
            <a:off x="3409566" y="2619032"/>
            <a:ext cx="5443185" cy="3970324"/>
          </a:xfrm>
          <a:prstGeom prst="rect">
            <a:avLst/>
          </a:prstGeom>
          <a:ln>
            <a:solidFill>
              <a:srgbClr val="002060"/>
            </a:solidFill>
          </a:ln>
        </p:spPr>
      </p:pic>
    </p:spTree>
    <p:extLst>
      <p:ext uri="{BB962C8B-B14F-4D97-AF65-F5344CB8AC3E}">
        <p14:creationId xmlns:p14="http://schemas.microsoft.com/office/powerpoint/2010/main" val="863979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323528" y="847860"/>
            <a:ext cx="8329750" cy="646331"/>
          </a:xfrm>
          <a:prstGeom prst="rect">
            <a:avLst/>
          </a:prstGeom>
          <a:noFill/>
        </p:spPr>
        <p:txBody>
          <a:bodyPr wrap="square" rtlCol="0">
            <a:spAutoFit/>
          </a:bodyPr>
          <a:lstStyle/>
          <a:p>
            <a:pPr algn="just" defTabSz="540000"/>
            <a:r>
              <a:rPr lang="ru-RU" dirty="0"/>
              <a:t>	</a:t>
            </a:r>
            <a:r>
              <a:rPr lang="en-US" dirty="0" smtClean="0"/>
              <a:t>…and </a:t>
            </a:r>
            <a:r>
              <a:rPr lang="en-US" dirty="0"/>
              <a:t>several days after irradiation of the samples at the IBR-2 reactor (taking into account the radiation situation).</a:t>
            </a:r>
            <a:endParaRPr lang="ru-RU" dirty="0"/>
          </a:p>
        </p:txBody>
      </p:sp>
      <p:sp>
        <p:nvSpPr>
          <p:cNvPr id="4" name="Прямоугольник 3"/>
          <p:cNvSpPr/>
          <p:nvPr/>
        </p:nvSpPr>
        <p:spPr>
          <a:xfrm>
            <a:off x="0" y="309811"/>
            <a:ext cx="9132144" cy="566309"/>
          </a:xfrm>
          <a:prstGeom prst="rect">
            <a:avLst/>
          </a:prstGeom>
        </p:spPr>
        <p:txBody>
          <a:bodyPr wrap="square">
            <a:spAutoFit/>
          </a:bodyPr>
          <a:lstStyle/>
          <a:p>
            <a:pPr algn="ctr">
              <a:lnSpc>
                <a:spcPct val="110000"/>
              </a:lnSpc>
              <a:spcAft>
                <a:spcPts val="0"/>
              </a:spcAft>
            </a:pPr>
            <a:r>
              <a:rPr lang="it-IT" sz="2800" b="1" cap="all"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Data acquisition and </a:t>
            </a:r>
            <a:r>
              <a:rPr lang="it-IT" sz="2800" b="1" cap="all" dirty="0" smtClean="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analysis</a:t>
            </a:r>
            <a:endParaRPr lang="it-IT" sz="2800" b="1" cap="all"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endParaRPr>
          </a:p>
        </p:txBody>
      </p:sp>
      <p:sp>
        <p:nvSpPr>
          <p:cNvPr id="2" name="Rectangle 2"/>
          <p:cNvSpPr>
            <a:spLocks noChangeArrowheads="1"/>
          </p:cNvSpPr>
          <p:nvPr/>
        </p:nvSpPr>
        <p:spPr bwMode="auto">
          <a:xfrm>
            <a:off x="107504" y="170080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 name="Rectangle 4"/>
          <p:cNvSpPr>
            <a:spLocks noChangeArrowheads="1"/>
          </p:cNvSpPr>
          <p:nvPr/>
        </p:nvSpPr>
        <p:spPr bwMode="auto">
          <a:xfrm>
            <a:off x="3707904" y="386104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9" name="Rectangle 1"/>
          <p:cNvSpPr>
            <a:spLocks noChangeArrowheads="1"/>
          </p:cNvSpPr>
          <p:nvPr/>
        </p:nvSpPr>
        <p:spPr bwMode="auto">
          <a:xfrm>
            <a:off x="7089563" y="4709462"/>
            <a:ext cx="1658901"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539750"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indent="0" algn="ctr"/>
            <a:r>
              <a:rPr lang="en-US" sz="1600" dirty="0">
                <a:latin typeface="+mn-lt"/>
              </a:rPr>
              <a:t>The spectrum fragment of sample </a:t>
            </a:r>
            <a:r>
              <a:rPr lang="en-US" sz="1600" dirty="0" smtClean="0">
                <a:latin typeface="+mn-lt"/>
              </a:rPr>
              <a:t>1 </a:t>
            </a:r>
            <a:r>
              <a:rPr lang="en-US" sz="1600" dirty="0">
                <a:latin typeface="+mn-lt"/>
              </a:rPr>
              <a:t>irradiated at the IBR-2 reactor </a:t>
            </a:r>
            <a:endParaRPr lang="en-US" sz="1600" dirty="0" smtClean="0">
              <a:latin typeface="+mn-lt"/>
            </a:endParaRPr>
          </a:p>
          <a:p>
            <a:pPr lvl="0" indent="0" algn="ctr"/>
            <a:r>
              <a:rPr lang="en-US" sz="1600" dirty="0" smtClean="0">
                <a:latin typeface="+mn-lt"/>
              </a:rPr>
              <a:t>(</a:t>
            </a:r>
            <a:r>
              <a:rPr lang="en-US" sz="1600" dirty="0">
                <a:latin typeface="+mn-lt"/>
              </a:rPr>
              <a:t>the </a:t>
            </a:r>
            <a:r>
              <a:rPr lang="en-US" sz="1600" dirty="0" smtClean="0">
                <a:latin typeface="+mn-lt"/>
              </a:rPr>
              <a:t>first measurement</a:t>
            </a:r>
            <a:r>
              <a:rPr lang="en-US" sz="1600" dirty="0">
                <a:latin typeface="+mn-lt"/>
              </a:rPr>
              <a:t>)</a:t>
            </a:r>
            <a:endParaRPr kumimoji="0" lang="ru-RU" altLang="ru-RU" sz="1600" b="0" i="0" u="none" strike="noStrike" cap="none" normalizeH="0" baseline="0" dirty="0" smtClean="0">
              <a:ln>
                <a:noFill/>
              </a:ln>
              <a:effectLst/>
              <a:latin typeface="+mn-lt"/>
            </a:endParaRPr>
          </a:p>
        </p:txBody>
      </p:sp>
      <p:pic>
        <p:nvPicPr>
          <p:cNvPr id="12" name="Рисунок 11"/>
          <p:cNvPicPr>
            <a:picLocks noChangeAspect="1"/>
          </p:cNvPicPr>
          <p:nvPr/>
        </p:nvPicPr>
        <p:blipFill rotWithShape="1">
          <a:blip r:embed="rId3" cstate="print">
            <a:extLst>
              <a:ext uri="{28A0092B-C50C-407E-A947-70E740481C1C}">
                <a14:useLocalDpi xmlns:a14="http://schemas.microsoft.com/office/drawing/2010/main" val="0"/>
              </a:ext>
            </a:extLst>
          </a:blip>
          <a:srcRect l="8254" t="7608" r="10544" b="4544"/>
          <a:stretch/>
        </p:blipFill>
        <p:spPr>
          <a:xfrm>
            <a:off x="323528" y="1494191"/>
            <a:ext cx="6766035" cy="5031153"/>
          </a:xfrm>
          <a:prstGeom prst="rect">
            <a:avLst/>
          </a:prstGeom>
        </p:spPr>
      </p:pic>
    </p:spTree>
    <p:extLst>
      <p:ext uri="{BB962C8B-B14F-4D97-AF65-F5344CB8AC3E}">
        <p14:creationId xmlns:p14="http://schemas.microsoft.com/office/powerpoint/2010/main" val="28618616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Прямоугольник 3"/>
          <p:cNvSpPr/>
          <p:nvPr/>
        </p:nvSpPr>
        <p:spPr>
          <a:xfrm>
            <a:off x="11856" y="255711"/>
            <a:ext cx="9132144" cy="566309"/>
          </a:xfrm>
          <a:prstGeom prst="rect">
            <a:avLst/>
          </a:prstGeom>
        </p:spPr>
        <p:txBody>
          <a:bodyPr wrap="square">
            <a:spAutoFit/>
          </a:bodyPr>
          <a:lstStyle/>
          <a:p>
            <a:pPr algn="ctr">
              <a:lnSpc>
                <a:spcPct val="110000"/>
              </a:lnSpc>
              <a:spcAft>
                <a:spcPts val="0"/>
              </a:spcAft>
            </a:pPr>
            <a:r>
              <a:rPr lang="it-IT" sz="2800" b="1" cap="all"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Data acquisition and </a:t>
            </a:r>
            <a:r>
              <a:rPr lang="it-IT" sz="2800" b="1" cap="all" dirty="0" smtClean="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analysis</a:t>
            </a:r>
            <a:endParaRPr lang="it-IT" sz="2800" b="1" cap="all"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endParaRPr>
          </a:p>
        </p:txBody>
      </p:sp>
      <p:sp>
        <p:nvSpPr>
          <p:cNvPr id="2" name="Rectangle 2"/>
          <p:cNvSpPr>
            <a:spLocks noChangeArrowheads="1"/>
          </p:cNvSpPr>
          <p:nvPr/>
        </p:nvSpPr>
        <p:spPr bwMode="auto">
          <a:xfrm>
            <a:off x="107504" y="170080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 name="Rectangle 4"/>
          <p:cNvSpPr>
            <a:spLocks noChangeArrowheads="1"/>
          </p:cNvSpPr>
          <p:nvPr/>
        </p:nvSpPr>
        <p:spPr bwMode="auto">
          <a:xfrm>
            <a:off x="3707904" y="386104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0" name="TextBox 9"/>
          <p:cNvSpPr txBox="1"/>
          <p:nvPr/>
        </p:nvSpPr>
        <p:spPr>
          <a:xfrm>
            <a:off x="550984" y="798295"/>
            <a:ext cx="8053464" cy="1200329"/>
          </a:xfrm>
          <a:prstGeom prst="rect">
            <a:avLst/>
          </a:prstGeom>
          <a:noFill/>
        </p:spPr>
        <p:txBody>
          <a:bodyPr wrap="square" rtlCol="0">
            <a:spAutoFit/>
          </a:bodyPr>
          <a:lstStyle/>
          <a:p>
            <a:pPr algn="just" defTabSz="540000"/>
            <a:r>
              <a:rPr lang="ru-RU" dirty="0" smtClean="0"/>
              <a:t>	</a:t>
            </a:r>
            <a:r>
              <a:rPr lang="it-IT" dirty="0"/>
              <a:t>The second </a:t>
            </a:r>
            <a:r>
              <a:rPr lang="en-US" dirty="0"/>
              <a:t>measurement was carried </a:t>
            </a:r>
            <a:r>
              <a:rPr lang="en-US" dirty="0" smtClean="0"/>
              <a:t>out about </a:t>
            </a:r>
            <a:r>
              <a:rPr lang="en-US" dirty="0"/>
              <a:t>three weeks after the end of irradiation. </a:t>
            </a:r>
          </a:p>
          <a:p>
            <a:pPr algn="just" defTabSz="540000"/>
            <a:r>
              <a:rPr lang="en-US" dirty="0"/>
              <a:t>	The Genie-2000 software was used for measurements and analysis of the spectra.</a:t>
            </a:r>
            <a:endParaRPr lang="ru-RU" dirty="0"/>
          </a:p>
        </p:txBody>
      </p:sp>
      <p:sp>
        <p:nvSpPr>
          <p:cNvPr id="8" name="Rectangle 1"/>
          <p:cNvSpPr>
            <a:spLocks noChangeArrowheads="1"/>
          </p:cNvSpPr>
          <p:nvPr/>
        </p:nvSpPr>
        <p:spPr bwMode="auto">
          <a:xfrm>
            <a:off x="387914" y="4515722"/>
            <a:ext cx="1512168"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539750"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indent="0" algn="ctr"/>
            <a:r>
              <a:rPr lang="en-US" sz="1600" dirty="0">
                <a:latin typeface="+mn-lt"/>
              </a:rPr>
              <a:t>The spectrum fragment of sample </a:t>
            </a:r>
            <a:r>
              <a:rPr lang="ru-RU" sz="1600" dirty="0" smtClean="0">
                <a:latin typeface="+mn-lt"/>
              </a:rPr>
              <a:t>3</a:t>
            </a:r>
            <a:r>
              <a:rPr lang="en-US" sz="1600" dirty="0" smtClean="0">
                <a:latin typeface="+mn-lt"/>
              </a:rPr>
              <a:t> </a:t>
            </a:r>
            <a:r>
              <a:rPr lang="en-US" sz="1600" dirty="0">
                <a:latin typeface="+mn-lt"/>
              </a:rPr>
              <a:t>irradiated at the IBR-2 reactor </a:t>
            </a:r>
            <a:endParaRPr lang="en-US" sz="1600" dirty="0" smtClean="0">
              <a:latin typeface="+mn-lt"/>
            </a:endParaRPr>
          </a:p>
          <a:p>
            <a:pPr lvl="0" indent="0" algn="ctr"/>
            <a:r>
              <a:rPr lang="en-US" sz="1600" dirty="0" smtClean="0">
                <a:latin typeface="+mn-lt"/>
              </a:rPr>
              <a:t>(</a:t>
            </a:r>
            <a:r>
              <a:rPr lang="en-US" sz="1600" dirty="0">
                <a:latin typeface="+mn-lt"/>
              </a:rPr>
              <a:t>the </a:t>
            </a:r>
            <a:r>
              <a:rPr lang="en-US" sz="1600" dirty="0" smtClean="0">
                <a:latin typeface="+mn-lt"/>
              </a:rPr>
              <a:t>second measurement</a:t>
            </a:r>
            <a:r>
              <a:rPr lang="en-US" sz="1600" dirty="0">
                <a:latin typeface="+mn-lt"/>
              </a:rPr>
              <a:t>)</a:t>
            </a:r>
            <a:endParaRPr kumimoji="0" lang="ru-RU" altLang="ru-RU" sz="1600" b="0" i="0" u="none" strike="noStrike" cap="none" normalizeH="0" baseline="0" dirty="0" smtClean="0">
              <a:ln>
                <a:noFill/>
              </a:ln>
              <a:effectLst/>
              <a:latin typeface="+mn-lt"/>
            </a:endParaRPr>
          </a:p>
        </p:txBody>
      </p:sp>
      <p:pic>
        <p:nvPicPr>
          <p:cNvPr id="11" name="Рисунок 10"/>
          <p:cNvPicPr>
            <a:picLocks noChangeAspect="1"/>
          </p:cNvPicPr>
          <p:nvPr/>
        </p:nvPicPr>
        <p:blipFill rotWithShape="1">
          <a:blip r:embed="rId3" cstate="print">
            <a:extLst>
              <a:ext uri="{28A0092B-C50C-407E-A947-70E740481C1C}">
                <a14:useLocalDpi xmlns:a14="http://schemas.microsoft.com/office/drawing/2010/main" val="0"/>
              </a:ext>
            </a:extLst>
          </a:blip>
          <a:srcRect l="3375" t="4560" r="9911" b="2719"/>
          <a:stretch/>
        </p:blipFill>
        <p:spPr>
          <a:xfrm>
            <a:off x="1934295" y="1700808"/>
            <a:ext cx="6635940" cy="4877017"/>
          </a:xfrm>
          <a:prstGeom prst="rect">
            <a:avLst/>
          </a:prstGeom>
        </p:spPr>
      </p:pic>
    </p:spTree>
    <p:extLst>
      <p:ext uri="{BB962C8B-B14F-4D97-AF65-F5344CB8AC3E}">
        <p14:creationId xmlns:p14="http://schemas.microsoft.com/office/powerpoint/2010/main" val="35963737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5975749" y="1396669"/>
            <a:ext cx="2874993" cy="4524315"/>
          </a:xfrm>
          <a:prstGeom prst="rect">
            <a:avLst/>
          </a:prstGeom>
          <a:noFill/>
        </p:spPr>
        <p:txBody>
          <a:bodyPr wrap="square" rtlCol="0">
            <a:spAutoFit/>
          </a:bodyPr>
          <a:lstStyle/>
          <a:p>
            <a:pPr algn="just" defTabSz="540000"/>
            <a:r>
              <a:rPr lang="ru-RU" dirty="0" smtClean="0"/>
              <a:t>	</a:t>
            </a:r>
            <a:r>
              <a:rPr lang="en-US" dirty="0"/>
              <a:t>Calculations of mass fraction of elements were made by two methods: the</a:t>
            </a:r>
          </a:p>
          <a:p>
            <a:pPr algn="just" defTabSz="540000"/>
            <a:r>
              <a:rPr lang="en-US" dirty="0"/>
              <a:t>relative (using the standards, the elemental composition of which is well-known and certified) and the absolute one (based on the equation of activation</a:t>
            </a:r>
            <a:r>
              <a:rPr lang="en-US" dirty="0" smtClean="0"/>
              <a:t>).</a:t>
            </a:r>
            <a:endParaRPr lang="en-US" dirty="0"/>
          </a:p>
          <a:p>
            <a:pPr algn="just" defTabSz="540000"/>
            <a:r>
              <a:rPr lang="en-US" dirty="0"/>
              <a:t>	The Concentration software, created at FLNP </a:t>
            </a:r>
            <a:r>
              <a:rPr lang="en-US" dirty="0" smtClean="0"/>
              <a:t>JINR, </a:t>
            </a:r>
            <a:r>
              <a:rPr lang="en-US" dirty="0"/>
              <a:t>was used to calculate the mass fraction of elements by relative method. Nuclear constants </a:t>
            </a:r>
            <a:r>
              <a:rPr lang="en-US" dirty="0" smtClean="0"/>
              <a:t>from </a:t>
            </a:r>
            <a:r>
              <a:rPr lang="en-US" dirty="0"/>
              <a:t>were applied.</a:t>
            </a: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1794" y="337130"/>
            <a:ext cx="5613955" cy="5613955"/>
          </a:xfrm>
          <a:prstGeom prst="rect">
            <a:avLst/>
          </a:prstGeom>
        </p:spPr>
      </p:pic>
      <p:sp>
        <p:nvSpPr>
          <p:cNvPr id="2" name="Прямоугольник 1"/>
          <p:cNvSpPr/>
          <p:nvPr/>
        </p:nvSpPr>
        <p:spPr>
          <a:xfrm>
            <a:off x="491376" y="5920984"/>
            <a:ext cx="5221164" cy="646331"/>
          </a:xfrm>
          <a:prstGeom prst="rect">
            <a:avLst/>
          </a:prstGeom>
        </p:spPr>
        <p:txBody>
          <a:bodyPr wrap="square">
            <a:spAutoFit/>
          </a:bodyPr>
          <a:lstStyle/>
          <a:p>
            <a:pPr algn="ctr"/>
            <a:r>
              <a:rPr lang="en-US" dirty="0"/>
              <a:t>The main window of the program </a:t>
            </a:r>
            <a:endParaRPr lang="en-US" dirty="0" smtClean="0"/>
          </a:p>
          <a:p>
            <a:pPr algn="ctr"/>
            <a:r>
              <a:rPr lang="en-US" dirty="0" smtClean="0"/>
              <a:t>to calculate mass fractions.</a:t>
            </a:r>
            <a:endParaRPr lang="ru-RU" dirty="0"/>
          </a:p>
        </p:txBody>
      </p:sp>
      <p:sp>
        <p:nvSpPr>
          <p:cNvPr id="4" name="Прямоугольник 3"/>
          <p:cNvSpPr/>
          <p:nvPr/>
        </p:nvSpPr>
        <p:spPr>
          <a:xfrm>
            <a:off x="5975749" y="546733"/>
            <a:ext cx="3015455" cy="754758"/>
          </a:xfrm>
          <a:prstGeom prst="rect">
            <a:avLst/>
          </a:prstGeom>
        </p:spPr>
        <p:txBody>
          <a:bodyPr wrap="square">
            <a:spAutoFit/>
          </a:bodyPr>
          <a:lstStyle/>
          <a:p>
            <a:pPr algn="ctr">
              <a:lnSpc>
                <a:spcPct val="110000"/>
              </a:lnSpc>
              <a:spcAft>
                <a:spcPts val="0"/>
              </a:spcAft>
            </a:pPr>
            <a:r>
              <a:rPr lang="it-IT" sz="2000" b="1" cap="all"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Data acquisition and </a:t>
            </a:r>
            <a:r>
              <a:rPr lang="it-IT" sz="2000" b="1" cap="all" dirty="0" smtClean="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analysis</a:t>
            </a:r>
            <a:endParaRPr lang="it-IT" sz="2000" b="1" cap="all"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592105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323528" y="717977"/>
            <a:ext cx="2952328" cy="5909310"/>
          </a:xfrm>
          <a:prstGeom prst="rect">
            <a:avLst/>
          </a:prstGeom>
          <a:noFill/>
        </p:spPr>
        <p:txBody>
          <a:bodyPr wrap="square" rtlCol="0">
            <a:spAutoFit/>
          </a:bodyPr>
          <a:lstStyle/>
          <a:p>
            <a:pPr algn="just" defTabSz="540000"/>
            <a:r>
              <a:rPr lang="ru-RU" dirty="0" smtClean="0"/>
              <a:t>	</a:t>
            </a:r>
            <a:r>
              <a:rPr lang="en-US" dirty="0" smtClean="0"/>
              <a:t>Thus</a:t>
            </a:r>
            <a:r>
              <a:rPr lang="en-US" dirty="0"/>
              <a:t>, we carried out two experiments. In these experiments we used two facilities for irradiation of samples – the IREN research facility and the IBR-2 reactor. Two sets of spectra of induced activity for each sample were measured after irradiation. The obtained data were used to calculate the mass fraction of elements by two methods – relative and absolute. These calculations were performed by three authors independently.</a:t>
            </a:r>
          </a:p>
          <a:p>
            <a:pPr algn="just" defTabSz="540000"/>
            <a:r>
              <a:rPr lang="en-US" dirty="0"/>
              <a:t>	</a:t>
            </a:r>
            <a:r>
              <a:rPr lang="en-US" b="1" dirty="0"/>
              <a:t>The enumerated actions have effectively ensured the quality of analytical studies – QC.</a:t>
            </a:r>
            <a:endParaRPr lang="ru-RU" b="1" dirty="0"/>
          </a:p>
        </p:txBody>
      </p:sp>
      <p:sp>
        <p:nvSpPr>
          <p:cNvPr id="4" name="Прямоугольник 3"/>
          <p:cNvSpPr/>
          <p:nvPr/>
        </p:nvSpPr>
        <p:spPr>
          <a:xfrm>
            <a:off x="6307" y="194757"/>
            <a:ext cx="8928992" cy="566309"/>
          </a:xfrm>
          <a:prstGeom prst="rect">
            <a:avLst/>
          </a:prstGeom>
        </p:spPr>
        <p:txBody>
          <a:bodyPr wrap="square">
            <a:spAutoFit/>
          </a:bodyPr>
          <a:lstStyle/>
          <a:p>
            <a:pPr algn="ctr">
              <a:lnSpc>
                <a:spcPct val="110000"/>
              </a:lnSpc>
              <a:spcAft>
                <a:spcPts val="0"/>
              </a:spcAft>
            </a:pPr>
            <a:r>
              <a:rPr lang="en-US" sz="2800" b="1" cap="all"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Quality control of analytical </a:t>
            </a:r>
            <a:r>
              <a:rPr lang="en-US" sz="2800" b="1" cap="all" dirty="0" smtClean="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studies</a:t>
            </a:r>
            <a:endParaRPr lang="ru-RU" sz="2800" b="1" cap="all"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endParaRPr>
          </a:p>
        </p:txBody>
      </p:sp>
      <p:sp>
        <p:nvSpPr>
          <p:cNvPr id="5" name="Прямоугольник 4"/>
          <p:cNvSpPr/>
          <p:nvPr/>
        </p:nvSpPr>
        <p:spPr>
          <a:xfrm>
            <a:off x="3471980" y="5013176"/>
            <a:ext cx="5437214" cy="1047979"/>
          </a:xfrm>
          <a:prstGeom prst="rect">
            <a:avLst/>
          </a:prstGeom>
        </p:spPr>
        <p:txBody>
          <a:bodyPr wrap="square">
            <a:spAutoFit/>
          </a:bodyPr>
          <a:lstStyle/>
          <a:p>
            <a:pPr algn="ctr">
              <a:lnSpc>
                <a:spcPct val="115000"/>
              </a:lnSpc>
              <a:spcAft>
                <a:spcPts val="0"/>
              </a:spcAft>
            </a:pPr>
            <a:r>
              <a:rPr lang="en-US" dirty="0" smtClean="0">
                <a:ea typeface="Calibri" panose="020F0502020204030204" pitchFamily="34" charset="0"/>
                <a:cs typeface="Calibri" panose="020F0502020204030204" pitchFamily="34" charset="0"/>
              </a:rPr>
              <a:t>The graves of </a:t>
            </a:r>
            <a:r>
              <a:rPr lang="en-US" dirty="0" err="1" smtClean="0">
                <a:ea typeface="Calibri" panose="020F0502020204030204" pitchFamily="34" charset="0"/>
                <a:cs typeface="Calibri" panose="020F0502020204030204" pitchFamily="34" charset="0"/>
              </a:rPr>
              <a:t>Tsarevich</a:t>
            </a:r>
            <a:r>
              <a:rPr lang="en-US" dirty="0" smtClean="0">
                <a:ea typeface="Calibri" panose="020F0502020204030204" pitchFamily="34" charset="0"/>
                <a:cs typeface="Calibri" panose="020F0502020204030204" pitchFamily="34" charset="0"/>
              </a:rPr>
              <a:t> Ivan (left) and Tsar Theodore (right) after their remains were removed for study</a:t>
            </a:r>
            <a:r>
              <a:rPr lang="ru-RU" dirty="0" smtClean="0"/>
              <a:t>. </a:t>
            </a:r>
            <a:r>
              <a:rPr lang="en-US" dirty="0">
                <a:ea typeface="Calibri" panose="020F0502020204030204" pitchFamily="34" charset="0"/>
                <a:cs typeface="Calibri" panose="020F0502020204030204" pitchFamily="34" charset="0"/>
              </a:rPr>
              <a:t>Photo </a:t>
            </a:r>
            <a:r>
              <a:rPr lang="en-US" dirty="0" smtClean="0">
                <a:ea typeface="Calibri" panose="020F0502020204030204" pitchFamily="34" charset="0"/>
                <a:cs typeface="Calibri" panose="020F0502020204030204" pitchFamily="34" charset="0"/>
              </a:rPr>
              <a:t>1963.</a:t>
            </a:r>
            <a:endParaRPr lang="ru-RU" dirty="0">
              <a:ea typeface="Calibri" panose="020F0502020204030204" pitchFamily="34" charset="0"/>
              <a:cs typeface="Times New Roman" panose="02020603050405020304" pitchFamily="18" charset="0"/>
            </a:endParaRPr>
          </a:p>
        </p:txBody>
      </p:sp>
      <p:pic>
        <p:nvPicPr>
          <p:cNvPr id="6" name="Рисунок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71980" y="1052736"/>
            <a:ext cx="5437214" cy="3960440"/>
          </a:xfrm>
          <a:prstGeom prst="rect">
            <a:avLst/>
          </a:prstGeom>
        </p:spPr>
      </p:pic>
    </p:spTree>
    <p:extLst>
      <p:ext uri="{BB962C8B-B14F-4D97-AF65-F5344CB8AC3E}">
        <p14:creationId xmlns:p14="http://schemas.microsoft.com/office/powerpoint/2010/main" val="13719574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4845" y="2636912"/>
            <a:ext cx="8579273" cy="2602827"/>
          </a:xfrm>
          <a:prstGeom prst="rect">
            <a:avLst/>
          </a:prstGeom>
        </p:spPr>
      </p:pic>
      <p:sp>
        <p:nvSpPr>
          <p:cNvPr id="3" name="Прямоугольник 2"/>
          <p:cNvSpPr/>
          <p:nvPr/>
        </p:nvSpPr>
        <p:spPr>
          <a:xfrm>
            <a:off x="323923" y="180854"/>
            <a:ext cx="8496944" cy="2246769"/>
          </a:xfrm>
          <a:prstGeom prst="rect">
            <a:avLst/>
          </a:prstGeom>
        </p:spPr>
        <p:txBody>
          <a:bodyPr wrap="square">
            <a:spAutoFit/>
          </a:bodyPr>
          <a:lstStyle/>
          <a:p>
            <a:pPr algn="ctr">
              <a:spcAft>
                <a:spcPts val="0"/>
              </a:spcAft>
            </a:pPr>
            <a:r>
              <a:rPr lang="en-US" sz="2400" b="1"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DETERMINATION OF THE ORIGIN </a:t>
            </a:r>
            <a:endParaRPr lang="ru-RU" sz="2400" b="1"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endParaRPr>
          </a:p>
          <a:p>
            <a:pPr algn="ctr">
              <a:spcAft>
                <a:spcPts val="0"/>
              </a:spcAft>
            </a:pPr>
            <a:r>
              <a:rPr lang="en-US" sz="2400" b="1" dirty="0" smtClean="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OF </a:t>
            </a:r>
            <a:r>
              <a:rPr lang="en-US" sz="2400" b="1"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THE MEDIEVAL GLASS BRACELETS </a:t>
            </a:r>
            <a:endParaRPr lang="ru-RU" sz="2400" b="1"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endParaRPr>
          </a:p>
          <a:p>
            <a:pPr algn="ctr">
              <a:spcAft>
                <a:spcPts val="0"/>
              </a:spcAft>
            </a:pPr>
            <a:r>
              <a:rPr lang="en-US" sz="2400" b="1"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DISCOVERED IN DUBNA, MOSCOW REGION, RUSSIA </a:t>
            </a:r>
            <a:endParaRPr lang="ru-RU" sz="2400" b="1"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endParaRPr>
          </a:p>
          <a:p>
            <a:pPr algn="ctr">
              <a:spcAft>
                <a:spcPts val="0"/>
              </a:spcAft>
            </a:pPr>
            <a:r>
              <a:rPr lang="en-US" sz="2400" b="1"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USING THE NEUTRON ACTIVATION ANALYSIS.</a:t>
            </a:r>
            <a:endParaRPr lang="ru-RU" sz="2400" b="1"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endParaRPr>
          </a:p>
          <a:p>
            <a:pPr algn="ctr">
              <a:spcAft>
                <a:spcPts val="0"/>
              </a:spcAft>
            </a:pPr>
            <a:r>
              <a:rPr lang="en-US" sz="2200" b="1"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S.O. </a:t>
            </a:r>
            <a:r>
              <a:rPr lang="en-US" sz="2200" b="1" dirty="0" err="1">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Dmitrieva</a:t>
            </a:r>
            <a:r>
              <a:rPr lang="en-US" sz="2200" b="1"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 M.V. </a:t>
            </a:r>
            <a:r>
              <a:rPr lang="en-US" sz="2200" b="1" dirty="0" err="1">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Frontasyeva</a:t>
            </a:r>
            <a:r>
              <a:rPr lang="en-US" sz="2200" b="1"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 A.A. </a:t>
            </a:r>
            <a:r>
              <a:rPr lang="en-US" sz="2200" b="1" dirty="0" err="1">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Dmitriev</a:t>
            </a:r>
            <a:r>
              <a:rPr lang="en-US" sz="2200" b="1"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 </a:t>
            </a:r>
            <a:r>
              <a:rPr lang="en-US" sz="2200" b="1" dirty="0" err="1">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A.Yu</a:t>
            </a:r>
            <a:r>
              <a:rPr lang="en-US" sz="2200" b="1"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 </a:t>
            </a:r>
            <a:r>
              <a:rPr lang="en-US" sz="2200" b="1" dirty="0" err="1">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Dmitriev</a:t>
            </a:r>
            <a:r>
              <a:rPr lang="ru-RU" sz="2200" b="1"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a:t>
            </a:r>
          </a:p>
          <a:p>
            <a:pPr algn="ctr">
              <a:spcAft>
                <a:spcPts val="0"/>
              </a:spcAft>
            </a:pPr>
            <a:r>
              <a:rPr lang="en-US" sz="2200" b="1"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Physics of Particles and Nuclei </a:t>
            </a:r>
            <a:r>
              <a:rPr lang="en-US" sz="2200" b="1" dirty="0" smtClean="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Letters</a:t>
            </a:r>
            <a:r>
              <a:rPr lang="ru-RU" sz="2200" b="1" dirty="0" smtClean="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a:t>
            </a:r>
            <a:r>
              <a:rPr lang="en-US" sz="2200" b="1" dirty="0" smtClean="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 2017</a:t>
            </a:r>
            <a:r>
              <a:rPr lang="ru-RU" sz="2200" b="1" dirty="0" smtClean="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a:t>
            </a:r>
            <a:r>
              <a:rPr lang="en-US" sz="2200" b="1" dirty="0" smtClean="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 V. 14</a:t>
            </a:r>
            <a:r>
              <a:rPr lang="ru-RU" sz="2200" b="1" dirty="0" smtClean="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a:t>
            </a:r>
            <a:r>
              <a:rPr lang="en-US" sz="2200" b="1" dirty="0" smtClean="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 No 1</a:t>
            </a:r>
            <a:r>
              <a:rPr lang="ru-RU" sz="2200" b="1"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a:t>
            </a:r>
            <a:r>
              <a:rPr lang="en-US" sz="2200" b="1" dirty="0" smtClean="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 Pp. </a:t>
            </a:r>
            <a:r>
              <a:rPr lang="en-US" sz="2200" b="1"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239–243.</a:t>
            </a:r>
            <a:endParaRPr lang="ru-RU" sz="2200" b="1"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endParaRPr>
          </a:p>
        </p:txBody>
      </p:sp>
      <p:sp>
        <p:nvSpPr>
          <p:cNvPr id="4" name="Прямоугольник 3"/>
          <p:cNvSpPr/>
          <p:nvPr/>
        </p:nvSpPr>
        <p:spPr>
          <a:xfrm>
            <a:off x="2268139" y="3536234"/>
            <a:ext cx="4608512" cy="1905265"/>
          </a:xfrm>
          <a:prstGeom prst="rect">
            <a:avLst/>
          </a:prstGeom>
        </p:spPr>
        <p:txBody>
          <a:bodyPr wrap="square">
            <a:spAutoFit/>
          </a:bodyPr>
          <a:lstStyle/>
          <a:p>
            <a:pPr marL="342900" lvl="0" indent="-342900" algn="just">
              <a:lnSpc>
                <a:spcPct val="110000"/>
              </a:lnSpc>
              <a:spcAft>
                <a:spcPts val="0"/>
              </a:spcAft>
              <a:buFont typeface="Symbol" panose="05050102010706020507" pitchFamily="18" charset="2"/>
              <a:buChar char=""/>
            </a:pPr>
            <a:r>
              <a:rPr lang="en-US" dirty="0" smtClean="0">
                <a:latin typeface="+mn-lt"/>
                <a:ea typeface="Calibri" panose="020F0502020204030204" pitchFamily="34" charset="0"/>
                <a:cs typeface="Times New Roman" panose="02020603050405020304" pitchFamily="18" charset="0"/>
              </a:rPr>
              <a:t>The </a:t>
            </a:r>
            <a:r>
              <a:rPr lang="en-US" dirty="0">
                <a:latin typeface="+mn-lt"/>
                <a:ea typeface="Calibri" panose="020F0502020204030204" pitchFamily="34" charset="0"/>
                <a:cs typeface="Times New Roman" panose="02020603050405020304" pitchFamily="18" charset="0"/>
              </a:rPr>
              <a:t>bracelets №1, №2, №4, №5, №7 belong to the ancient Russian potassium-lead-siliceous (K-</a:t>
            </a:r>
            <a:r>
              <a:rPr lang="en-US" dirty="0" err="1">
                <a:latin typeface="+mn-lt"/>
                <a:ea typeface="Calibri" panose="020F0502020204030204" pitchFamily="34" charset="0"/>
                <a:cs typeface="Times New Roman" panose="02020603050405020304" pitchFamily="18" charset="0"/>
              </a:rPr>
              <a:t>Pb</a:t>
            </a:r>
            <a:r>
              <a:rPr lang="en-US" dirty="0">
                <a:latin typeface="+mn-lt"/>
                <a:ea typeface="Calibri" panose="020F0502020204030204" pitchFamily="34" charset="0"/>
                <a:cs typeface="Times New Roman" panose="02020603050405020304" pitchFamily="18" charset="0"/>
              </a:rPr>
              <a:t>-Si) </a:t>
            </a:r>
            <a:r>
              <a:rPr lang="en-US" dirty="0" smtClean="0">
                <a:latin typeface="+mn-lt"/>
                <a:ea typeface="Calibri" panose="020F0502020204030204" pitchFamily="34" charset="0"/>
                <a:cs typeface="Times New Roman" panose="02020603050405020304" pitchFamily="18" charset="0"/>
              </a:rPr>
              <a:t>type. Researchers </a:t>
            </a:r>
            <a:r>
              <a:rPr lang="en-US" dirty="0">
                <a:latin typeface="+mn-lt"/>
                <a:ea typeface="Calibri" panose="020F0502020204030204" pitchFamily="34" charset="0"/>
                <a:cs typeface="Times New Roman" panose="02020603050405020304" pitchFamily="18" charset="0"/>
              </a:rPr>
              <a:t>consider that such glass composition was used in the metropolitan workshops of ancient </a:t>
            </a:r>
            <a:r>
              <a:rPr lang="en-US" dirty="0" err="1">
                <a:latin typeface="+mn-lt"/>
                <a:ea typeface="Calibri" panose="020F0502020204030204" pitchFamily="34" charset="0"/>
                <a:cs typeface="Times New Roman" panose="02020603050405020304" pitchFamily="18" charset="0"/>
              </a:rPr>
              <a:t>Rus’</a:t>
            </a:r>
            <a:r>
              <a:rPr lang="en-US" dirty="0">
                <a:latin typeface="+mn-lt"/>
                <a:ea typeface="Calibri" panose="020F0502020204030204" pitchFamily="34" charset="0"/>
                <a:cs typeface="Times New Roman" panose="02020603050405020304" pitchFamily="18" charset="0"/>
              </a:rPr>
              <a:t> in Kiev, as well as in </a:t>
            </a:r>
            <a:r>
              <a:rPr lang="en-US" dirty="0" smtClean="0">
                <a:latin typeface="+mn-lt"/>
                <a:ea typeface="Calibri" panose="020F0502020204030204" pitchFamily="34" charset="0"/>
                <a:cs typeface="Times New Roman" panose="02020603050405020304" pitchFamily="18" charset="0"/>
              </a:rPr>
              <a:t>Novgorod. </a:t>
            </a:r>
            <a:endParaRPr lang="ru-RU" dirty="0" smtClean="0">
              <a:latin typeface="+mn-lt"/>
              <a:ea typeface="Calibri" panose="020F0502020204030204" pitchFamily="34" charset="0"/>
              <a:cs typeface="Times New Roman" panose="02020603050405020304" pitchFamily="18" charset="0"/>
            </a:endParaRPr>
          </a:p>
        </p:txBody>
      </p:sp>
      <p:sp>
        <p:nvSpPr>
          <p:cNvPr id="6" name="Прямоугольник 5"/>
          <p:cNvSpPr/>
          <p:nvPr/>
        </p:nvSpPr>
        <p:spPr>
          <a:xfrm>
            <a:off x="332227" y="5445224"/>
            <a:ext cx="8424540" cy="1006429"/>
          </a:xfrm>
          <a:prstGeom prst="rect">
            <a:avLst/>
          </a:prstGeom>
        </p:spPr>
        <p:txBody>
          <a:bodyPr wrap="square">
            <a:spAutoFit/>
          </a:bodyPr>
          <a:lstStyle/>
          <a:p>
            <a:pPr marL="342900" lvl="0" indent="-342900" algn="just">
              <a:lnSpc>
                <a:spcPct val="110000"/>
              </a:lnSpc>
              <a:spcAft>
                <a:spcPts val="0"/>
              </a:spcAft>
              <a:buFont typeface="Symbol" panose="05050102010706020507" pitchFamily="18" charset="2"/>
              <a:buChar char=""/>
            </a:pPr>
            <a:r>
              <a:rPr lang="en-US" dirty="0" smtClean="0">
                <a:latin typeface="+mn-lt"/>
                <a:ea typeface="Calibri" panose="020F0502020204030204" pitchFamily="34" charset="0"/>
                <a:cs typeface="Times New Roman" panose="02020603050405020304" pitchFamily="18" charset="0"/>
              </a:rPr>
              <a:t>The </a:t>
            </a:r>
            <a:r>
              <a:rPr lang="en-US" dirty="0">
                <a:latin typeface="+mn-lt"/>
                <a:ea typeface="Calibri" panose="020F0502020204030204" pitchFamily="34" charset="0"/>
                <a:cs typeface="Times New Roman" panose="02020603050405020304" pitchFamily="18" charset="0"/>
              </a:rPr>
              <a:t>bracelets №3, №6, №8, №9, №10 belong to the ancient Russian lead-siliceous type (</a:t>
            </a:r>
            <a:r>
              <a:rPr lang="en-US" dirty="0" err="1">
                <a:latin typeface="+mn-lt"/>
                <a:ea typeface="Calibri" panose="020F0502020204030204" pitchFamily="34" charset="0"/>
                <a:cs typeface="Times New Roman" panose="02020603050405020304" pitchFamily="18" charset="0"/>
              </a:rPr>
              <a:t>Pb</a:t>
            </a:r>
            <a:r>
              <a:rPr lang="en-US" dirty="0">
                <a:latin typeface="+mn-lt"/>
                <a:ea typeface="Calibri" panose="020F0502020204030204" pitchFamily="34" charset="0"/>
                <a:cs typeface="Times New Roman" panose="02020603050405020304" pitchFamily="18" charset="0"/>
              </a:rPr>
              <a:t>-Si) of glass. </a:t>
            </a:r>
            <a:r>
              <a:rPr lang="it-IT" dirty="0">
                <a:latin typeface="+mn-lt"/>
                <a:ea typeface="Calibri" panose="020F0502020204030204" pitchFamily="34" charset="0"/>
                <a:cs typeface="Times New Roman" panose="02020603050405020304" pitchFamily="18" charset="0"/>
              </a:rPr>
              <a:t>According to scientists</a:t>
            </a:r>
            <a:r>
              <a:rPr lang="ru-RU" dirty="0" smtClean="0">
                <a:latin typeface="+mn-lt"/>
                <a:ea typeface="Calibri" panose="020F0502020204030204" pitchFamily="34" charset="0"/>
                <a:cs typeface="Times New Roman" panose="02020603050405020304" pitchFamily="18" charset="0"/>
              </a:rPr>
              <a:t>, </a:t>
            </a:r>
            <a:r>
              <a:rPr lang="en-US" dirty="0">
                <a:latin typeface="+mn-lt"/>
                <a:ea typeface="Calibri" panose="020F0502020204030204" pitchFamily="34" charset="0"/>
                <a:cs typeface="Times New Roman" panose="02020603050405020304" pitchFamily="18" charset="0"/>
              </a:rPr>
              <a:t>lead-siliceous glass was produced only in the provincial workshops in </a:t>
            </a:r>
            <a:r>
              <a:rPr lang="en-US" dirty="0" smtClean="0">
                <a:latin typeface="+mn-lt"/>
                <a:ea typeface="Calibri" panose="020F0502020204030204" pitchFamily="34" charset="0"/>
                <a:cs typeface="Times New Roman" panose="02020603050405020304" pitchFamily="18" charset="0"/>
              </a:rPr>
              <a:t>Smolensk</a:t>
            </a:r>
            <a:r>
              <a:rPr lang="en-US" dirty="0">
                <a:latin typeface="+mn-lt"/>
                <a:ea typeface="Calibri" panose="020F0502020204030204" pitchFamily="34" charset="0"/>
                <a:cs typeface="Times New Roman" panose="02020603050405020304" pitchFamily="18" charset="0"/>
              </a:rPr>
              <a:t>, </a:t>
            </a:r>
            <a:r>
              <a:rPr lang="en-US" dirty="0" err="1">
                <a:latin typeface="+mn-lt"/>
                <a:ea typeface="Calibri" panose="020F0502020204030204" pitchFamily="34" charset="0"/>
                <a:cs typeface="Times New Roman" panose="02020603050405020304" pitchFamily="18" charset="0"/>
              </a:rPr>
              <a:t>Polotsk</a:t>
            </a:r>
            <a:r>
              <a:rPr lang="en-US" dirty="0">
                <a:latin typeface="+mn-lt"/>
                <a:ea typeface="Calibri" panose="020F0502020204030204" pitchFamily="34" charset="0"/>
                <a:cs typeface="Times New Roman" panose="02020603050405020304" pitchFamily="18" charset="0"/>
              </a:rPr>
              <a:t>.</a:t>
            </a:r>
            <a:endParaRPr lang="ru-RU" dirty="0">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3981680"/>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215516" y="3121422"/>
            <a:ext cx="8712968" cy="369332"/>
          </a:xfrm>
          <a:prstGeom prst="rect">
            <a:avLst/>
          </a:prstGeom>
          <a:noFill/>
        </p:spPr>
        <p:txBody>
          <a:bodyPr wrap="square" rtlCol="0">
            <a:spAutoFit/>
          </a:bodyPr>
          <a:lstStyle/>
          <a:p>
            <a:pPr algn="just" defTabSz="540000"/>
            <a:r>
              <a:rPr lang="ru-RU" dirty="0" smtClean="0"/>
              <a:t>	</a:t>
            </a:r>
            <a:r>
              <a:rPr lang="en-US" dirty="0"/>
              <a:t>For calculations by absolute method we used the following values</a:t>
            </a:r>
            <a:r>
              <a:rPr lang="ru-RU" dirty="0"/>
              <a:t>:</a:t>
            </a:r>
          </a:p>
        </p:txBody>
      </p:sp>
      <p:sp>
        <p:nvSpPr>
          <p:cNvPr id="4" name="Прямоугольник 3"/>
          <p:cNvSpPr/>
          <p:nvPr/>
        </p:nvSpPr>
        <p:spPr>
          <a:xfrm>
            <a:off x="107503" y="354965"/>
            <a:ext cx="8928992" cy="432426"/>
          </a:xfrm>
          <a:prstGeom prst="rect">
            <a:avLst/>
          </a:prstGeom>
        </p:spPr>
        <p:txBody>
          <a:bodyPr wrap="square">
            <a:spAutoFit/>
          </a:bodyPr>
          <a:lstStyle/>
          <a:p>
            <a:pPr algn="ctr">
              <a:lnSpc>
                <a:spcPct val="110000"/>
              </a:lnSpc>
              <a:spcAft>
                <a:spcPts val="0"/>
              </a:spcAft>
            </a:pPr>
            <a:r>
              <a:rPr lang="en-US" sz="2100" b="1" cap="all" dirty="0" smtClean="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Mass fraction calculation using the absolute method</a:t>
            </a:r>
            <a:endParaRPr lang="ru-RU" sz="2100" b="1" cap="all"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1817598109"/>
              </p:ext>
            </p:extLst>
          </p:nvPr>
        </p:nvGraphicFramePr>
        <p:xfrm>
          <a:off x="285591" y="3499443"/>
          <a:ext cx="5131297" cy="2731665"/>
        </p:xfrm>
        <a:graphic>
          <a:graphicData uri="http://schemas.openxmlformats.org/drawingml/2006/table">
            <a:tbl>
              <a:tblPr>
                <a:tableStyleId>{5C22544A-7EE6-4342-B048-85BDC9FD1C3A}</a:tableStyleId>
              </a:tblPr>
              <a:tblGrid>
                <a:gridCol w="839114">
                  <a:extLst>
                    <a:ext uri="{9D8B030D-6E8A-4147-A177-3AD203B41FA5}">
                      <a16:colId xmlns:a16="http://schemas.microsoft.com/office/drawing/2014/main" xmlns="" val="3514564376"/>
                    </a:ext>
                  </a:extLst>
                </a:gridCol>
                <a:gridCol w="1391884">
                  <a:extLst>
                    <a:ext uri="{9D8B030D-6E8A-4147-A177-3AD203B41FA5}">
                      <a16:colId xmlns:a16="http://schemas.microsoft.com/office/drawing/2014/main" xmlns="" val="1111549972"/>
                    </a:ext>
                  </a:extLst>
                </a:gridCol>
                <a:gridCol w="1115499">
                  <a:extLst>
                    <a:ext uri="{9D8B030D-6E8A-4147-A177-3AD203B41FA5}">
                      <a16:colId xmlns:a16="http://schemas.microsoft.com/office/drawing/2014/main" xmlns="" val="1142237322"/>
                    </a:ext>
                  </a:extLst>
                </a:gridCol>
                <a:gridCol w="776687">
                  <a:extLst>
                    <a:ext uri="{9D8B030D-6E8A-4147-A177-3AD203B41FA5}">
                      <a16:colId xmlns:a16="http://schemas.microsoft.com/office/drawing/2014/main" xmlns="" val="3867498226"/>
                    </a:ext>
                  </a:extLst>
                </a:gridCol>
                <a:gridCol w="1008113">
                  <a:extLst>
                    <a:ext uri="{9D8B030D-6E8A-4147-A177-3AD203B41FA5}">
                      <a16:colId xmlns:a16="http://schemas.microsoft.com/office/drawing/2014/main" xmlns="" val="2194294775"/>
                    </a:ext>
                  </a:extLst>
                </a:gridCol>
              </a:tblGrid>
              <a:tr h="204175">
                <a:tc>
                  <a:txBody>
                    <a:bodyPr/>
                    <a:lstStyle/>
                    <a:p>
                      <a:pPr algn="ctr" fontAlgn="ctr"/>
                      <a:r>
                        <a:rPr lang="en-US" sz="1800" b="0" i="0" u="none" strike="noStrike" dirty="0" smtClean="0">
                          <a:solidFill>
                            <a:srgbClr val="000000"/>
                          </a:solidFill>
                          <a:effectLst/>
                          <a:latin typeface="+mn-lt"/>
                        </a:rPr>
                        <a:t>Isotope</a:t>
                      </a:r>
                      <a:endParaRPr lang="ru-RU" sz="1800" b="0" i="0" u="none" strike="noStrike" dirty="0">
                        <a:solidFill>
                          <a:srgbClr val="000000"/>
                        </a:solidFill>
                        <a:effectLst/>
                        <a:latin typeface="+mn-lt"/>
                      </a:endParaRPr>
                    </a:p>
                  </a:txBody>
                  <a:tcPr marL="9525" marR="9525" marT="9525" marB="0" anchor="ctr">
                    <a:solidFill>
                      <a:schemeClr val="accent6">
                        <a:lumMod val="20000"/>
                        <a:lumOff val="80000"/>
                      </a:schemeClr>
                    </a:solidFill>
                  </a:tcPr>
                </a:tc>
                <a:tc>
                  <a:txBody>
                    <a:bodyPr/>
                    <a:lstStyle/>
                    <a:p>
                      <a:pPr algn="ctr"/>
                      <a:r>
                        <a:rPr lang="en-US" noProof="0" dirty="0" smtClean="0">
                          <a:latin typeface="+mn-lt"/>
                        </a:rPr>
                        <a:t>Thermal neutron activation cross section</a:t>
                      </a:r>
                      <a:r>
                        <a:rPr lang="ru-RU" noProof="0" dirty="0" smtClean="0">
                          <a:latin typeface="+mn-lt"/>
                        </a:rPr>
                        <a:t> </a:t>
                      </a:r>
                      <a:r>
                        <a:rPr lang="el-GR" baseline="0" dirty="0" smtClean="0">
                          <a:latin typeface="+mn-lt"/>
                        </a:rPr>
                        <a:t>σ</a:t>
                      </a:r>
                      <a:r>
                        <a:rPr lang="en-US" baseline="-25000" dirty="0" err="1" smtClean="0">
                          <a:latin typeface="+mn-lt"/>
                        </a:rPr>
                        <a:t>th</a:t>
                      </a:r>
                      <a:r>
                        <a:rPr lang="ru-RU" baseline="0" dirty="0" smtClean="0">
                          <a:latin typeface="+mn-lt"/>
                        </a:rPr>
                        <a:t>, </a:t>
                      </a:r>
                      <a:r>
                        <a:rPr lang="en-US" baseline="0" dirty="0" smtClean="0">
                          <a:latin typeface="+mn-lt"/>
                        </a:rPr>
                        <a:t>barn</a:t>
                      </a:r>
                    </a:p>
                  </a:txBody>
                  <a:tcPr marL="9525" marR="9525" marT="9525" marB="0" anchor="ctr">
                    <a:solidFill>
                      <a:schemeClr val="accent6">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800" u="none" strike="noStrike" dirty="0" smtClean="0">
                          <a:effectLst/>
                          <a:latin typeface="+mn-lt"/>
                        </a:rPr>
                        <a:t>Resonance integral</a:t>
                      </a:r>
                      <a:r>
                        <a:rPr lang="ru-RU" sz="1800" u="none" strike="noStrike" dirty="0" smtClean="0">
                          <a:effectLst/>
                          <a:latin typeface="+mn-lt"/>
                        </a:rPr>
                        <a:t> </a:t>
                      </a:r>
                      <a:endParaRPr lang="en-US" sz="1800" u="none" strike="noStrike" dirty="0" smtClean="0">
                        <a:effectLst/>
                        <a:latin typeface="+mn-lt"/>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sz="1800" u="none" strike="noStrike" dirty="0" err="1" smtClean="0">
                          <a:effectLst/>
                          <a:latin typeface="+mn-lt"/>
                        </a:rPr>
                        <a:t>I</a:t>
                      </a:r>
                      <a:r>
                        <a:rPr lang="en-US" sz="1800" u="none" strike="noStrike" baseline="-25000" dirty="0" err="1" smtClean="0">
                          <a:effectLst/>
                          <a:latin typeface="+mn-lt"/>
                        </a:rPr>
                        <a:t>res</a:t>
                      </a:r>
                      <a:r>
                        <a:rPr lang="ru-RU" baseline="0" dirty="0" smtClean="0">
                          <a:latin typeface="+mn-lt"/>
                        </a:rPr>
                        <a:t>, </a:t>
                      </a:r>
                      <a:r>
                        <a:rPr lang="en-US" baseline="0" dirty="0" smtClean="0">
                          <a:latin typeface="+mn-lt"/>
                        </a:rPr>
                        <a:t>barn</a:t>
                      </a:r>
                      <a:endParaRPr lang="ru-RU" sz="1800" b="0" i="0" u="none" strike="noStrike" baseline="-25000" dirty="0">
                        <a:solidFill>
                          <a:srgbClr val="000000"/>
                        </a:solidFill>
                        <a:effectLst/>
                        <a:latin typeface="+mn-lt"/>
                      </a:endParaRPr>
                    </a:p>
                  </a:txBody>
                  <a:tcPr marL="9525" marR="9525" marT="9525" marB="0" anchor="ctr">
                    <a:solidFill>
                      <a:schemeClr val="accent6">
                        <a:lumMod val="20000"/>
                        <a:lumOff val="80000"/>
                      </a:schemeClr>
                    </a:solidFill>
                  </a:tcPr>
                </a:tc>
                <a:tc>
                  <a:txBody>
                    <a:bodyPr/>
                    <a:lstStyle/>
                    <a:p>
                      <a:pPr algn="ctr"/>
                      <a:r>
                        <a:rPr lang="en-US" dirty="0" smtClean="0">
                          <a:latin typeface="+mn-lt"/>
                        </a:rPr>
                        <a:t>Content</a:t>
                      </a:r>
                      <a:r>
                        <a:rPr lang="ru-RU" baseline="0" dirty="0" smtClean="0">
                          <a:latin typeface="+mn-lt"/>
                        </a:rPr>
                        <a:t> </a:t>
                      </a:r>
                      <a:r>
                        <a:rPr lang="en-US" dirty="0" smtClean="0">
                          <a:latin typeface="+mn-lt"/>
                        </a:rPr>
                        <a:t>f</a:t>
                      </a:r>
                      <a:r>
                        <a:rPr lang="ru-RU" dirty="0" smtClean="0">
                          <a:latin typeface="+mn-lt"/>
                        </a:rPr>
                        <a:t>, %</a:t>
                      </a:r>
                      <a:endParaRPr lang="ru-RU" dirty="0">
                        <a:latin typeface="+mn-lt"/>
                      </a:endParaRPr>
                    </a:p>
                  </a:txBody>
                  <a:tcPr marL="9525" marR="9525" marT="9525" marB="0" anchor="ctr">
                    <a:solidFill>
                      <a:schemeClr val="accent6">
                        <a:lumMod val="20000"/>
                        <a:lumOff val="80000"/>
                      </a:schemeClr>
                    </a:solidFill>
                  </a:tcPr>
                </a:tc>
                <a:tc>
                  <a:txBody>
                    <a:bodyPr/>
                    <a:lstStyle/>
                    <a:p>
                      <a:pPr algn="ctr"/>
                      <a:r>
                        <a:rPr lang="en-US" dirty="0" smtClean="0">
                          <a:latin typeface="+mn-lt"/>
                        </a:rPr>
                        <a:t>Half-life T</a:t>
                      </a:r>
                      <a:r>
                        <a:rPr lang="en-US" baseline="-25000" dirty="0" smtClean="0">
                          <a:latin typeface="+mn-lt"/>
                        </a:rPr>
                        <a:t>1/2</a:t>
                      </a:r>
                      <a:r>
                        <a:rPr lang="ru-RU" sz="1800" b="0" i="0" u="none" strike="noStrike" dirty="0" smtClean="0">
                          <a:solidFill>
                            <a:srgbClr val="000000"/>
                          </a:solidFill>
                          <a:effectLst/>
                          <a:latin typeface="+mn-lt"/>
                        </a:rPr>
                        <a:t>,</a:t>
                      </a:r>
                      <a:r>
                        <a:rPr lang="ru-RU" sz="1800" b="0" i="0" u="none" strike="noStrike" baseline="0" dirty="0" smtClean="0">
                          <a:solidFill>
                            <a:srgbClr val="000000"/>
                          </a:solidFill>
                          <a:effectLst/>
                          <a:latin typeface="+mn-lt"/>
                        </a:rPr>
                        <a:t> </a:t>
                      </a:r>
                      <a:r>
                        <a:rPr lang="en-US" sz="1800" b="0" i="0" u="none" strike="noStrike" dirty="0" smtClean="0">
                          <a:solidFill>
                            <a:srgbClr val="000000"/>
                          </a:solidFill>
                          <a:effectLst/>
                          <a:latin typeface="+mn-lt"/>
                        </a:rPr>
                        <a:t>days</a:t>
                      </a:r>
                      <a:endParaRPr lang="ru-RU" baseline="-25000" dirty="0">
                        <a:latin typeface="+mn-lt"/>
                      </a:endParaRPr>
                    </a:p>
                  </a:txBody>
                  <a:tcPr marL="9525" marR="9525" marT="9525" marB="0" anchor="ctr">
                    <a:solidFill>
                      <a:schemeClr val="accent6">
                        <a:lumMod val="20000"/>
                        <a:lumOff val="80000"/>
                      </a:schemeClr>
                    </a:solidFill>
                  </a:tcPr>
                </a:tc>
                <a:extLst>
                  <a:ext uri="{0D108BD9-81ED-4DB2-BD59-A6C34878D82A}">
                    <a16:rowId xmlns:a16="http://schemas.microsoft.com/office/drawing/2014/main" xmlns="" val="211925587"/>
                  </a:ext>
                </a:extLst>
              </a:tr>
              <a:tr h="702468">
                <a:tc>
                  <a:txBody>
                    <a:bodyPr/>
                    <a:lstStyle/>
                    <a:p>
                      <a:pPr algn="ctr" fontAlgn="ctr"/>
                      <a:r>
                        <a:rPr lang="en-US" sz="1800" b="0" i="0" u="none" strike="noStrike" baseline="30000" dirty="0" smtClean="0">
                          <a:solidFill>
                            <a:schemeClr val="dk1"/>
                          </a:solidFill>
                          <a:effectLst/>
                          <a:latin typeface="+mn-lt"/>
                        </a:rPr>
                        <a:t>76</a:t>
                      </a:r>
                      <a:r>
                        <a:rPr lang="en-US" sz="1800" b="0" i="0" u="none" strike="noStrike" dirty="0" smtClean="0">
                          <a:solidFill>
                            <a:schemeClr val="dk1"/>
                          </a:solidFill>
                          <a:effectLst/>
                          <a:latin typeface="+mn-lt"/>
                        </a:rPr>
                        <a:t>As</a:t>
                      </a:r>
                      <a:endParaRPr lang="ru-RU" sz="1800" b="0" i="0" u="none" strike="noStrike" dirty="0">
                        <a:solidFill>
                          <a:srgbClr val="000000"/>
                        </a:solidFill>
                        <a:effectLst/>
                        <a:latin typeface="+mn-lt"/>
                      </a:endParaRPr>
                    </a:p>
                  </a:txBody>
                  <a:tcPr marL="9525" marR="9525" marT="9525" marB="0" anchor="ctr">
                    <a:solidFill>
                      <a:schemeClr val="accent6">
                        <a:lumMod val="20000"/>
                        <a:lumOff val="80000"/>
                      </a:schemeClr>
                    </a:solidFill>
                  </a:tcPr>
                </a:tc>
                <a:tc>
                  <a:txBody>
                    <a:bodyPr/>
                    <a:lstStyle/>
                    <a:p>
                      <a:pPr algn="ctr" fontAlgn="ctr"/>
                      <a:r>
                        <a:rPr lang="ru-RU" sz="1800" b="0" i="0" u="none" strike="noStrike" dirty="0" smtClean="0">
                          <a:solidFill>
                            <a:schemeClr val="dk1"/>
                          </a:solidFill>
                          <a:effectLst/>
                          <a:latin typeface="+mn-lt"/>
                        </a:rPr>
                        <a:t>4</a:t>
                      </a:r>
                      <a:r>
                        <a:rPr lang="en-US" sz="1800" b="0" i="0" u="none" strike="noStrike" dirty="0" smtClean="0">
                          <a:solidFill>
                            <a:schemeClr val="dk1"/>
                          </a:solidFill>
                          <a:effectLst/>
                          <a:latin typeface="+mn-lt"/>
                        </a:rPr>
                        <a:t>.</a:t>
                      </a:r>
                      <a:r>
                        <a:rPr lang="ru-RU" sz="1800" b="0" i="0" u="none" strike="noStrike" dirty="0" smtClean="0">
                          <a:solidFill>
                            <a:schemeClr val="dk1"/>
                          </a:solidFill>
                          <a:effectLst/>
                          <a:latin typeface="+mn-lt"/>
                        </a:rPr>
                        <a:t>48 ± 0</a:t>
                      </a:r>
                      <a:r>
                        <a:rPr lang="en-US" sz="1800" b="0" i="0" u="none" strike="noStrike" dirty="0" smtClean="0">
                          <a:solidFill>
                            <a:schemeClr val="dk1"/>
                          </a:solidFill>
                          <a:effectLst/>
                          <a:latin typeface="+mn-lt"/>
                        </a:rPr>
                        <a:t>.</a:t>
                      </a:r>
                      <a:r>
                        <a:rPr lang="ru-RU" sz="1800" b="0" i="0" u="none" strike="noStrike" dirty="0" smtClean="0">
                          <a:solidFill>
                            <a:schemeClr val="dk1"/>
                          </a:solidFill>
                          <a:effectLst/>
                          <a:latin typeface="+mn-lt"/>
                        </a:rPr>
                        <a:t>1</a:t>
                      </a:r>
                      <a:endParaRPr lang="ru-RU" sz="1800" b="0" i="0" u="none" strike="noStrike" dirty="0">
                        <a:solidFill>
                          <a:srgbClr val="000000"/>
                        </a:solidFill>
                        <a:effectLst/>
                        <a:latin typeface="+mn-lt"/>
                      </a:endParaRPr>
                    </a:p>
                  </a:txBody>
                  <a:tcPr marL="9525" marR="9525" marT="9525" marB="0" anchor="ctr">
                    <a:solidFill>
                      <a:schemeClr val="accent6">
                        <a:lumMod val="20000"/>
                        <a:lumOff val="80000"/>
                      </a:schemeClr>
                    </a:solidFill>
                  </a:tcPr>
                </a:tc>
                <a:tc>
                  <a:txBody>
                    <a:bodyPr/>
                    <a:lstStyle/>
                    <a:p>
                      <a:pPr algn="ctr" fontAlgn="ctr"/>
                      <a:r>
                        <a:rPr lang="ru-RU" sz="1800" u="none" strike="noStrike" dirty="0" smtClean="0">
                          <a:effectLst/>
                          <a:latin typeface="+mn-lt"/>
                        </a:rPr>
                        <a:t>61</a:t>
                      </a:r>
                      <a:r>
                        <a:rPr lang="ru-RU" sz="1800" b="0" i="0" u="none" strike="noStrike" dirty="0" smtClean="0">
                          <a:solidFill>
                            <a:schemeClr val="dk1"/>
                          </a:solidFill>
                          <a:effectLst/>
                          <a:latin typeface="+mn-lt"/>
                        </a:rPr>
                        <a:t> ± 4</a:t>
                      </a:r>
                      <a:endParaRPr lang="ru-RU" sz="1800" b="0" i="0" u="none" strike="noStrike" dirty="0">
                        <a:solidFill>
                          <a:srgbClr val="000000"/>
                        </a:solidFill>
                        <a:effectLst/>
                        <a:latin typeface="+mn-lt"/>
                      </a:endParaRPr>
                    </a:p>
                  </a:txBody>
                  <a:tcPr marL="9525" marR="9525" marT="9525" marB="0" anchor="ctr">
                    <a:solidFill>
                      <a:schemeClr val="accent6">
                        <a:lumMod val="20000"/>
                        <a:lumOff val="80000"/>
                      </a:schemeClr>
                    </a:solidFill>
                  </a:tcPr>
                </a:tc>
                <a:tc>
                  <a:txBody>
                    <a:bodyPr/>
                    <a:lstStyle/>
                    <a:p>
                      <a:pPr algn="ctr" fontAlgn="ctr"/>
                      <a:r>
                        <a:rPr lang="ru-RU" sz="1800" u="none" strike="noStrike" dirty="0" smtClean="0">
                          <a:effectLst/>
                          <a:latin typeface="+mn-lt"/>
                        </a:rPr>
                        <a:t>100</a:t>
                      </a:r>
                      <a:endParaRPr lang="ru-RU" sz="1800" b="0" i="0" u="none" strike="noStrike" dirty="0">
                        <a:solidFill>
                          <a:srgbClr val="000000"/>
                        </a:solidFill>
                        <a:effectLst/>
                        <a:latin typeface="+mn-lt"/>
                      </a:endParaRPr>
                    </a:p>
                  </a:txBody>
                  <a:tcPr marL="9525" marR="9525" marT="9525" marB="0" anchor="ctr">
                    <a:solidFill>
                      <a:schemeClr val="accent6">
                        <a:lumMod val="20000"/>
                        <a:lumOff val="80000"/>
                      </a:schemeClr>
                    </a:solidFill>
                  </a:tcPr>
                </a:tc>
                <a:tc>
                  <a:txBody>
                    <a:bodyPr/>
                    <a:lstStyle/>
                    <a:p>
                      <a:pPr algn="ctr" fontAlgn="ctr"/>
                      <a:r>
                        <a:rPr lang="ru-RU" sz="1800" b="0" i="0" u="none" strike="noStrike" dirty="0" smtClean="0">
                          <a:solidFill>
                            <a:srgbClr val="000000"/>
                          </a:solidFill>
                          <a:effectLst/>
                          <a:latin typeface="+mn-lt"/>
                        </a:rPr>
                        <a:t>1</a:t>
                      </a:r>
                      <a:r>
                        <a:rPr lang="en-US" sz="1800" b="0" i="0" u="none" strike="noStrike" dirty="0" smtClean="0">
                          <a:solidFill>
                            <a:srgbClr val="000000"/>
                          </a:solidFill>
                          <a:effectLst/>
                          <a:latin typeface="+mn-lt"/>
                        </a:rPr>
                        <a:t>.</a:t>
                      </a:r>
                      <a:r>
                        <a:rPr lang="ru-RU" sz="1800" b="0" i="0" u="none" strike="noStrike" dirty="0" smtClean="0">
                          <a:solidFill>
                            <a:srgbClr val="000000"/>
                          </a:solidFill>
                          <a:effectLst/>
                          <a:latin typeface="+mn-lt"/>
                        </a:rPr>
                        <a:t>00778 </a:t>
                      </a:r>
                      <a:r>
                        <a:rPr lang="ru-RU" sz="1800" b="0" i="0" u="none" strike="noStrike" dirty="0" smtClean="0">
                          <a:solidFill>
                            <a:schemeClr val="dk1"/>
                          </a:solidFill>
                          <a:effectLst/>
                          <a:latin typeface="+mn-lt"/>
                        </a:rPr>
                        <a:t>± 0</a:t>
                      </a:r>
                      <a:r>
                        <a:rPr lang="en-US" sz="1800" b="0" i="0" u="none" strike="noStrike" dirty="0" smtClean="0">
                          <a:solidFill>
                            <a:schemeClr val="dk1"/>
                          </a:solidFill>
                          <a:effectLst/>
                          <a:latin typeface="+mn-lt"/>
                        </a:rPr>
                        <a:t>.</a:t>
                      </a:r>
                      <a:r>
                        <a:rPr lang="ru-RU" sz="1800" b="0" i="0" u="none" strike="noStrike" dirty="0" smtClean="0">
                          <a:solidFill>
                            <a:schemeClr val="dk1"/>
                          </a:solidFill>
                          <a:effectLst/>
                          <a:latin typeface="+mn-lt"/>
                        </a:rPr>
                        <a:t>0020</a:t>
                      </a:r>
                      <a:endParaRPr lang="ru-RU" sz="1800" b="0" i="0" u="none" strike="noStrike" dirty="0">
                        <a:solidFill>
                          <a:srgbClr val="000000"/>
                        </a:solidFill>
                        <a:effectLst/>
                        <a:latin typeface="+mn-lt"/>
                      </a:endParaRPr>
                    </a:p>
                  </a:txBody>
                  <a:tcPr marL="9525" marR="9525" marT="9525" marB="0" anchor="ctr">
                    <a:solidFill>
                      <a:schemeClr val="accent6">
                        <a:lumMod val="20000"/>
                        <a:lumOff val="80000"/>
                      </a:schemeClr>
                    </a:solidFill>
                  </a:tcPr>
                </a:tc>
                <a:extLst>
                  <a:ext uri="{0D108BD9-81ED-4DB2-BD59-A6C34878D82A}">
                    <a16:rowId xmlns:a16="http://schemas.microsoft.com/office/drawing/2014/main" xmlns="" val="670890021"/>
                  </a:ext>
                </a:extLst>
              </a:tr>
              <a:tr h="648072">
                <a:tc>
                  <a:txBody>
                    <a:bodyPr/>
                    <a:lstStyle/>
                    <a:p>
                      <a:pPr algn="ctr" fontAlgn="ctr"/>
                      <a:r>
                        <a:rPr lang="en-US" sz="1800" b="0" i="0" u="none" strike="noStrike" baseline="30000" dirty="0" smtClean="0">
                          <a:solidFill>
                            <a:schemeClr val="tx1"/>
                          </a:solidFill>
                          <a:effectLst/>
                          <a:latin typeface="+mn-lt"/>
                        </a:rPr>
                        <a:t>203</a:t>
                      </a:r>
                      <a:r>
                        <a:rPr lang="en-US" sz="1800" b="0" i="0" u="none" strike="noStrike" dirty="0" smtClean="0">
                          <a:solidFill>
                            <a:schemeClr val="tx1"/>
                          </a:solidFill>
                          <a:effectLst/>
                          <a:latin typeface="+mn-lt"/>
                        </a:rPr>
                        <a:t>Hg</a:t>
                      </a:r>
                      <a:endParaRPr lang="ru-RU" sz="1800" b="0" i="0" u="none" strike="noStrike" dirty="0">
                        <a:solidFill>
                          <a:schemeClr val="tx1"/>
                        </a:solidFill>
                        <a:effectLst/>
                        <a:latin typeface="+mn-lt"/>
                      </a:endParaRPr>
                    </a:p>
                  </a:txBody>
                  <a:tcPr marL="9525" marR="9525" marT="9525" marB="0" anchor="ctr">
                    <a:solidFill>
                      <a:schemeClr val="accent6">
                        <a:lumMod val="20000"/>
                        <a:lumOff val="80000"/>
                      </a:schemeClr>
                    </a:solidFill>
                  </a:tcPr>
                </a:tc>
                <a:tc>
                  <a:txBody>
                    <a:bodyPr/>
                    <a:lstStyle/>
                    <a:p>
                      <a:pPr algn="ctr" fontAlgn="ctr"/>
                      <a:r>
                        <a:rPr lang="ru-RU" sz="1800" b="0" i="0" u="none" strike="noStrike" dirty="0" smtClean="0">
                          <a:solidFill>
                            <a:schemeClr val="dk1"/>
                          </a:solidFill>
                          <a:effectLst/>
                          <a:latin typeface="+mn-lt"/>
                        </a:rPr>
                        <a:t>4</a:t>
                      </a:r>
                      <a:r>
                        <a:rPr lang="en-US" sz="1800" b="0" i="0" u="none" strike="noStrike" dirty="0" smtClean="0">
                          <a:solidFill>
                            <a:schemeClr val="dk1"/>
                          </a:solidFill>
                          <a:effectLst/>
                          <a:latin typeface="+mn-lt"/>
                        </a:rPr>
                        <a:t>.85</a:t>
                      </a:r>
                      <a:r>
                        <a:rPr lang="ru-RU" sz="1800" b="0" i="0" u="none" strike="noStrike" dirty="0" smtClean="0">
                          <a:solidFill>
                            <a:schemeClr val="dk1"/>
                          </a:solidFill>
                          <a:effectLst/>
                          <a:latin typeface="+mn-lt"/>
                        </a:rPr>
                        <a:t> ± 0</a:t>
                      </a:r>
                      <a:r>
                        <a:rPr lang="en-US" sz="1800" b="0" i="0" u="none" strike="noStrike" dirty="0" smtClean="0">
                          <a:solidFill>
                            <a:schemeClr val="dk1"/>
                          </a:solidFill>
                          <a:effectLst/>
                          <a:latin typeface="+mn-lt"/>
                        </a:rPr>
                        <a:t>.05</a:t>
                      </a:r>
                      <a:endParaRPr lang="ru-RU" sz="1800" b="0" i="0" u="none" strike="noStrike" dirty="0">
                        <a:solidFill>
                          <a:srgbClr val="000000"/>
                        </a:solidFill>
                        <a:effectLst/>
                        <a:latin typeface="+mn-lt"/>
                      </a:endParaRPr>
                    </a:p>
                  </a:txBody>
                  <a:tcPr marL="9525" marR="9525" marT="9525" marB="0" anchor="ctr">
                    <a:solidFill>
                      <a:schemeClr val="accent6">
                        <a:lumMod val="20000"/>
                        <a:lumOff val="80000"/>
                      </a:schemeClr>
                    </a:solidFill>
                  </a:tcPr>
                </a:tc>
                <a:tc>
                  <a:txBody>
                    <a:bodyPr/>
                    <a:lstStyle/>
                    <a:p>
                      <a:pPr algn="ctr" fontAlgn="ctr"/>
                      <a:r>
                        <a:rPr lang="ru-RU" sz="1800" b="0" i="0" u="none" strike="noStrike" dirty="0" smtClean="0">
                          <a:solidFill>
                            <a:schemeClr val="dk1"/>
                          </a:solidFill>
                          <a:effectLst/>
                          <a:latin typeface="+mn-lt"/>
                        </a:rPr>
                        <a:t>4</a:t>
                      </a:r>
                      <a:r>
                        <a:rPr lang="en-US" sz="1800" b="0" i="0" u="none" strike="noStrike" dirty="0" smtClean="0">
                          <a:solidFill>
                            <a:schemeClr val="dk1"/>
                          </a:solidFill>
                          <a:effectLst/>
                          <a:latin typeface="+mn-lt"/>
                        </a:rPr>
                        <a:t>.</a:t>
                      </a:r>
                      <a:r>
                        <a:rPr lang="ru-RU" sz="1800" b="0" i="0" u="none" strike="noStrike" dirty="0" smtClean="0">
                          <a:solidFill>
                            <a:schemeClr val="dk1"/>
                          </a:solidFill>
                          <a:effectLst/>
                          <a:latin typeface="+mn-lt"/>
                        </a:rPr>
                        <a:t>2 ± 0</a:t>
                      </a:r>
                      <a:r>
                        <a:rPr lang="en-US" sz="1800" b="0" i="0" u="none" strike="noStrike" dirty="0" smtClean="0">
                          <a:solidFill>
                            <a:schemeClr val="dk1"/>
                          </a:solidFill>
                          <a:effectLst/>
                          <a:latin typeface="+mn-lt"/>
                        </a:rPr>
                        <a:t>.</a:t>
                      </a:r>
                      <a:r>
                        <a:rPr lang="ru-RU" sz="1800" b="0" i="0" u="none" strike="noStrike" dirty="0" smtClean="0">
                          <a:solidFill>
                            <a:schemeClr val="dk1"/>
                          </a:solidFill>
                          <a:effectLst/>
                          <a:latin typeface="+mn-lt"/>
                        </a:rPr>
                        <a:t>2</a:t>
                      </a:r>
                      <a:endParaRPr lang="ru-RU" sz="1800" b="0" i="0" u="none" strike="noStrike" dirty="0">
                        <a:solidFill>
                          <a:srgbClr val="000000"/>
                        </a:solidFill>
                        <a:effectLst/>
                        <a:latin typeface="+mn-lt"/>
                      </a:endParaRPr>
                    </a:p>
                  </a:txBody>
                  <a:tcPr marL="9525" marR="9525" marT="9525" marB="0" anchor="ctr">
                    <a:solidFill>
                      <a:schemeClr val="accent6">
                        <a:lumMod val="20000"/>
                        <a:lumOff val="80000"/>
                      </a:schemeClr>
                    </a:solidFill>
                  </a:tcPr>
                </a:tc>
                <a:tc>
                  <a:txBody>
                    <a:bodyPr/>
                    <a:lstStyle/>
                    <a:p>
                      <a:pPr algn="ctr" fontAlgn="ctr"/>
                      <a:r>
                        <a:rPr lang="ru-RU" sz="1800" u="none" strike="noStrike" dirty="0" smtClean="0">
                          <a:effectLst/>
                          <a:latin typeface="+mn-lt"/>
                        </a:rPr>
                        <a:t>29</a:t>
                      </a:r>
                      <a:r>
                        <a:rPr lang="en-US" sz="1800" u="none" strike="noStrike" dirty="0" smtClean="0">
                          <a:effectLst/>
                          <a:latin typeface="+mn-lt"/>
                        </a:rPr>
                        <a:t>.</a:t>
                      </a:r>
                      <a:r>
                        <a:rPr lang="ru-RU" sz="1800" u="none" strike="noStrike" dirty="0" smtClean="0">
                          <a:effectLst/>
                          <a:latin typeface="+mn-lt"/>
                        </a:rPr>
                        <a:t>7</a:t>
                      </a:r>
                      <a:endParaRPr lang="ru-RU" sz="1800" b="0" i="0" u="none" strike="noStrike" dirty="0">
                        <a:solidFill>
                          <a:srgbClr val="000000"/>
                        </a:solidFill>
                        <a:effectLst/>
                        <a:latin typeface="+mn-lt"/>
                      </a:endParaRPr>
                    </a:p>
                  </a:txBody>
                  <a:tcPr marL="9525" marR="9525" marT="9525" marB="0" anchor="ctr">
                    <a:solidFill>
                      <a:schemeClr val="accent6">
                        <a:lumMod val="20000"/>
                        <a:lumOff val="80000"/>
                      </a:schemeClr>
                    </a:solidFill>
                  </a:tcPr>
                </a:tc>
                <a:tc>
                  <a:txBody>
                    <a:bodyPr/>
                    <a:lstStyle/>
                    <a:p>
                      <a:pPr algn="ctr" fontAlgn="ctr"/>
                      <a:r>
                        <a:rPr lang="ru-RU" sz="1800" b="0" i="0" u="none" strike="noStrike" dirty="0" smtClean="0">
                          <a:solidFill>
                            <a:srgbClr val="000000"/>
                          </a:solidFill>
                          <a:effectLst/>
                          <a:latin typeface="+mn-lt"/>
                        </a:rPr>
                        <a:t>46</a:t>
                      </a:r>
                      <a:r>
                        <a:rPr lang="en-US" sz="1800" b="0" i="0" u="none" strike="noStrike" dirty="0" smtClean="0">
                          <a:solidFill>
                            <a:srgbClr val="000000"/>
                          </a:solidFill>
                          <a:effectLst/>
                          <a:latin typeface="+mn-lt"/>
                        </a:rPr>
                        <a:t>.</a:t>
                      </a:r>
                      <a:r>
                        <a:rPr lang="ru-RU" sz="1800" b="0" i="0" u="none" strike="noStrike" dirty="0" smtClean="0">
                          <a:solidFill>
                            <a:srgbClr val="000000"/>
                          </a:solidFill>
                          <a:effectLst/>
                          <a:latin typeface="+mn-lt"/>
                        </a:rPr>
                        <a:t>612</a:t>
                      </a:r>
                      <a:r>
                        <a:rPr lang="ru-RU" sz="1800" b="0" i="0" u="none" strike="noStrike" dirty="0" smtClean="0">
                          <a:solidFill>
                            <a:schemeClr val="dk1"/>
                          </a:solidFill>
                          <a:effectLst/>
                          <a:latin typeface="+mn-lt"/>
                        </a:rPr>
                        <a:t> ± 0</a:t>
                      </a:r>
                      <a:r>
                        <a:rPr lang="en-US" sz="1800" b="0" i="0" u="none" strike="noStrike" dirty="0" smtClean="0">
                          <a:solidFill>
                            <a:schemeClr val="dk1"/>
                          </a:solidFill>
                          <a:effectLst/>
                          <a:latin typeface="+mn-lt"/>
                        </a:rPr>
                        <a:t>.</a:t>
                      </a:r>
                      <a:r>
                        <a:rPr lang="ru-RU" sz="1800" b="0" i="0" u="none" strike="noStrike" dirty="0" smtClean="0">
                          <a:solidFill>
                            <a:schemeClr val="dk1"/>
                          </a:solidFill>
                          <a:effectLst/>
                          <a:latin typeface="+mn-lt"/>
                        </a:rPr>
                        <a:t>018</a:t>
                      </a:r>
                      <a:endParaRPr lang="ru-RU" sz="1800" b="0" i="0" u="none" strike="noStrike" dirty="0">
                        <a:solidFill>
                          <a:srgbClr val="000000"/>
                        </a:solidFill>
                        <a:effectLst/>
                        <a:latin typeface="+mn-lt"/>
                      </a:endParaRPr>
                    </a:p>
                  </a:txBody>
                  <a:tcPr marL="9525" marR="9525" marT="9525" marB="0" anchor="ctr">
                    <a:solidFill>
                      <a:schemeClr val="accent6">
                        <a:lumMod val="20000"/>
                        <a:lumOff val="80000"/>
                      </a:schemeClr>
                    </a:solidFill>
                  </a:tcPr>
                </a:tc>
                <a:extLst>
                  <a:ext uri="{0D108BD9-81ED-4DB2-BD59-A6C34878D82A}">
                    <a16:rowId xmlns:a16="http://schemas.microsoft.com/office/drawing/2014/main" xmlns="" val="992403491"/>
                  </a:ext>
                </a:extLst>
              </a:tr>
            </a:tbl>
          </a:graphicData>
        </a:graphic>
      </p:graphicFrame>
      <p:graphicFrame>
        <p:nvGraphicFramePr>
          <p:cNvPr id="5" name="Таблица 4"/>
          <p:cNvGraphicFramePr>
            <a:graphicFrameLocks noGrp="1"/>
          </p:cNvGraphicFramePr>
          <p:nvPr>
            <p:extLst>
              <p:ext uri="{D42A27DB-BD31-4B8C-83A1-F6EECF244321}">
                <p14:modId xmlns:p14="http://schemas.microsoft.com/office/powerpoint/2010/main" val="733260444"/>
              </p:ext>
            </p:extLst>
          </p:nvPr>
        </p:nvGraphicFramePr>
        <p:xfrm>
          <a:off x="5652120" y="3649822"/>
          <a:ext cx="3096344" cy="2430905"/>
        </p:xfrm>
        <a:graphic>
          <a:graphicData uri="http://schemas.openxmlformats.org/drawingml/2006/table">
            <a:tbl>
              <a:tblPr>
                <a:tableStyleId>{5C22544A-7EE6-4342-B048-85BDC9FD1C3A}</a:tableStyleId>
              </a:tblPr>
              <a:tblGrid>
                <a:gridCol w="812501">
                  <a:extLst>
                    <a:ext uri="{9D8B030D-6E8A-4147-A177-3AD203B41FA5}">
                      <a16:colId xmlns:a16="http://schemas.microsoft.com/office/drawing/2014/main" xmlns="" val="368413745"/>
                    </a:ext>
                  </a:extLst>
                </a:gridCol>
                <a:gridCol w="1131715">
                  <a:extLst>
                    <a:ext uri="{9D8B030D-6E8A-4147-A177-3AD203B41FA5}">
                      <a16:colId xmlns:a16="http://schemas.microsoft.com/office/drawing/2014/main" xmlns="" val="3013783973"/>
                    </a:ext>
                  </a:extLst>
                </a:gridCol>
                <a:gridCol w="1152128">
                  <a:extLst>
                    <a:ext uri="{9D8B030D-6E8A-4147-A177-3AD203B41FA5}">
                      <a16:colId xmlns:a16="http://schemas.microsoft.com/office/drawing/2014/main" xmlns="" val="3140152925"/>
                    </a:ext>
                  </a:extLst>
                </a:gridCol>
              </a:tblGrid>
              <a:tr h="1108114">
                <a:tc>
                  <a:txBody>
                    <a:bodyPr/>
                    <a:lstStyle/>
                    <a:p>
                      <a:pPr algn="ctr" fontAlgn="ctr"/>
                      <a:r>
                        <a:rPr lang="en-US" sz="1800" b="0" i="0" u="none" strike="noStrike" dirty="0" smtClean="0">
                          <a:solidFill>
                            <a:srgbClr val="000000"/>
                          </a:solidFill>
                          <a:effectLst/>
                          <a:latin typeface="+mn-lt"/>
                        </a:rPr>
                        <a:t>Isotope</a:t>
                      </a:r>
                    </a:p>
                  </a:txBody>
                  <a:tcPr marL="9525" marR="9525" marT="9525" marB="0" anchor="ctr">
                    <a:solidFill>
                      <a:schemeClr val="bg2">
                        <a:lumMod val="90000"/>
                      </a:schemeClr>
                    </a:solidFill>
                  </a:tcPr>
                </a:tc>
                <a:tc>
                  <a:txBody>
                    <a:bodyPr/>
                    <a:lstStyle/>
                    <a:p>
                      <a:pPr algn="ctr"/>
                      <a:r>
                        <a:rPr lang="en-US" noProof="0" dirty="0" smtClean="0">
                          <a:latin typeface="+mn-lt"/>
                        </a:rPr>
                        <a:t>Gamma line energy </a:t>
                      </a:r>
                    </a:p>
                    <a:p>
                      <a:pPr algn="ctr"/>
                      <a:r>
                        <a:rPr lang="en-US" noProof="0" dirty="0" smtClean="0">
                          <a:latin typeface="+mn-lt"/>
                        </a:rPr>
                        <a:t>E</a:t>
                      </a:r>
                      <a:r>
                        <a:rPr lang="el-GR" baseline="-25000" noProof="0" dirty="0" smtClean="0">
                          <a:latin typeface="+mn-lt"/>
                        </a:rPr>
                        <a:t>γ</a:t>
                      </a:r>
                      <a:r>
                        <a:rPr lang="ru-RU" noProof="0" dirty="0" smtClean="0">
                          <a:latin typeface="+mn-lt"/>
                        </a:rPr>
                        <a:t>,</a:t>
                      </a:r>
                      <a:r>
                        <a:rPr lang="ru-RU" baseline="0" noProof="0" dirty="0" smtClean="0">
                          <a:latin typeface="+mn-lt"/>
                        </a:rPr>
                        <a:t> </a:t>
                      </a:r>
                      <a:r>
                        <a:rPr lang="en-US" baseline="0" noProof="0" dirty="0" smtClean="0">
                          <a:latin typeface="+mn-lt"/>
                        </a:rPr>
                        <a:t>eV</a:t>
                      </a:r>
                      <a:endParaRPr lang="ru-RU" baseline="-25000" dirty="0">
                        <a:latin typeface="+mn-lt"/>
                      </a:endParaRPr>
                    </a:p>
                  </a:txBody>
                  <a:tcPr marL="9525" marR="9525" marT="9525" marB="0" anchor="ctr">
                    <a:solidFill>
                      <a:schemeClr val="bg2">
                        <a:lumMod val="90000"/>
                      </a:schemeClr>
                    </a:solidFill>
                  </a:tcPr>
                </a:tc>
                <a:tc>
                  <a:txBody>
                    <a:bodyPr/>
                    <a:lstStyle/>
                    <a:p>
                      <a:pPr algn="ctr" fontAlgn="ctr"/>
                      <a:r>
                        <a:rPr lang="en-US" sz="1800" u="none" strike="noStrike" dirty="0" smtClean="0">
                          <a:effectLst/>
                          <a:latin typeface="+mn-lt"/>
                        </a:rPr>
                        <a:t>Output</a:t>
                      </a:r>
                      <a:r>
                        <a:rPr lang="ru-RU" sz="1800" u="none" strike="noStrike" dirty="0" smtClean="0">
                          <a:effectLst/>
                          <a:latin typeface="+mn-lt"/>
                        </a:rPr>
                        <a:t>, %</a:t>
                      </a:r>
                      <a:endParaRPr lang="ru-RU" sz="1800" b="0" i="0" u="none" strike="noStrike" baseline="-25000" dirty="0">
                        <a:solidFill>
                          <a:srgbClr val="000000"/>
                        </a:solidFill>
                        <a:effectLst/>
                        <a:latin typeface="+mn-lt"/>
                      </a:endParaRPr>
                    </a:p>
                  </a:txBody>
                  <a:tcPr marL="9525" marR="9525" marT="9525" marB="0" anchor="ctr">
                    <a:solidFill>
                      <a:schemeClr val="bg2">
                        <a:lumMod val="90000"/>
                      </a:schemeClr>
                    </a:solidFill>
                  </a:tcPr>
                </a:tc>
                <a:extLst>
                  <a:ext uri="{0D108BD9-81ED-4DB2-BD59-A6C34878D82A}">
                    <a16:rowId xmlns:a16="http://schemas.microsoft.com/office/drawing/2014/main" xmlns="" val="319370106"/>
                  </a:ext>
                </a:extLst>
              </a:tr>
              <a:tr h="458695">
                <a:tc>
                  <a:txBody>
                    <a:bodyPr/>
                    <a:lstStyle/>
                    <a:p>
                      <a:pPr algn="ctr" fontAlgn="ctr"/>
                      <a:r>
                        <a:rPr lang="en-US" sz="1800" b="0" i="0" u="none" strike="noStrike" baseline="30000" dirty="0" smtClean="0">
                          <a:solidFill>
                            <a:schemeClr val="dk1"/>
                          </a:solidFill>
                          <a:effectLst/>
                          <a:latin typeface="+mn-lt"/>
                        </a:rPr>
                        <a:t>76</a:t>
                      </a:r>
                      <a:r>
                        <a:rPr lang="en-US" sz="1800" b="0" i="0" u="none" strike="noStrike" dirty="0" smtClean="0">
                          <a:solidFill>
                            <a:schemeClr val="dk1"/>
                          </a:solidFill>
                          <a:effectLst/>
                          <a:latin typeface="+mn-lt"/>
                        </a:rPr>
                        <a:t>As</a:t>
                      </a:r>
                      <a:endParaRPr lang="ru-RU" sz="1800" b="0" i="0" u="none" strike="noStrike" dirty="0">
                        <a:solidFill>
                          <a:srgbClr val="000000"/>
                        </a:solidFill>
                        <a:effectLst/>
                        <a:latin typeface="+mn-lt"/>
                      </a:endParaRPr>
                    </a:p>
                  </a:txBody>
                  <a:tcPr marL="9525" marR="9525" marT="9525" marB="0" anchor="ctr">
                    <a:solidFill>
                      <a:schemeClr val="bg2">
                        <a:lumMod val="90000"/>
                      </a:schemeClr>
                    </a:solidFill>
                  </a:tcPr>
                </a:tc>
                <a:tc>
                  <a:txBody>
                    <a:bodyPr/>
                    <a:lstStyle/>
                    <a:p>
                      <a:pPr algn="ctr" fontAlgn="ctr"/>
                      <a:r>
                        <a:rPr lang="ru-RU" sz="1800" b="0" i="0" u="none" strike="noStrike" dirty="0" smtClean="0">
                          <a:solidFill>
                            <a:schemeClr val="dk1"/>
                          </a:solidFill>
                          <a:effectLst/>
                          <a:latin typeface="+mn-lt"/>
                        </a:rPr>
                        <a:t>559</a:t>
                      </a:r>
                      <a:r>
                        <a:rPr lang="en-US" sz="1800" b="0" i="0" u="none" strike="noStrike" dirty="0" smtClean="0">
                          <a:solidFill>
                            <a:schemeClr val="dk1"/>
                          </a:solidFill>
                          <a:effectLst/>
                          <a:latin typeface="+mn-lt"/>
                        </a:rPr>
                        <a:t>.</a:t>
                      </a:r>
                      <a:r>
                        <a:rPr lang="ru-RU" sz="1800" b="0" i="0" u="none" strike="noStrike" dirty="0" smtClean="0">
                          <a:solidFill>
                            <a:schemeClr val="dk1"/>
                          </a:solidFill>
                          <a:effectLst/>
                          <a:latin typeface="+mn-lt"/>
                        </a:rPr>
                        <a:t>1</a:t>
                      </a:r>
                      <a:endParaRPr lang="ru-RU" sz="1800" b="0" i="0" u="none" strike="noStrike" dirty="0">
                        <a:solidFill>
                          <a:srgbClr val="000000"/>
                        </a:solidFill>
                        <a:effectLst/>
                        <a:latin typeface="+mn-lt"/>
                      </a:endParaRPr>
                    </a:p>
                  </a:txBody>
                  <a:tcPr marL="9525" marR="9525" marT="9525" marB="0" anchor="ctr">
                    <a:solidFill>
                      <a:schemeClr val="bg2">
                        <a:lumMod val="90000"/>
                      </a:schemeClr>
                    </a:solidFill>
                  </a:tcPr>
                </a:tc>
                <a:tc>
                  <a:txBody>
                    <a:bodyPr/>
                    <a:lstStyle/>
                    <a:p>
                      <a:pPr algn="ctr" fontAlgn="ctr"/>
                      <a:r>
                        <a:rPr lang="ru-RU" sz="1800" u="none" strike="noStrike" dirty="0" smtClean="0">
                          <a:effectLst/>
                          <a:latin typeface="+mn-lt"/>
                        </a:rPr>
                        <a:t>45</a:t>
                      </a:r>
                      <a:endParaRPr lang="ru-RU" sz="1800" b="0" i="0" u="none" strike="noStrike" dirty="0">
                        <a:solidFill>
                          <a:srgbClr val="000000"/>
                        </a:solidFill>
                        <a:effectLst/>
                        <a:latin typeface="+mn-lt"/>
                      </a:endParaRPr>
                    </a:p>
                  </a:txBody>
                  <a:tcPr marL="9525" marR="9525" marT="9525" marB="0" anchor="ctr">
                    <a:solidFill>
                      <a:schemeClr val="bg2">
                        <a:lumMod val="90000"/>
                      </a:schemeClr>
                    </a:solidFill>
                  </a:tcPr>
                </a:tc>
                <a:extLst>
                  <a:ext uri="{0D108BD9-81ED-4DB2-BD59-A6C34878D82A}">
                    <a16:rowId xmlns:a16="http://schemas.microsoft.com/office/drawing/2014/main" xmlns="" val="1192282093"/>
                  </a:ext>
                </a:extLst>
              </a:tr>
              <a:tr h="432048">
                <a:tc>
                  <a:txBody>
                    <a:bodyPr/>
                    <a:lstStyle/>
                    <a:p>
                      <a:pPr algn="ctr" fontAlgn="ctr"/>
                      <a:r>
                        <a:rPr lang="en-US" sz="1800" b="0" i="0" u="none" strike="noStrike" baseline="30000" dirty="0" smtClean="0">
                          <a:solidFill>
                            <a:schemeClr val="dk1"/>
                          </a:solidFill>
                          <a:effectLst/>
                          <a:latin typeface="+mn-lt"/>
                        </a:rPr>
                        <a:t>76</a:t>
                      </a:r>
                      <a:r>
                        <a:rPr lang="en-US" sz="1800" b="0" i="0" u="none" strike="noStrike" dirty="0" smtClean="0">
                          <a:solidFill>
                            <a:schemeClr val="dk1"/>
                          </a:solidFill>
                          <a:effectLst/>
                          <a:latin typeface="+mn-lt"/>
                        </a:rPr>
                        <a:t>As</a:t>
                      </a:r>
                      <a:endParaRPr lang="ru-RU" sz="1800" b="0" i="0" u="none" strike="noStrike" dirty="0">
                        <a:solidFill>
                          <a:srgbClr val="000000"/>
                        </a:solidFill>
                        <a:effectLst/>
                        <a:latin typeface="+mn-lt"/>
                      </a:endParaRPr>
                    </a:p>
                  </a:txBody>
                  <a:tcPr marL="9525" marR="9525" marT="9525" marB="0" anchor="ctr">
                    <a:solidFill>
                      <a:schemeClr val="bg2">
                        <a:lumMod val="90000"/>
                      </a:schemeClr>
                    </a:solidFill>
                  </a:tcPr>
                </a:tc>
                <a:tc>
                  <a:txBody>
                    <a:bodyPr/>
                    <a:lstStyle/>
                    <a:p>
                      <a:pPr algn="ctr" fontAlgn="ctr"/>
                      <a:r>
                        <a:rPr lang="ru-RU" sz="1800" b="0" i="0" u="none" strike="noStrike" dirty="0" smtClean="0">
                          <a:solidFill>
                            <a:schemeClr val="dk1"/>
                          </a:solidFill>
                          <a:effectLst/>
                          <a:latin typeface="+mn-lt"/>
                        </a:rPr>
                        <a:t>657</a:t>
                      </a:r>
                      <a:r>
                        <a:rPr lang="en-US" sz="1800" b="0" i="0" u="none" strike="noStrike" dirty="0" smtClean="0">
                          <a:solidFill>
                            <a:schemeClr val="dk1"/>
                          </a:solidFill>
                          <a:effectLst/>
                          <a:latin typeface="+mn-lt"/>
                        </a:rPr>
                        <a:t>.</a:t>
                      </a:r>
                      <a:r>
                        <a:rPr lang="ru-RU" sz="1800" b="0" i="0" u="none" strike="noStrike" dirty="0" smtClean="0">
                          <a:solidFill>
                            <a:schemeClr val="dk1"/>
                          </a:solidFill>
                          <a:effectLst/>
                          <a:latin typeface="+mn-lt"/>
                        </a:rPr>
                        <a:t>1</a:t>
                      </a:r>
                      <a:endParaRPr lang="ru-RU" sz="1800" b="0" i="0" u="none" strike="noStrike" dirty="0">
                        <a:solidFill>
                          <a:srgbClr val="000000"/>
                        </a:solidFill>
                        <a:effectLst/>
                        <a:latin typeface="+mn-lt"/>
                      </a:endParaRPr>
                    </a:p>
                  </a:txBody>
                  <a:tcPr marL="9525" marR="9525" marT="9525" marB="0" anchor="ctr">
                    <a:solidFill>
                      <a:schemeClr val="bg2">
                        <a:lumMod val="90000"/>
                      </a:schemeClr>
                    </a:solidFill>
                  </a:tcPr>
                </a:tc>
                <a:tc>
                  <a:txBody>
                    <a:bodyPr/>
                    <a:lstStyle/>
                    <a:p>
                      <a:pPr algn="ctr" fontAlgn="ctr"/>
                      <a:r>
                        <a:rPr lang="ru-RU" sz="1800" b="0" i="0" u="none" strike="noStrike" dirty="0" smtClean="0">
                          <a:solidFill>
                            <a:schemeClr val="dk1"/>
                          </a:solidFill>
                          <a:effectLst/>
                          <a:latin typeface="+mn-lt"/>
                        </a:rPr>
                        <a:t>6</a:t>
                      </a:r>
                      <a:r>
                        <a:rPr lang="en-US" sz="1800" b="0" i="0" u="none" strike="noStrike" dirty="0" smtClean="0">
                          <a:solidFill>
                            <a:schemeClr val="dk1"/>
                          </a:solidFill>
                          <a:effectLst/>
                          <a:latin typeface="+mn-lt"/>
                        </a:rPr>
                        <a:t>.</a:t>
                      </a:r>
                      <a:r>
                        <a:rPr lang="ru-RU" sz="1800" b="0" i="0" u="none" strike="noStrike" dirty="0" smtClean="0">
                          <a:solidFill>
                            <a:schemeClr val="dk1"/>
                          </a:solidFill>
                          <a:effectLst/>
                          <a:latin typeface="+mn-lt"/>
                        </a:rPr>
                        <a:t>2 ± 0</a:t>
                      </a:r>
                      <a:r>
                        <a:rPr lang="en-US" sz="1800" b="0" i="0" u="none" strike="noStrike" dirty="0" smtClean="0">
                          <a:solidFill>
                            <a:schemeClr val="dk1"/>
                          </a:solidFill>
                          <a:effectLst/>
                          <a:latin typeface="+mn-lt"/>
                        </a:rPr>
                        <a:t>.</a:t>
                      </a:r>
                      <a:r>
                        <a:rPr lang="ru-RU" sz="1800" b="0" i="0" u="none" strike="noStrike" dirty="0" smtClean="0">
                          <a:solidFill>
                            <a:schemeClr val="dk1"/>
                          </a:solidFill>
                          <a:effectLst/>
                          <a:latin typeface="+mn-lt"/>
                        </a:rPr>
                        <a:t>3</a:t>
                      </a:r>
                      <a:endParaRPr lang="ru-RU" sz="1800" b="0" i="0" u="none" strike="noStrike" dirty="0">
                        <a:solidFill>
                          <a:srgbClr val="000000"/>
                        </a:solidFill>
                        <a:effectLst/>
                        <a:latin typeface="+mn-lt"/>
                      </a:endParaRPr>
                    </a:p>
                  </a:txBody>
                  <a:tcPr marL="9525" marR="9525" marT="9525" marB="0" anchor="ctr">
                    <a:solidFill>
                      <a:schemeClr val="bg2">
                        <a:lumMod val="90000"/>
                      </a:schemeClr>
                    </a:solidFill>
                  </a:tcPr>
                </a:tc>
                <a:extLst>
                  <a:ext uri="{0D108BD9-81ED-4DB2-BD59-A6C34878D82A}">
                    <a16:rowId xmlns:a16="http://schemas.microsoft.com/office/drawing/2014/main" xmlns="" val="2301320803"/>
                  </a:ext>
                </a:extLst>
              </a:tr>
              <a:tr h="432048">
                <a:tc>
                  <a:txBody>
                    <a:bodyPr/>
                    <a:lstStyle/>
                    <a:p>
                      <a:pPr algn="ctr" fontAlgn="ctr"/>
                      <a:r>
                        <a:rPr lang="en-US" sz="1800" b="0" i="0" u="none" strike="noStrike" baseline="30000" dirty="0" smtClean="0">
                          <a:solidFill>
                            <a:schemeClr val="tx1"/>
                          </a:solidFill>
                          <a:effectLst/>
                          <a:latin typeface="+mn-lt"/>
                        </a:rPr>
                        <a:t>203</a:t>
                      </a:r>
                      <a:r>
                        <a:rPr lang="en-US" sz="1800" b="0" i="0" u="none" strike="noStrike" dirty="0" smtClean="0">
                          <a:solidFill>
                            <a:schemeClr val="tx1"/>
                          </a:solidFill>
                          <a:effectLst/>
                          <a:latin typeface="+mn-lt"/>
                        </a:rPr>
                        <a:t>Hg</a:t>
                      </a:r>
                      <a:endParaRPr lang="ru-RU" sz="1800" b="0" i="0" u="none" strike="noStrike" dirty="0">
                        <a:solidFill>
                          <a:schemeClr val="tx1"/>
                        </a:solidFill>
                        <a:effectLst/>
                        <a:latin typeface="+mn-lt"/>
                      </a:endParaRPr>
                    </a:p>
                  </a:txBody>
                  <a:tcPr marL="9525" marR="9525" marT="9525" marB="0" anchor="ctr">
                    <a:solidFill>
                      <a:schemeClr val="bg2">
                        <a:lumMod val="90000"/>
                      </a:schemeClr>
                    </a:solidFill>
                  </a:tcPr>
                </a:tc>
                <a:tc>
                  <a:txBody>
                    <a:bodyPr/>
                    <a:lstStyle/>
                    <a:p>
                      <a:pPr algn="ctr" fontAlgn="ctr"/>
                      <a:r>
                        <a:rPr lang="ru-RU" sz="1800" b="0" i="0" u="none" strike="noStrike" dirty="0" smtClean="0">
                          <a:solidFill>
                            <a:schemeClr val="dk1"/>
                          </a:solidFill>
                          <a:effectLst/>
                          <a:latin typeface="+mn-lt"/>
                        </a:rPr>
                        <a:t>279</a:t>
                      </a:r>
                      <a:r>
                        <a:rPr lang="en-US" sz="1800" b="0" i="0" u="none" strike="noStrike" dirty="0" smtClean="0">
                          <a:solidFill>
                            <a:schemeClr val="dk1"/>
                          </a:solidFill>
                          <a:effectLst/>
                          <a:latin typeface="+mn-lt"/>
                        </a:rPr>
                        <a:t>.</a:t>
                      </a:r>
                      <a:r>
                        <a:rPr lang="ru-RU" sz="1800" b="0" i="0" u="none" strike="noStrike" dirty="0" smtClean="0">
                          <a:solidFill>
                            <a:schemeClr val="dk1"/>
                          </a:solidFill>
                          <a:effectLst/>
                          <a:latin typeface="+mn-lt"/>
                        </a:rPr>
                        <a:t>1967</a:t>
                      </a:r>
                      <a:endParaRPr lang="ru-RU" sz="1800" b="0" i="0" u="none" strike="noStrike" dirty="0">
                        <a:solidFill>
                          <a:srgbClr val="000000"/>
                        </a:solidFill>
                        <a:effectLst/>
                        <a:latin typeface="+mn-lt"/>
                      </a:endParaRPr>
                    </a:p>
                  </a:txBody>
                  <a:tcPr marL="9525" marR="9525" marT="9525" marB="0" anchor="ctr">
                    <a:solidFill>
                      <a:schemeClr val="bg2">
                        <a:lumMod val="90000"/>
                      </a:schemeClr>
                    </a:solidFill>
                  </a:tcPr>
                </a:tc>
                <a:tc>
                  <a:txBody>
                    <a:bodyPr/>
                    <a:lstStyle/>
                    <a:p>
                      <a:pPr algn="ctr" fontAlgn="ctr"/>
                      <a:r>
                        <a:rPr lang="ru-RU" sz="1800" b="0" i="0" u="none" strike="noStrike" dirty="0" smtClean="0">
                          <a:solidFill>
                            <a:schemeClr val="dk1"/>
                          </a:solidFill>
                          <a:effectLst/>
                          <a:latin typeface="+mn-lt"/>
                        </a:rPr>
                        <a:t>81</a:t>
                      </a:r>
                      <a:endParaRPr lang="ru-RU" sz="1800" b="0" i="0" u="none" strike="noStrike" dirty="0">
                        <a:solidFill>
                          <a:srgbClr val="000000"/>
                        </a:solidFill>
                        <a:effectLst/>
                        <a:latin typeface="+mn-lt"/>
                      </a:endParaRPr>
                    </a:p>
                  </a:txBody>
                  <a:tcPr marL="9525" marR="9525" marT="9525" marB="0" anchor="ctr">
                    <a:solidFill>
                      <a:schemeClr val="bg2">
                        <a:lumMod val="90000"/>
                      </a:schemeClr>
                    </a:solidFill>
                  </a:tcPr>
                </a:tc>
                <a:extLst>
                  <a:ext uri="{0D108BD9-81ED-4DB2-BD59-A6C34878D82A}">
                    <a16:rowId xmlns:a16="http://schemas.microsoft.com/office/drawing/2014/main" xmlns="" val="2742116287"/>
                  </a:ext>
                </a:extLst>
              </a:tr>
            </a:tbl>
          </a:graphicData>
        </a:graphic>
      </p:graphicFrame>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8" name="TextBox 7"/>
          <p:cNvSpPr txBox="1"/>
          <p:nvPr/>
        </p:nvSpPr>
        <p:spPr>
          <a:xfrm>
            <a:off x="482214" y="778296"/>
            <a:ext cx="1296144" cy="646331"/>
          </a:xfrm>
          <a:prstGeom prst="rect">
            <a:avLst/>
          </a:prstGeom>
          <a:noFill/>
        </p:spPr>
        <p:txBody>
          <a:bodyPr wrap="square" rtlCol="0">
            <a:spAutoFit/>
          </a:bodyPr>
          <a:lstStyle/>
          <a:p>
            <a:pPr algn="just" defTabSz="538163"/>
            <a:r>
              <a:rPr lang="en-US" dirty="0" smtClean="0"/>
              <a:t>Activation equation </a:t>
            </a:r>
            <a:r>
              <a:rPr lang="ru-RU" dirty="0" smtClean="0"/>
              <a:t>:</a:t>
            </a:r>
            <a:endParaRPr lang="ru-RU" dirty="0"/>
          </a:p>
        </p:txBody>
      </p:sp>
      <p:sp>
        <p:nvSpPr>
          <p:cNvPr id="9" name="Прямоугольник 8"/>
          <p:cNvSpPr/>
          <p:nvPr/>
        </p:nvSpPr>
        <p:spPr>
          <a:xfrm>
            <a:off x="374601" y="1491201"/>
            <a:ext cx="8394797" cy="1569660"/>
          </a:xfrm>
          <a:prstGeom prst="rect">
            <a:avLst/>
          </a:prstGeom>
        </p:spPr>
        <p:txBody>
          <a:bodyPr wrap="square">
            <a:spAutoFit/>
          </a:bodyPr>
          <a:lstStyle/>
          <a:p>
            <a:r>
              <a:rPr lang="en-US" sz="1600" dirty="0" smtClean="0">
                <a:sym typeface="Symbol" panose="05050102010706020507" pitchFamily="18" charset="2"/>
              </a:rPr>
              <a:t>where</a:t>
            </a:r>
            <a:r>
              <a:rPr lang="ru-RU" sz="1600" dirty="0" smtClean="0">
                <a:sym typeface="Symbol" panose="05050102010706020507" pitchFamily="18" charset="2"/>
              </a:rPr>
              <a:t>: </a:t>
            </a:r>
            <a:r>
              <a:rPr lang="ru-RU" sz="1600" i="1" dirty="0" err="1" smtClean="0">
                <a:sym typeface="Symbol" panose="05050102010706020507" pitchFamily="18" charset="2"/>
              </a:rPr>
              <a:t>m</a:t>
            </a:r>
            <a:r>
              <a:rPr lang="ru-RU" sz="1600" i="1" baseline="-25000" dirty="0" err="1" smtClean="0">
                <a:sym typeface="Symbol" panose="05050102010706020507" pitchFamily="18" charset="2"/>
              </a:rPr>
              <a:t>x</a:t>
            </a:r>
            <a:r>
              <a:rPr lang="ru-RU" sz="1600" dirty="0" smtClean="0">
                <a:sym typeface="Symbol" panose="05050102010706020507" pitchFamily="18" charset="2"/>
              </a:rPr>
              <a:t> – </a:t>
            </a:r>
            <a:r>
              <a:rPr lang="en-US" sz="1600" dirty="0">
                <a:sym typeface="Symbol" panose="05050102010706020507" pitchFamily="18" charset="2"/>
              </a:rPr>
              <a:t>mass of </a:t>
            </a:r>
            <a:r>
              <a:rPr lang="en-US" sz="1600" dirty="0" smtClean="0">
                <a:sym typeface="Symbol" panose="05050102010706020507" pitchFamily="18" charset="2"/>
              </a:rPr>
              <a:t>the irradiated element</a:t>
            </a:r>
            <a:r>
              <a:rPr lang="ru-RU" sz="1600" dirty="0" smtClean="0"/>
              <a:t>; </a:t>
            </a:r>
            <a:r>
              <a:rPr lang="ru-RU" sz="1600" i="1" dirty="0"/>
              <a:t>М</a:t>
            </a:r>
            <a:r>
              <a:rPr lang="ru-RU" sz="1600" dirty="0"/>
              <a:t> – </a:t>
            </a:r>
            <a:r>
              <a:rPr lang="en-US" sz="1600" dirty="0"/>
              <a:t>a</a:t>
            </a:r>
            <a:r>
              <a:rPr lang="en-US" sz="1600" dirty="0" smtClean="0"/>
              <a:t>tomic mass;</a:t>
            </a:r>
            <a:r>
              <a:rPr lang="el-GR" sz="1600" i="1" dirty="0" smtClean="0"/>
              <a:t> </a:t>
            </a:r>
            <a:r>
              <a:rPr lang="el-GR" sz="1600" i="1" dirty="0"/>
              <a:t>λ</a:t>
            </a:r>
            <a:r>
              <a:rPr lang="ru-RU" sz="1600" i="1" dirty="0"/>
              <a:t> </a:t>
            </a:r>
            <a:r>
              <a:rPr lang="ru-RU" sz="1600" dirty="0"/>
              <a:t>–</a:t>
            </a:r>
            <a:r>
              <a:rPr lang="en-US" sz="1600" dirty="0"/>
              <a:t> the decay constant</a:t>
            </a:r>
            <a:r>
              <a:rPr lang="ru-RU" sz="1600" dirty="0"/>
              <a:t>, </a:t>
            </a:r>
            <a:r>
              <a:rPr lang="en-US" sz="1600" i="1" dirty="0"/>
              <a:t>s</a:t>
            </a:r>
            <a:r>
              <a:rPr lang="ru-RU" sz="1600" i="1" baseline="30000" dirty="0"/>
              <a:t>-1</a:t>
            </a:r>
            <a:r>
              <a:rPr lang="en-US" sz="1600" i="1" dirty="0"/>
              <a:t>; </a:t>
            </a:r>
            <a:endParaRPr lang="ru-RU" sz="1600" dirty="0" smtClean="0"/>
          </a:p>
          <a:p>
            <a:r>
              <a:rPr lang="en-US" sz="1600" i="1" dirty="0"/>
              <a:t>N</a:t>
            </a:r>
            <a:r>
              <a:rPr lang="ru-RU" sz="1600" i="1" baseline="-25000" dirty="0"/>
              <a:t>γ </a:t>
            </a:r>
            <a:r>
              <a:rPr lang="ru-RU" sz="1600" dirty="0" smtClean="0"/>
              <a:t>– </a:t>
            </a:r>
            <a:r>
              <a:rPr lang="en-US" sz="1600" dirty="0"/>
              <a:t>number of detector counts for given line;</a:t>
            </a:r>
            <a:r>
              <a:rPr lang="el-GR" sz="1600" i="1" dirty="0" smtClean="0"/>
              <a:t> </a:t>
            </a:r>
            <a:r>
              <a:rPr lang="ru-RU" sz="1600" i="1" dirty="0"/>
              <a:t>Φ</a:t>
            </a:r>
            <a:r>
              <a:rPr lang="en-US" sz="1600" i="1" baseline="-25000" dirty="0"/>
              <a:t>res</a:t>
            </a:r>
            <a:r>
              <a:rPr lang="ru-RU" sz="1600" dirty="0"/>
              <a:t> – </a:t>
            </a:r>
            <a:r>
              <a:rPr lang="en-US" sz="1600" dirty="0"/>
              <a:t>the resonance neutron flux</a:t>
            </a:r>
            <a:r>
              <a:rPr lang="ru-RU" sz="1600" dirty="0"/>
              <a:t> </a:t>
            </a:r>
            <a:r>
              <a:rPr lang="en-US" sz="1600" dirty="0"/>
              <a:t>at 1 eV</a:t>
            </a:r>
            <a:r>
              <a:rPr lang="ru-RU" sz="1600" dirty="0"/>
              <a:t>, </a:t>
            </a:r>
            <a:r>
              <a:rPr lang="en-US" sz="1600" dirty="0"/>
              <a:t>n</a:t>
            </a:r>
            <a:r>
              <a:rPr lang="ru-RU" sz="1600" dirty="0"/>
              <a:t>/(</a:t>
            </a:r>
            <a:r>
              <a:rPr lang="en-US" sz="1600" dirty="0"/>
              <a:t>cm</a:t>
            </a:r>
            <a:r>
              <a:rPr lang="ru-RU" sz="1600" baseline="30000" dirty="0"/>
              <a:t>2</a:t>
            </a:r>
            <a:r>
              <a:rPr lang="en-US" sz="1600" dirty="0"/>
              <a:t> s</a:t>
            </a:r>
            <a:r>
              <a:rPr lang="ru-RU" sz="1600" dirty="0"/>
              <a:t>)</a:t>
            </a:r>
            <a:r>
              <a:rPr lang="en-US" sz="1600" dirty="0" smtClean="0"/>
              <a:t>;</a:t>
            </a:r>
            <a:endParaRPr lang="ru-RU" sz="1600" dirty="0" smtClean="0"/>
          </a:p>
          <a:p>
            <a:r>
              <a:rPr lang="en-US" sz="1600" i="1" dirty="0" smtClean="0"/>
              <a:t>N</a:t>
            </a:r>
            <a:r>
              <a:rPr lang="en-US" sz="1600" i="1" baseline="-25000" dirty="0" smtClean="0"/>
              <a:t>a</a:t>
            </a:r>
            <a:r>
              <a:rPr lang="ru-RU" sz="1600" dirty="0" smtClean="0"/>
              <a:t> </a:t>
            </a:r>
            <a:r>
              <a:rPr lang="ru-RU" sz="1600" dirty="0"/>
              <a:t>– </a:t>
            </a:r>
            <a:r>
              <a:rPr lang="en-US" sz="1600" dirty="0"/>
              <a:t>Avogadro’s number</a:t>
            </a:r>
            <a:r>
              <a:rPr lang="ru-RU" sz="1600" dirty="0"/>
              <a:t>, </a:t>
            </a:r>
            <a:r>
              <a:rPr lang="en-US" sz="1600" i="1" dirty="0"/>
              <a:t>mole</a:t>
            </a:r>
            <a:r>
              <a:rPr lang="ru-RU" sz="1600" i="1" baseline="30000" dirty="0"/>
              <a:t>-1</a:t>
            </a:r>
            <a:r>
              <a:rPr lang="ru-RU" sz="1600" dirty="0"/>
              <a:t>; </a:t>
            </a:r>
            <a:r>
              <a:rPr lang="ru-RU" sz="1600" i="1" dirty="0"/>
              <a:t>ε(</a:t>
            </a:r>
            <a:r>
              <a:rPr lang="en-US" sz="1600" i="1" dirty="0" err="1"/>
              <a:t>E</a:t>
            </a:r>
            <a:r>
              <a:rPr lang="en-US" sz="1600" i="1" baseline="-25000" dirty="0" err="1"/>
              <a:t>γ</a:t>
            </a:r>
            <a:r>
              <a:rPr lang="ru-RU" sz="1600" i="1" dirty="0"/>
              <a:t>)</a:t>
            </a:r>
            <a:r>
              <a:rPr lang="en-US" sz="1600" i="1" dirty="0"/>
              <a:t> </a:t>
            </a:r>
            <a:r>
              <a:rPr lang="en-US" sz="1600" dirty="0"/>
              <a:t>–</a:t>
            </a:r>
            <a:r>
              <a:rPr lang="en-US" sz="1600" i="1" dirty="0"/>
              <a:t> </a:t>
            </a:r>
            <a:r>
              <a:rPr lang="en-US" sz="1600" dirty="0"/>
              <a:t>the photo peak efficiency of the detector; </a:t>
            </a:r>
            <a:endParaRPr lang="ru-RU" sz="1600" dirty="0"/>
          </a:p>
          <a:p>
            <a:r>
              <a:rPr lang="el-GR" sz="1600" i="1" dirty="0"/>
              <a:t>Φ</a:t>
            </a:r>
            <a:r>
              <a:rPr lang="en-US" sz="1600" i="1" baseline="-25000" dirty="0" err="1"/>
              <a:t>th</a:t>
            </a:r>
            <a:r>
              <a:rPr lang="ru-RU" sz="1600" dirty="0"/>
              <a:t> – </a:t>
            </a:r>
            <a:r>
              <a:rPr lang="en-US" sz="1600" dirty="0"/>
              <a:t>the thermal neutron flux</a:t>
            </a:r>
            <a:r>
              <a:rPr lang="ru-RU" sz="1600" dirty="0"/>
              <a:t>, </a:t>
            </a:r>
            <a:r>
              <a:rPr lang="en-US" sz="1600" dirty="0"/>
              <a:t>n</a:t>
            </a:r>
            <a:r>
              <a:rPr lang="ru-RU" sz="1600" dirty="0"/>
              <a:t>/(</a:t>
            </a:r>
            <a:r>
              <a:rPr lang="en-US" sz="1600" dirty="0"/>
              <a:t>cm</a:t>
            </a:r>
            <a:r>
              <a:rPr lang="ru-RU" sz="1600" baseline="30000" dirty="0"/>
              <a:t>2</a:t>
            </a:r>
            <a:r>
              <a:rPr lang="en-US" sz="1600" dirty="0"/>
              <a:t> s</a:t>
            </a:r>
            <a:r>
              <a:rPr lang="ru-RU" sz="1600" dirty="0"/>
              <a:t>)</a:t>
            </a:r>
            <a:r>
              <a:rPr lang="en-US" sz="1600" dirty="0"/>
              <a:t>;</a:t>
            </a:r>
            <a:r>
              <a:rPr lang="en-US" sz="1600" i="1" dirty="0"/>
              <a:t> </a:t>
            </a:r>
            <a:r>
              <a:rPr lang="el-GR" sz="1600" i="1" dirty="0" smtClean="0"/>
              <a:t>σ</a:t>
            </a:r>
            <a:r>
              <a:rPr lang="en-US" sz="1600" i="1" baseline="-25000" dirty="0" err="1"/>
              <a:t>th</a:t>
            </a:r>
            <a:r>
              <a:rPr lang="en-US" sz="1600" i="1" baseline="-25000" dirty="0"/>
              <a:t> </a:t>
            </a:r>
            <a:r>
              <a:rPr lang="en-US" sz="1600" dirty="0"/>
              <a:t>–</a:t>
            </a:r>
            <a:r>
              <a:rPr lang="ru-RU" sz="1600" dirty="0"/>
              <a:t> </a:t>
            </a:r>
            <a:r>
              <a:rPr lang="en-US" sz="1600" dirty="0"/>
              <a:t>the thermal neutron activation cross section</a:t>
            </a:r>
            <a:r>
              <a:rPr lang="ru-RU" sz="1600" dirty="0"/>
              <a:t>, </a:t>
            </a:r>
            <a:r>
              <a:rPr lang="en-US" sz="1600" dirty="0"/>
              <a:t>barn; </a:t>
            </a:r>
            <a:endParaRPr lang="en-US" sz="1600" dirty="0" smtClean="0"/>
          </a:p>
          <a:p>
            <a:r>
              <a:rPr lang="en-US" sz="1600" i="1" dirty="0" err="1" smtClean="0"/>
              <a:t>I</a:t>
            </a:r>
            <a:r>
              <a:rPr lang="en-US" sz="1600" i="1" baseline="-25000" dirty="0" err="1" smtClean="0"/>
              <a:t>res</a:t>
            </a:r>
            <a:r>
              <a:rPr lang="ru-RU" sz="1600" i="1" baseline="-25000" dirty="0" smtClean="0"/>
              <a:t> </a:t>
            </a:r>
            <a:r>
              <a:rPr lang="ru-RU" sz="1600" i="1" dirty="0"/>
              <a:t>, </a:t>
            </a:r>
            <a:r>
              <a:rPr lang="en-US" sz="1600" i="1" dirty="0"/>
              <a:t>barn</a:t>
            </a:r>
            <a:r>
              <a:rPr lang="en-US" sz="1600" dirty="0"/>
              <a:t> – the resonance integral;</a:t>
            </a:r>
            <a:r>
              <a:rPr lang="ru-RU" sz="1600" dirty="0"/>
              <a:t> </a:t>
            </a:r>
            <a:r>
              <a:rPr lang="ru-RU" sz="1600" i="1" dirty="0">
                <a:sym typeface="Symbol" panose="05050102010706020507" pitchFamily="18" charset="2"/>
              </a:rPr>
              <a:t></a:t>
            </a:r>
            <a:r>
              <a:rPr lang="en-US" sz="1600" dirty="0"/>
              <a:t> </a:t>
            </a:r>
            <a:r>
              <a:rPr lang="ru-RU" sz="1600" dirty="0"/>
              <a:t>–</a:t>
            </a:r>
            <a:r>
              <a:rPr lang="en-US" sz="1600" dirty="0"/>
              <a:t> isotopic abundance</a:t>
            </a:r>
            <a:r>
              <a:rPr lang="ru-RU" sz="1600" dirty="0"/>
              <a:t>;</a:t>
            </a:r>
            <a:r>
              <a:rPr lang="el-GR" sz="1600" i="1" dirty="0"/>
              <a:t> </a:t>
            </a:r>
            <a:r>
              <a:rPr lang="ru-RU" sz="1600" i="1" dirty="0"/>
              <a:t>γ</a:t>
            </a:r>
            <a:r>
              <a:rPr lang="en-US" sz="1600" i="1" dirty="0"/>
              <a:t> – </a:t>
            </a:r>
            <a:r>
              <a:rPr lang="en-US" sz="1600" dirty="0"/>
              <a:t>the gamma-ray abundance</a:t>
            </a:r>
            <a:r>
              <a:rPr lang="en-US" sz="1600" dirty="0" smtClean="0"/>
              <a:t>;</a:t>
            </a:r>
            <a:endParaRPr lang="ru-RU" sz="1600" dirty="0" smtClean="0"/>
          </a:p>
          <a:p>
            <a:r>
              <a:rPr lang="en-US" sz="1600" i="1" dirty="0" err="1" smtClean="0"/>
              <a:t>t</a:t>
            </a:r>
            <a:r>
              <a:rPr lang="en-US" sz="1600" i="1" baseline="-25000" dirty="0" err="1" smtClean="0"/>
              <a:t>irr</a:t>
            </a:r>
            <a:r>
              <a:rPr lang="en-US" sz="1600" dirty="0" smtClean="0"/>
              <a:t> – the irradiation time</a:t>
            </a:r>
            <a:r>
              <a:rPr lang="ru-RU" sz="1600" dirty="0" smtClean="0"/>
              <a:t>, </a:t>
            </a:r>
            <a:r>
              <a:rPr lang="en-US" sz="1600" dirty="0" smtClean="0"/>
              <a:t>s</a:t>
            </a:r>
            <a:r>
              <a:rPr lang="ru-RU" sz="1600" dirty="0" smtClean="0"/>
              <a:t>;</a:t>
            </a:r>
            <a:r>
              <a:rPr lang="en-US" sz="1600" dirty="0" smtClean="0"/>
              <a:t> </a:t>
            </a:r>
            <a:r>
              <a:rPr lang="en-US" sz="1600" i="1" dirty="0" smtClean="0"/>
              <a:t>t</a:t>
            </a:r>
            <a:r>
              <a:rPr lang="en-US" sz="1600" i="1" baseline="-25000" dirty="0" smtClean="0"/>
              <a:t>d</a:t>
            </a:r>
            <a:r>
              <a:rPr lang="en-US" sz="1600" dirty="0" smtClean="0"/>
              <a:t> – the </a:t>
            </a:r>
            <a:r>
              <a:rPr lang="en-US" sz="1600" dirty="0"/>
              <a:t>decay time</a:t>
            </a:r>
            <a:r>
              <a:rPr lang="ru-RU" sz="1600" dirty="0" smtClean="0"/>
              <a:t>, </a:t>
            </a:r>
            <a:r>
              <a:rPr lang="en-US" sz="1600" dirty="0" smtClean="0"/>
              <a:t>s</a:t>
            </a:r>
            <a:r>
              <a:rPr lang="ru-RU" sz="1600" dirty="0" smtClean="0"/>
              <a:t>;</a:t>
            </a:r>
            <a:r>
              <a:rPr lang="en-US" sz="1600" dirty="0" smtClean="0"/>
              <a:t> </a:t>
            </a:r>
            <a:r>
              <a:rPr lang="en-US" sz="1600" i="1" dirty="0" err="1" smtClean="0"/>
              <a:t>t</a:t>
            </a:r>
            <a:r>
              <a:rPr lang="en-US" sz="1600" i="1" baseline="-25000" dirty="0" err="1" smtClean="0"/>
              <a:t>meas</a:t>
            </a:r>
            <a:r>
              <a:rPr lang="en-US" sz="1600" dirty="0" smtClean="0"/>
              <a:t> – the duration of the measurement</a:t>
            </a:r>
            <a:r>
              <a:rPr lang="ru-RU" sz="1600" dirty="0" smtClean="0"/>
              <a:t>, </a:t>
            </a:r>
            <a:r>
              <a:rPr lang="en-US" sz="1600" dirty="0" smtClean="0"/>
              <a:t>s</a:t>
            </a:r>
            <a:r>
              <a:rPr lang="ru-RU" sz="1600" dirty="0" smtClean="0"/>
              <a:t>.</a:t>
            </a:r>
            <a:endParaRPr lang="ru-RU" sz="1600" dirty="0"/>
          </a:p>
        </p:txBody>
      </p:sp>
      <p:sp>
        <p:nvSpPr>
          <p:cNvPr id="10"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065" name="Rectangle 1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2064" name="Object 16"/>
          <p:cNvGraphicFramePr>
            <a:graphicFrameLocks noChangeAspect="1"/>
          </p:cNvGraphicFramePr>
          <p:nvPr>
            <p:extLst>
              <p:ext uri="{D42A27DB-BD31-4B8C-83A1-F6EECF244321}">
                <p14:modId xmlns:p14="http://schemas.microsoft.com/office/powerpoint/2010/main" val="2963819092"/>
              </p:ext>
            </p:extLst>
          </p:nvPr>
        </p:nvGraphicFramePr>
        <p:xfrm>
          <a:off x="1778358" y="732203"/>
          <a:ext cx="6816213" cy="750309"/>
        </p:xfrm>
        <a:graphic>
          <a:graphicData uri="http://schemas.openxmlformats.org/presentationml/2006/ole">
            <mc:AlternateContent xmlns:mc="http://schemas.openxmlformats.org/markup-compatibility/2006">
              <mc:Choice xmlns:v="urn:schemas-microsoft-com:vml" Requires="v">
                <p:oleObj spid="_x0000_s2512" name="Уравнение" r:id="rId4" imgW="4508280" imgH="469800" progId="Equation.3">
                  <p:embed/>
                </p:oleObj>
              </mc:Choice>
              <mc:Fallback>
                <p:oleObj name="Уравнение" r:id="rId4" imgW="4508280" imgH="469800" progId="Equation.3">
                  <p:embed/>
                  <p:pic>
                    <p:nvPicPr>
                      <p:cNvPr id="0" name="Picture 16"/>
                      <p:cNvPicPr>
                        <a:picLocks noChangeAspect="1" noChangeArrowheads="1"/>
                      </p:cNvPicPr>
                      <p:nvPr/>
                    </p:nvPicPr>
                    <p:blipFill>
                      <a:blip r:embed="rId5"/>
                      <a:srcRect/>
                      <a:stretch>
                        <a:fillRect/>
                      </a:stretch>
                    </p:blipFill>
                    <p:spPr bwMode="auto">
                      <a:xfrm>
                        <a:off x="1778358" y="732203"/>
                        <a:ext cx="6816213" cy="750309"/>
                      </a:xfrm>
                      <a:prstGeom prst="rect">
                        <a:avLst/>
                      </a:prstGeom>
                      <a:noFill/>
                    </p:spPr>
                  </p:pic>
                </p:oleObj>
              </mc:Fallback>
            </mc:AlternateContent>
          </a:graphicData>
        </a:graphic>
      </p:graphicFrame>
      <p:sp>
        <p:nvSpPr>
          <p:cNvPr id="6" name="Rectangle 3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6" name="Rectangle 39"/>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Tree>
    <p:extLst>
      <p:ext uri="{BB962C8B-B14F-4D97-AF65-F5344CB8AC3E}">
        <p14:creationId xmlns:p14="http://schemas.microsoft.com/office/powerpoint/2010/main" val="38433990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Прямоугольник 3"/>
          <p:cNvSpPr/>
          <p:nvPr/>
        </p:nvSpPr>
        <p:spPr>
          <a:xfrm>
            <a:off x="150250" y="190278"/>
            <a:ext cx="8928992" cy="542584"/>
          </a:xfrm>
          <a:prstGeom prst="rect">
            <a:avLst/>
          </a:prstGeom>
        </p:spPr>
        <p:txBody>
          <a:bodyPr wrap="square">
            <a:spAutoFit/>
          </a:bodyPr>
          <a:lstStyle/>
          <a:p>
            <a:pPr algn="ctr">
              <a:lnSpc>
                <a:spcPct val="110000"/>
              </a:lnSpc>
              <a:spcAft>
                <a:spcPts val="0"/>
              </a:spcAft>
            </a:pPr>
            <a:r>
              <a:rPr lang="it-IT" sz="2800" b="1" cap="all" dirty="0" smtClean="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Results</a:t>
            </a:r>
            <a:endParaRPr lang="ru-RU" sz="2800" b="1" cap="all"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2310044068"/>
              </p:ext>
            </p:extLst>
          </p:nvPr>
        </p:nvGraphicFramePr>
        <p:xfrm>
          <a:off x="1893516" y="1710608"/>
          <a:ext cx="5442460" cy="2496312"/>
        </p:xfrm>
        <a:graphic>
          <a:graphicData uri="http://schemas.openxmlformats.org/drawingml/2006/table">
            <a:tbl>
              <a:tblPr firstRow="1" firstCol="1" bandRow="1">
                <a:tableStyleId>{5C22544A-7EE6-4342-B048-85BDC9FD1C3A}</a:tableStyleId>
              </a:tblPr>
              <a:tblGrid>
                <a:gridCol w="928424">
                  <a:extLst>
                    <a:ext uri="{9D8B030D-6E8A-4147-A177-3AD203B41FA5}">
                      <a16:colId xmlns:a16="http://schemas.microsoft.com/office/drawing/2014/main" xmlns="" val="4272856883"/>
                    </a:ext>
                  </a:extLst>
                </a:gridCol>
                <a:gridCol w="936104">
                  <a:extLst>
                    <a:ext uri="{9D8B030D-6E8A-4147-A177-3AD203B41FA5}">
                      <a16:colId xmlns:a16="http://schemas.microsoft.com/office/drawing/2014/main" xmlns="" val="133105112"/>
                    </a:ext>
                  </a:extLst>
                </a:gridCol>
                <a:gridCol w="1263553">
                  <a:extLst>
                    <a:ext uri="{9D8B030D-6E8A-4147-A177-3AD203B41FA5}">
                      <a16:colId xmlns:a16="http://schemas.microsoft.com/office/drawing/2014/main" xmlns="" val="3259576358"/>
                    </a:ext>
                  </a:extLst>
                </a:gridCol>
                <a:gridCol w="1008112">
                  <a:extLst>
                    <a:ext uri="{9D8B030D-6E8A-4147-A177-3AD203B41FA5}">
                      <a16:colId xmlns:a16="http://schemas.microsoft.com/office/drawing/2014/main" xmlns="" val="1382506558"/>
                    </a:ext>
                  </a:extLst>
                </a:gridCol>
                <a:gridCol w="1306267">
                  <a:extLst>
                    <a:ext uri="{9D8B030D-6E8A-4147-A177-3AD203B41FA5}">
                      <a16:colId xmlns:a16="http://schemas.microsoft.com/office/drawing/2014/main" xmlns="" val="1047539963"/>
                    </a:ext>
                  </a:extLst>
                </a:gridCol>
              </a:tblGrid>
              <a:tr h="297180">
                <a:tc rowSpan="2">
                  <a:txBody>
                    <a:bodyPr/>
                    <a:lstStyle/>
                    <a:p>
                      <a:pPr algn="ctr">
                        <a:lnSpc>
                          <a:spcPct val="130000"/>
                        </a:lnSpc>
                        <a:spcBef>
                          <a:spcPts val="600"/>
                        </a:spcBef>
                        <a:spcAft>
                          <a:spcPts val="600"/>
                        </a:spcAft>
                      </a:pPr>
                      <a:r>
                        <a:rPr lang="it-IT" sz="1800" b="1" i="0" kern="1200" dirty="0" smtClean="0">
                          <a:solidFill>
                            <a:schemeClr val="lt1"/>
                          </a:solidFill>
                          <a:effectLst/>
                          <a:latin typeface="+mn-lt"/>
                          <a:ea typeface="+mn-ea"/>
                          <a:cs typeface="+mn-cs"/>
                        </a:rPr>
                        <a:t>Sample</a:t>
                      </a:r>
                      <a:br>
                        <a:rPr lang="it-IT" sz="1800" b="1" i="0" kern="1200" dirty="0" smtClean="0">
                          <a:solidFill>
                            <a:schemeClr val="lt1"/>
                          </a:solidFill>
                          <a:effectLst/>
                          <a:latin typeface="+mn-lt"/>
                          <a:ea typeface="+mn-ea"/>
                          <a:cs typeface="+mn-cs"/>
                        </a:rPr>
                      </a:br>
                      <a:r>
                        <a:rPr lang="it-IT" sz="1800" b="1" i="0" kern="1200" dirty="0" smtClean="0">
                          <a:solidFill>
                            <a:schemeClr val="lt1"/>
                          </a:solidFill>
                          <a:effectLst/>
                          <a:latin typeface="+mn-lt"/>
                          <a:ea typeface="+mn-ea"/>
                          <a:cs typeface="+mn-cs"/>
                        </a:rPr>
                        <a:t>number</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75000"/>
                      </a:schemeClr>
                    </a:solidFill>
                  </a:tcPr>
                </a:tc>
                <a:tc gridSpan="2">
                  <a:txBody>
                    <a:bodyPr/>
                    <a:lstStyle/>
                    <a:p>
                      <a:pPr algn="ctr">
                        <a:lnSpc>
                          <a:spcPct val="130000"/>
                        </a:lnSpc>
                        <a:spcBef>
                          <a:spcPts val="600"/>
                        </a:spcBef>
                        <a:spcAft>
                          <a:spcPts val="600"/>
                        </a:spcAft>
                      </a:pPr>
                      <a:r>
                        <a:rPr lang="it-IT" sz="1800" b="1" i="0" kern="1200" dirty="0" smtClean="0">
                          <a:solidFill>
                            <a:schemeClr val="lt1"/>
                          </a:solidFill>
                          <a:effectLst/>
                          <a:latin typeface="+mn-lt"/>
                          <a:ea typeface="+mn-ea"/>
                          <a:cs typeface="+mn-cs"/>
                        </a:rPr>
                        <a:t>Arsenic</a:t>
                      </a:r>
                      <a:r>
                        <a:rPr lang="ru-RU" sz="1800" dirty="0" smtClean="0">
                          <a:effectLst/>
                        </a:rPr>
                        <a:t> </a:t>
                      </a:r>
                      <a:r>
                        <a:rPr lang="ru-RU" sz="1800" dirty="0">
                          <a:effectLst/>
                        </a:rPr>
                        <a:t>(</a:t>
                      </a:r>
                      <a:r>
                        <a:rPr lang="ru-RU" sz="1800" dirty="0" err="1">
                          <a:effectLst/>
                        </a:rPr>
                        <a:t>As</a:t>
                      </a:r>
                      <a:r>
                        <a:rPr lang="ru-RU" sz="1800" dirty="0">
                          <a:effectLst/>
                        </a:rPr>
                        <a:t>)</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75000"/>
                      </a:schemeClr>
                    </a:solidFill>
                  </a:tcPr>
                </a:tc>
                <a:tc hMerge="1">
                  <a:txBody>
                    <a:bodyPr/>
                    <a:lstStyle/>
                    <a:p>
                      <a:endParaRPr lang="ru-RU"/>
                    </a:p>
                  </a:txBody>
                  <a:tcPr/>
                </a:tc>
                <a:tc gridSpan="2">
                  <a:txBody>
                    <a:bodyPr/>
                    <a:lstStyle/>
                    <a:p>
                      <a:pPr algn="ctr">
                        <a:lnSpc>
                          <a:spcPct val="130000"/>
                        </a:lnSpc>
                        <a:spcBef>
                          <a:spcPts val="600"/>
                        </a:spcBef>
                        <a:spcAft>
                          <a:spcPts val="600"/>
                        </a:spcAft>
                      </a:pPr>
                      <a:r>
                        <a:rPr lang="it-IT" sz="1800" b="1" i="0" kern="1200" dirty="0" smtClean="0">
                          <a:solidFill>
                            <a:schemeClr val="lt1"/>
                          </a:solidFill>
                          <a:effectLst/>
                          <a:latin typeface="+mn-lt"/>
                          <a:ea typeface="+mn-ea"/>
                          <a:cs typeface="+mn-cs"/>
                        </a:rPr>
                        <a:t>Mercury</a:t>
                      </a:r>
                      <a:r>
                        <a:rPr lang="ru-RU" sz="1800" dirty="0" smtClean="0">
                          <a:effectLst/>
                        </a:rPr>
                        <a:t> </a:t>
                      </a:r>
                      <a:r>
                        <a:rPr lang="ru-RU" sz="1800" dirty="0">
                          <a:effectLst/>
                        </a:rPr>
                        <a:t>(</a:t>
                      </a:r>
                      <a:r>
                        <a:rPr lang="ru-RU" sz="1800" dirty="0" err="1">
                          <a:effectLst/>
                        </a:rPr>
                        <a:t>Hg</a:t>
                      </a:r>
                      <a:r>
                        <a:rPr lang="ru-RU" sz="1800" dirty="0">
                          <a:effectLst/>
                        </a:rPr>
                        <a:t>)</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75000"/>
                      </a:schemeClr>
                    </a:solidFill>
                  </a:tcPr>
                </a:tc>
                <a:tc hMerge="1">
                  <a:txBody>
                    <a:bodyPr/>
                    <a:lstStyle/>
                    <a:p>
                      <a:endParaRPr lang="ru-RU"/>
                    </a:p>
                  </a:txBody>
                  <a:tcPr/>
                </a:tc>
                <a:extLst>
                  <a:ext uri="{0D108BD9-81ED-4DB2-BD59-A6C34878D82A}">
                    <a16:rowId xmlns:a16="http://schemas.microsoft.com/office/drawing/2014/main" xmlns="" val="3083035460"/>
                  </a:ext>
                </a:extLst>
              </a:tr>
              <a:tr h="445135">
                <a:tc vMerge="1">
                  <a:txBody>
                    <a:bodyPr/>
                    <a:lstStyle/>
                    <a:p>
                      <a:endParaRPr lang="ru-RU"/>
                    </a:p>
                  </a:txBody>
                  <a:tcPr/>
                </a:tc>
                <a:tc>
                  <a:txBody>
                    <a:bodyPr/>
                    <a:lstStyle/>
                    <a:p>
                      <a:pPr algn="ctr">
                        <a:lnSpc>
                          <a:spcPct val="130000"/>
                        </a:lnSpc>
                        <a:spcBef>
                          <a:spcPts val="600"/>
                        </a:spcBef>
                        <a:spcAft>
                          <a:spcPts val="600"/>
                        </a:spcAft>
                      </a:pPr>
                      <a:r>
                        <a:rPr lang="it-IT" sz="1800" i="0" kern="1200" dirty="0" smtClean="0">
                          <a:solidFill>
                            <a:schemeClr val="dk1"/>
                          </a:solidFill>
                          <a:effectLst/>
                          <a:latin typeface="+mn-lt"/>
                          <a:ea typeface="+mn-ea"/>
                          <a:cs typeface="+mn-cs"/>
                        </a:rPr>
                        <a:t>Mass</a:t>
                      </a:r>
                      <a:br>
                        <a:rPr lang="it-IT" sz="1800" i="0" kern="1200" dirty="0" smtClean="0">
                          <a:solidFill>
                            <a:schemeClr val="dk1"/>
                          </a:solidFill>
                          <a:effectLst/>
                          <a:latin typeface="+mn-lt"/>
                          <a:ea typeface="+mn-ea"/>
                          <a:cs typeface="+mn-cs"/>
                        </a:rPr>
                      </a:br>
                      <a:r>
                        <a:rPr lang="it-IT" sz="1800" i="0" kern="1200" dirty="0" smtClean="0">
                          <a:solidFill>
                            <a:schemeClr val="dk1"/>
                          </a:solidFill>
                          <a:effectLst/>
                          <a:latin typeface="+mn-lt"/>
                          <a:ea typeface="+mn-ea"/>
                          <a:cs typeface="+mn-cs"/>
                        </a:rPr>
                        <a:t>fraction,</a:t>
                      </a:r>
                      <a:br>
                        <a:rPr lang="it-IT" sz="1800" i="0" kern="1200" dirty="0" smtClean="0">
                          <a:solidFill>
                            <a:schemeClr val="dk1"/>
                          </a:solidFill>
                          <a:effectLst/>
                          <a:latin typeface="+mn-lt"/>
                          <a:ea typeface="+mn-ea"/>
                          <a:cs typeface="+mn-cs"/>
                        </a:rPr>
                      </a:br>
                      <a:r>
                        <a:rPr lang="it-IT" sz="1800" i="0" kern="1200" dirty="0" smtClean="0">
                          <a:solidFill>
                            <a:schemeClr val="dk1"/>
                          </a:solidFill>
                          <a:effectLst/>
                          <a:latin typeface="+mn-lt"/>
                          <a:ea typeface="+mn-ea"/>
                          <a:cs typeface="+mn-cs"/>
                        </a:rPr>
                        <a:t>mg/kg</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0000"/>
                        </a:lnSpc>
                        <a:spcBef>
                          <a:spcPts val="600"/>
                        </a:spcBef>
                        <a:spcAft>
                          <a:spcPts val="600"/>
                        </a:spcAft>
                      </a:pPr>
                      <a:r>
                        <a:rPr lang="it-IT" sz="1800" i="0" kern="1200" dirty="0" smtClean="0">
                          <a:solidFill>
                            <a:schemeClr val="dk1"/>
                          </a:solidFill>
                          <a:effectLst/>
                          <a:latin typeface="+mn-lt"/>
                          <a:ea typeface="+mn-ea"/>
                          <a:cs typeface="+mn-cs"/>
                        </a:rPr>
                        <a:t>Relative</a:t>
                      </a:r>
                      <a:br>
                        <a:rPr lang="it-IT" sz="1800" i="0" kern="1200" dirty="0" smtClean="0">
                          <a:solidFill>
                            <a:schemeClr val="dk1"/>
                          </a:solidFill>
                          <a:effectLst/>
                          <a:latin typeface="+mn-lt"/>
                          <a:ea typeface="+mn-ea"/>
                          <a:cs typeface="+mn-cs"/>
                        </a:rPr>
                      </a:br>
                      <a:r>
                        <a:rPr lang="it-IT" sz="1800" i="0" kern="1200" dirty="0" smtClean="0">
                          <a:solidFill>
                            <a:schemeClr val="dk1"/>
                          </a:solidFill>
                          <a:effectLst/>
                          <a:latin typeface="+mn-lt"/>
                          <a:ea typeface="+mn-ea"/>
                          <a:cs typeface="+mn-cs"/>
                        </a:rPr>
                        <a:t>uncertainty,</a:t>
                      </a:r>
                      <a:br>
                        <a:rPr lang="it-IT" sz="1800" i="0" kern="1200" dirty="0" smtClean="0">
                          <a:solidFill>
                            <a:schemeClr val="dk1"/>
                          </a:solidFill>
                          <a:effectLst/>
                          <a:latin typeface="+mn-lt"/>
                          <a:ea typeface="+mn-ea"/>
                          <a:cs typeface="+mn-cs"/>
                        </a:rPr>
                      </a:br>
                      <a:r>
                        <a:rPr lang="it-IT" sz="1800" i="0" kern="1200" dirty="0" smtClean="0">
                          <a:solidFill>
                            <a:schemeClr val="dk1"/>
                          </a:solidFill>
                          <a:effectLst/>
                          <a:latin typeface="+mn-lt"/>
                          <a:ea typeface="+mn-ea"/>
                          <a:cs typeface="+mn-cs"/>
                        </a:rPr>
                        <a:t>%</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D0D8E8"/>
                    </a:solidFill>
                  </a:tcPr>
                </a:tc>
                <a:tc>
                  <a:txBody>
                    <a:bodyPr/>
                    <a:lstStyle/>
                    <a:p>
                      <a:pPr algn="ctr">
                        <a:lnSpc>
                          <a:spcPct val="130000"/>
                        </a:lnSpc>
                        <a:spcBef>
                          <a:spcPts val="600"/>
                        </a:spcBef>
                        <a:spcAft>
                          <a:spcPts val="600"/>
                        </a:spcAft>
                      </a:pPr>
                      <a:r>
                        <a:rPr lang="it-IT" sz="1800" i="0" kern="1200" dirty="0" smtClean="0">
                          <a:solidFill>
                            <a:schemeClr val="dk1"/>
                          </a:solidFill>
                          <a:effectLst/>
                          <a:latin typeface="+mn-lt"/>
                          <a:ea typeface="+mn-ea"/>
                          <a:cs typeface="+mn-cs"/>
                        </a:rPr>
                        <a:t>Mass</a:t>
                      </a:r>
                      <a:br>
                        <a:rPr lang="it-IT" sz="1800" i="0" kern="1200" dirty="0" smtClean="0">
                          <a:solidFill>
                            <a:schemeClr val="dk1"/>
                          </a:solidFill>
                          <a:effectLst/>
                          <a:latin typeface="+mn-lt"/>
                          <a:ea typeface="+mn-ea"/>
                          <a:cs typeface="+mn-cs"/>
                        </a:rPr>
                      </a:br>
                      <a:r>
                        <a:rPr lang="it-IT" sz="1800" i="0" kern="1200" dirty="0" smtClean="0">
                          <a:solidFill>
                            <a:schemeClr val="dk1"/>
                          </a:solidFill>
                          <a:effectLst/>
                          <a:latin typeface="+mn-lt"/>
                          <a:ea typeface="+mn-ea"/>
                          <a:cs typeface="+mn-cs"/>
                        </a:rPr>
                        <a:t>fraction,</a:t>
                      </a:r>
                      <a:br>
                        <a:rPr lang="it-IT" sz="1800" i="0" kern="1200" dirty="0" smtClean="0">
                          <a:solidFill>
                            <a:schemeClr val="dk1"/>
                          </a:solidFill>
                          <a:effectLst/>
                          <a:latin typeface="+mn-lt"/>
                          <a:ea typeface="+mn-ea"/>
                          <a:cs typeface="+mn-cs"/>
                        </a:rPr>
                      </a:br>
                      <a:r>
                        <a:rPr lang="it-IT" sz="1800" i="0" kern="1200" dirty="0" smtClean="0">
                          <a:solidFill>
                            <a:schemeClr val="dk1"/>
                          </a:solidFill>
                          <a:effectLst/>
                          <a:latin typeface="+mn-lt"/>
                          <a:ea typeface="+mn-ea"/>
                          <a:cs typeface="+mn-cs"/>
                        </a:rPr>
                        <a:t>mg/kg</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30000"/>
                        </a:lnSpc>
                        <a:spcBef>
                          <a:spcPts val="600"/>
                        </a:spcBef>
                        <a:spcAft>
                          <a:spcPts val="600"/>
                        </a:spcAft>
                      </a:pPr>
                      <a:r>
                        <a:rPr lang="it-IT" sz="1800" i="0" kern="1200" dirty="0" smtClean="0">
                          <a:solidFill>
                            <a:schemeClr val="dk1"/>
                          </a:solidFill>
                          <a:effectLst/>
                          <a:latin typeface="+mn-lt"/>
                          <a:ea typeface="+mn-ea"/>
                          <a:cs typeface="+mn-cs"/>
                        </a:rPr>
                        <a:t>Relative</a:t>
                      </a:r>
                      <a:br>
                        <a:rPr lang="it-IT" sz="1800" i="0" kern="1200" dirty="0" smtClean="0">
                          <a:solidFill>
                            <a:schemeClr val="dk1"/>
                          </a:solidFill>
                          <a:effectLst/>
                          <a:latin typeface="+mn-lt"/>
                          <a:ea typeface="+mn-ea"/>
                          <a:cs typeface="+mn-cs"/>
                        </a:rPr>
                      </a:br>
                      <a:r>
                        <a:rPr lang="it-IT" sz="1800" i="0" kern="1200" dirty="0" smtClean="0">
                          <a:solidFill>
                            <a:schemeClr val="dk1"/>
                          </a:solidFill>
                          <a:effectLst/>
                          <a:latin typeface="+mn-lt"/>
                          <a:ea typeface="+mn-ea"/>
                          <a:cs typeface="+mn-cs"/>
                        </a:rPr>
                        <a:t>uncertainty,</a:t>
                      </a:r>
                      <a:br>
                        <a:rPr lang="it-IT" sz="1800" i="0" kern="1200" dirty="0" smtClean="0">
                          <a:solidFill>
                            <a:schemeClr val="dk1"/>
                          </a:solidFill>
                          <a:effectLst/>
                          <a:latin typeface="+mn-lt"/>
                          <a:ea typeface="+mn-ea"/>
                          <a:cs typeface="+mn-cs"/>
                        </a:rPr>
                      </a:br>
                      <a:r>
                        <a:rPr lang="it-IT" sz="1800" i="0" kern="1200" dirty="0" smtClean="0">
                          <a:solidFill>
                            <a:schemeClr val="dk1"/>
                          </a:solidFill>
                          <a:effectLst/>
                          <a:latin typeface="+mn-lt"/>
                          <a:ea typeface="+mn-ea"/>
                          <a:cs typeface="+mn-cs"/>
                        </a:rPr>
                        <a:t>%</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517834276"/>
                  </a:ext>
                </a:extLst>
              </a:tr>
              <a:tr h="274320">
                <a:tc>
                  <a:txBody>
                    <a:bodyPr/>
                    <a:lstStyle/>
                    <a:p>
                      <a:pPr algn="ctr">
                        <a:lnSpc>
                          <a:spcPct val="130000"/>
                        </a:lnSpc>
                        <a:spcBef>
                          <a:spcPts val="600"/>
                        </a:spcBef>
                        <a:spcAft>
                          <a:spcPts val="600"/>
                        </a:spcAft>
                      </a:pPr>
                      <a:r>
                        <a:rPr lang="ru-RU" sz="1800" dirty="0">
                          <a:effectLst/>
                        </a:rPr>
                        <a:t>1</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75000"/>
                      </a:schemeClr>
                    </a:solidFill>
                  </a:tcPr>
                </a:tc>
                <a:tc>
                  <a:txBody>
                    <a:bodyPr/>
                    <a:lstStyle/>
                    <a:p>
                      <a:pPr algn="r">
                        <a:lnSpc>
                          <a:spcPct val="130000"/>
                        </a:lnSpc>
                        <a:spcBef>
                          <a:spcPts val="600"/>
                        </a:spcBef>
                        <a:spcAft>
                          <a:spcPts val="600"/>
                        </a:spcAft>
                      </a:pPr>
                      <a:r>
                        <a:rPr lang="ru-RU" sz="1800" dirty="0" smtClean="0">
                          <a:effectLst/>
                        </a:rPr>
                        <a:t>0.19</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30000"/>
                        </a:lnSpc>
                        <a:spcBef>
                          <a:spcPts val="600"/>
                        </a:spcBef>
                        <a:spcAft>
                          <a:spcPts val="600"/>
                        </a:spcAft>
                      </a:pPr>
                      <a:r>
                        <a:rPr lang="ru-RU" sz="1800" dirty="0">
                          <a:effectLst/>
                        </a:rPr>
                        <a:t>30</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30000"/>
                        </a:lnSpc>
                        <a:spcBef>
                          <a:spcPts val="600"/>
                        </a:spcBef>
                        <a:spcAft>
                          <a:spcPts val="600"/>
                        </a:spcAft>
                      </a:pPr>
                      <a:r>
                        <a:rPr lang="ru-RU" sz="1800" dirty="0" smtClean="0">
                          <a:effectLst/>
                        </a:rPr>
                        <a:t>0.36</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30000"/>
                        </a:lnSpc>
                        <a:spcBef>
                          <a:spcPts val="600"/>
                        </a:spcBef>
                        <a:spcAft>
                          <a:spcPts val="600"/>
                        </a:spcAft>
                      </a:pPr>
                      <a:r>
                        <a:rPr lang="ru-RU" sz="1800" dirty="0" smtClean="0">
                          <a:effectLst/>
                        </a:rPr>
                        <a:t>19.1</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911668467"/>
                  </a:ext>
                </a:extLst>
              </a:tr>
              <a:tr h="254635">
                <a:tc>
                  <a:txBody>
                    <a:bodyPr/>
                    <a:lstStyle/>
                    <a:p>
                      <a:pPr algn="ctr">
                        <a:lnSpc>
                          <a:spcPct val="130000"/>
                        </a:lnSpc>
                        <a:spcBef>
                          <a:spcPts val="600"/>
                        </a:spcBef>
                        <a:spcAft>
                          <a:spcPts val="600"/>
                        </a:spcAft>
                      </a:pPr>
                      <a:r>
                        <a:rPr lang="ru-RU" sz="1800" dirty="0">
                          <a:effectLst/>
                        </a:rPr>
                        <a:t>2</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75000"/>
                      </a:schemeClr>
                    </a:solidFill>
                  </a:tcPr>
                </a:tc>
                <a:tc>
                  <a:txBody>
                    <a:bodyPr/>
                    <a:lstStyle/>
                    <a:p>
                      <a:pPr algn="r">
                        <a:lnSpc>
                          <a:spcPct val="130000"/>
                        </a:lnSpc>
                        <a:spcBef>
                          <a:spcPts val="600"/>
                        </a:spcBef>
                        <a:spcAft>
                          <a:spcPts val="600"/>
                        </a:spcAft>
                      </a:pPr>
                      <a:r>
                        <a:rPr lang="ru-RU" sz="1800" dirty="0" smtClean="0">
                          <a:effectLst/>
                        </a:rPr>
                        <a:t>0.23</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30000"/>
                        </a:lnSpc>
                        <a:spcBef>
                          <a:spcPts val="600"/>
                        </a:spcBef>
                        <a:spcAft>
                          <a:spcPts val="600"/>
                        </a:spcAft>
                      </a:pPr>
                      <a:r>
                        <a:rPr lang="ru-RU" sz="1800" dirty="0">
                          <a:effectLst/>
                        </a:rPr>
                        <a:t>30</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30000"/>
                        </a:lnSpc>
                        <a:spcBef>
                          <a:spcPts val="600"/>
                        </a:spcBef>
                        <a:spcAft>
                          <a:spcPts val="600"/>
                        </a:spcAft>
                      </a:pPr>
                      <a:r>
                        <a:rPr lang="ru-RU" sz="1800" dirty="0" smtClean="0">
                          <a:effectLst/>
                        </a:rPr>
                        <a:t>0</a:t>
                      </a:r>
                      <a:r>
                        <a:rPr lang="en-US" sz="1800" dirty="0" smtClean="0">
                          <a:effectLst/>
                        </a:rPr>
                        <a:t>.</a:t>
                      </a:r>
                      <a:r>
                        <a:rPr lang="ru-RU" sz="1800" dirty="0" smtClean="0">
                          <a:effectLst/>
                        </a:rPr>
                        <a:t>2</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30000"/>
                        </a:lnSpc>
                        <a:spcBef>
                          <a:spcPts val="600"/>
                        </a:spcBef>
                        <a:spcAft>
                          <a:spcPts val="600"/>
                        </a:spcAft>
                      </a:pPr>
                      <a:r>
                        <a:rPr lang="ru-RU" sz="1800" dirty="0" smtClean="0">
                          <a:effectLst/>
                        </a:rPr>
                        <a:t>29.5</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918242420"/>
                  </a:ext>
                </a:extLst>
              </a:tr>
              <a:tr h="267970">
                <a:tc>
                  <a:txBody>
                    <a:bodyPr/>
                    <a:lstStyle/>
                    <a:p>
                      <a:pPr algn="ctr">
                        <a:lnSpc>
                          <a:spcPct val="130000"/>
                        </a:lnSpc>
                        <a:spcBef>
                          <a:spcPts val="600"/>
                        </a:spcBef>
                        <a:spcAft>
                          <a:spcPts val="600"/>
                        </a:spcAft>
                      </a:pPr>
                      <a:r>
                        <a:rPr lang="ru-RU" sz="1800" dirty="0">
                          <a:effectLst/>
                        </a:rPr>
                        <a:t>3</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75000"/>
                      </a:schemeClr>
                    </a:solidFill>
                  </a:tcPr>
                </a:tc>
                <a:tc>
                  <a:txBody>
                    <a:bodyPr/>
                    <a:lstStyle/>
                    <a:p>
                      <a:pPr algn="r">
                        <a:lnSpc>
                          <a:spcPct val="130000"/>
                        </a:lnSpc>
                        <a:spcBef>
                          <a:spcPts val="600"/>
                        </a:spcBef>
                        <a:spcAft>
                          <a:spcPts val="600"/>
                        </a:spcAft>
                      </a:pPr>
                      <a:r>
                        <a:rPr lang="en-US" sz="1800" dirty="0" smtClean="0">
                          <a:effectLst/>
                        </a:rPr>
                        <a:t>1</a:t>
                      </a:r>
                      <a:r>
                        <a:rPr lang="ru-RU" sz="1800" dirty="0" smtClean="0">
                          <a:effectLst/>
                        </a:rPr>
                        <a:t>.18</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30000"/>
                        </a:lnSpc>
                        <a:spcBef>
                          <a:spcPts val="600"/>
                        </a:spcBef>
                        <a:spcAft>
                          <a:spcPts val="600"/>
                        </a:spcAft>
                      </a:pPr>
                      <a:r>
                        <a:rPr lang="ru-RU" sz="1800" kern="1200" dirty="0" smtClean="0">
                          <a:solidFill>
                            <a:schemeClr val="dk1"/>
                          </a:solidFill>
                          <a:effectLst/>
                          <a:latin typeface="+mn-lt"/>
                          <a:ea typeface="+mn-ea"/>
                          <a:cs typeface="+mn-cs"/>
                        </a:rPr>
                        <a:t>18</a:t>
                      </a:r>
                      <a:r>
                        <a:rPr lang="en-US" sz="1800" kern="1200" dirty="0" smtClean="0">
                          <a:solidFill>
                            <a:schemeClr val="dk1"/>
                          </a:solidFill>
                          <a:effectLst/>
                          <a:latin typeface="+mn-lt"/>
                          <a:ea typeface="+mn-ea"/>
                          <a:cs typeface="+mn-cs"/>
                        </a:rPr>
                        <a:t>.</a:t>
                      </a:r>
                      <a:r>
                        <a:rPr lang="ru-RU" sz="1800" kern="1200" dirty="0" smtClean="0">
                          <a:solidFill>
                            <a:schemeClr val="dk1"/>
                          </a:solidFill>
                          <a:effectLst/>
                          <a:latin typeface="+mn-lt"/>
                          <a:ea typeface="+mn-ea"/>
                          <a:cs typeface="+mn-cs"/>
                        </a:rPr>
                        <a:t>3</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30000"/>
                        </a:lnSpc>
                        <a:spcBef>
                          <a:spcPts val="600"/>
                        </a:spcBef>
                        <a:spcAft>
                          <a:spcPts val="600"/>
                        </a:spcAft>
                      </a:pPr>
                      <a:r>
                        <a:rPr lang="ru-RU" sz="1800" dirty="0" smtClean="0">
                          <a:effectLst/>
                        </a:rPr>
                        <a:t>46.6</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30000"/>
                        </a:lnSpc>
                        <a:spcBef>
                          <a:spcPts val="600"/>
                        </a:spcBef>
                        <a:spcAft>
                          <a:spcPts val="600"/>
                        </a:spcAft>
                      </a:pPr>
                      <a:r>
                        <a:rPr lang="ru-RU" sz="1800" dirty="0" smtClean="0">
                          <a:effectLst/>
                        </a:rPr>
                        <a:t>2.5</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769128880"/>
                  </a:ext>
                </a:extLst>
              </a:tr>
            </a:tbl>
          </a:graphicData>
        </a:graphic>
      </p:graphicFrame>
      <p:sp>
        <p:nvSpPr>
          <p:cNvPr id="6" name="Rectangle 1"/>
          <p:cNvSpPr>
            <a:spLocks noChangeArrowheads="1"/>
          </p:cNvSpPr>
          <p:nvPr/>
        </p:nvSpPr>
        <p:spPr bwMode="auto">
          <a:xfrm>
            <a:off x="971600" y="1341276"/>
            <a:ext cx="636437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539750"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r"/>
            <a:r>
              <a:rPr lang="en-US" altLang="ru-RU" dirty="0">
                <a:latin typeface="Calibri" panose="020F0502020204030204" pitchFamily="34" charset="0"/>
                <a:ea typeface="Calibri" panose="020F0502020204030204" pitchFamily="34" charset="0"/>
                <a:cs typeface="Times New Roman" panose="02020603050405020304" pitchFamily="18" charset="0"/>
              </a:rPr>
              <a:t>Table 1. Mass fraction of arsenic and mercury in the samples</a:t>
            </a:r>
            <a:endParaRPr kumimoji="0" lang="ru-RU" altLang="ru-RU" b="0" i="0" u="none" strike="noStrike" cap="none" normalizeH="0" baseline="0" dirty="0" smtClean="0">
              <a:ln>
                <a:noFill/>
              </a:ln>
              <a:effectLst/>
            </a:endParaRPr>
          </a:p>
        </p:txBody>
      </p:sp>
      <p:sp>
        <p:nvSpPr>
          <p:cNvPr id="3" name="Прямоугольник 2"/>
          <p:cNvSpPr/>
          <p:nvPr/>
        </p:nvSpPr>
        <p:spPr>
          <a:xfrm>
            <a:off x="314633" y="647086"/>
            <a:ext cx="8600226" cy="646331"/>
          </a:xfrm>
          <a:prstGeom prst="rect">
            <a:avLst/>
          </a:prstGeom>
        </p:spPr>
        <p:txBody>
          <a:bodyPr wrap="square">
            <a:spAutoFit/>
          </a:bodyPr>
          <a:lstStyle/>
          <a:p>
            <a:pPr algn="just" defTabSz="540000"/>
            <a:r>
              <a:rPr lang="ru-RU" dirty="0" smtClean="0"/>
              <a:t>	</a:t>
            </a:r>
            <a:r>
              <a:rPr lang="en-US" dirty="0"/>
              <a:t>The results of the calculations are summarized in Table 1. The results of determination of mass fraction of additional elements are presented in Table </a:t>
            </a:r>
            <a:r>
              <a:rPr lang="en-US" dirty="0" smtClean="0"/>
              <a:t>3.</a:t>
            </a:r>
            <a:endParaRPr lang="ru-RU" dirty="0"/>
          </a:p>
        </p:txBody>
      </p:sp>
      <p:sp>
        <p:nvSpPr>
          <p:cNvPr id="8" name="Прямоугольник 7"/>
          <p:cNvSpPr/>
          <p:nvPr/>
        </p:nvSpPr>
        <p:spPr>
          <a:xfrm>
            <a:off x="1691680" y="4300945"/>
            <a:ext cx="5152444" cy="646331"/>
          </a:xfrm>
          <a:prstGeom prst="rect">
            <a:avLst/>
          </a:prstGeom>
        </p:spPr>
        <p:txBody>
          <a:bodyPr wrap="square">
            <a:spAutoFit/>
          </a:bodyPr>
          <a:lstStyle/>
          <a:p>
            <a:pPr algn="just"/>
            <a:r>
              <a:rPr lang="en-US" dirty="0"/>
              <a:t>Table </a:t>
            </a:r>
            <a:r>
              <a:rPr lang="en-US" dirty="0" smtClean="0"/>
              <a:t>2. Mass </a:t>
            </a:r>
            <a:r>
              <a:rPr lang="en-US" dirty="0"/>
              <a:t>fraction of arsenic and mercury in the scalp hair and rib bones of </a:t>
            </a:r>
            <a:r>
              <a:rPr lang="en-US" dirty="0" smtClean="0"/>
              <a:t>modern humans [19].</a:t>
            </a:r>
            <a:endParaRPr lang="en-US" dirty="0"/>
          </a:p>
        </p:txBody>
      </p:sp>
      <p:graphicFrame>
        <p:nvGraphicFramePr>
          <p:cNvPr id="9" name="Таблица 8"/>
          <p:cNvGraphicFramePr>
            <a:graphicFrameLocks noGrp="1"/>
          </p:cNvGraphicFramePr>
          <p:nvPr>
            <p:extLst>
              <p:ext uri="{D42A27DB-BD31-4B8C-83A1-F6EECF244321}">
                <p14:modId xmlns:p14="http://schemas.microsoft.com/office/powerpoint/2010/main" val="3357382402"/>
              </p:ext>
            </p:extLst>
          </p:nvPr>
        </p:nvGraphicFramePr>
        <p:xfrm>
          <a:off x="2627784" y="4947276"/>
          <a:ext cx="4216340" cy="1514983"/>
        </p:xfrm>
        <a:graphic>
          <a:graphicData uri="http://schemas.openxmlformats.org/drawingml/2006/table">
            <a:tbl>
              <a:tblPr firstRow="1" firstCol="1" bandRow="1">
                <a:tableStyleId>{5C22544A-7EE6-4342-B048-85BDC9FD1C3A}</a:tableStyleId>
              </a:tblPr>
              <a:tblGrid>
                <a:gridCol w="1344935">
                  <a:extLst>
                    <a:ext uri="{9D8B030D-6E8A-4147-A177-3AD203B41FA5}">
                      <a16:colId xmlns:a16="http://schemas.microsoft.com/office/drawing/2014/main" xmlns="" val="4272856883"/>
                    </a:ext>
                  </a:extLst>
                </a:gridCol>
                <a:gridCol w="1429370">
                  <a:extLst>
                    <a:ext uri="{9D8B030D-6E8A-4147-A177-3AD203B41FA5}">
                      <a16:colId xmlns:a16="http://schemas.microsoft.com/office/drawing/2014/main" xmlns="" val="133105112"/>
                    </a:ext>
                  </a:extLst>
                </a:gridCol>
                <a:gridCol w="1442035">
                  <a:extLst>
                    <a:ext uri="{9D8B030D-6E8A-4147-A177-3AD203B41FA5}">
                      <a16:colId xmlns:a16="http://schemas.microsoft.com/office/drawing/2014/main" xmlns="" val="3259576358"/>
                    </a:ext>
                  </a:extLst>
                </a:gridCol>
              </a:tblGrid>
              <a:tr h="297180">
                <a:tc rowSpan="2">
                  <a:txBody>
                    <a:bodyPr/>
                    <a:lstStyle/>
                    <a:p>
                      <a:pPr algn="ctr">
                        <a:lnSpc>
                          <a:spcPct val="130000"/>
                        </a:lnSpc>
                        <a:spcBef>
                          <a:spcPts val="600"/>
                        </a:spcBef>
                        <a:spcAft>
                          <a:spcPts val="600"/>
                        </a:spcAft>
                      </a:pPr>
                      <a:r>
                        <a:rPr lang="it-IT" sz="1800" b="1" i="0" kern="1200" dirty="0" smtClean="0">
                          <a:solidFill>
                            <a:schemeClr val="lt1"/>
                          </a:solidFill>
                          <a:effectLst/>
                          <a:latin typeface="+mn-lt"/>
                          <a:ea typeface="+mn-ea"/>
                          <a:cs typeface="+mn-cs"/>
                        </a:rPr>
                        <a:t>Sample</a:t>
                      </a:r>
                      <a:br>
                        <a:rPr lang="it-IT" sz="1800" b="1" i="0" kern="1200" dirty="0" smtClean="0">
                          <a:solidFill>
                            <a:schemeClr val="lt1"/>
                          </a:solidFill>
                          <a:effectLst/>
                          <a:latin typeface="+mn-lt"/>
                          <a:ea typeface="+mn-ea"/>
                          <a:cs typeface="+mn-cs"/>
                        </a:rPr>
                      </a:br>
                      <a:r>
                        <a:rPr lang="it-IT" sz="1800" b="1" i="0" kern="1200" dirty="0" smtClean="0">
                          <a:solidFill>
                            <a:schemeClr val="lt1"/>
                          </a:solidFill>
                          <a:effectLst/>
                          <a:latin typeface="+mn-lt"/>
                          <a:ea typeface="+mn-ea"/>
                          <a:cs typeface="+mn-cs"/>
                        </a:rPr>
                        <a:t>type</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75000"/>
                      </a:schemeClr>
                    </a:solidFill>
                  </a:tcPr>
                </a:tc>
                <a:tc gridSpan="2">
                  <a:txBody>
                    <a:bodyPr/>
                    <a:lstStyle/>
                    <a:p>
                      <a:pPr marL="0" marR="0" lvl="0" indent="0" algn="ctr" defTabSz="914400" rtl="0" eaLnBrk="1" fontAlgn="auto" latinLnBrk="0" hangingPunct="1">
                        <a:lnSpc>
                          <a:spcPct val="130000"/>
                        </a:lnSpc>
                        <a:spcBef>
                          <a:spcPts val="600"/>
                        </a:spcBef>
                        <a:spcAft>
                          <a:spcPts val="600"/>
                        </a:spcAft>
                        <a:buClrTx/>
                        <a:buSzTx/>
                        <a:buFontTx/>
                        <a:buNone/>
                        <a:tabLst/>
                        <a:defRPr/>
                      </a:pPr>
                      <a:r>
                        <a:rPr lang="it-IT" sz="1800" b="1" i="0" kern="1200" dirty="0" smtClean="0">
                          <a:solidFill>
                            <a:schemeClr val="lt1"/>
                          </a:solidFill>
                          <a:effectLst/>
                          <a:latin typeface="+mn-lt"/>
                          <a:ea typeface="+mn-ea"/>
                          <a:cs typeface="+mn-cs"/>
                        </a:rPr>
                        <a:t>Mass</a:t>
                      </a:r>
                      <a:r>
                        <a:rPr lang="it-IT" sz="1800" b="1" i="0" kern="1200" baseline="0" dirty="0" smtClean="0">
                          <a:solidFill>
                            <a:schemeClr val="lt1"/>
                          </a:solidFill>
                          <a:effectLst/>
                          <a:latin typeface="+mn-lt"/>
                          <a:ea typeface="+mn-ea"/>
                          <a:cs typeface="+mn-cs"/>
                        </a:rPr>
                        <a:t> </a:t>
                      </a:r>
                      <a:r>
                        <a:rPr lang="it-IT" sz="1800" b="1" i="0" kern="1200" dirty="0" smtClean="0">
                          <a:solidFill>
                            <a:schemeClr val="lt1"/>
                          </a:solidFill>
                          <a:effectLst/>
                          <a:latin typeface="+mn-lt"/>
                          <a:ea typeface="+mn-ea"/>
                          <a:cs typeface="+mn-cs"/>
                        </a:rPr>
                        <a:t>fraction,</a:t>
                      </a:r>
                      <a:r>
                        <a:rPr lang="ru-RU" sz="1800" b="1" i="0" kern="1200" baseline="0" dirty="0" smtClean="0">
                          <a:solidFill>
                            <a:schemeClr val="lt1"/>
                          </a:solidFill>
                          <a:effectLst/>
                          <a:latin typeface="+mn-lt"/>
                          <a:ea typeface="+mn-ea"/>
                          <a:cs typeface="+mn-cs"/>
                        </a:rPr>
                        <a:t> </a:t>
                      </a:r>
                      <a:r>
                        <a:rPr lang="it-IT" sz="1800" b="1" i="0" kern="1200" dirty="0" smtClean="0">
                          <a:solidFill>
                            <a:schemeClr val="lt1"/>
                          </a:solidFill>
                          <a:effectLst/>
                          <a:latin typeface="+mn-lt"/>
                          <a:ea typeface="+mn-ea"/>
                          <a:cs typeface="+mn-cs"/>
                        </a:rPr>
                        <a:t>mg/kg</a:t>
                      </a:r>
                      <a:endParaRPr lang="ru-RU" sz="1800" b="1" i="0" kern="1200" dirty="0" smtClean="0">
                        <a:solidFill>
                          <a:schemeClr val="lt1"/>
                        </a:solidFill>
                        <a:effectLst/>
                        <a:latin typeface="+mn-lt"/>
                        <a:ea typeface="+mn-ea"/>
                        <a:cs typeface="+mn-cs"/>
                      </a:endParaRPr>
                    </a:p>
                  </a:txBody>
                  <a:tcPr marL="68580" marR="68580" marT="0" marB="0" anchor="ctr">
                    <a:solidFill>
                      <a:schemeClr val="bg1">
                        <a:lumMod val="75000"/>
                      </a:schemeClr>
                    </a:solidFill>
                  </a:tcPr>
                </a:tc>
                <a:tc hMerge="1">
                  <a:txBody>
                    <a:bodyPr/>
                    <a:lstStyle/>
                    <a:p>
                      <a:endParaRPr lang="ru-RU"/>
                    </a:p>
                  </a:txBody>
                  <a:tcPr/>
                </a:tc>
                <a:extLst>
                  <a:ext uri="{0D108BD9-81ED-4DB2-BD59-A6C34878D82A}">
                    <a16:rowId xmlns:a16="http://schemas.microsoft.com/office/drawing/2014/main" xmlns="" val="3083035460"/>
                  </a:ext>
                </a:extLst>
              </a:tr>
              <a:tr h="445135">
                <a:tc vMerge="1">
                  <a:txBody>
                    <a:bodyPr/>
                    <a:lstStyle/>
                    <a:p>
                      <a:endParaRPr lang="ru-RU"/>
                    </a:p>
                  </a:txBody>
                  <a:tcPr/>
                </a:tc>
                <a:tc>
                  <a:txBody>
                    <a:bodyPr/>
                    <a:lstStyle/>
                    <a:p>
                      <a:pPr marL="0" marR="0" lvl="0" indent="0" algn="ctr" defTabSz="914400" rtl="0" eaLnBrk="1" fontAlgn="auto" latinLnBrk="0" hangingPunct="1">
                        <a:lnSpc>
                          <a:spcPct val="130000"/>
                        </a:lnSpc>
                        <a:spcBef>
                          <a:spcPts val="600"/>
                        </a:spcBef>
                        <a:spcAft>
                          <a:spcPts val="600"/>
                        </a:spcAft>
                        <a:buClrTx/>
                        <a:buSzTx/>
                        <a:buFontTx/>
                        <a:buNone/>
                        <a:tabLst/>
                        <a:defRPr/>
                      </a:pPr>
                      <a:r>
                        <a:rPr lang="it-IT" sz="1800" i="0" kern="1200" dirty="0" smtClean="0">
                          <a:solidFill>
                            <a:schemeClr val="dk1"/>
                          </a:solidFill>
                          <a:effectLst/>
                          <a:latin typeface="+mn-lt"/>
                          <a:ea typeface="+mn-ea"/>
                          <a:cs typeface="+mn-cs"/>
                        </a:rPr>
                        <a:t>Arsenic</a:t>
                      </a:r>
                      <a:r>
                        <a:rPr lang="ru-RU" sz="1800" i="0" kern="1200" baseline="0" dirty="0" smtClean="0">
                          <a:solidFill>
                            <a:schemeClr val="dk1"/>
                          </a:solidFill>
                          <a:effectLst/>
                          <a:latin typeface="+mn-lt"/>
                          <a:ea typeface="+mn-ea"/>
                          <a:cs typeface="+mn-cs"/>
                        </a:rPr>
                        <a:t> </a:t>
                      </a:r>
                      <a:r>
                        <a:rPr lang="ru-RU" sz="1800" i="0" kern="1200" dirty="0" smtClean="0">
                          <a:solidFill>
                            <a:schemeClr val="dk1"/>
                          </a:solidFill>
                          <a:effectLst/>
                          <a:latin typeface="+mn-lt"/>
                          <a:ea typeface="+mn-ea"/>
                          <a:cs typeface="+mn-cs"/>
                        </a:rPr>
                        <a:t>(</a:t>
                      </a:r>
                      <a:r>
                        <a:rPr lang="ru-RU" sz="1800" i="0" kern="1200" dirty="0" err="1" smtClean="0">
                          <a:solidFill>
                            <a:schemeClr val="dk1"/>
                          </a:solidFill>
                          <a:effectLst/>
                          <a:latin typeface="+mn-lt"/>
                          <a:ea typeface="+mn-ea"/>
                          <a:cs typeface="+mn-cs"/>
                        </a:rPr>
                        <a:t>As</a:t>
                      </a:r>
                      <a:r>
                        <a:rPr lang="ru-RU" sz="1800" i="0" kern="1200" dirty="0" smtClean="0">
                          <a:solidFill>
                            <a:schemeClr val="dk1"/>
                          </a:solidFill>
                          <a:effectLst/>
                          <a:latin typeface="+mn-lt"/>
                          <a:ea typeface="+mn-ea"/>
                          <a:cs typeface="+mn-cs"/>
                        </a:rPr>
                        <a:t>)</a:t>
                      </a:r>
                    </a:p>
                  </a:txBody>
                  <a:tcPr marL="68580" marR="68580" marT="0" marB="0" anchor="ctr"/>
                </a:tc>
                <a:tc>
                  <a:txBody>
                    <a:bodyPr/>
                    <a:lstStyle/>
                    <a:p>
                      <a:pPr marL="0" algn="ctr" defTabSz="914400" rtl="0" eaLnBrk="1" latinLnBrk="0" hangingPunct="1">
                        <a:lnSpc>
                          <a:spcPct val="130000"/>
                        </a:lnSpc>
                        <a:spcBef>
                          <a:spcPts val="600"/>
                        </a:spcBef>
                        <a:spcAft>
                          <a:spcPts val="600"/>
                        </a:spcAft>
                      </a:pPr>
                      <a:r>
                        <a:rPr lang="it-IT" sz="1800" i="0" kern="1200" dirty="0" smtClean="0">
                          <a:solidFill>
                            <a:schemeClr val="dk1"/>
                          </a:solidFill>
                          <a:effectLst/>
                          <a:latin typeface="+mn-lt"/>
                          <a:ea typeface="+mn-ea"/>
                          <a:cs typeface="+mn-cs"/>
                        </a:rPr>
                        <a:t>Mercury</a:t>
                      </a:r>
                      <a:r>
                        <a:rPr lang="ru-RU" sz="1800" i="0" kern="1200" dirty="0" smtClean="0">
                          <a:solidFill>
                            <a:schemeClr val="dk1"/>
                          </a:solidFill>
                          <a:effectLst/>
                          <a:latin typeface="+mn-lt"/>
                          <a:ea typeface="+mn-ea"/>
                          <a:cs typeface="+mn-cs"/>
                        </a:rPr>
                        <a:t> (</a:t>
                      </a:r>
                      <a:r>
                        <a:rPr lang="ru-RU" sz="1800" i="0" kern="1200" dirty="0" err="1" smtClean="0">
                          <a:solidFill>
                            <a:schemeClr val="dk1"/>
                          </a:solidFill>
                          <a:effectLst/>
                          <a:latin typeface="+mn-lt"/>
                          <a:ea typeface="+mn-ea"/>
                          <a:cs typeface="+mn-cs"/>
                        </a:rPr>
                        <a:t>Hg</a:t>
                      </a:r>
                      <a:r>
                        <a:rPr lang="ru-RU" sz="1800" i="0" kern="1200" dirty="0" smtClean="0">
                          <a:solidFill>
                            <a:schemeClr val="dk1"/>
                          </a:solidFill>
                          <a:effectLst/>
                          <a:latin typeface="+mn-lt"/>
                          <a:ea typeface="+mn-ea"/>
                          <a:cs typeface="+mn-cs"/>
                        </a:rPr>
                        <a:t>)</a:t>
                      </a:r>
                      <a:endParaRPr lang="ru-RU" sz="1800" i="0" kern="1200" dirty="0">
                        <a:solidFill>
                          <a:schemeClr val="dk1"/>
                        </a:solidFill>
                        <a:effectLst/>
                        <a:latin typeface="+mn-lt"/>
                        <a:ea typeface="+mn-ea"/>
                        <a:cs typeface="+mn-cs"/>
                      </a:endParaRPr>
                    </a:p>
                  </a:txBody>
                  <a:tcPr marL="68580" marR="68580" marT="0" marB="0" anchor="ctr">
                    <a:solidFill>
                      <a:srgbClr val="D0D8E8"/>
                    </a:solidFill>
                  </a:tcPr>
                </a:tc>
                <a:extLst>
                  <a:ext uri="{0D108BD9-81ED-4DB2-BD59-A6C34878D82A}">
                    <a16:rowId xmlns:a16="http://schemas.microsoft.com/office/drawing/2014/main" xmlns="" val="1517834276"/>
                  </a:ext>
                </a:extLst>
              </a:tr>
              <a:tr h="274320">
                <a:tc>
                  <a:txBody>
                    <a:bodyPr/>
                    <a:lstStyle/>
                    <a:p>
                      <a:pPr algn="ctr">
                        <a:lnSpc>
                          <a:spcPct val="130000"/>
                        </a:lnSpc>
                        <a:spcBef>
                          <a:spcPts val="600"/>
                        </a:spcBef>
                        <a:spcAft>
                          <a:spcPts val="600"/>
                        </a:spcAft>
                      </a:pPr>
                      <a:r>
                        <a:rPr lang="en-US" sz="1800" dirty="0" smtClean="0"/>
                        <a:t>Hair</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75000"/>
                      </a:schemeClr>
                    </a:solidFill>
                  </a:tcPr>
                </a:tc>
                <a:tc>
                  <a:txBody>
                    <a:bodyPr/>
                    <a:lstStyle/>
                    <a:p>
                      <a:pPr algn="r">
                        <a:lnSpc>
                          <a:spcPct val="130000"/>
                        </a:lnSpc>
                        <a:spcBef>
                          <a:spcPts val="600"/>
                        </a:spcBef>
                        <a:spcAft>
                          <a:spcPts val="600"/>
                        </a:spcAft>
                      </a:pPr>
                      <a:r>
                        <a:rPr lang="en-US" sz="1800" dirty="0" smtClean="0"/>
                        <a:t>&lt;= 0.05</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30000"/>
                        </a:lnSpc>
                        <a:spcBef>
                          <a:spcPts val="600"/>
                        </a:spcBef>
                        <a:spcAft>
                          <a:spcPts val="600"/>
                        </a:spcAft>
                      </a:pPr>
                      <a:r>
                        <a:rPr lang="en-US" sz="1800" dirty="0" smtClean="0"/>
                        <a:t>0.145 ± 0.009</a:t>
                      </a:r>
                      <a:endParaRPr lang="en-US" sz="1800" dirty="0"/>
                    </a:p>
                  </a:txBody>
                  <a:tcPr marL="68580" marR="68580" marT="0" marB="0" anchor="ctr"/>
                </a:tc>
                <a:extLst>
                  <a:ext uri="{0D108BD9-81ED-4DB2-BD59-A6C34878D82A}">
                    <a16:rowId xmlns:a16="http://schemas.microsoft.com/office/drawing/2014/main" xmlns="" val="2911668467"/>
                  </a:ext>
                </a:extLst>
              </a:tr>
              <a:tr h="254635">
                <a:tc>
                  <a:txBody>
                    <a:bodyPr/>
                    <a:lstStyle/>
                    <a:p>
                      <a:pPr>
                        <a:lnSpc>
                          <a:spcPct val="130000"/>
                        </a:lnSpc>
                        <a:spcBef>
                          <a:spcPts val="600"/>
                        </a:spcBef>
                        <a:spcAft>
                          <a:spcPts val="600"/>
                        </a:spcAft>
                      </a:pPr>
                      <a:r>
                        <a:rPr lang="en-US" sz="1800" dirty="0" smtClean="0"/>
                        <a:t>Rib bones</a:t>
                      </a:r>
                      <a:endParaRPr lang="ru-RU" sz="1800" dirty="0"/>
                    </a:p>
                  </a:txBody>
                  <a:tcPr marL="68580" marR="68580" marT="0" marB="0" anchor="ctr">
                    <a:solidFill>
                      <a:schemeClr val="bg1">
                        <a:lumMod val="75000"/>
                      </a:schemeClr>
                    </a:solidFill>
                  </a:tcPr>
                </a:tc>
                <a:tc>
                  <a:txBody>
                    <a:bodyPr/>
                    <a:lstStyle/>
                    <a:p>
                      <a:pPr algn="r">
                        <a:lnSpc>
                          <a:spcPct val="130000"/>
                        </a:lnSpc>
                        <a:spcBef>
                          <a:spcPts val="600"/>
                        </a:spcBef>
                        <a:spcAft>
                          <a:spcPts val="600"/>
                        </a:spcAft>
                      </a:pPr>
                      <a:r>
                        <a:rPr lang="en-US" sz="1800" dirty="0" smtClean="0"/>
                        <a:t>&lt; 0.1</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30000"/>
                        </a:lnSpc>
                        <a:spcBef>
                          <a:spcPts val="600"/>
                        </a:spcBef>
                        <a:spcAft>
                          <a:spcPts val="600"/>
                        </a:spcAft>
                      </a:pPr>
                      <a:r>
                        <a:rPr lang="en-US" sz="1800" dirty="0" smtClean="0"/>
                        <a:t>&lt;= 0.008</a:t>
                      </a:r>
                      <a:endParaRPr lang="ru-RU" sz="1800" dirty="0"/>
                    </a:p>
                  </a:txBody>
                  <a:tcPr marL="68580" marR="68580" marT="0" marB="0" anchor="b"/>
                </a:tc>
                <a:extLst>
                  <a:ext uri="{0D108BD9-81ED-4DB2-BD59-A6C34878D82A}">
                    <a16:rowId xmlns:a16="http://schemas.microsoft.com/office/drawing/2014/main" xmlns="" val="918242420"/>
                  </a:ext>
                </a:extLst>
              </a:tr>
            </a:tbl>
          </a:graphicData>
        </a:graphic>
      </p:graphicFrame>
    </p:spTree>
    <p:extLst>
      <p:ext uri="{BB962C8B-B14F-4D97-AF65-F5344CB8AC3E}">
        <p14:creationId xmlns:p14="http://schemas.microsoft.com/office/powerpoint/2010/main" val="18614365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Прямоугольник 3"/>
          <p:cNvSpPr/>
          <p:nvPr/>
        </p:nvSpPr>
        <p:spPr>
          <a:xfrm>
            <a:off x="150250" y="190278"/>
            <a:ext cx="8928992" cy="542584"/>
          </a:xfrm>
          <a:prstGeom prst="rect">
            <a:avLst/>
          </a:prstGeom>
        </p:spPr>
        <p:txBody>
          <a:bodyPr wrap="square">
            <a:spAutoFit/>
          </a:bodyPr>
          <a:lstStyle/>
          <a:p>
            <a:pPr algn="ctr">
              <a:lnSpc>
                <a:spcPct val="110000"/>
              </a:lnSpc>
              <a:spcAft>
                <a:spcPts val="0"/>
              </a:spcAft>
            </a:pPr>
            <a:r>
              <a:rPr lang="it-IT" sz="2800" b="1" cap="all" dirty="0" smtClean="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Results</a:t>
            </a:r>
            <a:endParaRPr lang="ru-RU" sz="2800" b="1" cap="all"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endParaRPr>
          </a:p>
        </p:txBody>
      </p:sp>
      <p:sp>
        <p:nvSpPr>
          <p:cNvPr id="7" name="Rectangle 1"/>
          <p:cNvSpPr>
            <a:spLocks noChangeArrowheads="1"/>
          </p:cNvSpPr>
          <p:nvPr/>
        </p:nvSpPr>
        <p:spPr bwMode="auto">
          <a:xfrm>
            <a:off x="827584" y="715292"/>
            <a:ext cx="72350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539750"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r"/>
            <a:r>
              <a:rPr lang="en-US" altLang="ru-RU" dirty="0">
                <a:latin typeface="Calibri" panose="020F0502020204030204" pitchFamily="34" charset="0"/>
                <a:ea typeface="Calibri" panose="020F0502020204030204" pitchFamily="34" charset="0"/>
                <a:cs typeface="Calibri" panose="020F0502020204030204" pitchFamily="34" charset="0"/>
              </a:rPr>
              <a:t>Table </a:t>
            </a:r>
            <a:r>
              <a:rPr lang="ru-RU" altLang="ru-RU" dirty="0" smtClean="0">
                <a:latin typeface="Calibri" panose="020F0502020204030204" pitchFamily="34" charset="0"/>
                <a:ea typeface="Calibri" panose="020F0502020204030204" pitchFamily="34" charset="0"/>
                <a:cs typeface="Calibri" panose="020F0502020204030204" pitchFamily="34" charset="0"/>
              </a:rPr>
              <a:t>3</a:t>
            </a:r>
            <a:r>
              <a:rPr lang="en-US" altLang="ru-RU" dirty="0" smtClean="0">
                <a:latin typeface="Calibri" panose="020F0502020204030204" pitchFamily="34" charset="0"/>
                <a:ea typeface="Calibri" panose="020F0502020204030204" pitchFamily="34" charset="0"/>
                <a:cs typeface="Calibri" panose="020F0502020204030204" pitchFamily="34" charset="0"/>
              </a:rPr>
              <a:t>. </a:t>
            </a:r>
            <a:r>
              <a:rPr lang="en-US" altLang="ru-RU" dirty="0">
                <a:latin typeface="Calibri" panose="020F0502020204030204" pitchFamily="34" charset="0"/>
                <a:ea typeface="Calibri" panose="020F0502020204030204" pitchFamily="34" charset="0"/>
                <a:cs typeface="Calibri" panose="020F0502020204030204" pitchFamily="34" charset="0"/>
              </a:rPr>
              <a:t>Mass fraction of some additional elements in the samples</a:t>
            </a:r>
            <a:endParaRPr kumimoji="0" lang="ru-RU" altLang="ru-RU" b="0" i="0" u="none" strike="noStrike" cap="none" normalizeH="0" baseline="0" dirty="0" smtClean="0">
              <a:ln>
                <a:noFill/>
              </a:ln>
              <a:effectLst/>
            </a:endParaRPr>
          </a:p>
        </p:txBody>
      </p:sp>
      <p:graphicFrame>
        <p:nvGraphicFramePr>
          <p:cNvPr id="10" name="Таблица 9"/>
          <p:cNvGraphicFramePr>
            <a:graphicFrameLocks noGrp="1"/>
          </p:cNvGraphicFramePr>
          <p:nvPr>
            <p:extLst>
              <p:ext uri="{D42A27DB-BD31-4B8C-83A1-F6EECF244321}">
                <p14:modId xmlns:p14="http://schemas.microsoft.com/office/powerpoint/2010/main" val="2719782214"/>
              </p:ext>
            </p:extLst>
          </p:nvPr>
        </p:nvGraphicFramePr>
        <p:xfrm>
          <a:off x="1696226" y="1084624"/>
          <a:ext cx="5837040" cy="2496312"/>
        </p:xfrm>
        <a:graphic>
          <a:graphicData uri="http://schemas.openxmlformats.org/drawingml/2006/table">
            <a:tbl>
              <a:tblPr firstRow="1" firstCol="1" bandRow="1">
                <a:tableStyleId>{5C22544A-7EE6-4342-B048-85BDC9FD1C3A}</a:tableStyleId>
              </a:tblPr>
              <a:tblGrid>
                <a:gridCol w="640160">
                  <a:extLst>
                    <a:ext uri="{9D8B030D-6E8A-4147-A177-3AD203B41FA5}">
                      <a16:colId xmlns:a16="http://schemas.microsoft.com/office/drawing/2014/main" xmlns="" val="167979280"/>
                    </a:ext>
                  </a:extLst>
                </a:gridCol>
                <a:gridCol w="948408">
                  <a:extLst>
                    <a:ext uri="{9D8B030D-6E8A-4147-A177-3AD203B41FA5}">
                      <a16:colId xmlns:a16="http://schemas.microsoft.com/office/drawing/2014/main" xmlns="" val="1582810675"/>
                    </a:ext>
                  </a:extLst>
                </a:gridCol>
                <a:gridCol w="792088">
                  <a:extLst>
                    <a:ext uri="{9D8B030D-6E8A-4147-A177-3AD203B41FA5}">
                      <a16:colId xmlns:a16="http://schemas.microsoft.com/office/drawing/2014/main" xmlns="" val="984470215"/>
                    </a:ext>
                  </a:extLst>
                </a:gridCol>
                <a:gridCol w="864096">
                  <a:extLst>
                    <a:ext uri="{9D8B030D-6E8A-4147-A177-3AD203B41FA5}">
                      <a16:colId xmlns:a16="http://schemas.microsoft.com/office/drawing/2014/main" xmlns="" val="109484093"/>
                    </a:ext>
                  </a:extLst>
                </a:gridCol>
                <a:gridCol w="792088">
                  <a:extLst>
                    <a:ext uri="{9D8B030D-6E8A-4147-A177-3AD203B41FA5}">
                      <a16:colId xmlns:a16="http://schemas.microsoft.com/office/drawing/2014/main" xmlns="" val="4037523286"/>
                    </a:ext>
                  </a:extLst>
                </a:gridCol>
                <a:gridCol w="936104">
                  <a:extLst>
                    <a:ext uri="{9D8B030D-6E8A-4147-A177-3AD203B41FA5}">
                      <a16:colId xmlns:a16="http://schemas.microsoft.com/office/drawing/2014/main" xmlns="" val="4115410977"/>
                    </a:ext>
                  </a:extLst>
                </a:gridCol>
                <a:gridCol w="864096">
                  <a:extLst>
                    <a:ext uri="{9D8B030D-6E8A-4147-A177-3AD203B41FA5}">
                      <a16:colId xmlns:a16="http://schemas.microsoft.com/office/drawing/2014/main" xmlns="" val="2003072019"/>
                    </a:ext>
                  </a:extLst>
                </a:gridCol>
              </a:tblGrid>
              <a:tr h="190500">
                <a:tc rowSpan="2">
                  <a:txBody>
                    <a:bodyPr/>
                    <a:lstStyle/>
                    <a:p>
                      <a:pPr algn="ctr">
                        <a:lnSpc>
                          <a:spcPct val="130000"/>
                        </a:lnSpc>
                        <a:spcBef>
                          <a:spcPts val="600"/>
                        </a:spcBef>
                        <a:spcAft>
                          <a:spcPts val="600"/>
                        </a:spcAft>
                      </a:pPr>
                      <a:r>
                        <a:rPr lang="en-US" sz="1800" dirty="0" smtClean="0">
                          <a:effectLst/>
                        </a:rPr>
                        <a:t>Sam</a:t>
                      </a:r>
                      <a:r>
                        <a:rPr lang="ru-RU" sz="1800" dirty="0" smtClean="0">
                          <a:effectLst/>
                        </a:rPr>
                        <a:t>.</a:t>
                      </a:r>
                      <a:r>
                        <a:rPr lang="en-US" sz="1800" dirty="0" smtClean="0">
                          <a:effectLst/>
                        </a:rPr>
                        <a:t> num.</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75000"/>
                      </a:schemeClr>
                    </a:solidFill>
                  </a:tcPr>
                </a:tc>
                <a:tc gridSpan="2">
                  <a:txBody>
                    <a:bodyPr/>
                    <a:lstStyle/>
                    <a:p>
                      <a:pPr algn="ctr">
                        <a:lnSpc>
                          <a:spcPct val="130000"/>
                        </a:lnSpc>
                        <a:spcBef>
                          <a:spcPts val="600"/>
                        </a:spcBef>
                        <a:spcAft>
                          <a:spcPts val="600"/>
                        </a:spcAft>
                      </a:pPr>
                      <a:r>
                        <a:rPr lang="en-US" sz="1800" dirty="0" smtClean="0">
                          <a:effectLst/>
                        </a:rPr>
                        <a:t>Iron</a:t>
                      </a:r>
                      <a:r>
                        <a:rPr lang="ru-RU" sz="1800" dirty="0" smtClean="0">
                          <a:effectLst/>
                        </a:rPr>
                        <a:t> (</a:t>
                      </a:r>
                      <a:r>
                        <a:rPr lang="ru-RU" sz="1800" dirty="0" err="1" smtClean="0">
                          <a:effectLst/>
                        </a:rPr>
                        <a:t>Fe</a:t>
                      </a:r>
                      <a:r>
                        <a:rPr lang="ru-RU" sz="1800" dirty="0" smtClean="0">
                          <a:effectLst/>
                        </a:rPr>
                        <a:t>)</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bg1">
                        <a:lumMod val="75000"/>
                      </a:schemeClr>
                    </a:solidFill>
                  </a:tcPr>
                </a:tc>
                <a:tc hMerge="1">
                  <a:txBody>
                    <a:bodyPr/>
                    <a:lstStyle/>
                    <a:p>
                      <a:endParaRPr lang="ru-RU"/>
                    </a:p>
                  </a:txBody>
                  <a:tcPr/>
                </a:tc>
                <a:tc gridSpan="2">
                  <a:txBody>
                    <a:bodyPr/>
                    <a:lstStyle/>
                    <a:p>
                      <a:pPr algn="ctr">
                        <a:lnSpc>
                          <a:spcPct val="130000"/>
                        </a:lnSpc>
                        <a:spcBef>
                          <a:spcPts val="600"/>
                        </a:spcBef>
                        <a:spcAft>
                          <a:spcPts val="600"/>
                        </a:spcAft>
                      </a:pPr>
                      <a:r>
                        <a:rPr lang="en-US" sz="1800" dirty="0" smtClean="0">
                          <a:effectLst/>
                        </a:rPr>
                        <a:t>Zinc</a:t>
                      </a:r>
                      <a:r>
                        <a:rPr lang="ru-RU" sz="1800" dirty="0" smtClean="0">
                          <a:effectLst/>
                        </a:rPr>
                        <a:t> (</a:t>
                      </a:r>
                      <a:r>
                        <a:rPr lang="ru-RU" sz="1800" dirty="0" err="1" smtClean="0">
                          <a:effectLst/>
                        </a:rPr>
                        <a:t>Zn</a:t>
                      </a:r>
                      <a:r>
                        <a:rPr lang="ru-RU" sz="1800" dirty="0" smtClean="0">
                          <a:effectLst/>
                        </a:rPr>
                        <a:t>)</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bg1">
                        <a:lumMod val="75000"/>
                      </a:schemeClr>
                    </a:solidFill>
                  </a:tcPr>
                </a:tc>
                <a:tc hMerge="1">
                  <a:txBody>
                    <a:bodyPr/>
                    <a:lstStyle/>
                    <a:p>
                      <a:endParaRPr lang="ru-RU"/>
                    </a:p>
                  </a:txBody>
                  <a:tcPr/>
                </a:tc>
                <a:tc gridSpan="2">
                  <a:txBody>
                    <a:bodyPr/>
                    <a:lstStyle/>
                    <a:p>
                      <a:pPr algn="ctr">
                        <a:lnSpc>
                          <a:spcPct val="130000"/>
                        </a:lnSpc>
                        <a:spcBef>
                          <a:spcPts val="600"/>
                        </a:spcBef>
                        <a:spcAft>
                          <a:spcPts val="600"/>
                        </a:spcAft>
                      </a:pPr>
                      <a:r>
                        <a:rPr lang="en-US" sz="1800" dirty="0" smtClean="0">
                          <a:effectLst/>
                        </a:rPr>
                        <a:t>Silver</a:t>
                      </a:r>
                      <a:r>
                        <a:rPr lang="ru-RU" sz="1800" dirty="0" smtClean="0">
                          <a:effectLst/>
                        </a:rPr>
                        <a:t> (</a:t>
                      </a:r>
                      <a:r>
                        <a:rPr lang="ru-RU" sz="1800" dirty="0" err="1" smtClean="0">
                          <a:effectLst/>
                        </a:rPr>
                        <a:t>Ag</a:t>
                      </a:r>
                      <a:r>
                        <a:rPr lang="ru-RU" sz="1800" dirty="0" smtClean="0">
                          <a:effectLst/>
                        </a:rPr>
                        <a:t>)</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bg1">
                        <a:lumMod val="75000"/>
                      </a:schemeClr>
                    </a:solidFill>
                  </a:tcPr>
                </a:tc>
                <a:tc hMerge="1">
                  <a:txBody>
                    <a:bodyPr/>
                    <a:lstStyle/>
                    <a:p>
                      <a:endParaRPr lang="ru-RU"/>
                    </a:p>
                  </a:txBody>
                  <a:tcPr/>
                </a:tc>
                <a:extLst>
                  <a:ext uri="{0D108BD9-81ED-4DB2-BD59-A6C34878D82A}">
                    <a16:rowId xmlns:a16="http://schemas.microsoft.com/office/drawing/2014/main" xmlns="" val="3492155900"/>
                  </a:ext>
                </a:extLst>
              </a:tr>
              <a:tr h="590550">
                <a:tc vMerge="1">
                  <a:txBody>
                    <a:bodyPr/>
                    <a:lstStyle/>
                    <a:p>
                      <a:endParaRPr lang="ru-RU"/>
                    </a:p>
                  </a:txBody>
                  <a:tcPr/>
                </a:tc>
                <a:tc>
                  <a:txBody>
                    <a:bodyPr/>
                    <a:lstStyle/>
                    <a:p>
                      <a:pPr marL="0" algn="ctr" defTabSz="914400" rtl="0" eaLnBrk="1" latinLnBrk="0" hangingPunct="1">
                        <a:lnSpc>
                          <a:spcPct val="130000"/>
                        </a:lnSpc>
                        <a:spcBef>
                          <a:spcPts val="600"/>
                        </a:spcBef>
                        <a:spcAft>
                          <a:spcPts val="600"/>
                        </a:spcAft>
                      </a:pPr>
                      <a:r>
                        <a:rPr lang="en-US" sz="1800" kern="1200" dirty="0" smtClean="0">
                          <a:solidFill>
                            <a:schemeClr val="dk1"/>
                          </a:solidFill>
                          <a:effectLst/>
                          <a:latin typeface="+mn-lt"/>
                          <a:ea typeface="+mn-ea"/>
                          <a:cs typeface="+mn-cs"/>
                        </a:rPr>
                        <a:t>Mass </a:t>
                      </a:r>
                      <a:r>
                        <a:rPr lang="en-US" sz="1800" kern="1200" dirty="0" err="1" smtClean="0">
                          <a:solidFill>
                            <a:schemeClr val="dk1"/>
                          </a:solidFill>
                          <a:effectLst/>
                          <a:latin typeface="+mn-lt"/>
                          <a:ea typeface="+mn-ea"/>
                          <a:cs typeface="+mn-cs"/>
                        </a:rPr>
                        <a:t>fract</a:t>
                      </a:r>
                      <a:r>
                        <a:rPr lang="en-US" sz="1800" kern="1200" dirty="0" smtClean="0">
                          <a:solidFill>
                            <a:schemeClr val="dk1"/>
                          </a:solidFill>
                          <a:effectLst/>
                          <a:latin typeface="+mn-lt"/>
                          <a:ea typeface="+mn-ea"/>
                          <a:cs typeface="+mn-cs"/>
                        </a:rPr>
                        <a:t>.,</a:t>
                      </a:r>
                      <a:r>
                        <a:rPr lang="en-US" sz="1800" kern="1200" baseline="0" dirty="0" smtClean="0">
                          <a:solidFill>
                            <a:schemeClr val="dk1"/>
                          </a:solidFill>
                          <a:effectLst/>
                          <a:latin typeface="+mn-lt"/>
                          <a:ea typeface="+mn-ea"/>
                          <a:cs typeface="+mn-cs"/>
                        </a:rPr>
                        <a:t> </a:t>
                      </a:r>
                      <a:r>
                        <a:rPr lang="en-US" sz="1800" kern="1200" dirty="0" smtClean="0">
                          <a:solidFill>
                            <a:schemeClr val="dk1"/>
                          </a:solidFill>
                          <a:effectLst/>
                          <a:latin typeface="+mn-lt"/>
                          <a:ea typeface="+mn-ea"/>
                          <a:cs typeface="+mn-cs"/>
                        </a:rPr>
                        <a:t>mg</a:t>
                      </a:r>
                      <a:r>
                        <a:rPr lang="ru-RU" sz="1800" kern="1200" dirty="0" smtClean="0">
                          <a:solidFill>
                            <a:schemeClr val="dk1"/>
                          </a:solidFill>
                          <a:effectLst/>
                          <a:latin typeface="+mn-lt"/>
                          <a:ea typeface="+mn-ea"/>
                          <a:cs typeface="+mn-cs"/>
                        </a:rPr>
                        <a:t>/</a:t>
                      </a:r>
                      <a:r>
                        <a:rPr lang="en-US" sz="1800" kern="1200" dirty="0" smtClean="0">
                          <a:solidFill>
                            <a:schemeClr val="dk1"/>
                          </a:solidFill>
                          <a:effectLst/>
                          <a:latin typeface="+mn-lt"/>
                          <a:ea typeface="+mn-ea"/>
                          <a:cs typeface="+mn-cs"/>
                        </a:rPr>
                        <a:t>kg</a:t>
                      </a:r>
                      <a:endParaRPr lang="ru-RU" sz="1800" kern="1200" dirty="0">
                        <a:solidFill>
                          <a:schemeClr val="dk1"/>
                        </a:solidFill>
                        <a:effectLst/>
                        <a:latin typeface="+mn-lt"/>
                        <a:ea typeface="+mn-ea"/>
                        <a:cs typeface="+mn-cs"/>
                      </a:endParaRPr>
                    </a:p>
                  </a:txBody>
                  <a:tcPr marL="68580" marR="68580" marT="0" marB="0" anchor="ctr">
                    <a:solidFill>
                      <a:srgbClr val="D0D8E8"/>
                    </a:solidFill>
                  </a:tcPr>
                </a:tc>
                <a:tc>
                  <a:txBody>
                    <a:bodyPr/>
                    <a:lstStyle/>
                    <a:p>
                      <a:pPr marL="0" algn="ctr" defTabSz="914400" rtl="0" eaLnBrk="1" latinLnBrk="0" hangingPunct="1">
                        <a:lnSpc>
                          <a:spcPct val="130000"/>
                        </a:lnSpc>
                        <a:spcBef>
                          <a:spcPts val="600"/>
                        </a:spcBef>
                        <a:spcAft>
                          <a:spcPts val="600"/>
                        </a:spcAft>
                      </a:pPr>
                      <a:r>
                        <a:rPr lang="en-US" sz="1800" kern="1200" dirty="0" err="1" smtClean="0">
                          <a:solidFill>
                            <a:schemeClr val="dk1"/>
                          </a:solidFill>
                          <a:effectLst/>
                          <a:latin typeface="+mn-lt"/>
                          <a:ea typeface="+mn-ea"/>
                          <a:cs typeface="+mn-cs"/>
                        </a:rPr>
                        <a:t>Relat</a:t>
                      </a:r>
                      <a:r>
                        <a:rPr lang="ru-RU"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uncer</a:t>
                      </a:r>
                      <a:r>
                        <a:rPr lang="ru-RU" sz="1800" kern="1200" dirty="0" smtClean="0">
                          <a:solidFill>
                            <a:schemeClr val="dk1"/>
                          </a:solidFill>
                          <a:effectLst/>
                          <a:latin typeface="+mn-lt"/>
                          <a:ea typeface="+mn-ea"/>
                          <a:cs typeface="+mn-cs"/>
                        </a:rPr>
                        <a:t>., </a:t>
                      </a:r>
                      <a:r>
                        <a:rPr lang="ru-RU" sz="1800" kern="1200" dirty="0">
                          <a:solidFill>
                            <a:schemeClr val="dk1"/>
                          </a:solidFill>
                          <a:effectLst/>
                          <a:latin typeface="+mn-lt"/>
                          <a:ea typeface="+mn-ea"/>
                          <a:cs typeface="+mn-cs"/>
                        </a:rPr>
                        <a:t>%</a:t>
                      </a:r>
                    </a:p>
                  </a:txBody>
                  <a:tcPr marL="68580" marR="68580" marT="0" marB="0" anchor="ctr">
                    <a:solidFill>
                      <a:srgbClr val="D0D8E8"/>
                    </a:solidFill>
                  </a:tcPr>
                </a:tc>
                <a:tc>
                  <a:txBody>
                    <a:bodyPr/>
                    <a:lstStyle/>
                    <a:p>
                      <a:pPr marL="0" algn="ctr" defTabSz="914400" rtl="0" eaLnBrk="1" latinLnBrk="0" hangingPunct="1">
                        <a:lnSpc>
                          <a:spcPct val="130000"/>
                        </a:lnSpc>
                        <a:spcBef>
                          <a:spcPts val="600"/>
                        </a:spcBef>
                        <a:spcAft>
                          <a:spcPts val="600"/>
                        </a:spcAft>
                      </a:pPr>
                      <a:r>
                        <a:rPr lang="en-US" sz="1800" kern="1200" dirty="0" smtClean="0">
                          <a:solidFill>
                            <a:schemeClr val="dk1"/>
                          </a:solidFill>
                          <a:effectLst/>
                          <a:latin typeface="+mn-lt"/>
                          <a:ea typeface="+mn-ea"/>
                          <a:cs typeface="+mn-cs"/>
                        </a:rPr>
                        <a:t>Mass </a:t>
                      </a:r>
                      <a:r>
                        <a:rPr lang="en-US" sz="1800" kern="1200" dirty="0" err="1" smtClean="0">
                          <a:solidFill>
                            <a:schemeClr val="dk1"/>
                          </a:solidFill>
                          <a:effectLst/>
                          <a:latin typeface="+mn-lt"/>
                          <a:ea typeface="+mn-ea"/>
                          <a:cs typeface="+mn-cs"/>
                        </a:rPr>
                        <a:t>fract</a:t>
                      </a:r>
                      <a:r>
                        <a:rPr lang="en-US" sz="1800" kern="1200" dirty="0" smtClean="0">
                          <a:solidFill>
                            <a:schemeClr val="dk1"/>
                          </a:solidFill>
                          <a:effectLst/>
                          <a:latin typeface="+mn-lt"/>
                          <a:ea typeface="+mn-ea"/>
                          <a:cs typeface="+mn-cs"/>
                        </a:rPr>
                        <a:t>.,</a:t>
                      </a:r>
                      <a:r>
                        <a:rPr lang="en-US" sz="1800" kern="1200" baseline="0" dirty="0" smtClean="0">
                          <a:solidFill>
                            <a:schemeClr val="dk1"/>
                          </a:solidFill>
                          <a:effectLst/>
                          <a:latin typeface="+mn-lt"/>
                          <a:ea typeface="+mn-ea"/>
                          <a:cs typeface="+mn-cs"/>
                        </a:rPr>
                        <a:t> </a:t>
                      </a:r>
                      <a:r>
                        <a:rPr lang="en-US" sz="1800" kern="1200" dirty="0" smtClean="0">
                          <a:solidFill>
                            <a:schemeClr val="dk1"/>
                          </a:solidFill>
                          <a:effectLst/>
                          <a:latin typeface="+mn-lt"/>
                          <a:ea typeface="+mn-ea"/>
                          <a:cs typeface="+mn-cs"/>
                        </a:rPr>
                        <a:t>mg</a:t>
                      </a:r>
                      <a:r>
                        <a:rPr lang="ru-RU" sz="1800" kern="1200" dirty="0" smtClean="0">
                          <a:solidFill>
                            <a:schemeClr val="dk1"/>
                          </a:solidFill>
                          <a:effectLst/>
                          <a:latin typeface="+mn-lt"/>
                          <a:ea typeface="+mn-ea"/>
                          <a:cs typeface="+mn-cs"/>
                        </a:rPr>
                        <a:t>/</a:t>
                      </a:r>
                      <a:r>
                        <a:rPr lang="en-US" sz="1800" kern="1200" dirty="0" smtClean="0">
                          <a:solidFill>
                            <a:schemeClr val="dk1"/>
                          </a:solidFill>
                          <a:effectLst/>
                          <a:latin typeface="+mn-lt"/>
                          <a:ea typeface="+mn-ea"/>
                          <a:cs typeface="+mn-cs"/>
                        </a:rPr>
                        <a:t>kg</a:t>
                      </a:r>
                      <a:endParaRPr lang="ru-RU" sz="1800" kern="1200" dirty="0">
                        <a:solidFill>
                          <a:schemeClr val="dk1"/>
                        </a:solidFill>
                        <a:effectLst/>
                        <a:latin typeface="+mn-lt"/>
                        <a:ea typeface="+mn-ea"/>
                        <a:cs typeface="+mn-cs"/>
                      </a:endParaRPr>
                    </a:p>
                  </a:txBody>
                  <a:tcPr marL="68580" marR="68580" marT="0" marB="0" anchor="ctr">
                    <a:solidFill>
                      <a:srgbClr val="D0D8E8"/>
                    </a:solidFill>
                  </a:tcPr>
                </a:tc>
                <a:tc>
                  <a:txBody>
                    <a:bodyPr/>
                    <a:lstStyle/>
                    <a:p>
                      <a:pPr marL="0" algn="ctr" defTabSz="914400" rtl="0" eaLnBrk="1" latinLnBrk="0" hangingPunct="1">
                        <a:lnSpc>
                          <a:spcPct val="130000"/>
                        </a:lnSpc>
                        <a:spcBef>
                          <a:spcPts val="600"/>
                        </a:spcBef>
                        <a:spcAft>
                          <a:spcPts val="600"/>
                        </a:spcAft>
                      </a:pPr>
                      <a:r>
                        <a:rPr lang="en-US" sz="1800" kern="1200" dirty="0" err="1" smtClean="0">
                          <a:solidFill>
                            <a:schemeClr val="dk1"/>
                          </a:solidFill>
                          <a:effectLst/>
                          <a:latin typeface="+mn-lt"/>
                          <a:ea typeface="+mn-ea"/>
                          <a:cs typeface="+mn-cs"/>
                        </a:rPr>
                        <a:t>Relat</a:t>
                      </a:r>
                      <a:r>
                        <a:rPr lang="ru-RU"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uncer</a:t>
                      </a:r>
                      <a:r>
                        <a:rPr lang="ru-RU" sz="1800" kern="1200" dirty="0" smtClean="0">
                          <a:solidFill>
                            <a:schemeClr val="dk1"/>
                          </a:solidFill>
                          <a:effectLst/>
                          <a:latin typeface="+mn-lt"/>
                          <a:ea typeface="+mn-ea"/>
                          <a:cs typeface="+mn-cs"/>
                        </a:rPr>
                        <a:t>., %</a:t>
                      </a:r>
                      <a:endParaRPr lang="ru-RU" sz="1800" kern="1200" dirty="0">
                        <a:solidFill>
                          <a:schemeClr val="dk1"/>
                        </a:solidFill>
                        <a:effectLst/>
                        <a:latin typeface="+mn-lt"/>
                        <a:ea typeface="+mn-ea"/>
                        <a:cs typeface="+mn-cs"/>
                      </a:endParaRPr>
                    </a:p>
                  </a:txBody>
                  <a:tcPr marL="68580" marR="68580" marT="0" marB="0" anchor="ctr">
                    <a:solidFill>
                      <a:srgbClr val="D0D8E8"/>
                    </a:solidFill>
                  </a:tcPr>
                </a:tc>
                <a:tc>
                  <a:txBody>
                    <a:bodyPr/>
                    <a:lstStyle/>
                    <a:p>
                      <a:pPr marL="0" algn="ctr" defTabSz="914400" rtl="0" eaLnBrk="1" latinLnBrk="0" hangingPunct="1">
                        <a:lnSpc>
                          <a:spcPct val="130000"/>
                        </a:lnSpc>
                        <a:spcBef>
                          <a:spcPts val="600"/>
                        </a:spcBef>
                        <a:spcAft>
                          <a:spcPts val="600"/>
                        </a:spcAft>
                      </a:pPr>
                      <a:r>
                        <a:rPr lang="en-US" sz="1800" kern="1200" dirty="0" smtClean="0">
                          <a:solidFill>
                            <a:schemeClr val="dk1"/>
                          </a:solidFill>
                          <a:effectLst/>
                          <a:latin typeface="+mn-lt"/>
                          <a:ea typeface="+mn-ea"/>
                          <a:cs typeface="+mn-cs"/>
                        </a:rPr>
                        <a:t>Mass </a:t>
                      </a:r>
                      <a:r>
                        <a:rPr lang="en-US" sz="1800" kern="1200" dirty="0" err="1" smtClean="0">
                          <a:solidFill>
                            <a:schemeClr val="dk1"/>
                          </a:solidFill>
                          <a:effectLst/>
                          <a:latin typeface="+mn-lt"/>
                          <a:ea typeface="+mn-ea"/>
                          <a:cs typeface="+mn-cs"/>
                        </a:rPr>
                        <a:t>fract</a:t>
                      </a:r>
                      <a:r>
                        <a:rPr lang="en-US" sz="1800" kern="1200" dirty="0" smtClean="0">
                          <a:solidFill>
                            <a:schemeClr val="dk1"/>
                          </a:solidFill>
                          <a:effectLst/>
                          <a:latin typeface="+mn-lt"/>
                          <a:ea typeface="+mn-ea"/>
                          <a:cs typeface="+mn-cs"/>
                        </a:rPr>
                        <a:t>.,</a:t>
                      </a:r>
                      <a:r>
                        <a:rPr lang="en-US" sz="1800" kern="1200" baseline="0" dirty="0" smtClean="0">
                          <a:solidFill>
                            <a:schemeClr val="dk1"/>
                          </a:solidFill>
                          <a:effectLst/>
                          <a:latin typeface="+mn-lt"/>
                          <a:ea typeface="+mn-ea"/>
                          <a:cs typeface="+mn-cs"/>
                        </a:rPr>
                        <a:t> </a:t>
                      </a:r>
                      <a:r>
                        <a:rPr lang="en-US" sz="1800" kern="1200" dirty="0" smtClean="0">
                          <a:solidFill>
                            <a:schemeClr val="dk1"/>
                          </a:solidFill>
                          <a:effectLst/>
                          <a:latin typeface="+mn-lt"/>
                          <a:ea typeface="+mn-ea"/>
                          <a:cs typeface="+mn-cs"/>
                        </a:rPr>
                        <a:t>mg</a:t>
                      </a:r>
                      <a:r>
                        <a:rPr lang="ru-RU" sz="1800" kern="1200" dirty="0" smtClean="0">
                          <a:solidFill>
                            <a:schemeClr val="dk1"/>
                          </a:solidFill>
                          <a:effectLst/>
                          <a:latin typeface="+mn-lt"/>
                          <a:ea typeface="+mn-ea"/>
                          <a:cs typeface="+mn-cs"/>
                        </a:rPr>
                        <a:t>/</a:t>
                      </a:r>
                      <a:r>
                        <a:rPr lang="en-US" sz="1800" kern="1200" dirty="0" smtClean="0">
                          <a:solidFill>
                            <a:schemeClr val="dk1"/>
                          </a:solidFill>
                          <a:effectLst/>
                          <a:latin typeface="+mn-lt"/>
                          <a:ea typeface="+mn-ea"/>
                          <a:cs typeface="+mn-cs"/>
                        </a:rPr>
                        <a:t>kg</a:t>
                      </a:r>
                      <a:endParaRPr lang="ru-RU" sz="1800" kern="1200" dirty="0">
                        <a:solidFill>
                          <a:schemeClr val="dk1"/>
                        </a:solidFill>
                        <a:effectLst/>
                        <a:latin typeface="+mn-lt"/>
                        <a:ea typeface="+mn-ea"/>
                        <a:cs typeface="+mn-cs"/>
                      </a:endParaRPr>
                    </a:p>
                  </a:txBody>
                  <a:tcPr marL="68580" marR="68580" marT="0" marB="0" anchor="ctr">
                    <a:solidFill>
                      <a:srgbClr val="D0D8E8"/>
                    </a:solidFill>
                  </a:tcPr>
                </a:tc>
                <a:tc>
                  <a:txBody>
                    <a:bodyPr/>
                    <a:lstStyle/>
                    <a:p>
                      <a:pPr marL="0" algn="ctr" defTabSz="914400" rtl="0" eaLnBrk="1" latinLnBrk="0" hangingPunct="1">
                        <a:lnSpc>
                          <a:spcPct val="130000"/>
                        </a:lnSpc>
                        <a:spcBef>
                          <a:spcPts val="600"/>
                        </a:spcBef>
                        <a:spcAft>
                          <a:spcPts val="600"/>
                        </a:spcAft>
                      </a:pPr>
                      <a:r>
                        <a:rPr lang="en-US" sz="1800" kern="1200" dirty="0" err="1" smtClean="0">
                          <a:solidFill>
                            <a:schemeClr val="dk1"/>
                          </a:solidFill>
                          <a:effectLst/>
                          <a:latin typeface="+mn-lt"/>
                          <a:ea typeface="+mn-ea"/>
                          <a:cs typeface="+mn-cs"/>
                        </a:rPr>
                        <a:t>Relat</a:t>
                      </a:r>
                      <a:r>
                        <a:rPr lang="ru-RU"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uncer</a:t>
                      </a:r>
                      <a:r>
                        <a:rPr lang="ru-RU" sz="1800" kern="1200" dirty="0" smtClean="0">
                          <a:solidFill>
                            <a:schemeClr val="dk1"/>
                          </a:solidFill>
                          <a:effectLst/>
                          <a:latin typeface="+mn-lt"/>
                          <a:ea typeface="+mn-ea"/>
                          <a:cs typeface="+mn-cs"/>
                        </a:rPr>
                        <a:t>., %</a:t>
                      </a:r>
                      <a:endParaRPr lang="ru-RU" sz="1800" kern="1200" dirty="0">
                        <a:solidFill>
                          <a:schemeClr val="dk1"/>
                        </a:solidFill>
                        <a:effectLst/>
                        <a:latin typeface="+mn-lt"/>
                        <a:ea typeface="+mn-ea"/>
                        <a:cs typeface="+mn-cs"/>
                      </a:endParaRPr>
                    </a:p>
                  </a:txBody>
                  <a:tcPr marL="68580" marR="68580" marT="0" marB="0" anchor="ctr">
                    <a:solidFill>
                      <a:srgbClr val="D0D8E8"/>
                    </a:solidFill>
                  </a:tcPr>
                </a:tc>
                <a:extLst>
                  <a:ext uri="{0D108BD9-81ED-4DB2-BD59-A6C34878D82A}">
                    <a16:rowId xmlns:a16="http://schemas.microsoft.com/office/drawing/2014/main" xmlns="" val="2231528827"/>
                  </a:ext>
                </a:extLst>
              </a:tr>
              <a:tr h="190500">
                <a:tc>
                  <a:txBody>
                    <a:bodyPr/>
                    <a:lstStyle/>
                    <a:p>
                      <a:pPr algn="ctr">
                        <a:lnSpc>
                          <a:spcPct val="130000"/>
                        </a:lnSpc>
                        <a:spcBef>
                          <a:spcPts val="600"/>
                        </a:spcBef>
                        <a:spcAft>
                          <a:spcPts val="600"/>
                        </a:spcAft>
                      </a:pPr>
                      <a:r>
                        <a:rPr lang="ru-RU" sz="1800" dirty="0">
                          <a:effectLst/>
                        </a:rPr>
                        <a:t>1</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75000"/>
                      </a:schemeClr>
                    </a:solidFill>
                  </a:tcPr>
                </a:tc>
                <a:tc>
                  <a:txBody>
                    <a:bodyPr/>
                    <a:lstStyle/>
                    <a:p>
                      <a:pPr algn="r">
                        <a:lnSpc>
                          <a:spcPct val="130000"/>
                        </a:lnSpc>
                        <a:spcBef>
                          <a:spcPts val="600"/>
                        </a:spcBef>
                        <a:spcAft>
                          <a:spcPts val="600"/>
                        </a:spcAft>
                      </a:pPr>
                      <a:r>
                        <a:rPr lang="en-US" sz="1800" dirty="0">
                          <a:effectLst/>
                        </a:rPr>
                        <a:t> 1210</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30000"/>
                        </a:lnSpc>
                        <a:spcBef>
                          <a:spcPts val="600"/>
                        </a:spcBef>
                        <a:spcAft>
                          <a:spcPts val="600"/>
                        </a:spcAft>
                      </a:pPr>
                      <a:r>
                        <a:rPr lang="en-US" sz="1800">
                          <a:effectLst/>
                        </a:rPr>
                        <a:t> 8</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30000"/>
                        </a:lnSpc>
                        <a:spcBef>
                          <a:spcPts val="600"/>
                        </a:spcBef>
                        <a:spcAft>
                          <a:spcPts val="600"/>
                        </a:spcAft>
                      </a:pPr>
                      <a:r>
                        <a:rPr lang="en-US" sz="1800" dirty="0">
                          <a:effectLst/>
                        </a:rPr>
                        <a:t>624</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30000"/>
                        </a:lnSpc>
                        <a:spcBef>
                          <a:spcPts val="600"/>
                        </a:spcBef>
                        <a:spcAft>
                          <a:spcPts val="600"/>
                        </a:spcAft>
                      </a:pPr>
                      <a:r>
                        <a:rPr lang="en-US" sz="1800" dirty="0">
                          <a:effectLst/>
                        </a:rPr>
                        <a:t>4</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30000"/>
                        </a:lnSpc>
                        <a:spcBef>
                          <a:spcPts val="600"/>
                        </a:spcBef>
                        <a:spcAft>
                          <a:spcPts val="600"/>
                        </a:spcAft>
                      </a:pPr>
                      <a:r>
                        <a:rPr lang="en-US" sz="1800" dirty="0">
                          <a:effectLst/>
                        </a:rPr>
                        <a:t> </a:t>
                      </a:r>
                      <a:r>
                        <a:rPr lang="en-US" sz="1800" dirty="0" smtClean="0">
                          <a:effectLst/>
                        </a:rPr>
                        <a:t>0</a:t>
                      </a:r>
                      <a:r>
                        <a:rPr lang="ru-RU" sz="1800" dirty="0" smtClean="0">
                          <a:effectLst/>
                        </a:rPr>
                        <a:t>.</a:t>
                      </a:r>
                      <a:r>
                        <a:rPr lang="en-US" sz="1800" dirty="0" smtClean="0">
                          <a:effectLst/>
                        </a:rPr>
                        <a:t>131</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30000"/>
                        </a:lnSpc>
                        <a:spcBef>
                          <a:spcPts val="600"/>
                        </a:spcBef>
                        <a:spcAft>
                          <a:spcPts val="600"/>
                        </a:spcAft>
                      </a:pPr>
                      <a:r>
                        <a:rPr lang="en-US" sz="1800" dirty="0">
                          <a:effectLst/>
                        </a:rPr>
                        <a:t> 15</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3182821797"/>
                  </a:ext>
                </a:extLst>
              </a:tr>
              <a:tr h="190500">
                <a:tc>
                  <a:txBody>
                    <a:bodyPr/>
                    <a:lstStyle/>
                    <a:p>
                      <a:pPr algn="ctr">
                        <a:lnSpc>
                          <a:spcPct val="130000"/>
                        </a:lnSpc>
                        <a:spcBef>
                          <a:spcPts val="600"/>
                        </a:spcBef>
                        <a:spcAft>
                          <a:spcPts val="600"/>
                        </a:spcAft>
                      </a:pPr>
                      <a:r>
                        <a:rPr lang="ru-RU" sz="1800" dirty="0">
                          <a:effectLst/>
                        </a:rPr>
                        <a:t>2</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75000"/>
                      </a:schemeClr>
                    </a:solidFill>
                  </a:tcPr>
                </a:tc>
                <a:tc>
                  <a:txBody>
                    <a:bodyPr/>
                    <a:lstStyle/>
                    <a:p>
                      <a:pPr algn="r">
                        <a:lnSpc>
                          <a:spcPct val="130000"/>
                        </a:lnSpc>
                        <a:spcBef>
                          <a:spcPts val="600"/>
                        </a:spcBef>
                        <a:spcAft>
                          <a:spcPts val="600"/>
                        </a:spcAft>
                      </a:pPr>
                      <a:r>
                        <a:rPr lang="en-US" sz="1800" dirty="0">
                          <a:effectLst/>
                        </a:rPr>
                        <a:t> 1373</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30000"/>
                        </a:lnSpc>
                        <a:spcBef>
                          <a:spcPts val="600"/>
                        </a:spcBef>
                        <a:spcAft>
                          <a:spcPts val="600"/>
                        </a:spcAft>
                      </a:pPr>
                      <a:r>
                        <a:rPr lang="en-US" sz="1800" dirty="0">
                          <a:effectLst/>
                        </a:rPr>
                        <a:t> </a:t>
                      </a:r>
                      <a:r>
                        <a:rPr lang="en-US" sz="1800" dirty="0" smtClean="0">
                          <a:effectLst/>
                        </a:rPr>
                        <a:t>7</a:t>
                      </a:r>
                      <a:r>
                        <a:rPr lang="ru-RU" sz="1800" dirty="0" smtClean="0">
                          <a:effectLst/>
                        </a:rPr>
                        <a:t>.</a:t>
                      </a:r>
                      <a:r>
                        <a:rPr lang="en-US" sz="1800" dirty="0" smtClean="0">
                          <a:effectLst/>
                        </a:rPr>
                        <a:t>3</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30000"/>
                        </a:lnSpc>
                        <a:spcBef>
                          <a:spcPts val="600"/>
                        </a:spcBef>
                        <a:spcAft>
                          <a:spcPts val="600"/>
                        </a:spcAft>
                      </a:pPr>
                      <a:r>
                        <a:rPr lang="en-US" sz="1800">
                          <a:effectLst/>
                        </a:rPr>
                        <a:t>460</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30000"/>
                        </a:lnSpc>
                        <a:spcBef>
                          <a:spcPts val="600"/>
                        </a:spcBef>
                        <a:spcAft>
                          <a:spcPts val="600"/>
                        </a:spcAft>
                      </a:pPr>
                      <a:r>
                        <a:rPr lang="en-US" sz="1800" dirty="0">
                          <a:effectLst/>
                        </a:rPr>
                        <a:t>4</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30000"/>
                        </a:lnSpc>
                        <a:spcBef>
                          <a:spcPts val="600"/>
                        </a:spcBef>
                        <a:spcAft>
                          <a:spcPts val="600"/>
                        </a:spcAft>
                      </a:pPr>
                      <a:r>
                        <a:rPr lang="en-US" sz="1800" dirty="0">
                          <a:effectLst/>
                        </a:rPr>
                        <a:t> </a:t>
                      </a:r>
                      <a:r>
                        <a:rPr lang="en-US" sz="1800" dirty="0" smtClean="0">
                          <a:effectLst/>
                        </a:rPr>
                        <a:t>4</a:t>
                      </a:r>
                      <a:r>
                        <a:rPr lang="ru-RU" sz="1800" dirty="0" smtClean="0">
                          <a:effectLst/>
                        </a:rPr>
                        <a:t>.</a:t>
                      </a:r>
                      <a:r>
                        <a:rPr lang="en-US" sz="1800" dirty="0" smtClean="0">
                          <a:effectLst/>
                        </a:rPr>
                        <a:t>8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30000"/>
                        </a:lnSpc>
                        <a:spcBef>
                          <a:spcPts val="600"/>
                        </a:spcBef>
                        <a:spcAft>
                          <a:spcPts val="600"/>
                        </a:spcAft>
                      </a:pPr>
                      <a:r>
                        <a:rPr lang="en-US" sz="1800" dirty="0">
                          <a:effectLst/>
                        </a:rPr>
                        <a:t> 10</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214948513"/>
                  </a:ext>
                </a:extLst>
              </a:tr>
              <a:tr h="190500">
                <a:tc>
                  <a:txBody>
                    <a:bodyPr/>
                    <a:lstStyle/>
                    <a:p>
                      <a:pPr algn="ctr">
                        <a:lnSpc>
                          <a:spcPct val="130000"/>
                        </a:lnSpc>
                        <a:spcBef>
                          <a:spcPts val="600"/>
                        </a:spcBef>
                        <a:spcAft>
                          <a:spcPts val="600"/>
                        </a:spcAft>
                      </a:pPr>
                      <a:r>
                        <a:rPr lang="ru-RU" sz="1800" dirty="0">
                          <a:effectLst/>
                        </a:rPr>
                        <a:t>3</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75000"/>
                      </a:schemeClr>
                    </a:solidFill>
                  </a:tcPr>
                </a:tc>
                <a:tc>
                  <a:txBody>
                    <a:bodyPr/>
                    <a:lstStyle/>
                    <a:p>
                      <a:pPr algn="r">
                        <a:lnSpc>
                          <a:spcPct val="130000"/>
                        </a:lnSpc>
                        <a:spcBef>
                          <a:spcPts val="600"/>
                        </a:spcBef>
                        <a:spcAft>
                          <a:spcPts val="600"/>
                        </a:spcAft>
                      </a:pPr>
                      <a:r>
                        <a:rPr lang="en-US" sz="1800" dirty="0">
                          <a:effectLst/>
                        </a:rPr>
                        <a:t> &lt; </a:t>
                      </a:r>
                      <a:r>
                        <a:rPr lang="en-US" sz="1800" dirty="0" smtClean="0">
                          <a:effectLst/>
                        </a:rPr>
                        <a:t>1170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30000"/>
                        </a:lnSpc>
                        <a:spcBef>
                          <a:spcPts val="600"/>
                        </a:spcBef>
                        <a:spcAft>
                          <a:spcPts val="600"/>
                        </a:spcAft>
                      </a:pPr>
                      <a:r>
                        <a:rPr lang="ru-RU" sz="1800">
                          <a:effectLst/>
                        </a:rPr>
                        <a:t>-</a:t>
                      </a:r>
                      <a:r>
                        <a:rPr lang="en-US" sz="1800">
                          <a:effectLst/>
                        </a:rPr>
                        <a:t> </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30000"/>
                        </a:lnSpc>
                        <a:spcBef>
                          <a:spcPts val="600"/>
                        </a:spcBef>
                        <a:spcAft>
                          <a:spcPts val="600"/>
                        </a:spcAft>
                      </a:pPr>
                      <a:r>
                        <a:rPr lang="en-US" sz="1800" dirty="0">
                          <a:effectLst/>
                        </a:rPr>
                        <a:t> &lt; 100</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30000"/>
                        </a:lnSpc>
                        <a:spcBef>
                          <a:spcPts val="600"/>
                        </a:spcBef>
                        <a:spcAft>
                          <a:spcPts val="600"/>
                        </a:spcAft>
                      </a:pPr>
                      <a:r>
                        <a:rPr lang="en-US" sz="1800" dirty="0">
                          <a:effectLst/>
                        </a:rPr>
                        <a:t> </a:t>
                      </a:r>
                      <a:r>
                        <a:rPr lang="ru-RU" sz="1800" dirty="0">
                          <a:effectLst/>
                        </a:rPr>
                        <a:t>-</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30000"/>
                        </a:lnSpc>
                        <a:spcBef>
                          <a:spcPts val="600"/>
                        </a:spcBef>
                        <a:spcAft>
                          <a:spcPts val="600"/>
                        </a:spcAft>
                      </a:pPr>
                      <a:r>
                        <a:rPr lang="en-US" sz="1800" dirty="0">
                          <a:effectLst/>
                        </a:rPr>
                        <a:t>3460</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30000"/>
                        </a:lnSpc>
                        <a:spcBef>
                          <a:spcPts val="600"/>
                        </a:spcBef>
                        <a:spcAft>
                          <a:spcPts val="600"/>
                        </a:spcAft>
                      </a:pPr>
                      <a:r>
                        <a:rPr lang="en-US" sz="1800" dirty="0">
                          <a:effectLst/>
                        </a:rPr>
                        <a:t>14</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2753650280"/>
                  </a:ext>
                </a:extLst>
              </a:tr>
            </a:tbl>
          </a:graphicData>
        </a:graphic>
      </p:graphicFrame>
      <p:sp>
        <p:nvSpPr>
          <p:cNvPr id="17" name="Rectangle 3"/>
          <p:cNvSpPr>
            <a:spLocks noChangeArrowheads="1"/>
          </p:cNvSpPr>
          <p:nvPr/>
        </p:nvSpPr>
        <p:spPr bwMode="auto">
          <a:xfrm>
            <a:off x="2124363" y="392494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9" name="Таблица 18"/>
          <p:cNvGraphicFramePr>
            <a:graphicFrameLocks noGrp="1"/>
          </p:cNvGraphicFramePr>
          <p:nvPr>
            <p:extLst>
              <p:ext uri="{D42A27DB-BD31-4B8C-83A1-F6EECF244321}">
                <p14:modId xmlns:p14="http://schemas.microsoft.com/office/powerpoint/2010/main" val="3073344727"/>
              </p:ext>
            </p:extLst>
          </p:nvPr>
        </p:nvGraphicFramePr>
        <p:xfrm>
          <a:off x="2551215" y="3789040"/>
          <a:ext cx="4127061" cy="2543937"/>
        </p:xfrm>
        <a:graphic>
          <a:graphicData uri="http://schemas.openxmlformats.org/drawingml/2006/table">
            <a:tbl>
              <a:tblPr firstRow="1" firstCol="1" bandRow="1"/>
              <a:tblGrid>
                <a:gridCol w="723607">
                  <a:extLst>
                    <a:ext uri="{9D8B030D-6E8A-4147-A177-3AD203B41FA5}">
                      <a16:colId xmlns:a16="http://schemas.microsoft.com/office/drawing/2014/main" xmlns="" val="3056828147"/>
                    </a:ext>
                  </a:extLst>
                </a:gridCol>
                <a:gridCol w="819847">
                  <a:extLst>
                    <a:ext uri="{9D8B030D-6E8A-4147-A177-3AD203B41FA5}">
                      <a16:colId xmlns:a16="http://schemas.microsoft.com/office/drawing/2014/main" xmlns="" val="985156040"/>
                    </a:ext>
                  </a:extLst>
                </a:gridCol>
                <a:gridCol w="819847">
                  <a:extLst>
                    <a:ext uri="{9D8B030D-6E8A-4147-A177-3AD203B41FA5}">
                      <a16:colId xmlns:a16="http://schemas.microsoft.com/office/drawing/2014/main" xmlns="" val="2040780562"/>
                    </a:ext>
                  </a:extLst>
                </a:gridCol>
                <a:gridCol w="971672">
                  <a:extLst>
                    <a:ext uri="{9D8B030D-6E8A-4147-A177-3AD203B41FA5}">
                      <a16:colId xmlns:a16="http://schemas.microsoft.com/office/drawing/2014/main" xmlns="" val="342841691"/>
                    </a:ext>
                  </a:extLst>
                </a:gridCol>
                <a:gridCol w="792088">
                  <a:extLst>
                    <a:ext uri="{9D8B030D-6E8A-4147-A177-3AD203B41FA5}">
                      <a16:colId xmlns:a16="http://schemas.microsoft.com/office/drawing/2014/main" xmlns="" val="2934826541"/>
                    </a:ext>
                  </a:extLst>
                </a:gridCol>
              </a:tblGrid>
              <a:tr h="0">
                <a:tc rowSpan="2">
                  <a:txBody>
                    <a:bodyPr/>
                    <a:lstStyle/>
                    <a:p>
                      <a:pPr algn="ctr">
                        <a:lnSpc>
                          <a:spcPct val="130000"/>
                        </a:lnSpc>
                        <a:spcBef>
                          <a:spcPts val="600"/>
                        </a:spcBef>
                        <a:spcAft>
                          <a:spcPts val="600"/>
                        </a:spcAft>
                      </a:pPr>
                      <a:r>
                        <a:rPr lang="en-US" sz="1800" b="1" kern="1200"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Sam</a:t>
                      </a:r>
                      <a:r>
                        <a:rPr lang="ru-RU" sz="1800" b="1" kern="1200"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a:t>
                      </a:r>
                      <a:r>
                        <a:rPr lang="en-US" sz="1800" b="1" kern="1200"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 num.</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BFBFBF"/>
                    </a:solidFill>
                  </a:tcPr>
                </a:tc>
                <a:tc gridSpan="2">
                  <a:txBody>
                    <a:bodyPr/>
                    <a:lstStyle/>
                    <a:p>
                      <a:pPr algn="ctr">
                        <a:lnSpc>
                          <a:spcPct val="130000"/>
                        </a:lnSpc>
                        <a:spcBef>
                          <a:spcPts val="600"/>
                        </a:spcBef>
                        <a:spcAft>
                          <a:spcPts val="600"/>
                        </a:spcAft>
                      </a:pPr>
                      <a:r>
                        <a:rPr lang="en-US" sz="1800" b="1" kern="1200"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Antimony</a:t>
                      </a:r>
                      <a:r>
                        <a:rPr lang="ru-RU" sz="1800" b="1" kern="1200"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 (</a:t>
                      </a:r>
                      <a:r>
                        <a:rPr lang="ru-RU" sz="1800" b="1" kern="1200" dirty="0" err="1">
                          <a:solidFill>
                            <a:srgbClr val="FFFFFF"/>
                          </a:solidFill>
                          <a:effectLst/>
                          <a:latin typeface="Calibri" panose="020F0502020204030204" pitchFamily="34" charset="0"/>
                          <a:ea typeface="Times New Roman" panose="02020603050405020304" pitchFamily="18" charset="0"/>
                          <a:cs typeface="Arial" panose="020B0604020202020204" pitchFamily="34" charset="0"/>
                        </a:rPr>
                        <a:t>Sb</a:t>
                      </a:r>
                      <a:r>
                        <a:rPr lang="ru-RU" sz="1800" b="1" kern="1200"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BFBFBF"/>
                    </a:solidFill>
                  </a:tcPr>
                </a:tc>
                <a:tc hMerge="1">
                  <a:txBody>
                    <a:bodyPr/>
                    <a:lstStyle/>
                    <a:p>
                      <a:endParaRPr lang="en-US"/>
                    </a:p>
                  </a:txBody>
                  <a:tcPr/>
                </a:tc>
                <a:tc gridSpan="2">
                  <a:txBody>
                    <a:bodyPr/>
                    <a:lstStyle/>
                    <a:p>
                      <a:pPr algn="ctr">
                        <a:lnSpc>
                          <a:spcPct val="130000"/>
                        </a:lnSpc>
                        <a:spcBef>
                          <a:spcPts val="600"/>
                        </a:spcBef>
                        <a:spcAft>
                          <a:spcPts val="600"/>
                        </a:spcAft>
                      </a:pPr>
                      <a:r>
                        <a:rPr lang="en-US" sz="1800" b="1" kern="120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Gold</a:t>
                      </a:r>
                      <a:r>
                        <a:rPr lang="ru-RU" sz="1800" b="1" kern="120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 (Au)</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BFBFBF"/>
                    </a:solidFill>
                  </a:tcPr>
                </a:tc>
                <a:tc hMerge="1">
                  <a:txBody>
                    <a:bodyPr/>
                    <a:lstStyle/>
                    <a:p>
                      <a:endParaRPr lang="en-US"/>
                    </a:p>
                  </a:txBody>
                  <a:tcPr/>
                </a:tc>
                <a:extLst>
                  <a:ext uri="{0D108BD9-81ED-4DB2-BD59-A6C34878D82A}">
                    <a16:rowId xmlns:a16="http://schemas.microsoft.com/office/drawing/2014/main" xmlns="" val="3315305284"/>
                  </a:ext>
                </a:extLst>
              </a:tr>
              <a:tr h="590550">
                <a:tc vMerge="1">
                  <a:txBody>
                    <a:bodyPr/>
                    <a:lstStyle/>
                    <a:p>
                      <a:endParaRPr lang="en-US"/>
                    </a:p>
                  </a:txBody>
                  <a:tcPr/>
                </a:tc>
                <a:tc>
                  <a:txBody>
                    <a:bodyPr/>
                    <a:lstStyle/>
                    <a:p>
                      <a:pPr algn="ctr">
                        <a:lnSpc>
                          <a:spcPct val="130000"/>
                        </a:lnSpc>
                        <a:spcBef>
                          <a:spcPts val="600"/>
                        </a:spcBef>
                        <a:spcAft>
                          <a:spcPts val="600"/>
                        </a:spcAft>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Mass </a:t>
                      </a:r>
                      <a:r>
                        <a:rPr lang="en-US"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fract</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mg</a:t>
                      </a:r>
                      <a:r>
                        <a:rPr lang="ru-RU"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kg</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a:lnSpc>
                          <a:spcPct val="130000"/>
                        </a:lnSpc>
                        <a:spcBef>
                          <a:spcPts val="600"/>
                        </a:spcBef>
                        <a:spcAft>
                          <a:spcPts val="600"/>
                        </a:spcAft>
                      </a:pPr>
                      <a:r>
                        <a:rPr lang="en-US"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Relat</a:t>
                      </a:r>
                      <a:r>
                        <a:rPr lang="ru-RU"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uncer</a:t>
                      </a:r>
                      <a:r>
                        <a:rPr lang="ru-RU"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a:lnSpc>
                          <a:spcPct val="130000"/>
                        </a:lnSpc>
                        <a:spcBef>
                          <a:spcPts val="600"/>
                        </a:spcBef>
                        <a:spcAft>
                          <a:spcPts val="600"/>
                        </a:spcAft>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Mass </a:t>
                      </a:r>
                      <a:r>
                        <a:rPr lang="en-US"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fract</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mg</a:t>
                      </a:r>
                      <a:r>
                        <a:rPr lang="ru-RU"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kg</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a:lnSpc>
                          <a:spcPct val="130000"/>
                        </a:lnSpc>
                        <a:spcBef>
                          <a:spcPts val="600"/>
                        </a:spcBef>
                        <a:spcAft>
                          <a:spcPts val="600"/>
                        </a:spcAft>
                      </a:pP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Relat</a:t>
                      </a:r>
                      <a:r>
                        <a:rPr lang="ru-RU"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uncer</a:t>
                      </a:r>
                      <a:r>
                        <a:rPr lang="ru-RU"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xmlns="" val="4266594165"/>
                  </a:ext>
                </a:extLst>
              </a:tr>
              <a:tr h="190500">
                <a:tc>
                  <a:txBody>
                    <a:bodyPr/>
                    <a:lstStyle/>
                    <a:p>
                      <a:pPr algn="ctr">
                        <a:lnSpc>
                          <a:spcPct val="130000"/>
                        </a:lnSpc>
                        <a:spcBef>
                          <a:spcPts val="600"/>
                        </a:spcBef>
                        <a:spcAft>
                          <a:spcPts val="600"/>
                        </a:spcAft>
                      </a:pPr>
                      <a:r>
                        <a:rPr lang="ru-RU" sz="1800" b="1" kern="120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1</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r">
                        <a:lnSpc>
                          <a:spcPct val="130000"/>
                        </a:lnSpc>
                        <a:spcBef>
                          <a:spcPts val="600"/>
                        </a:spcBef>
                        <a:spcAft>
                          <a:spcPts val="600"/>
                        </a:spcAft>
                      </a:pPr>
                      <a:r>
                        <a:rPr lang="en-US" sz="1800"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0</a:t>
                      </a:r>
                      <a:r>
                        <a:rPr lang="ru-RU" sz="1800"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t>
                      </a:r>
                      <a:r>
                        <a:rPr lang="en-US" sz="1800"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21</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r">
                        <a:lnSpc>
                          <a:spcPct val="130000"/>
                        </a:lnSpc>
                        <a:spcBef>
                          <a:spcPts val="600"/>
                        </a:spcBef>
                        <a:spcAft>
                          <a:spcPts val="600"/>
                        </a:spcAft>
                      </a:pPr>
                      <a:r>
                        <a:rPr lang="en-US"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24</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r">
                        <a:lnSpc>
                          <a:spcPct val="130000"/>
                        </a:lnSpc>
                        <a:spcBef>
                          <a:spcPts val="600"/>
                        </a:spcBef>
                        <a:spcAft>
                          <a:spcPts val="600"/>
                        </a:spcAft>
                      </a:pPr>
                      <a:r>
                        <a:rPr lang="en-US"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r>
                        <a:rPr lang="en-US" sz="1800"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7</a:t>
                      </a:r>
                      <a:r>
                        <a:rPr lang="ru-RU" sz="1800"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t>
                      </a:r>
                      <a:r>
                        <a:rPr lang="en-US" sz="1800"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5</a:t>
                      </a:r>
                      <a:r>
                        <a:rPr lang="en-US"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∙10</a:t>
                      </a:r>
                      <a:r>
                        <a:rPr lang="en-US" sz="1800" kern="1200" baseline="300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-5</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r">
                        <a:lnSpc>
                          <a:spcPct val="130000"/>
                        </a:lnSpc>
                        <a:spcBef>
                          <a:spcPts val="600"/>
                        </a:spcBef>
                        <a:spcAft>
                          <a:spcPts val="600"/>
                        </a:spcAft>
                      </a:pPr>
                      <a:r>
                        <a:rPr lang="en-US"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19</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xmlns="" val="2429104980"/>
                  </a:ext>
                </a:extLst>
              </a:tr>
              <a:tr h="190500">
                <a:tc>
                  <a:txBody>
                    <a:bodyPr/>
                    <a:lstStyle/>
                    <a:p>
                      <a:pPr algn="ctr">
                        <a:lnSpc>
                          <a:spcPct val="130000"/>
                        </a:lnSpc>
                        <a:spcBef>
                          <a:spcPts val="600"/>
                        </a:spcBef>
                        <a:spcAft>
                          <a:spcPts val="600"/>
                        </a:spcAft>
                      </a:pPr>
                      <a:r>
                        <a:rPr lang="ru-RU" sz="1800" b="1" kern="120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2</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r">
                        <a:lnSpc>
                          <a:spcPct val="130000"/>
                        </a:lnSpc>
                        <a:spcBef>
                          <a:spcPts val="600"/>
                        </a:spcBef>
                        <a:spcAft>
                          <a:spcPts val="600"/>
                        </a:spcAft>
                      </a:pPr>
                      <a:r>
                        <a:rPr lang="en-US"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&lt;</a:t>
                      </a:r>
                      <a:r>
                        <a:rPr lang="en-US" sz="1800"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0</a:t>
                      </a:r>
                      <a:r>
                        <a:rPr lang="ru-RU" sz="1800"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t>
                      </a:r>
                      <a:r>
                        <a:rPr lang="en-US" sz="1800"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r">
                        <a:lnSpc>
                          <a:spcPct val="130000"/>
                        </a:lnSpc>
                        <a:spcBef>
                          <a:spcPts val="600"/>
                        </a:spcBef>
                        <a:spcAft>
                          <a:spcPts val="600"/>
                        </a:spcAft>
                      </a:pPr>
                      <a:r>
                        <a:rPr lang="ru-RU"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r">
                        <a:lnSpc>
                          <a:spcPct val="130000"/>
                        </a:lnSpc>
                        <a:spcBef>
                          <a:spcPts val="600"/>
                        </a:spcBef>
                        <a:spcAft>
                          <a:spcPts val="600"/>
                        </a:spcAft>
                      </a:pPr>
                      <a:r>
                        <a:rPr lang="en-US"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r>
                        <a:rPr lang="en-US" sz="1800"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a:t>
                      </a:r>
                      <a:r>
                        <a:rPr lang="ru-RU" sz="1800"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t>
                      </a:r>
                      <a:r>
                        <a:rPr lang="en-US" sz="1800"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3</a:t>
                      </a:r>
                      <a:r>
                        <a:rPr lang="en-US"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∙10</a:t>
                      </a:r>
                      <a:r>
                        <a:rPr lang="en-US" sz="1800" kern="1200" baseline="300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-2</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r">
                        <a:lnSpc>
                          <a:spcPct val="130000"/>
                        </a:lnSpc>
                        <a:spcBef>
                          <a:spcPts val="600"/>
                        </a:spcBef>
                        <a:spcAft>
                          <a:spcPts val="600"/>
                        </a:spcAft>
                      </a:pPr>
                      <a:r>
                        <a:rPr lang="en-US"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30</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xmlns="" val="3607412068"/>
                  </a:ext>
                </a:extLst>
              </a:tr>
              <a:tr h="190500">
                <a:tc>
                  <a:txBody>
                    <a:bodyPr/>
                    <a:lstStyle/>
                    <a:p>
                      <a:pPr algn="ctr">
                        <a:lnSpc>
                          <a:spcPct val="130000"/>
                        </a:lnSpc>
                        <a:spcBef>
                          <a:spcPts val="600"/>
                        </a:spcBef>
                        <a:spcAft>
                          <a:spcPts val="600"/>
                        </a:spcAft>
                      </a:pPr>
                      <a:r>
                        <a:rPr lang="ru-RU" sz="1800" b="1" kern="120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3</a:t>
                      </a:r>
                      <a:endParaRPr lang="ru-R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algn="r">
                        <a:lnSpc>
                          <a:spcPct val="130000"/>
                        </a:lnSpc>
                        <a:spcBef>
                          <a:spcPts val="600"/>
                        </a:spcBef>
                        <a:spcAft>
                          <a:spcPts val="600"/>
                        </a:spcAft>
                      </a:pPr>
                      <a:r>
                        <a:rPr lang="en-US" sz="1800"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2</a:t>
                      </a:r>
                      <a:r>
                        <a:rPr lang="ru-RU" sz="1800"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t>
                      </a:r>
                      <a:r>
                        <a:rPr lang="en-US" sz="1800"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72</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r">
                        <a:lnSpc>
                          <a:spcPct val="130000"/>
                        </a:lnSpc>
                        <a:spcBef>
                          <a:spcPts val="600"/>
                        </a:spcBef>
                        <a:spcAft>
                          <a:spcPts val="600"/>
                        </a:spcAft>
                      </a:pPr>
                      <a:r>
                        <a:rPr lang="en-US"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16</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r">
                        <a:lnSpc>
                          <a:spcPct val="130000"/>
                        </a:lnSpc>
                        <a:spcBef>
                          <a:spcPts val="600"/>
                        </a:spcBef>
                        <a:spcAft>
                          <a:spcPts val="600"/>
                        </a:spcAft>
                      </a:pPr>
                      <a:r>
                        <a:rPr lang="en-US"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r>
                        <a:rPr lang="en-US" sz="1800"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6</a:t>
                      </a:r>
                      <a:r>
                        <a:rPr lang="ru-RU" sz="1800"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t>
                      </a:r>
                      <a:r>
                        <a:rPr lang="en-US" sz="1800" kern="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4</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r">
                        <a:lnSpc>
                          <a:spcPct val="130000"/>
                        </a:lnSpc>
                        <a:spcBef>
                          <a:spcPts val="600"/>
                        </a:spcBef>
                        <a:spcAft>
                          <a:spcPts val="600"/>
                        </a:spcAft>
                      </a:pPr>
                      <a:r>
                        <a:rPr lang="en-US"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11</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xmlns="" val="3916157461"/>
                  </a:ext>
                </a:extLst>
              </a:tr>
            </a:tbl>
          </a:graphicData>
        </a:graphic>
      </p:graphicFrame>
    </p:spTree>
    <p:extLst>
      <p:ext uri="{BB962C8B-B14F-4D97-AF65-F5344CB8AC3E}">
        <p14:creationId xmlns:p14="http://schemas.microsoft.com/office/powerpoint/2010/main" val="26102183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447221" y="835979"/>
            <a:ext cx="3980763" cy="5355312"/>
          </a:xfrm>
          <a:prstGeom prst="rect">
            <a:avLst/>
          </a:prstGeom>
          <a:noFill/>
        </p:spPr>
        <p:txBody>
          <a:bodyPr wrap="square" rtlCol="0">
            <a:spAutoFit/>
          </a:bodyPr>
          <a:lstStyle/>
          <a:p>
            <a:pPr algn="just"/>
            <a:r>
              <a:rPr lang="ru-RU" dirty="0"/>
              <a:t>	</a:t>
            </a:r>
            <a:r>
              <a:rPr lang="en-US" dirty="0"/>
              <a:t>As a result of the qualitative analysis, the presence of mercury and </a:t>
            </a:r>
            <a:r>
              <a:rPr lang="en-US" dirty="0" smtClean="0"/>
              <a:t>arsenic was </a:t>
            </a:r>
            <a:r>
              <a:rPr lang="en-US" dirty="0"/>
              <a:t>established in all fragments of remains from burial places of the </a:t>
            </a:r>
            <a:r>
              <a:rPr lang="en-US" dirty="0" smtClean="0"/>
              <a:t>Moscow </a:t>
            </a:r>
            <a:r>
              <a:rPr lang="it-IT" dirty="0" smtClean="0"/>
              <a:t>Kremlin</a:t>
            </a:r>
            <a:r>
              <a:rPr lang="it-IT" dirty="0"/>
              <a:t>.</a:t>
            </a:r>
          </a:p>
          <a:p>
            <a:pPr algn="just"/>
            <a:r>
              <a:rPr lang="en-US" dirty="0" smtClean="0"/>
              <a:t>	Quantitative </a:t>
            </a:r>
            <a:r>
              <a:rPr lang="en-US" dirty="0"/>
              <a:t>analysis of the presence of mercury fully </a:t>
            </a:r>
            <a:r>
              <a:rPr lang="en-US" dirty="0" smtClean="0"/>
              <a:t>confirmed </a:t>
            </a:r>
            <a:r>
              <a:rPr lang="en-US" dirty="0"/>
              <a:t>the </a:t>
            </a:r>
            <a:r>
              <a:rPr lang="en-US" dirty="0" smtClean="0"/>
              <a:t>acute poisoning </a:t>
            </a:r>
            <a:r>
              <a:rPr lang="en-US" dirty="0"/>
              <a:t>of the </a:t>
            </a:r>
            <a:r>
              <a:rPr lang="en-US" dirty="0" smtClean="0"/>
              <a:t>first </a:t>
            </a:r>
            <a:r>
              <a:rPr lang="en-US" dirty="0"/>
              <a:t>Russian Tsarina Anastasia, as the mercury content in her </a:t>
            </a:r>
            <a:r>
              <a:rPr lang="en-US" dirty="0" smtClean="0"/>
              <a:t>hair was </a:t>
            </a:r>
            <a:r>
              <a:rPr lang="en-US" dirty="0"/>
              <a:t>extremely high. The young woman (she died at the age of about 27) </a:t>
            </a:r>
            <a:r>
              <a:rPr lang="en-US" dirty="0" smtClean="0"/>
              <a:t>could not </a:t>
            </a:r>
            <a:r>
              <a:rPr lang="en-US" dirty="0"/>
              <a:t>accumulate such quantity of harmful substance using medieval cosmetics </a:t>
            </a:r>
            <a:r>
              <a:rPr lang="en-US" dirty="0" smtClean="0"/>
              <a:t>and medicines</a:t>
            </a:r>
            <a:r>
              <a:rPr lang="en-US" dirty="0"/>
              <a:t>. The Tsarina became a victim of intrigues of the court nobility, </a:t>
            </a:r>
            <a:r>
              <a:rPr lang="en-US" dirty="0" smtClean="0"/>
              <a:t>who tried </a:t>
            </a:r>
            <a:r>
              <a:rPr lang="en-US" dirty="0"/>
              <a:t>to remove representatives of the </a:t>
            </a:r>
            <a:r>
              <a:rPr lang="en-US" dirty="0" err="1" smtClean="0"/>
              <a:t>Zakharins-Koshkins</a:t>
            </a:r>
            <a:r>
              <a:rPr lang="en-US" dirty="0" smtClean="0"/>
              <a:t> </a:t>
            </a:r>
            <a:r>
              <a:rPr lang="en-US" dirty="0"/>
              <a:t>family (ancestors </a:t>
            </a:r>
            <a:r>
              <a:rPr lang="en-US" dirty="0" smtClean="0"/>
              <a:t>of the </a:t>
            </a:r>
            <a:r>
              <a:rPr lang="en-US" dirty="0"/>
              <a:t>Romanovs) from the royal </a:t>
            </a:r>
            <a:r>
              <a:rPr lang="en-US" dirty="0" smtClean="0"/>
              <a:t>encirclement.</a:t>
            </a:r>
            <a:endParaRPr lang="ru-RU" dirty="0"/>
          </a:p>
        </p:txBody>
      </p:sp>
      <p:sp>
        <p:nvSpPr>
          <p:cNvPr id="4" name="Прямоугольник 3"/>
          <p:cNvSpPr/>
          <p:nvPr/>
        </p:nvSpPr>
        <p:spPr>
          <a:xfrm>
            <a:off x="251521" y="312759"/>
            <a:ext cx="4429511" cy="481029"/>
          </a:xfrm>
          <a:prstGeom prst="rect">
            <a:avLst/>
          </a:prstGeom>
        </p:spPr>
        <p:txBody>
          <a:bodyPr wrap="square">
            <a:spAutoFit/>
          </a:bodyPr>
          <a:lstStyle/>
          <a:p>
            <a:pPr algn="ctr">
              <a:lnSpc>
                <a:spcPct val="110000"/>
              </a:lnSpc>
              <a:spcAft>
                <a:spcPts val="0"/>
              </a:spcAft>
            </a:pPr>
            <a:r>
              <a:rPr lang="it-IT" sz="2400" b="1" cap="all"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Analysis of the </a:t>
            </a:r>
            <a:r>
              <a:rPr lang="it-IT" sz="2400" b="1" cap="all" dirty="0" smtClean="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results</a:t>
            </a:r>
            <a:endParaRPr lang="it-IT" sz="2400" b="1" cap="all"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endParaRPr>
          </a:p>
        </p:txBody>
      </p:sp>
      <p:sp>
        <p:nvSpPr>
          <p:cNvPr id="6" name="Прямоугольник 5"/>
          <p:cNvSpPr/>
          <p:nvPr/>
        </p:nvSpPr>
        <p:spPr>
          <a:xfrm>
            <a:off x="4681032" y="5755183"/>
            <a:ext cx="4012325" cy="923330"/>
          </a:xfrm>
          <a:prstGeom prst="rect">
            <a:avLst/>
          </a:prstGeom>
        </p:spPr>
        <p:txBody>
          <a:bodyPr wrap="square">
            <a:spAutoFit/>
          </a:bodyPr>
          <a:lstStyle/>
          <a:p>
            <a:pPr algn="ctr"/>
            <a:r>
              <a:rPr lang="en-US" dirty="0">
                <a:ea typeface="Calibri" panose="020F0502020204030204" pitchFamily="34" charset="0"/>
                <a:cs typeface="Calibri" panose="020F0502020204030204" pitchFamily="34" charset="0"/>
              </a:rPr>
              <a:t>Archangel Cathedral - the burial place (tomb) of the Russian tsars. Built in 1505-1508. Photo 1960s</a:t>
            </a:r>
            <a:r>
              <a:rPr lang="en-US" dirty="0" smtClean="0">
                <a:ea typeface="Calibri" panose="020F0502020204030204" pitchFamily="34" charset="0"/>
                <a:cs typeface="Calibri" panose="020F0502020204030204" pitchFamily="34" charset="0"/>
              </a:rPr>
              <a:t>.</a:t>
            </a:r>
            <a:endParaRPr lang="ru-RU" dirty="0">
              <a:ea typeface="Calibri" panose="020F0502020204030204" pitchFamily="34" charset="0"/>
              <a:cs typeface="Times New Roman" panose="02020603050405020304" pitchFamily="18" charset="0"/>
            </a:endParaRPr>
          </a:p>
        </p:txBody>
      </p:sp>
      <p:pic>
        <p:nvPicPr>
          <p:cNvPr id="8" name="Рисунок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81032" y="311795"/>
            <a:ext cx="4012325" cy="5443388"/>
          </a:xfrm>
          <a:prstGeom prst="rect">
            <a:avLst/>
          </a:prstGeom>
        </p:spPr>
      </p:pic>
    </p:spTree>
    <p:extLst>
      <p:ext uri="{BB962C8B-B14F-4D97-AF65-F5344CB8AC3E}">
        <p14:creationId xmlns:p14="http://schemas.microsoft.com/office/powerpoint/2010/main" val="11661564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4716016" y="1698713"/>
            <a:ext cx="3819135" cy="3693319"/>
          </a:xfrm>
          <a:prstGeom prst="rect">
            <a:avLst/>
          </a:prstGeom>
          <a:noFill/>
        </p:spPr>
        <p:txBody>
          <a:bodyPr wrap="square" rtlCol="0">
            <a:spAutoFit/>
          </a:bodyPr>
          <a:lstStyle/>
          <a:p>
            <a:pPr algn="just" defTabSz="540000"/>
            <a:r>
              <a:rPr lang="ru-RU" dirty="0" smtClean="0"/>
              <a:t>	</a:t>
            </a:r>
            <a:r>
              <a:rPr lang="en-US" dirty="0"/>
              <a:t>The increased content of mercury was detected in the bone remains of </a:t>
            </a:r>
            <a:r>
              <a:rPr lang="en-US" dirty="0" err="1"/>
              <a:t>Tsarevich</a:t>
            </a:r>
            <a:r>
              <a:rPr lang="en-US" dirty="0"/>
              <a:t> Ivan and Prince Mikhail, that correlates with the results of chemical analysis of materials from their burials in </a:t>
            </a:r>
            <a:r>
              <a:rPr lang="en-US" dirty="0" smtClean="0"/>
              <a:t>1964 </a:t>
            </a:r>
            <a:r>
              <a:rPr lang="en-US" dirty="0"/>
              <a:t>(mass fraction of arsenic and mercury in the hair and rib bones of </a:t>
            </a:r>
            <a:r>
              <a:rPr lang="en-US" dirty="0" smtClean="0"/>
              <a:t>modern </a:t>
            </a:r>
            <a:r>
              <a:rPr lang="en-US" dirty="0"/>
              <a:t>people from [19] are given in Table 3</a:t>
            </a:r>
            <a:r>
              <a:rPr lang="en-US" dirty="0" smtClean="0"/>
              <a:t>). However</a:t>
            </a:r>
            <a:r>
              <a:rPr lang="en-US" dirty="0"/>
              <a:t>, the reasons of the admission of mercury into the organisms of these young people were different, as well as the reasons of their death.</a:t>
            </a:r>
          </a:p>
        </p:txBody>
      </p:sp>
      <p:sp>
        <p:nvSpPr>
          <p:cNvPr id="4" name="Прямоугольник 3"/>
          <p:cNvSpPr/>
          <p:nvPr/>
        </p:nvSpPr>
        <p:spPr>
          <a:xfrm>
            <a:off x="4716015" y="476672"/>
            <a:ext cx="3819135" cy="1040285"/>
          </a:xfrm>
          <a:prstGeom prst="rect">
            <a:avLst/>
          </a:prstGeom>
        </p:spPr>
        <p:txBody>
          <a:bodyPr wrap="square">
            <a:spAutoFit/>
          </a:bodyPr>
          <a:lstStyle/>
          <a:p>
            <a:pPr algn="ctr">
              <a:lnSpc>
                <a:spcPct val="110000"/>
              </a:lnSpc>
              <a:spcAft>
                <a:spcPts val="0"/>
              </a:spcAft>
            </a:pPr>
            <a:r>
              <a:rPr lang="it-IT" sz="2800" b="1" cap="all"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Analysis of the </a:t>
            </a:r>
            <a:r>
              <a:rPr lang="it-IT" sz="2800" b="1" cap="all" dirty="0" smtClean="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results</a:t>
            </a:r>
            <a:endParaRPr lang="it-IT" sz="2800" b="1" cap="all"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7543" y="374529"/>
            <a:ext cx="3991641" cy="6190309"/>
          </a:xfrm>
          <a:prstGeom prst="rect">
            <a:avLst/>
          </a:prstGeom>
        </p:spPr>
      </p:pic>
      <p:sp>
        <p:nvSpPr>
          <p:cNvPr id="2" name="Прямоугольник 1"/>
          <p:cNvSpPr/>
          <p:nvPr/>
        </p:nvSpPr>
        <p:spPr>
          <a:xfrm>
            <a:off x="4459431" y="5918507"/>
            <a:ext cx="3099055" cy="646331"/>
          </a:xfrm>
          <a:prstGeom prst="rect">
            <a:avLst/>
          </a:prstGeom>
        </p:spPr>
        <p:txBody>
          <a:bodyPr wrap="square">
            <a:spAutoFit/>
          </a:bodyPr>
          <a:lstStyle/>
          <a:p>
            <a:pPr algn="ctr"/>
            <a:r>
              <a:rPr lang="en-US" dirty="0"/>
              <a:t>The remains of </a:t>
            </a:r>
            <a:r>
              <a:rPr lang="en-US" dirty="0" err="1"/>
              <a:t>Tsarevich</a:t>
            </a:r>
            <a:r>
              <a:rPr lang="en-US" dirty="0"/>
              <a:t> Ivan</a:t>
            </a:r>
            <a:r>
              <a:rPr lang="en-US" dirty="0" smtClean="0"/>
              <a:t>.</a:t>
            </a:r>
          </a:p>
          <a:p>
            <a:pPr algn="ctr"/>
            <a:r>
              <a:rPr lang="en-US" dirty="0" smtClean="0"/>
              <a:t>The opening </a:t>
            </a:r>
            <a:r>
              <a:rPr lang="en-US" dirty="0"/>
              <a:t>in </a:t>
            </a:r>
            <a:r>
              <a:rPr lang="en-US" dirty="0" smtClean="0"/>
              <a:t>1963.</a:t>
            </a:r>
            <a:endParaRPr lang="ru-RU" dirty="0"/>
          </a:p>
        </p:txBody>
      </p:sp>
    </p:spTree>
    <p:extLst>
      <p:ext uri="{BB962C8B-B14F-4D97-AF65-F5344CB8AC3E}">
        <p14:creationId xmlns:p14="http://schemas.microsoft.com/office/powerpoint/2010/main" val="7963484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467544" y="1052736"/>
            <a:ext cx="1800200" cy="5355312"/>
          </a:xfrm>
          <a:prstGeom prst="rect">
            <a:avLst/>
          </a:prstGeom>
          <a:noFill/>
        </p:spPr>
        <p:txBody>
          <a:bodyPr wrap="square" rtlCol="0">
            <a:spAutoFit/>
          </a:bodyPr>
          <a:lstStyle/>
          <a:p>
            <a:pPr algn="just" defTabSz="540000"/>
            <a:r>
              <a:rPr lang="ru-RU" dirty="0" smtClean="0"/>
              <a:t>	</a:t>
            </a:r>
            <a:r>
              <a:rPr lang="en-US" dirty="0"/>
              <a:t>For many years </a:t>
            </a:r>
            <a:r>
              <a:rPr lang="en-US" dirty="0" err="1"/>
              <a:t>Tsarevich</a:t>
            </a:r>
            <a:r>
              <a:rPr lang="en-US" dirty="0"/>
              <a:t> Ivan was treated with mercury ointments from venereal disease (syphilis</a:t>
            </a:r>
            <a:r>
              <a:rPr lang="en-US" dirty="0" smtClean="0"/>
              <a:t>). </a:t>
            </a:r>
            <a:r>
              <a:rPr lang="en-US" dirty="0"/>
              <a:t>Therefore, by the age of 27 (he died at this age from a </a:t>
            </a:r>
            <a:r>
              <a:rPr lang="en-US" dirty="0" err="1"/>
              <a:t>craniocerebral</a:t>
            </a:r>
            <a:r>
              <a:rPr lang="en-US" dirty="0"/>
              <a:t> trauma) he developed the chronic poisoning of the organism </a:t>
            </a:r>
            <a:r>
              <a:rPr lang="it-IT" dirty="0"/>
              <a:t>with this harmful element.</a:t>
            </a:r>
            <a:endParaRPr lang="ru-RU" dirty="0"/>
          </a:p>
        </p:txBody>
      </p:sp>
      <p:sp>
        <p:nvSpPr>
          <p:cNvPr id="4" name="Прямоугольник 3"/>
          <p:cNvSpPr/>
          <p:nvPr/>
        </p:nvSpPr>
        <p:spPr>
          <a:xfrm>
            <a:off x="0" y="323306"/>
            <a:ext cx="9144000" cy="566309"/>
          </a:xfrm>
          <a:prstGeom prst="rect">
            <a:avLst/>
          </a:prstGeom>
        </p:spPr>
        <p:txBody>
          <a:bodyPr wrap="square">
            <a:spAutoFit/>
          </a:bodyPr>
          <a:lstStyle/>
          <a:p>
            <a:pPr algn="ctr">
              <a:lnSpc>
                <a:spcPct val="110000"/>
              </a:lnSpc>
              <a:spcAft>
                <a:spcPts val="0"/>
              </a:spcAft>
            </a:pPr>
            <a:r>
              <a:rPr lang="it-IT" sz="2800" b="1" cap="all"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Analysis of the </a:t>
            </a:r>
            <a:r>
              <a:rPr lang="it-IT" sz="2800" b="1" cap="all" dirty="0" smtClean="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results</a:t>
            </a:r>
            <a:endParaRPr lang="it-IT" sz="2800" b="1" cap="all"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endParaRPr>
          </a:p>
        </p:txBody>
      </p:sp>
      <p:pic>
        <p:nvPicPr>
          <p:cNvPr id="8" name="Рисунок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52263" y="980728"/>
            <a:ext cx="6446021" cy="4608512"/>
          </a:xfrm>
          <a:prstGeom prst="rect">
            <a:avLst/>
          </a:prstGeom>
        </p:spPr>
      </p:pic>
      <p:sp>
        <p:nvSpPr>
          <p:cNvPr id="9" name="Прямоугольник 8"/>
          <p:cNvSpPr/>
          <p:nvPr/>
        </p:nvSpPr>
        <p:spPr>
          <a:xfrm>
            <a:off x="2352264" y="5590594"/>
            <a:ext cx="6446020" cy="729430"/>
          </a:xfrm>
          <a:prstGeom prst="rect">
            <a:avLst/>
          </a:prstGeom>
        </p:spPr>
        <p:txBody>
          <a:bodyPr wrap="square">
            <a:spAutoFit/>
          </a:bodyPr>
          <a:lstStyle/>
          <a:p>
            <a:pPr algn="ctr">
              <a:lnSpc>
                <a:spcPct val="115000"/>
              </a:lnSpc>
              <a:spcAft>
                <a:spcPts val="0"/>
              </a:spcAft>
            </a:pPr>
            <a:r>
              <a:rPr lang="en-US" dirty="0" smtClean="0">
                <a:ea typeface="Calibri" panose="020F0502020204030204" pitchFamily="34" charset="0"/>
                <a:cs typeface="Calibri" panose="020F0502020204030204" pitchFamily="34" charset="0"/>
              </a:rPr>
              <a:t>The </a:t>
            </a:r>
            <a:r>
              <a:rPr lang="en-US" dirty="0">
                <a:ea typeface="Calibri" panose="020F0502020204030204" pitchFamily="34" charset="0"/>
                <a:cs typeface="Calibri" panose="020F0502020204030204" pitchFamily="34" charset="0"/>
              </a:rPr>
              <a:t>tombstones over the graves of Ivan </a:t>
            </a:r>
            <a:r>
              <a:rPr lang="en-US" dirty="0" smtClean="0">
                <a:ea typeface="Calibri" panose="020F0502020204030204" pitchFamily="34" charset="0"/>
                <a:cs typeface="Calibri" panose="020F0502020204030204" pitchFamily="34" charset="0"/>
              </a:rPr>
              <a:t>the Terrible </a:t>
            </a:r>
          </a:p>
          <a:p>
            <a:pPr algn="ctr">
              <a:lnSpc>
                <a:spcPct val="115000"/>
              </a:lnSpc>
              <a:spcAft>
                <a:spcPts val="0"/>
              </a:spcAft>
            </a:pPr>
            <a:r>
              <a:rPr lang="en-US" dirty="0" smtClean="0">
                <a:ea typeface="Calibri" panose="020F0502020204030204" pitchFamily="34" charset="0"/>
                <a:cs typeface="Calibri" panose="020F0502020204030204" pitchFamily="34" charset="0"/>
              </a:rPr>
              <a:t>and </a:t>
            </a:r>
            <a:r>
              <a:rPr lang="en-US" dirty="0">
                <a:ea typeface="Calibri" panose="020F0502020204030204" pitchFamily="34" charset="0"/>
                <a:cs typeface="Calibri" panose="020F0502020204030204" pitchFamily="34" charset="0"/>
              </a:rPr>
              <a:t>his sons in the process of dismantling in </a:t>
            </a:r>
            <a:r>
              <a:rPr lang="en-US" dirty="0" smtClean="0">
                <a:ea typeface="Calibri" panose="020F0502020204030204" pitchFamily="34" charset="0"/>
                <a:cs typeface="Calibri" panose="020F0502020204030204" pitchFamily="34" charset="0"/>
              </a:rPr>
              <a:t>1963.</a:t>
            </a:r>
            <a:endParaRPr lang="ru-RU"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49894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5179170" y="1603579"/>
            <a:ext cx="3407940" cy="3693319"/>
          </a:xfrm>
          <a:prstGeom prst="rect">
            <a:avLst/>
          </a:prstGeom>
          <a:noFill/>
        </p:spPr>
        <p:txBody>
          <a:bodyPr wrap="square" rtlCol="0">
            <a:spAutoFit/>
          </a:bodyPr>
          <a:lstStyle/>
          <a:p>
            <a:pPr algn="just" defTabSz="540000"/>
            <a:r>
              <a:rPr lang="en-US" dirty="0" smtClean="0"/>
              <a:t>	</a:t>
            </a:r>
            <a:r>
              <a:rPr lang="en-US" dirty="0"/>
              <a:t>Prince Mikhail </a:t>
            </a:r>
            <a:r>
              <a:rPr lang="en-US" dirty="0" err="1"/>
              <a:t>Skopin-Shuisky</a:t>
            </a:r>
            <a:r>
              <a:rPr lang="en-US" dirty="0"/>
              <a:t> died suddenly at the age of about 23. The death of a young healthy man and well-trained warrior was explained as poisoning by his contemporaries. Signs of poisoning were showed up suddenly at the feast and indicate an acute poisoning in the gastrointestinal form (in this case, it was possible using the combined composition of the poison </a:t>
            </a:r>
            <a:r>
              <a:rPr lang="ru-RU" dirty="0" smtClean="0"/>
              <a:t>–</a:t>
            </a:r>
            <a:r>
              <a:rPr lang="en-US" dirty="0" smtClean="0"/>
              <a:t> mercury </a:t>
            </a:r>
            <a:r>
              <a:rPr lang="en-US" dirty="0"/>
              <a:t>and arsenic</a:t>
            </a:r>
            <a:r>
              <a:rPr lang="en-US" dirty="0" smtClean="0"/>
              <a:t>).</a:t>
            </a:r>
            <a:endParaRPr lang="en-US" dirty="0"/>
          </a:p>
        </p:txBody>
      </p:sp>
      <p:sp>
        <p:nvSpPr>
          <p:cNvPr id="4" name="Прямоугольник 3"/>
          <p:cNvSpPr/>
          <p:nvPr/>
        </p:nvSpPr>
        <p:spPr>
          <a:xfrm>
            <a:off x="5179170" y="333086"/>
            <a:ext cx="3281263" cy="1040285"/>
          </a:xfrm>
          <a:prstGeom prst="rect">
            <a:avLst/>
          </a:prstGeom>
        </p:spPr>
        <p:txBody>
          <a:bodyPr wrap="square">
            <a:spAutoFit/>
          </a:bodyPr>
          <a:lstStyle/>
          <a:p>
            <a:pPr algn="ctr">
              <a:lnSpc>
                <a:spcPct val="110000"/>
              </a:lnSpc>
              <a:spcAft>
                <a:spcPts val="0"/>
              </a:spcAft>
            </a:pPr>
            <a:r>
              <a:rPr lang="it-IT" sz="2800" b="1" cap="all"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Analysis of the </a:t>
            </a:r>
            <a:r>
              <a:rPr lang="it-IT" sz="2800" b="1" cap="all" dirty="0" smtClean="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results</a:t>
            </a:r>
            <a:endParaRPr lang="it-IT" sz="2800" b="1" cap="all"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endParaRPr>
          </a:p>
        </p:txBody>
      </p:sp>
      <p:sp>
        <p:nvSpPr>
          <p:cNvPr id="6" name="Прямоугольник 5"/>
          <p:cNvSpPr/>
          <p:nvPr/>
        </p:nvSpPr>
        <p:spPr>
          <a:xfrm>
            <a:off x="4801562" y="5838391"/>
            <a:ext cx="2880320" cy="729430"/>
          </a:xfrm>
          <a:prstGeom prst="rect">
            <a:avLst/>
          </a:prstGeom>
        </p:spPr>
        <p:txBody>
          <a:bodyPr wrap="square">
            <a:spAutoFit/>
          </a:bodyPr>
          <a:lstStyle/>
          <a:p>
            <a:pPr algn="ctr">
              <a:lnSpc>
                <a:spcPct val="115000"/>
              </a:lnSpc>
              <a:spcAft>
                <a:spcPts val="0"/>
              </a:spcAft>
            </a:pPr>
            <a:r>
              <a:rPr lang="ru-RU" dirty="0">
                <a:ea typeface="Calibri" panose="020F0502020204030204" pitchFamily="34" charset="0"/>
                <a:cs typeface="Calibri" panose="020F0502020204030204" pitchFamily="34" charset="0"/>
              </a:rPr>
              <a:t> </a:t>
            </a:r>
            <a:r>
              <a:rPr lang="en-US" dirty="0" smtClean="0"/>
              <a:t>The </a:t>
            </a:r>
            <a:r>
              <a:rPr lang="en-US" dirty="0"/>
              <a:t>remains of M. V. </a:t>
            </a:r>
            <a:r>
              <a:rPr lang="en-US" dirty="0" err="1"/>
              <a:t>Skopin-Shuysky</a:t>
            </a:r>
            <a:r>
              <a:rPr lang="en-US" dirty="0"/>
              <a:t> </a:t>
            </a:r>
            <a:r>
              <a:rPr lang="en-US" dirty="0" smtClean="0"/>
              <a:t>in the grave. 1963.</a:t>
            </a:r>
            <a:endParaRPr lang="ru-RU" dirty="0">
              <a:ea typeface="Calibri" panose="020F0502020204030204" pitchFamily="34" charset="0"/>
              <a:cs typeface="Times New Roman" panose="02020603050405020304" pitchFamily="18"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9552" y="332657"/>
            <a:ext cx="4262010" cy="6235164"/>
          </a:xfrm>
          <a:prstGeom prst="rect">
            <a:avLst/>
          </a:prstGeom>
        </p:spPr>
      </p:pic>
    </p:spTree>
    <p:extLst>
      <p:ext uri="{BB962C8B-B14F-4D97-AF65-F5344CB8AC3E}">
        <p14:creationId xmlns:p14="http://schemas.microsoft.com/office/powerpoint/2010/main" val="5286289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11760" y="952732"/>
            <a:ext cx="6437888" cy="4673560"/>
          </a:xfrm>
          <a:prstGeom prst="rect">
            <a:avLst/>
          </a:prstGeom>
        </p:spPr>
      </p:pic>
      <p:sp>
        <p:nvSpPr>
          <p:cNvPr id="9" name="Прямоугольник 8"/>
          <p:cNvSpPr/>
          <p:nvPr/>
        </p:nvSpPr>
        <p:spPr>
          <a:xfrm>
            <a:off x="2411760" y="5626292"/>
            <a:ext cx="6437888" cy="729430"/>
          </a:xfrm>
          <a:prstGeom prst="rect">
            <a:avLst/>
          </a:prstGeom>
        </p:spPr>
        <p:txBody>
          <a:bodyPr wrap="square">
            <a:spAutoFit/>
          </a:bodyPr>
          <a:lstStyle/>
          <a:p>
            <a:pPr algn="ctr">
              <a:lnSpc>
                <a:spcPct val="115000"/>
              </a:lnSpc>
              <a:spcAft>
                <a:spcPts val="0"/>
              </a:spcAft>
            </a:pPr>
            <a:r>
              <a:rPr lang="ru-RU" dirty="0" smtClean="0">
                <a:ea typeface="Calibri" panose="020F0502020204030204" pitchFamily="34" charset="0"/>
                <a:cs typeface="Calibri" panose="020F0502020204030204" pitchFamily="34" charset="0"/>
              </a:rPr>
              <a:t> </a:t>
            </a:r>
            <a:r>
              <a:rPr lang="it-IT" dirty="0">
                <a:ea typeface="Calibri" panose="020F0502020204030204" pitchFamily="34" charset="0"/>
                <a:cs typeface="Calibri" panose="020F0502020204030204" pitchFamily="34" charset="0"/>
              </a:rPr>
              <a:t>T</a:t>
            </a:r>
            <a:r>
              <a:rPr lang="it-IT" dirty="0" smtClean="0">
                <a:ea typeface="Calibri" panose="020F0502020204030204" pitchFamily="34" charset="0"/>
                <a:cs typeface="Calibri" panose="020F0502020204030204" pitchFamily="34" charset="0"/>
              </a:rPr>
              <a:t>ombs of Tsar Ivan the Terrible</a:t>
            </a:r>
            <a:r>
              <a:rPr lang="ru-RU" dirty="0" smtClean="0">
                <a:ea typeface="Calibri" panose="020F0502020204030204" pitchFamily="34" charset="0"/>
                <a:cs typeface="Calibri" panose="020F0502020204030204" pitchFamily="34" charset="0"/>
              </a:rPr>
              <a:t> </a:t>
            </a:r>
            <a:r>
              <a:rPr lang="it-IT" dirty="0" smtClean="0">
                <a:ea typeface="Calibri" panose="020F0502020204030204" pitchFamily="34" charset="0"/>
                <a:cs typeface="Calibri" panose="020F0502020204030204" pitchFamily="34" charset="0"/>
              </a:rPr>
              <a:t>(left) and his sons,</a:t>
            </a:r>
            <a:r>
              <a:rPr lang="ru-RU" dirty="0" smtClean="0">
                <a:ea typeface="Calibri" panose="020F0502020204030204" pitchFamily="34" charset="0"/>
                <a:cs typeface="Calibri" panose="020F0502020204030204" pitchFamily="34" charset="0"/>
              </a:rPr>
              <a:t> </a:t>
            </a:r>
            <a:r>
              <a:rPr lang="it-IT" dirty="0" smtClean="0">
                <a:ea typeface="Calibri" panose="020F0502020204030204" pitchFamily="34" charset="0"/>
                <a:cs typeface="Calibri" panose="020F0502020204030204" pitchFamily="34" charset="0"/>
              </a:rPr>
              <a:t>Tsar Theodore (right) and Tsesarevich Ivan </a:t>
            </a:r>
            <a:r>
              <a:rPr lang="it-IT" dirty="0">
                <a:ea typeface="Calibri" panose="020F0502020204030204" pitchFamily="34" charset="0"/>
                <a:cs typeface="Calibri" panose="020F0502020204030204" pitchFamily="34" charset="0"/>
              </a:rPr>
              <a:t>in the Archangel </a:t>
            </a:r>
            <a:r>
              <a:rPr lang="it-IT" dirty="0" smtClean="0">
                <a:ea typeface="Calibri" panose="020F0502020204030204" pitchFamily="34" charset="0"/>
                <a:cs typeface="Calibri" panose="020F0502020204030204" pitchFamily="34" charset="0"/>
              </a:rPr>
              <a:t>Cathedral.</a:t>
            </a:r>
            <a:endParaRPr lang="ru-RU" dirty="0">
              <a:ea typeface="Calibri" panose="020F0502020204030204" pitchFamily="34" charset="0"/>
              <a:cs typeface="Times New Roman" panose="02020603050405020304" pitchFamily="18" charset="0"/>
            </a:endParaRPr>
          </a:p>
        </p:txBody>
      </p:sp>
      <p:sp>
        <p:nvSpPr>
          <p:cNvPr id="3" name="TextBox 2"/>
          <p:cNvSpPr txBox="1"/>
          <p:nvPr/>
        </p:nvSpPr>
        <p:spPr>
          <a:xfrm>
            <a:off x="323528" y="862465"/>
            <a:ext cx="1872208" cy="5632311"/>
          </a:xfrm>
          <a:prstGeom prst="rect">
            <a:avLst/>
          </a:prstGeom>
          <a:noFill/>
        </p:spPr>
        <p:txBody>
          <a:bodyPr wrap="square" rtlCol="0">
            <a:spAutoFit/>
          </a:bodyPr>
          <a:lstStyle/>
          <a:p>
            <a:pPr algn="just" defTabSz="540000"/>
            <a:r>
              <a:rPr lang="en-US" dirty="0" smtClean="0"/>
              <a:t>	</a:t>
            </a:r>
            <a:r>
              <a:rPr lang="en-US" dirty="0"/>
              <a:t>The obtained results of neutron activation analysis give the opportunity to introduce into scientific circulation more accurate values of the content of mercury and arsenic in samples from the burial places of Russian historical figures of the second half of the 16th - early 17th century.</a:t>
            </a:r>
            <a:endParaRPr lang="ru-RU" dirty="0"/>
          </a:p>
        </p:txBody>
      </p:sp>
      <p:sp>
        <p:nvSpPr>
          <p:cNvPr id="4" name="Прямоугольник 3"/>
          <p:cNvSpPr/>
          <p:nvPr/>
        </p:nvSpPr>
        <p:spPr>
          <a:xfrm>
            <a:off x="-12948" y="276737"/>
            <a:ext cx="9156948" cy="566309"/>
          </a:xfrm>
          <a:prstGeom prst="rect">
            <a:avLst/>
          </a:prstGeom>
        </p:spPr>
        <p:txBody>
          <a:bodyPr wrap="square">
            <a:spAutoFit/>
          </a:bodyPr>
          <a:lstStyle/>
          <a:p>
            <a:pPr algn="ctr">
              <a:lnSpc>
                <a:spcPct val="110000"/>
              </a:lnSpc>
              <a:spcAft>
                <a:spcPts val="0"/>
              </a:spcAft>
            </a:pPr>
            <a:r>
              <a:rPr lang="it-IT" sz="2800" b="1" cap="all"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Analysis of the </a:t>
            </a:r>
            <a:r>
              <a:rPr lang="it-IT" sz="2800" b="1" cap="all" dirty="0" smtClean="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results</a:t>
            </a:r>
            <a:endParaRPr lang="it-IT" sz="2800" b="1" cap="all"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098178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4417181" y="3384701"/>
            <a:ext cx="4339037" cy="3139321"/>
          </a:xfrm>
          <a:prstGeom prst="rect">
            <a:avLst/>
          </a:prstGeom>
          <a:noFill/>
        </p:spPr>
        <p:txBody>
          <a:bodyPr wrap="square" rtlCol="0">
            <a:spAutoFit/>
          </a:bodyPr>
          <a:lstStyle/>
          <a:p>
            <a:pPr algn="just" defTabSz="538163"/>
            <a:r>
              <a:rPr lang="en-US" dirty="0" smtClean="0"/>
              <a:t>	</a:t>
            </a:r>
            <a:r>
              <a:rPr lang="en-US" dirty="0"/>
              <a:t>We are going to continue our collaboration with the Moscow Kremlin museums. </a:t>
            </a:r>
            <a:endParaRPr lang="en-US" dirty="0" smtClean="0"/>
          </a:p>
          <a:p>
            <a:pPr algn="just" defTabSz="538163"/>
            <a:r>
              <a:rPr lang="en-US" dirty="0"/>
              <a:t>	</a:t>
            </a:r>
            <a:r>
              <a:rPr lang="en-US" dirty="0" smtClean="0"/>
              <a:t>Also we start to </a:t>
            </a:r>
            <a:r>
              <a:rPr lang="en-US" dirty="0"/>
              <a:t>interact </a:t>
            </a:r>
            <a:r>
              <a:rPr lang="en-US" dirty="0" smtClean="0"/>
              <a:t>with the Institute </a:t>
            </a:r>
            <a:r>
              <a:rPr lang="en-US" dirty="0"/>
              <a:t>of Archaeology Russian Academy of </a:t>
            </a:r>
            <a:r>
              <a:rPr lang="en-US" dirty="0" smtClean="0"/>
              <a:t>Sciences. We received about </a:t>
            </a:r>
            <a:r>
              <a:rPr lang="en-US" dirty="0"/>
              <a:t>thirty medieval ceramic samples </a:t>
            </a:r>
            <a:r>
              <a:rPr lang="en-US" dirty="0" smtClean="0"/>
              <a:t>from the Institute </a:t>
            </a:r>
            <a:r>
              <a:rPr lang="en-US" dirty="0"/>
              <a:t>of </a:t>
            </a:r>
            <a:r>
              <a:rPr lang="en-US" dirty="0" smtClean="0"/>
              <a:t>Archaeology to determine elemental </a:t>
            </a:r>
            <a:r>
              <a:rPr lang="en-US" dirty="0"/>
              <a:t>composition. A</a:t>
            </a:r>
            <a:r>
              <a:rPr lang="en-US" dirty="0" smtClean="0"/>
              <a:t>rcheological </a:t>
            </a:r>
            <a:r>
              <a:rPr lang="en-US" dirty="0"/>
              <a:t>glass and alloys have been well studied, </a:t>
            </a:r>
            <a:r>
              <a:rPr lang="en-US" dirty="0" smtClean="0"/>
              <a:t>but the </a:t>
            </a:r>
            <a:r>
              <a:rPr lang="en-US" dirty="0"/>
              <a:t>ceramic is a very large and understudied </a:t>
            </a:r>
            <a:r>
              <a:rPr lang="en-US" dirty="0" smtClean="0"/>
              <a:t>theme.</a:t>
            </a:r>
            <a:endParaRPr lang="ru-RU" dirty="0" smtClean="0"/>
          </a:p>
        </p:txBody>
      </p:sp>
      <p:sp>
        <p:nvSpPr>
          <p:cNvPr id="4" name="Прямоугольник 3"/>
          <p:cNvSpPr/>
          <p:nvPr/>
        </p:nvSpPr>
        <p:spPr>
          <a:xfrm>
            <a:off x="16938" y="147962"/>
            <a:ext cx="9127061" cy="566309"/>
          </a:xfrm>
          <a:prstGeom prst="rect">
            <a:avLst/>
          </a:prstGeom>
        </p:spPr>
        <p:txBody>
          <a:bodyPr wrap="square">
            <a:spAutoFit/>
          </a:bodyPr>
          <a:lstStyle/>
          <a:p>
            <a:pPr algn="ctr">
              <a:lnSpc>
                <a:spcPct val="110000"/>
              </a:lnSpc>
              <a:spcAft>
                <a:spcPts val="0"/>
              </a:spcAft>
            </a:pPr>
            <a:r>
              <a:rPr lang="en-US" sz="2800" b="1" cap="all"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Plans for the </a:t>
            </a:r>
            <a:r>
              <a:rPr lang="en-US" sz="2800" b="1" cap="all" dirty="0" smtClean="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future</a:t>
            </a:r>
            <a:endParaRPr lang="ru-RU" sz="2800" b="1" cap="all"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endParaRPr>
          </a:p>
        </p:txBody>
      </p:sp>
      <p:grpSp>
        <p:nvGrpSpPr>
          <p:cNvPr id="24" name="Группа 23"/>
          <p:cNvGrpSpPr/>
          <p:nvPr/>
        </p:nvGrpSpPr>
        <p:grpSpPr>
          <a:xfrm>
            <a:off x="1907704" y="1827881"/>
            <a:ext cx="1192541" cy="231891"/>
            <a:chOff x="4297856" y="4805439"/>
            <a:chExt cx="1192541" cy="231891"/>
          </a:xfrm>
        </p:grpSpPr>
        <p:cxnSp>
          <p:nvCxnSpPr>
            <p:cNvPr id="9" name="Прямая соединительная линия 8"/>
            <p:cNvCxnSpPr/>
            <p:nvPr/>
          </p:nvCxnSpPr>
          <p:spPr>
            <a:xfrm>
              <a:off x="4297856" y="5020990"/>
              <a:ext cx="1192541" cy="701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a:off x="4306646" y="4805439"/>
              <a:ext cx="2011" cy="22256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5487051" y="4814763"/>
              <a:ext cx="2011" cy="22256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2" name="Рисунок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656" y="611274"/>
            <a:ext cx="6860046" cy="2896995"/>
          </a:xfrm>
          <a:prstGeom prst="rect">
            <a:avLst/>
          </a:prstGeom>
        </p:spPr>
      </p:pic>
      <p:pic>
        <p:nvPicPr>
          <p:cNvPr id="33" name="Рисунок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712" y="3164058"/>
            <a:ext cx="4202644" cy="3236395"/>
          </a:xfrm>
          <a:prstGeom prst="rect">
            <a:avLst/>
          </a:prstGeom>
        </p:spPr>
      </p:pic>
    </p:spTree>
    <p:extLst>
      <p:ext uri="{BB962C8B-B14F-4D97-AF65-F5344CB8AC3E}">
        <p14:creationId xmlns:p14="http://schemas.microsoft.com/office/powerpoint/2010/main" val="39039895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331640" y="2186595"/>
            <a:ext cx="7056784" cy="2031325"/>
          </a:xfrm>
          <a:prstGeom prst="rect">
            <a:avLst/>
          </a:prstGeom>
          <a:noFill/>
        </p:spPr>
        <p:txBody>
          <a:bodyPr wrap="square" rtlCol="0">
            <a:spAutoFit/>
          </a:bodyPr>
          <a:lstStyle/>
          <a:p>
            <a:r>
              <a:rPr lang="en-US" dirty="0"/>
              <a:t>The authors </a:t>
            </a:r>
            <a:r>
              <a:rPr lang="en-US" dirty="0" smtClean="0"/>
              <a:t>acknowledge</a:t>
            </a:r>
            <a:r>
              <a:rPr lang="ru-RU" dirty="0" smtClean="0"/>
              <a:t>:</a:t>
            </a:r>
            <a:r>
              <a:rPr lang="en-US" dirty="0" smtClean="0"/>
              <a:t> </a:t>
            </a:r>
            <a:endParaRPr lang="ru-RU" dirty="0" smtClean="0"/>
          </a:p>
          <a:p>
            <a:pPr marL="285750" indent="-285750" algn="just">
              <a:buFont typeface="Arial" panose="020B0604020202020204" pitchFamily="34" charset="0"/>
              <a:buChar char="•"/>
            </a:pPr>
            <a:r>
              <a:rPr lang="en-US" dirty="0" smtClean="0"/>
              <a:t>employees </a:t>
            </a:r>
            <a:r>
              <a:rPr lang="en-US" dirty="0"/>
              <a:t>of the </a:t>
            </a:r>
            <a:r>
              <a:rPr lang="en-US" dirty="0" smtClean="0"/>
              <a:t>IREN research</a:t>
            </a:r>
            <a:r>
              <a:rPr lang="ru-RU" dirty="0" smtClean="0"/>
              <a:t> </a:t>
            </a:r>
            <a:r>
              <a:rPr lang="en-US" dirty="0"/>
              <a:t>facility (chief engineer </a:t>
            </a:r>
            <a:r>
              <a:rPr lang="en-US" dirty="0" smtClean="0"/>
              <a:t>V.G</a:t>
            </a:r>
            <a:r>
              <a:rPr lang="en-US" dirty="0"/>
              <a:t>. </a:t>
            </a:r>
            <a:r>
              <a:rPr lang="en-US" dirty="0" err="1"/>
              <a:t>Pyataev</a:t>
            </a:r>
            <a:r>
              <a:rPr lang="en-US" dirty="0"/>
              <a:t>)</a:t>
            </a:r>
            <a:r>
              <a:rPr lang="ru-RU" dirty="0"/>
              <a:t>;</a:t>
            </a:r>
            <a:r>
              <a:rPr lang="en-US" dirty="0"/>
              <a:t> </a:t>
            </a:r>
            <a:endParaRPr lang="ru-RU" dirty="0"/>
          </a:p>
          <a:p>
            <a:pPr marL="285750" indent="-285750" algn="just">
              <a:buFont typeface="Arial" panose="020B0604020202020204" pitchFamily="34" charset="0"/>
              <a:buChar char="•"/>
            </a:pPr>
            <a:r>
              <a:rPr lang="en-US" dirty="0"/>
              <a:t>and employees of the third channel</a:t>
            </a:r>
            <a:r>
              <a:rPr lang="ru-RU" dirty="0"/>
              <a:t> </a:t>
            </a:r>
            <a:r>
              <a:rPr lang="en-US" dirty="0"/>
              <a:t>of the IBR-2 reactor (team leader </a:t>
            </a:r>
            <a:r>
              <a:rPr lang="en-US" dirty="0" smtClean="0"/>
              <a:t>M.V</a:t>
            </a:r>
            <a:r>
              <a:rPr lang="en-US" dirty="0"/>
              <a:t>. </a:t>
            </a:r>
            <a:r>
              <a:rPr lang="en-US" dirty="0" err="1"/>
              <a:t>Bulavin</a:t>
            </a:r>
            <a:r>
              <a:rPr lang="en-US" dirty="0"/>
              <a:t>) for cooperation</a:t>
            </a:r>
            <a:r>
              <a:rPr lang="ru-RU" dirty="0"/>
              <a:t>;</a:t>
            </a:r>
            <a:r>
              <a:rPr lang="en-US" dirty="0"/>
              <a:t> </a:t>
            </a:r>
            <a:endParaRPr lang="ru-RU" dirty="0"/>
          </a:p>
          <a:p>
            <a:pPr marL="285750" indent="-285750" algn="just">
              <a:buFont typeface="Arial" panose="020B0604020202020204" pitchFamily="34" charset="0"/>
              <a:buChar char="•"/>
            </a:pPr>
            <a:r>
              <a:rPr lang="en-US" dirty="0"/>
              <a:t>as well as</a:t>
            </a:r>
            <a:r>
              <a:rPr lang="ru-RU" dirty="0"/>
              <a:t> </a:t>
            </a:r>
            <a:r>
              <a:rPr lang="en-US" dirty="0"/>
              <a:t>T</a:t>
            </a:r>
            <a:r>
              <a:rPr lang="it-IT" dirty="0" smtClean="0"/>
              <a:t>.M</a:t>
            </a:r>
            <a:r>
              <a:rPr lang="it-IT" dirty="0"/>
              <a:t>. Ostrovnaya S.S. Pavlov for consultations in spectra analysis.</a:t>
            </a:r>
            <a:endParaRPr lang="ru-RU" dirty="0"/>
          </a:p>
          <a:p>
            <a:pPr marL="285750" indent="-285750" algn="just">
              <a:buFont typeface="Arial" panose="020B0604020202020204" pitchFamily="34" charset="0"/>
              <a:buChar char="•"/>
            </a:pPr>
            <a:endParaRPr lang="ru-RU" dirty="0" smtClean="0"/>
          </a:p>
        </p:txBody>
      </p:sp>
      <p:sp>
        <p:nvSpPr>
          <p:cNvPr id="4" name="Прямоугольник 3"/>
          <p:cNvSpPr/>
          <p:nvPr/>
        </p:nvSpPr>
        <p:spPr>
          <a:xfrm>
            <a:off x="179512" y="1669830"/>
            <a:ext cx="8928992" cy="542584"/>
          </a:xfrm>
          <a:prstGeom prst="rect">
            <a:avLst/>
          </a:prstGeom>
        </p:spPr>
        <p:txBody>
          <a:bodyPr wrap="square">
            <a:spAutoFit/>
          </a:bodyPr>
          <a:lstStyle/>
          <a:p>
            <a:pPr algn="ctr">
              <a:lnSpc>
                <a:spcPct val="110000"/>
              </a:lnSpc>
              <a:spcAft>
                <a:spcPts val="0"/>
              </a:spcAft>
            </a:pPr>
            <a:r>
              <a:rPr lang="it-IT" sz="2800" b="1" cap="all" dirty="0" smtClean="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Acknowledgements</a:t>
            </a:r>
            <a:endParaRPr lang="ru-RU" sz="2800" b="1" cap="all"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386441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605277" y="328117"/>
            <a:ext cx="3744416" cy="523220"/>
          </a:xfrm>
          <a:prstGeom prst="rect">
            <a:avLst/>
          </a:prstGeom>
          <a:noFill/>
        </p:spPr>
        <p:txBody>
          <a:bodyPr wrap="square" rtlCol="0">
            <a:spAutoFit/>
          </a:bodyPr>
          <a:lstStyle/>
          <a:p>
            <a:pPr algn="ctr"/>
            <a:r>
              <a:rPr lang="it-IT" sz="2800" b="1" cap="all" dirty="0" smtClean="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Introduction</a:t>
            </a:r>
            <a:endParaRPr lang="ru-RU" sz="2800" b="1" cap="all"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endParaRPr>
          </a:p>
        </p:txBody>
      </p:sp>
      <p:sp>
        <p:nvSpPr>
          <p:cNvPr id="3" name="TextBox 2"/>
          <p:cNvSpPr txBox="1"/>
          <p:nvPr/>
        </p:nvSpPr>
        <p:spPr>
          <a:xfrm>
            <a:off x="294161" y="851337"/>
            <a:ext cx="3888432" cy="5355312"/>
          </a:xfrm>
          <a:prstGeom prst="rect">
            <a:avLst/>
          </a:prstGeom>
          <a:noFill/>
        </p:spPr>
        <p:txBody>
          <a:bodyPr wrap="square" rtlCol="0">
            <a:spAutoFit/>
          </a:bodyPr>
          <a:lstStyle/>
          <a:p>
            <a:pPr algn="just" defTabSz="540000"/>
            <a:r>
              <a:rPr lang="ru-RU" dirty="0" smtClean="0"/>
              <a:t>	</a:t>
            </a:r>
            <a:r>
              <a:rPr lang="en-US" dirty="0" smtClean="0"/>
              <a:t>The </a:t>
            </a:r>
            <a:r>
              <a:rPr lang="en-US" dirty="0"/>
              <a:t>death circumstances of some representatives of the Russian state </a:t>
            </a:r>
            <a:r>
              <a:rPr lang="en-US" dirty="0" smtClean="0"/>
              <a:t>highest</a:t>
            </a:r>
            <a:r>
              <a:rPr lang="ru-RU" dirty="0" smtClean="0"/>
              <a:t> </a:t>
            </a:r>
            <a:r>
              <a:rPr lang="en-US" dirty="0" smtClean="0"/>
              <a:t>nobility </a:t>
            </a:r>
            <a:r>
              <a:rPr lang="en-US" dirty="0"/>
              <a:t>of the 15th </a:t>
            </a:r>
            <a:r>
              <a:rPr lang="ru-RU" dirty="0" smtClean="0"/>
              <a:t>-</a:t>
            </a:r>
            <a:r>
              <a:rPr lang="en-US" dirty="0" smtClean="0"/>
              <a:t> </a:t>
            </a:r>
            <a:r>
              <a:rPr lang="en-US" dirty="0"/>
              <a:t>early 17th centuries still cause controversy among </a:t>
            </a:r>
            <a:r>
              <a:rPr lang="en-US" dirty="0" smtClean="0"/>
              <a:t>historians.</a:t>
            </a:r>
            <a:r>
              <a:rPr lang="ru-RU" dirty="0" smtClean="0"/>
              <a:t> </a:t>
            </a:r>
            <a:r>
              <a:rPr lang="en-US" dirty="0" smtClean="0"/>
              <a:t>This </a:t>
            </a:r>
            <a:r>
              <a:rPr lang="en-US" dirty="0"/>
              <a:t>is due to the lack of accurate data in written sources or </a:t>
            </a:r>
            <a:r>
              <a:rPr lang="en-US" dirty="0" smtClean="0"/>
              <a:t>different</a:t>
            </a:r>
            <a:r>
              <a:rPr lang="ru-RU" dirty="0" smtClean="0"/>
              <a:t> </a:t>
            </a:r>
            <a:r>
              <a:rPr lang="en-US" dirty="0" smtClean="0"/>
              <a:t>interpretations </a:t>
            </a:r>
            <a:r>
              <a:rPr lang="en-US" dirty="0"/>
              <a:t>of the information presented in these sources. Studies of </a:t>
            </a:r>
            <a:r>
              <a:rPr lang="en-US" dirty="0" smtClean="0"/>
              <a:t>burial</a:t>
            </a:r>
            <a:r>
              <a:rPr lang="ru-RU" dirty="0" smtClean="0"/>
              <a:t> </a:t>
            </a:r>
            <a:r>
              <a:rPr lang="en-US" dirty="0" smtClean="0"/>
              <a:t>places </a:t>
            </a:r>
            <a:r>
              <a:rPr lang="en-US" dirty="0"/>
              <a:t>of the members of the Royal family of Ivan the Terrible, carried out </a:t>
            </a:r>
            <a:r>
              <a:rPr lang="en-US" dirty="0" smtClean="0"/>
              <a:t>in</a:t>
            </a:r>
            <a:r>
              <a:rPr lang="ru-RU" dirty="0" smtClean="0"/>
              <a:t> </a:t>
            </a:r>
            <a:r>
              <a:rPr lang="en-US" dirty="0" smtClean="0"/>
              <a:t>1963</a:t>
            </a:r>
            <a:r>
              <a:rPr lang="ru-RU" dirty="0" smtClean="0"/>
              <a:t>-</a:t>
            </a:r>
            <a:r>
              <a:rPr lang="en-US" dirty="0" smtClean="0"/>
              <a:t>1964, </a:t>
            </a:r>
            <a:r>
              <a:rPr lang="en-US" dirty="0"/>
              <a:t>allowed us to obtain the data about the microelement composition </a:t>
            </a:r>
            <a:r>
              <a:rPr lang="en-US" dirty="0" smtClean="0"/>
              <a:t>of</a:t>
            </a:r>
            <a:r>
              <a:rPr lang="ru-RU" dirty="0" smtClean="0"/>
              <a:t> </a:t>
            </a:r>
            <a:r>
              <a:rPr lang="en-US" dirty="0" smtClean="0"/>
              <a:t>the </a:t>
            </a:r>
            <a:r>
              <a:rPr lang="en-US" dirty="0"/>
              <a:t>remains of people of the Russian Middle Ages for the </a:t>
            </a:r>
            <a:r>
              <a:rPr lang="en-US" dirty="0" smtClean="0"/>
              <a:t>first </a:t>
            </a:r>
            <a:r>
              <a:rPr lang="en-US" dirty="0"/>
              <a:t>time. However, </a:t>
            </a:r>
            <a:r>
              <a:rPr lang="en-US" dirty="0" smtClean="0"/>
              <a:t>the interpretation </a:t>
            </a:r>
            <a:r>
              <a:rPr lang="en-US" dirty="0"/>
              <a:t>of these results, both in the 1960s and today, remains </a:t>
            </a:r>
            <a:r>
              <a:rPr lang="en-US" dirty="0" smtClean="0"/>
              <a:t>ambiguous, including </a:t>
            </a:r>
            <a:r>
              <a:rPr lang="en-US" dirty="0"/>
              <a:t>the foreign historical </a:t>
            </a:r>
            <a:r>
              <a:rPr lang="en-US" dirty="0" smtClean="0"/>
              <a:t>literature.</a:t>
            </a:r>
            <a:endParaRPr lang="ru-RU" dirty="0"/>
          </a:p>
        </p:txBody>
      </p:sp>
      <p:pic>
        <p:nvPicPr>
          <p:cNvPr id="4" name="Рисунок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70486" y="328117"/>
            <a:ext cx="4371545" cy="5878532"/>
          </a:xfrm>
          <a:prstGeom prst="rect">
            <a:avLst/>
          </a:prstGeom>
        </p:spPr>
      </p:pic>
      <p:sp>
        <p:nvSpPr>
          <p:cNvPr id="5" name="Прямоугольник 4"/>
          <p:cNvSpPr/>
          <p:nvPr/>
        </p:nvSpPr>
        <p:spPr>
          <a:xfrm>
            <a:off x="4370486" y="6206649"/>
            <a:ext cx="4371545" cy="410882"/>
          </a:xfrm>
          <a:prstGeom prst="rect">
            <a:avLst/>
          </a:prstGeom>
        </p:spPr>
        <p:txBody>
          <a:bodyPr wrap="square">
            <a:spAutoFit/>
          </a:bodyPr>
          <a:lstStyle/>
          <a:p>
            <a:pPr algn="ctr">
              <a:lnSpc>
                <a:spcPct val="115000"/>
              </a:lnSpc>
              <a:spcAft>
                <a:spcPts val="0"/>
              </a:spcAft>
            </a:pPr>
            <a:r>
              <a:rPr lang="en-US" dirty="0">
                <a:ea typeface="Calibri" panose="020F0502020204030204" pitchFamily="34" charset="0"/>
                <a:cs typeface="Calibri" panose="020F0502020204030204" pitchFamily="34" charset="0"/>
              </a:rPr>
              <a:t>The remains of Ivan the T</a:t>
            </a:r>
            <a:r>
              <a:rPr lang="en-US" dirty="0" smtClean="0">
                <a:ea typeface="Calibri" panose="020F0502020204030204" pitchFamily="34" charset="0"/>
                <a:cs typeface="Calibri" panose="020F0502020204030204" pitchFamily="34" charset="0"/>
              </a:rPr>
              <a:t>errible </a:t>
            </a:r>
            <a:r>
              <a:rPr lang="en-US" dirty="0">
                <a:ea typeface="Calibri" panose="020F0502020204030204" pitchFamily="34" charset="0"/>
                <a:cs typeface="Calibri" panose="020F0502020204030204" pitchFamily="34" charset="0"/>
              </a:rPr>
              <a:t>in the </a:t>
            </a:r>
            <a:r>
              <a:rPr lang="en-US" dirty="0" smtClean="0">
                <a:ea typeface="Calibri" panose="020F0502020204030204" pitchFamily="34" charset="0"/>
                <a:cs typeface="Calibri" panose="020F0502020204030204" pitchFamily="34" charset="0"/>
              </a:rPr>
              <a:t>grave.</a:t>
            </a:r>
            <a:endParaRPr lang="ru-RU"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094755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215396" y="468505"/>
            <a:ext cx="8640960" cy="6109365"/>
          </a:xfrm>
          <a:prstGeom prst="rect">
            <a:avLst/>
          </a:prstGeom>
          <a:noFill/>
        </p:spPr>
        <p:txBody>
          <a:bodyPr wrap="square" rtlCol="0">
            <a:spAutoFit/>
          </a:bodyPr>
          <a:lstStyle/>
          <a:p>
            <a:pPr marL="228600" indent="-228600" algn="just" defTabSz="538163">
              <a:buFont typeface="+mj-lt"/>
              <a:buAutoNum type="arabicPeriod"/>
            </a:pPr>
            <a:r>
              <a:rPr lang="en-US" sz="1700" dirty="0"/>
              <a:t>State </a:t>
            </a:r>
            <a:r>
              <a:rPr lang="en-US" sz="1700" dirty="0" smtClean="0"/>
              <a:t>Scientific </a:t>
            </a:r>
            <a:r>
              <a:rPr lang="en-US" sz="1700" dirty="0"/>
              <a:t>Research Institute of Forensic Medicine of the Ministry of Health of the </a:t>
            </a:r>
            <a:r>
              <a:rPr lang="en-US" sz="1700" dirty="0" smtClean="0"/>
              <a:t>USSR.</a:t>
            </a:r>
            <a:r>
              <a:rPr lang="ru-RU" sz="1700" dirty="0" smtClean="0"/>
              <a:t> </a:t>
            </a:r>
            <a:r>
              <a:rPr lang="en-US" sz="1700" dirty="0" smtClean="0"/>
              <a:t>Moscow</a:t>
            </a:r>
            <a:r>
              <a:rPr lang="en-US" sz="1700" dirty="0"/>
              <a:t>. March 12, 1964. In the Commission of the Ministry of Culture of the USSR on the </a:t>
            </a:r>
            <a:r>
              <a:rPr lang="en-US" sz="1700" dirty="0" smtClean="0"/>
              <a:t>opening</a:t>
            </a:r>
            <a:r>
              <a:rPr lang="ru-RU" sz="1700" dirty="0" smtClean="0"/>
              <a:t> </a:t>
            </a:r>
            <a:r>
              <a:rPr lang="en-US" sz="1700" dirty="0" smtClean="0"/>
              <a:t>of </a:t>
            </a:r>
            <a:r>
              <a:rPr lang="en-US" sz="1700" dirty="0"/>
              <a:t>tombs in the Archangel Cathedral. Expert information on the materials of the study of </a:t>
            </a:r>
            <a:r>
              <a:rPr lang="en-US" sz="1700" dirty="0" smtClean="0"/>
              <a:t>remains</a:t>
            </a:r>
            <a:r>
              <a:rPr lang="ru-RU" sz="1700" dirty="0" smtClean="0"/>
              <a:t> </a:t>
            </a:r>
            <a:r>
              <a:rPr lang="en-US" sz="1700" dirty="0" smtClean="0"/>
              <a:t>from </a:t>
            </a:r>
            <a:r>
              <a:rPr lang="en-US" sz="1700" dirty="0"/>
              <a:t>the sarcophagus of Ivan the Terrible, his sons </a:t>
            </a:r>
            <a:r>
              <a:rPr lang="en-US" sz="1700" dirty="0" smtClean="0"/>
              <a:t>- </a:t>
            </a:r>
            <a:r>
              <a:rPr lang="en-US" sz="1700" dirty="0"/>
              <a:t>Ivan and </a:t>
            </a:r>
            <a:r>
              <a:rPr lang="en-US" sz="1700" dirty="0" err="1"/>
              <a:t>Fedor</a:t>
            </a:r>
            <a:r>
              <a:rPr lang="en-US" sz="1700" dirty="0"/>
              <a:t>, as well as </a:t>
            </a:r>
            <a:r>
              <a:rPr lang="en-US" sz="1700" dirty="0" err="1"/>
              <a:t>Skopin-Shuisky</a:t>
            </a:r>
            <a:r>
              <a:rPr lang="en-US" sz="1700" dirty="0"/>
              <a:t> (</a:t>
            </a:r>
            <a:r>
              <a:rPr lang="en-US" sz="1700" dirty="0" smtClean="0"/>
              <a:t>in</a:t>
            </a:r>
            <a:r>
              <a:rPr lang="ru-RU" sz="1700" dirty="0" smtClean="0"/>
              <a:t> </a:t>
            </a:r>
            <a:r>
              <a:rPr lang="en-US" sz="1700" dirty="0" smtClean="0"/>
              <a:t>Russian).</a:t>
            </a:r>
            <a:endParaRPr lang="ru-RU" sz="1700" dirty="0" smtClean="0"/>
          </a:p>
          <a:p>
            <a:pPr marL="228600" indent="-228600" algn="just" defTabSz="538163">
              <a:buFont typeface="+mj-lt"/>
              <a:buAutoNum type="arabicPeriod"/>
            </a:pPr>
            <a:r>
              <a:rPr lang="en-US" sz="1700" dirty="0" smtClean="0"/>
              <a:t>De </a:t>
            </a:r>
            <a:r>
              <a:rPr lang="en-US" sz="1700" dirty="0" err="1"/>
              <a:t>Madariaga</a:t>
            </a:r>
            <a:r>
              <a:rPr lang="en-US" sz="1700" dirty="0"/>
              <a:t> I. Ivan the Terrible. The First Tsar of Russia. M., 2007. P. </a:t>
            </a:r>
            <a:r>
              <a:rPr lang="en-US" sz="1700" dirty="0" smtClean="0"/>
              <a:t>477-494 </a:t>
            </a:r>
            <a:r>
              <a:rPr lang="en-US" sz="1700" dirty="0"/>
              <a:t>(</a:t>
            </a:r>
            <a:r>
              <a:rPr lang="en-US" sz="1700" dirty="0" smtClean="0"/>
              <a:t>in Russian)</a:t>
            </a:r>
            <a:r>
              <a:rPr lang="ru-RU" sz="1700" dirty="0" smtClean="0"/>
              <a:t>.</a:t>
            </a:r>
          </a:p>
          <a:p>
            <a:pPr marL="228600" indent="-228600" algn="just" defTabSz="538163">
              <a:buFont typeface="+mj-lt"/>
              <a:buAutoNum type="arabicPeriod"/>
            </a:pPr>
            <a:r>
              <a:rPr lang="en-US" sz="1700" dirty="0"/>
              <a:t>Necropolis of Russian Grand Duchesses and Tsarinas in the Ascension Cathedral </a:t>
            </a:r>
            <a:r>
              <a:rPr lang="en-US" sz="1700" dirty="0" smtClean="0"/>
              <a:t>of the </a:t>
            </a:r>
            <a:r>
              <a:rPr lang="en-US" sz="1700" dirty="0"/>
              <a:t>Moscow Kremlin. V. 2. Burials of the XV </a:t>
            </a:r>
            <a:r>
              <a:rPr lang="en-US" sz="1700" dirty="0" smtClean="0"/>
              <a:t>- </a:t>
            </a:r>
            <a:r>
              <a:rPr lang="en-US" sz="1700" dirty="0"/>
              <a:t>the Beginning of the XVI Century </a:t>
            </a:r>
            <a:r>
              <a:rPr lang="en-US" sz="1700" dirty="0" smtClean="0"/>
              <a:t>/ Ed</a:t>
            </a:r>
            <a:r>
              <a:rPr lang="en-US" sz="1700" dirty="0"/>
              <a:t>. T.D. </a:t>
            </a:r>
            <a:r>
              <a:rPr lang="en-US" sz="1700" dirty="0" err="1"/>
              <a:t>Panova</a:t>
            </a:r>
            <a:r>
              <a:rPr lang="en-US" sz="1700" dirty="0"/>
              <a:t>. M., 2015 (in Russian</a:t>
            </a:r>
            <a:r>
              <a:rPr lang="en-US" sz="1700" dirty="0" smtClean="0"/>
              <a:t>).</a:t>
            </a:r>
          </a:p>
          <a:p>
            <a:pPr marL="228600" indent="-228600" algn="just" defTabSz="538163">
              <a:buFont typeface="+mj-lt"/>
              <a:buAutoNum type="arabicPeriod"/>
            </a:pPr>
            <a:r>
              <a:rPr lang="it-IT" sz="1700" dirty="0"/>
              <a:t>Bode P., Greenberg </a:t>
            </a:r>
            <a:r>
              <a:rPr lang="it-IT" sz="1700" dirty="0" smtClean="0"/>
              <a:t>R.R</a:t>
            </a:r>
            <a:r>
              <a:rPr lang="it-IT" sz="1700" dirty="0"/>
              <a:t>., De Nadai Fernandes </a:t>
            </a:r>
            <a:r>
              <a:rPr lang="it-IT" sz="1700" dirty="0" smtClean="0"/>
              <a:t>E.A</a:t>
            </a:r>
            <a:r>
              <a:rPr lang="it-IT" sz="1700" dirty="0"/>
              <a:t>. Neutron Activation </a:t>
            </a:r>
            <a:r>
              <a:rPr lang="it-IT" sz="1700" dirty="0" smtClean="0"/>
              <a:t>Analysis: A </a:t>
            </a:r>
            <a:r>
              <a:rPr lang="it-IT" sz="1700" dirty="0"/>
              <a:t>Primary (Ratio) Method to Determine Si-Traceable Values of Element Content </a:t>
            </a:r>
            <a:r>
              <a:rPr lang="it-IT" sz="1700" dirty="0" smtClean="0"/>
              <a:t>in Complex </a:t>
            </a:r>
            <a:r>
              <a:rPr lang="it-IT" sz="1700" dirty="0"/>
              <a:t>Samples // CHIMIA. 2009. V. 63, No. 10. P. </a:t>
            </a:r>
            <a:r>
              <a:rPr lang="it-IT" sz="1700" dirty="0" smtClean="0"/>
              <a:t>678-680.</a:t>
            </a:r>
          </a:p>
          <a:p>
            <a:pPr marL="228600" indent="-228600" algn="just" defTabSz="538163">
              <a:buFont typeface="+mj-lt"/>
              <a:buAutoNum type="arabicPeriod"/>
            </a:pPr>
            <a:r>
              <a:rPr lang="it-IT" sz="1700" dirty="0"/>
              <a:t>Anan'ev V.D., Frolov </a:t>
            </a:r>
            <a:r>
              <a:rPr lang="it-IT" sz="1700" dirty="0" smtClean="0"/>
              <a:t>A.R</a:t>
            </a:r>
            <a:r>
              <a:rPr lang="it-IT" sz="1700" dirty="0"/>
              <a:t>., Furman </a:t>
            </a:r>
            <a:r>
              <a:rPr lang="it-IT" sz="1700" dirty="0" smtClean="0"/>
              <a:t>W.I</a:t>
            </a:r>
            <a:r>
              <a:rPr lang="it-IT" sz="1700" dirty="0"/>
              <a:t>., Gurov </a:t>
            </a:r>
            <a:r>
              <a:rPr lang="it-IT" sz="1700" dirty="0" smtClean="0"/>
              <a:t>S.M</a:t>
            </a:r>
            <a:r>
              <a:rPr lang="it-IT" sz="1700" dirty="0"/>
              <a:t>., Kobets </a:t>
            </a:r>
            <a:r>
              <a:rPr lang="it-IT" sz="1700" dirty="0" smtClean="0"/>
              <a:t>V.V</a:t>
            </a:r>
            <a:r>
              <a:rPr lang="it-IT" sz="1700" dirty="0"/>
              <a:t>., Kuatbekov </a:t>
            </a:r>
            <a:r>
              <a:rPr lang="it-IT" sz="1700" dirty="0" smtClean="0"/>
              <a:t>R.P., Logachev P.V</a:t>
            </a:r>
            <a:r>
              <a:rPr lang="it-IT" sz="1700" dirty="0"/>
              <a:t>., Meshkov </a:t>
            </a:r>
            <a:r>
              <a:rPr lang="it-IT" sz="1700" dirty="0" smtClean="0"/>
              <a:t>I.N</a:t>
            </a:r>
            <a:r>
              <a:rPr lang="it-IT" sz="1700" dirty="0"/>
              <a:t>., Pavlov </a:t>
            </a:r>
            <a:r>
              <a:rPr lang="it-IT" sz="1700" dirty="0" smtClean="0"/>
              <a:t>V.M</a:t>
            </a:r>
            <a:r>
              <a:rPr lang="it-IT" sz="1700" dirty="0"/>
              <a:t>., Pyataev V.G., Shirkov G.D., Shvets V. A. </a:t>
            </a:r>
            <a:r>
              <a:rPr lang="it-IT" sz="1700" dirty="0" smtClean="0"/>
              <a:t>, Skarbo B.A</a:t>
            </a:r>
            <a:r>
              <a:rPr lang="it-IT" sz="1700" dirty="0"/>
              <a:t>., Soumbaev </a:t>
            </a:r>
            <a:r>
              <a:rPr lang="it-IT" sz="1700" dirty="0" smtClean="0"/>
              <a:t>A.P</a:t>
            </a:r>
            <a:r>
              <a:rPr lang="it-IT" sz="1700" dirty="0"/>
              <a:t>., Tretiyakov </a:t>
            </a:r>
            <a:r>
              <a:rPr lang="it-IT" sz="1700" dirty="0" smtClean="0"/>
              <a:t>I.T</a:t>
            </a:r>
            <a:r>
              <a:rPr lang="it-IT" sz="1700" dirty="0"/>
              <a:t>. Intense Resonance Neutron </a:t>
            </a:r>
            <a:r>
              <a:rPr lang="it-IT" sz="1700" dirty="0" smtClean="0"/>
              <a:t>Source (IREN</a:t>
            </a:r>
            <a:r>
              <a:rPr lang="it-IT" sz="1700" dirty="0"/>
              <a:t>) </a:t>
            </a:r>
            <a:r>
              <a:rPr lang="it-IT" sz="1700" dirty="0" smtClean="0"/>
              <a:t>- </a:t>
            </a:r>
            <a:r>
              <a:rPr lang="it-IT" sz="1700" dirty="0"/>
              <a:t>New Pulsed Source for Nuclear and Applied Investigations // Part. Nucl</a:t>
            </a:r>
            <a:r>
              <a:rPr lang="it-IT" sz="1700" dirty="0" smtClean="0"/>
              <a:t>., Lett</a:t>
            </a:r>
            <a:r>
              <a:rPr lang="it-IT" sz="1700" dirty="0"/>
              <a:t>. 2005. V. 2, No. 3(126). P. </a:t>
            </a:r>
            <a:r>
              <a:rPr lang="it-IT" sz="1700" dirty="0" smtClean="0"/>
              <a:t>11-18; </a:t>
            </a:r>
            <a:r>
              <a:rPr lang="it-IT" sz="1700" dirty="0" smtClean="0">
                <a:hlinkClick r:id="rId3"/>
              </a:rPr>
              <a:t>http://www1.jinr.ru/Pepan_letters/panl_3_2005/01_anan.pdf</a:t>
            </a:r>
            <a:endParaRPr lang="ru-RU" sz="1700" dirty="0" smtClean="0"/>
          </a:p>
          <a:p>
            <a:pPr marL="230400" indent="-230400" algn="just" defTabSz="538163">
              <a:buFont typeface="+mj-lt"/>
              <a:buAutoNum type="arabicPeriod" startAt="6"/>
            </a:pPr>
            <a:r>
              <a:rPr lang="it-IT" sz="1700" dirty="0"/>
              <a:t>Belikov O.V., Belozerov A.V., Becher Yu., Bulycheva Yu., Fateev A.A., Galt A.A., Kayukov A.S., Krylov A.R., Kobetz V.V., Logachev P.V., Medvedko A.S., Meshkov I.N., Minashkin V.F., Pavlov V.M., Petrov V.A., Pyataev V.G., Rogov A.D., Sedyshev P.V., Shabratov V.G., Shvec V.A., Shvetsov V.N., Skrypnik A.V., Sumbaev A.P., Ufimtsev A.V., Zamrij V.N. Physical Start-Up of the First Stage of IREN Facility // Proc. of ISINN-17. Dubna, 2010; </a:t>
            </a:r>
            <a:endParaRPr lang="it-IT" sz="1700" dirty="0" smtClean="0"/>
          </a:p>
          <a:p>
            <a:pPr marL="230400" algn="just" defTabSz="538163"/>
            <a:r>
              <a:rPr lang="it-IT" sz="1700" dirty="0" smtClean="0">
                <a:hlinkClick r:id="rId4"/>
              </a:rPr>
              <a:t>http</a:t>
            </a:r>
            <a:r>
              <a:rPr lang="it-IT" sz="1700" dirty="0">
                <a:hlinkClick r:id="rId4"/>
              </a:rPr>
              <a:t>://isinn.jinr.ru/proceedings/isinn-17/pdf/Shvetsov.pdf</a:t>
            </a:r>
            <a:endParaRPr lang="it-IT" sz="1700" dirty="0" smtClean="0"/>
          </a:p>
        </p:txBody>
      </p:sp>
      <p:sp>
        <p:nvSpPr>
          <p:cNvPr id="4" name="Прямоугольник 3"/>
          <p:cNvSpPr/>
          <p:nvPr/>
        </p:nvSpPr>
        <p:spPr>
          <a:xfrm>
            <a:off x="71380" y="24570"/>
            <a:ext cx="8928992" cy="544508"/>
          </a:xfrm>
          <a:prstGeom prst="rect">
            <a:avLst/>
          </a:prstGeom>
        </p:spPr>
        <p:txBody>
          <a:bodyPr wrap="square">
            <a:spAutoFit/>
          </a:bodyPr>
          <a:lstStyle/>
          <a:p>
            <a:pPr algn="ctr">
              <a:lnSpc>
                <a:spcPct val="110000"/>
              </a:lnSpc>
              <a:spcAft>
                <a:spcPts val="0"/>
              </a:spcAft>
            </a:pPr>
            <a:r>
              <a:rPr lang="it-IT" sz="2800" b="1" cap="all" dirty="0" smtClean="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References</a:t>
            </a:r>
            <a:endParaRPr lang="ru-RU" sz="2800" b="1" cap="all"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502461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251520" y="486235"/>
            <a:ext cx="8640960" cy="6186309"/>
          </a:xfrm>
          <a:prstGeom prst="rect">
            <a:avLst/>
          </a:prstGeom>
          <a:noFill/>
        </p:spPr>
        <p:txBody>
          <a:bodyPr wrap="square" rtlCol="0">
            <a:spAutoFit/>
          </a:bodyPr>
          <a:lstStyle/>
          <a:p>
            <a:pPr marL="342900" indent="-342900" algn="just" defTabSz="538163">
              <a:buFont typeface="+mj-lt"/>
              <a:buAutoNum type="arabicPeriod" startAt="7"/>
            </a:pPr>
            <a:r>
              <a:rPr lang="it-IT" dirty="0" smtClean="0"/>
              <a:t>Dragunov </a:t>
            </a:r>
            <a:r>
              <a:rPr lang="it-IT" dirty="0"/>
              <a:t>Yu.G., Tretyakov </a:t>
            </a:r>
            <a:r>
              <a:rPr lang="it-IT" dirty="0" smtClean="0"/>
              <a:t>I.T</a:t>
            </a:r>
            <a:r>
              <a:rPr lang="it-IT" dirty="0"/>
              <a:t>., Lopatkin </a:t>
            </a:r>
            <a:r>
              <a:rPr lang="it-IT" dirty="0" smtClean="0"/>
              <a:t>A.V</a:t>
            </a:r>
            <a:r>
              <a:rPr lang="it-IT" dirty="0"/>
              <a:t>., Romanova </a:t>
            </a:r>
            <a:r>
              <a:rPr lang="it-IT" dirty="0" smtClean="0"/>
              <a:t>N.V</a:t>
            </a:r>
            <a:r>
              <a:rPr lang="it-IT" dirty="0"/>
              <a:t>., Lukasevich </a:t>
            </a:r>
            <a:r>
              <a:rPr lang="it-IT" dirty="0" smtClean="0"/>
              <a:t>I.B., Ananiev V.D</a:t>
            </a:r>
            <a:r>
              <a:rPr lang="it-IT" dirty="0"/>
              <a:t>., Vinogradov </a:t>
            </a:r>
            <a:r>
              <a:rPr lang="it-IT" dirty="0" smtClean="0"/>
              <a:t>A.V</a:t>
            </a:r>
            <a:r>
              <a:rPr lang="it-IT" dirty="0"/>
              <a:t>., Dolgikh </a:t>
            </a:r>
            <a:r>
              <a:rPr lang="it-IT" dirty="0" smtClean="0"/>
              <a:t>A.V</a:t>
            </a:r>
            <a:r>
              <a:rPr lang="it-IT" dirty="0"/>
              <a:t>., Edunov </a:t>
            </a:r>
            <a:r>
              <a:rPr lang="it-IT" dirty="0" smtClean="0"/>
              <a:t>L.V</a:t>
            </a:r>
            <a:r>
              <a:rPr lang="it-IT" dirty="0"/>
              <a:t>., Pepelyshev </a:t>
            </a:r>
            <a:r>
              <a:rPr lang="it-IT" dirty="0" smtClean="0"/>
              <a:t>Yu.N</a:t>
            </a:r>
            <a:r>
              <a:rPr lang="it-IT" dirty="0"/>
              <a:t>., </a:t>
            </a:r>
            <a:r>
              <a:rPr lang="it-IT" dirty="0" smtClean="0"/>
              <a:t>Rogov A.D</a:t>
            </a:r>
            <a:r>
              <a:rPr lang="it-IT" dirty="0"/>
              <a:t>., Shabalin </a:t>
            </a:r>
            <a:r>
              <a:rPr lang="it-IT" dirty="0" smtClean="0"/>
              <a:t>E.P</a:t>
            </a:r>
            <a:r>
              <a:rPr lang="it-IT" dirty="0"/>
              <a:t>., Zaikin </a:t>
            </a:r>
            <a:r>
              <a:rPr lang="it-IT" dirty="0" smtClean="0"/>
              <a:t>A.A</a:t>
            </a:r>
            <a:r>
              <a:rPr lang="it-IT" dirty="0"/>
              <a:t>., Golovnin </a:t>
            </a:r>
            <a:r>
              <a:rPr lang="it-IT" dirty="0" smtClean="0"/>
              <a:t>I.S</a:t>
            </a:r>
            <a:r>
              <a:rPr lang="it-IT" dirty="0"/>
              <a:t>. Modernization of the </a:t>
            </a:r>
            <a:r>
              <a:rPr lang="it-IT" dirty="0" smtClean="0"/>
              <a:t>IBR-2 Pulsed </a:t>
            </a:r>
            <a:r>
              <a:rPr lang="it-IT" dirty="0"/>
              <a:t>Research Reactor // At. Energ. 2012. V. 113, No. 1. P. </a:t>
            </a:r>
            <a:r>
              <a:rPr lang="it-IT" dirty="0" smtClean="0"/>
              <a:t>29-34 </a:t>
            </a:r>
            <a:r>
              <a:rPr lang="it-IT" dirty="0"/>
              <a:t>(in Russian</a:t>
            </a:r>
            <a:r>
              <a:rPr lang="it-IT" dirty="0" smtClean="0"/>
              <a:t>).</a:t>
            </a:r>
          </a:p>
          <a:p>
            <a:pPr marL="358775" indent="-358775" algn="just" defTabSz="538163">
              <a:buFont typeface="+mj-lt"/>
              <a:buAutoNum type="arabicPeriod" startAt="7"/>
            </a:pPr>
            <a:r>
              <a:rPr lang="it-IT" dirty="0"/>
              <a:t>Zorina </a:t>
            </a:r>
            <a:r>
              <a:rPr lang="it-IT" dirty="0" smtClean="0"/>
              <a:t>D.Yu</a:t>
            </a:r>
            <a:r>
              <a:rPr lang="it-IT" dirty="0"/>
              <a:t>., Kozyreva </a:t>
            </a:r>
            <a:r>
              <a:rPr lang="it-IT" dirty="0" smtClean="0"/>
              <a:t>M.S</a:t>
            </a:r>
            <a:r>
              <a:rPr lang="it-IT" dirty="0"/>
              <a:t>., Goryainova </a:t>
            </a:r>
            <a:r>
              <a:rPr lang="it-IT" dirty="0" smtClean="0"/>
              <a:t>Z.I</a:t>
            </a:r>
            <a:r>
              <a:rPr lang="it-IT" dirty="0"/>
              <a:t>., Dmitriev </a:t>
            </a:r>
            <a:r>
              <a:rPr lang="it-IT" dirty="0" smtClean="0"/>
              <a:t>A.Yu</a:t>
            </a:r>
            <a:r>
              <a:rPr lang="it-IT" dirty="0"/>
              <a:t>., Batsevich </a:t>
            </a:r>
            <a:r>
              <a:rPr lang="it-IT" dirty="0" smtClean="0"/>
              <a:t>V.A., Frontasyeva M.V</a:t>
            </a:r>
            <a:r>
              <a:rPr lang="it-IT" dirty="0"/>
              <a:t>. Neutron Activation Analysis of Hair of Children of </a:t>
            </a:r>
            <a:r>
              <a:rPr lang="it-IT" dirty="0" smtClean="0"/>
              <a:t>Ongudaysky District</a:t>
            </a:r>
            <a:r>
              <a:rPr lang="it-IT" dirty="0"/>
              <a:t>, the Altai Republic. JINR Preprint P18-2012-110. Dubna, 2012 (in Russian);</a:t>
            </a:r>
            <a:r>
              <a:rPr lang="ru-RU" dirty="0" smtClean="0"/>
              <a:t> </a:t>
            </a:r>
          </a:p>
          <a:p>
            <a:pPr marL="358775" indent="-3175" algn="just" defTabSz="538163"/>
            <a:r>
              <a:rPr lang="it-IT" dirty="0" smtClean="0">
                <a:hlinkClick r:id="rId3"/>
              </a:rPr>
              <a:t>http</a:t>
            </a:r>
            <a:r>
              <a:rPr lang="it-IT" dirty="0">
                <a:hlinkClick r:id="rId3"/>
              </a:rPr>
              <a:t>://www1.jinr.ru/Preprints/2012/110(P18-2012-110).pdf</a:t>
            </a:r>
            <a:endParaRPr lang="it-IT" dirty="0"/>
          </a:p>
          <a:p>
            <a:pPr marL="358775" indent="-358775" algn="just" defTabSz="538163">
              <a:buFont typeface="+mj-lt"/>
              <a:buAutoNum type="arabicPeriod" startAt="9"/>
            </a:pPr>
            <a:r>
              <a:rPr lang="it-IT" dirty="0" smtClean="0"/>
              <a:t>Standard </a:t>
            </a:r>
            <a:r>
              <a:rPr lang="it-IT" dirty="0"/>
              <a:t>Reference Materials. </a:t>
            </a:r>
            <a:r>
              <a:rPr lang="it-IT" dirty="0">
                <a:hlinkClick r:id="rId4"/>
              </a:rPr>
              <a:t>https://www.nist.gov/srm </a:t>
            </a:r>
            <a:endParaRPr lang="it-IT" dirty="0" smtClean="0"/>
          </a:p>
          <a:p>
            <a:pPr marL="358775" indent="-358775" algn="just" defTabSz="538163">
              <a:buFont typeface="+mj-lt"/>
              <a:buAutoNum type="arabicPeriod" startAt="10"/>
            </a:pPr>
            <a:r>
              <a:rPr lang="en-US" dirty="0" err="1"/>
              <a:t>Dmitriev</a:t>
            </a:r>
            <a:r>
              <a:rPr lang="en-US" dirty="0"/>
              <a:t> </a:t>
            </a:r>
            <a:r>
              <a:rPr lang="en-US" dirty="0" err="1" smtClean="0"/>
              <a:t>A.Yu</a:t>
            </a:r>
            <a:r>
              <a:rPr lang="en-US" dirty="0"/>
              <a:t>., </a:t>
            </a:r>
            <a:r>
              <a:rPr lang="en-US" dirty="0" err="1"/>
              <a:t>Dmitriev</a:t>
            </a:r>
            <a:r>
              <a:rPr lang="en-US" dirty="0"/>
              <a:t> </a:t>
            </a:r>
            <a:r>
              <a:rPr lang="en-US" dirty="0" smtClean="0"/>
              <a:t>F.A</a:t>
            </a:r>
            <a:r>
              <a:rPr lang="en-US" dirty="0"/>
              <a:t>. Automation of Registration of Sample Weights for High-Volume Neutron Activation Analysis at the IBR-2 Reactor of FLNP, JINR // Proc. of ISINN-23. </a:t>
            </a:r>
            <a:r>
              <a:rPr lang="en-US" dirty="0" err="1"/>
              <a:t>Dubna</a:t>
            </a:r>
            <a:r>
              <a:rPr lang="en-US" dirty="0"/>
              <a:t>, 2016; </a:t>
            </a:r>
            <a:r>
              <a:rPr lang="it-IT" dirty="0">
                <a:hlinkClick r:id="rId5"/>
              </a:rPr>
              <a:t>http://www1.jinr.ru/Preprints/2015/056(D10-2015-56)_e.pdf</a:t>
            </a:r>
            <a:endParaRPr lang="it-IT" dirty="0"/>
          </a:p>
          <a:p>
            <a:pPr marL="358775" indent="-358775" algn="just" defTabSz="538163">
              <a:buFont typeface="+mj-lt"/>
              <a:buAutoNum type="arabicPeriod" startAt="10"/>
            </a:pPr>
            <a:r>
              <a:rPr lang="it-IT" dirty="0"/>
              <a:t>Shabalin </a:t>
            </a:r>
            <a:r>
              <a:rPr lang="it-IT" dirty="0" smtClean="0"/>
              <a:t>E.P</a:t>
            </a:r>
            <a:r>
              <a:rPr lang="it-IT" dirty="0"/>
              <a:t>., Verkhoglyadov F.U., Bulavin </a:t>
            </a:r>
            <a:r>
              <a:rPr lang="it-IT" dirty="0" smtClean="0"/>
              <a:t>M.V</a:t>
            </a:r>
            <a:r>
              <a:rPr lang="it-IT" dirty="0"/>
              <a:t>., Rogov F.D., Kulagin </a:t>
            </a:r>
            <a:r>
              <a:rPr lang="it-IT" dirty="0" smtClean="0"/>
              <a:t>E.N</a:t>
            </a:r>
            <a:r>
              <a:rPr lang="it-IT" dirty="0"/>
              <a:t>., Kulikov </a:t>
            </a:r>
            <a:r>
              <a:rPr lang="it-IT" dirty="0" smtClean="0"/>
              <a:t>S.A</a:t>
            </a:r>
            <a:r>
              <a:rPr lang="it-IT" dirty="0"/>
              <a:t>. Spectrum and the Neutron Flux Density in the Irradiation Channel of Beam No. 3 of the IBR-2 Reactor // Part. Nucl., Lett. 2015. V. 12, No. 2(193), P. 505-516</a:t>
            </a:r>
            <a:r>
              <a:rPr lang="it-IT" dirty="0" smtClean="0"/>
              <a:t>.</a:t>
            </a:r>
            <a:endParaRPr lang="ru-RU" dirty="0" smtClean="0"/>
          </a:p>
          <a:p>
            <a:pPr marL="358775" indent="-358775" algn="just" defTabSz="538163">
              <a:buFont typeface="+mj-lt"/>
              <a:buAutoNum type="arabicPeriod" startAt="10"/>
            </a:pPr>
            <a:r>
              <a:rPr lang="en-US" dirty="0" smtClean="0"/>
              <a:t>Pavlov S.S., </a:t>
            </a:r>
            <a:r>
              <a:rPr lang="en-US" dirty="0" err="1" smtClean="0"/>
              <a:t>Dmitriev</a:t>
            </a:r>
            <a:r>
              <a:rPr lang="en-US" dirty="0" smtClean="0"/>
              <a:t> </a:t>
            </a:r>
            <a:r>
              <a:rPr lang="en-US" dirty="0" err="1" smtClean="0"/>
              <a:t>A.Yu</a:t>
            </a:r>
            <a:r>
              <a:rPr lang="en-US" dirty="0" smtClean="0"/>
              <a:t>., </a:t>
            </a:r>
            <a:r>
              <a:rPr lang="en-US" dirty="0" err="1" smtClean="0"/>
              <a:t>Chepurchenko</a:t>
            </a:r>
            <a:r>
              <a:rPr lang="en-US" dirty="0" smtClean="0"/>
              <a:t> I.A., </a:t>
            </a:r>
            <a:r>
              <a:rPr lang="en-US" dirty="0" err="1" smtClean="0"/>
              <a:t>Frontasyeva</a:t>
            </a:r>
            <a:r>
              <a:rPr lang="en-US" dirty="0" smtClean="0"/>
              <a:t> M.V. Automation System for Measurement of Gamma-Ray Spectra of Induced Activity for Multi-Element High Volume Neutron Activation Analysis at the Reactor IBR-2 of the Frank Laboratory of Neutron Physics at the Joint Institute for Nuclear Research // Part. </a:t>
            </a:r>
            <a:r>
              <a:rPr lang="en-US" dirty="0" err="1" smtClean="0"/>
              <a:t>Nucl</a:t>
            </a:r>
            <a:r>
              <a:rPr lang="en-US" dirty="0" smtClean="0"/>
              <a:t>., Lett. 2014. V. 11, No. 6(190). P. 1143-1149;</a:t>
            </a:r>
            <a:endParaRPr lang="ru-RU" dirty="0" smtClean="0"/>
          </a:p>
          <a:p>
            <a:pPr indent="355600" algn="just" defTabSz="538163"/>
            <a:r>
              <a:rPr lang="it-IT" dirty="0" smtClean="0">
                <a:hlinkClick r:id="rId6"/>
              </a:rPr>
              <a:t>http://www1.jinr.ru/Pepan_letters/panl_2014_6/06_pavl.pdf</a:t>
            </a:r>
            <a:endParaRPr lang="it-IT" dirty="0" smtClean="0"/>
          </a:p>
          <a:p>
            <a:pPr marL="358775" indent="-358775" algn="just" defTabSz="538163">
              <a:buFont typeface="+mj-lt"/>
              <a:buAutoNum type="arabicPeriod" startAt="10"/>
            </a:pPr>
            <a:endParaRPr lang="it-IT" dirty="0"/>
          </a:p>
        </p:txBody>
      </p:sp>
      <p:sp>
        <p:nvSpPr>
          <p:cNvPr id="4" name="Прямоугольник 3"/>
          <p:cNvSpPr/>
          <p:nvPr/>
        </p:nvSpPr>
        <p:spPr>
          <a:xfrm>
            <a:off x="71380" y="24570"/>
            <a:ext cx="8928992" cy="544508"/>
          </a:xfrm>
          <a:prstGeom prst="rect">
            <a:avLst/>
          </a:prstGeom>
        </p:spPr>
        <p:txBody>
          <a:bodyPr wrap="square">
            <a:spAutoFit/>
          </a:bodyPr>
          <a:lstStyle/>
          <a:p>
            <a:pPr algn="ctr">
              <a:lnSpc>
                <a:spcPct val="110000"/>
              </a:lnSpc>
              <a:spcAft>
                <a:spcPts val="0"/>
              </a:spcAft>
            </a:pPr>
            <a:r>
              <a:rPr lang="it-IT" sz="2800" b="1" cap="all" dirty="0" smtClean="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References</a:t>
            </a:r>
            <a:endParaRPr lang="ru-RU" sz="2800" b="1" cap="all"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338111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215396" y="486382"/>
            <a:ext cx="8640960" cy="5632311"/>
          </a:xfrm>
          <a:prstGeom prst="rect">
            <a:avLst/>
          </a:prstGeom>
          <a:noFill/>
        </p:spPr>
        <p:txBody>
          <a:bodyPr wrap="square" rtlCol="0">
            <a:spAutoFit/>
          </a:bodyPr>
          <a:lstStyle/>
          <a:p>
            <a:pPr marL="358775" indent="-358775" algn="just" defTabSz="538163">
              <a:buFont typeface="+mj-lt"/>
              <a:buAutoNum type="arabicPeriod" startAt="13"/>
            </a:pPr>
            <a:r>
              <a:rPr lang="it-IT" dirty="0" smtClean="0"/>
              <a:t>Pavlov S.S</a:t>
            </a:r>
            <a:r>
              <a:rPr lang="it-IT" dirty="0"/>
              <a:t>., Dmitriev </a:t>
            </a:r>
            <a:r>
              <a:rPr lang="it-IT" dirty="0" smtClean="0"/>
              <a:t>A.Yu</a:t>
            </a:r>
            <a:r>
              <a:rPr lang="it-IT" dirty="0"/>
              <a:t>., Frontasyeva </a:t>
            </a:r>
            <a:r>
              <a:rPr lang="it-IT" dirty="0" smtClean="0"/>
              <a:t>M.V</a:t>
            </a:r>
            <a:r>
              <a:rPr lang="it-IT" dirty="0"/>
              <a:t>. Automation System for Neutron </a:t>
            </a:r>
            <a:r>
              <a:rPr lang="it-IT" dirty="0" smtClean="0"/>
              <a:t>Activation Analysis </a:t>
            </a:r>
            <a:r>
              <a:rPr lang="it-IT" dirty="0"/>
              <a:t>at the Reactor IBR-2, Frank Laboratory of Neutron Physics, </a:t>
            </a:r>
            <a:r>
              <a:rPr lang="it-IT" dirty="0" smtClean="0"/>
              <a:t>Joint Institute </a:t>
            </a:r>
            <a:r>
              <a:rPr lang="it-IT" dirty="0"/>
              <a:t>for Nuclear Research, Dubna, Russia // J. Radioanal. Nucl. Chem. 2016</a:t>
            </a:r>
            <a:r>
              <a:rPr lang="it-IT" dirty="0" smtClean="0"/>
              <a:t>. </a:t>
            </a:r>
            <a:r>
              <a:rPr lang="it-IT" dirty="0" smtClean="0">
                <a:hlinkClick r:id="rId2" action="ppaction://hlinkfile"/>
              </a:rPr>
              <a:t>http</a:t>
            </a:r>
            <a:r>
              <a:rPr lang="it-IT" dirty="0">
                <a:hlinkClick r:id="rId2" action="ppaction://hlinkfile"/>
              </a:rPr>
              <a:t>://link.springer.com/article/10.1007/s10967-016-4864-8</a:t>
            </a:r>
            <a:endParaRPr lang="it-IT" dirty="0"/>
          </a:p>
          <a:p>
            <a:pPr marL="358775" indent="-358775" algn="just" defTabSz="538163">
              <a:buFont typeface="+mj-lt"/>
              <a:buAutoNum type="arabicPeriod" startAt="14"/>
            </a:pPr>
            <a:r>
              <a:rPr lang="it-IT" dirty="0"/>
              <a:t>Kuznetsov </a:t>
            </a:r>
            <a:r>
              <a:rPr lang="it-IT" dirty="0" smtClean="0"/>
              <a:t>R.A</a:t>
            </a:r>
            <a:r>
              <a:rPr lang="it-IT" dirty="0"/>
              <a:t>. Activation Analysis. M.: Atomizdat, 1974 (in Russian</a:t>
            </a:r>
            <a:r>
              <a:rPr lang="it-IT" dirty="0" smtClean="0"/>
              <a:t>).</a:t>
            </a:r>
          </a:p>
          <a:p>
            <a:pPr marL="358775" indent="-358775" algn="just" defTabSz="538163">
              <a:buFont typeface="+mj-lt"/>
              <a:buAutoNum type="arabicPeriod" startAt="14"/>
            </a:pPr>
            <a:r>
              <a:rPr lang="it-IT" dirty="0"/>
              <a:t>Dmitriev </a:t>
            </a:r>
            <a:r>
              <a:rPr lang="it-IT" dirty="0" smtClean="0"/>
              <a:t>A.Yu</a:t>
            </a:r>
            <a:r>
              <a:rPr lang="it-IT" dirty="0"/>
              <a:t>., Pavlov </a:t>
            </a:r>
            <a:r>
              <a:rPr lang="it-IT" dirty="0" smtClean="0"/>
              <a:t>S.S</a:t>
            </a:r>
            <a:r>
              <a:rPr lang="it-IT" dirty="0"/>
              <a:t>. Automation of the Quantitative Determination of </a:t>
            </a:r>
            <a:r>
              <a:rPr lang="it-IT" dirty="0" smtClean="0"/>
              <a:t>Elemental Content </a:t>
            </a:r>
            <a:r>
              <a:rPr lang="it-IT" dirty="0"/>
              <a:t>in Samples Using Neutron Activation Analysis on the IBR-2 </a:t>
            </a:r>
            <a:r>
              <a:rPr lang="it-IT" dirty="0" smtClean="0"/>
              <a:t>Reactor at </a:t>
            </a:r>
            <a:r>
              <a:rPr lang="it-IT" dirty="0"/>
              <a:t>the Frank Laboratory for Neutron Physics, Joint Institute for Nuclear Research </a:t>
            </a:r>
            <a:r>
              <a:rPr lang="it-IT" dirty="0" smtClean="0"/>
              <a:t>// Phys</a:t>
            </a:r>
            <a:r>
              <a:rPr lang="it-IT" dirty="0"/>
              <a:t>. Part. Nucl. Lett. 2013. V. 10, No. 1(178). P. </a:t>
            </a:r>
            <a:r>
              <a:rPr lang="it-IT" dirty="0" smtClean="0"/>
              <a:t>58-64 </a:t>
            </a:r>
            <a:r>
              <a:rPr lang="it-IT" dirty="0"/>
              <a:t>(in Russian</a:t>
            </a:r>
            <a:r>
              <a:rPr lang="it-IT" dirty="0" smtClean="0"/>
              <a:t>); </a:t>
            </a:r>
            <a:r>
              <a:rPr lang="it-IT" dirty="0" smtClean="0">
                <a:hlinkClick r:id="rId3"/>
              </a:rPr>
              <a:t>http</a:t>
            </a:r>
            <a:r>
              <a:rPr lang="it-IT" dirty="0">
                <a:hlinkClick r:id="rId3"/>
              </a:rPr>
              <a:t>://</a:t>
            </a:r>
            <a:r>
              <a:rPr lang="it-IT" dirty="0" smtClean="0">
                <a:hlinkClick r:id="rId3"/>
              </a:rPr>
              <a:t>www1.jinr.ru/Pepan_letters/panl_2013_1/07_dmit.pdf</a:t>
            </a:r>
            <a:endParaRPr lang="it-IT" dirty="0" smtClean="0"/>
          </a:p>
          <a:p>
            <a:pPr marL="358775" indent="-358775" algn="just" defTabSz="538163">
              <a:buFont typeface="+mj-lt"/>
              <a:buAutoNum type="arabicPeriod" startAt="14"/>
            </a:pPr>
            <a:r>
              <a:rPr lang="it-IT" dirty="0"/>
              <a:t>Belanova </a:t>
            </a:r>
            <a:r>
              <a:rPr lang="it-IT" dirty="0" smtClean="0"/>
              <a:t>T.S</a:t>
            </a:r>
            <a:r>
              <a:rPr lang="it-IT" dirty="0"/>
              <a:t>., Ignatyuk </a:t>
            </a:r>
            <a:r>
              <a:rPr lang="it-IT" dirty="0" smtClean="0"/>
              <a:t>A.V</a:t>
            </a:r>
            <a:r>
              <a:rPr lang="it-IT" dirty="0"/>
              <a:t>., Pashchenko </a:t>
            </a:r>
            <a:r>
              <a:rPr lang="it-IT" dirty="0" smtClean="0"/>
              <a:t>A.B</a:t>
            </a:r>
            <a:r>
              <a:rPr lang="it-IT" dirty="0"/>
              <a:t>., Plyaskin </a:t>
            </a:r>
            <a:r>
              <a:rPr lang="it-IT" dirty="0" smtClean="0"/>
              <a:t>V.I</a:t>
            </a:r>
            <a:r>
              <a:rPr lang="it-IT" dirty="0"/>
              <a:t>. Radioactive </a:t>
            </a:r>
            <a:r>
              <a:rPr lang="it-IT" dirty="0" smtClean="0"/>
              <a:t>Capture of </a:t>
            </a:r>
            <a:r>
              <a:rPr lang="it-IT" dirty="0"/>
              <a:t>Neutrons: Reference Book. M.: Energoatomizdat, 1986</a:t>
            </a:r>
            <a:r>
              <a:rPr lang="it-IT" dirty="0" smtClean="0"/>
              <a:t>.</a:t>
            </a:r>
          </a:p>
          <a:p>
            <a:pPr marL="358775" indent="-358775" algn="just" defTabSz="538163">
              <a:buFont typeface="+mj-lt"/>
              <a:buAutoNum type="arabicPeriod" startAt="14"/>
            </a:pPr>
            <a:r>
              <a:rPr lang="it-IT" dirty="0" smtClean="0">
                <a:hlinkClick r:id="rId4"/>
              </a:rPr>
              <a:t>http</a:t>
            </a:r>
            <a:r>
              <a:rPr lang="it-IT" dirty="0">
                <a:hlinkClick r:id="rId4"/>
              </a:rPr>
              <a:t>://nucleardata.nuclear.lu.se/toi/radSearch.asp</a:t>
            </a:r>
            <a:endParaRPr lang="ru-RU" dirty="0"/>
          </a:p>
          <a:p>
            <a:pPr marL="358775" indent="-358775" algn="just" defTabSz="538163">
              <a:buFont typeface="+mj-lt"/>
              <a:buAutoNum type="arabicPeriod" startAt="14"/>
            </a:pPr>
            <a:r>
              <a:rPr lang="en-US" dirty="0" err="1"/>
              <a:t>Voronova</a:t>
            </a:r>
            <a:r>
              <a:rPr lang="en-US" dirty="0"/>
              <a:t> </a:t>
            </a:r>
            <a:r>
              <a:rPr lang="en-US" dirty="0" smtClean="0"/>
              <a:t>N.V</a:t>
            </a:r>
            <a:r>
              <a:rPr lang="en-US" dirty="0"/>
              <a:t>., </a:t>
            </a:r>
            <a:r>
              <a:rPr lang="en-US" dirty="0" err="1"/>
              <a:t>Panova</a:t>
            </a:r>
            <a:r>
              <a:rPr lang="en-US" dirty="0"/>
              <a:t> T.D. The Tsarina Was Plagued by Slanders and Poisons... </a:t>
            </a:r>
            <a:r>
              <a:rPr lang="en-US" dirty="0" smtClean="0"/>
              <a:t>// Science </a:t>
            </a:r>
            <a:r>
              <a:rPr lang="en-US" dirty="0"/>
              <a:t>in Russia. 1998. V. 3, P. </a:t>
            </a:r>
            <a:r>
              <a:rPr lang="en-US" dirty="0" smtClean="0"/>
              <a:t>66-70 </a:t>
            </a:r>
            <a:r>
              <a:rPr lang="en-US" dirty="0"/>
              <a:t>(in Russian</a:t>
            </a:r>
            <a:r>
              <a:rPr lang="en-US" dirty="0" smtClean="0"/>
              <a:t>).</a:t>
            </a:r>
          </a:p>
          <a:p>
            <a:pPr marL="358775" indent="-358775" algn="just" defTabSz="538163">
              <a:buFont typeface="+mj-lt"/>
              <a:buAutoNum type="arabicPeriod" startAt="14"/>
            </a:pPr>
            <a:r>
              <a:rPr lang="en-US" dirty="0" err="1"/>
              <a:t>Zaichick</a:t>
            </a:r>
            <a:r>
              <a:rPr lang="en-US" dirty="0"/>
              <a:t> S., </a:t>
            </a:r>
            <a:r>
              <a:rPr lang="en-US" dirty="0" err="1"/>
              <a:t>Zaichick</a:t>
            </a:r>
            <a:r>
              <a:rPr lang="en-US" dirty="0"/>
              <a:t> V. The Scalp Hair as a Monitor for Trace Elements in </a:t>
            </a:r>
            <a:r>
              <a:rPr lang="en-US" dirty="0" smtClean="0"/>
              <a:t>Biomonitoring of </a:t>
            </a:r>
            <a:r>
              <a:rPr lang="en-US" dirty="0"/>
              <a:t>Atmospheric Pollution // J. Environment and Health. 2011. V. 5, Nos. </a:t>
            </a:r>
            <a:r>
              <a:rPr lang="en-US" dirty="0" smtClean="0"/>
              <a:t>1/2. P</a:t>
            </a:r>
            <a:r>
              <a:rPr lang="en-US" dirty="0"/>
              <a:t>. </a:t>
            </a:r>
            <a:r>
              <a:rPr lang="en-US" dirty="0" smtClean="0"/>
              <a:t>106-124</a:t>
            </a:r>
            <a:r>
              <a:rPr lang="en-US" dirty="0"/>
              <a:t>.</a:t>
            </a:r>
            <a:r>
              <a:rPr lang="it-IT" dirty="0" smtClean="0"/>
              <a:t> </a:t>
            </a:r>
          </a:p>
          <a:p>
            <a:pPr marL="358775" indent="-358775" algn="just" defTabSz="538163">
              <a:buFont typeface="+mj-lt"/>
              <a:buAutoNum type="arabicPeriod" startAt="14"/>
            </a:pPr>
            <a:r>
              <a:rPr lang="en-US" dirty="0" err="1"/>
              <a:t>Buzhilova</a:t>
            </a:r>
            <a:r>
              <a:rPr lang="en-US" dirty="0"/>
              <a:t> </a:t>
            </a:r>
            <a:r>
              <a:rPr lang="en-US" dirty="0" smtClean="0"/>
              <a:t>A.P</a:t>
            </a:r>
            <a:r>
              <a:rPr lang="en-US" dirty="0"/>
              <a:t>. Anthropology as a Historical Source // Proc. of the Department </a:t>
            </a:r>
            <a:r>
              <a:rPr lang="en-US" dirty="0" smtClean="0"/>
              <a:t>of Historical </a:t>
            </a:r>
            <a:r>
              <a:rPr lang="en-US" dirty="0"/>
              <a:t>and Philological Sciences of the Russian Academy of Sciences. 2007. </a:t>
            </a:r>
            <a:r>
              <a:rPr lang="en-US" dirty="0" smtClean="0"/>
              <a:t>M, 2009</a:t>
            </a:r>
            <a:r>
              <a:rPr lang="en-US" dirty="0"/>
              <a:t>. P. </a:t>
            </a:r>
            <a:r>
              <a:rPr lang="en-US" dirty="0" smtClean="0"/>
              <a:t>73-80 </a:t>
            </a:r>
            <a:r>
              <a:rPr lang="en-US" dirty="0"/>
              <a:t>(in Russian).</a:t>
            </a:r>
            <a:endParaRPr lang="ru-RU" dirty="0"/>
          </a:p>
        </p:txBody>
      </p:sp>
      <p:sp>
        <p:nvSpPr>
          <p:cNvPr id="4" name="Прямоугольник 3"/>
          <p:cNvSpPr/>
          <p:nvPr/>
        </p:nvSpPr>
        <p:spPr>
          <a:xfrm>
            <a:off x="71380" y="24570"/>
            <a:ext cx="8928992" cy="544508"/>
          </a:xfrm>
          <a:prstGeom prst="rect">
            <a:avLst/>
          </a:prstGeom>
        </p:spPr>
        <p:txBody>
          <a:bodyPr wrap="square">
            <a:spAutoFit/>
          </a:bodyPr>
          <a:lstStyle/>
          <a:p>
            <a:pPr algn="ctr">
              <a:lnSpc>
                <a:spcPct val="110000"/>
              </a:lnSpc>
              <a:spcAft>
                <a:spcPts val="0"/>
              </a:spcAft>
            </a:pPr>
            <a:r>
              <a:rPr lang="it-IT" sz="2800" b="1" cap="all" dirty="0" smtClean="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References</a:t>
            </a:r>
            <a:endParaRPr lang="it-IT" sz="2800" b="1" cap="all"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423713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4913084" y="423202"/>
            <a:ext cx="3816423" cy="544508"/>
          </a:xfrm>
          <a:prstGeom prst="rect">
            <a:avLst/>
          </a:prstGeom>
          <a:noFill/>
        </p:spPr>
        <p:txBody>
          <a:bodyPr wrap="square" rtlCol="0">
            <a:spAutoFit/>
          </a:bodyPr>
          <a:lstStyle/>
          <a:p>
            <a:pPr algn="ctr">
              <a:lnSpc>
                <a:spcPct val="110000"/>
              </a:lnSpc>
            </a:pPr>
            <a:r>
              <a:rPr lang="it-IT" sz="2800" b="1" cap="all" dirty="0" smtClean="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Introduction</a:t>
            </a:r>
            <a:endParaRPr lang="it-IT" sz="2800" b="1" cap="all"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endParaRPr>
          </a:p>
        </p:txBody>
      </p:sp>
      <p:sp>
        <p:nvSpPr>
          <p:cNvPr id="3" name="TextBox 2"/>
          <p:cNvSpPr txBox="1"/>
          <p:nvPr/>
        </p:nvSpPr>
        <p:spPr>
          <a:xfrm>
            <a:off x="4805073" y="1044508"/>
            <a:ext cx="4032447" cy="5078313"/>
          </a:xfrm>
          <a:prstGeom prst="rect">
            <a:avLst/>
          </a:prstGeom>
          <a:noFill/>
        </p:spPr>
        <p:txBody>
          <a:bodyPr wrap="square" rtlCol="0">
            <a:spAutoFit/>
          </a:bodyPr>
          <a:lstStyle/>
          <a:p>
            <a:pPr algn="just" defTabSz="540000"/>
            <a:r>
              <a:rPr lang="en-US" dirty="0" smtClean="0"/>
              <a:t>	In </a:t>
            </a:r>
            <a:r>
              <a:rPr lang="en-US" dirty="0"/>
              <a:t>the 1990s and at the beginning of the 21st century, with the help </a:t>
            </a:r>
            <a:r>
              <a:rPr lang="en-US" dirty="0" smtClean="0"/>
              <a:t>of modern research methods, the burials of Russian Grand Duchesses and Tsarinas from the necropolis of the Ascension Cathedral of the Moscow Kremlin were studied. These studies allowed to expand significantly the database on the microelement composition of bone tissue of people of XV-XVII centuries.</a:t>
            </a:r>
          </a:p>
          <a:p>
            <a:pPr algn="just" defTabSz="540000"/>
            <a:r>
              <a:rPr lang="en-US" dirty="0" smtClean="0"/>
              <a:t>	The </a:t>
            </a:r>
            <a:r>
              <a:rPr lang="en-US" dirty="0"/>
              <a:t>main objective of this study is to check the results obtained previously </a:t>
            </a:r>
            <a:r>
              <a:rPr lang="en-US" dirty="0" smtClean="0"/>
              <a:t>by</a:t>
            </a:r>
            <a:r>
              <a:rPr lang="ru-RU" dirty="0" smtClean="0"/>
              <a:t> </a:t>
            </a:r>
            <a:r>
              <a:rPr lang="en-US" dirty="0" smtClean="0"/>
              <a:t>other </a:t>
            </a:r>
            <a:r>
              <a:rPr lang="en-US" dirty="0"/>
              <a:t>methods of analysis (chemical, X-ray </a:t>
            </a:r>
            <a:r>
              <a:rPr lang="en-US" dirty="0" smtClean="0"/>
              <a:t>fluorescence</a:t>
            </a:r>
            <a:r>
              <a:rPr lang="en-US" dirty="0"/>
              <a:t>) by the method of </a:t>
            </a:r>
            <a:r>
              <a:rPr lang="en-US" dirty="0" smtClean="0"/>
              <a:t>neutron activation analysis (recognized as primary in international analytical practice). The main detectable elements are arsenic and mercury.</a:t>
            </a:r>
            <a:endParaRPr lang="ru-RU" dirty="0"/>
          </a:p>
        </p:txBody>
      </p:sp>
      <p:pic>
        <p:nvPicPr>
          <p:cNvPr id="4" name="Рисунок 3"/>
          <p:cNvPicPr>
            <a:picLocks noChangeAspect="1"/>
          </p:cNvPicPr>
          <p:nvPr/>
        </p:nvPicPr>
        <p:blipFill>
          <a:blip r:embed="rId3" cstate="print"/>
          <a:stretch>
            <a:fillRect/>
          </a:stretch>
        </p:blipFill>
        <p:spPr>
          <a:xfrm>
            <a:off x="395536" y="423269"/>
            <a:ext cx="4216414" cy="5995820"/>
          </a:xfrm>
          <a:prstGeom prst="rect">
            <a:avLst/>
          </a:prstGeom>
        </p:spPr>
      </p:pic>
    </p:spTree>
    <p:extLst>
      <p:ext uri="{BB962C8B-B14F-4D97-AF65-F5344CB8AC3E}">
        <p14:creationId xmlns:p14="http://schemas.microsoft.com/office/powerpoint/2010/main" val="1268720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383205" y="441377"/>
            <a:ext cx="3482328" cy="3970318"/>
          </a:xfrm>
          <a:prstGeom prst="rect">
            <a:avLst/>
          </a:prstGeom>
          <a:noFill/>
        </p:spPr>
        <p:txBody>
          <a:bodyPr wrap="square" rtlCol="0">
            <a:spAutoFit/>
          </a:bodyPr>
          <a:lstStyle/>
          <a:p>
            <a:pPr algn="just" defTabSz="540000"/>
            <a:r>
              <a:rPr lang="en-US" dirty="0" smtClean="0"/>
              <a:t>	The </a:t>
            </a:r>
            <a:r>
              <a:rPr lang="en-US" dirty="0"/>
              <a:t>samples for the study were transferred to the Frank Laboratory of </a:t>
            </a:r>
            <a:r>
              <a:rPr lang="en-US" dirty="0" smtClean="0"/>
              <a:t>Neutron Physics </a:t>
            </a:r>
            <a:r>
              <a:rPr lang="en-US" dirty="0"/>
              <a:t>(FLNP) of the Joint Institute for Nuclear Research (JINR) in </a:t>
            </a:r>
            <a:r>
              <a:rPr lang="en-US" dirty="0" smtClean="0"/>
              <a:t>February 2017</a:t>
            </a:r>
            <a:r>
              <a:rPr lang="en-US" dirty="0"/>
              <a:t>. Information about the names of historical </a:t>
            </a:r>
            <a:r>
              <a:rPr lang="en-US" dirty="0" smtClean="0"/>
              <a:t>figures</a:t>
            </a:r>
            <a:r>
              <a:rPr lang="en-US" dirty="0"/>
              <a:t>, from whose burial </a:t>
            </a:r>
            <a:r>
              <a:rPr lang="en-US" dirty="0" smtClean="0"/>
              <a:t>places the </a:t>
            </a:r>
            <a:r>
              <a:rPr lang="en-US" dirty="0"/>
              <a:t>samples were taken, was reported only after the completion of the </a:t>
            </a:r>
            <a:r>
              <a:rPr lang="en-US" dirty="0" smtClean="0"/>
              <a:t>study. Sample </a:t>
            </a:r>
            <a:r>
              <a:rPr lang="en-US" dirty="0"/>
              <a:t>1 </a:t>
            </a:r>
            <a:r>
              <a:rPr lang="en-US" dirty="0" smtClean="0"/>
              <a:t>is </a:t>
            </a:r>
            <a:r>
              <a:rPr lang="en-US" dirty="0"/>
              <a:t>the rib fragment from the burial of the son of Tsar </a:t>
            </a:r>
            <a:r>
              <a:rPr lang="en-US" dirty="0" smtClean="0"/>
              <a:t>Ivan the </a:t>
            </a:r>
            <a:r>
              <a:rPr lang="en-US" dirty="0"/>
              <a:t>Terrible, </a:t>
            </a:r>
            <a:r>
              <a:rPr lang="en-US" dirty="0" err="1"/>
              <a:t>Tsarevich</a:t>
            </a:r>
            <a:r>
              <a:rPr lang="en-US" dirty="0"/>
              <a:t> Ivan </a:t>
            </a:r>
            <a:r>
              <a:rPr lang="en-US" dirty="0" err="1"/>
              <a:t>Ivanovich</a:t>
            </a:r>
            <a:r>
              <a:rPr lang="en-US" dirty="0"/>
              <a:t> (died in 1581).</a:t>
            </a:r>
            <a:endParaRPr lang="ru-RU" dirty="0"/>
          </a:p>
        </p:txBody>
      </p:sp>
      <p:sp>
        <p:nvSpPr>
          <p:cNvPr id="12" name="Прямоугольник 11"/>
          <p:cNvSpPr/>
          <p:nvPr/>
        </p:nvSpPr>
        <p:spPr>
          <a:xfrm>
            <a:off x="-32823" y="6240782"/>
            <a:ext cx="9176823" cy="369332"/>
          </a:xfrm>
          <a:prstGeom prst="rect">
            <a:avLst/>
          </a:prstGeom>
        </p:spPr>
        <p:txBody>
          <a:bodyPr wrap="square">
            <a:spAutoFit/>
          </a:bodyPr>
          <a:lstStyle/>
          <a:p>
            <a:pPr algn="ctr"/>
            <a:r>
              <a:rPr lang="en-US" dirty="0" smtClean="0">
                <a:ea typeface="Calibri" panose="020F0502020204030204" pitchFamily="34" charset="0"/>
              </a:rPr>
              <a:t>Sample </a:t>
            </a:r>
            <a:r>
              <a:rPr lang="en-US" dirty="0">
                <a:ea typeface="Calibri" panose="020F0502020204030204" pitchFamily="34" charset="0"/>
              </a:rPr>
              <a:t>1 (rib bone) before cleaning</a:t>
            </a:r>
            <a:r>
              <a:rPr lang="ru-RU" dirty="0" smtClean="0">
                <a:ea typeface="Calibri" panose="020F0502020204030204" pitchFamily="34" charset="0"/>
              </a:rPr>
              <a:t>.</a:t>
            </a:r>
            <a:endParaRPr lang="ru-RU" dirty="0"/>
          </a:p>
        </p:txBody>
      </p:sp>
      <p:pic>
        <p:nvPicPr>
          <p:cNvPr id="2" name="Рисунок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26085" y="407346"/>
            <a:ext cx="4800975" cy="3504440"/>
          </a:xfrm>
          <a:prstGeom prst="rect">
            <a:avLst/>
          </a:prstGeom>
        </p:spPr>
      </p:pic>
      <p:sp>
        <p:nvSpPr>
          <p:cNvPr id="11" name="Прямоугольник 10"/>
          <p:cNvSpPr/>
          <p:nvPr/>
        </p:nvSpPr>
        <p:spPr>
          <a:xfrm>
            <a:off x="3865533" y="3896639"/>
            <a:ext cx="4861527" cy="646331"/>
          </a:xfrm>
          <a:prstGeom prst="rect">
            <a:avLst/>
          </a:prstGeom>
        </p:spPr>
        <p:txBody>
          <a:bodyPr wrap="square">
            <a:spAutoFit/>
          </a:bodyPr>
          <a:lstStyle/>
          <a:p>
            <a:pPr algn="ctr"/>
            <a:r>
              <a:rPr lang="en-US" dirty="0" smtClean="0">
                <a:ea typeface="Calibri" panose="020F0502020204030204" pitchFamily="34" charset="0"/>
              </a:rPr>
              <a:t>I. </a:t>
            </a:r>
            <a:r>
              <a:rPr lang="en-US" dirty="0" err="1" smtClean="0">
                <a:ea typeface="Calibri" panose="020F0502020204030204" pitchFamily="34" charset="0"/>
              </a:rPr>
              <a:t>Repin</a:t>
            </a:r>
            <a:r>
              <a:rPr lang="en-US" dirty="0">
                <a:ea typeface="Calibri" panose="020F0502020204030204" pitchFamily="34" charset="0"/>
              </a:rPr>
              <a:t>. "Ivan the </a:t>
            </a:r>
            <a:r>
              <a:rPr lang="en-US" dirty="0" smtClean="0">
                <a:ea typeface="Calibri" panose="020F0502020204030204" pitchFamily="34" charset="0"/>
              </a:rPr>
              <a:t>Terrible </a:t>
            </a:r>
            <a:r>
              <a:rPr lang="en-US" dirty="0">
                <a:ea typeface="Calibri" panose="020F0502020204030204" pitchFamily="34" charset="0"/>
              </a:rPr>
              <a:t>kills his son". </a:t>
            </a:r>
            <a:endParaRPr lang="en-US" dirty="0" smtClean="0">
              <a:ea typeface="Calibri" panose="020F0502020204030204" pitchFamily="34" charset="0"/>
            </a:endParaRPr>
          </a:p>
          <a:p>
            <a:pPr algn="ctr"/>
            <a:r>
              <a:rPr lang="en-US" dirty="0" smtClean="0">
                <a:ea typeface="Calibri" panose="020F0502020204030204" pitchFamily="34" charset="0"/>
              </a:rPr>
              <a:t>1883 </a:t>
            </a:r>
            <a:r>
              <a:rPr lang="en-US" dirty="0">
                <a:ea typeface="Calibri" panose="020F0502020204030204" pitchFamily="34" charset="0"/>
              </a:rPr>
              <a:t>- 1885.</a:t>
            </a:r>
            <a:endParaRPr lang="ru-RU" dirty="0"/>
          </a:p>
        </p:txBody>
      </p:sp>
      <p:pic>
        <p:nvPicPr>
          <p:cNvPr id="6" name="Рисунок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3205" y="4527823"/>
            <a:ext cx="8344766" cy="1781497"/>
          </a:xfrm>
          <a:prstGeom prst="rect">
            <a:avLst/>
          </a:prstGeom>
        </p:spPr>
      </p:pic>
    </p:spTree>
    <p:extLst>
      <p:ext uri="{BB962C8B-B14F-4D97-AF65-F5344CB8AC3E}">
        <p14:creationId xmlns:p14="http://schemas.microsoft.com/office/powerpoint/2010/main" val="37649657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539552" y="691379"/>
            <a:ext cx="8100307" cy="646331"/>
          </a:xfrm>
          <a:prstGeom prst="rect">
            <a:avLst/>
          </a:prstGeom>
          <a:noFill/>
        </p:spPr>
        <p:txBody>
          <a:bodyPr wrap="square" rtlCol="0">
            <a:spAutoFit/>
          </a:bodyPr>
          <a:lstStyle/>
          <a:p>
            <a:pPr algn="just" defTabSz="540000"/>
            <a:r>
              <a:rPr lang="ru-RU" sz="1700" dirty="0" smtClean="0">
                <a:solidFill>
                  <a:srgbClr val="0000FF"/>
                </a:solidFill>
              </a:rPr>
              <a:t>	</a:t>
            </a:r>
            <a:r>
              <a:rPr lang="en-US" dirty="0"/>
              <a:t>Sample 2 is the rib fragment from the burial place of Prince Mikhail </a:t>
            </a:r>
            <a:r>
              <a:rPr lang="en-US" dirty="0" err="1"/>
              <a:t>Vasilievich</a:t>
            </a:r>
            <a:r>
              <a:rPr lang="en-US" dirty="0"/>
              <a:t> </a:t>
            </a:r>
            <a:r>
              <a:rPr lang="en-US" dirty="0" err="1"/>
              <a:t>Skopin-Shuisky</a:t>
            </a:r>
            <a:r>
              <a:rPr lang="en-US" dirty="0"/>
              <a:t> </a:t>
            </a:r>
            <a:r>
              <a:rPr lang="it-IT" dirty="0"/>
              <a:t>(died in 1610).</a:t>
            </a:r>
            <a:endParaRPr lang="ru-RU" dirty="0"/>
          </a:p>
        </p:txBody>
      </p:sp>
      <p:sp>
        <p:nvSpPr>
          <p:cNvPr id="17" name="Прямоугольник 16"/>
          <p:cNvSpPr/>
          <p:nvPr/>
        </p:nvSpPr>
        <p:spPr>
          <a:xfrm>
            <a:off x="2948249" y="5424262"/>
            <a:ext cx="5969254" cy="369332"/>
          </a:xfrm>
          <a:prstGeom prst="rect">
            <a:avLst/>
          </a:prstGeom>
        </p:spPr>
        <p:txBody>
          <a:bodyPr wrap="square">
            <a:spAutoFit/>
          </a:bodyPr>
          <a:lstStyle/>
          <a:p>
            <a:pPr algn="ctr"/>
            <a:r>
              <a:rPr lang="en-US" dirty="0" smtClean="0">
                <a:ea typeface="Calibri" panose="020F0502020204030204" pitchFamily="34" charset="0"/>
              </a:rPr>
              <a:t>Sample 2 </a:t>
            </a:r>
            <a:r>
              <a:rPr lang="en-US" dirty="0">
                <a:ea typeface="Calibri" panose="020F0502020204030204" pitchFamily="34" charset="0"/>
              </a:rPr>
              <a:t>(rib bone) before cleaning</a:t>
            </a:r>
            <a:r>
              <a:rPr lang="ru-RU" dirty="0">
                <a:ea typeface="Calibri" panose="020F0502020204030204" pitchFamily="34" charset="0"/>
              </a:rPr>
              <a:t>.</a:t>
            </a:r>
            <a:endParaRPr lang="ru-RU" dirty="0"/>
          </a:p>
        </p:txBody>
      </p:sp>
      <p:pic>
        <p:nvPicPr>
          <p:cNvPr id="22" name="Рисунок 2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9270" y="1844824"/>
            <a:ext cx="2556545" cy="3006002"/>
          </a:xfrm>
          <a:prstGeom prst="rect">
            <a:avLst/>
          </a:prstGeom>
        </p:spPr>
      </p:pic>
      <p:sp>
        <p:nvSpPr>
          <p:cNvPr id="24" name="Прямоугольник 23"/>
          <p:cNvSpPr/>
          <p:nvPr/>
        </p:nvSpPr>
        <p:spPr>
          <a:xfrm>
            <a:off x="359269" y="4850826"/>
            <a:ext cx="2556546" cy="1047979"/>
          </a:xfrm>
          <a:prstGeom prst="rect">
            <a:avLst/>
          </a:prstGeom>
        </p:spPr>
        <p:txBody>
          <a:bodyPr wrap="square">
            <a:spAutoFit/>
          </a:bodyPr>
          <a:lstStyle/>
          <a:p>
            <a:pPr algn="ctr">
              <a:lnSpc>
                <a:spcPct val="115000"/>
              </a:lnSpc>
              <a:spcAft>
                <a:spcPts val="0"/>
              </a:spcAft>
            </a:pPr>
            <a:r>
              <a:rPr lang="en-US" dirty="0">
                <a:ea typeface="Calibri" panose="020F0502020204030204" pitchFamily="34" charset="0"/>
                <a:cs typeface="Calibri" panose="020F0502020204030204" pitchFamily="34" charset="0"/>
              </a:rPr>
              <a:t>Unknown author.</a:t>
            </a:r>
          </a:p>
          <a:p>
            <a:pPr algn="ctr">
              <a:lnSpc>
                <a:spcPct val="115000"/>
              </a:lnSpc>
              <a:spcAft>
                <a:spcPts val="0"/>
              </a:spcAft>
            </a:pPr>
            <a:r>
              <a:rPr lang="en-US" dirty="0">
                <a:ea typeface="Calibri" panose="020F0502020204030204" pitchFamily="34" charset="0"/>
                <a:cs typeface="Calibri" panose="020F0502020204030204" pitchFamily="34" charset="0"/>
              </a:rPr>
              <a:t>Prince M. V. </a:t>
            </a:r>
            <a:r>
              <a:rPr lang="en-US" dirty="0" err="1">
                <a:ea typeface="Calibri" panose="020F0502020204030204" pitchFamily="34" charset="0"/>
                <a:cs typeface="Calibri" panose="020F0502020204030204" pitchFamily="34" charset="0"/>
              </a:rPr>
              <a:t>Skopin-Shuisky</a:t>
            </a:r>
            <a:r>
              <a:rPr lang="en-US" dirty="0">
                <a:ea typeface="Calibri" panose="020F0502020204030204" pitchFamily="34" charset="0"/>
                <a:cs typeface="Calibri" panose="020F0502020204030204" pitchFamily="34" charset="0"/>
              </a:rPr>
              <a:t>.</a:t>
            </a:r>
            <a:endParaRPr lang="ru-RU" dirty="0">
              <a:ea typeface="Calibri" panose="020F0502020204030204" pitchFamily="34" charset="0"/>
              <a:cs typeface="Times New Roman" panose="02020603050405020304" pitchFamily="18" charset="0"/>
            </a:endParaRPr>
          </a:p>
        </p:txBody>
      </p:sp>
      <p:pic>
        <p:nvPicPr>
          <p:cNvPr id="9" name="Рисунок 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948249" y="1571823"/>
            <a:ext cx="5969254" cy="3802992"/>
          </a:xfrm>
          <a:prstGeom prst="rect">
            <a:avLst/>
          </a:prstGeom>
        </p:spPr>
      </p:pic>
    </p:spTree>
    <p:extLst>
      <p:ext uri="{BB962C8B-B14F-4D97-AF65-F5344CB8AC3E}">
        <p14:creationId xmlns:p14="http://schemas.microsoft.com/office/powerpoint/2010/main" val="36388459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323529" y="451142"/>
            <a:ext cx="5472608" cy="923330"/>
          </a:xfrm>
          <a:prstGeom prst="rect">
            <a:avLst/>
          </a:prstGeom>
          <a:noFill/>
        </p:spPr>
        <p:txBody>
          <a:bodyPr wrap="square" rtlCol="0">
            <a:spAutoFit/>
          </a:bodyPr>
          <a:lstStyle/>
          <a:p>
            <a:pPr algn="just" defTabSz="540000"/>
            <a:r>
              <a:rPr lang="ru-RU" dirty="0" smtClean="0"/>
              <a:t>	</a:t>
            </a:r>
            <a:r>
              <a:rPr lang="en-US" dirty="0"/>
              <a:t>Sample 3 (Fig. 3) are elements of hair of the first wife of Tsar </a:t>
            </a:r>
            <a:r>
              <a:rPr lang="it-IT" dirty="0"/>
              <a:t>Ivan Vasilievich the Terrible - the first Russian Tsarina Anastasia Romanovna (died in 1560).</a:t>
            </a:r>
            <a:endParaRPr lang="ru-RU" dirty="0"/>
          </a:p>
        </p:txBody>
      </p:sp>
      <p:sp>
        <p:nvSpPr>
          <p:cNvPr id="18" name="Прямоугольник 17"/>
          <p:cNvSpPr/>
          <p:nvPr/>
        </p:nvSpPr>
        <p:spPr>
          <a:xfrm>
            <a:off x="179166" y="3661836"/>
            <a:ext cx="5905962" cy="392159"/>
          </a:xfrm>
          <a:prstGeom prst="rect">
            <a:avLst/>
          </a:prstGeom>
        </p:spPr>
        <p:txBody>
          <a:bodyPr wrap="square">
            <a:spAutoFit/>
          </a:bodyPr>
          <a:lstStyle/>
          <a:p>
            <a:pPr algn="ctr">
              <a:lnSpc>
                <a:spcPct val="115000"/>
              </a:lnSpc>
              <a:spcAft>
                <a:spcPts val="0"/>
              </a:spcAft>
            </a:pPr>
            <a:r>
              <a:rPr lang="en-US" dirty="0" smtClean="0">
                <a:ea typeface="Calibri" panose="020F0502020204030204" pitchFamily="34" charset="0"/>
                <a:cs typeface="Calibri" panose="020F0502020204030204" pitchFamily="34" charset="0"/>
              </a:rPr>
              <a:t>Sample </a:t>
            </a:r>
            <a:r>
              <a:rPr lang="en-US" dirty="0">
                <a:ea typeface="Calibri" panose="020F0502020204030204" pitchFamily="34" charset="0"/>
                <a:cs typeface="Calibri" panose="020F0502020204030204" pitchFamily="34" charset="0"/>
              </a:rPr>
              <a:t>3 (the strand of hair) before cleaning.</a:t>
            </a:r>
            <a:endParaRPr lang="ru-RU" dirty="0">
              <a:ea typeface="Calibri" panose="020F0502020204030204" pitchFamily="34" charset="0"/>
              <a:cs typeface="Times New Roman" panose="02020603050405020304" pitchFamily="18" charset="0"/>
            </a:endParaRPr>
          </a:p>
        </p:txBody>
      </p:sp>
      <p:sp>
        <p:nvSpPr>
          <p:cNvPr id="21" name="Прямоугольник 20"/>
          <p:cNvSpPr/>
          <p:nvPr/>
        </p:nvSpPr>
        <p:spPr>
          <a:xfrm>
            <a:off x="395536" y="4293095"/>
            <a:ext cx="5400600" cy="1477328"/>
          </a:xfrm>
          <a:prstGeom prst="rect">
            <a:avLst/>
          </a:prstGeom>
        </p:spPr>
        <p:txBody>
          <a:bodyPr wrap="square">
            <a:spAutoFit/>
          </a:bodyPr>
          <a:lstStyle/>
          <a:p>
            <a:pPr algn="just" defTabSz="540000"/>
            <a:r>
              <a:rPr lang="ru-RU" dirty="0" smtClean="0"/>
              <a:t>	</a:t>
            </a:r>
            <a:r>
              <a:rPr lang="en-US" dirty="0"/>
              <a:t>The samples were studied by neutron activation analysis in February-April 2017. We performed two independent experiments using the basic facilities of FLNP JINR A the IREN research </a:t>
            </a:r>
            <a:r>
              <a:rPr lang="en-US" dirty="0" smtClean="0"/>
              <a:t>facility </a:t>
            </a:r>
            <a:r>
              <a:rPr lang="en-US" dirty="0"/>
              <a:t>and the IBR-2 </a:t>
            </a:r>
            <a:r>
              <a:rPr lang="en-US" dirty="0" smtClean="0"/>
              <a:t>reactor.</a:t>
            </a:r>
            <a:endParaRPr lang="ru-RU" dirty="0"/>
          </a:p>
        </p:txBody>
      </p:sp>
      <p:pic>
        <p:nvPicPr>
          <p:cNvPr id="2" name="Рисунок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50097" y="546649"/>
            <a:ext cx="2744445" cy="5113874"/>
          </a:xfrm>
          <a:prstGeom prst="rect">
            <a:avLst/>
          </a:prstGeom>
        </p:spPr>
      </p:pic>
      <p:sp>
        <p:nvSpPr>
          <p:cNvPr id="4" name="Прямоугольник 3"/>
          <p:cNvSpPr/>
          <p:nvPr/>
        </p:nvSpPr>
        <p:spPr>
          <a:xfrm>
            <a:off x="5796136" y="5660523"/>
            <a:ext cx="3033437" cy="923330"/>
          </a:xfrm>
          <a:prstGeom prst="rect">
            <a:avLst/>
          </a:prstGeom>
        </p:spPr>
        <p:txBody>
          <a:bodyPr wrap="square">
            <a:spAutoFit/>
          </a:bodyPr>
          <a:lstStyle/>
          <a:p>
            <a:pPr algn="ctr"/>
            <a:r>
              <a:rPr lang="en-US" dirty="0"/>
              <a:t>The death of the great </a:t>
            </a:r>
            <a:r>
              <a:rPr lang="it-IT" dirty="0"/>
              <a:t>Tsarina</a:t>
            </a:r>
            <a:r>
              <a:rPr lang="en-US" dirty="0" smtClean="0"/>
              <a:t> </a:t>
            </a:r>
            <a:r>
              <a:rPr lang="en-US" dirty="0"/>
              <a:t>Anastasia. Miniature of the second half of the XVI century.</a:t>
            </a:r>
            <a:endParaRPr lang="ru-RU" dirty="0"/>
          </a:p>
        </p:txBody>
      </p:sp>
      <p:pic>
        <p:nvPicPr>
          <p:cNvPr id="8" name="Рисунок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2535" y="1191390"/>
            <a:ext cx="6812202" cy="2597649"/>
          </a:xfrm>
          <a:prstGeom prst="rect">
            <a:avLst/>
          </a:prstGeom>
        </p:spPr>
      </p:pic>
    </p:spTree>
    <p:extLst>
      <p:ext uri="{BB962C8B-B14F-4D97-AF65-F5344CB8AC3E}">
        <p14:creationId xmlns:p14="http://schemas.microsoft.com/office/powerpoint/2010/main" val="12954713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323528" y="908720"/>
            <a:ext cx="8598287" cy="3139321"/>
          </a:xfrm>
          <a:prstGeom prst="rect">
            <a:avLst/>
          </a:prstGeom>
          <a:noFill/>
        </p:spPr>
        <p:txBody>
          <a:bodyPr wrap="square" rtlCol="0">
            <a:spAutoFit/>
          </a:bodyPr>
          <a:lstStyle/>
          <a:p>
            <a:pPr algn="just" defTabSz="540000"/>
            <a:r>
              <a:rPr lang="ru-RU" dirty="0"/>
              <a:t>	</a:t>
            </a:r>
            <a:r>
              <a:rPr lang="en-US" dirty="0"/>
              <a:t>Two sets of samples were prepared for the experiments. Working with fragments of the skeleton and the hair required different approaches.</a:t>
            </a:r>
          </a:p>
          <a:p>
            <a:pPr algn="just" defTabSz="540000"/>
            <a:r>
              <a:rPr lang="ru-RU" dirty="0"/>
              <a:t>	</a:t>
            </a:r>
            <a:r>
              <a:rPr lang="en-US" dirty="0"/>
              <a:t>Rib bones have a porous internal structure, so the samples required very careful cleaning to prevent the saturation by components of the detergent. Cotton wool soaked in distilled water was used to remove rough surface contaminants (sand, dust, etc.). Bone surface soaked with water assisted to a partial swelling of contaminations of organic nature (decay). The bone fragments were carefully wiped with cotton wool soaked in a 3% solution of sodium bicarbonate for removal of such contaminations. The bone fragments were washed with large amount of distilled water (about 0.5 l) using a laboratory polypropylene vessel for washing to remove the remains of cleaning solution from the samples surface. The bone was held on weight using stainless steel tweezers. </a:t>
            </a:r>
            <a:endParaRPr lang="ru-RU" dirty="0"/>
          </a:p>
        </p:txBody>
      </p:sp>
      <p:sp>
        <p:nvSpPr>
          <p:cNvPr id="4" name="Прямоугольник 3"/>
          <p:cNvSpPr/>
          <p:nvPr/>
        </p:nvSpPr>
        <p:spPr>
          <a:xfrm>
            <a:off x="179512" y="385500"/>
            <a:ext cx="8742303" cy="481029"/>
          </a:xfrm>
          <a:prstGeom prst="rect">
            <a:avLst/>
          </a:prstGeom>
        </p:spPr>
        <p:txBody>
          <a:bodyPr wrap="square">
            <a:spAutoFit/>
          </a:bodyPr>
          <a:lstStyle/>
          <a:p>
            <a:pPr algn="ctr">
              <a:lnSpc>
                <a:spcPct val="110000"/>
              </a:lnSpc>
            </a:pPr>
            <a:r>
              <a:rPr lang="en-US" sz="2400" b="1" cap="all"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Preparation of the bone tissue for </a:t>
            </a:r>
            <a:r>
              <a:rPr lang="en-US" sz="2400" b="1" cap="all" dirty="0" smtClean="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irradiation</a:t>
            </a:r>
            <a:endParaRPr lang="ru-RU" sz="2400" b="1" cap="all"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endParaRPr>
          </a:p>
        </p:txBody>
      </p:sp>
      <p:sp>
        <p:nvSpPr>
          <p:cNvPr id="5" name="Прямоугольник 4"/>
          <p:cNvSpPr/>
          <p:nvPr/>
        </p:nvSpPr>
        <p:spPr>
          <a:xfrm>
            <a:off x="468468" y="6208280"/>
            <a:ext cx="8337828" cy="369332"/>
          </a:xfrm>
          <a:prstGeom prst="rect">
            <a:avLst/>
          </a:prstGeom>
        </p:spPr>
        <p:txBody>
          <a:bodyPr wrap="square">
            <a:spAutoFit/>
          </a:bodyPr>
          <a:lstStyle/>
          <a:p>
            <a:pPr algn="ctr"/>
            <a:r>
              <a:rPr lang="it-IT" dirty="0" smtClean="0"/>
              <a:t>Cleaned sample 1</a:t>
            </a:r>
            <a:r>
              <a:rPr lang="ru-RU" dirty="0" smtClean="0">
                <a:ea typeface="Calibri" panose="020F0502020204030204" pitchFamily="34" charset="0"/>
              </a:rPr>
              <a:t>.</a:t>
            </a:r>
            <a:endParaRPr lang="ru-RU" dirty="0"/>
          </a:p>
        </p:txBody>
      </p:sp>
      <p:pic>
        <p:nvPicPr>
          <p:cNvPr id="6" name="Рисунок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8468" y="4048041"/>
            <a:ext cx="8337829" cy="2160240"/>
          </a:xfrm>
          <a:prstGeom prst="rect">
            <a:avLst/>
          </a:prstGeom>
        </p:spPr>
      </p:pic>
    </p:spTree>
    <p:extLst>
      <p:ext uri="{BB962C8B-B14F-4D97-AF65-F5344CB8AC3E}">
        <p14:creationId xmlns:p14="http://schemas.microsoft.com/office/powerpoint/2010/main" val="33919099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Прямоугольник 8"/>
          <p:cNvSpPr/>
          <p:nvPr/>
        </p:nvSpPr>
        <p:spPr>
          <a:xfrm>
            <a:off x="520862" y="6096058"/>
            <a:ext cx="4897454" cy="410882"/>
          </a:xfrm>
          <a:prstGeom prst="rect">
            <a:avLst/>
          </a:prstGeom>
        </p:spPr>
        <p:txBody>
          <a:bodyPr wrap="square">
            <a:spAutoFit/>
          </a:bodyPr>
          <a:lstStyle/>
          <a:p>
            <a:pPr algn="ctr">
              <a:lnSpc>
                <a:spcPct val="115000"/>
              </a:lnSpc>
              <a:spcAft>
                <a:spcPts val="0"/>
              </a:spcAft>
            </a:pPr>
            <a:r>
              <a:rPr lang="it-IT" dirty="0"/>
              <a:t>Cleaned sample </a:t>
            </a:r>
            <a:r>
              <a:rPr lang="ru-RU" dirty="0" smtClean="0">
                <a:ea typeface="Calibri" panose="020F0502020204030204" pitchFamily="34" charset="0"/>
                <a:cs typeface="Calibri" panose="020F0502020204030204" pitchFamily="34" charset="0"/>
              </a:rPr>
              <a:t>2</a:t>
            </a:r>
            <a:r>
              <a:rPr lang="ru-RU" dirty="0">
                <a:ea typeface="Calibri" panose="020F0502020204030204" pitchFamily="34" charset="0"/>
                <a:cs typeface="Calibri" panose="020F0502020204030204" pitchFamily="34" charset="0"/>
              </a:rPr>
              <a:t>.</a:t>
            </a:r>
            <a:endParaRPr lang="ru-RU" sz="1600" dirty="0">
              <a:ea typeface="Calibri" panose="020F0502020204030204" pitchFamily="34" charset="0"/>
              <a:cs typeface="Times New Roman" panose="02020603050405020304" pitchFamily="18" charset="0"/>
            </a:endParaRPr>
          </a:p>
        </p:txBody>
      </p:sp>
      <p:sp>
        <p:nvSpPr>
          <p:cNvPr id="11" name="Прямоугольник 10"/>
          <p:cNvSpPr/>
          <p:nvPr/>
        </p:nvSpPr>
        <p:spPr>
          <a:xfrm>
            <a:off x="5404014" y="2992052"/>
            <a:ext cx="3384376" cy="3416320"/>
          </a:xfrm>
          <a:prstGeom prst="rect">
            <a:avLst/>
          </a:prstGeom>
        </p:spPr>
        <p:txBody>
          <a:bodyPr wrap="square">
            <a:spAutoFit/>
          </a:bodyPr>
          <a:lstStyle/>
          <a:p>
            <a:pPr algn="just" defTabSz="540000"/>
            <a:r>
              <a:rPr lang="en-US" dirty="0" smtClean="0"/>
              <a:t>	</a:t>
            </a:r>
            <a:r>
              <a:rPr lang="en-US" dirty="0"/>
              <a:t>Samples of bone tissue were dried in a drying oven during the day at temperature of 40 </a:t>
            </a:r>
            <a:r>
              <a:rPr lang="en-US" baseline="30000" dirty="0"/>
              <a:t>◦</a:t>
            </a:r>
            <a:r>
              <a:rPr lang="en-US" dirty="0"/>
              <a:t>C. This provided evaporation of maximum possible water quantity.</a:t>
            </a:r>
          </a:p>
          <a:p>
            <a:pPr algn="just" defTabSz="540000"/>
            <a:r>
              <a:rPr lang="en-US" dirty="0"/>
              <a:t>	Grinding the samples to a powder was performed using a planetary mill, equipped with agate cup and balls. The grinded samples were dried for 72 h at temperature of 40 </a:t>
            </a:r>
            <a:r>
              <a:rPr lang="en-US" baseline="30000" dirty="0"/>
              <a:t>◦</a:t>
            </a:r>
            <a:r>
              <a:rPr lang="en-US" dirty="0"/>
              <a:t>C to constant weight.</a:t>
            </a:r>
            <a:endParaRPr lang="ru-RU" dirty="0"/>
          </a:p>
        </p:txBody>
      </p:sp>
      <p:pic>
        <p:nvPicPr>
          <p:cNvPr id="4" name="Рисунок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504" y="2803140"/>
            <a:ext cx="5335525" cy="3236474"/>
          </a:xfrm>
          <a:prstGeom prst="rect">
            <a:avLst/>
          </a:prstGeom>
        </p:spPr>
      </p:pic>
      <p:sp>
        <p:nvSpPr>
          <p:cNvPr id="2" name="Прямоугольник 1"/>
          <p:cNvSpPr/>
          <p:nvPr/>
        </p:nvSpPr>
        <p:spPr>
          <a:xfrm>
            <a:off x="462650" y="406729"/>
            <a:ext cx="8320448" cy="2585323"/>
          </a:xfrm>
          <a:prstGeom prst="rect">
            <a:avLst/>
          </a:prstGeom>
        </p:spPr>
        <p:txBody>
          <a:bodyPr wrap="square">
            <a:spAutoFit/>
          </a:bodyPr>
          <a:lstStyle/>
          <a:p>
            <a:pPr algn="just" defTabSz="540000"/>
            <a:r>
              <a:rPr lang="en-US" dirty="0" smtClean="0"/>
              <a:t>	Remains </a:t>
            </a:r>
            <a:r>
              <a:rPr lang="en-US" dirty="0"/>
              <a:t>of organic compounds were removed from the surface of the samples using cotton wool soaked in 96% ethyl alcohol. All operations for removal of contaminants were performed by repeated wiping of the samples using pieces of cotton wool, soaked with the appropriate cleaning solutions, until the termination of the wool </a:t>
            </a:r>
            <a:r>
              <a:rPr lang="it-IT" dirty="0"/>
              <a:t>contamination.</a:t>
            </a:r>
          </a:p>
          <a:p>
            <a:pPr algn="just" defTabSz="540000"/>
            <a:r>
              <a:rPr lang="ru-RU" dirty="0"/>
              <a:t>	</a:t>
            </a:r>
            <a:r>
              <a:rPr lang="en-US" dirty="0"/>
              <a:t>Since the porous ends of the bones could absorb a certain amount of cleaning solutions and the removed particles of contaminations, small sections of the ends of the ribs were removed after cleaning. Figs. below show the image of the </a:t>
            </a:r>
            <a:r>
              <a:rPr lang="it-IT" dirty="0"/>
              <a:t>bone tissue after cleaning.</a:t>
            </a:r>
            <a:endParaRPr lang="ru-RU" dirty="0"/>
          </a:p>
        </p:txBody>
      </p:sp>
    </p:spTree>
    <p:extLst>
      <p:ext uri="{BB962C8B-B14F-4D97-AF65-F5344CB8AC3E}">
        <p14:creationId xmlns:p14="http://schemas.microsoft.com/office/powerpoint/2010/main" val="2392911954"/>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11890</TotalTime>
  <Words>2080</Words>
  <Application>Microsoft Office PowerPoint</Application>
  <PresentationFormat>Экран (4:3)</PresentationFormat>
  <Paragraphs>299</Paragraphs>
  <Slides>32</Slides>
  <Notes>31</Notes>
  <HiddenSlides>0</HiddenSlides>
  <MMClips>0</MMClips>
  <ScaleCrop>false</ScaleCrop>
  <HeadingPairs>
    <vt:vector size="8" baseType="variant">
      <vt:variant>
        <vt:lpstr>Использованные шрифты</vt:lpstr>
      </vt:variant>
      <vt:variant>
        <vt:i4>6</vt:i4>
      </vt:variant>
      <vt:variant>
        <vt:lpstr>Тема</vt:lpstr>
      </vt:variant>
      <vt:variant>
        <vt:i4>1</vt:i4>
      </vt:variant>
      <vt:variant>
        <vt:lpstr>Внедренные серверы OLE</vt:lpstr>
      </vt:variant>
      <vt:variant>
        <vt:i4>1</vt:i4>
      </vt:variant>
      <vt:variant>
        <vt:lpstr>Заголовки слайдов</vt:lpstr>
      </vt:variant>
      <vt:variant>
        <vt:i4>32</vt:i4>
      </vt:variant>
    </vt:vector>
  </HeadingPairs>
  <TitlesOfParts>
    <vt:vector size="40" baseType="lpstr">
      <vt:lpstr>Arial</vt:lpstr>
      <vt:lpstr>Calibri</vt:lpstr>
      <vt:lpstr>Hirmos Caps Ucs</vt:lpstr>
      <vt:lpstr>Symbol</vt:lpstr>
      <vt:lpstr>Tahoma</vt:lpstr>
      <vt:lpstr>Times New Roman</vt:lpstr>
      <vt:lpstr>Тема Office</vt:lpstr>
      <vt:lpstr>Уравнение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dc:creator>
  <cp:lastModifiedBy>Admin</cp:lastModifiedBy>
  <cp:revision>1121</cp:revision>
  <cp:lastPrinted>2015-02-17T13:59:59Z</cp:lastPrinted>
  <dcterms:created xsi:type="dcterms:W3CDTF">2013-10-22T10:47:54Z</dcterms:created>
  <dcterms:modified xsi:type="dcterms:W3CDTF">2018-01-17T13:53:35Z</dcterms:modified>
</cp:coreProperties>
</file>