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670" r:id="rId2"/>
    <p:sldId id="892" r:id="rId3"/>
    <p:sldId id="782" r:id="rId4"/>
    <p:sldId id="887" r:id="rId5"/>
    <p:sldId id="783" r:id="rId6"/>
    <p:sldId id="893" r:id="rId7"/>
    <p:sldId id="894" r:id="rId8"/>
    <p:sldId id="895" r:id="rId9"/>
    <p:sldId id="784" r:id="rId10"/>
    <p:sldId id="890" r:id="rId11"/>
    <p:sldId id="880" r:id="rId12"/>
    <p:sldId id="834" r:id="rId13"/>
    <p:sldId id="861" r:id="rId14"/>
    <p:sldId id="874" r:id="rId15"/>
    <p:sldId id="891" r:id="rId16"/>
    <p:sldId id="885" r:id="rId17"/>
    <p:sldId id="869" r:id="rId18"/>
    <p:sldId id="864" r:id="rId19"/>
    <p:sldId id="865" r:id="rId20"/>
    <p:sldId id="889" r:id="rId21"/>
    <p:sldId id="870" r:id="rId22"/>
    <p:sldId id="888" r:id="rId23"/>
    <p:sldId id="863" r:id="rId24"/>
    <p:sldId id="794" r:id="rId25"/>
    <p:sldId id="873" r:id="rId26"/>
    <p:sldId id="860" r:id="rId27"/>
    <p:sldId id="814" r:id="rId28"/>
    <p:sldId id="815" r:id="rId29"/>
    <p:sldId id="813" r:id="rId30"/>
    <p:sldId id="898" r:id="rId31"/>
    <p:sldId id="899" r:id="rId32"/>
    <p:sldId id="734" r:id="rId33"/>
    <p:sldId id="823" r:id="rId34"/>
    <p:sldId id="872" r:id="rId35"/>
    <p:sldId id="827" r:id="rId36"/>
    <p:sldId id="896" r:id="rId37"/>
    <p:sldId id="763" r:id="rId38"/>
    <p:sldId id="876" r:id="rId39"/>
    <p:sldId id="883" r:id="rId40"/>
    <p:sldId id="852" r:id="rId41"/>
    <p:sldId id="886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3C9FF"/>
    <a:srgbClr val="FFDAAC"/>
    <a:srgbClr val="9DFCFF"/>
    <a:srgbClr val="FFE9D2"/>
    <a:srgbClr val="FFFEF8"/>
    <a:srgbClr val="EAFCFF"/>
    <a:srgbClr val="EFFCFD"/>
    <a:srgbClr val="EAF8FA"/>
    <a:srgbClr val="E1F3FA"/>
    <a:srgbClr val="DFF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2" autoAdjust="0"/>
    <p:restoredTop sz="99315" autoAdjust="0"/>
  </p:normalViewPr>
  <p:slideViewPr>
    <p:cSldViewPr snapToGrid="0">
      <p:cViewPr>
        <p:scale>
          <a:sx n="85" d="100"/>
          <a:sy n="85" d="100"/>
        </p:scale>
        <p:origin x="-920" y="-360"/>
      </p:cViewPr>
      <p:guideLst>
        <p:guide orient="horz" pos="1649"/>
        <p:guide pos="2333"/>
      </p:guideLst>
    </p:cSldViewPr>
  </p:slideViewPr>
  <p:outlineViewPr>
    <p:cViewPr>
      <p:scale>
        <a:sx n="33" d="100"/>
        <a:sy n="33" d="100"/>
      </p:scale>
      <p:origin x="0" y="1872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16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11C6A0-924E-4D4C-A634-CB38026DAA40}" type="datetime1">
              <a:rPr lang="en-US"/>
              <a:pPr/>
              <a:t>20/09/18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86BFF3-4574-4307-A599-C396A727DD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687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BD3B1A-181B-4672-AAAC-B1290729355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347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</a:t>
            </a:r>
            <a:r>
              <a:rPr lang="en-US" baseline="0" dirty="0" smtClean="0"/>
              <a:t> afternoon! First of all I would like to express my gratitude to organizers for the opportunity to give a short presentations on the NICA project and related physics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398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view of major NICA facilities. The </a:t>
            </a:r>
            <a:r>
              <a:rPr lang="en-US" dirty="0" err="1" smtClean="0"/>
              <a:t>Nuclotron</a:t>
            </a:r>
            <a:r>
              <a:rPr lang="en-US" dirty="0" smtClean="0"/>
              <a:t> – </a:t>
            </a:r>
            <a:r>
              <a:rPr lang="en-US" dirty="0" err="1" smtClean="0"/>
              <a:t>supercoducting</a:t>
            </a:r>
            <a:r>
              <a:rPr lang="en-US" dirty="0" smtClean="0"/>
              <a:t> synchrotron with circumference</a:t>
            </a:r>
            <a:r>
              <a:rPr lang="en-US" baseline="0" dirty="0" smtClean="0"/>
              <a:t> of 250 meters was put in operation 24 years ago. The beams from </a:t>
            </a:r>
            <a:r>
              <a:rPr lang="en-US" baseline="0" dirty="0" err="1" smtClean="0"/>
              <a:t>Nuclotron</a:t>
            </a:r>
            <a:r>
              <a:rPr lang="en-US" baseline="0" dirty="0" smtClean="0"/>
              <a:t> are extracted to the experimental hall, where the first experiment of NICA program BM@N is located. The plan is to put in operation a booster in 2019, and collider - in 2020 simultaneously with the MPD.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202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two </a:t>
            </a:r>
            <a:r>
              <a:rPr lang="en-US" dirty="0" err="1" smtClean="0"/>
              <a:t>linacs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smtClean="0"/>
              <a:t> The old one,</a:t>
            </a:r>
            <a:r>
              <a:rPr lang="en-US" baseline="0" dirty="0" smtClean="0"/>
              <a:t> </a:t>
            </a:r>
            <a:r>
              <a:rPr lang="en-US" dirty="0" smtClean="0"/>
              <a:t>LU-20,</a:t>
            </a:r>
            <a:r>
              <a:rPr lang="en-US" baseline="0" dirty="0" smtClean="0"/>
              <a:t> is for polarized particles and light ions. Last year it was upgraded with a new fore-injector.</a:t>
            </a:r>
            <a:r>
              <a:rPr lang="en-US" dirty="0" smtClean="0"/>
              <a:t>  The ions from LU-20 are injected directly to the NUCLOTRON.</a:t>
            </a:r>
          </a:p>
          <a:p>
            <a:r>
              <a:rPr lang="en-US" dirty="0" smtClean="0"/>
              <a:t>The new </a:t>
            </a:r>
            <a:r>
              <a:rPr lang="en-US" dirty="0" err="1" smtClean="0"/>
              <a:t>linac</a:t>
            </a:r>
            <a:r>
              <a:rPr lang="en-US" dirty="0" smtClean="0"/>
              <a:t>, </a:t>
            </a:r>
            <a:r>
              <a:rPr lang="en-US" dirty="0" err="1" smtClean="0"/>
              <a:t>HILAc</a:t>
            </a:r>
            <a:r>
              <a:rPr lang="en-US" dirty="0" smtClean="0"/>
              <a:t>, dedicated for heavy ions, was fully commissioned</a:t>
            </a:r>
            <a:r>
              <a:rPr lang="en-US" baseline="0" dirty="0" smtClean="0"/>
              <a:t> in October 2016. The heavy ions will be injected to the booster.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34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Recently the the BN@M physics program was extended by new proposal – to measure SR correlations. These measurements will provide direct information on NN interaction inside  a nuclei</a:t>
            </a:r>
            <a:r>
              <a:rPr lang="en-US" baseline="0" noProof="0" dirty="0" smtClean="0"/>
              <a:t> in the region where its dynamics changes from repulsive to attractive behavior.</a:t>
            </a:r>
            <a:r>
              <a:rPr lang="en-US" noProof="0" dirty="0" smtClean="0"/>
              <a:t>  An</a:t>
            </a:r>
            <a:r>
              <a:rPr lang="en-US" baseline="0" noProof="0" dirty="0" smtClean="0"/>
              <a:t> exclusive reaction will be studied in inverse kinematics.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424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Several milestones are foreseen to put in operation the fully equipped detector. There major tracker is based on the  GEM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chambers installed inside the gap of dipole magnet. Fully equipped set-up contains as well TOF system,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Ecal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, zero degree calorimeter and silicon tracker, which will be installed just downstream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the target.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A2C2CB-9F0D-B646-A8EA-84DCBEC24913}" type="slidenum">
              <a:rPr lang="ru-RU" sz="1200"/>
              <a:pPr eaLnBrk="1" hangingPunct="1"/>
              <a:t>16</a:t>
            </a:fld>
            <a:endParaRPr 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800" smtClean="0">
                <a:cs typeface="Arial" panose="020B0604020202020204" pitchFamily="34" charset="0"/>
              </a:rPr>
              <a:t>Проведены геодезические работы (юстировка) для установки СЭО относительно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оси бустера. Юстировка производилась трекером </a:t>
            </a:r>
            <a:r>
              <a:rPr lang="en-US" altLang="ru-RU" sz="800" smtClean="0">
                <a:cs typeface="Arial" panose="020B0604020202020204" pitchFamily="34" charset="0"/>
              </a:rPr>
              <a:t>Leica AT</a:t>
            </a:r>
            <a:r>
              <a:rPr lang="ru-RU" altLang="ru-RU" sz="800" smtClean="0">
                <a:cs typeface="Arial" panose="020B0604020202020204" pitchFamily="34" charset="0"/>
              </a:rPr>
              <a:t>4101.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Точность юстировки составила 0.1 мм.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800" smtClean="0">
                <a:cs typeface="Arial" panose="020B0604020202020204" pitchFamily="34" charset="0"/>
              </a:rPr>
              <a:t>Смонтирована и подключена по временной схеме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для работы с магнитным полем до 1 кГс при потребляемой мощность 120 кВт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система питания соленоидов, состоящая из 4 шкафов ИСТ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совместно с их трансформаторами.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Максимальное проектное поле составляет 2 кГс,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и для его возбуждения требуется полная мощность питания примерно 400 кВт,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что будет возможно применить после введения в строй новой подстанции. 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800" smtClean="0">
                <a:cs typeface="Arial" panose="020B0604020202020204" pitchFamily="34" charset="0"/>
              </a:rPr>
              <a:t>Создана система водоснабжения замкнутого контура для охлаждения СЭО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с рабочим давлением в системе от 3-х до 6-и Атм.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ru-RU" altLang="ru-RU" sz="800" smtClean="0">
                <a:cs typeface="Arial" panose="020B0604020202020204" pitchFamily="34" charset="0"/>
              </a:rPr>
              <a:t>Проведены измерения однородности и настройка магнитного поля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центрального соленоида. Для измерения однородности магнитных полей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в СЭО использовался метод «компаса», разработанный в ИЯФ им Будкера.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В итоге при настройке секции охлаждения СЭО бустера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достигнута среднеквадратичная неоднородность магнитного поля Δ</a:t>
            </a:r>
            <a:r>
              <a:rPr lang="ru-RU" altLang="ru-RU" sz="800" i="1" smtClean="0">
                <a:cs typeface="Arial" panose="020B0604020202020204" pitchFamily="34" charset="0"/>
              </a:rPr>
              <a:t>B/B</a:t>
            </a:r>
            <a:r>
              <a:rPr lang="ru-RU" altLang="ru-RU" sz="800" smtClean="0">
                <a:cs typeface="Arial" panose="020B0604020202020204" pitchFamily="34" charset="0"/>
              </a:rPr>
              <a:t>=2×10</a:t>
            </a:r>
            <a:r>
              <a:rPr lang="ru-RU" altLang="ru-RU" sz="800" baseline="30000" smtClean="0">
                <a:cs typeface="Arial" panose="020B0604020202020204" pitchFamily="34" charset="0"/>
              </a:rPr>
              <a:t>-5</a:t>
            </a:r>
            <a:r>
              <a:rPr lang="ru-RU" altLang="ru-RU" sz="800" smtClean="0">
                <a:cs typeface="Arial" panose="020B0604020202020204" pitchFamily="34" charset="0"/>
              </a:rPr>
              <a:t>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(при проектной величине Δ</a:t>
            </a:r>
            <a:r>
              <a:rPr lang="ru-RU" altLang="ru-RU" sz="800" i="1" smtClean="0">
                <a:cs typeface="Arial" panose="020B0604020202020204" pitchFamily="34" charset="0"/>
              </a:rPr>
              <a:t>B/B</a:t>
            </a:r>
            <a:r>
              <a:rPr lang="ru-RU" altLang="ru-RU" sz="800" smtClean="0">
                <a:cs typeface="Arial" panose="020B0604020202020204" pitchFamily="34" charset="0"/>
              </a:rPr>
              <a:t>&lt;10</a:t>
            </a:r>
            <a:r>
              <a:rPr lang="ru-RU" altLang="ru-RU" sz="800" baseline="30000" smtClean="0">
                <a:cs typeface="Arial" panose="020B0604020202020204" pitchFamily="34" charset="0"/>
              </a:rPr>
              <a:t>-4</a:t>
            </a:r>
            <a:r>
              <a:rPr lang="ru-RU" altLang="ru-RU" sz="800" smtClean="0">
                <a:cs typeface="Arial" panose="020B0604020202020204" pitchFamily="34" charset="0"/>
              </a:rPr>
              <a:t>) в широком диапазоне значений </a:t>
            </a:r>
            <a:endParaRPr lang="en-US" altLang="ru-RU" sz="80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магнитного поля при пропорциональной перестройке магнитных полей.</a:t>
            </a: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- Осуществлена сборка вакуумной системы. После проведения магнитных измерений магнитная система СЭО была полностью разобрана за исключением центрального соленоида. Далее сборка вакуумной системы осуществлялась поэтапно совместно с магнитной системой. После сборки части вакуумной камеры и части магнитной системы осуществлялся контроль герметичности собранных вакуумных соединений. Только после этого переходили к следующему этапу сборки вакуумной и магнитной систем.</a:t>
            </a: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- Для получения необходимого вакуума в течение 3-х дней была проведена процедура прогрева и через пару недель после прогрева достигнуто значение вакуума 2.5×10</a:t>
            </a:r>
            <a:r>
              <a:rPr lang="ru-RU" altLang="ru-RU" sz="800" baseline="30000" smtClean="0">
                <a:cs typeface="Arial" panose="020B0604020202020204" pitchFamily="34" charset="0"/>
              </a:rPr>
              <a:t>-9 </a:t>
            </a:r>
            <a:r>
              <a:rPr lang="ru-RU" altLang="ru-RU" sz="800" smtClean="0">
                <a:cs typeface="Arial" panose="020B0604020202020204" pitchFamily="34" charset="0"/>
              </a:rPr>
              <a:t>мбар, что соответствует необходимым вакуумным условиям в бустере. В ходе процедуры прогрева были проведены следующие работы: монтаж системы прогрева, дегазация титановых насосов </a:t>
            </a:r>
            <a:r>
              <a:rPr lang="en-US" altLang="ru-RU" sz="800" smtClean="0">
                <a:cs typeface="Arial" panose="020B0604020202020204" pitchFamily="34" charset="0"/>
              </a:rPr>
              <a:t>TSP</a:t>
            </a:r>
            <a:r>
              <a:rPr lang="ru-RU" altLang="ru-RU" sz="800" smtClean="0">
                <a:cs typeface="Arial" panose="020B0604020202020204" pitchFamily="34" charset="0"/>
              </a:rPr>
              <a:t>, активация нераспыляемых геттеров </a:t>
            </a:r>
            <a:r>
              <a:rPr lang="en-US" altLang="ru-RU" sz="800" smtClean="0">
                <a:cs typeface="Arial" panose="020B0604020202020204" pitchFamily="34" charset="0"/>
              </a:rPr>
              <a:t>NEG</a:t>
            </a:r>
            <a:r>
              <a:rPr lang="ru-RU" altLang="ru-RU" sz="800" smtClean="0">
                <a:cs typeface="Arial" panose="020B0604020202020204" pitchFamily="34" charset="0"/>
              </a:rPr>
              <a:t>, активация катода электронной пушки, включение ионных насосов, подключение </a:t>
            </a:r>
            <a:r>
              <a:rPr lang="en-US" altLang="ru-RU" sz="800" smtClean="0">
                <a:cs typeface="Arial" panose="020B0604020202020204" pitchFamily="34" charset="0"/>
              </a:rPr>
              <a:t>UHV</a:t>
            </a:r>
            <a:r>
              <a:rPr lang="ru-RU" altLang="ru-RU" sz="800" smtClean="0">
                <a:cs typeface="Arial" panose="020B0604020202020204" pitchFamily="34" charset="0"/>
              </a:rPr>
              <a:t> вакуумметров, включение титановых распылителей.</a:t>
            </a:r>
          </a:p>
          <a:p>
            <a:pPr>
              <a:lnSpc>
                <a:spcPct val="80000"/>
              </a:lnSpc>
            </a:pPr>
            <a:r>
              <a:rPr lang="ru-RU" altLang="ru-RU" sz="800" smtClean="0">
                <a:cs typeface="Arial" panose="020B0604020202020204" pitchFamily="34" charset="0"/>
              </a:rPr>
              <a:t>- Смонтированы высоковольтные коммуникации, масляная система охлаждения коллектора электронов и проведено тестирование всех высоковольтных источников. </a:t>
            </a:r>
          </a:p>
          <a:p>
            <a:pPr>
              <a:lnSpc>
                <a:spcPct val="80000"/>
              </a:lnSpc>
            </a:pPr>
            <a:endParaRPr lang="ru-RU" altLang="ru-RU" sz="800" smtClean="0">
              <a:cs typeface="Arial" panose="020B0604020202020204" pitchFamily="34" charset="0"/>
            </a:endParaRPr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F8D9CF7-533B-4E2D-9A1A-412ACD1A7C43}" type="slidenum">
              <a:rPr lang="ru-RU" altLang="ru-RU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9596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43E8B-2ADD-4B0B-93D9-961561E15E1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784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lattice </a:t>
            </a:r>
            <a:r>
              <a:rPr lang="en-US" dirty="0">
                <a:ea typeface="ＭＳ Ｐゴシック" charset="0"/>
                <a:cs typeface="ＭＳ Ｐゴシック" charset="0"/>
              </a:rPr>
              <a:t>design and prototyping of most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collider elements </a:t>
            </a:r>
            <a:r>
              <a:rPr lang="en-US" dirty="0">
                <a:ea typeface="ＭＳ Ｐゴシック" charset="0"/>
                <a:cs typeface="ＭＳ Ｐゴシック" charset="0"/>
              </a:rPr>
              <a:t>are completed. The ring circumference is twice as one of the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Nuclotron</a:t>
            </a:r>
            <a:r>
              <a:rPr lang="en-US" dirty="0">
                <a:ea typeface="ＭＳ Ｐゴシック" charset="0"/>
                <a:cs typeface="ＭＳ Ｐゴシック" charset="0"/>
              </a:rPr>
              <a:t>.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For the</a:t>
            </a:r>
            <a:r>
              <a:rPr lang="en-US" baseline="0" dirty="0" smtClean="0">
                <a:ea typeface="ＭＳ Ｐゴシック" charset="0"/>
                <a:cs typeface="ＭＳ Ｐゴシック" charset="0"/>
              </a:rPr>
              <a:t> gold beam a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ea typeface="ＭＳ Ｐゴシック" charset="0"/>
                <a:cs typeface="ＭＳ Ｐゴシック" charset="0"/>
              </a:rPr>
              <a:t>Luminosity at  the energy above 10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GeV</a:t>
            </a:r>
            <a:r>
              <a:rPr lang="en-US" dirty="0">
                <a:ea typeface="ＭＳ Ｐゴシック" charset="0"/>
                <a:cs typeface="ＭＳ Ｐゴシック" charset="0"/>
              </a:rPr>
              <a:t> per nucleon will be 10 to the 27  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A577D9-ABC0-0C4C-9CAB-9E6515ED4DFC}" type="slidenum">
              <a:rPr lang="ru-RU" sz="1200"/>
              <a:pPr eaLnBrk="1" hangingPunct="1"/>
              <a:t>24</a:t>
            </a:fld>
            <a:endParaRPr lang="ru-RU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Few</a:t>
            </a:r>
            <a:r>
              <a:rPr lang="en-US" baseline="0" dirty="0" smtClean="0"/>
              <a:t> words on the NICA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051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The major part of MPD is SC solenoiodal magnet. It is a challenging project due to very high requirement for the magnetic field homogeneity – better that a permill.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After long negotiations a contract is signed with the ASG sc company – the one which produced  a big solenoid for CMS. The ASG is responsible for production of coils, cryostat control system etc. In addition the company takes responsibility for the overall supervision and final characteristics.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B32C8BD-70D0-D545-8B47-FF89934A6E05}" type="slidenum">
              <a:rPr lang="ru-RU" sz="1200"/>
              <a:pPr eaLnBrk="1" hangingPunct="1"/>
              <a:t>28</a:t>
            </a:fld>
            <a:endParaRPr lang="ru-RU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 contracts have been signed for the construction of large superconducting solenoid.</a:t>
            </a:r>
            <a:r>
              <a:rPr lang="en-US" baseline="0" dirty="0" smtClean="0"/>
              <a:t> All works are well progressing. The yoke production is going on at </a:t>
            </a:r>
            <a:r>
              <a:rPr lang="en-US" baseline="0" dirty="0" err="1" smtClean="0"/>
              <a:t>Vitkovice</a:t>
            </a:r>
            <a:r>
              <a:rPr lang="en-US" baseline="0" dirty="0" smtClean="0"/>
              <a:t> heavy machinery in Czech Republic. The cold mass is under production in other European enter[prizes.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460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9810" name="Заметки 2"/>
          <p:cNvSpPr>
            <a:spLocks noGrp="1"/>
          </p:cNvSpPr>
          <p:nvPr>
            <p:ph type="body" idx="1"/>
          </p:nvPr>
        </p:nvSpPr>
        <p:spPr bwMode="auto">
          <a:xfrm>
            <a:off x="549276" y="4343400"/>
            <a:ext cx="583247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algn="just" eaLnBrk="1" hangingPunct="1">
              <a:spcBef>
                <a:spcPct val="0"/>
              </a:spcBef>
            </a:pPr>
            <a:r>
              <a:rPr lang="en-US" sz="1400" dirty="0" smtClean="0">
                <a:latin typeface="Calibri" charset="0"/>
                <a:ea typeface="MS PGothic" charset="0"/>
              </a:rPr>
              <a:t>NICA is a </a:t>
            </a:r>
            <a:r>
              <a:rPr lang="en-US" sz="1400" dirty="0" err="1" smtClean="0">
                <a:latin typeface="Calibri" charset="0"/>
                <a:ea typeface="MS PGothic" charset="0"/>
              </a:rPr>
              <a:t>Nuclotron</a:t>
            </a:r>
            <a:r>
              <a:rPr lang="en-US" sz="1400" dirty="0" smtClean="0">
                <a:latin typeface="Calibri" charset="0"/>
                <a:ea typeface="MS PGothic" charset="0"/>
              </a:rPr>
              <a:t> …</a:t>
            </a:r>
            <a:r>
              <a:rPr lang="en-US" sz="1400" baseline="0" dirty="0" smtClean="0">
                <a:latin typeface="Calibri" charset="0"/>
                <a:ea typeface="MS PGothic" charset="0"/>
              </a:rPr>
              <a:t> The main targets of the project are: ..</a:t>
            </a:r>
          </a:p>
          <a:p>
            <a:pPr algn="just" eaLnBrk="1" hangingPunct="1">
              <a:spcBef>
                <a:spcPct val="0"/>
              </a:spcBef>
            </a:pPr>
            <a:r>
              <a:rPr lang="en-US" sz="1400" baseline="0" dirty="0" smtClean="0">
                <a:latin typeface="Calibri" charset="0"/>
                <a:ea typeface="MS PGothic" charset="0"/>
              </a:rPr>
              <a:t>That has required a development of accelerator facility and construction of </a:t>
            </a:r>
            <a:endParaRPr lang="en-US" sz="1400" dirty="0">
              <a:latin typeface="Calibri" charset="0"/>
              <a:ea typeface="MS PGothic" charset="0"/>
            </a:endParaRPr>
          </a:p>
        </p:txBody>
      </p:sp>
      <p:sp>
        <p:nvSpPr>
          <p:cNvPr id="1198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51609037-A38D-034F-8362-C9E592689147}" type="slidenum">
              <a:rPr lang="ru-RU" sz="1200">
                <a:latin typeface="Calibri" charset="0"/>
                <a:cs typeface="Arial" charset="0"/>
              </a:rPr>
              <a:pPr/>
              <a:t>2</a:t>
            </a:fld>
            <a:endParaRPr lang="ru-RU" sz="1200">
              <a:latin typeface="Calibri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MPD will be put in operation at two stages. At the first one the barrel part will be equipped with  major tracking detector TPC, TOF end ECAL.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FHC </a:t>
            </a:r>
            <a:r>
              <a:rPr lang="en-US" dirty="0">
                <a:ea typeface="ＭＳ Ｐゴシック" charset="0"/>
                <a:cs typeface="ＭＳ Ｐゴシック" charset="0"/>
              </a:rPr>
              <a:t>and FD will be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operational </a:t>
            </a:r>
            <a:r>
              <a:rPr lang="en-US" dirty="0">
                <a:ea typeface="ＭＳ Ｐゴシック" charset="0"/>
                <a:cs typeface="ＭＳ Ｐゴシック" charset="0"/>
              </a:rPr>
              <a:t>as well.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At the second stage the detector will be supplemented with IT and end cap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subdetectors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  </a:t>
            </a: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836274-6DE2-844F-9869-B74927C4270E}" type="slidenum">
              <a:rPr lang="ru-RU" sz="1200"/>
              <a:pPr eaLnBrk="1" hangingPunct="1"/>
              <a:t>30</a:t>
            </a:fld>
            <a:endParaRPr lang="ru-RU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MPD will be put in operation at two stages. At the first one the barrel part will be equipped with  major tracking detector TPC, TOF end ECAL.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FHC </a:t>
            </a:r>
            <a:r>
              <a:rPr lang="en-US" dirty="0">
                <a:ea typeface="ＭＳ Ｐゴシック" charset="0"/>
                <a:cs typeface="ＭＳ Ｐゴシック" charset="0"/>
              </a:rPr>
              <a:t>and FD will be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operational </a:t>
            </a:r>
            <a:r>
              <a:rPr lang="en-US" dirty="0">
                <a:ea typeface="ＭＳ Ｐゴシック" charset="0"/>
                <a:cs typeface="ＭＳ Ｐゴシック" charset="0"/>
              </a:rPr>
              <a:t>as well.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At the second stage the detector will be supplemented with IT and end cap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subdetectors</a:t>
            </a:r>
            <a:r>
              <a:rPr lang="en-US" dirty="0">
                <a:ea typeface="ＭＳ Ｐゴシック" charset="0"/>
                <a:cs typeface="ＭＳ Ｐゴシック" charset="0"/>
              </a:rPr>
              <a:t>.</a:t>
            </a:r>
          </a:p>
          <a:p>
            <a:r>
              <a:rPr lang="en-US" dirty="0">
                <a:ea typeface="ＭＳ Ｐゴシック" charset="0"/>
                <a:cs typeface="ＭＳ Ｐゴシック" charset="0"/>
              </a:rPr>
              <a:t>  </a:t>
            </a: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836274-6DE2-844F-9869-B74927C4270E}" type="slidenum">
              <a:rPr lang="ru-RU" sz="1200"/>
              <a:pPr eaLnBrk="1" hangingPunct="1"/>
              <a:t>31</a:t>
            </a:fld>
            <a:endParaRPr lang="ru-RU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One of the unique high-tech projects within the framework of the MPD experiment is the large scale electromagnetic calorimeter of the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shashlik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type with projection geometry. This is a joint project with Tsinghua University (Beijing). It is required to produce more than 40 thousand modules and assemble them into a single cylindrical system, calibrate and put into operation.</a:t>
            </a:r>
            <a:endParaRPr lang="ru-RU" sz="1400" kern="1200" dirty="0" smtClean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7E1C2311-217A-0340-BADB-C9DF56D10651}" type="slidenum">
              <a:rPr lang="ru-RU"/>
              <a:pPr eaLnBrk="1" hangingPunct="1"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Few</a:t>
            </a:r>
            <a:r>
              <a:rPr lang="en-US" baseline="0" dirty="0" smtClean="0"/>
              <a:t> words on the NICA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051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200"/>
              <a:t>V.Kekelidze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5E5B0F0-23C4-604D-A7C7-F2AF1681860E}" type="datetime1">
              <a:rPr lang="ru-RU" sz="1200"/>
              <a:pPr eaLnBrk="1" hangingPunct="1"/>
              <a:t>20/09/18</a:t>
            </a:fld>
            <a:endParaRPr lang="ru-RU" sz="1200"/>
          </a:p>
        </p:txBody>
      </p:sp>
      <p:sp>
        <p:nvSpPr>
          <p:cNvPr id="225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D62808-9F30-1F43-83B9-CF3587B3FD0E}" type="slidenum">
              <a:rPr lang="ru-RU" sz="1200"/>
              <a:pPr eaLnBrk="1" hangingPunct="1"/>
              <a:t>3</a:t>
            </a:fld>
            <a:endParaRPr lang="ru-RU" sz="1200"/>
          </a:p>
        </p:txBody>
      </p:sp>
      <p:sp>
        <p:nvSpPr>
          <p:cNvPr id="225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sz="1600" dirty="0" smtClean="0">
                <a:latin typeface="Arial"/>
                <a:ea typeface="ＭＳ Ｐゴシック" charset="0"/>
                <a:cs typeface="Arial"/>
              </a:rPr>
              <a:t>The main</a:t>
            </a:r>
            <a:r>
              <a:rPr lang="en-US" sz="1600" baseline="0" dirty="0" smtClean="0">
                <a:latin typeface="Arial"/>
                <a:ea typeface="ＭＳ Ｐゴシック" charset="0"/>
                <a:cs typeface="Arial"/>
              </a:rPr>
              <a:t> task of  heavy ion collision physics is exploration of the QCD phase diagram, in particular, transition between hadron gas and quark-gluon matter. From the world of our Universe to the world of quarks and gluons.</a:t>
            </a:r>
          </a:p>
          <a:p>
            <a:r>
              <a:rPr lang="en-US" sz="1600" baseline="0" dirty="0" smtClean="0">
                <a:latin typeface="Arial"/>
                <a:ea typeface="ＭＳ Ｐゴシック" charset="0"/>
                <a:cs typeface="Arial"/>
              </a:rPr>
              <a:t>Special interest is related with </a:t>
            </a:r>
            <a:r>
              <a:rPr lang="ru-RU" sz="1600" baseline="0" dirty="0" smtClean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aseline="0" dirty="0" smtClean="0">
                <a:latin typeface="Arial"/>
                <a:ea typeface="ＭＳ Ｐゴシック" charset="0"/>
                <a:cs typeface="Arial"/>
              </a:rPr>
              <a:t>a phase transition at the highest baryon chemical potential or max baryonic density, which could exist in the core of neutron stars.  </a:t>
            </a:r>
            <a:endParaRPr lang="en-US" sz="1600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318F3-7E7E-1D40-934A-711DCEDD20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4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 baryonic density to be reached in </a:t>
            </a:r>
            <a:r>
              <a:rPr lang="en-US" dirty="0" err="1" smtClean="0"/>
              <a:t>Au+Au</a:t>
            </a:r>
            <a:r>
              <a:rPr lang="en-US" dirty="0" smtClean="0"/>
              <a:t> collisions according various models is 5 and 8 standard densities  at FAIR and NICA energies correspondingly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318F3-7E7E-1D40-934A-711DCEDD20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09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Concerning fixed target experiments –there are several ones including NICA/BMN. CBM/FAIR will provide extremely high interaction rate. </a:t>
            </a:r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B7EFDE-B0AC-F740-B521-07E42D782024}" type="slidenum">
              <a:rPr lang="de-DE" sz="1200">
                <a:latin typeface="Calibri" charset="0"/>
                <a:ea typeface="MS PGothic" charset="0"/>
                <a:cs typeface="MS PGothic" charset="0"/>
              </a:rPr>
              <a:pPr eaLnBrk="1" hangingPunct="1"/>
              <a:t>6</a:t>
            </a:fld>
            <a:endParaRPr lang="de-DE" sz="1200"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Only two collider experiments can explore the energy range of maximum baryonic density: Beam energy scan of STAR and NICA/MPD.</a:t>
            </a:r>
          </a:p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However at different interaction rates.</a:t>
            </a:r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349579F-10B7-8340-BA42-7624691AE3D4}" type="slidenum">
              <a:rPr lang="de-DE" sz="1200">
                <a:latin typeface="Calibri" charset="0"/>
                <a:ea typeface="MS PGothic" charset="0"/>
                <a:cs typeface="MS PGothic" charset="0"/>
              </a:rPr>
              <a:pPr eaLnBrk="1" hangingPunct="1"/>
              <a:t>7</a:t>
            </a:fld>
            <a:endParaRPr lang="de-DE" sz="1200"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latin typeface="Calibri" charset="0"/>
                <a:ea typeface="MS PGothic" charset="0"/>
                <a:cs typeface="MS PGothic" charset="0"/>
              </a:rPr>
              <a:t>Concerning fixed target experiments –there are several ones including NICA/BMN. CBM/FAIR will provide extremely high interaction rate. </a:t>
            </a:r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74C1D6E-C806-1E4A-92EB-CE538D06390D}" type="slidenum">
              <a:rPr lang="de-DE" sz="1200">
                <a:latin typeface="Calibri" charset="0"/>
                <a:ea typeface="MS PGothic" charset="0"/>
                <a:cs typeface="MS PGothic" charset="0"/>
              </a:rPr>
              <a:pPr eaLnBrk="1" hangingPunct="1"/>
              <a:t>8</a:t>
            </a:fld>
            <a:endParaRPr lang="de-DE" sz="1200">
              <a:latin typeface="Calibri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Study of nucleon spin structure must prove the sum rule and to solve a puzzle of “spin deficit”. NICA collider will provide collisions of protons and deuterons with all combinations of polarization – transversal and longitudinal. It will allow to measure all 8 intrinsic-transverse-momentum PDFs at leading twists in one experiment. MMTDY mechanism and SIDIS processes are good tools for these measurements. 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C5208F-C379-454F-8273-88A561DB789D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541E2-37FC-4A5F-8AA9-84DEF7FD660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11278-9E03-40C4-9000-C6326798239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DA0658-F0A9-4CA4-A7FB-67CC34A960A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5243B-F150-4F61-8794-094FAA8AA8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AA998C-65D7-46C3-82E3-15AC5AD9C5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43C02-C722-44F4-A713-B7A91DFFCF5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0217B-8183-4E7A-98AC-12846F6965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95884D-8A42-48F6-9C61-CA18CA3AD0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F401F9-AB59-4D48-914B-A4843DDFC6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E91FD-C6A2-44A0-AF4B-9F6CFC8FED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B4037-B1E1-45DC-8300-9D287C81F4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07510-CD4E-4320-B1B7-E77576364A8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65147-A597-4F83-9CC4-709243971B5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B83AC-D26F-47F5-AF95-E58C81BCC3A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3A66F6C-EDA5-4A52-BE43-FDC79D04737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4" r:id="rId1"/>
    <p:sldLayoutId id="2147484805" r:id="rId2"/>
    <p:sldLayoutId id="2147484806" r:id="rId3"/>
    <p:sldLayoutId id="2147484807" r:id="rId4"/>
    <p:sldLayoutId id="2147484808" r:id="rId5"/>
    <p:sldLayoutId id="2147484809" r:id="rId6"/>
    <p:sldLayoutId id="2147484811" r:id="rId7"/>
    <p:sldLayoutId id="2147484812" r:id="rId8"/>
    <p:sldLayoutId id="2147484810" r:id="rId9"/>
    <p:sldLayoutId id="2147484813" r:id="rId10"/>
    <p:sldLayoutId id="2147484814" r:id="rId11"/>
    <p:sldLayoutId id="2147484815" r:id="rId12"/>
    <p:sldLayoutId id="2147484816" r:id="rId13"/>
    <p:sldLayoutId id="2147484817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wmf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emf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24.wmf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emf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57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g"/><Relationship Id="rId5" Type="http://schemas.openxmlformats.org/officeDocument/2006/relationships/image" Target="../media/image64.jpeg"/><Relationship Id="rId6" Type="http://schemas.openxmlformats.org/officeDocument/2006/relationships/image" Target="../media/image65.png"/><Relationship Id="rId7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2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8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jpeg"/><Relationship Id="rId5" Type="http://schemas.openxmlformats.org/officeDocument/2006/relationships/image" Target="../media/image71.png"/><Relationship Id="rId6" Type="http://schemas.openxmlformats.org/officeDocument/2006/relationships/image" Target="../media/image72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2.png"/><Relationship Id="rId6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7" descr="дубна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Subtitle 2"/>
          <p:cNvSpPr>
            <a:spLocks noGrp="1"/>
          </p:cNvSpPr>
          <p:nvPr>
            <p:ph type="subTitle" idx="1"/>
          </p:nvPr>
        </p:nvSpPr>
        <p:spPr>
          <a:xfrm>
            <a:off x="6604000" y="831497"/>
            <a:ext cx="1948745" cy="489304"/>
          </a:xfrm>
        </p:spPr>
        <p:txBody>
          <a:bodyPr/>
          <a:lstStyle/>
          <a:p>
            <a:pPr eaLnBrk="1" hangingPunct="1"/>
            <a:r>
              <a:rPr lang="en-US" sz="2000" i="1" u="sng" dirty="0" err="1" smtClean="0">
                <a:solidFill>
                  <a:srgbClr val="000090"/>
                </a:solidFill>
                <a:ea typeface="ＭＳ Ｐゴシック" pitchFamily="34" charset="-128"/>
                <a:cs typeface="Arial" pitchFamily="34" charset="0"/>
              </a:rPr>
              <a:t>V.Kekelidze</a:t>
            </a:r>
            <a:endParaRPr lang="en-US" sz="2000" i="1" u="sng" dirty="0" smtClean="0">
              <a:solidFill>
                <a:srgbClr val="000090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997700" y="2819400"/>
            <a:ext cx="393700" cy="101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7239000" y="2452688"/>
            <a:ext cx="749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NICA</a:t>
            </a:r>
          </a:p>
        </p:txBody>
      </p:sp>
      <p:sp>
        <p:nvSpPr>
          <p:cNvPr id="18442" name="TextBox 10"/>
          <p:cNvSpPr txBox="1">
            <a:spLocks noChangeArrowheads="1"/>
          </p:cNvSpPr>
          <p:nvPr/>
        </p:nvSpPr>
        <p:spPr bwMode="auto">
          <a:xfrm>
            <a:off x="5524500" y="4064000"/>
            <a:ext cx="936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b="1" i="1">
                <a:solidFill>
                  <a:srgbClr val="000090"/>
                </a:solidFill>
              </a:rPr>
              <a:t>Volga</a:t>
            </a:r>
          </a:p>
          <a:p>
            <a:pPr algn="r"/>
            <a:r>
              <a:rPr lang="en-US" sz="2000" b="1" i="1">
                <a:solidFill>
                  <a:srgbClr val="000090"/>
                </a:solidFill>
              </a:rPr>
              <a:t>river</a:t>
            </a:r>
          </a:p>
        </p:txBody>
      </p:sp>
      <p:pic>
        <p:nvPicPr>
          <p:cNvPr id="14" name="Picture 6" descr="NICA-Logo_4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4173" y="50800"/>
            <a:ext cx="1399527" cy="6893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229100" y="63500"/>
            <a:ext cx="16129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90"/>
                </a:solidFill>
              </a:rPr>
              <a:t>P</a:t>
            </a:r>
            <a:r>
              <a:rPr lang="en-US" sz="3200" b="1" dirty="0" smtClean="0">
                <a:solidFill>
                  <a:srgbClr val="000090"/>
                </a:solidFill>
              </a:rPr>
              <a:t>roject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534" y="5482166"/>
            <a:ext cx="462290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</a:rPr>
              <a:t>Scientific Council, </a:t>
            </a:r>
          </a:p>
          <a:p>
            <a:r>
              <a:rPr lang="en-US" sz="2400" b="1" i="1" dirty="0" smtClean="0">
                <a:solidFill>
                  <a:srgbClr val="FFFF00"/>
                </a:solidFill>
              </a:rPr>
              <a:t> session 124,</a:t>
            </a:r>
          </a:p>
          <a:p>
            <a:r>
              <a:rPr lang="en-US" sz="2400" b="1" i="1" dirty="0" err="1" smtClean="0">
                <a:solidFill>
                  <a:srgbClr val="FFFF00"/>
                </a:solidFill>
              </a:rPr>
              <a:t>Dubna</a:t>
            </a:r>
            <a:r>
              <a:rPr lang="en-US" sz="2400" b="1" i="1" dirty="0" smtClean="0">
                <a:solidFill>
                  <a:srgbClr val="FFFF00"/>
                </a:solidFill>
              </a:rPr>
              <a:t>, 20-21 September 2018 </a:t>
            </a:r>
            <a:endParaRPr lang="en-US" sz="24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926209"/>
      </p:ext>
    </p:extLst>
  </p:cSld>
  <p:clrMapOvr>
    <a:masterClrMapping/>
  </p:clrMapOvr>
  <p:transition xmlns:p14="http://schemas.microsoft.com/office/powerpoint/2010/main" spd="slow" advTm="515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6693" t="19695" r="63611"/>
          <a:stretch/>
        </p:blipFill>
        <p:spPr>
          <a:xfrm>
            <a:off x="4753586" y="1444664"/>
            <a:ext cx="1863113" cy="118463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9" t="2150" r="11793" b="8410"/>
          <a:stretch/>
        </p:blipFill>
        <p:spPr>
          <a:xfrm>
            <a:off x="6591300" y="3060700"/>
            <a:ext cx="2463800" cy="2074999"/>
          </a:xfrm>
          <a:prstGeom prst="rect">
            <a:avLst/>
          </a:prstGeom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226120" y="3683000"/>
            <a:ext cx="6365180" cy="1368709"/>
          </a:xfrm>
          <a:prstGeom prst="rect">
            <a:avLst/>
          </a:prstGeom>
          <a:solidFill>
            <a:srgbClr val="FFFEF8"/>
          </a:solidFill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en-GB" altLang="ru-RU" sz="1800" b="1" dirty="0" smtClean="0">
                <a:solidFill>
                  <a:srgbClr val="C00000"/>
                </a:solidFill>
                <a:latin typeface="Verdana" pitchFamily="34" charset="0"/>
              </a:rPr>
              <a:t>Polarized beams</a:t>
            </a:r>
            <a:endParaRPr lang="en-GB" altLang="ru-RU" sz="1800" b="1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p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chemeClr val="bg1"/>
                </a:solidFill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pp</a:t>
            </a:r>
            <a:r>
              <a:rPr lang="en-GB" altLang="ru-RU" sz="1800" baseline="300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12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27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,  </a:t>
            </a:r>
            <a:r>
              <a:rPr lang="en-GB" altLang="ru-RU" sz="1800" b="1" dirty="0" err="1" smtClean="0">
                <a:solidFill>
                  <a:srgbClr val="000090"/>
                </a:solidFill>
                <a:latin typeface="Verdana" pitchFamily="34" charset="0"/>
              </a:rPr>
              <a:t>L</a:t>
            </a:r>
            <a:r>
              <a:rPr lang="en-GB" altLang="ru-RU" sz="1800" b="1" baseline="-25000" dirty="0" err="1" smtClean="0">
                <a:solidFill>
                  <a:srgbClr val="000090"/>
                </a:solidFill>
                <a:latin typeface="Verdana" pitchFamily="34" charset="0"/>
              </a:rPr>
              <a:t>av</a:t>
            </a:r>
            <a:r>
              <a:rPr lang="en-GB" altLang="ru-RU" sz="1800" b="1" dirty="0" smtClean="0">
                <a:solidFill>
                  <a:srgbClr val="000090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≈  10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32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 cm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-2</a:t>
            </a:r>
            <a:r>
              <a:rPr lang="en-GB" altLang="ru-RU" sz="1800" dirty="0">
                <a:solidFill>
                  <a:srgbClr val="000090"/>
                </a:solidFill>
                <a:latin typeface="Verdana" pitchFamily="34" charset="0"/>
              </a:rPr>
              <a:t>s</a:t>
            </a:r>
            <a:r>
              <a:rPr lang="en-GB" altLang="ru-RU" sz="1800" baseline="30000" dirty="0">
                <a:solidFill>
                  <a:srgbClr val="000090"/>
                </a:solidFill>
                <a:latin typeface="Verdana" pitchFamily="34" charset="0"/>
              </a:rPr>
              <a:t>-1</a:t>
            </a:r>
            <a:endParaRPr lang="en-GB" altLang="ru-RU" sz="1800" dirty="0">
              <a:solidFill>
                <a:srgbClr val="000090"/>
              </a:solidFill>
              <a:latin typeface="Tahoma" pitchFamily="34" charset="0"/>
            </a:endParaRPr>
          </a:p>
          <a:p>
            <a:pPr marL="228600" indent="-228600" eaLnBrk="1" hangingPunct="1">
              <a:lnSpc>
                <a:spcPct val="12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err="1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b="1" dirty="0" err="1">
                <a:solidFill>
                  <a:srgbClr val="000099"/>
                </a:solidFill>
                <a:latin typeface="Verdana" pitchFamily="34" charset="0"/>
              </a:rPr>
              <a:t>d</a:t>
            </a:r>
            <a:r>
              <a:rPr lang="en-GB" altLang="ru-RU" sz="1800" dirty="0" smtClean="0">
                <a:solidFill>
                  <a:srgbClr val="000099"/>
                </a:solidFill>
                <a:latin typeface="Symbol" pitchFamily="18" charset="2"/>
              </a:rPr>
              <a:t></a:t>
            </a:r>
            <a:r>
              <a:rPr lang="en-GB" altLang="ru-RU" sz="1800" dirty="0" smtClean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at </a:t>
            </a:r>
            <a:r>
              <a:rPr lang="en-GB" altLang="ru-RU" sz="1800" dirty="0">
                <a:solidFill>
                  <a:srgbClr val="000099"/>
                </a:solidFill>
                <a:latin typeface="Symbol" pitchFamily="18" charset="2"/>
              </a:rPr>
              <a:t></a:t>
            </a:r>
            <a:r>
              <a:rPr lang="en-GB" altLang="ru-RU" sz="1800" dirty="0" err="1">
                <a:solidFill>
                  <a:srgbClr val="000099"/>
                </a:solidFill>
                <a:latin typeface="Verdana" pitchFamily="34" charset="0"/>
              </a:rPr>
              <a:t>s</a:t>
            </a:r>
            <a:r>
              <a:rPr lang="en-GB" altLang="ru-RU" sz="1800" baseline="-25000" dirty="0" err="1">
                <a:solidFill>
                  <a:srgbClr val="000099"/>
                </a:solidFill>
                <a:latin typeface="Verdana" pitchFamily="34" charset="0"/>
              </a:rPr>
              <a:t>NN</a:t>
            </a:r>
            <a:r>
              <a:rPr lang="en-GB" altLang="ru-RU" sz="1800" dirty="0">
                <a:solidFill>
                  <a:srgbClr val="000099"/>
                </a:solidFill>
                <a:latin typeface="Verdana" pitchFamily="34" charset="0"/>
              </a:rPr>
              <a:t>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= </a:t>
            </a:r>
            <a:r>
              <a:rPr lang="en-GB" altLang="ru-RU" sz="1800" b="1" dirty="0" smtClean="0">
                <a:solidFill>
                  <a:srgbClr val="000099"/>
                </a:solidFill>
                <a:latin typeface="Verdana" pitchFamily="34" charset="0"/>
              </a:rPr>
              <a:t>  4 - </a:t>
            </a:r>
            <a:r>
              <a:rPr lang="en-GB" altLang="ru-RU" sz="1800" b="1" dirty="0">
                <a:solidFill>
                  <a:srgbClr val="000099"/>
                </a:solidFill>
                <a:latin typeface="Verdana" pitchFamily="34" charset="0"/>
              </a:rPr>
              <a:t>13 </a:t>
            </a:r>
            <a:r>
              <a:rPr lang="en-GB" altLang="ru-RU" sz="1800" b="1" dirty="0" err="1" smtClean="0">
                <a:solidFill>
                  <a:srgbClr val="000099"/>
                </a:solidFill>
                <a:latin typeface="Verdana" pitchFamily="34" charset="0"/>
              </a:rPr>
              <a:t>GeV</a:t>
            </a:r>
            <a:endParaRPr lang="en-GB" altLang="ru-RU" sz="1800" b="1" baseline="30000" dirty="0">
              <a:solidFill>
                <a:srgbClr val="C00000"/>
              </a:solidFill>
              <a:latin typeface="Verdana" pitchFamily="34" charset="0"/>
            </a:endParaRPr>
          </a:p>
          <a:p>
            <a:pPr marL="228600" indent="-228600" eaLnBrk="1" hangingPunct="1">
              <a:lnSpc>
                <a:spcPct val="100000"/>
              </a:lnSpc>
              <a:spcBef>
                <a:spcPct val="0"/>
              </a:spcBef>
              <a:buClr>
                <a:srgbClr val="000099"/>
              </a:buClr>
              <a:buFont typeface="Wingdings" panose="05000000000000000000" pitchFamily="2" charset="2"/>
              <a:buChar char="§"/>
            </a:pP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longitudinal </a:t>
            </a:r>
            <a:r>
              <a:rPr lang="en-GB" altLang="ru-RU" sz="1800" i="1" dirty="0">
                <a:solidFill>
                  <a:srgbClr val="000099"/>
                </a:solidFill>
                <a:latin typeface="Tahoma" pitchFamily="34" charset="0"/>
              </a:rPr>
              <a:t>and transverse polarization in </a:t>
            </a:r>
            <a:r>
              <a:rPr lang="en-GB" altLang="ru-RU" sz="1800" i="1" dirty="0" smtClean="0">
                <a:solidFill>
                  <a:srgbClr val="000099"/>
                </a:solidFill>
                <a:latin typeface="Tahoma" pitchFamily="34" charset="0"/>
              </a:rPr>
              <a:t>SPD and MPD</a:t>
            </a:r>
            <a:endParaRPr lang="en-GB" altLang="ru-RU" sz="1800" i="1" dirty="0">
              <a:solidFill>
                <a:srgbClr val="000099"/>
              </a:solidFill>
              <a:latin typeface="Tahoma" pitchFamily="34" charset="0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49920" y="448305"/>
            <a:ext cx="7622480" cy="327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ts val="8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ts val="7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ts val="6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ts val="5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ts val="5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0000"/>
              </a:buClr>
              <a:buNone/>
            </a:pPr>
            <a:r>
              <a:rPr lang="en-GB" altLang="ru-RU" sz="1800" b="1" dirty="0" smtClean="0">
                <a:solidFill>
                  <a:srgbClr val="C00000"/>
                </a:solidFill>
                <a:latin typeface="Verdana" pitchFamily="34" charset="0"/>
              </a:rPr>
              <a:t>Physics tasks</a:t>
            </a:r>
          </a:p>
          <a:p>
            <a:pPr marL="285750" indent="-285750" eaLnBrk="1" hangingPunct="1">
              <a:spcBef>
                <a:spcPts val="0"/>
              </a:spcBef>
            </a:pPr>
            <a:r>
              <a:rPr lang="en-US" altLang="en-US" sz="1800" dirty="0">
                <a:solidFill>
                  <a:srgbClr val="000066"/>
                </a:solidFill>
                <a:cs typeface="Times New Roman" panose="02020603050405020304" pitchFamily="18" charset="0"/>
              </a:rPr>
              <a:t>Nucleon spin structure </a:t>
            </a:r>
            <a:r>
              <a:rPr lang="en-US" altLang="en-US" sz="18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studies</a:t>
            </a:r>
            <a:endParaRPr lang="en-US" altLang="en-US" sz="18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en-US" altLang="en-US" sz="1800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   </a:t>
            </a:r>
            <a:r>
              <a:rPr lang="en-US" altLang="en-US" sz="1800" i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Drell</a:t>
            </a:r>
            <a:r>
              <a:rPr lang="en-US" altLang="en-US" sz="1800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-Yan pairs             </a:t>
            </a:r>
            <a:r>
              <a:rPr lang="en-US" altLang="en-US" sz="18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</a:t>
            </a:r>
            <a:r>
              <a:rPr lang="en-US" altLang="en-US" sz="1800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photons               J/ψ </a:t>
            </a:r>
            <a:r>
              <a:rPr lang="en-US" altLang="en-US" sz="18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endParaRPr lang="en-US" altLang="en-US" sz="1800" i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endParaRPr lang="en-US" altLang="en-US" sz="1800" dirty="0" smtClean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285750" indent="-28575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pin-dependent 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effects in elastic </a:t>
            </a:r>
            <a:r>
              <a:rPr lang="en-US" altLang="en-US" sz="1800" b="1" i="1" dirty="0">
                <a:solidFill>
                  <a:srgbClr val="000066"/>
                </a:solidFill>
                <a:cs typeface="Times New Roman" panose="02020603050405020304" pitchFamily="18" charset="0"/>
              </a:rPr>
              <a:t>pp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1800" b="1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pd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 and </a:t>
            </a:r>
            <a:r>
              <a:rPr lang="en-US" altLang="en-US" sz="1800" b="1" i="1" dirty="0" err="1" smtClean="0">
                <a:solidFill>
                  <a:srgbClr val="000066"/>
                </a:solidFill>
                <a:cs typeface="Times New Roman" panose="02020603050405020304" pitchFamily="18" charset="0"/>
              </a:rPr>
              <a:t>dd</a:t>
            </a: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 scattering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; </a:t>
            </a:r>
          </a:p>
          <a:p>
            <a:pPr marL="285750" indent="-28575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pin 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effects in exclusive hadron production;</a:t>
            </a:r>
          </a:p>
          <a:p>
            <a:pPr marL="285750" indent="-28575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1800" i="1" dirty="0" smtClean="0">
                <a:solidFill>
                  <a:srgbClr val="000066"/>
                </a:solidFill>
                <a:cs typeface="Times New Roman" panose="02020603050405020304" pitchFamily="18" charset="0"/>
              </a:rPr>
              <a:t>pin 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effects in production of hadrons with  high </a:t>
            </a:r>
            <a:r>
              <a:rPr lang="en-US" altLang="en-US" sz="1800" i="1" dirty="0" err="1">
                <a:solidFill>
                  <a:srgbClr val="000066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1800" i="1" baseline="-25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1800" i="1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73"/>
          <a:stretch/>
        </p:blipFill>
        <p:spPr bwMode="auto">
          <a:xfrm>
            <a:off x="387380" y="1583184"/>
            <a:ext cx="1873219" cy="117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20"/>
          <a:stretch/>
        </p:blipFill>
        <p:spPr bwMode="auto">
          <a:xfrm>
            <a:off x="2512025" y="1660988"/>
            <a:ext cx="1724752" cy="95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5900" y="5118894"/>
            <a:ext cx="8788400" cy="1441420"/>
          </a:xfrm>
          <a:prstGeom prst="rect">
            <a:avLst/>
          </a:prstGeom>
          <a:solidFill>
            <a:srgbClr val="A3C9FF"/>
          </a:solidFill>
        </p:spPr>
        <p:txBody>
          <a:bodyPr wrap="square">
            <a:spAutoFit/>
          </a:bodyPr>
          <a:lstStyle/>
          <a:p>
            <a:pPr defTabSz="914400" eaLnBrk="1" hangingPunct="1">
              <a:lnSpc>
                <a:spcPct val="110000"/>
              </a:lnSpc>
              <a:buClrTx/>
              <a:buSzTx/>
              <a:buFontTx/>
              <a:buNone/>
            </a:pPr>
            <a:r>
              <a:rPr lang="en-US" sz="2000" b="1" dirty="0">
                <a:solidFill>
                  <a:srgbClr val="FF0000"/>
                </a:solidFill>
              </a:rPr>
              <a:t>SPD</a:t>
            </a:r>
            <a:r>
              <a:rPr lang="en-US" sz="2000" b="1" dirty="0">
                <a:solidFill>
                  <a:srgbClr val="000090"/>
                </a:solidFill>
              </a:rPr>
              <a:t>/NICA </a:t>
            </a:r>
            <a:r>
              <a:rPr lang="en-US" sz="2000" dirty="0">
                <a:solidFill>
                  <a:srgbClr val="000090"/>
                </a:solidFill>
              </a:rPr>
              <a:t>will provide a unique opportunity </a:t>
            </a:r>
            <a:r>
              <a:rPr lang="en-US" sz="2000" b="1" i="1" dirty="0" smtClean="0">
                <a:solidFill>
                  <a:srgbClr val="3366FF"/>
                </a:solidFill>
              </a:rPr>
              <a:t>not </a:t>
            </a:r>
            <a:r>
              <a:rPr lang="en-US" sz="2000" b="1" i="1" dirty="0">
                <a:solidFill>
                  <a:srgbClr val="3366FF"/>
                </a:solidFill>
              </a:rPr>
              <a:t>available at other facilit</a:t>
            </a:r>
            <a:r>
              <a:rPr lang="en-US" sz="2000" b="1" dirty="0">
                <a:solidFill>
                  <a:srgbClr val="3366FF"/>
                </a:solidFill>
              </a:rPr>
              <a:t>ies</a:t>
            </a:r>
          </a:p>
          <a:p>
            <a:pPr defTabSz="914400" eaLnBrk="1" hangingPunct="1">
              <a:lnSpc>
                <a:spcPct val="110000"/>
              </a:lnSpc>
              <a:buClrTx/>
              <a:buSzTx/>
              <a:buFontTx/>
              <a:buNone/>
            </a:pPr>
            <a:r>
              <a:rPr lang="en-US" sz="2000" dirty="0">
                <a:solidFill>
                  <a:srgbClr val="000090"/>
                </a:solidFill>
              </a:rPr>
              <a:t>to study all </a:t>
            </a:r>
            <a:r>
              <a:rPr lang="en-US" sz="2000" b="1" dirty="0">
                <a:solidFill>
                  <a:srgbClr val="000090"/>
                </a:solidFill>
              </a:rPr>
              <a:t>the </a:t>
            </a:r>
            <a:r>
              <a:rPr lang="en-US" sz="2000" b="1" dirty="0">
                <a:solidFill>
                  <a:srgbClr val="FF0000"/>
                </a:solidFill>
              </a:rPr>
              <a:t>eight </a:t>
            </a:r>
            <a:r>
              <a:rPr lang="en-US" sz="2000" b="1" dirty="0">
                <a:solidFill>
                  <a:srgbClr val="000090"/>
                </a:solidFill>
              </a:rPr>
              <a:t>nucleon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</a:rPr>
              <a:t>PDF</a:t>
            </a:r>
            <a:r>
              <a:rPr lang="en-US" sz="2000" dirty="0" smtClean="0">
                <a:solidFill>
                  <a:srgbClr val="000090"/>
                </a:solidFill>
              </a:rPr>
              <a:t> in </a:t>
            </a:r>
            <a:r>
              <a:rPr lang="en-US" sz="2000" dirty="0">
                <a:solidFill>
                  <a:srgbClr val="000090"/>
                </a:solidFill>
              </a:rPr>
              <a:t>one experiment </a:t>
            </a:r>
            <a:endParaRPr lang="en-US" sz="2000" dirty="0" smtClean="0">
              <a:solidFill>
                <a:srgbClr val="000090"/>
              </a:solidFill>
            </a:endParaRPr>
          </a:p>
          <a:p>
            <a:pPr defTabSz="914400" eaLnBrk="1" hangingPunct="1">
              <a:lnSpc>
                <a:spcPct val="110000"/>
              </a:lnSpc>
              <a:buClrTx/>
              <a:buSzTx/>
              <a:buFontTx/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and </a:t>
            </a:r>
            <a:r>
              <a:rPr lang="en-US" sz="2000" dirty="0">
                <a:solidFill>
                  <a:srgbClr val="000090"/>
                </a:solidFill>
              </a:rPr>
              <a:t>obtain comprehensive information on the nucleon spin structure </a:t>
            </a:r>
          </a:p>
          <a:p>
            <a:pPr defTabSz="914400" eaLnBrk="1" hangingPunct="1">
              <a:lnSpc>
                <a:spcPct val="110000"/>
              </a:lnSpc>
              <a:buClrTx/>
              <a:buSzTx/>
              <a:buFontTx/>
              <a:buNone/>
            </a:pPr>
            <a:r>
              <a:rPr lang="en-US" sz="2000" i="1" dirty="0">
                <a:solidFill>
                  <a:srgbClr val="FF0000"/>
                </a:solidFill>
              </a:rPr>
              <a:t>at high statistical level and with minimal systematic uncertainties</a:t>
            </a:r>
            <a:r>
              <a:rPr lang="en-US" sz="2000" dirty="0">
                <a:solidFill>
                  <a:srgbClr val="FF0000"/>
                </a:solidFill>
              </a:rPr>
              <a:t>.  </a:t>
            </a:r>
          </a:p>
        </p:txBody>
      </p:sp>
      <p:pic>
        <p:nvPicPr>
          <p:cNvPr id="25" name="Picture 8" descr="Slide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0"/>
            <a:ext cx="2387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27000" y="832802"/>
            <a:ext cx="8636448" cy="2443798"/>
          </a:xfrm>
          <a:prstGeom prst="rect">
            <a:avLst/>
          </a:prstGeom>
          <a:solidFill>
            <a:srgbClr val="9DFCFF"/>
          </a:solidFill>
        </p:spPr>
        <p:txBody>
          <a:bodyPr>
            <a:noAutofit/>
          </a:bodyPr>
          <a:lstStyle>
            <a:lvl1pPr marL="341313" indent="-341313" algn="l" defTabSz="457200" rtl="0" eaLnBrk="0" fontAlgn="base" hangingPunct="0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•"/>
              <a:defRPr sz="2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741363" indent="-284163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–"/>
              <a:defRPr sz="2000">
                <a:solidFill>
                  <a:srgbClr val="000000"/>
                </a:solidFill>
                <a:latin typeface="+mj-lt"/>
              </a:defRPr>
            </a:lvl2pPr>
            <a:lvl3pPr marL="1143000" indent="-228600" algn="l" defTabSz="457200" rtl="0" eaLnBrk="0" fontAlgn="base" hangingPunct="0">
              <a:lnSpc>
                <a:spcPct val="105000"/>
              </a:lnSpc>
              <a:spcBef>
                <a:spcPts val="6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•"/>
              <a:defRPr sz="2000">
                <a:solidFill>
                  <a:srgbClr val="000000"/>
                </a:solidFill>
                <a:latin typeface="+mj-lt"/>
              </a:defRPr>
            </a:lvl3pPr>
            <a:lvl4pPr marL="16002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–"/>
              <a:defRPr sz="2000">
                <a:solidFill>
                  <a:srgbClr val="000000"/>
                </a:solidFill>
                <a:latin typeface="+mj-lt"/>
              </a:defRPr>
            </a:lvl4pPr>
            <a:lvl5pPr marL="20574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j-lt"/>
              </a:defRPr>
            </a:lvl5pPr>
            <a:lvl6pPr marL="25146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defTabSz="457200" rtl="0" eaLnBrk="0" fontAlgn="base" hangingPunct="0">
              <a:lnSpc>
                <a:spcPct val="105000"/>
              </a:lnSpc>
              <a:spcBef>
                <a:spcPts val="500"/>
              </a:spcBef>
              <a:spcAft>
                <a:spcPct val="0"/>
              </a:spcAft>
              <a:buClr>
                <a:srgbClr val="3333CC"/>
              </a:buClr>
              <a:buSzPct val="100000"/>
              <a:buFont typeface="Helvetica" pitchFamily="34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 dirty="0" smtClean="0">
                <a:solidFill>
                  <a:srgbClr val="00009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Timeline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90"/>
                </a:solidFill>
              </a:rPr>
              <a:t>o</a:t>
            </a:r>
            <a:r>
              <a:rPr lang="en-US" sz="2000" dirty="0" smtClean="0">
                <a:solidFill>
                  <a:srgbClr val="000090"/>
                </a:solidFill>
              </a:rPr>
              <a:t>pen a project </a:t>
            </a:r>
            <a:r>
              <a:rPr lang="en-US" sz="2000" dirty="0">
                <a:solidFill>
                  <a:srgbClr val="000090"/>
                </a:solidFill>
              </a:rPr>
              <a:t>for the </a:t>
            </a:r>
            <a:r>
              <a:rPr lang="en-US" sz="2000" b="1" dirty="0">
                <a:solidFill>
                  <a:srgbClr val="000090"/>
                </a:solidFill>
              </a:rPr>
              <a:t>SPD </a:t>
            </a:r>
            <a:r>
              <a:rPr lang="en-US" sz="2000" b="1" dirty="0" smtClean="0">
                <a:solidFill>
                  <a:srgbClr val="000090"/>
                </a:solidFill>
              </a:rPr>
              <a:t>design: </a:t>
            </a:r>
            <a:r>
              <a:rPr lang="en-US" sz="2000" dirty="0" smtClean="0">
                <a:solidFill>
                  <a:srgbClr val="000090"/>
                </a:solidFill>
              </a:rPr>
              <a:t>					 </a:t>
            </a:r>
            <a:r>
              <a:rPr lang="en-US" sz="2000" b="1" dirty="0">
                <a:solidFill>
                  <a:srgbClr val="000090"/>
                </a:solidFill>
              </a:rPr>
              <a:t>	</a:t>
            </a:r>
            <a:r>
              <a:rPr lang="en-US" sz="2000" b="1" dirty="0" smtClean="0">
                <a:solidFill>
                  <a:srgbClr val="000090"/>
                </a:solidFill>
              </a:rPr>
              <a:t> Jan.  2019</a:t>
            </a:r>
            <a:endParaRPr lang="en-US" sz="2000" b="1" kern="0" dirty="0" smtClean="0">
              <a:solidFill>
                <a:srgbClr val="000090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kern="0" dirty="0">
                <a:solidFill>
                  <a:srgbClr val="000090"/>
                </a:solidFill>
              </a:rPr>
              <a:t>p</a:t>
            </a:r>
            <a:r>
              <a:rPr lang="en-US" sz="2000" kern="0" dirty="0" smtClean="0">
                <a:solidFill>
                  <a:srgbClr val="000090"/>
                </a:solidFill>
              </a:rPr>
              <a:t>reparation of </a:t>
            </a:r>
            <a:r>
              <a:rPr lang="en-US" sz="2000" b="1" kern="0" dirty="0" smtClean="0">
                <a:solidFill>
                  <a:srgbClr val="000090"/>
                </a:solidFill>
              </a:rPr>
              <a:t>CDR:									 	         </a:t>
            </a:r>
            <a:r>
              <a:rPr lang="en-US" sz="2000" b="1" kern="0" dirty="0" smtClean="0">
                <a:solidFill>
                  <a:srgbClr val="FF0000"/>
                </a:solidFill>
              </a:rPr>
              <a:t> 2019</a:t>
            </a:r>
            <a:r>
              <a:rPr lang="en-US" sz="2000" b="1" kern="0" dirty="0" smtClean="0">
                <a:solidFill>
                  <a:srgbClr val="000090"/>
                </a:solidFill>
              </a:rPr>
              <a:t>	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kern="0" dirty="0" smtClean="0">
                <a:solidFill>
                  <a:srgbClr val="000090"/>
                </a:solidFill>
              </a:rPr>
              <a:t>preparation of </a:t>
            </a:r>
            <a:r>
              <a:rPr lang="en-US" sz="2000" b="1" kern="0" dirty="0" smtClean="0">
                <a:solidFill>
                  <a:srgbClr val="000090"/>
                </a:solidFill>
              </a:rPr>
              <a:t>TDR</a:t>
            </a:r>
            <a:r>
              <a:rPr lang="en-US" sz="2000" kern="0" dirty="0" smtClean="0">
                <a:solidFill>
                  <a:srgbClr val="000090"/>
                </a:solidFill>
              </a:rPr>
              <a:t> (</a:t>
            </a:r>
            <a:r>
              <a:rPr lang="en-US" sz="2000" kern="0" dirty="0">
                <a:solidFill>
                  <a:srgbClr val="000090"/>
                </a:solidFill>
              </a:rPr>
              <a:t>+</a:t>
            </a:r>
            <a:r>
              <a:rPr lang="en-US" sz="2000" kern="0" dirty="0" smtClean="0">
                <a:solidFill>
                  <a:srgbClr val="000090"/>
                </a:solidFill>
              </a:rPr>
              <a:t> prototyping); stage I: 		          </a:t>
            </a:r>
            <a:r>
              <a:rPr lang="en-US" sz="2000" b="1" kern="0" dirty="0" smtClean="0">
                <a:solidFill>
                  <a:srgbClr val="000090"/>
                </a:solidFill>
              </a:rPr>
              <a:t> 2020 – 2022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kern="0" dirty="0">
                <a:solidFill>
                  <a:srgbClr val="000090"/>
                </a:solidFill>
              </a:rPr>
              <a:t>	</a:t>
            </a:r>
            <a:r>
              <a:rPr lang="en-US" sz="2000" kern="0" dirty="0" smtClean="0">
                <a:solidFill>
                  <a:srgbClr val="000090"/>
                </a:solidFill>
              </a:rPr>
              <a:t>							</a:t>
            </a:r>
            <a:r>
              <a:rPr lang="en-US" sz="2000" kern="0" dirty="0">
                <a:solidFill>
                  <a:srgbClr val="000090"/>
                </a:solidFill>
              </a:rPr>
              <a:t>	</a:t>
            </a:r>
            <a:r>
              <a:rPr lang="en-US" sz="2000" kern="0" dirty="0" smtClean="0">
                <a:solidFill>
                  <a:srgbClr val="000090"/>
                </a:solidFill>
              </a:rPr>
              <a:t>    stage II</a:t>
            </a:r>
            <a:r>
              <a:rPr lang="en-US" sz="2000" b="1" kern="0" dirty="0" smtClean="0">
                <a:solidFill>
                  <a:srgbClr val="000090"/>
                </a:solidFill>
              </a:rPr>
              <a:t>:                                2023</a:t>
            </a:r>
            <a:endParaRPr lang="ru-RU" sz="2000" b="1" kern="0" dirty="0" smtClean="0">
              <a:solidFill>
                <a:srgbClr val="000090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kern="0" dirty="0">
                <a:solidFill>
                  <a:srgbClr val="000090"/>
                </a:solidFill>
              </a:rPr>
              <a:t>c</a:t>
            </a:r>
            <a:r>
              <a:rPr lang="en-US" sz="2000" kern="0" dirty="0" smtClean="0">
                <a:solidFill>
                  <a:srgbClr val="000090"/>
                </a:solidFill>
              </a:rPr>
              <a:t>onstruction of the detector: 							     </a:t>
            </a:r>
            <a:r>
              <a:rPr lang="en-US" sz="2000" b="1" kern="0" dirty="0" smtClean="0">
                <a:solidFill>
                  <a:srgbClr val="000090"/>
                </a:solidFill>
              </a:rPr>
              <a:t>2022 </a:t>
            </a:r>
            <a:r>
              <a:rPr lang="en-US" sz="2000" b="1" kern="0" dirty="0">
                <a:solidFill>
                  <a:srgbClr val="000090"/>
                </a:solidFill>
              </a:rPr>
              <a:t>– </a:t>
            </a:r>
            <a:r>
              <a:rPr lang="en-US" sz="2000" b="1" kern="0" dirty="0" smtClean="0">
                <a:solidFill>
                  <a:srgbClr val="000090"/>
                </a:solidFill>
              </a:rPr>
              <a:t>2025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kern="0" dirty="0">
                <a:solidFill>
                  <a:srgbClr val="000090"/>
                </a:solidFill>
              </a:rPr>
              <a:t>f</a:t>
            </a:r>
            <a:r>
              <a:rPr lang="en-US" sz="2000" kern="0" dirty="0" smtClean="0">
                <a:solidFill>
                  <a:srgbClr val="000090"/>
                </a:solidFill>
              </a:rPr>
              <a:t>irst measurements: 											  </a:t>
            </a:r>
            <a:r>
              <a:rPr lang="en-US" sz="2000" b="1" kern="0" dirty="0" smtClean="0">
                <a:solidFill>
                  <a:srgbClr val="000090"/>
                </a:solidFill>
              </a:rPr>
              <a:t> </a:t>
            </a:r>
            <a:r>
              <a:rPr lang="en-US" sz="2000" b="1" kern="0" dirty="0" smtClean="0">
                <a:solidFill>
                  <a:srgbClr val="FF0000"/>
                </a:solidFill>
              </a:rPr>
              <a:t> 2025</a:t>
            </a: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2762250" y="120650"/>
            <a:ext cx="4514850" cy="461665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FFFFFF"/>
                </a:solidFill>
                <a:cs typeface="Arial" charset="0"/>
              </a:rPr>
              <a:t>Spin Physics Detector (SPD)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68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648" cy="691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NICA_scheme_v_2.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094"/>
            <a:ext cx="9144000" cy="514099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1714500" y="4437724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utoShape 4"/>
          <p:cNvSpPr>
            <a:spLocks noChangeAspect="1" noChangeArrowheads="1"/>
          </p:cNvSpPr>
          <p:nvPr/>
        </p:nvSpPr>
        <p:spPr bwMode="auto">
          <a:xfrm>
            <a:off x="1498600" y="119063"/>
            <a:ext cx="2616200" cy="477837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basic </a:t>
            </a:r>
            <a:r>
              <a:rPr lang="en-US" sz="2400" b="1" dirty="0">
                <a:solidFill>
                  <a:schemeClr val="bg1"/>
                </a:solidFill>
              </a:rPr>
              <a:t>facility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68144" y="1052736"/>
            <a:ext cx="71202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SPD </a:t>
            </a:r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3" name="Picture 22" descr="Macintosh HD:Users:air:Desktop:АРЕНА:20180118_Dubna_IQ-2_cam11_2_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25144"/>
            <a:ext cx="3240360" cy="2016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3923928" y="3191644"/>
            <a:ext cx="3168352" cy="3617512"/>
            <a:chOff x="4067944" y="2564904"/>
            <a:chExt cx="3168352" cy="3617512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5436096" y="2564904"/>
              <a:ext cx="1800200" cy="1584176"/>
            </a:xfrm>
            <a:prstGeom prst="straightConnector1">
              <a:avLst/>
            </a:prstGeom>
            <a:ln w="5715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"/>
            <a:stretch>
              <a:fillRect/>
            </a:stretch>
          </p:blipFill>
          <p:spPr bwMode="auto">
            <a:xfrm>
              <a:off x="4067944" y="4149080"/>
              <a:ext cx="2487613" cy="2033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4067944" y="4149080"/>
              <a:ext cx="8592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20000"/>
                </a:spcBef>
                <a:buClr>
                  <a:srgbClr val="000090"/>
                </a:buClr>
              </a:pPr>
              <a:r>
                <a:rPr lang="en-US" b="1" i="1" dirty="0">
                  <a:solidFill>
                    <a:srgbClr val="000090"/>
                  </a:solidFill>
                </a:rPr>
                <a:t>MPD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732240" y="4509120"/>
            <a:ext cx="2160240" cy="40011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Center</a:t>
            </a:r>
            <a:r>
              <a:rPr lang="ru-RU" sz="2000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NICA</a:t>
            </a:r>
            <a:endParaRPr lang="en-US" sz="20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498601" y="4025900"/>
            <a:ext cx="838199" cy="116269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0" y="5143500"/>
            <a:ext cx="2924175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1822CD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Nuclotron ring (c=251,5 m)</a:t>
            </a: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4229100" y="2247900"/>
            <a:ext cx="2525902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1822CD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Collider </a:t>
            </a:r>
            <a:r>
              <a:rPr lang="en-US" dirty="0">
                <a:solidFill>
                  <a:srgbClr val="0000FF"/>
                </a:solidFill>
              </a:rPr>
              <a:t>ring (c</a:t>
            </a:r>
            <a:r>
              <a:rPr lang="en-US" dirty="0" smtClean="0">
                <a:solidFill>
                  <a:srgbClr val="0000FF"/>
                </a:solidFill>
              </a:rPr>
              <a:t>=5</a:t>
            </a:r>
            <a:r>
              <a:rPr lang="ru-RU" dirty="0" smtClean="0">
                <a:solidFill>
                  <a:srgbClr val="0000FF"/>
                </a:solidFill>
              </a:rPr>
              <a:t>03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m)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398712" y="139700"/>
            <a:ext cx="4102054" cy="461665"/>
          </a:xfrm>
          <a:prstGeom prst="rect">
            <a:avLst/>
          </a:prstGeom>
          <a:solidFill>
            <a:srgbClr val="A3C9FF"/>
          </a:solidFill>
          <a:ln w="57150" cmpd="sng">
            <a:solidFill>
              <a:srgbClr val="EAFC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 major milestones in 2018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709959"/>
            <a:ext cx="2844800" cy="1817341"/>
            <a:chOff x="0" y="709959"/>
            <a:chExt cx="2844800" cy="1817341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709959"/>
              <a:ext cx="2844800" cy="1817341"/>
              <a:chOff x="1763688" y="1065559"/>
              <a:chExt cx="2844800" cy="1817341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>
                <a:off x="3605188" y="2565400"/>
                <a:ext cx="1003300" cy="317500"/>
              </a:xfrm>
              <a:prstGeom prst="straightConnector1">
                <a:avLst/>
              </a:prstGeom>
              <a:ln w="76200" cmpd="sng">
                <a:solidFill>
                  <a:srgbClr val="AAF3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Picture 12" descr="C:\Users\Yury\Documents\Suzdal\BMN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763688" y="1065559"/>
                <a:ext cx="2539876" cy="15839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852588" y="1124744"/>
                <a:ext cx="11303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20000"/>
                  </a:spcBef>
                  <a:buClr>
                    <a:srgbClr val="000090"/>
                  </a:buClr>
                </a:pPr>
                <a:r>
                  <a:rPr lang="en-US" b="1" i="1" dirty="0">
                    <a:solidFill>
                      <a:schemeClr val="bg1"/>
                    </a:solidFill>
                  </a:rPr>
                  <a:t>BM@N 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049870" y="757768"/>
              <a:ext cx="16002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rgbClr val="FFFFFF"/>
                  </a:solidFill>
                </a:rPr>
                <a:t>t</a:t>
              </a:r>
              <a:r>
                <a:rPr lang="en-US" sz="2000" b="1" i="1" dirty="0" smtClean="0">
                  <a:solidFill>
                    <a:srgbClr val="FFFFFF"/>
                  </a:solidFill>
                </a:rPr>
                <a:t>he first </a:t>
              </a:r>
            </a:p>
            <a:p>
              <a:pPr algn="r"/>
              <a:r>
                <a:rPr lang="en-US" sz="2000" b="1" i="1" dirty="0" smtClean="0">
                  <a:solidFill>
                    <a:srgbClr val="FFFFFF"/>
                  </a:solidFill>
                </a:rPr>
                <a:t>physics run</a:t>
              </a:r>
              <a:endParaRPr lang="en-US" sz="2000" b="1" i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625600" y="4030133"/>
            <a:ext cx="2082800" cy="707886"/>
          </a:xfrm>
          <a:prstGeom prst="rect">
            <a:avLst/>
          </a:prstGeom>
          <a:solidFill>
            <a:srgbClr val="DFFA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0090"/>
                </a:solidFill>
              </a:rPr>
              <a:t>Booster commissioning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0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655004"/>
              </p:ext>
            </p:extLst>
          </p:nvPr>
        </p:nvGraphicFramePr>
        <p:xfrm>
          <a:off x="838202" y="876300"/>
          <a:ext cx="728979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9955"/>
                <a:gridCol w="2288039"/>
                <a:gridCol w="2101804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 dirty="0" err="1" smtClean="0"/>
                        <a:t>Linac</a:t>
                      </a:r>
                      <a:endParaRPr lang="en-US" sz="1600" b="0" i="1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LU-20</a:t>
                      </a:r>
                      <a:endParaRPr lang="en-US" sz="1600" b="0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HILAC   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new !</a:t>
                      </a:r>
                      <a:endParaRPr lang="en-US" sz="1600" dirty="0" smtClean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structure (section number)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RFQ + Alvarez type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RFQ + IH DTL(2)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mass to charge ratio A/Z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1-3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1-6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injection energy, </a:t>
                      </a:r>
                      <a:r>
                        <a:rPr lang="en-US" sz="1600" i="1" dirty="0" err="1" smtClean="0">
                          <a:solidFill>
                            <a:srgbClr val="000090"/>
                          </a:solidFill>
                        </a:rPr>
                        <a:t>keV</a:t>
                      </a:r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/</a:t>
                      </a:r>
                      <a:r>
                        <a:rPr lang="en-US" sz="1600" i="1" dirty="0" err="1" smtClean="0">
                          <a:solidFill>
                            <a:srgbClr val="000090"/>
                          </a:solidFill>
                        </a:rPr>
                        <a:t>amu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150 for A/Z 1-3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17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extraction energy, MeV/</a:t>
                      </a:r>
                      <a:r>
                        <a:rPr lang="en-US" sz="1600" i="1" dirty="0" err="1" smtClean="0">
                          <a:solidFill>
                            <a:srgbClr val="000090"/>
                          </a:solidFill>
                        </a:rPr>
                        <a:t>amu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5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 (A/Z 1-3)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3.24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(A/Z=6)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input current, mA</a:t>
                      </a:r>
                      <a:endParaRPr lang="en-US" sz="16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up to 20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up to 10</a:t>
                      </a:r>
                      <a:endParaRPr lang="en-US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3889276" y="146348"/>
            <a:ext cx="1322197" cy="523220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Linacs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9" descr="IMG_97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"/>
          <a:stretch>
            <a:fillRect/>
          </a:stretch>
        </p:blipFill>
        <p:spPr bwMode="auto">
          <a:xfrm>
            <a:off x="139700" y="3594190"/>
            <a:ext cx="4191000" cy="289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114301" y="3200400"/>
            <a:ext cx="3809627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90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1800" b="1" i="1" dirty="0" smtClean="0">
                <a:solidFill>
                  <a:srgbClr val="000090"/>
                </a:solidFill>
              </a:rPr>
              <a:t>LU-20 – new for-injector</a:t>
            </a:r>
            <a:r>
              <a:rPr lang="en-US" sz="1800" i="1" dirty="0" smtClean="0">
                <a:solidFill>
                  <a:srgbClr val="000090"/>
                </a:solidFill>
              </a:rPr>
              <a:t>: </a:t>
            </a:r>
          </a:p>
          <a:p>
            <a:pPr eaLnBrk="1" hangingPunct="1">
              <a:buFont typeface="Arial" charset="0"/>
              <a:buNone/>
            </a:pPr>
            <a:r>
              <a:rPr lang="en-US" sz="1800" i="1" dirty="0" smtClean="0">
                <a:solidFill>
                  <a:srgbClr val="000090"/>
                </a:solidFill>
              </a:rPr>
              <a:t>JINR</a:t>
            </a:r>
            <a:r>
              <a:rPr lang="en-US" sz="1800" b="1" i="1" dirty="0" smtClean="0">
                <a:solidFill>
                  <a:srgbClr val="FF0000"/>
                </a:solidFill>
              </a:rPr>
              <a:t>, INR, ITEP, MEPI</a:t>
            </a:r>
            <a:endParaRPr lang="ru-RU" sz="1800" b="1" i="1" dirty="0">
              <a:solidFill>
                <a:srgbClr val="FF0000"/>
              </a:solidFill>
            </a:endParaRPr>
          </a:p>
        </p:txBody>
      </p:sp>
      <p:pic>
        <p:nvPicPr>
          <p:cNvPr id="21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957" y="3606800"/>
            <a:ext cx="514724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4864100" y="3339665"/>
            <a:ext cx="3505200" cy="276999"/>
          </a:xfrm>
          <a:prstGeom prst="rect">
            <a:avLst/>
          </a:prstGeom>
          <a:solidFill>
            <a:srgbClr val="FEFFD8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 lIns="144000" tIns="0" rIns="14400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dirty="0" smtClean="0">
                <a:solidFill>
                  <a:srgbClr val="000090"/>
                </a:solidFill>
              </a:rPr>
              <a:t>HILAC</a:t>
            </a:r>
            <a:r>
              <a:rPr lang="en-US" sz="1800" dirty="0" smtClean="0">
                <a:solidFill>
                  <a:srgbClr val="000090"/>
                </a:solidFill>
              </a:rPr>
              <a:t>: “</a:t>
            </a:r>
            <a:r>
              <a:rPr lang="en-US" sz="1800" dirty="0">
                <a:solidFill>
                  <a:srgbClr val="000090"/>
                </a:solidFill>
              </a:rPr>
              <a:t>BEVATECH OHG</a:t>
            </a:r>
            <a:r>
              <a:rPr lang="en-US" sz="1800" dirty="0" smtClean="0">
                <a:solidFill>
                  <a:srgbClr val="000090"/>
                </a:solidFill>
              </a:rPr>
              <a:t>” 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4499992" y="6154738"/>
            <a:ext cx="4402584" cy="36933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00009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b="1" i="1" dirty="0" smtClean="0">
                <a:solidFill>
                  <a:srgbClr val="000090"/>
                </a:solidFill>
                <a:effectLst>
                  <a:outerShdw blurRad="127000" dist="25400" dir="2400000" algn="tl">
                    <a:schemeClr val="bg1"/>
                  </a:outerShdw>
                </a:effectLst>
              </a:rPr>
              <a:t>commissioning: Oct. </a:t>
            </a:r>
            <a:r>
              <a:rPr lang="ru-RU" altLang="ru-RU" b="1" i="1" dirty="0" smtClean="0">
                <a:solidFill>
                  <a:srgbClr val="000090"/>
                </a:solidFill>
                <a:effectLst>
                  <a:outerShdw blurRad="127000" dist="25400" dir="2400000" algn="tl">
                    <a:schemeClr val="bg1"/>
                  </a:outerShdw>
                </a:effectLst>
              </a:rPr>
              <a:t>.</a:t>
            </a:r>
            <a:r>
              <a:rPr lang="en-US" altLang="ru-RU" b="1" i="1" dirty="0" smtClean="0">
                <a:solidFill>
                  <a:srgbClr val="000090"/>
                </a:solidFill>
                <a:effectLst>
                  <a:outerShdw blurRad="127000" dist="25400" dir="2400000" algn="tl">
                    <a:schemeClr val="bg1"/>
                  </a:outerShdw>
                </a:effectLst>
              </a:rPr>
              <a:t>‘16</a:t>
            </a:r>
            <a:endParaRPr lang="ru-RU" altLang="ru-RU" b="1" i="1" baseline="30000" dirty="0">
              <a:solidFill>
                <a:srgbClr val="000090"/>
              </a:solidFill>
              <a:effectLst>
                <a:outerShdw blurRad="127000" dist="25400" dir="2400000" algn="tl">
                  <a:schemeClr val="bg1"/>
                </a:outerShdw>
              </a:effectLst>
            </a:endParaRPr>
          </a:p>
        </p:txBody>
      </p:sp>
      <p:sp>
        <p:nvSpPr>
          <p:cNvPr id="13" name="TextBox 20"/>
          <p:cNvSpPr txBox="1">
            <a:spLocks noChangeArrowheads="1"/>
          </p:cNvSpPr>
          <p:nvPr/>
        </p:nvSpPr>
        <p:spPr bwMode="auto">
          <a:xfrm>
            <a:off x="179512" y="6154738"/>
            <a:ext cx="4036888" cy="369332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rgbClr val="00009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ru-RU" b="1" i="1" dirty="0" smtClean="0">
                <a:solidFill>
                  <a:srgbClr val="000090"/>
                </a:solidFill>
                <a:effectLst>
                  <a:outerShdw blurRad="127000" dist="25400" dir="2400000" algn="tl">
                    <a:schemeClr val="bg1"/>
                  </a:outerShdw>
                </a:effectLst>
              </a:rPr>
              <a:t>commissioning: May ‘16</a:t>
            </a:r>
            <a:endParaRPr lang="ru-RU" altLang="ru-RU" b="1" i="1" baseline="30000" dirty="0">
              <a:solidFill>
                <a:srgbClr val="000090"/>
              </a:solidFill>
              <a:effectLst>
                <a:outerShdw blurRad="127000" dist="25400" dir="2400000" algn="tl">
                  <a:schemeClr val="bg1"/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95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95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95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862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870992"/>
            <a:ext cx="9055100" cy="49489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0" y="25400"/>
            <a:ext cx="5524500" cy="302824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850900" y="5676900"/>
            <a:ext cx="3441700" cy="635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736261" y="5238234"/>
            <a:ext cx="22237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baseline="30000" dirty="0" smtClean="0">
                <a:solidFill>
                  <a:srgbClr val="000090"/>
                </a:solidFill>
              </a:rPr>
              <a:t>12</a:t>
            </a:r>
            <a:r>
              <a:rPr lang="en-US" sz="2000" i="1" dirty="0" smtClean="0">
                <a:solidFill>
                  <a:srgbClr val="000090"/>
                </a:solidFill>
              </a:rPr>
              <a:t>C</a:t>
            </a:r>
            <a:r>
              <a:rPr lang="ru-RU" sz="2000" i="1" dirty="0" smtClean="0">
                <a:solidFill>
                  <a:srgbClr val="000090"/>
                </a:solidFill>
              </a:rPr>
              <a:t>   </a:t>
            </a:r>
            <a:r>
              <a:rPr lang="en-US" sz="2000" b="1" i="1" dirty="0" smtClean="0">
                <a:solidFill>
                  <a:srgbClr val="000090"/>
                </a:solidFill>
              </a:rPr>
              <a:t>BM@N</a:t>
            </a:r>
            <a:r>
              <a:rPr lang="ru-RU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SRC</a:t>
            </a:r>
            <a:endParaRPr lang="en-US" sz="2000" b="1" dirty="0"/>
          </a:p>
        </p:txBody>
      </p:sp>
      <p:sp>
        <p:nvSpPr>
          <p:cNvPr id="22" name="Rectangle 21"/>
          <p:cNvSpPr/>
          <p:nvPr/>
        </p:nvSpPr>
        <p:spPr>
          <a:xfrm>
            <a:off x="5245100" y="5231884"/>
            <a:ext cx="28139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baseline="30000" dirty="0" smtClean="0">
                <a:solidFill>
                  <a:srgbClr val="000090"/>
                </a:solidFill>
              </a:rPr>
              <a:t>40</a:t>
            </a:r>
            <a:r>
              <a:rPr lang="en-US" sz="2000" i="1" dirty="0" smtClean="0">
                <a:solidFill>
                  <a:srgbClr val="000090"/>
                </a:solidFill>
              </a:rPr>
              <a:t>Ar            </a:t>
            </a:r>
            <a:r>
              <a:rPr lang="ru-RU" sz="2000" i="1" baseline="30000" dirty="0" smtClean="0">
                <a:solidFill>
                  <a:srgbClr val="000090"/>
                </a:solidFill>
              </a:rPr>
              <a:t>8</a:t>
            </a:r>
            <a:r>
              <a:rPr lang="en-US" sz="2000" i="1" baseline="30000" dirty="0" smtClean="0">
                <a:solidFill>
                  <a:srgbClr val="000090"/>
                </a:solidFill>
              </a:rPr>
              <a:t>4</a:t>
            </a:r>
            <a:r>
              <a:rPr lang="en-US" sz="2000" i="1" dirty="0" smtClean="0">
                <a:solidFill>
                  <a:srgbClr val="000090"/>
                </a:solidFill>
              </a:rPr>
              <a:t>Kr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BM@N</a:t>
            </a:r>
            <a:endParaRPr lang="en-US" sz="2000" b="1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883150" y="5695950"/>
            <a:ext cx="14859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4800" y="152400"/>
            <a:ext cx="4348819" cy="461665"/>
          </a:xfrm>
          <a:prstGeom prst="rect">
            <a:avLst/>
          </a:prstGeom>
          <a:solidFill>
            <a:srgbClr val="A0FFF6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Run</a:t>
            </a:r>
            <a:r>
              <a:rPr lang="ru-RU" sz="2400" dirty="0" smtClean="0">
                <a:solidFill>
                  <a:srgbClr val="000090"/>
                </a:solidFill>
              </a:rPr>
              <a:t> </a:t>
            </a:r>
            <a:r>
              <a:rPr lang="ru-RU" sz="2400" b="1" dirty="0" smtClean="0">
                <a:solidFill>
                  <a:srgbClr val="000090"/>
                </a:solidFill>
              </a:rPr>
              <a:t>55: </a:t>
            </a:r>
            <a:r>
              <a:rPr lang="en-US" sz="2400" i="1" dirty="0" smtClean="0">
                <a:solidFill>
                  <a:srgbClr val="000090"/>
                </a:solidFill>
              </a:rPr>
              <a:t>February </a:t>
            </a:r>
            <a:r>
              <a:rPr lang="mr-IN" sz="2400" i="1" dirty="0" smtClean="0">
                <a:solidFill>
                  <a:srgbClr val="000090"/>
                </a:solidFill>
              </a:rPr>
              <a:t>–</a:t>
            </a:r>
            <a:r>
              <a:rPr lang="en-US" sz="2400" i="1" dirty="0" smtClean="0">
                <a:solidFill>
                  <a:srgbClr val="000090"/>
                </a:solidFill>
              </a:rPr>
              <a:t> April </a:t>
            </a:r>
            <a:r>
              <a:rPr lang="ru-RU" sz="2400" b="1" i="1" dirty="0" smtClean="0">
                <a:solidFill>
                  <a:srgbClr val="000090"/>
                </a:solidFill>
              </a:rPr>
              <a:t>2018 </a:t>
            </a:r>
            <a:endParaRPr lang="en-US" sz="2400" b="1" i="1" dirty="0">
              <a:solidFill>
                <a:srgbClr val="00009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0338" y="767834"/>
            <a:ext cx="3602362" cy="132343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rgbClr val="FF0D1A"/>
              </a:buClr>
              <a:buFont typeface="Wingdings" charset="2"/>
              <a:buChar char="Ø"/>
            </a:pPr>
            <a:r>
              <a:rPr lang="en-US" sz="2000" b="1" i="1" dirty="0">
                <a:solidFill>
                  <a:srgbClr val="000090"/>
                </a:solidFill>
              </a:rPr>
              <a:t>t</a:t>
            </a:r>
            <a:r>
              <a:rPr lang="en-US" sz="2000" b="1" i="1" dirty="0" smtClean="0">
                <a:solidFill>
                  <a:srgbClr val="000090"/>
                </a:solidFill>
              </a:rPr>
              <a:t>he first run with startup  configuration of BM@N</a:t>
            </a:r>
          </a:p>
          <a:p>
            <a:pPr algn="r">
              <a:buClr>
                <a:srgbClr val="FF0D1A"/>
              </a:buClr>
            </a:pPr>
            <a:endParaRPr lang="ru-RU" sz="2000" b="1" i="1" dirty="0" smtClean="0">
              <a:solidFill>
                <a:srgbClr val="000090"/>
              </a:solidFill>
            </a:endParaRPr>
          </a:p>
          <a:p>
            <a:pPr marL="342900" indent="-342900">
              <a:buClr>
                <a:srgbClr val="FF0D1A"/>
              </a:buClr>
              <a:buFont typeface="Wingdings" charset="2"/>
              <a:buChar char="Ø"/>
            </a:pPr>
            <a:r>
              <a:rPr lang="en-US" sz="2000" b="1" i="1" dirty="0">
                <a:solidFill>
                  <a:srgbClr val="000090"/>
                </a:solidFill>
              </a:rPr>
              <a:t>e</a:t>
            </a:r>
            <a:r>
              <a:rPr lang="en-US" sz="2000" b="1" i="1" dirty="0" smtClean="0">
                <a:solidFill>
                  <a:srgbClr val="000090"/>
                </a:solidFill>
              </a:rPr>
              <a:t>xperiment </a:t>
            </a:r>
            <a:r>
              <a:rPr lang="ru-RU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BM@N SRC</a:t>
            </a:r>
            <a:endParaRPr lang="en-US" sz="2000" b="1" dirty="0"/>
          </a:p>
        </p:txBody>
      </p:sp>
      <p:grpSp>
        <p:nvGrpSpPr>
          <p:cNvPr id="41" name="Group 40"/>
          <p:cNvGrpSpPr/>
          <p:nvPr/>
        </p:nvGrpSpPr>
        <p:grpSpPr>
          <a:xfrm>
            <a:off x="323850" y="2740891"/>
            <a:ext cx="8394700" cy="2453409"/>
            <a:chOff x="577326" y="4163291"/>
            <a:chExt cx="7734300" cy="2146379"/>
          </a:xfrm>
        </p:grpSpPr>
        <p:grpSp>
          <p:nvGrpSpPr>
            <p:cNvPr id="42" name="Group 41"/>
            <p:cNvGrpSpPr/>
            <p:nvPr/>
          </p:nvGrpSpPr>
          <p:grpSpPr>
            <a:xfrm>
              <a:off x="577326" y="4163291"/>
              <a:ext cx="7734300" cy="2146379"/>
              <a:chOff x="894826" y="3071091"/>
              <a:chExt cx="7734300" cy="2146379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894826" y="3071091"/>
                <a:ext cx="7734300" cy="2146379"/>
                <a:chOff x="894826" y="3071091"/>
                <a:chExt cx="7734300" cy="2146379"/>
              </a:xfrm>
            </p:grpSpPr>
            <p:pic>
              <p:nvPicPr>
                <p:cNvPr id="46" name="Picture 45" descr="Screen Shot 2018-03-30 at 09.42.59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4826" y="3071091"/>
                  <a:ext cx="7734300" cy="2112818"/>
                </a:xfrm>
                <a:prstGeom prst="rect">
                  <a:avLst/>
                </a:prstGeom>
              </p:spPr>
            </p:pic>
            <p:sp>
              <p:nvSpPr>
                <p:cNvPr id="47" name="TextBox 46"/>
                <p:cNvSpPr txBox="1"/>
                <p:nvPr/>
              </p:nvSpPr>
              <p:spPr>
                <a:xfrm>
                  <a:off x="1147234" y="4868332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0,5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2302934" y="4870450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1,0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3418417" y="4866216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1,5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4633384" y="4870449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2,0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5780617" y="4878916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2,5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6987117" y="4872566"/>
                  <a:ext cx="46990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>
                      <a:solidFill>
                        <a:schemeClr val="bg1"/>
                      </a:solidFill>
                    </a:rPr>
                    <a:t>3,0</a:t>
                  </a:r>
                  <a:endParaRPr lang="en-US" sz="1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3073400" y="4042833"/>
                  <a:ext cx="6765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FFFFFF"/>
                      </a:solidFill>
                    </a:rPr>
                    <a:t>Kr</a:t>
                  </a:r>
                  <a:r>
                    <a:rPr lang="en-US" baseline="30000" dirty="0">
                      <a:solidFill>
                        <a:srgbClr val="FFFFFF"/>
                      </a:solidFill>
                    </a:rPr>
                    <a:t>2</a:t>
                  </a:r>
                  <a:r>
                    <a:rPr lang="ru-RU" baseline="30000" dirty="0" smtClean="0">
                      <a:solidFill>
                        <a:srgbClr val="FFFFFF"/>
                      </a:solidFill>
                    </a:rPr>
                    <a:t>6</a:t>
                  </a:r>
                  <a:r>
                    <a:rPr lang="en-US" baseline="30000" dirty="0" smtClean="0">
                      <a:solidFill>
                        <a:srgbClr val="FFFFFF"/>
                      </a:solidFill>
                    </a:rPr>
                    <a:t>+</a:t>
                  </a:r>
                  <a:endParaRPr lang="en-US" baseline="30000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944034" y="3172882"/>
                <a:ext cx="12115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dirty="0" smtClean="0">
                    <a:solidFill>
                      <a:schemeClr val="bg1"/>
                    </a:solidFill>
                  </a:rPr>
                  <a:t>30/03/2018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7666567" y="5964766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>
            <a:off x="6781800" y="5695950"/>
            <a:ext cx="111125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594289" y="6184900"/>
            <a:ext cx="633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03.04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087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24200" y="63087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53200" y="63087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5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7801" y="1422400"/>
            <a:ext cx="4648199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NNRC, Baku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State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University,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Azerbaijan;</a:t>
            </a:r>
            <a:endParaRPr lang="en-US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University of Plovdiv</a:t>
            </a:r>
            <a:r>
              <a:rPr lang="en-US" i="1" dirty="0">
                <a:solidFill>
                  <a:srgbClr val="000090"/>
                </a:solidFill>
                <a:latin typeface="Arial"/>
                <a:cs typeface="Arial"/>
              </a:rPr>
              <a:t>,</a:t>
            </a:r>
            <a:r>
              <a:rPr lang="en-US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cs typeface="Arial"/>
              </a:rPr>
              <a:t>Bulgaria;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of High Energy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Physics,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China;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Shanghai Institute of Nuclear and Applied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Physics, CFS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 China; 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Tsinghua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University, Beijing,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China;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Nuclear Physics Institute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CAS,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Czech Republic;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Tubingen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University,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Germany;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Tel Aviv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University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 Israel;</a:t>
            </a:r>
          </a:p>
          <a:p>
            <a:r>
              <a:rPr lang="en-US" b="1" i="1" dirty="0" smtClean="0">
                <a:solidFill>
                  <a:srgbClr val="0000FF"/>
                </a:solidFill>
                <a:latin typeface="Arial"/>
                <a:ea typeface="Calibri"/>
                <a:cs typeface="Arial"/>
              </a:rPr>
              <a:t>Joint Institute for Nuclear Research;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Almaty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of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Physics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and Technology,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Kazakhstan;</a:t>
            </a: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of Applied Physics,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Chisinev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Moldova;</a:t>
            </a:r>
          </a:p>
          <a:p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Warsaw University of Technology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Poland;</a:t>
            </a: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of Nuclear Research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RAS,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Moscow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Russia;</a:t>
            </a:r>
          </a:p>
        </p:txBody>
      </p:sp>
      <p:pic>
        <p:nvPicPr>
          <p:cNvPr id="7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0"/>
            <a:ext cx="101917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77800" y="106363"/>
            <a:ext cx="4660900" cy="907941"/>
          </a:xfrm>
          <a:prstGeom prst="rect">
            <a:avLst/>
          </a:prstGeom>
          <a:solidFill>
            <a:srgbClr val="EEF3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FF0000"/>
                </a:solidFill>
              </a:rPr>
              <a:t>B</a:t>
            </a:r>
            <a:r>
              <a:rPr lang="en-US" sz="2400" b="1" dirty="0" smtClean="0">
                <a:solidFill>
                  <a:srgbClr val="000090"/>
                </a:solidFill>
              </a:rPr>
              <a:t>aryonic 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>
                <a:solidFill>
                  <a:srgbClr val="000090"/>
                </a:solidFill>
              </a:rPr>
              <a:t>atter at </a:t>
            </a:r>
            <a:r>
              <a:rPr lang="en-US" sz="2400" b="1" dirty="0" err="1">
                <a:solidFill>
                  <a:srgbClr val="FF0000"/>
                </a:solidFill>
              </a:rPr>
              <a:t>N</a:t>
            </a:r>
            <a:r>
              <a:rPr lang="en-US" sz="2400" b="1" dirty="0" err="1">
                <a:solidFill>
                  <a:srgbClr val="000090"/>
                </a:solidFill>
              </a:rPr>
              <a:t>uclotron</a:t>
            </a:r>
            <a:r>
              <a:rPr lang="en-US" sz="2400" b="1" dirty="0">
                <a:solidFill>
                  <a:srgbClr val="000090"/>
                </a:solidFill>
              </a:rPr>
              <a:t> </a:t>
            </a:r>
            <a:endParaRPr lang="en-US" sz="2400" b="1" dirty="0" smtClean="0">
              <a:solidFill>
                <a:srgbClr val="00009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009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</a:rPr>
              <a:t>BM@N</a:t>
            </a:r>
            <a:r>
              <a:rPr lang="en-US" sz="2400" b="1" dirty="0" smtClean="0">
                <a:solidFill>
                  <a:srgbClr val="000090"/>
                </a:solidFill>
              </a:rPr>
              <a:t>)   Collaboration: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1400" y="3051392"/>
            <a:ext cx="4178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of Nuclear Research 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RAS, 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Moscow</a:t>
            </a:r>
            <a:r>
              <a:rPr lang="en-US" i="1" dirty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Russia;</a:t>
            </a: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Institute of Theoretical &amp; Experimental Physics, NRC KI, Moscow,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Russia;</a:t>
            </a: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NRC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Kurchatov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 Institute, Moscow,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Russia;</a:t>
            </a: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Moscow Engineer and Physics Institute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, Russia;</a:t>
            </a:r>
          </a:p>
          <a:p>
            <a:r>
              <a:rPr lang="en-US" i="1" dirty="0" err="1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Skobeltsin</a:t>
            </a:r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 Institute of Nuclear Physics, MSU,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Russia; </a:t>
            </a: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Massachusetts Institute of Technology, Cambridge, </a:t>
            </a:r>
            <a:r>
              <a:rPr lang="en-US" b="1" i="1" dirty="0" smtClean="0">
                <a:solidFill>
                  <a:srgbClr val="000090"/>
                </a:solidFill>
                <a:latin typeface="Arial"/>
                <a:ea typeface="Calibri"/>
                <a:cs typeface="Arial"/>
              </a:rPr>
              <a:t>USA. </a:t>
            </a:r>
            <a:endParaRPr lang="en-US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0" name="Picture 12" descr="C:\Users\Yury\Documents\Suzdal\BM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1100" y="683301"/>
            <a:ext cx="3835400" cy="239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249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7-09-17 at 8.29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560088"/>
            <a:ext cx="4394200" cy="2664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243388"/>
            <a:ext cx="42100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4267200"/>
            <a:ext cx="482123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133726"/>
            <a:ext cx="3649663" cy="130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147935"/>
            <a:ext cx="8597900" cy="830997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cs typeface="Arial" charset="0"/>
              </a:rPr>
              <a:t>Addition to the BM@N physics program: </a:t>
            </a:r>
            <a:endParaRPr lang="en-US" sz="2400" b="1" dirty="0" smtClean="0">
              <a:solidFill>
                <a:srgbClr val="FFFFFF"/>
              </a:solidFill>
              <a:cs typeface="Arial" charset="0"/>
            </a:endParaRPr>
          </a:p>
          <a:p>
            <a:pPr algn="r"/>
            <a:r>
              <a:rPr lang="en-US" sz="2400" b="1" dirty="0" smtClean="0">
                <a:solidFill>
                  <a:srgbClr val="FFFFFF"/>
                </a:solidFill>
                <a:cs typeface="Arial" charset="0"/>
              </a:rPr>
              <a:t>"</a:t>
            </a:r>
            <a:r>
              <a:rPr lang="en-US" sz="2400" b="1" dirty="0">
                <a:solidFill>
                  <a:srgbClr val="FFFFFF"/>
                </a:solidFill>
                <a:cs typeface="Arial" charset="0"/>
              </a:rPr>
              <a:t>Probing Short-Range Correlations"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81600" y="1104793"/>
            <a:ext cx="3822700" cy="1744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BM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@N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collaboration +</a:t>
            </a:r>
            <a:endParaRPr lang="en-US" sz="2000" b="1" i="1" dirty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Israe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l: Tel Aviv University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Germany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: TUD and GSI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USA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: FIU, MIT, ODU, PSU</a:t>
            </a:r>
          </a:p>
          <a:p>
            <a:pPr>
              <a:lnSpc>
                <a:spcPct val="80000"/>
              </a:lnSpc>
              <a:spcAft>
                <a:spcPts val="800"/>
              </a:spcAft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France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: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CEA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" y="3200400"/>
            <a:ext cx="3621504" cy="1631216"/>
          </a:xfrm>
          <a:prstGeom prst="rect">
            <a:avLst/>
          </a:prstGeom>
          <a:solidFill>
            <a:srgbClr val="A0FFF6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The first run on March 3-17:</a:t>
            </a:r>
          </a:p>
          <a:p>
            <a:pPr marL="285750" indent="-285750">
              <a:buFontTx/>
              <a:buChar char="-"/>
            </a:pPr>
            <a:r>
              <a:rPr lang="en-US" sz="2000" i="1" baseline="30000" dirty="0" smtClean="0">
                <a:solidFill>
                  <a:srgbClr val="000090"/>
                </a:solidFill>
              </a:rPr>
              <a:t>12</a:t>
            </a:r>
            <a:r>
              <a:rPr lang="en-US" sz="2000" i="1" dirty="0" smtClean="0">
                <a:solidFill>
                  <a:srgbClr val="000090"/>
                </a:solidFill>
              </a:rPr>
              <a:t>C beam  4 </a:t>
            </a:r>
            <a:r>
              <a:rPr lang="en-US" sz="2000" i="1" dirty="0" err="1" smtClean="0">
                <a:solidFill>
                  <a:srgbClr val="000090"/>
                </a:solidFill>
              </a:rPr>
              <a:t>GeV</a:t>
            </a:r>
            <a:r>
              <a:rPr lang="en-US" sz="2000" i="1" dirty="0" smtClean="0">
                <a:solidFill>
                  <a:srgbClr val="000090"/>
                </a:solidFill>
              </a:rPr>
              <a:t>/u;</a:t>
            </a:r>
          </a:p>
          <a:p>
            <a:pPr marL="285750" indent="-285750">
              <a:buFontTx/>
              <a:buChar char="-"/>
            </a:pPr>
            <a:r>
              <a:rPr lang="en-US" sz="2000" i="1" dirty="0" smtClean="0">
                <a:solidFill>
                  <a:srgbClr val="000090"/>
                </a:solidFill>
              </a:rPr>
              <a:t>Hydrogen target;</a:t>
            </a:r>
          </a:p>
          <a:p>
            <a:pPr marL="285750" indent="-285750">
              <a:buFontTx/>
              <a:buChar char="-"/>
            </a:pPr>
            <a:r>
              <a:rPr lang="en-US" sz="2000" i="1" dirty="0" smtClean="0">
                <a:solidFill>
                  <a:srgbClr val="000090"/>
                </a:solidFill>
              </a:rPr>
              <a:t>time 324 hours;</a:t>
            </a:r>
          </a:p>
          <a:p>
            <a:pPr marL="285750" indent="-285750">
              <a:buFontTx/>
              <a:buChar char="-"/>
            </a:pPr>
            <a:r>
              <a:rPr lang="en-US" sz="2000" i="1" dirty="0">
                <a:solidFill>
                  <a:srgbClr val="000090"/>
                </a:solidFill>
              </a:rPr>
              <a:t>8</a:t>
            </a:r>
            <a:r>
              <a:rPr lang="en-US" sz="2000" i="1" dirty="0" smtClean="0">
                <a:solidFill>
                  <a:srgbClr val="000090"/>
                </a:solidFill>
              </a:rPr>
              <a:t>M events recorded (19Tb).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1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9" descr="DSC_38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663008"/>
            <a:ext cx="3060700" cy="229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2" descr="C:\Users\Yury\Documents\Suzdal\BMN_sche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27013"/>
            <a:ext cx="6362700" cy="273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3" name="Text Box 21"/>
          <p:cNvSpPr txBox="1">
            <a:spLocks noChangeArrowheads="1"/>
          </p:cNvSpPr>
          <p:nvPr/>
        </p:nvSpPr>
        <p:spPr bwMode="auto">
          <a:xfrm>
            <a:off x="5343525" y="-439738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17" name="Picture 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" y="44624"/>
            <a:ext cx="101917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45100" y="1306512"/>
            <a:ext cx="101600" cy="484188"/>
          </a:xfrm>
          <a:prstGeom prst="rect">
            <a:avLst/>
          </a:prstGeom>
          <a:solidFill>
            <a:srgbClr val="F953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70500" y="836612"/>
            <a:ext cx="57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ECal</a:t>
            </a:r>
            <a:endParaRPr lang="en-US" sz="14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372100" y="1166812"/>
            <a:ext cx="139700" cy="266700"/>
          </a:xfrm>
          <a:prstGeom prst="straightConnector1">
            <a:avLst/>
          </a:prstGeom>
          <a:ln w="19050" cmpd="sng">
            <a:solidFill>
              <a:schemeClr val="tx1">
                <a:lumMod val="95000"/>
                <a:lumOff val="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1625600" y="55563"/>
            <a:ext cx="5727700" cy="461665"/>
          </a:xfrm>
          <a:prstGeom prst="rect">
            <a:avLst/>
          </a:prstGeom>
          <a:solidFill>
            <a:srgbClr val="EEF3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rgbClr val="FF0000"/>
                </a:solidFill>
              </a:rPr>
              <a:t>B</a:t>
            </a:r>
            <a:r>
              <a:rPr lang="en-US" sz="2400" b="1" dirty="0" smtClean="0">
                <a:solidFill>
                  <a:srgbClr val="000090"/>
                </a:solidFill>
              </a:rPr>
              <a:t>aryonic 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>
                <a:solidFill>
                  <a:srgbClr val="000090"/>
                </a:solidFill>
              </a:rPr>
              <a:t>atter at </a:t>
            </a:r>
            <a:r>
              <a:rPr lang="en-US" sz="2400" b="1" dirty="0" err="1">
                <a:solidFill>
                  <a:srgbClr val="FF0000"/>
                </a:solidFill>
              </a:rPr>
              <a:t>N</a:t>
            </a:r>
            <a:r>
              <a:rPr lang="en-US" sz="2400" b="1" dirty="0" err="1">
                <a:solidFill>
                  <a:srgbClr val="000090"/>
                </a:solidFill>
              </a:rPr>
              <a:t>uclotron</a:t>
            </a:r>
            <a:r>
              <a:rPr lang="en-US" sz="2400" b="1" dirty="0">
                <a:solidFill>
                  <a:srgbClr val="000090"/>
                </a:solidFill>
              </a:rPr>
              <a:t> (</a:t>
            </a:r>
            <a:r>
              <a:rPr lang="en-US" sz="2400" b="1" dirty="0">
                <a:solidFill>
                  <a:srgbClr val="FF0000"/>
                </a:solidFill>
              </a:rPr>
              <a:t>BM@N</a:t>
            </a:r>
            <a:r>
              <a:rPr lang="en-US" sz="2400" b="1" dirty="0" smtClean="0">
                <a:solidFill>
                  <a:srgbClr val="000090"/>
                </a:solidFill>
              </a:rPr>
              <a:t>)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00360" name="Rectangle 2"/>
          <p:cNvSpPr>
            <a:spLocks noChangeArrowheads="1"/>
          </p:cNvSpPr>
          <p:nvPr/>
        </p:nvSpPr>
        <p:spPr bwMode="auto">
          <a:xfrm>
            <a:off x="3743970" y="2810892"/>
            <a:ext cx="2021830" cy="354012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schematic </a:t>
            </a:r>
            <a:r>
              <a:rPr lang="en-US" sz="2000" i="1" dirty="0">
                <a:solidFill>
                  <a:schemeClr val="bg1"/>
                </a:solidFill>
              </a:rPr>
              <a:t>view</a:t>
            </a:r>
            <a:endParaRPr lang="en-GB" sz="2000" i="1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37465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SC-124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9601200" y="3568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641386"/>
              </p:ext>
            </p:extLst>
          </p:nvPr>
        </p:nvGraphicFramePr>
        <p:xfrm>
          <a:off x="3911599" y="4260152"/>
          <a:ext cx="5105401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401"/>
                <a:gridCol w="1130300"/>
                <a:gridCol w="1079500"/>
                <a:gridCol w="1346200"/>
              </a:tblGrid>
              <a:tr h="34213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year</a:t>
                      </a:r>
                      <a:endParaRPr lang="en-US" sz="1800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2018 </a:t>
                      </a: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2020</a:t>
                      </a:r>
                      <a:endParaRPr lang="en-US" sz="1800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2021 +</a:t>
                      </a:r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42138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beam</a:t>
                      </a:r>
                      <a:endParaRPr lang="en-US" sz="18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C, </a:t>
                      </a:r>
                      <a:r>
                        <a:rPr lang="en-US" sz="1800" b="1" dirty="0" err="1" smtClean="0">
                          <a:solidFill>
                            <a:srgbClr val="000090"/>
                          </a:solidFill>
                        </a:rPr>
                        <a:t>Ar</a:t>
                      </a:r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/Kr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Au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Au, p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42138">
                <a:tc>
                  <a:txBody>
                    <a:bodyPr/>
                    <a:lstStyle/>
                    <a:p>
                      <a:r>
                        <a:rPr lang="en-US" sz="1800" i="1" baseline="0" dirty="0" smtClean="0">
                          <a:solidFill>
                            <a:srgbClr val="000090"/>
                          </a:solidFill>
                        </a:rPr>
                        <a:t>intensity, Hz</a:t>
                      </a:r>
                      <a:endParaRPr lang="en-US" sz="18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0,5M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1M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10M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42138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trig. rate, Hz</a:t>
                      </a:r>
                      <a:endParaRPr lang="en-US" sz="18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10k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20k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50k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598742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central tracker</a:t>
                      </a:r>
                      <a:endParaRPr lang="en-US" sz="18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10 GEM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half pl.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8 GEM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full pl.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0"/>
                          </a:solidFill>
                        </a:rPr>
                        <a:t>12 GEM or 8+2Si</a:t>
                      </a:r>
                      <a:endParaRPr lang="en-US" sz="1800" b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42138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status</a:t>
                      </a:r>
                      <a:endParaRPr lang="en-US" sz="1800" i="1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DB0709"/>
                          </a:solidFill>
                        </a:rPr>
                        <a:t>stage</a:t>
                      </a:r>
                      <a:r>
                        <a:rPr lang="en-US" sz="1800" b="1" baseline="0" dirty="0" smtClean="0">
                          <a:solidFill>
                            <a:srgbClr val="DB0709"/>
                          </a:solidFill>
                        </a:rPr>
                        <a:t> 0</a:t>
                      </a:r>
                      <a:endParaRPr lang="en-US" sz="1800" b="1" dirty="0" smtClean="0">
                        <a:solidFill>
                          <a:srgbClr val="DB070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DB0709"/>
                          </a:solidFill>
                        </a:rPr>
                        <a:t>stage 1</a:t>
                      </a:r>
                      <a:endParaRPr lang="en-US" sz="1800" b="1" dirty="0">
                        <a:solidFill>
                          <a:srgbClr val="DB070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DB0709"/>
                          </a:solidFill>
                        </a:rPr>
                        <a:t>stage 2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3924300" y="3949700"/>
            <a:ext cx="1536700" cy="357188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plans</a:t>
            </a:r>
            <a:r>
              <a:rPr lang="en-US" sz="2000" i="1" dirty="0" smtClean="0">
                <a:solidFill>
                  <a:srgbClr val="FFFFFF"/>
                </a:solidFill>
              </a:rPr>
              <a:t> </a:t>
            </a:r>
            <a:endParaRPr lang="en-GB" sz="2000" i="1" dirty="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13253" y="530648"/>
            <a:ext cx="2229148" cy="1200329"/>
          </a:xfrm>
          <a:prstGeom prst="rect">
            <a:avLst/>
          </a:prstGeom>
          <a:solidFill>
            <a:srgbClr val="FFF6DB"/>
          </a:solidFill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  <a:latin typeface="Arial"/>
              </a:rPr>
              <a:t>time resolution: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000090"/>
                </a:solidFill>
                <a:latin typeface="Arial"/>
              </a:rPr>
              <a:t>T0  	    ~</a:t>
            </a:r>
            <a:r>
              <a:rPr lang="en-US" i="1" dirty="0">
                <a:solidFill>
                  <a:srgbClr val="000090"/>
                </a:solidFill>
                <a:latin typeface="Arial"/>
              </a:rPr>
              <a:t>43 </a:t>
            </a:r>
            <a:r>
              <a:rPr lang="en-US" i="1" dirty="0" err="1">
                <a:solidFill>
                  <a:srgbClr val="000090"/>
                </a:solidFill>
                <a:latin typeface="Arial"/>
              </a:rPr>
              <a:t>ps</a:t>
            </a:r>
            <a:endParaRPr lang="en-US" i="1" dirty="0">
              <a:solidFill>
                <a:srgbClr val="000090"/>
              </a:solidFill>
              <a:latin typeface="Arial"/>
            </a:endParaRP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</a:rPr>
              <a:t>•  ToF</a:t>
            </a:r>
            <a:r>
              <a:rPr lang="en-US" i="1" dirty="0">
                <a:solidFill>
                  <a:srgbClr val="000090"/>
                </a:solidFill>
                <a:latin typeface="Arial"/>
              </a:rPr>
              <a:t>-700 </a:t>
            </a:r>
            <a:r>
              <a:rPr lang="en-US" i="1" dirty="0" smtClean="0">
                <a:solidFill>
                  <a:srgbClr val="000090"/>
                </a:solidFill>
                <a:latin typeface="Arial"/>
              </a:rPr>
              <a:t> ~</a:t>
            </a:r>
            <a:r>
              <a:rPr lang="en-US" i="1" dirty="0">
                <a:solidFill>
                  <a:srgbClr val="000090"/>
                </a:solidFill>
                <a:latin typeface="Arial"/>
              </a:rPr>
              <a:t>65 </a:t>
            </a:r>
            <a:r>
              <a:rPr lang="en-US" i="1" dirty="0" err="1">
                <a:solidFill>
                  <a:srgbClr val="000090"/>
                </a:solidFill>
                <a:latin typeface="Arial"/>
              </a:rPr>
              <a:t>ps</a:t>
            </a:r>
            <a:endParaRPr lang="en-US" i="1" dirty="0">
              <a:solidFill>
                <a:srgbClr val="000090"/>
              </a:solidFill>
              <a:latin typeface="Arial"/>
            </a:endParaRPr>
          </a:p>
          <a:p>
            <a:r>
              <a:rPr lang="en-US" i="1" dirty="0" smtClean="0">
                <a:solidFill>
                  <a:srgbClr val="000090"/>
                </a:solidFill>
                <a:latin typeface="Arial"/>
              </a:rPr>
              <a:t>•  ToF</a:t>
            </a:r>
            <a:r>
              <a:rPr lang="en-US" i="1" dirty="0">
                <a:solidFill>
                  <a:srgbClr val="000090"/>
                </a:solidFill>
                <a:latin typeface="Arial"/>
              </a:rPr>
              <a:t>-400 </a:t>
            </a:r>
            <a:r>
              <a:rPr lang="en-US" i="1" dirty="0" smtClean="0">
                <a:solidFill>
                  <a:srgbClr val="000090"/>
                </a:solidFill>
                <a:latin typeface="Arial"/>
              </a:rPr>
              <a:t> </a:t>
            </a:r>
            <a:r>
              <a:rPr lang="en-US" i="1" dirty="0">
                <a:solidFill>
                  <a:srgbClr val="000090"/>
                </a:solidFill>
                <a:latin typeface="Arial"/>
              </a:rPr>
              <a:t>~53 </a:t>
            </a:r>
            <a:r>
              <a:rPr lang="en-US" i="1" dirty="0" err="1" smtClean="0">
                <a:solidFill>
                  <a:srgbClr val="000090"/>
                </a:solidFill>
                <a:latin typeface="Arial"/>
              </a:rPr>
              <a:t>ps</a:t>
            </a:r>
            <a:endParaRPr lang="en-US" i="1" dirty="0">
              <a:solidFill>
                <a:srgbClr val="000090"/>
              </a:solidFill>
              <a:effectLst/>
              <a:latin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45100" y="1966912"/>
            <a:ext cx="101600" cy="484188"/>
          </a:xfrm>
          <a:prstGeom prst="rect">
            <a:avLst/>
          </a:prstGeom>
          <a:solidFill>
            <a:srgbClr val="F953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97500" y="2298700"/>
            <a:ext cx="7493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</a:t>
            </a:r>
            <a:r>
              <a:rPr lang="en-US" sz="1400" dirty="0" smtClean="0"/>
              <a:t>eam</a:t>
            </a:r>
          </a:p>
          <a:p>
            <a:r>
              <a:rPr lang="en-US" sz="1400" dirty="0" smtClean="0"/>
              <a:t>pipe</a:t>
            </a:r>
            <a:endParaRPr lang="en-US" sz="1400" dirty="0"/>
          </a:p>
        </p:txBody>
      </p:sp>
      <p:pic>
        <p:nvPicPr>
          <p:cNvPr id="24" name="Picture 23" descr="Screen Shot 2018-07-01 at 16.34.5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3373"/>
            <a:ext cx="3591977" cy="2284627"/>
          </a:xfrm>
          <a:prstGeom prst="rect">
            <a:avLst/>
          </a:prstGeom>
        </p:spPr>
      </p:pic>
      <p:pic>
        <p:nvPicPr>
          <p:cNvPr id="30" name="Picture 29" descr="Screen Shot 2018-07-01 at 16.40.2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0" y="1851574"/>
            <a:ext cx="3187700" cy="24023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6000" y="5029200"/>
            <a:ext cx="2206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</a:rPr>
              <a:t>m</a:t>
            </a:r>
            <a:r>
              <a:rPr lang="en-US" sz="1600" i="1" dirty="0" smtClean="0">
                <a:solidFill>
                  <a:srgbClr val="000090"/>
                </a:solidFill>
              </a:rPr>
              <a:t>omentum resolution</a:t>
            </a:r>
            <a:endParaRPr lang="en-US" sz="1600" i="1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1" y="508000"/>
            <a:ext cx="5080000" cy="2308324"/>
          </a:xfrm>
          <a:prstGeom prst="rect">
            <a:avLst/>
          </a:prstGeom>
          <a:solidFill>
            <a:srgbClr val="A0FFF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 milestone I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endParaRPr lang="en-US" sz="2400" i="1" dirty="0" smtClean="0">
              <a:solidFill>
                <a:srgbClr val="000090"/>
              </a:solidFill>
            </a:endParaRPr>
          </a:p>
          <a:p>
            <a:r>
              <a:rPr lang="en-US" sz="2000" i="1" dirty="0" smtClean="0">
                <a:solidFill>
                  <a:srgbClr val="000090"/>
                </a:solidFill>
              </a:rPr>
              <a:t> the first run</a:t>
            </a:r>
            <a:r>
              <a:rPr lang="en-US" sz="2000" b="1" dirty="0" smtClean="0">
                <a:solidFill>
                  <a:srgbClr val="000090"/>
                </a:solidFill>
              </a:rPr>
              <a:t>:  </a:t>
            </a:r>
            <a:r>
              <a:rPr lang="en-US" sz="2000" b="1" i="1" dirty="0" smtClean="0">
                <a:solidFill>
                  <a:srgbClr val="000090"/>
                </a:solidFill>
              </a:rPr>
              <a:t>March 22 </a:t>
            </a:r>
            <a:r>
              <a:rPr lang="mr-IN" sz="2000" i="1" dirty="0" smtClean="0">
                <a:solidFill>
                  <a:srgbClr val="000090"/>
                </a:solidFill>
              </a:rPr>
              <a:t>–</a:t>
            </a:r>
            <a:r>
              <a:rPr lang="en-US" sz="2000" b="1" i="1" dirty="0" smtClean="0">
                <a:solidFill>
                  <a:srgbClr val="000090"/>
                </a:solidFill>
              </a:rPr>
              <a:t> April 3</a:t>
            </a:r>
            <a:r>
              <a:rPr lang="en-US" sz="2000" i="1" dirty="0" smtClean="0">
                <a:solidFill>
                  <a:srgbClr val="000090"/>
                </a:solidFill>
              </a:rPr>
              <a:t>, </a:t>
            </a:r>
            <a:r>
              <a:rPr lang="en-US" sz="2000" b="1" i="1" dirty="0" smtClean="0">
                <a:solidFill>
                  <a:srgbClr val="000090"/>
                </a:solidFill>
              </a:rPr>
              <a:t>2018</a:t>
            </a:r>
            <a:r>
              <a:rPr lang="en-US" sz="2000" b="1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sz="2000" i="1" dirty="0" smtClean="0">
                <a:solidFill>
                  <a:srgbClr val="000090"/>
                </a:solidFill>
              </a:rPr>
              <a:t> targets: </a:t>
            </a:r>
            <a:r>
              <a:rPr lang="en-US" sz="2000" b="1" i="1" dirty="0" smtClean="0">
                <a:solidFill>
                  <a:srgbClr val="000090"/>
                </a:solidFill>
              </a:rPr>
              <a:t>C, Al, Cu,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Sn</a:t>
            </a:r>
            <a:r>
              <a:rPr lang="en-US" sz="2000" b="1" i="1" dirty="0" smtClean="0">
                <a:solidFill>
                  <a:srgbClr val="000090"/>
                </a:solidFill>
              </a:rPr>
              <a:t>,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Pb</a:t>
            </a:r>
            <a:r>
              <a:rPr lang="en-US" sz="2000" b="1" i="1" dirty="0" smtClean="0">
                <a:solidFill>
                  <a:srgbClr val="000090"/>
                </a:solidFill>
              </a:rPr>
              <a:t>; </a:t>
            </a:r>
          </a:p>
          <a:p>
            <a:r>
              <a:rPr lang="en-US" sz="2000" i="1" dirty="0" smtClean="0">
                <a:solidFill>
                  <a:srgbClr val="000090"/>
                </a:solidFill>
              </a:rPr>
              <a:t>	    beams	    statistics</a:t>
            </a:r>
          </a:p>
          <a:p>
            <a:pPr marL="0" lvl="3"/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12</a:t>
            </a:r>
            <a:r>
              <a:rPr lang="en-US" sz="2000" b="1" i="1" dirty="0" smtClean="0">
                <a:solidFill>
                  <a:srgbClr val="000090"/>
                </a:solidFill>
              </a:rPr>
              <a:t>C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6+         </a:t>
            </a:r>
            <a:r>
              <a:rPr lang="en-US" sz="2000" b="1" i="1" dirty="0">
                <a:solidFill>
                  <a:srgbClr val="000090"/>
                </a:solidFill>
              </a:rPr>
              <a:t>4</a:t>
            </a:r>
            <a:r>
              <a:rPr lang="en-US" sz="2000" b="1" i="1" dirty="0" smtClean="0">
                <a:solidFill>
                  <a:srgbClr val="000090"/>
                </a:solidFill>
              </a:rPr>
              <a:t>,0 -4,5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AGeV</a:t>
            </a:r>
            <a:r>
              <a:rPr lang="en-US" sz="2000" b="1" i="1" dirty="0" smtClean="0">
                <a:solidFill>
                  <a:srgbClr val="000090"/>
                </a:solidFill>
              </a:rPr>
              <a:t>	</a:t>
            </a:r>
            <a:r>
              <a:rPr lang="ru-RU" sz="2000" b="1" i="1" dirty="0" smtClean="0">
                <a:solidFill>
                  <a:srgbClr val="000090"/>
                </a:solidFill>
              </a:rPr>
              <a:t>    </a:t>
            </a:r>
            <a:r>
              <a:rPr lang="en-US" sz="2000" b="1" i="1" dirty="0" smtClean="0">
                <a:solidFill>
                  <a:srgbClr val="000090"/>
                </a:solidFill>
              </a:rPr>
              <a:t> 20 M events</a:t>
            </a:r>
            <a:endParaRPr lang="en-US" sz="2000" b="1" i="1" dirty="0">
              <a:solidFill>
                <a:srgbClr val="000090"/>
              </a:solidFill>
            </a:endParaRPr>
          </a:p>
          <a:p>
            <a:pPr marL="0" lvl="3"/>
            <a:r>
              <a:rPr lang="en-US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40</a:t>
            </a:r>
            <a:r>
              <a:rPr lang="en-US" sz="2000" b="1" i="1" dirty="0" smtClean="0">
                <a:solidFill>
                  <a:srgbClr val="000090"/>
                </a:solidFill>
              </a:rPr>
              <a:t>Ar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16+ </a:t>
            </a:r>
            <a:r>
              <a:rPr lang="en-US" sz="2000" b="1" i="1" dirty="0" smtClean="0">
                <a:solidFill>
                  <a:srgbClr val="000090"/>
                </a:solidFill>
              </a:rPr>
              <a:t>     3,2     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AGeV</a:t>
            </a:r>
            <a:r>
              <a:rPr lang="en-US" sz="2000" b="1" i="1" dirty="0" smtClean="0">
                <a:solidFill>
                  <a:srgbClr val="000090"/>
                </a:solidFill>
              </a:rPr>
              <a:t>    130 M events</a:t>
            </a:r>
            <a:endParaRPr lang="en-US" sz="2000" b="1" i="1" dirty="0">
              <a:solidFill>
                <a:srgbClr val="000090"/>
              </a:solidFill>
            </a:endParaRPr>
          </a:p>
          <a:p>
            <a:pPr marL="0" lvl="3"/>
            <a:r>
              <a:rPr lang="en-US" sz="2000" b="1" i="1" dirty="0">
                <a:solidFill>
                  <a:srgbClr val="000090"/>
                </a:solidFill>
              </a:rPr>
              <a:t> </a:t>
            </a:r>
            <a:r>
              <a:rPr lang="ru-RU" sz="2000" b="1" i="1" baseline="30000" dirty="0" smtClean="0">
                <a:solidFill>
                  <a:srgbClr val="000090"/>
                </a:solidFill>
              </a:rPr>
              <a:t>8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4</a:t>
            </a:r>
            <a:r>
              <a:rPr lang="en-US" sz="2000" b="1" i="1" dirty="0" smtClean="0">
                <a:solidFill>
                  <a:srgbClr val="000090"/>
                </a:solidFill>
              </a:rPr>
              <a:t>Kr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26+  </a:t>
            </a:r>
            <a:r>
              <a:rPr lang="en-US" sz="2000" b="1" i="1" dirty="0" smtClean="0">
                <a:solidFill>
                  <a:srgbClr val="000090"/>
                </a:solidFill>
              </a:rPr>
              <a:t>    2,3      </a:t>
            </a:r>
            <a:r>
              <a:rPr lang="en-US" sz="2000" b="1" i="1" dirty="0" err="1" smtClean="0">
                <a:solidFill>
                  <a:srgbClr val="000090"/>
                </a:solidFill>
              </a:rPr>
              <a:t>AGeV</a:t>
            </a:r>
            <a:r>
              <a:rPr lang="ru-RU" sz="2000" b="1" i="1" dirty="0">
                <a:solidFill>
                  <a:srgbClr val="000090"/>
                </a:solidFill>
              </a:rPr>
              <a:t>	 </a:t>
            </a:r>
            <a:r>
              <a:rPr lang="ru-RU" sz="2000" b="1" i="1" dirty="0" smtClean="0">
                <a:solidFill>
                  <a:srgbClr val="000090"/>
                </a:solidFill>
              </a:rPr>
              <a:t>   </a:t>
            </a:r>
            <a:r>
              <a:rPr lang="en-US" sz="2000" b="1" i="1" dirty="0" smtClean="0">
                <a:solidFill>
                  <a:srgbClr val="000090"/>
                </a:solidFill>
              </a:rPr>
              <a:t>50 M events</a:t>
            </a:r>
            <a:endParaRPr lang="en-US" sz="2000" i="1" dirty="0">
              <a:solidFill>
                <a:srgbClr val="000090"/>
              </a:solidFill>
            </a:endParaRPr>
          </a:p>
        </p:txBody>
      </p:sp>
      <p:pic>
        <p:nvPicPr>
          <p:cNvPr id="11" name="Picture 10" descr="L0_r6_301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2832100"/>
            <a:ext cx="6299546" cy="3886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3029" y="2825234"/>
            <a:ext cx="2233341" cy="369332"/>
          </a:xfrm>
          <a:prstGeom prst="rect">
            <a:avLst/>
          </a:prstGeom>
          <a:solidFill>
            <a:srgbClr val="FFE9D2"/>
          </a:solidFill>
        </p:spPr>
        <p:txBody>
          <a:bodyPr wrap="none">
            <a:spAutoFit/>
          </a:bodyPr>
          <a:lstStyle/>
          <a:p>
            <a:pPr lvl="0" defTabSz="457200" eaLnBrk="0" hangingPunct="0">
              <a:spcBef>
                <a:spcPts val="800"/>
              </a:spcBef>
              <a:buClr>
                <a:srgbClr val="000000"/>
              </a:buClr>
              <a:buSzPct val="100000"/>
              <a:defRPr/>
            </a:pPr>
            <a:r>
              <a:rPr lang="en-US" b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GEM: 163 </a:t>
            </a:r>
            <a:r>
              <a:rPr lang="en-US" b="1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x 45 cm</a:t>
            </a:r>
            <a:r>
              <a:rPr lang="en-US" b="1" baseline="30000" dirty="0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2</a:t>
            </a:r>
            <a:endParaRPr lang="ru-RU" b="1" baseline="30000" dirty="0">
              <a:solidFill>
                <a:srgbClr val="00009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00354" name="Group 100353"/>
          <p:cNvGrpSpPr/>
          <p:nvPr/>
        </p:nvGrpSpPr>
        <p:grpSpPr>
          <a:xfrm>
            <a:off x="67738" y="596902"/>
            <a:ext cx="4136494" cy="2781300"/>
            <a:chOff x="67738" y="596902"/>
            <a:chExt cx="4136494" cy="2781300"/>
          </a:xfrm>
        </p:grpSpPr>
        <p:grpSp>
          <p:nvGrpSpPr>
            <p:cNvPr id="100352" name="Group 100351"/>
            <p:cNvGrpSpPr/>
            <p:nvPr/>
          </p:nvGrpSpPr>
          <p:grpSpPr>
            <a:xfrm>
              <a:off x="67738" y="596902"/>
              <a:ext cx="4136494" cy="2781300"/>
              <a:chOff x="67738" y="596902"/>
              <a:chExt cx="4136494" cy="278130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67738" y="596902"/>
                <a:ext cx="4136494" cy="2781300"/>
                <a:chOff x="0" y="660400"/>
                <a:chExt cx="4136494" cy="2781300"/>
              </a:xfrm>
            </p:grpSpPr>
            <p:pic>
              <p:nvPicPr>
                <p:cNvPr id="12" name="Picture 11" descr="Screen Shot 2018-09-19 at 11.39.14.png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660400"/>
                  <a:ext cx="4136494" cy="2781300"/>
                </a:xfrm>
                <a:prstGeom prst="rect">
                  <a:avLst/>
                </a:prstGeom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4230" y="2548467"/>
                  <a:ext cx="217239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rgbClr val="000090"/>
                      </a:solidFill>
                      <a:latin typeface="Symbol" charset="2"/>
                      <a:cs typeface="Symbol" charset="2"/>
                    </a:rPr>
                    <a:t>L</a:t>
                  </a:r>
                  <a:r>
                    <a:rPr lang="en-US" sz="2000" b="1" dirty="0" smtClean="0">
                      <a:solidFill>
                        <a:srgbClr val="000090"/>
                      </a:solidFill>
                    </a:rPr>
                    <a:t>    </a:t>
                  </a:r>
                  <a:r>
                    <a:rPr lang="en-US" sz="2000" b="1" i="1" dirty="0" smtClean="0">
                      <a:solidFill>
                        <a:srgbClr val="FF0000"/>
                      </a:solidFill>
                    </a:rPr>
                    <a:t>p</a:t>
                  </a:r>
                  <a:r>
                    <a:rPr lang="en-US" sz="2000" b="1" dirty="0" smtClean="0">
                      <a:solidFill>
                        <a:srgbClr val="000090"/>
                      </a:solidFill>
                    </a:rPr>
                    <a:t> +</a:t>
                  </a:r>
                  <a:r>
                    <a:rPr lang="en-US" sz="2000" b="1" dirty="0" smtClean="0">
                      <a:solidFill>
                        <a:srgbClr val="000090"/>
                      </a:solidFill>
                      <a:latin typeface="Symbol" charset="2"/>
                      <a:cs typeface="Symbol" charset="2"/>
                    </a:rPr>
                    <a:t> p- </a:t>
                  </a:r>
                  <a:r>
                    <a:rPr lang="en-US" sz="2000" i="1" dirty="0" smtClean="0">
                      <a:solidFill>
                        <a:srgbClr val="000090"/>
                      </a:solidFill>
                      <a:latin typeface="+mn-lt"/>
                      <a:cs typeface="Symbol" charset="2"/>
                    </a:rPr>
                    <a:t>decay</a:t>
                  </a:r>
                  <a:endParaRPr lang="en-US" sz="2000" i="1" dirty="0" smtClean="0">
                    <a:solidFill>
                      <a:srgbClr val="000090"/>
                    </a:solidFill>
                    <a:latin typeface="Symbol" charset="2"/>
                    <a:cs typeface="Symbol" charset="2"/>
                  </a:endParaRPr>
                </a:p>
                <a:p>
                  <a:r>
                    <a:rPr lang="en-US" sz="2000" i="1" dirty="0" smtClean="0">
                      <a:solidFill>
                        <a:srgbClr val="000090"/>
                      </a:solidFill>
                    </a:rPr>
                    <a:t>reconstruction</a:t>
                  </a:r>
                  <a:endParaRPr lang="en-US" sz="2000" i="1" dirty="0">
                    <a:solidFill>
                      <a:srgbClr val="000090"/>
                    </a:solidFill>
                  </a:endParaRP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2527300" y="1028700"/>
                <a:ext cx="4539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0090"/>
                    </a:solidFill>
                    <a:latin typeface="Symbol" charset="2"/>
                    <a:cs typeface="Symbol" charset="2"/>
                  </a:rPr>
                  <a:t>p-</a:t>
                </a:r>
                <a:endParaRPr lang="en-US" sz="2000" dirty="0">
                  <a:solidFill>
                    <a:srgbClr val="000090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60501" y="1363132"/>
                <a:ext cx="38987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rgbClr val="FF0000"/>
                    </a:solidFill>
                  </a:rPr>
                  <a:t>p</a:t>
                </a:r>
                <a:endParaRPr lang="en-US" sz="2000" i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7" name="Straight Arrow Connector 26"/>
            <p:cNvCxnSpPr/>
            <p:nvPr/>
          </p:nvCxnSpPr>
          <p:spPr>
            <a:xfrm>
              <a:off x="380997" y="2709334"/>
              <a:ext cx="169333" cy="0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0768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4"/>
          <p:cNvGrpSpPr>
            <a:grpSpLocks/>
          </p:cNvGrpSpPr>
          <p:nvPr/>
        </p:nvGrpSpPr>
        <p:grpSpPr bwMode="auto">
          <a:xfrm>
            <a:off x="2159000" y="800101"/>
            <a:ext cx="6870700" cy="5702300"/>
            <a:chOff x="226043" y="937313"/>
            <a:chExt cx="7902357" cy="6680200"/>
          </a:xfrm>
        </p:grpSpPr>
        <p:pic>
          <p:nvPicPr>
            <p:cNvPr id="12" name="Picture 2" descr="D:\!Butenko\-=Work=-\=Work DOC=\Articles\IPAC10 Booster\SC-Complex-plan-e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92"/>
            <a:stretch>
              <a:fillRect/>
            </a:stretch>
          </p:blipFill>
          <p:spPr bwMode="auto">
            <a:xfrm>
              <a:off x="226043" y="937313"/>
              <a:ext cx="7902357" cy="668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Прямоугольник 13"/>
            <p:cNvSpPr/>
            <p:nvPr/>
          </p:nvSpPr>
          <p:spPr>
            <a:xfrm>
              <a:off x="2175760" y="4691748"/>
              <a:ext cx="130171" cy="144463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" name="Прямоугольник 14"/>
            <p:cNvSpPr/>
            <p:nvPr/>
          </p:nvSpPr>
          <p:spPr>
            <a:xfrm>
              <a:off x="2175760" y="4510773"/>
              <a:ext cx="130171" cy="14287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Прямоугольник 16"/>
            <p:cNvSpPr/>
            <p:nvPr/>
          </p:nvSpPr>
          <p:spPr>
            <a:xfrm rot="20700000">
              <a:off x="2620875" y="5188083"/>
              <a:ext cx="171445" cy="1619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Прямоугольник 17"/>
            <p:cNvSpPr/>
            <p:nvPr/>
          </p:nvSpPr>
          <p:spPr>
            <a:xfrm rot="20460000">
              <a:off x="2673262" y="5370646"/>
              <a:ext cx="169857" cy="1619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5" name="Прямоугольник 18"/>
            <p:cNvSpPr/>
            <p:nvPr/>
          </p:nvSpPr>
          <p:spPr>
            <a:xfrm rot="20100000">
              <a:off x="2743109" y="5548447"/>
              <a:ext cx="171445" cy="1619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6" name="Прямоугольник 19"/>
            <p:cNvSpPr/>
            <p:nvPr/>
          </p:nvSpPr>
          <p:spPr>
            <a:xfrm rot="19800000">
              <a:off x="2828831" y="5708783"/>
              <a:ext cx="171445" cy="16192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Прямоугольник 9"/>
            <p:cNvSpPr/>
            <p:nvPr/>
          </p:nvSpPr>
          <p:spPr>
            <a:xfrm>
              <a:off x="1962081" y="4872132"/>
              <a:ext cx="101596" cy="1905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Прямоугольник 10"/>
            <p:cNvSpPr/>
            <p:nvPr/>
          </p:nvSpPr>
          <p:spPr>
            <a:xfrm>
              <a:off x="1962081" y="4656231"/>
              <a:ext cx="101596" cy="1905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8" name="Прямоугольник 11"/>
            <p:cNvSpPr/>
            <p:nvPr/>
          </p:nvSpPr>
          <p:spPr>
            <a:xfrm>
              <a:off x="1966842" y="4412754"/>
              <a:ext cx="101596" cy="190500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3530600" y="3721100"/>
            <a:ext cx="2921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899400" y="3898900"/>
            <a:ext cx="76200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b="1" dirty="0" err="1" smtClean="0"/>
              <a:t>Ecool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7264400" y="3708400"/>
            <a:ext cx="2921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302500" y="4076700"/>
            <a:ext cx="2921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038600" y="3860801"/>
            <a:ext cx="30480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b="1" dirty="0" smtClean="0"/>
              <a:t>RF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4495800" y="4521200"/>
            <a:ext cx="774700" cy="2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283200" y="3632200"/>
            <a:ext cx="115929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Booster</a:t>
            </a:r>
          </a:p>
          <a:p>
            <a:pPr algn="ctr"/>
            <a:r>
              <a:rPr lang="en-US" sz="2000" b="1" dirty="0" smtClean="0"/>
              <a:t>PS</a:t>
            </a:r>
            <a:endParaRPr lang="en-US" sz="2000" b="1" dirty="0"/>
          </a:p>
        </p:txBody>
      </p:sp>
      <p:graphicFrame>
        <p:nvGraphicFramePr>
          <p:cNvPr id="33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975907"/>
              </p:ext>
            </p:extLst>
          </p:nvPr>
        </p:nvGraphicFramePr>
        <p:xfrm>
          <a:off x="127000" y="952501"/>
          <a:ext cx="3060700" cy="5433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2470"/>
                <a:gridCol w="573830"/>
                <a:gridCol w="914400"/>
              </a:tblGrid>
              <a:tr h="3616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Assemblies</a:t>
                      </a:r>
                      <a:endParaRPr lang="ru-RU" sz="1600" dirty="0"/>
                    </a:p>
                  </a:txBody>
                  <a:tcPr anchor="ctr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#</a:t>
                      </a:r>
                      <a:endParaRPr lang="ru-RU" sz="1600" dirty="0"/>
                    </a:p>
                  </a:txBody>
                  <a:tcPr anchor="ctr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tested</a:t>
                      </a:r>
                    </a:p>
                    <a:p>
                      <a:pPr algn="ctr"/>
                      <a:r>
                        <a:rPr lang="en-US" sz="1600" dirty="0" smtClean="0"/>
                        <a:t>/ ready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%</a:t>
                      </a:r>
                      <a:endParaRPr lang="ru-RU" sz="1600" dirty="0"/>
                    </a:p>
                  </a:txBody>
                  <a:tcPr>
                    <a:solidFill>
                      <a:srgbClr val="000090"/>
                    </a:solidFill>
                  </a:tcPr>
                </a:tc>
              </a:tr>
              <a:tr h="36167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dipoles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40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100/</a:t>
                      </a:r>
                      <a:r>
                        <a:rPr lang="ru-RU" sz="1600" dirty="0" smtClean="0">
                          <a:solidFill>
                            <a:srgbClr val="000090"/>
                          </a:solidFill>
                        </a:rPr>
                        <a:t>3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61676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0090"/>
                          </a:solidFill>
                        </a:rPr>
                        <a:t>qdr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 doublets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24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80/5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5876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BPM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stations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24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80/0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45367">
                <a:tc>
                  <a:txBody>
                    <a:bodyPr/>
                    <a:lstStyle/>
                    <a:p>
                      <a:r>
                        <a:rPr lang="en-US" sz="1600" baseline="0" dirty="0" err="1" smtClean="0">
                          <a:solidFill>
                            <a:srgbClr val="000090"/>
                          </a:solidFill>
                        </a:rPr>
                        <a:t>magn.joint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kits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45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100/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50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62471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bypass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for c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oolant liquid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60/0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6167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warm sect. 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4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70/50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72511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0090"/>
                          </a:solidFill>
                        </a:rPr>
                        <a:t>refererence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magnet sec.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90/50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3683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feed box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10/0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62471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vac. station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(</a:t>
                      </a:r>
                      <a:r>
                        <a:rPr lang="en-US" sz="1600" i="1" dirty="0" smtClean="0">
                          <a:solidFill>
                            <a:srgbClr val="000090"/>
                          </a:solidFill>
                        </a:rPr>
                        <a:t>cryostat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26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50/50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  <a:tr h="62471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vac. station (</a:t>
                      </a:r>
                      <a:r>
                        <a:rPr lang="en-US" sz="1600" i="1" baseline="0" dirty="0" smtClean="0">
                          <a:solidFill>
                            <a:srgbClr val="000090"/>
                          </a:solidFill>
                        </a:rPr>
                        <a:t>beam pipe</a:t>
                      </a:r>
                      <a:r>
                        <a:rPr lang="en-US" sz="1600" baseline="0" dirty="0" smtClean="0">
                          <a:solidFill>
                            <a:srgbClr val="000090"/>
                          </a:solidFill>
                        </a:rPr>
                        <a:t>)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24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90/30</a:t>
                      </a:r>
                      <a:endParaRPr lang="ru-RU" sz="1600" dirty="0">
                        <a:solidFill>
                          <a:srgbClr val="00009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Прямоугольник 10"/>
          <p:cNvSpPr/>
          <p:nvPr/>
        </p:nvSpPr>
        <p:spPr bwMode="auto">
          <a:xfrm>
            <a:off x="3668397" y="3796815"/>
            <a:ext cx="88333" cy="1626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Прямоугольник 10"/>
          <p:cNvSpPr/>
          <p:nvPr/>
        </p:nvSpPr>
        <p:spPr bwMode="auto">
          <a:xfrm>
            <a:off x="3668397" y="3631715"/>
            <a:ext cx="88333" cy="16261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2387600" y="3759200"/>
            <a:ext cx="1714572" cy="369332"/>
          </a:xfrm>
          <a:prstGeom prst="rect">
            <a:avLst/>
          </a:prstGeom>
          <a:solidFill>
            <a:srgbClr val="FFFFFF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ref. mag. sec.</a:t>
            </a:r>
            <a:endParaRPr lang="en-US" b="1" i="1" dirty="0"/>
          </a:p>
        </p:txBody>
      </p:sp>
      <p:pic>
        <p:nvPicPr>
          <p:cNvPr id="41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7700" y="203200"/>
            <a:ext cx="5168900" cy="461665"/>
          </a:xfrm>
          <a:prstGeom prst="rect">
            <a:avLst/>
          </a:prstGeom>
          <a:solidFill>
            <a:srgbClr val="A3C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 smtClean="0">
                <a:solidFill>
                  <a:srgbClr val="FF0000"/>
                </a:solidFill>
              </a:rPr>
              <a:t>ilestone II:  </a:t>
            </a:r>
            <a:r>
              <a:rPr lang="en-US" altLang="ru-RU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Booster  status</a:t>
            </a:r>
            <a:endParaRPr lang="ru-RU" altLang="ru-RU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486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214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4A6C14-824A-4059-94AE-FE4A360479F5}" type="slidenum">
              <a:rPr kumimoji="0"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kumimoji="0" lang="ru-RU" altLang="ru-RU" sz="1200">
              <a:solidFill>
                <a:srgbClr val="898989"/>
              </a:solidFill>
            </a:endParaRPr>
          </a:p>
        </p:txBody>
      </p:sp>
      <p:pic>
        <p:nvPicPr>
          <p:cNvPr id="18436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709782"/>
            <a:ext cx="1231900" cy="291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742263"/>
            <a:ext cx="5969000" cy="3018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0" name="TextBox 18"/>
          <p:cNvSpPr txBox="1">
            <a:spLocks noChangeArrowheads="1"/>
          </p:cNvSpPr>
          <p:nvPr/>
        </p:nvSpPr>
        <p:spPr bwMode="auto">
          <a:xfrm>
            <a:off x="509587" y="228601"/>
            <a:ext cx="8256437" cy="461665"/>
          </a:xfrm>
          <a:prstGeom prst="rect">
            <a:avLst/>
          </a:prstGeom>
          <a:solidFill>
            <a:srgbClr val="9DFC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2400" b="1" dirty="0" smtClean="0">
                <a:solidFill>
                  <a:srgbClr val="000090"/>
                </a:solidFill>
                <a:latin typeface="Arial" pitchFamily="34" charset="0"/>
              </a:rPr>
              <a:t>Electron Cooling System: </a:t>
            </a:r>
            <a:r>
              <a:rPr lang="en-US" altLang="ru-RU" sz="2400" b="1" i="1" dirty="0">
                <a:solidFill>
                  <a:srgbClr val="000090"/>
                </a:solidFill>
                <a:latin typeface="Arial" pitchFamily="34" charset="0"/>
              </a:rPr>
              <a:t>final stage of </a:t>
            </a:r>
            <a:r>
              <a:rPr lang="en-US" altLang="ru-RU" sz="2400" b="1" i="1" dirty="0" smtClean="0">
                <a:solidFill>
                  <a:srgbClr val="000090"/>
                </a:solidFill>
                <a:latin typeface="Arial" pitchFamily="34" charset="0"/>
              </a:rPr>
              <a:t>commissioning</a:t>
            </a:r>
            <a:endParaRPr lang="ru-RU" altLang="ru-RU" sz="2400" b="1" i="1" dirty="0">
              <a:solidFill>
                <a:srgbClr val="000090"/>
              </a:solidFill>
              <a:latin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2" r="13405"/>
          <a:stretch/>
        </p:blipFill>
        <p:spPr>
          <a:xfrm>
            <a:off x="5445282" y="3730265"/>
            <a:ext cx="3156332" cy="28811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3715872"/>
            <a:ext cx="3133725" cy="2888129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088578"/>
              </p:ext>
            </p:extLst>
          </p:nvPr>
        </p:nvGraphicFramePr>
        <p:xfrm>
          <a:off x="5740213" y="724379"/>
          <a:ext cx="3289487" cy="2996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3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28103"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p</a:t>
                      </a:r>
                      <a:r>
                        <a:rPr lang="en-US" sz="1800" dirty="0" smtClean="0"/>
                        <a:t>arameters</a:t>
                      </a:r>
                      <a:endParaRPr lang="ru-RU" sz="1800" dirty="0"/>
                    </a:p>
                  </a:txBody>
                  <a:tcPr marL="68579" marR="68579" marT="45710" marB="45710"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value</a:t>
                      </a:r>
                      <a:endParaRPr lang="ru-RU" sz="1800" dirty="0"/>
                    </a:p>
                  </a:txBody>
                  <a:tcPr marL="68579" marR="68579" marT="45710" marB="45710"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Electron energy, </a:t>
                      </a:r>
                      <a:r>
                        <a:rPr lang="en-US" sz="1800" i="1" dirty="0" err="1" smtClean="0">
                          <a:solidFill>
                            <a:srgbClr val="000090"/>
                          </a:solidFill>
                        </a:rPr>
                        <a:t>keV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2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Electron current, mA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170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Magnetic field,</a:t>
                      </a:r>
                      <a:r>
                        <a:rPr lang="en-US" sz="1800" i="1" baseline="0" dirty="0" smtClean="0">
                          <a:solidFill>
                            <a:srgbClr val="000090"/>
                          </a:solidFill>
                        </a:rPr>
                        <a:t> </a:t>
                      </a:r>
                      <a:r>
                        <a:rPr lang="en-US" sz="1800" i="1" baseline="0" dirty="0" err="1" smtClean="0">
                          <a:solidFill>
                            <a:srgbClr val="000090"/>
                          </a:solidFill>
                        </a:rPr>
                        <a:t>kGs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kern="1200" dirty="0" smtClean="0">
                          <a:solidFill>
                            <a:srgbClr val="00009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800" i="1" kern="1200" dirty="0">
                        <a:solidFill>
                          <a:srgbClr val="00009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Filed homogeneity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2×10</a:t>
                      </a:r>
                      <a:r>
                        <a:rPr lang="en-US" sz="1800" i="1" baseline="30000" dirty="0" smtClean="0">
                          <a:solidFill>
                            <a:srgbClr val="000090"/>
                          </a:solidFill>
                        </a:rPr>
                        <a:t>-5</a:t>
                      </a:r>
                      <a:endParaRPr lang="ru-RU" sz="1800" i="1" baseline="30000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Vacuum</a:t>
                      </a:r>
                      <a:r>
                        <a:rPr lang="en-US" sz="1800" i="1" baseline="0" dirty="0" smtClean="0">
                          <a:solidFill>
                            <a:srgbClr val="000090"/>
                          </a:solidFill>
                        </a:rPr>
                        <a:t> pressure, Pa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3×10</a:t>
                      </a:r>
                      <a:r>
                        <a:rPr lang="en-US" sz="1800" i="1" baseline="30000" dirty="0" smtClean="0">
                          <a:solidFill>
                            <a:srgbClr val="000090"/>
                          </a:solidFill>
                        </a:rPr>
                        <a:t>-9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Total power, kW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rgbClr val="000090"/>
                          </a:solidFill>
                        </a:rPr>
                        <a:t>120</a:t>
                      </a:r>
                      <a:endParaRPr lang="ru-RU" sz="1800" i="1" dirty="0">
                        <a:solidFill>
                          <a:srgbClr val="000090"/>
                        </a:solidFill>
                      </a:endParaRPr>
                    </a:p>
                  </a:txBody>
                  <a:tcPr marL="68579" marR="68579" marT="45710" marB="4571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00100" y="2057400"/>
            <a:ext cx="2171754" cy="400110"/>
          </a:xfrm>
          <a:prstGeom prst="rect">
            <a:avLst/>
          </a:prstGeom>
          <a:solidFill>
            <a:srgbClr val="DFFAF5"/>
          </a:solidFill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rgbClr val="000090"/>
                </a:solidFill>
              </a:rPr>
              <a:t>r</a:t>
            </a:r>
            <a:r>
              <a:rPr lang="en-US" sz="2000" i="1" dirty="0" err="1" smtClean="0">
                <a:solidFill>
                  <a:srgbClr val="000090"/>
                </a:solidFill>
              </a:rPr>
              <a:t>ms</a:t>
            </a:r>
            <a:r>
              <a:rPr lang="en-US" sz="2000" i="1" dirty="0" smtClean="0">
                <a:solidFill>
                  <a:srgbClr val="000090"/>
                </a:solidFill>
              </a:rPr>
              <a:t>(</a:t>
            </a:r>
            <a:r>
              <a:rPr lang="en-US" sz="2000" i="1" dirty="0" err="1" smtClean="0">
                <a:solidFill>
                  <a:srgbClr val="000090"/>
                </a:solidFill>
              </a:rPr>
              <a:t>B</a:t>
            </a:r>
            <a:r>
              <a:rPr lang="en-US" sz="2000" i="1" baseline="-25000" dirty="0" err="1" smtClean="0">
                <a:solidFill>
                  <a:srgbClr val="000090"/>
                </a:solidFill>
              </a:rPr>
              <a:t>x</a:t>
            </a:r>
            <a:r>
              <a:rPr lang="en-US" sz="2000" i="1" dirty="0" smtClean="0">
                <a:solidFill>
                  <a:srgbClr val="000090"/>
                </a:solidFill>
              </a:rPr>
              <a:t>)=1,6 10</a:t>
            </a:r>
            <a:r>
              <a:rPr lang="en-US" sz="2000" i="1" baseline="30000" dirty="0" smtClean="0">
                <a:solidFill>
                  <a:srgbClr val="000090"/>
                </a:solidFill>
              </a:rPr>
              <a:t>-5</a:t>
            </a:r>
            <a:endParaRPr lang="en-US" sz="2000" i="1" baseline="30000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6300" y="2057400"/>
            <a:ext cx="2200307" cy="400110"/>
          </a:xfrm>
          <a:prstGeom prst="rect">
            <a:avLst/>
          </a:prstGeom>
          <a:solidFill>
            <a:srgbClr val="DFFAF5"/>
          </a:solidFill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rgbClr val="000090"/>
                </a:solidFill>
              </a:rPr>
              <a:t>r</a:t>
            </a:r>
            <a:r>
              <a:rPr lang="en-US" sz="2000" i="1" dirty="0" err="1" smtClean="0">
                <a:solidFill>
                  <a:srgbClr val="000090"/>
                </a:solidFill>
              </a:rPr>
              <a:t>ms</a:t>
            </a:r>
            <a:r>
              <a:rPr lang="en-US" sz="2000" i="1" dirty="0" smtClean="0">
                <a:solidFill>
                  <a:srgbClr val="000090"/>
                </a:solidFill>
              </a:rPr>
              <a:t>(B</a:t>
            </a:r>
            <a:r>
              <a:rPr lang="en-US" sz="2000" i="1" baseline="-25000" dirty="0">
                <a:solidFill>
                  <a:srgbClr val="000090"/>
                </a:solidFill>
              </a:rPr>
              <a:t>Y</a:t>
            </a:r>
            <a:r>
              <a:rPr lang="en-US" sz="2000" i="1" dirty="0" smtClean="0">
                <a:solidFill>
                  <a:srgbClr val="000090"/>
                </a:solidFill>
              </a:rPr>
              <a:t>)= 2,0 10</a:t>
            </a:r>
            <a:r>
              <a:rPr lang="en-US" sz="2000" i="1" baseline="30000" dirty="0" smtClean="0">
                <a:solidFill>
                  <a:srgbClr val="000090"/>
                </a:solidFill>
              </a:rPr>
              <a:t>-5</a:t>
            </a:r>
            <a:endParaRPr lang="en-US" sz="2000" i="1" baseline="30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04801" y="127001"/>
            <a:ext cx="7721600" cy="35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2400" b="1" i="1" dirty="0">
                <a:solidFill>
                  <a:srgbClr val="000090"/>
                </a:solidFill>
                <a:latin typeface="Arial"/>
                <a:cs typeface="Arial"/>
              </a:rPr>
              <a:t>d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ipole magnets are transporting to </a:t>
            </a:r>
            <a:r>
              <a:rPr lang="en-US" sz="2400" b="1" i="1" dirty="0">
                <a:solidFill>
                  <a:srgbClr val="000090"/>
                </a:solidFill>
                <a:latin typeface="Arial"/>
                <a:cs typeface="Arial"/>
              </a:rPr>
              <a:t>B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ooster site</a:t>
            </a:r>
            <a:endParaRPr lang="ru-RU" sz="24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1" b="17963"/>
          <a:stretch/>
        </p:blipFill>
        <p:spPr>
          <a:xfrm>
            <a:off x="4927600" y="593607"/>
            <a:ext cx="3683001" cy="2809993"/>
          </a:xfrm>
          <a:prstGeom prst="rect">
            <a:avLst/>
          </a:prstGeom>
        </p:spPr>
      </p:pic>
      <p:pic>
        <p:nvPicPr>
          <p:cNvPr id="10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0" r="7203" b="7691"/>
          <a:stretch/>
        </p:blipFill>
        <p:spPr>
          <a:xfrm>
            <a:off x="597819" y="1367972"/>
            <a:ext cx="3414713" cy="5324928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b="27633"/>
          <a:stretch/>
        </p:blipFill>
        <p:spPr bwMode="auto">
          <a:xfrm>
            <a:off x="160513" y="544626"/>
            <a:ext cx="4566561" cy="287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:\Photos\Работа\Разобрать\11780531\DSC021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35500" y="3586760"/>
            <a:ext cx="3568700" cy="301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381500" y="6210300"/>
            <a:ext cx="4406900" cy="381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est assembly of 4 Booster magnets    </a:t>
            </a:r>
            <a:endParaRPr lang="ru-RU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7944" y="2984500"/>
            <a:ext cx="7256287" cy="461665"/>
          </a:xfrm>
          <a:prstGeom prst="rect">
            <a:avLst/>
          </a:prstGeom>
          <a:solidFill>
            <a:srgbClr val="9DFC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0090"/>
                </a:solidFill>
              </a:rPr>
              <a:t>t</a:t>
            </a:r>
            <a:r>
              <a:rPr lang="en-US" sz="2400" b="1" i="1" dirty="0" smtClean="0">
                <a:solidFill>
                  <a:srgbClr val="000090"/>
                </a:solidFill>
              </a:rPr>
              <a:t>he first magnet was installed</a:t>
            </a:r>
            <a:r>
              <a:rPr lang="en-US" sz="2400" b="1" i="1" dirty="0">
                <a:solidFill>
                  <a:srgbClr val="000090"/>
                </a:solidFill>
              </a:rPr>
              <a:t> </a:t>
            </a:r>
            <a:r>
              <a:rPr lang="en-US" sz="2400" b="1" i="1" dirty="0" smtClean="0">
                <a:solidFill>
                  <a:srgbClr val="000090"/>
                </a:solidFill>
              </a:rPr>
              <a:t>on 19 Sept. 2018 !</a:t>
            </a:r>
            <a:endParaRPr lang="en-US" sz="2400" b="1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45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kovalenko\My Documents\1_ЛФВЭ\ЛВЭ_вид сверху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7657" r="2301" b="7631"/>
          <a:stretch>
            <a:fillRect/>
          </a:stretch>
        </p:blipFill>
        <p:spPr bwMode="auto">
          <a:xfrm>
            <a:off x="101600" y="572748"/>
            <a:ext cx="8953500" cy="590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5" name="AutoShape 11"/>
          <p:cNvSpPr>
            <a:spLocks noChangeAspect="1" noChangeArrowheads="1"/>
          </p:cNvSpPr>
          <p:nvPr/>
        </p:nvSpPr>
        <p:spPr bwMode="auto">
          <a:xfrm>
            <a:off x="0" y="4922838"/>
            <a:ext cx="44291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i="1">
              <a:solidFill>
                <a:srgbClr val="0E1480"/>
              </a:solidFill>
              <a:latin typeface="Calibri" charset="0"/>
            </a:endParaRPr>
          </a:p>
        </p:txBody>
      </p:sp>
      <p:sp>
        <p:nvSpPr>
          <p:cNvPr id="118788" name="Прямоугольник 5"/>
          <p:cNvSpPr>
            <a:spLocks noChangeArrowheads="1"/>
          </p:cNvSpPr>
          <p:nvPr/>
        </p:nvSpPr>
        <p:spPr bwMode="auto">
          <a:xfrm>
            <a:off x="179388" y="52388"/>
            <a:ext cx="87137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800" b="1" i="1" dirty="0">
                <a:solidFill>
                  <a:srgbClr val="FFFF00"/>
                </a:solidFill>
              </a:rPr>
              <a:t>      </a:t>
            </a:r>
            <a:r>
              <a:rPr lang="en-US" sz="2800" b="1" i="1" dirty="0">
                <a:solidFill>
                  <a:srgbClr val="A11F0B"/>
                </a:solidFill>
              </a:rPr>
              <a:t>NICA</a:t>
            </a:r>
            <a:r>
              <a:rPr lang="en-US" sz="2800" b="1" i="1" dirty="0">
                <a:solidFill>
                  <a:srgbClr val="000090"/>
                </a:solidFill>
              </a:rPr>
              <a:t> (</a:t>
            </a:r>
            <a:r>
              <a:rPr lang="en-US" sz="2800" b="1" i="1" dirty="0" err="1">
                <a:solidFill>
                  <a:srgbClr val="A11F0B"/>
                </a:solidFill>
              </a:rPr>
              <a:t>N</a:t>
            </a:r>
            <a:r>
              <a:rPr lang="en-US" sz="2800" b="1" i="1" dirty="0" err="1">
                <a:solidFill>
                  <a:srgbClr val="000090"/>
                </a:solidFill>
              </a:rPr>
              <a:t>uclotron</a:t>
            </a:r>
            <a:r>
              <a:rPr lang="en-US" sz="2800" b="1" i="1" dirty="0">
                <a:solidFill>
                  <a:srgbClr val="000090"/>
                </a:solidFill>
              </a:rPr>
              <a:t> based </a:t>
            </a:r>
            <a:r>
              <a:rPr lang="en-US" sz="2800" b="1" i="1" dirty="0">
                <a:solidFill>
                  <a:srgbClr val="A11F0B"/>
                </a:solidFill>
              </a:rPr>
              <a:t>I</a:t>
            </a:r>
            <a:r>
              <a:rPr lang="en-US" sz="2800" b="1" i="1" dirty="0">
                <a:solidFill>
                  <a:srgbClr val="000090"/>
                </a:solidFill>
              </a:rPr>
              <a:t>on </a:t>
            </a:r>
            <a:r>
              <a:rPr lang="en-US" sz="2800" b="1" i="1" dirty="0" err="1">
                <a:solidFill>
                  <a:srgbClr val="A11F0B"/>
                </a:solidFill>
              </a:rPr>
              <a:t>C</a:t>
            </a:r>
            <a:r>
              <a:rPr lang="en-US" sz="2800" b="1" i="1" dirty="0" err="1">
                <a:solidFill>
                  <a:srgbClr val="000090"/>
                </a:solidFill>
              </a:rPr>
              <a:t>olider</a:t>
            </a:r>
            <a:r>
              <a:rPr lang="en-US" sz="2800" b="1" i="1" dirty="0">
                <a:solidFill>
                  <a:srgbClr val="000090"/>
                </a:solidFill>
              </a:rPr>
              <a:t> </a:t>
            </a:r>
            <a:r>
              <a:rPr lang="en-US" sz="2800" b="1" i="1" dirty="0" err="1" smtClean="0">
                <a:solidFill>
                  <a:srgbClr val="000090"/>
                </a:solidFill>
              </a:rPr>
              <a:t>f</a:t>
            </a:r>
            <a:r>
              <a:rPr lang="en-US" sz="2800" b="1" i="1" dirty="0" err="1" smtClean="0">
                <a:solidFill>
                  <a:srgbClr val="A11F0B"/>
                </a:solidFill>
              </a:rPr>
              <a:t>A</a:t>
            </a:r>
            <a:r>
              <a:rPr lang="en-US" sz="2800" b="1" i="1" dirty="0" err="1" smtClean="0">
                <a:solidFill>
                  <a:srgbClr val="000090"/>
                </a:solidFill>
              </a:rPr>
              <a:t>cility</a:t>
            </a:r>
            <a:r>
              <a:rPr lang="en-US" sz="2800" b="1" i="1" smtClean="0">
                <a:solidFill>
                  <a:srgbClr val="000090"/>
                </a:solidFill>
              </a:rPr>
              <a:t>)</a:t>
            </a:r>
            <a:endParaRPr lang="en-US" sz="2800" b="1" i="1" dirty="0">
              <a:solidFill>
                <a:srgbClr val="00009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0650" y="596900"/>
            <a:ext cx="8775700" cy="1612900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FDF520"/>
              </a:buClr>
              <a:buFont typeface="Times" charset="0"/>
              <a:buNone/>
            </a:pPr>
            <a:r>
              <a:rPr lang="en-US" sz="2000" b="1" dirty="0">
                <a:solidFill>
                  <a:schemeClr val="bg1"/>
                </a:solidFill>
                <a:cs typeface="Arial" charset="0"/>
              </a:rPr>
              <a:t>Main targets</a:t>
            </a:r>
            <a:r>
              <a:rPr lang="ru-RU" altLang="ja-JP" sz="2000" b="1" dirty="0">
                <a:solidFill>
                  <a:schemeClr val="bg1"/>
                </a:solidFill>
                <a:cs typeface="Arial" charset="0"/>
              </a:rPr>
              <a:t>:</a:t>
            </a:r>
            <a:endParaRPr lang="en-US" altLang="ja-JP" sz="2000" b="1" dirty="0">
              <a:solidFill>
                <a:schemeClr val="bg1"/>
              </a:solidFill>
              <a:cs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en-US" sz="2000" i="1" dirty="0" smtClean="0">
                <a:solidFill>
                  <a:srgbClr val="FFFFFF"/>
                </a:solidFill>
              </a:rPr>
              <a:t>study </a:t>
            </a:r>
            <a:r>
              <a:rPr lang="en-US" sz="2000" i="1" dirty="0">
                <a:solidFill>
                  <a:srgbClr val="FFFFFF"/>
                </a:solidFill>
              </a:rPr>
              <a:t>of hot and dense baryonic matter</a:t>
            </a:r>
          </a:p>
          <a:p>
            <a:pPr marL="0" indent="0" algn="r" eaLnBrk="1" hangingPunct="1">
              <a:lnSpc>
                <a:spcPct val="5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2000" i="1" dirty="0">
                <a:solidFill>
                  <a:schemeClr val="bg1"/>
                </a:solidFill>
              </a:rPr>
              <a:t>at the energy range </a:t>
            </a:r>
            <a:r>
              <a:rPr lang="en-US" sz="2000" i="1" dirty="0">
                <a:solidFill>
                  <a:srgbClr val="FFFFFF"/>
                </a:solidFill>
              </a:rPr>
              <a:t>of</a:t>
            </a:r>
            <a:r>
              <a:rPr lang="en-US" sz="2000" i="1" dirty="0">
                <a:solidFill>
                  <a:srgbClr val="FFEC0B"/>
                </a:solidFill>
              </a:rPr>
              <a:t> </a:t>
            </a:r>
            <a:r>
              <a:rPr lang="en-US" sz="2000" i="1" dirty="0" smtClean="0">
                <a:solidFill>
                  <a:srgbClr val="FFEC0B"/>
                </a:solidFill>
              </a:rPr>
              <a:t>max net  </a:t>
            </a:r>
            <a:r>
              <a:rPr lang="en-US" sz="2000" i="1" dirty="0">
                <a:solidFill>
                  <a:srgbClr val="FFEC0B"/>
                </a:solidFill>
              </a:rPr>
              <a:t>baryonic density</a:t>
            </a:r>
          </a:p>
          <a:p>
            <a:pPr eaLnBrk="1" hangingPunct="1">
              <a:lnSpc>
                <a:spcPct val="120000"/>
              </a:lnSpc>
              <a:buClr>
                <a:schemeClr val="bg1"/>
              </a:buClr>
              <a:buFont typeface="Wingdings" charset="2"/>
              <a:buChar char="u"/>
            </a:pPr>
            <a:r>
              <a:rPr lang="en-US" sz="2000" i="1" dirty="0" smtClean="0">
                <a:solidFill>
                  <a:schemeClr val="bg1"/>
                </a:solidFill>
              </a:rPr>
              <a:t>investigation </a:t>
            </a:r>
            <a:r>
              <a:rPr lang="en-US" sz="2000" i="1" dirty="0">
                <a:solidFill>
                  <a:schemeClr val="bg1"/>
                </a:solidFill>
              </a:rPr>
              <a:t>of nucleon spin structure, polarization phenomena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7000" y="4953000"/>
            <a:ext cx="8915400" cy="1663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buFont typeface="Wingdings" charset="2"/>
              <a:buChar char="u"/>
              <a:defRPr/>
            </a:pPr>
            <a:r>
              <a:rPr lang="en-US" sz="2000" i="1" dirty="0">
                <a:solidFill>
                  <a:srgbClr val="000090"/>
                </a:solidFill>
              </a:rPr>
              <a:t>m</a:t>
            </a:r>
            <a:r>
              <a:rPr lang="en-US" sz="2000" i="1" dirty="0" smtClean="0">
                <a:solidFill>
                  <a:srgbClr val="000090"/>
                </a:solidFill>
              </a:rPr>
              <a:t>odernization of existing accelerator facility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buFont typeface="Wingdings" charset="2"/>
              <a:buChar char="u"/>
              <a:defRPr/>
            </a:pPr>
            <a:r>
              <a:rPr lang="en-US" sz="2000" i="1" dirty="0" smtClean="0">
                <a:solidFill>
                  <a:srgbClr val="000090"/>
                </a:solidFill>
              </a:rPr>
              <a:t>construction of </a:t>
            </a:r>
            <a:r>
              <a:rPr lang="en-US" sz="2000" b="1" i="1" dirty="0" smtClean="0">
                <a:solidFill>
                  <a:srgbClr val="000090"/>
                </a:solidFill>
              </a:rPr>
              <a:t>Collider</a:t>
            </a:r>
            <a:r>
              <a:rPr lang="en-US" sz="2000" i="1" dirty="0" smtClean="0">
                <a:solidFill>
                  <a:srgbClr val="000090"/>
                </a:solidFill>
              </a:rPr>
              <a:t> to collide </a:t>
            </a:r>
          </a:p>
          <a:p>
            <a:pPr marL="800100" lvl="1" indent="-34290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buFontTx/>
              <a:buChar char="-"/>
              <a:defRPr/>
            </a:pPr>
            <a:r>
              <a:rPr lang="en-US" sz="2000" i="1" dirty="0" smtClean="0">
                <a:solidFill>
                  <a:srgbClr val="000090"/>
                </a:solidFill>
              </a:rPr>
              <a:t>relativistic ions from 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p</a:t>
            </a:r>
            <a:r>
              <a:rPr lang="en-US" sz="2000" i="1" dirty="0" smtClean="0">
                <a:solidFill>
                  <a:srgbClr val="000090"/>
                </a:solidFill>
              </a:rPr>
              <a:t> to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Au</a:t>
            </a:r>
            <a:r>
              <a:rPr lang="en-US" sz="2000" b="1" i="1" dirty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at energy range </a:t>
            </a:r>
            <a:r>
              <a:rPr lang="ru-RU" sz="2000" i="1" dirty="0" smtClean="0">
                <a:solidFill>
                  <a:srgbClr val="000090"/>
                </a:solidFill>
              </a:rPr>
              <a:t>√</a:t>
            </a:r>
            <a:r>
              <a:rPr lang="en-US" sz="2000" i="1" dirty="0">
                <a:solidFill>
                  <a:srgbClr val="000090"/>
                </a:solidFill>
              </a:rPr>
              <a:t>S</a:t>
            </a:r>
            <a:r>
              <a:rPr lang="en-US" sz="2000" i="1" baseline="-25000" dirty="0">
                <a:solidFill>
                  <a:srgbClr val="000090"/>
                </a:solidFill>
              </a:rPr>
              <a:t>NN</a:t>
            </a:r>
            <a:r>
              <a:rPr lang="en-US" sz="2000" i="1" dirty="0">
                <a:solidFill>
                  <a:srgbClr val="000090"/>
                </a:solidFill>
              </a:rPr>
              <a:t>= </a:t>
            </a:r>
            <a:r>
              <a:rPr lang="en-US" sz="2000" b="1" i="1" dirty="0" smtClean="0">
                <a:solidFill>
                  <a:srgbClr val="FF0000"/>
                </a:solidFill>
              </a:rPr>
              <a:t>4</a:t>
            </a:r>
            <a:r>
              <a:rPr lang="en-US" sz="2000" i="1" dirty="0" smtClean="0">
                <a:solidFill>
                  <a:srgbClr val="000090"/>
                </a:solidFill>
              </a:rPr>
              <a:t> - </a:t>
            </a:r>
            <a:r>
              <a:rPr lang="en-US" sz="2000" b="1" i="1" dirty="0" smtClean="0">
                <a:solidFill>
                  <a:srgbClr val="FF0006"/>
                </a:solidFill>
              </a:rPr>
              <a:t>11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err="1">
                <a:solidFill>
                  <a:srgbClr val="000090"/>
                </a:solidFill>
              </a:rPr>
              <a:t>GeV</a:t>
            </a:r>
            <a:r>
              <a:rPr lang="ru-RU" sz="2000" i="1" dirty="0">
                <a:solidFill>
                  <a:srgbClr val="000090"/>
                </a:solidFill>
              </a:rPr>
              <a:t> </a:t>
            </a:r>
            <a:endParaRPr lang="en-US" sz="2000" i="1" dirty="0" smtClean="0">
              <a:solidFill>
                <a:srgbClr val="000090"/>
              </a:solidFill>
            </a:endParaRPr>
          </a:p>
          <a:p>
            <a:pPr marL="800100" lvl="1" indent="-34290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buFontTx/>
              <a:buChar char="-"/>
              <a:defRPr/>
            </a:pPr>
            <a:r>
              <a:rPr lang="en-US" sz="2000" i="1" dirty="0" smtClean="0">
                <a:solidFill>
                  <a:srgbClr val="000090"/>
                </a:solidFill>
              </a:rPr>
              <a:t>polarized 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p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and 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</a:rPr>
              <a:t>d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>
                <a:solidFill>
                  <a:srgbClr val="000090"/>
                </a:solidFill>
              </a:rPr>
              <a:t>at energy up to  </a:t>
            </a:r>
            <a:r>
              <a:rPr lang="ru-RU" sz="2000" i="1" dirty="0">
                <a:solidFill>
                  <a:srgbClr val="000090"/>
                </a:solidFill>
              </a:rPr>
              <a:t>√</a:t>
            </a:r>
            <a:r>
              <a:rPr lang="en-US" sz="2000" i="1" dirty="0" smtClean="0">
                <a:solidFill>
                  <a:srgbClr val="000090"/>
                </a:solidFill>
              </a:rPr>
              <a:t>S =</a:t>
            </a:r>
            <a:r>
              <a:rPr lang="en-US" sz="2000" b="1" i="1" dirty="0" smtClean="0">
                <a:solidFill>
                  <a:srgbClr val="FF0006"/>
                </a:solidFill>
              </a:rPr>
              <a:t>27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</a:rPr>
              <a:t>GeV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(p)</a:t>
            </a:r>
            <a:r>
              <a:rPr lang="ru-RU" sz="2000" i="1" dirty="0" smtClean="0">
                <a:solidFill>
                  <a:srgbClr val="00009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2372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6" b="10645"/>
          <a:stretch>
            <a:fillRect/>
          </a:stretch>
        </p:blipFill>
        <p:spPr bwMode="auto">
          <a:xfrm>
            <a:off x="202805" y="750890"/>
            <a:ext cx="526851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2151461" y="2622550"/>
            <a:ext cx="31444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2000" i="1" dirty="0">
                <a:solidFill>
                  <a:srgbClr val="000090"/>
                </a:solidFill>
                <a:latin typeface="Arial" panose="020B0604020202020204" pitchFamily="34" charset="0"/>
              </a:rPr>
              <a:t>m</a:t>
            </a:r>
            <a:r>
              <a:rPr kumimoji="0" lang="en-US" altLang="ru-RU" sz="2000" i="1" dirty="0" smtClean="0">
                <a:solidFill>
                  <a:srgbClr val="000090"/>
                </a:solidFill>
                <a:latin typeface="Arial" panose="020B0604020202020204" pitchFamily="34" charset="0"/>
              </a:rPr>
              <a:t>ain elements</a:t>
            </a:r>
            <a:endParaRPr kumimoji="0" lang="ru-RU" altLang="ru-RU" sz="2000" i="1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pic>
        <p:nvPicPr>
          <p:cNvPr id="24584" name="Рисунок 2" descr="C:\Users\user\Documents\Болгария Сидорин\029 И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3248305"/>
            <a:ext cx="3098800" cy="286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877352"/>
            <a:ext cx="2510510" cy="2484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6" name="TextBox 9"/>
          <p:cNvSpPr txBox="1">
            <a:spLocks noChangeArrowheads="1"/>
          </p:cNvSpPr>
          <p:nvPr/>
        </p:nvSpPr>
        <p:spPr bwMode="auto">
          <a:xfrm>
            <a:off x="531020" y="152401"/>
            <a:ext cx="4237458" cy="461665"/>
          </a:xfrm>
          <a:prstGeom prst="rect">
            <a:avLst/>
          </a:prstGeom>
          <a:solidFill>
            <a:srgbClr val="9DFC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400" b="1" dirty="0">
                <a:solidFill>
                  <a:srgbClr val="000090"/>
                </a:solidFill>
                <a:latin typeface="Arial"/>
                <a:cs typeface="Arial"/>
              </a:rPr>
              <a:t>b</a:t>
            </a:r>
            <a:r>
              <a:rPr kumimoji="0" lang="en-US" altLang="ru-RU" sz="2400" b="1" dirty="0" smtClean="0">
                <a:solidFill>
                  <a:srgbClr val="000090"/>
                </a:solidFill>
                <a:latin typeface="Arial"/>
                <a:cs typeface="Arial"/>
              </a:rPr>
              <a:t>eam </a:t>
            </a:r>
            <a:r>
              <a:rPr kumimoji="0" lang="en-US" altLang="ru-RU" sz="2400" b="1" dirty="0">
                <a:solidFill>
                  <a:srgbClr val="000090"/>
                </a:solidFill>
                <a:latin typeface="Arial"/>
                <a:cs typeface="Arial"/>
              </a:rPr>
              <a:t>injection into </a:t>
            </a:r>
            <a:r>
              <a:rPr kumimoji="0" lang="en-US" altLang="ru-RU" sz="2400" b="1" dirty="0" smtClean="0">
                <a:solidFill>
                  <a:srgbClr val="000090"/>
                </a:solidFill>
                <a:latin typeface="Arial"/>
                <a:cs typeface="Arial"/>
              </a:rPr>
              <a:t>Booster</a:t>
            </a:r>
            <a:endParaRPr kumimoji="0" lang="en-US" altLang="ru-RU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99100" y="464404"/>
            <a:ext cx="27051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</a:rPr>
              <a:t>Septum is ready on 70% </a:t>
            </a:r>
          </a:p>
          <a:p>
            <a:r>
              <a:rPr lang="en-US" b="1" i="1" dirty="0" smtClean="0">
                <a:solidFill>
                  <a:srgbClr val="000090"/>
                </a:solidFill>
              </a:rPr>
              <a:t>“</a:t>
            </a:r>
            <a:r>
              <a:rPr lang="en-US" b="1" i="1" dirty="0" err="1" smtClean="0">
                <a:solidFill>
                  <a:srgbClr val="000090"/>
                </a:solidFill>
              </a:rPr>
              <a:t>Cryosystems</a:t>
            </a:r>
            <a:r>
              <a:rPr lang="en-US" b="1" i="1" dirty="0" smtClean="0">
                <a:solidFill>
                  <a:srgbClr val="000090"/>
                </a:solidFill>
              </a:rPr>
              <a:t>”, UK.</a:t>
            </a:r>
            <a:endParaRPr lang="ru-RU" b="1" i="1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13200" y="5048674"/>
            <a:ext cx="4864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000090"/>
                </a:solidFill>
              </a:rPr>
              <a:t>p</a:t>
            </a:r>
            <a:r>
              <a:rPr lang="en-US" i="1" dirty="0" smtClean="0">
                <a:solidFill>
                  <a:srgbClr val="000090"/>
                </a:solidFill>
              </a:rPr>
              <a:t>rototype of </a:t>
            </a:r>
          </a:p>
          <a:p>
            <a:pPr algn="r"/>
            <a:r>
              <a:rPr lang="en-US" i="1" dirty="0" smtClean="0">
                <a:solidFill>
                  <a:srgbClr val="000090"/>
                </a:solidFill>
              </a:rPr>
              <a:t>electrostatic </a:t>
            </a:r>
          </a:p>
          <a:p>
            <a:pPr algn="r"/>
            <a:r>
              <a:rPr lang="en-US" i="1" dirty="0" smtClean="0">
                <a:solidFill>
                  <a:srgbClr val="000090"/>
                </a:solidFill>
              </a:rPr>
              <a:t>deflector </a:t>
            </a:r>
          </a:p>
          <a:p>
            <a:pPr algn="r"/>
            <a:r>
              <a:rPr lang="en-US" i="1" dirty="0" smtClean="0">
                <a:solidFill>
                  <a:srgbClr val="000090"/>
                </a:solidFill>
              </a:rPr>
              <a:t>was tested;</a:t>
            </a:r>
          </a:p>
          <a:p>
            <a:pPr algn="r"/>
            <a:r>
              <a:rPr lang="en-US" i="1" dirty="0">
                <a:solidFill>
                  <a:srgbClr val="000090"/>
                </a:solidFill>
              </a:rPr>
              <a:t>c</a:t>
            </a:r>
            <a:r>
              <a:rPr lang="en-US" i="1" dirty="0" smtClean="0">
                <a:solidFill>
                  <a:srgbClr val="000090"/>
                </a:solidFill>
              </a:rPr>
              <a:t>ontract for the plates is in progress.</a:t>
            </a:r>
            <a:endParaRPr lang="ru-RU" i="1" dirty="0">
              <a:solidFill>
                <a:srgbClr val="00009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468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468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468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6" name="Picture 15" descr="20180919_12402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257550"/>
            <a:ext cx="3937000" cy="29527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8866" y="6140128"/>
            <a:ext cx="403343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90"/>
                </a:solidFill>
              </a:rPr>
              <a:t>a</a:t>
            </a:r>
            <a:r>
              <a:rPr lang="en-US" i="1" dirty="0" smtClean="0">
                <a:solidFill>
                  <a:srgbClr val="000090"/>
                </a:solidFill>
              </a:rPr>
              <a:t>ll magnets are ready for installation</a:t>
            </a:r>
            <a:endParaRPr lang="ru-RU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7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0" y="826845"/>
            <a:ext cx="3225450" cy="305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3"/>
          <p:cNvSpPr txBox="1">
            <a:spLocks noChangeArrowheads="1"/>
          </p:cNvSpPr>
          <p:nvPr/>
        </p:nvSpPr>
        <p:spPr bwMode="auto">
          <a:xfrm>
            <a:off x="667497" y="2050808"/>
            <a:ext cx="9708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600" b="1" dirty="0">
                <a:solidFill>
                  <a:schemeClr val="bg1"/>
                </a:solidFill>
                <a:latin typeface="Arial" panose="020B0604020202020204" pitchFamily="34" charset="0"/>
              </a:rPr>
              <a:t>Booster</a:t>
            </a:r>
            <a:endParaRPr kumimoji="0" lang="ru-RU" altLang="ru-RU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628" name="TextBox 14"/>
          <p:cNvSpPr txBox="1">
            <a:spLocks noChangeArrowheads="1"/>
          </p:cNvSpPr>
          <p:nvPr/>
        </p:nvSpPr>
        <p:spPr bwMode="auto">
          <a:xfrm>
            <a:off x="1614839" y="3035060"/>
            <a:ext cx="12934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1600" b="1" dirty="0" err="1">
                <a:solidFill>
                  <a:schemeClr val="bg1"/>
                </a:solidFill>
                <a:latin typeface="Arial" panose="020B0604020202020204" pitchFamily="34" charset="0"/>
              </a:rPr>
              <a:t>Nuclotron</a:t>
            </a:r>
            <a:endParaRPr kumimoji="0" lang="ru-RU" altLang="ru-RU" sz="1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3">
            <a:lum bright="3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17796" r="16206" b="18040"/>
          <a:stretch>
            <a:fillRect/>
          </a:stretch>
        </p:blipFill>
        <p:spPr bwMode="auto">
          <a:xfrm>
            <a:off x="202758" y="4020895"/>
            <a:ext cx="3391342" cy="2330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t="37680" r="20206" b="16489"/>
          <a:stretch>
            <a:fillRect/>
          </a:stretch>
        </p:blipFill>
        <p:spPr bwMode="auto">
          <a:xfrm>
            <a:off x="4038600" y="4045459"/>
            <a:ext cx="4876535" cy="246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TextBox 12"/>
          <p:cNvSpPr txBox="1">
            <a:spLocks noChangeArrowheads="1"/>
          </p:cNvSpPr>
          <p:nvPr/>
        </p:nvSpPr>
        <p:spPr bwMode="auto">
          <a:xfrm>
            <a:off x="1295004" y="177802"/>
            <a:ext cx="6187060" cy="461665"/>
          </a:xfrm>
          <a:prstGeom prst="rect">
            <a:avLst/>
          </a:prstGeom>
          <a:solidFill>
            <a:srgbClr val="9DFCFF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ru-RU" sz="2400" b="1" dirty="0">
                <a:solidFill>
                  <a:srgbClr val="000090"/>
                </a:solidFill>
                <a:latin typeface="Arial"/>
                <a:cs typeface="Arial"/>
              </a:rPr>
              <a:t>Beam transfer from Booster to </a:t>
            </a:r>
            <a:r>
              <a:rPr kumimoji="0" lang="en-US" altLang="ru-RU" sz="2400" b="1" dirty="0" err="1">
                <a:solidFill>
                  <a:srgbClr val="000090"/>
                </a:solidFill>
                <a:latin typeface="Arial"/>
                <a:cs typeface="Arial"/>
              </a:rPr>
              <a:t>Nuclotron</a:t>
            </a:r>
            <a:r>
              <a:rPr kumimoji="0" lang="ru-RU" altLang="ru-RU" sz="24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kumimoji="0" lang="en-US" altLang="ru-RU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3327400" y="793429"/>
            <a:ext cx="5626100" cy="28623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kumimoji="0" lang="en-US" altLang="ru-RU" sz="1800" b="1" i="1" dirty="0">
                <a:solidFill>
                  <a:srgbClr val="000090"/>
                </a:solidFill>
                <a:latin typeface="Arial"/>
                <a:cs typeface="Arial"/>
              </a:rPr>
              <a:t>BINP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 is ready to start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production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of the extraction kicker and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septa;</a:t>
            </a:r>
            <a:endParaRPr kumimoji="0" lang="en-US" altLang="ru-RU" sz="18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m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agnets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channel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are in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development;</a:t>
            </a:r>
            <a:endParaRPr kumimoji="0" lang="en-US" altLang="ru-RU" sz="18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en-US" altLang="ru-RU" sz="1800" i="1" dirty="0" err="1" smtClean="0">
                <a:solidFill>
                  <a:srgbClr val="000090"/>
                </a:solidFill>
                <a:latin typeface="Arial"/>
                <a:cs typeface="Arial"/>
              </a:rPr>
              <a:t>Lambertson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magnet for </a:t>
            </a:r>
            <a:r>
              <a:rPr kumimoji="0" lang="en-US" altLang="ru-RU" sz="1800" i="1" dirty="0" err="1">
                <a:solidFill>
                  <a:srgbClr val="000090"/>
                </a:solidFill>
                <a:latin typeface="Arial"/>
                <a:cs typeface="Arial"/>
              </a:rPr>
              <a:t>Nuclotron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 injection system is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under design;</a:t>
            </a:r>
            <a:endParaRPr kumimoji="0" lang="en-US" altLang="ru-RU" sz="18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f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prototype of a injection kicker is manufactured and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tested; design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of a kicker for </a:t>
            </a:r>
            <a:r>
              <a:rPr kumimoji="0" lang="en-US" altLang="ru-RU" sz="1800" i="1" dirty="0" err="1">
                <a:solidFill>
                  <a:srgbClr val="000090"/>
                </a:solidFill>
                <a:latin typeface="Arial"/>
                <a:cs typeface="Arial"/>
              </a:rPr>
              <a:t>Nuclotron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 injection system is being 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developed;</a:t>
            </a:r>
          </a:p>
          <a:p>
            <a:pPr eaLnBrk="1" hangingPunct="1">
              <a:spcBef>
                <a:spcPct val="0"/>
              </a:spcBef>
            </a:pPr>
            <a:endParaRPr kumimoji="0" lang="en-US" altLang="ru-RU" sz="18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eaLnBrk="1" hangingPunct="1">
              <a:spcBef>
                <a:spcPct val="0"/>
              </a:spcBef>
            </a:pP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c</a:t>
            </a:r>
            <a:r>
              <a:rPr kumimoji="0" lang="en-US" altLang="ru-RU" sz="1800" i="1" dirty="0" smtClean="0">
                <a:solidFill>
                  <a:srgbClr val="000090"/>
                </a:solidFill>
                <a:latin typeface="Arial"/>
                <a:cs typeface="Arial"/>
              </a:rPr>
              <a:t>ommissioning	         –  </a:t>
            </a:r>
            <a:r>
              <a:rPr kumimoji="0" lang="en-US" altLang="ru-RU" sz="1800" i="1" dirty="0">
                <a:solidFill>
                  <a:srgbClr val="000090"/>
                </a:solidFill>
                <a:latin typeface="Arial"/>
                <a:cs typeface="Arial"/>
              </a:rPr>
              <a:t>December </a:t>
            </a:r>
            <a:r>
              <a:rPr kumimoji="0" lang="en-US" altLang="ru-RU" sz="1800" b="1" i="1" dirty="0">
                <a:solidFill>
                  <a:srgbClr val="000090"/>
                </a:solidFill>
                <a:latin typeface="Arial"/>
                <a:cs typeface="Arial"/>
              </a:rPr>
              <a:t>2019</a:t>
            </a:r>
          </a:p>
        </p:txBody>
      </p:sp>
      <p:sp>
        <p:nvSpPr>
          <p:cNvPr id="26631" name="TextBox 7"/>
          <p:cNvSpPr txBox="1">
            <a:spLocks noChangeArrowheads="1"/>
          </p:cNvSpPr>
          <p:nvPr/>
        </p:nvSpPr>
        <p:spPr bwMode="auto">
          <a:xfrm>
            <a:off x="4051300" y="3764957"/>
            <a:ext cx="4851400" cy="400110"/>
          </a:xfrm>
          <a:prstGeom prst="rect">
            <a:avLst/>
          </a:prstGeom>
          <a:solidFill>
            <a:srgbClr val="FFE9D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ru-RU" sz="2000" dirty="0">
                <a:solidFill>
                  <a:srgbClr val="000090"/>
                </a:solidFill>
                <a:latin typeface="Arial" panose="020B0604020202020204" pitchFamily="34" charset="0"/>
              </a:rPr>
              <a:t>m</a:t>
            </a:r>
            <a:r>
              <a:rPr kumimoji="0" lang="en-US" altLang="ru-RU" sz="2000" dirty="0" smtClean="0">
                <a:solidFill>
                  <a:srgbClr val="000090"/>
                </a:solidFill>
                <a:latin typeface="Arial" panose="020B0604020202020204" pitchFamily="34" charset="0"/>
              </a:rPr>
              <a:t>ain </a:t>
            </a:r>
            <a:r>
              <a:rPr kumimoji="0" lang="en-US" altLang="ru-RU" sz="2000" dirty="0">
                <a:solidFill>
                  <a:srgbClr val="000090"/>
                </a:solidFill>
                <a:latin typeface="Arial" panose="020B0604020202020204" pitchFamily="34" charset="0"/>
              </a:rPr>
              <a:t>elements of beam transfer systems </a:t>
            </a:r>
            <a:endParaRPr kumimoji="0" lang="ru-RU" altLang="ru-RU" sz="2000" dirty="0">
              <a:solidFill>
                <a:srgbClr val="000090"/>
              </a:solidFill>
              <a:latin typeface="Arial" panose="020B0604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958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456" y="177801"/>
            <a:ext cx="7886700" cy="876299"/>
          </a:xfrm>
          <a:solidFill>
            <a:srgbClr val="9DFCFF"/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Civil construction works for the transfer channel Booster-</a:t>
            </a:r>
            <a:r>
              <a:rPr lang="en-US" sz="2400" b="1" dirty="0" err="1" smtClean="0">
                <a:solidFill>
                  <a:srgbClr val="000090"/>
                </a:solidFill>
                <a:latin typeface="Arial"/>
                <a:cs typeface="Arial"/>
              </a:rPr>
              <a:t>Nuclotron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in final stage (80%).</a:t>
            </a:r>
            <a:endParaRPr lang="ru-RU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468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468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468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7" name="Content Placeholder 6" descr="20180919_1242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414739" y="1371601"/>
            <a:ext cx="7729261" cy="425079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1514" y="2201783"/>
            <a:ext cx="5193629" cy="3505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41500" y="1409700"/>
            <a:ext cx="1775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5 days ago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3833" y="1426635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yesterday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6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20493" y="201176"/>
            <a:ext cx="5486448" cy="461665"/>
          </a:xfrm>
          <a:prstGeom prst="rect">
            <a:avLst/>
          </a:prstGeom>
          <a:solidFill>
            <a:srgbClr val="9DFC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Booster assembling </a:t>
            </a:r>
            <a:r>
              <a:rPr lang="en-US" sz="2400" b="1" dirty="0" smtClean="0">
                <a:solidFill>
                  <a:srgbClr val="000090"/>
                </a:solidFill>
              </a:rPr>
              <a:t>time</a:t>
            </a:r>
            <a:r>
              <a:rPr lang="en-US" sz="2400" b="1" dirty="0">
                <a:solidFill>
                  <a:srgbClr val="000090"/>
                </a:solidFill>
              </a:rPr>
              <a:t>-</a:t>
            </a:r>
            <a:r>
              <a:rPr lang="en-US" sz="2400" b="1" dirty="0" smtClean="0">
                <a:solidFill>
                  <a:srgbClr val="000090"/>
                </a:solidFill>
              </a:rPr>
              <a:t>schedule</a:t>
            </a:r>
            <a:endParaRPr lang="ru-RU" sz="2400" b="1" dirty="0">
              <a:solidFill>
                <a:srgbClr val="00009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4568299" y="1284387"/>
            <a:ext cx="70927" cy="21602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16" name="Picture 17" descr="D:\Library\RI\JINR\Проекты\NICA\SCMD\Доклады\index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6" y="76200"/>
            <a:ext cx="720034" cy="62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23</a:t>
            </a:fld>
            <a:endParaRPr lang="ru-RU"/>
          </a:p>
        </p:txBody>
      </p:sp>
      <p:graphicFrame>
        <p:nvGraphicFramePr>
          <p:cNvPr id="1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920767"/>
              </p:ext>
            </p:extLst>
          </p:nvPr>
        </p:nvGraphicFramePr>
        <p:xfrm>
          <a:off x="271265" y="806997"/>
          <a:ext cx="8758435" cy="565806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44450"/>
                <a:gridCol w="2529085"/>
                <a:gridCol w="444851"/>
                <a:gridCol w="316032"/>
                <a:gridCol w="316032"/>
                <a:gridCol w="316032"/>
                <a:gridCol w="316032"/>
                <a:gridCol w="316032"/>
                <a:gridCol w="316032"/>
                <a:gridCol w="367505"/>
                <a:gridCol w="316032"/>
                <a:gridCol w="316032"/>
                <a:gridCol w="316032"/>
                <a:gridCol w="316032"/>
                <a:gridCol w="316032"/>
                <a:gridCol w="316032"/>
                <a:gridCol w="316032"/>
                <a:gridCol w="316032"/>
                <a:gridCol w="316032"/>
                <a:gridCol w="316032"/>
                <a:gridCol w="316032"/>
              </a:tblGrid>
              <a:tr h="35932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Booster </a:t>
                      </a:r>
                      <a:r>
                        <a:rPr lang="en-US" sz="1800" b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assembly</a:t>
                      </a:r>
                      <a:endParaRPr lang="en-US" sz="18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201</a:t>
                      </a:r>
                      <a:r>
                        <a:rPr lang="en-US" sz="18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27733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effectLst/>
                        </a:rPr>
                        <a:t>VIII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XII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 smtClean="0">
                          <a:effectLst/>
                        </a:rPr>
                        <a:t>VI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 smtClean="0">
                          <a:effectLst/>
                        </a:rPr>
                        <a:t>VII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VIII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IX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XI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C9FF"/>
                    </a:solidFill>
                  </a:tcPr>
                </a:tc>
              </a:tr>
              <a:tr h="359328">
                <a:tc gridSpan="21"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“Cold”</a:t>
                      </a:r>
                      <a:r>
                        <a:rPr lang="en-US" sz="1800" b="1" u="none" strike="noStrike" baseline="0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sections</a:t>
                      </a:r>
                      <a:endParaRPr lang="en-US" sz="18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0156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Quadrant </a:t>
                      </a:r>
                      <a:r>
                        <a:rPr lang="en-US" sz="1800" i="1" u="none" strike="noStrike" dirty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Quadrant </a:t>
                      </a:r>
                      <a:r>
                        <a:rPr lang="en-US" sz="1800" i="1" u="none" strike="noStrike" dirty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Quadrant </a:t>
                      </a:r>
                      <a:r>
                        <a:rPr lang="en-US" sz="1800" i="1" u="none" strike="noStrike" dirty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3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0211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Quadrant </a:t>
                      </a:r>
                      <a:r>
                        <a:rPr lang="en-US" sz="1800" i="1" u="none" strike="noStrike" dirty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4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0437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bypasses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and ends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0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0090"/>
                          </a:solidFill>
                        </a:rPr>
                        <a:t> reference magnets</a:t>
                      </a:r>
                      <a:endParaRPr lang="en-US" i="1" dirty="0">
                        <a:solidFill>
                          <a:srgbClr val="000090"/>
                        </a:solidFill>
                      </a:endParaRPr>
                    </a:p>
                  </a:txBody>
                  <a:tcPr marL="9525" marR="9525" marT="0" marB="0" anchor="b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r>
                        <a:rPr lang="en-US" b="1" i="0" dirty="0" smtClean="0"/>
                        <a:t>  </a:t>
                      </a:r>
                      <a:r>
                        <a:rPr lang="en-US" b="1" i="0" baseline="0" dirty="0" smtClean="0"/>
                        <a:t> </a:t>
                      </a:r>
                      <a:endParaRPr lang="en-US" b="1" i="0" dirty="0"/>
                    </a:p>
                  </a:txBody>
                  <a:tcPr marL="9525" marR="9525" marT="0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i="0" dirty="0" smtClean="0">
                          <a:solidFill>
                            <a:srgbClr val="000090"/>
                          </a:solidFill>
                        </a:rPr>
                        <a:t>“Warm”</a:t>
                      </a:r>
                      <a:r>
                        <a:rPr lang="en-US" b="1" i="0" baseline="0" dirty="0" smtClean="0">
                          <a:solidFill>
                            <a:srgbClr val="000090"/>
                          </a:solidFill>
                        </a:rPr>
                        <a:t> sections</a:t>
                      </a:r>
                      <a:endParaRPr lang="en-US" b="1" i="0" dirty="0">
                        <a:solidFill>
                          <a:srgbClr val="000090"/>
                        </a:solidFill>
                      </a:endParaRPr>
                    </a:p>
                  </a:txBody>
                  <a:tcPr marL="9525" marR="9525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8610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E-cooling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 smtClean="0">
                          <a:solidFill>
                            <a:srgbClr val="008000"/>
                          </a:solidFill>
                          <a:effectLst/>
                        </a:rPr>
                        <a:t> </a:t>
                      </a:r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</a:rPr>
                        <a:t>commissioned</a:t>
                      </a:r>
                      <a:endParaRPr lang="ru-RU" sz="1800" b="0" i="1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0090"/>
                          </a:solidFill>
                        </a:rPr>
                        <a:t> injection</a:t>
                      </a:r>
                      <a:r>
                        <a:rPr lang="en-US" i="1" baseline="0" dirty="0" smtClean="0">
                          <a:solidFill>
                            <a:srgbClr val="000090"/>
                          </a:solidFill>
                        </a:rPr>
                        <a:t> section</a:t>
                      </a:r>
                      <a:endParaRPr lang="en-US" i="1" dirty="0">
                        <a:solidFill>
                          <a:srgbClr val="000090"/>
                        </a:solidFill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16024">
                <a:tc>
                  <a:txBody>
                    <a:bodyPr/>
                    <a:lstStyle/>
                    <a:p>
                      <a:endParaRPr lang="en-US" dirty="0" smtClean="0"/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0090"/>
                          </a:solidFill>
                        </a:rPr>
                        <a:t> beam</a:t>
                      </a:r>
                      <a:r>
                        <a:rPr lang="en-US" i="1" baseline="0" dirty="0" smtClean="0">
                          <a:solidFill>
                            <a:srgbClr val="000090"/>
                          </a:solidFill>
                        </a:rPr>
                        <a:t> extraction section</a:t>
                      </a:r>
                      <a:endParaRPr lang="en-US" i="1" dirty="0">
                        <a:solidFill>
                          <a:srgbClr val="000090"/>
                        </a:solidFill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9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</a:tr>
              <a:tr h="2922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0090"/>
                          </a:solidFill>
                        </a:rPr>
                        <a:t> RF system</a:t>
                      </a:r>
                      <a:endParaRPr lang="en-US" i="1" dirty="0">
                        <a:solidFill>
                          <a:srgbClr val="000090"/>
                        </a:solidFill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4168">
                <a:tc gridSpan="21"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Systems</a:t>
                      </a:r>
                      <a:endParaRPr lang="en-US" sz="1800" b="1" i="0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495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vacuum system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95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power supply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95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cryogenic system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955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1" u="none" strike="noStrike" dirty="0" smtClean="0">
                          <a:solidFill>
                            <a:srgbClr val="000090"/>
                          </a:solidFill>
                          <a:effectLst/>
                          <a:latin typeface="Arial"/>
                          <a:cs typeface="Arial"/>
                        </a:rPr>
                        <a:t> thermometry system</a:t>
                      </a:r>
                      <a:endParaRPr lang="en-US" sz="1800" b="0" i="1" u="none" strike="noStrike" dirty="0">
                        <a:solidFill>
                          <a:srgbClr val="00009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9" name="Стрелка вниз 4"/>
          <p:cNvSpPr/>
          <p:nvPr/>
        </p:nvSpPr>
        <p:spPr>
          <a:xfrm>
            <a:off x="4508786" y="1487587"/>
            <a:ext cx="94569" cy="2160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20" name="Прямая со стрелкой 9"/>
          <p:cNvCxnSpPr>
            <a:stCxn id="24" idx="1"/>
          </p:cNvCxnSpPr>
          <p:nvPr/>
        </p:nvCxnSpPr>
        <p:spPr>
          <a:xfrm flipH="1">
            <a:off x="5910722" y="1789716"/>
            <a:ext cx="248778" cy="2041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12"/>
          <p:cNvCxnSpPr/>
          <p:nvPr/>
        </p:nvCxnSpPr>
        <p:spPr>
          <a:xfrm flipH="1">
            <a:off x="7448539" y="2844800"/>
            <a:ext cx="349261" cy="28753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"/>
          <p:cNvSpPr/>
          <p:nvPr/>
        </p:nvSpPr>
        <p:spPr>
          <a:xfrm>
            <a:off x="5717046" y="1460500"/>
            <a:ext cx="625475" cy="4997450"/>
          </a:xfrm>
          <a:prstGeom prst="rect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16"/>
          <p:cNvSpPr/>
          <p:nvPr/>
        </p:nvSpPr>
        <p:spPr>
          <a:xfrm>
            <a:off x="7221996" y="1473200"/>
            <a:ext cx="644525" cy="4991100"/>
          </a:xfrm>
          <a:prstGeom prst="rect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159500" y="1620439"/>
            <a:ext cx="287020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</a:rPr>
              <a:t>t</a:t>
            </a:r>
            <a:r>
              <a:rPr lang="en-US" sz="1600" i="1" dirty="0" smtClean="0">
                <a:solidFill>
                  <a:srgbClr val="000090"/>
                </a:solidFill>
              </a:rPr>
              <a:t>echnological </a:t>
            </a:r>
            <a:r>
              <a:rPr lang="en-US" sz="1600" i="1" dirty="0">
                <a:solidFill>
                  <a:srgbClr val="000090"/>
                </a:solidFill>
              </a:rPr>
              <a:t>commissioning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04100" y="2367815"/>
            <a:ext cx="1612900" cy="584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90"/>
                </a:solidFill>
              </a:rPr>
              <a:t>c</a:t>
            </a:r>
            <a:r>
              <a:rPr lang="en-US" sz="1600" i="1" dirty="0" smtClean="0">
                <a:solidFill>
                  <a:srgbClr val="000090"/>
                </a:solidFill>
              </a:rPr>
              <a:t>ommissioning</a:t>
            </a:r>
            <a:endParaRPr lang="en-US" sz="1600" i="1" dirty="0">
              <a:solidFill>
                <a:srgbClr val="000090"/>
              </a:solidFill>
            </a:endParaRPr>
          </a:p>
          <a:p>
            <a:pPr algn="ctr"/>
            <a:r>
              <a:rPr lang="en-US" sz="1600" i="1" dirty="0">
                <a:solidFill>
                  <a:srgbClr val="000090"/>
                </a:solidFill>
              </a:rPr>
              <a:t>with beam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-254000" y="2819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1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46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Рисунок 8" descr="NC_Ring503m_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27100"/>
            <a:ext cx="89662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52"/>
          <p:cNvSpPr txBox="1">
            <a:spLocks noChangeArrowheads="1"/>
          </p:cNvSpPr>
          <p:nvPr/>
        </p:nvSpPr>
        <p:spPr bwMode="auto">
          <a:xfrm>
            <a:off x="3502025" y="160338"/>
            <a:ext cx="1963738" cy="461962"/>
          </a:xfrm>
          <a:prstGeom prst="rect">
            <a:avLst/>
          </a:prstGeom>
          <a:solidFill>
            <a:srgbClr val="00009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FFFF"/>
                </a:solidFill>
              </a:rPr>
              <a:t>The Collider  </a:t>
            </a: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686050" y="604838"/>
            <a:ext cx="349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90"/>
                </a:solidFill>
              </a:rPr>
              <a:t>45 T*m</a:t>
            </a:r>
            <a:r>
              <a:rPr lang="en-US" sz="2000" i="1">
                <a:solidFill>
                  <a:srgbClr val="000090"/>
                </a:solidFill>
              </a:rPr>
              <a:t>,  4.5 GeV/u for </a:t>
            </a:r>
            <a:r>
              <a:rPr lang="en-US" sz="2000" b="1" i="1">
                <a:solidFill>
                  <a:srgbClr val="FF0000"/>
                </a:solidFill>
              </a:rPr>
              <a:t>Au</a:t>
            </a:r>
            <a:r>
              <a:rPr lang="en-US" sz="2000" b="1" i="1" baseline="30000">
                <a:solidFill>
                  <a:srgbClr val="FF0000"/>
                </a:solidFill>
              </a:rPr>
              <a:t>79+</a:t>
            </a:r>
            <a:r>
              <a:rPr lang="en-US" sz="2000" i="1" baseline="3000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71687" name="Picture 2" descr="E:\Мои документы\NICA\foto\Коллайдер\модуль с диполем\DSC0139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2400300"/>
            <a:ext cx="166052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Рисунок 13" descr="DSC009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0" y="2354263"/>
            <a:ext cx="157480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TextBox 12"/>
          <p:cNvSpPr txBox="1">
            <a:spLocks noChangeArrowheads="1"/>
          </p:cNvSpPr>
          <p:nvPr/>
        </p:nvSpPr>
        <p:spPr bwMode="auto">
          <a:xfrm>
            <a:off x="112713" y="5524500"/>
            <a:ext cx="3057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000090"/>
                </a:solidFill>
              </a:rPr>
              <a:t>Double aperture magnets:</a:t>
            </a:r>
          </a:p>
          <a:p>
            <a:pPr eaLnBrk="1" hangingPunct="1"/>
            <a:r>
              <a:rPr lang="en-US" sz="1800" i="1">
                <a:solidFill>
                  <a:srgbClr val="000090"/>
                </a:solidFill>
              </a:rPr>
              <a:t>dipole &amp; quadrupole </a:t>
            </a:r>
          </a:p>
          <a:p>
            <a:pPr eaLnBrk="1" hangingPunct="1"/>
            <a:r>
              <a:rPr lang="en-US" sz="1800" i="1">
                <a:solidFill>
                  <a:srgbClr val="000090"/>
                </a:solidFill>
              </a:rPr>
              <a:t>prototypes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812800" y="4025900"/>
            <a:ext cx="1143000" cy="1981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311400" y="4775200"/>
            <a:ext cx="4800600" cy="1244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692" name="TextBox 24"/>
          <p:cNvSpPr txBox="1">
            <a:spLocks noChangeArrowheads="1"/>
          </p:cNvSpPr>
          <p:nvPr/>
        </p:nvSpPr>
        <p:spPr bwMode="auto">
          <a:xfrm>
            <a:off x="4495800" y="4800600"/>
            <a:ext cx="696913" cy="369888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MPD</a:t>
            </a:r>
          </a:p>
        </p:txBody>
      </p:sp>
      <p:sp>
        <p:nvSpPr>
          <p:cNvPr id="71693" name="TextBox 25"/>
          <p:cNvSpPr txBox="1">
            <a:spLocks noChangeArrowheads="1"/>
          </p:cNvSpPr>
          <p:nvPr/>
        </p:nvSpPr>
        <p:spPr bwMode="auto">
          <a:xfrm>
            <a:off x="4445000" y="1917700"/>
            <a:ext cx="658813" cy="369888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SPD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52400" y="1917700"/>
            <a:ext cx="990600" cy="2413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0" y="4914900"/>
            <a:ext cx="952500" cy="2413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5400000">
            <a:off x="4730750" y="3232150"/>
            <a:ext cx="3416300" cy="6350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>
            <a:off x="5086350" y="3054350"/>
            <a:ext cx="3365500" cy="10668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>
            <a:off x="5156200" y="3149600"/>
            <a:ext cx="3352800" cy="91440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659273"/>
              </p:ext>
            </p:extLst>
          </p:nvPr>
        </p:nvGraphicFramePr>
        <p:xfrm>
          <a:off x="2819400" y="2012950"/>
          <a:ext cx="3860800" cy="2699520"/>
        </p:xfrm>
        <a:graphic>
          <a:graphicData uri="http://schemas.openxmlformats.org/drawingml/2006/table">
            <a:tbl>
              <a:tblPr/>
              <a:tblGrid>
                <a:gridCol w="2921000"/>
                <a:gridCol w="939800"/>
              </a:tblGrid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Ring circumference, m 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503,04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Number of bunches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22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r.m.s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 bunch length, m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0,6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 b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m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Symbo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0,35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457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kern="0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max. int. Energy, </a:t>
                      </a:r>
                      <a:r>
                        <a:rPr kumimoji="0" lang="en-US" sz="1600" b="0" i="1" u="none" strike="noStrike" kern="0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Gev</a:t>
                      </a:r>
                      <a:r>
                        <a:rPr kumimoji="0" lang="en-US" sz="1600" b="0" i="1" u="none" strike="noStrike" kern="0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/u</a:t>
                      </a:r>
                    </a:p>
                  </a:txBody>
                  <a:tcPr marL="12700" marR="12700" marT="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DE4E43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11,0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r.m.s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 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</a:rPr>
                        <a:t>D</a:t>
                      </a: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/p, 10-3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1,6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IBS growth time, s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18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Luminosity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cm</a:t>
                      </a:r>
                      <a:r>
                        <a:rPr kumimoji="0" lang="en-US" sz="1600" b="0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-2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s</a:t>
                      </a:r>
                      <a:r>
                        <a:rPr kumimoji="0" lang="en-US" sz="1600" b="0" i="1" u="none" strike="noStrike" cap="none" normalizeH="0" baseline="3000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</a:t>
                      </a:r>
                      <a:r>
                        <a:rPr kumimoji="0" lang="en-US" sz="1600" b="1" i="0" u="none" strike="noStrike" cap="none" normalizeH="0" baseline="5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</a:t>
                      </a:r>
                    </a:p>
                  </a:txBody>
                  <a:tcPr marL="12700" marR="12700" marT="93600" marB="0" anchor="b" horzOverflow="overflow">
                    <a:lnL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1728" name="Рисунок 4" descr="LHEP-emblema-tran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6200"/>
            <a:ext cx="12192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9" name="Picture 6" descr="NICA-Logo_4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7510-CD4E-4320-B1B7-E77576364A8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37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5" name="Picture 4" descr="screen_b2af4c46be6c790d_15369278975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8" y="1003300"/>
            <a:ext cx="9031111" cy="5080000"/>
          </a:xfrm>
          <a:prstGeom prst="rect">
            <a:avLst/>
          </a:prstGeom>
        </p:spPr>
      </p:pic>
      <p:sp>
        <p:nvSpPr>
          <p:cNvPr id="6" name="Прямоугольная выноска 15"/>
          <p:cNvSpPr>
            <a:spLocks noChangeArrowheads="1"/>
          </p:cNvSpPr>
          <p:nvPr/>
        </p:nvSpPr>
        <p:spPr bwMode="auto">
          <a:xfrm>
            <a:off x="4533900" y="4562881"/>
            <a:ext cx="1092200" cy="667233"/>
          </a:xfrm>
          <a:prstGeom prst="wedgeRectCallout">
            <a:avLst>
              <a:gd name="adj1" fmla="val -1215"/>
              <a:gd name="adj2" fmla="val 47708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MPD </a:t>
            </a:r>
          </a:p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 Hall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7" name="Прямоугольная выноска 15"/>
          <p:cNvSpPr>
            <a:spLocks noChangeArrowheads="1"/>
          </p:cNvSpPr>
          <p:nvPr/>
        </p:nvSpPr>
        <p:spPr bwMode="auto">
          <a:xfrm>
            <a:off x="4559300" y="1616481"/>
            <a:ext cx="1092200" cy="667233"/>
          </a:xfrm>
          <a:prstGeom prst="wedgeRectCallout">
            <a:avLst>
              <a:gd name="adj1" fmla="val -1215"/>
              <a:gd name="adj2" fmla="val 47708"/>
            </a:avLst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>
                <a:solidFill>
                  <a:srgbClr val="FFFFFF"/>
                </a:solidFill>
              </a:rPr>
              <a:t>S</a:t>
            </a:r>
            <a:r>
              <a:rPr lang="en-GB" sz="2000" b="1" dirty="0" smtClean="0">
                <a:solidFill>
                  <a:srgbClr val="FFFFFF"/>
                </a:solidFill>
              </a:rPr>
              <a:t>PD </a:t>
            </a:r>
          </a:p>
          <a:p>
            <a:pPr algn="ctr" eaLnBrk="1" hangingPunct="1"/>
            <a:r>
              <a:rPr lang="en-GB" sz="2000" b="1" dirty="0" smtClean="0">
                <a:solidFill>
                  <a:srgbClr val="FFFFFF"/>
                </a:solidFill>
              </a:rPr>
              <a:t> Hall</a:t>
            </a:r>
            <a:endParaRPr lang="ru-RU" altLang="ru-RU" sz="2000" b="1" dirty="0">
              <a:solidFill>
                <a:srgbClr val="FFFFFF"/>
              </a:solidFill>
            </a:endParaRPr>
          </a:p>
        </p:txBody>
      </p:sp>
      <p:sp>
        <p:nvSpPr>
          <p:cNvPr id="8" name="Прямоугольная выноска 15"/>
          <p:cNvSpPr>
            <a:spLocks noChangeArrowheads="1"/>
          </p:cNvSpPr>
          <p:nvPr/>
        </p:nvSpPr>
        <p:spPr bwMode="auto">
          <a:xfrm>
            <a:off x="6464300" y="2923861"/>
            <a:ext cx="1638300" cy="793750"/>
          </a:xfrm>
          <a:prstGeom prst="wedgeRectCallout">
            <a:avLst>
              <a:gd name="adj1" fmla="val 71313"/>
              <a:gd name="adj2" fmla="val 97768"/>
            </a:avLst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2000" b="1" dirty="0" smtClean="0">
                <a:solidFill>
                  <a:schemeClr val="bg1"/>
                </a:solidFill>
              </a:rPr>
              <a:t>Western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ctr" eaLnBrk="1" hangingPunct="1"/>
            <a:r>
              <a:rPr lang="en-US" sz="2000" b="1" dirty="0" smtClean="0">
                <a:solidFill>
                  <a:schemeClr val="bg1"/>
                </a:solidFill>
              </a:rPr>
              <a:t>semi</a:t>
            </a:r>
            <a:r>
              <a:rPr lang="en-GB" sz="2000" b="1" dirty="0" smtClean="0">
                <a:solidFill>
                  <a:schemeClr val="bg1"/>
                </a:solidFill>
              </a:rPr>
              <a:t>ring</a:t>
            </a:r>
            <a:endParaRPr lang="ru-RU" alt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17600" y="5978129"/>
            <a:ext cx="7480300" cy="396832"/>
          </a:xfrm>
          <a:prstGeom prst="rect">
            <a:avLst/>
          </a:prstGeom>
          <a:solidFill>
            <a:srgbClr val="AAF3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0C1167"/>
                </a:solidFill>
              </a:rPr>
              <a:t>r</a:t>
            </a:r>
            <a:r>
              <a:rPr lang="en-US" sz="2000" b="1" dirty="0" smtClean="0">
                <a:solidFill>
                  <a:srgbClr val="0C1167"/>
                </a:solidFill>
              </a:rPr>
              <a:t>eadiness for equipment installation in the MPD Hall - </a:t>
            </a:r>
            <a:r>
              <a:rPr lang="ru-RU" sz="2000" b="1" dirty="0" smtClean="0">
                <a:solidFill>
                  <a:srgbClr val="FF0000"/>
                </a:solidFill>
              </a:rPr>
              <a:t>201</a:t>
            </a:r>
            <a:r>
              <a:rPr lang="en-US" sz="2000" b="1" dirty="0" smtClean="0">
                <a:solidFill>
                  <a:srgbClr val="FF0000"/>
                </a:solidFill>
              </a:rPr>
              <a:t>9</a:t>
            </a:r>
            <a:endParaRPr lang="ru-RU" sz="2000" b="1" dirty="0" smtClean="0">
              <a:solidFill>
                <a:srgbClr val="FF0000"/>
              </a:solidFill>
            </a:endParaRPr>
          </a:p>
        </p:txBody>
      </p:sp>
      <p:pic>
        <p:nvPicPr>
          <p:cNvPr id="10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16300" y="533400"/>
            <a:ext cx="2143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September 2018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12" name="AutoShape 4"/>
          <p:cNvSpPr>
            <a:spLocks noChangeAspect="1" noChangeArrowheads="1"/>
          </p:cNvSpPr>
          <p:nvPr/>
        </p:nvSpPr>
        <p:spPr bwMode="auto">
          <a:xfrm>
            <a:off x="2209800" y="88900"/>
            <a:ext cx="4464496" cy="5588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/>
            <a:r>
              <a:rPr lang="en-US" sz="2800" b="1" i="1" dirty="0">
                <a:solidFill>
                  <a:srgbClr val="000090"/>
                </a:solidFill>
              </a:rPr>
              <a:t>Civil </a:t>
            </a:r>
            <a:r>
              <a:rPr lang="en-US" sz="2800" b="1" i="1" dirty="0" smtClean="0">
                <a:solidFill>
                  <a:srgbClr val="000090"/>
                </a:solidFill>
              </a:rPr>
              <a:t>Construction, </a:t>
            </a:r>
            <a:r>
              <a:rPr lang="en-US" sz="2800" b="1" i="1" dirty="0">
                <a:solidFill>
                  <a:srgbClr val="000090"/>
                </a:solidFill>
              </a:rPr>
              <a:t>bld.17</a:t>
            </a:r>
            <a:endParaRPr lang="ru-RU" sz="2800" b="1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64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8500" y="2065636"/>
            <a:ext cx="6057899" cy="1569660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 eaLnBrk="1" hangingPunct="1">
              <a:buSzPct val="75000"/>
            </a:pPr>
            <a:r>
              <a:rPr lang="en-US" sz="3200" b="1" dirty="0" smtClean="0">
                <a:solidFill>
                  <a:srgbClr val="FFFFFF"/>
                </a:solidFill>
              </a:rPr>
              <a:t>Experiment </a:t>
            </a:r>
          </a:p>
          <a:p>
            <a:pPr algn="ctr" eaLnBrk="1" hangingPunct="1">
              <a:buSzPct val="75000"/>
            </a:pPr>
            <a:r>
              <a:rPr lang="en-US" sz="3200" b="1" dirty="0" smtClean="0">
                <a:solidFill>
                  <a:srgbClr val="FFFFFF"/>
                </a:solidFill>
              </a:rPr>
              <a:t>Baryonic Matter at </a:t>
            </a:r>
            <a:r>
              <a:rPr lang="en-US" sz="3200" b="1" dirty="0" err="1" smtClean="0">
                <a:solidFill>
                  <a:srgbClr val="FFFFFF"/>
                </a:solidFill>
              </a:rPr>
              <a:t>Nuclotron</a:t>
            </a:r>
            <a:r>
              <a:rPr lang="en-US" sz="3200" b="1" dirty="0" smtClean="0">
                <a:solidFill>
                  <a:srgbClr val="FFFFFF"/>
                </a:solidFill>
              </a:rPr>
              <a:t> (BM@N)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3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/>
          <a:stretch>
            <a:fillRect/>
          </a:stretch>
        </p:blipFill>
        <p:spPr bwMode="auto">
          <a:xfrm>
            <a:off x="165100" y="812800"/>
            <a:ext cx="41640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8900" y="4239737"/>
            <a:ext cx="6235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Baku State University, NNRC,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Azerbaijan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endParaRPr lang="en-US" sz="16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University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Plovdiv,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Bulgaria;</a:t>
            </a:r>
          </a:p>
          <a:p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University </a:t>
            </a:r>
            <a:r>
              <a:rPr lang="en-US" sz="1600" i="1" dirty="0" err="1">
                <a:solidFill>
                  <a:srgbClr val="000090"/>
                </a:solidFill>
                <a:latin typeface="Arial"/>
                <a:cs typeface="Arial"/>
              </a:rPr>
              <a:t>Tecnica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 Federico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Santa Maria,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Valparaiso,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Chili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Tsinghua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University, Beijing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,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USTC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,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 Hefei,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Huizhou University, Huizhou,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Institute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of Nuclear and Applied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Physics, CAS, Shanghai,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 </a:t>
            </a:r>
            <a:endParaRPr lang="en-US" sz="1600" i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Central China Normal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University,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Shandong University, Shandong,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3033237"/>
            <a:ext cx="4470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UNAM, Mexico City,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Mexico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Institute of Applied Physics, </a:t>
            </a:r>
            <a:r>
              <a:rPr lang="en-US" sz="1600" i="1" dirty="0" err="1" smtClean="0">
                <a:solidFill>
                  <a:srgbClr val="000090"/>
                </a:solidFill>
                <a:latin typeface="Arial"/>
                <a:cs typeface="Arial"/>
              </a:rPr>
              <a:t>Chisinev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Moldova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WUT, Warsaw,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Poland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/>
            </a:r>
            <a:b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NCN, </a:t>
            </a:r>
            <a:r>
              <a:rPr lang="en-US" sz="1600" i="1" dirty="0" err="1" smtClean="0">
                <a:solidFill>
                  <a:srgbClr val="000090"/>
                </a:solidFill>
                <a:latin typeface="Arial"/>
                <a:cs typeface="Arial"/>
              </a:rPr>
              <a:t>Otwock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1600" i="1" dirty="0" err="1" smtClean="0">
                <a:solidFill>
                  <a:srgbClr val="000090"/>
                </a:solidFill>
                <a:latin typeface="Arial"/>
                <a:cs typeface="Arial"/>
              </a:rPr>
              <a:t>Swierk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Poland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 </a:t>
            </a:r>
            <a:endParaRPr lang="en-US" sz="16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UW, Wroclaw,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Poland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/>
            </a:r>
            <a:b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Jan </a:t>
            </a:r>
            <a:r>
              <a:rPr lang="en-US" sz="1600" i="1" dirty="0" err="1">
                <a:solidFill>
                  <a:srgbClr val="000090"/>
                </a:solidFill>
                <a:latin typeface="Arial"/>
                <a:cs typeface="Arial"/>
              </a:rPr>
              <a:t>Kochanowski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University, Kielce,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Poland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 </a:t>
            </a:r>
            <a:endParaRPr lang="en-US" sz="16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algn="r"/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INR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RAS, Moscow,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i="1" dirty="0" err="1" smtClean="0">
                <a:solidFill>
                  <a:srgbClr val="000090"/>
                </a:solidFill>
                <a:latin typeface="Arial"/>
                <a:cs typeface="Arial"/>
              </a:rPr>
              <a:t>MEPhI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, Moscow,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PNPI, </a:t>
            </a:r>
            <a:r>
              <a:rPr lang="en-US" sz="1600" i="1" dirty="0" err="1" smtClean="0">
                <a:solidFill>
                  <a:srgbClr val="000090"/>
                </a:solidFill>
                <a:latin typeface="Arial"/>
                <a:cs typeface="Arial"/>
              </a:rPr>
              <a:t>Gatchina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, Russia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INP MSU, Moscow,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SPSU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- Dept. of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NP,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Russia;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St. Petersburg,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;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SPSU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– Dept. of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HEP, St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.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Petersburg,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KI NRS, Moscow,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Russia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  </a:t>
            </a:r>
            <a:endParaRPr lang="en-US" sz="16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29100" y="836137"/>
            <a:ext cx="481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IHEP, Beijing,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University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of South China,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China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  <a:p>
            <a:pPr algn="r"/>
            <a:r>
              <a:rPr lang="en-US" sz="1600" i="1" dirty="0" err="1">
                <a:solidFill>
                  <a:srgbClr val="000090"/>
                </a:solidFill>
                <a:latin typeface="Arial"/>
                <a:cs typeface="Arial"/>
              </a:rPr>
              <a:t>Palacky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 University, Olomouc,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Czech Republic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  <a:p>
            <a:pPr algn="r"/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NPI CAS, </a:t>
            </a:r>
            <a:r>
              <a:rPr lang="en-US" sz="1600" i="1" dirty="0" err="1">
                <a:solidFill>
                  <a:srgbClr val="000090"/>
                </a:solidFill>
                <a:latin typeface="Arial"/>
                <a:cs typeface="Arial"/>
              </a:rPr>
              <a:t>Rez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Czech Republic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; </a:t>
            </a:r>
            <a:endParaRPr lang="en-US" sz="16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Tbilisi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State 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University, Tbilisi, 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Georgia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  <a:p>
            <a:pPr algn="r"/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Tubingen University, Tubingen,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Germany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b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Tel Aviv University, Tel Aviv,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Israel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b="1" i="1" dirty="0" smtClean="0">
                <a:solidFill>
                  <a:srgbClr val="0000FF"/>
                </a:solidFill>
                <a:latin typeface="Arial"/>
                <a:cs typeface="Arial"/>
              </a:rPr>
              <a:t>Joint Institute for Nuclear Research</a:t>
            </a:r>
            <a:r>
              <a:rPr lang="en-US" sz="1600" b="1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algn="r"/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IPT, </a:t>
            </a:r>
            <a:r>
              <a:rPr lang="en-US" sz="1600" i="1" dirty="0">
                <a:solidFill>
                  <a:srgbClr val="000090"/>
                </a:solidFill>
                <a:latin typeface="Arial"/>
                <a:cs typeface="Arial"/>
              </a:rPr>
              <a:t>Almaty, </a:t>
            </a:r>
            <a:r>
              <a:rPr lang="en-US" sz="1600" b="1" i="1" dirty="0">
                <a:solidFill>
                  <a:srgbClr val="000090"/>
                </a:solidFill>
                <a:latin typeface="Arial"/>
                <a:cs typeface="Arial"/>
              </a:rPr>
              <a:t>Kazakhstan</a:t>
            </a:r>
            <a:r>
              <a:rPr lang="en-US" sz="16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endParaRPr lang="en-US" sz="16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6800" y="1104900"/>
            <a:ext cx="693381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FHCal</a:t>
            </a:r>
            <a:endParaRPr lang="en-US" sz="1400" dirty="0"/>
          </a:p>
        </p:txBody>
      </p:sp>
      <p:pic>
        <p:nvPicPr>
          <p:cNvPr id="13" name="Picture 72" descr="AA04988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3071813"/>
            <a:ext cx="2032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53215" y="228600"/>
            <a:ext cx="4442442" cy="461665"/>
          </a:xfrm>
          <a:prstGeom prst="rect">
            <a:avLst/>
          </a:prstGeom>
          <a:solidFill>
            <a:srgbClr val="EAFCFF"/>
          </a:solidFill>
          <a:ln>
            <a:noFill/>
          </a:ln>
          <a:ex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dirty="0" err="1">
                <a:solidFill>
                  <a:srgbClr val="000090"/>
                </a:solidFill>
              </a:rPr>
              <a:t>ulti</a:t>
            </a:r>
            <a:r>
              <a:rPr lang="en-US" b="1" dirty="0" err="1">
                <a:solidFill>
                  <a:srgbClr val="FF0000"/>
                </a:solidFill>
              </a:rPr>
              <a:t>P</a:t>
            </a:r>
            <a:r>
              <a:rPr lang="en-US" b="1" dirty="0" err="1">
                <a:solidFill>
                  <a:srgbClr val="000090"/>
                </a:solidFill>
              </a:rPr>
              <a:t>urpose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>
                <a:solidFill>
                  <a:srgbClr val="000090"/>
                </a:solidFill>
              </a:rPr>
              <a:t>etector (</a:t>
            </a:r>
            <a:r>
              <a:rPr lang="en-US" b="1" dirty="0">
                <a:solidFill>
                  <a:srgbClr val="FF0000"/>
                </a:solidFill>
              </a:rPr>
              <a:t>MPD</a:t>
            </a:r>
            <a:r>
              <a:rPr lang="en-US" b="1" dirty="0">
                <a:solidFill>
                  <a:srgbClr val="000090"/>
                </a:solidFill>
              </a:rPr>
              <a:t>)</a:t>
            </a:r>
          </a:p>
        </p:txBody>
      </p:sp>
      <p:sp>
        <p:nvSpPr>
          <p:cNvPr id="15" name="Прямоугольник 5"/>
          <p:cNvSpPr>
            <a:spLocks noChangeArrowheads="1"/>
          </p:cNvSpPr>
          <p:nvPr/>
        </p:nvSpPr>
        <p:spPr bwMode="auto">
          <a:xfrm>
            <a:off x="4723289" y="228600"/>
            <a:ext cx="2528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Collaboration: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6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400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03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1" y="825500"/>
            <a:ext cx="5626100" cy="4623955"/>
          </a:xfrm>
        </p:spPr>
      </p:pic>
      <p:sp>
        <p:nvSpPr>
          <p:cNvPr id="95235" name="TextBox 4"/>
          <p:cNvSpPr txBox="1">
            <a:spLocks noChangeArrowheads="1"/>
          </p:cNvSpPr>
          <p:nvPr/>
        </p:nvSpPr>
        <p:spPr bwMode="auto">
          <a:xfrm>
            <a:off x="139700" y="1066800"/>
            <a:ext cx="1690688" cy="646113"/>
          </a:xfrm>
          <a:prstGeom prst="rect">
            <a:avLst/>
          </a:prstGeom>
          <a:solidFill>
            <a:srgbClr val="FEFFD8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90"/>
                </a:solidFill>
              </a:rPr>
              <a:t>Control Dewar,</a:t>
            </a:r>
          </a:p>
          <a:p>
            <a:pPr eaLnBrk="1" hangingPunct="1"/>
            <a:r>
              <a:rPr lang="en-US" sz="1800">
                <a:solidFill>
                  <a:srgbClr val="000090"/>
                </a:solidFill>
              </a:rPr>
              <a:t>pipe lines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944688" y="2933700"/>
            <a:ext cx="1077912" cy="339725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Cryostat</a:t>
            </a:r>
          </a:p>
        </p:txBody>
      </p:sp>
      <p:sp>
        <p:nvSpPr>
          <p:cNvPr id="7" name="Rectangle 6"/>
          <p:cNvSpPr/>
          <p:nvPr/>
        </p:nvSpPr>
        <p:spPr>
          <a:xfrm>
            <a:off x="4105275" y="1374775"/>
            <a:ext cx="936625" cy="339725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SC coil</a:t>
            </a:r>
          </a:p>
        </p:txBody>
      </p:sp>
      <p:sp>
        <p:nvSpPr>
          <p:cNvPr id="95238" name="TextBox 7"/>
          <p:cNvSpPr txBox="1">
            <a:spLocks noChangeArrowheads="1"/>
          </p:cNvSpPr>
          <p:nvPr/>
        </p:nvSpPr>
        <p:spPr bwMode="auto">
          <a:xfrm>
            <a:off x="2146300" y="2387600"/>
            <a:ext cx="1096963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Trim Coil</a:t>
            </a:r>
          </a:p>
        </p:txBody>
      </p:sp>
      <p:cxnSp>
        <p:nvCxnSpPr>
          <p:cNvPr id="10" name="Straight Arrow Connector 9"/>
          <p:cNvCxnSpPr>
            <a:stCxn id="7" idx="1"/>
          </p:cNvCxnSpPr>
          <p:nvPr/>
        </p:nvCxnSpPr>
        <p:spPr>
          <a:xfrm rot="10800000" flipV="1">
            <a:off x="3373438" y="1544638"/>
            <a:ext cx="731837" cy="47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51200" y="2578100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049" name="TextBox 10"/>
          <p:cNvSpPr txBox="1">
            <a:spLocks noChangeArrowheads="1"/>
          </p:cNvSpPr>
          <p:nvPr/>
        </p:nvSpPr>
        <p:spPr bwMode="auto">
          <a:xfrm>
            <a:off x="2198688" y="63500"/>
            <a:ext cx="4066137" cy="461665"/>
          </a:xfrm>
          <a:prstGeom prst="rect">
            <a:avLst/>
          </a:prstGeom>
          <a:solidFill>
            <a:srgbClr val="EAFCFF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000090"/>
                </a:solidFill>
                <a:cs typeface="Arial" charset="0"/>
              </a:rPr>
              <a:t>superconducting Solenoid</a:t>
            </a:r>
          </a:p>
        </p:txBody>
      </p:sp>
      <p:sp>
        <p:nvSpPr>
          <p:cNvPr id="95242" name="TextBox 11"/>
          <p:cNvSpPr txBox="1">
            <a:spLocks noChangeArrowheads="1"/>
          </p:cNvSpPr>
          <p:nvPr/>
        </p:nvSpPr>
        <p:spPr bwMode="auto">
          <a:xfrm>
            <a:off x="5270500" y="4694238"/>
            <a:ext cx="3797300" cy="1938992"/>
          </a:xfrm>
          <a:prstGeom prst="rect">
            <a:avLst/>
          </a:prstGeom>
          <a:solidFill>
            <a:srgbClr val="DFFAF5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0090"/>
                </a:solidFill>
                <a:cs typeface="Arial" charset="0"/>
              </a:rPr>
              <a:t>ASG </a:t>
            </a:r>
            <a:r>
              <a:rPr lang="en-US" sz="2000" b="1" dirty="0" smtClean="0">
                <a:solidFill>
                  <a:srgbClr val="000090"/>
                </a:solidFill>
                <a:cs typeface="Arial" charset="0"/>
              </a:rPr>
              <a:t>superconductors, </a:t>
            </a:r>
          </a:p>
          <a:p>
            <a:pPr eaLnBrk="1" hangingPunct="1"/>
            <a:r>
              <a:rPr lang="en-US" sz="2000" i="1" dirty="0" smtClean="0">
                <a:solidFill>
                  <a:srgbClr val="000090"/>
                </a:solidFill>
                <a:cs typeface="Arial" charset="0"/>
              </a:rPr>
              <a:t>(</a:t>
            </a:r>
            <a:r>
              <a:rPr lang="en-US" sz="2000" i="1" dirty="0" err="1" smtClean="0">
                <a:solidFill>
                  <a:srgbClr val="000090"/>
                </a:solidFill>
                <a:cs typeface="Arial" charset="0"/>
              </a:rPr>
              <a:t>Genova</a:t>
            </a:r>
            <a:r>
              <a:rPr lang="en-US" sz="2000" i="1" dirty="0" smtClean="0">
                <a:solidFill>
                  <a:srgbClr val="000090"/>
                </a:solidFill>
                <a:cs typeface="Arial" charset="0"/>
              </a:rPr>
              <a:t>) </a:t>
            </a:r>
            <a:r>
              <a:rPr lang="en-US" sz="2000" i="1" dirty="0" smtClean="0">
                <a:solidFill>
                  <a:srgbClr val="FF0006"/>
                </a:solidFill>
                <a:cs typeface="Arial" charset="0"/>
              </a:rPr>
              <a:t>general responsibility:</a:t>
            </a:r>
            <a:endParaRPr lang="en-US" sz="2000" dirty="0" smtClean="0">
              <a:solidFill>
                <a:srgbClr val="000090"/>
              </a:solidFill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i="1" dirty="0" smtClean="0">
                <a:solidFill>
                  <a:srgbClr val="000090"/>
                </a:solidFill>
                <a:cs typeface="Arial" charset="0"/>
              </a:rPr>
              <a:t>Cold Mass + Cryostat</a:t>
            </a:r>
            <a:endParaRPr lang="en-US" sz="2000" i="1" dirty="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i="1" dirty="0">
                <a:solidFill>
                  <a:srgbClr val="000090"/>
                </a:solidFill>
                <a:cs typeface="Arial" charset="0"/>
              </a:rPr>
              <a:t>Trim Coils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i="1" dirty="0" smtClean="0">
                <a:solidFill>
                  <a:srgbClr val="000090"/>
                </a:solidFill>
                <a:cs typeface="Arial" charset="0"/>
              </a:rPr>
              <a:t>Vacuum </a:t>
            </a:r>
            <a:r>
              <a:rPr lang="en-US" sz="2000" i="1" dirty="0">
                <a:solidFill>
                  <a:srgbClr val="000090"/>
                </a:solidFill>
                <a:cs typeface="Arial" charset="0"/>
              </a:rPr>
              <a:t>System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 i="1" dirty="0" smtClean="0">
                <a:solidFill>
                  <a:srgbClr val="000090"/>
                </a:solidFill>
                <a:cs typeface="Arial" charset="0"/>
              </a:rPr>
              <a:t>Control System + PS +</a:t>
            </a:r>
            <a:r>
              <a:rPr lang="mr-IN" sz="2000" i="1" dirty="0" smtClean="0">
                <a:solidFill>
                  <a:srgbClr val="000090"/>
                </a:solidFill>
                <a:cs typeface="Arial" charset="0"/>
              </a:rPr>
              <a:t>…</a:t>
            </a:r>
            <a:endParaRPr lang="en-US" sz="2000" i="1" dirty="0">
              <a:solidFill>
                <a:srgbClr val="000090"/>
              </a:solidFill>
              <a:cs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941388" y="1720850"/>
            <a:ext cx="963612" cy="17145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52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8" t="44313" r="-2"/>
          <a:stretch>
            <a:fillRect/>
          </a:stretch>
        </p:blipFill>
        <p:spPr bwMode="auto">
          <a:xfrm>
            <a:off x="5353050" y="1487488"/>
            <a:ext cx="3663950" cy="2005012"/>
          </a:xfrm>
          <a:prstGeom prst="rect">
            <a:avLst/>
          </a:prstGeom>
          <a:solidFill>
            <a:srgbClr val="EAFCFF"/>
          </a:solidFill>
          <a:ln>
            <a:noFill/>
          </a:ln>
          <a:extLst/>
        </p:spPr>
      </p:pic>
      <p:cxnSp>
        <p:nvCxnSpPr>
          <p:cNvPr id="95247" name="Straight Arrow Connector 15"/>
          <p:cNvCxnSpPr>
            <a:cxnSpLocks noChangeShapeType="1"/>
          </p:cNvCxnSpPr>
          <p:nvPr/>
        </p:nvCxnSpPr>
        <p:spPr bwMode="auto">
          <a:xfrm>
            <a:off x="6604000" y="2908300"/>
            <a:ext cx="1212850" cy="158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5248" name="TextBox 16"/>
          <p:cNvSpPr txBox="1">
            <a:spLocks noChangeArrowheads="1"/>
          </p:cNvSpPr>
          <p:nvPr/>
        </p:nvSpPr>
        <p:spPr bwMode="auto">
          <a:xfrm>
            <a:off x="6524625" y="2492375"/>
            <a:ext cx="1384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600" b="1" i="1" dirty="0">
                <a:solidFill>
                  <a:srgbClr val="FF0000"/>
                </a:solidFill>
              </a:rPr>
              <a:t> </a:t>
            </a:r>
            <a:r>
              <a:rPr lang="en-US" sz="1600" b="1" i="1" dirty="0">
                <a:solidFill>
                  <a:srgbClr val="FF0000"/>
                </a:solidFill>
              </a:rPr>
              <a:t>TPC region</a:t>
            </a:r>
          </a:p>
        </p:txBody>
      </p:sp>
      <p:sp>
        <p:nvSpPr>
          <p:cNvPr id="95249" name="TextBox 27"/>
          <p:cNvSpPr txBox="1">
            <a:spLocks noChangeArrowheads="1"/>
          </p:cNvSpPr>
          <p:nvPr/>
        </p:nvSpPr>
        <p:spPr bwMode="auto">
          <a:xfrm>
            <a:off x="1638300" y="571500"/>
            <a:ext cx="201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0090"/>
                </a:solidFill>
              </a:rPr>
              <a:t>weight ~</a:t>
            </a:r>
            <a:r>
              <a:rPr lang="ru-RU" sz="2000" b="1" dirty="0">
                <a:solidFill>
                  <a:srgbClr val="000090"/>
                </a:solidFill>
              </a:rPr>
              <a:t> </a:t>
            </a:r>
            <a:r>
              <a:rPr lang="en-US" sz="2000" b="1" dirty="0">
                <a:solidFill>
                  <a:srgbClr val="000090"/>
                </a:solidFill>
              </a:rPr>
              <a:t>9</a:t>
            </a:r>
            <a:r>
              <a:rPr lang="ru-RU" sz="2000" b="1" dirty="0">
                <a:solidFill>
                  <a:srgbClr val="000090"/>
                </a:solidFill>
              </a:rPr>
              <a:t>00 </a:t>
            </a:r>
            <a:r>
              <a:rPr lang="en-US" sz="2000" b="1" dirty="0">
                <a:solidFill>
                  <a:srgbClr val="000090"/>
                </a:solidFill>
              </a:rPr>
              <a:t>t</a:t>
            </a:r>
          </a:p>
        </p:txBody>
      </p:sp>
      <p:sp>
        <p:nvSpPr>
          <p:cNvPr id="95250" name="TextBox 4"/>
          <p:cNvSpPr txBox="1">
            <a:spLocks noChangeArrowheads="1"/>
          </p:cNvSpPr>
          <p:nvPr/>
        </p:nvSpPr>
        <p:spPr bwMode="auto">
          <a:xfrm>
            <a:off x="165100" y="546100"/>
            <a:ext cx="191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90"/>
                </a:solidFill>
              </a:rPr>
              <a:t>B</a:t>
            </a:r>
            <a:r>
              <a:rPr lang="en-US" b="1" baseline="-25000" dirty="0">
                <a:solidFill>
                  <a:srgbClr val="000090"/>
                </a:solidFill>
              </a:rPr>
              <a:t>0</a:t>
            </a:r>
            <a:r>
              <a:rPr lang="en-US" b="1" dirty="0">
                <a:solidFill>
                  <a:srgbClr val="000090"/>
                </a:solidFill>
              </a:rPr>
              <a:t>=</a:t>
            </a:r>
            <a:r>
              <a:rPr lang="en-US" b="1" dirty="0" smtClean="0">
                <a:solidFill>
                  <a:srgbClr val="000090"/>
                </a:solidFill>
              </a:rPr>
              <a:t>0.5 </a:t>
            </a:r>
            <a:r>
              <a:rPr lang="en-US" b="1" dirty="0">
                <a:solidFill>
                  <a:srgbClr val="000090"/>
                </a:solidFill>
              </a:rPr>
              <a:t>T</a:t>
            </a:r>
            <a:endParaRPr lang="ru-RU" b="1" dirty="0">
              <a:solidFill>
                <a:srgbClr val="000090"/>
              </a:solidFill>
            </a:endParaRPr>
          </a:p>
        </p:txBody>
      </p:sp>
      <p:sp>
        <p:nvSpPr>
          <p:cNvPr id="95252" name="Rectangle 35"/>
          <p:cNvSpPr>
            <a:spLocks noChangeArrowheads="1"/>
          </p:cNvSpPr>
          <p:nvPr/>
        </p:nvSpPr>
        <p:spPr bwMode="auto">
          <a:xfrm>
            <a:off x="5194300" y="3067050"/>
            <a:ext cx="3683000" cy="6463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rgbClr val="000090"/>
                </a:solidFill>
              </a:rPr>
              <a:t>high level (~ </a:t>
            </a:r>
            <a:r>
              <a:rPr lang="en-US" b="1" i="1" dirty="0">
                <a:solidFill>
                  <a:srgbClr val="000090"/>
                </a:solidFill>
              </a:rPr>
              <a:t>3x</a:t>
            </a:r>
            <a:r>
              <a:rPr lang="en-US" b="1" i="1" dirty="0">
                <a:solidFill>
                  <a:srgbClr val="FF0000"/>
                </a:solidFill>
              </a:rPr>
              <a:t>10</a:t>
            </a:r>
            <a:r>
              <a:rPr lang="en-US" b="1" i="1" baseline="30000" dirty="0">
                <a:solidFill>
                  <a:srgbClr val="FF0000"/>
                </a:solidFill>
              </a:rPr>
              <a:t>-4</a:t>
            </a:r>
            <a:r>
              <a:rPr lang="en-US" i="1" dirty="0">
                <a:solidFill>
                  <a:srgbClr val="000090"/>
                </a:solidFill>
              </a:rPr>
              <a:t>) of magnetic</a:t>
            </a:r>
          </a:p>
          <a:p>
            <a:pPr algn="r"/>
            <a:r>
              <a:rPr lang="en-US" i="1" dirty="0">
                <a:solidFill>
                  <a:srgbClr val="000090"/>
                </a:solidFill>
              </a:rPr>
              <a:t>field homogeneity 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303" y="5664200"/>
            <a:ext cx="4310297" cy="707886"/>
          </a:xfrm>
          <a:prstGeom prst="rect">
            <a:avLst/>
          </a:prstGeom>
          <a:solidFill>
            <a:srgbClr val="DFFAF5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</a:rPr>
              <a:t>HM </a:t>
            </a:r>
            <a:r>
              <a:rPr lang="en-US" sz="2000" b="1" dirty="0" err="1" smtClean="0">
                <a:solidFill>
                  <a:srgbClr val="000090"/>
                </a:solidFill>
              </a:rPr>
              <a:t>Vitkovice</a:t>
            </a:r>
            <a:r>
              <a:rPr lang="en-US" sz="2000" b="1" dirty="0" smtClean="0">
                <a:solidFill>
                  <a:srgbClr val="000090"/>
                </a:solidFill>
              </a:rPr>
              <a:t>, </a:t>
            </a:r>
            <a:r>
              <a:rPr lang="en-US" sz="2000" i="1" dirty="0" smtClean="0">
                <a:solidFill>
                  <a:srgbClr val="000090"/>
                </a:solidFill>
              </a:rPr>
              <a:t>Czech Republic:</a:t>
            </a:r>
            <a:endParaRPr lang="en-US" sz="2000" i="1" dirty="0">
              <a:solidFill>
                <a:srgbClr val="000090"/>
              </a:solidFill>
            </a:endParaRPr>
          </a:p>
          <a:p>
            <a:pPr algn="r"/>
            <a:r>
              <a:rPr lang="en-US" sz="2000" i="1" dirty="0" smtClean="0">
                <a:solidFill>
                  <a:srgbClr val="000090"/>
                </a:solidFill>
              </a:rPr>
              <a:t>fabrication of</a:t>
            </a:r>
            <a:r>
              <a:rPr lang="en-US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yoke &amp; supports</a:t>
            </a:r>
            <a:endParaRPr lang="en-US" sz="2000" b="1" i="1" dirty="0" smtClean="0">
              <a:solidFill>
                <a:srgbClr val="00009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14022" y="723117"/>
            <a:ext cx="3055242" cy="707886"/>
          </a:xfrm>
          <a:prstGeom prst="rect">
            <a:avLst/>
          </a:prstGeom>
          <a:solidFill>
            <a:srgbClr val="FCF7FB"/>
          </a:solidFill>
        </p:spPr>
        <p:txBody>
          <a:bodyPr wrap="none" anchor="ctr">
            <a:spAutoFit/>
          </a:bodyPr>
          <a:lstStyle/>
          <a:p>
            <a:r>
              <a:rPr lang="fi-FI" sz="2000" b="1" i="1" dirty="0" err="1" smtClean="0">
                <a:solidFill>
                  <a:srgbClr val="000090"/>
                </a:solidFill>
              </a:rPr>
              <a:t>Rated</a:t>
            </a:r>
            <a:r>
              <a:rPr lang="fi-FI" sz="2000" b="1" i="1" dirty="0" smtClean="0">
                <a:solidFill>
                  <a:srgbClr val="000090"/>
                </a:solidFill>
              </a:rPr>
              <a:t> </a:t>
            </a:r>
            <a:r>
              <a:rPr lang="fi-FI" sz="2000" b="1" i="1" dirty="0" err="1" smtClean="0">
                <a:solidFill>
                  <a:srgbClr val="000090"/>
                </a:solidFill>
              </a:rPr>
              <a:t>current</a:t>
            </a:r>
            <a:r>
              <a:rPr lang="fi-FI" sz="2000" b="1" i="1" dirty="0" smtClean="0">
                <a:solidFill>
                  <a:srgbClr val="000090"/>
                </a:solidFill>
              </a:rPr>
              <a:t>:   1790 A</a:t>
            </a:r>
          </a:p>
          <a:p>
            <a:r>
              <a:rPr lang="en-US" sz="2000" b="1" i="1" dirty="0" smtClean="0">
                <a:solidFill>
                  <a:srgbClr val="000090"/>
                </a:solidFill>
              </a:rPr>
              <a:t>S</a:t>
            </a:r>
            <a:r>
              <a:rPr lang="hr-HR" sz="2000" b="1" i="1" dirty="0" smtClean="0">
                <a:solidFill>
                  <a:srgbClr val="000090"/>
                </a:solidFill>
              </a:rPr>
              <a:t>tored </a:t>
            </a:r>
            <a:r>
              <a:rPr lang="hr-HR" sz="2000" b="1" i="1" dirty="0">
                <a:solidFill>
                  <a:srgbClr val="000090"/>
                </a:solidFill>
              </a:rPr>
              <a:t>energy: 14.6 </a:t>
            </a:r>
            <a:r>
              <a:rPr lang="hr-HR" sz="2000" b="1" i="1" dirty="0" smtClean="0">
                <a:solidFill>
                  <a:srgbClr val="000090"/>
                </a:solidFill>
              </a:rPr>
              <a:t>MJ</a:t>
            </a:r>
            <a:r>
              <a:rPr lang="fi-FI" sz="2000" b="1" i="1" dirty="0" smtClean="0">
                <a:solidFill>
                  <a:srgbClr val="000090"/>
                </a:solidFill>
              </a:rPr>
              <a:t> 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087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087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087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308600" y="3819724"/>
            <a:ext cx="3733800" cy="707886"/>
          </a:xfrm>
          <a:prstGeom prst="rect">
            <a:avLst/>
          </a:prstGeom>
          <a:solidFill>
            <a:srgbClr val="FFE9D2"/>
          </a:solidFill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MF measurement in </a:t>
            </a:r>
            <a:r>
              <a:rPr lang="en-US" sz="2000" b="1" i="1" dirty="0" smtClean="0">
                <a:solidFill>
                  <a:srgbClr val="000090"/>
                </a:solidFill>
              </a:rPr>
              <a:t>8</a:t>
            </a:r>
            <a:r>
              <a:rPr lang="en-US" sz="2000" b="1" i="1" dirty="0">
                <a:solidFill>
                  <a:srgbClr val="000090"/>
                </a:solidFill>
              </a:rPr>
              <a:t>×10</a:t>
            </a:r>
            <a:r>
              <a:rPr lang="en-US" sz="2000" b="1" i="1" baseline="30000" dirty="0">
                <a:solidFill>
                  <a:srgbClr val="000090"/>
                </a:solidFill>
              </a:rPr>
              <a:t>3 </a:t>
            </a:r>
            <a:r>
              <a:rPr lang="en-US" sz="2000" i="1" dirty="0">
                <a:solidFill>
                  <a:srgbClr val="000090"/>
                </a:solidFill>
              </a:rPr>
              <a:t>points</a:t>
            </a:r>
            <a:r>
              <a:rPr lang="en-US" sz="2000" i="1" dirty="0" smtClean="0">
                <a:solidFill>
                  <a:srgbClr val="000090"/>
                </a:solidFill>
              </a:rPr>
              <a:t>:  </a:t>
            </a:r>
            <a:r>
              <a:rPr lang="en-US" sz="2000" i="1" dirty="0">
                <a:solidFill>
                  <a:srgbClr val="000090"/>
                </a:solidFill>
              </a:rPr>
              <a:t>cooperation with </a:t>
            </a:r>
            <a:r>
              <a:rPr lang="en-US" sz="2000" b="1" i="1" dirty="0">
                <a:solidFill>
                  <a:srgbClr val="000090"/>
                </a:solidFill>
              </a:rPr>
              <a:t>CERN</a:t>
            </a:r>
          </a:p>
        </p:txBody>
      </p:sp>
    </p:spTree>
    <p:extLst>
      <p:ext uri="{BB962C8B-B14F-4D97-AF65-F5344CB8AC3E}">
        <p14:creationId xmlns:p14="http://schemas.microsoft.com/office/powerpoint/2010/main" val="82701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3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6800" y="3771900"/>
            <a:ext cx="3352800" cy="2819400"/>
          </a:xfrm>
          <a:prstGeom prst="rect">
            <a:avLst/>
          </a:prstGeom>
        </p:spPr>
      </p:pic>
      <p:pic>
        <p:nvPicPr>
          <p:cNvPr id="3" name="Picture 2" descr="20180321_1407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00" y="4191001"/>
            <a:ext cx="3619500" cy="2035969"/>
          </a:xfrm>
          <a:prstGeom prst="rect">
            <a:avLst/>
          </a:prstGeom>
        </p:spPr>
      </p:pic>
      <p:pic>
        <p:nvPicPr>
          <p:cNvPr id="18" name="Рисунок 3">
            <a:extLst>
              <a:ext uri="{FF2B5EF4-FFF2-40B4-BE49-F238E27FC236}">
                <a16:creationId xmlns:a16="http://schemas.microsoft.com/office/drawing/2014/main" xmlns="" id="{5BA5A2F9-B37D-4B6C-9BAE-9B81150C8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688" y="595072"/>
            <a:ext cx="5346912" cy="3574620"/>
          </a:xfrm>
          <a:prstGeom prst="rect">
            <a:avLst/>
          </a:prstGeom>
        </p:spPr>
      </p:pic>
      <p:pic>
        <p:nvPicPr>
          <p:cNvPr id="28" name="Снимок экрана 2017-05-18 в 15.03.22.png" descr="Снимок экрана 2017-05-18 в 15.03.2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1547" r="4699"/>
          <a:stretch/>
        </p:blipFill>
        <p:spPr bwMode="auto">
          <a:xfrm>
            <a:off x="26554" y="527385"/>
            <a:ext cx="4055680" cy="313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573088" y="63500"/>
            <a:ext cx="7438939" cy="461665"/>
          </a:xfrm>
          <a:prstGeom prst="rect">
            <a:avLst/>
          </a:prstGeom>
          <a:solidFill>
            <a:srgbClr val="00009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b="1" dirty="0" smtClean="0">
                <a:solidFill>
                  <a:srgbClr val="FFFFFF"/>
                </a:solidFill>
                <a:cs typeface="Arial" charset="0"/>
              </a:rPr>
              <a:t>Magnet fabrication:  </a:t>
            </a:r>
            <a:r>
              <a:rPr lang="en-US" i="1" dirty="0" smtClean="0">
                <a:solidFill>
                  <a:srgbClr val="FFFFFF"/>
                </a:solidFill>
                <a:cs typeface="Arial" charset="0"/>
              </a:rPr>
              <a:t>ASG (</a:t>
            </a:r>
            <a:r>
              <a:rPr lang="en-US" i="1" dirty="0" err="1" smtClean="0">
                <a:solidFill>
                  <a:srgbClr val="FFFFFF"/>
                </a:solidFill>
                <a:cs typeface="Arial" charset="0"/>
              </a:rPr>
              <a:t>Genova</a:t>
            </a:r>
            <a:r>
              <a:rPr lang="en-US" i="1" dirty="0" smtClean="0">
                <a:solidFill>
                  <a:srgbClr val="FFFFFF"/>
                </a:solidFill>
                <a:cs typeface="Arial" charset="0"/>
              </a:rPr>
              <a:t>) &amp; </a:t>
            </a:r>
            <a:r>
              <a:rPr lang="en-US" i="1" dirty="0" err="1" smtClean="0">
                <a:solidFill>
                  <a:srgbClr val="FFFFFF"/>
                </a:solidFill>
                <a:cs typeface="Arial" charset="0"/>
              </a:rPr>
              <a:t>Vitkovice</a:t>
            </a:r>
            <a:r>
              <a:rPr lang="en-US" i="1" dirty="0" smtClean="0">
                <a:solidFill>
                  <a:srgbClr val="FFFFFF"/>
                </a:solidFill>
                <a:cs typeface="Arial" charset="0"/>
              </a:rPr>
              <a:t> HM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955800" y="2159000"/>
            <a:ext cx="1732930" cy="2501900"/>
          </a:xfrm>
          <a:prstGeom prst="straightConnector1">
            <a:avLst/>
          </a:prstGeom>
          <a:ln w="38100" cmpd="sng">
            <a:solidFill>
              <a:srgbClr val="FF00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289300" y="2362200"/>
            <a:ext cx="2501900" cy="2514600"/>
          </a:xfrm>
          <a:prstGeom prst="straightConnector1">
            <a:avLst/>
          </a:prstGeom>
          <a:ln w="38100" cmpd="sng">
            <a:solidFill>
              <a:srgbClr val="FF00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124200" y="1574800"/>
            <a:ext cx="2108200" cy="215900"/>
          </a:xfrm>
          <a:prstGeom prst="straightConnector1">
            <a:avLst/>
          </a:prstGeom>
          <a:ln w="38100" cmpd="sng">
            <a:solidFill>
              <a:srgbClr val="FF00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295278" y="584200"/>
            <a:ext cx="4632822" cy="400110"/>
          </a:xfrm>
          <a:prstGeom prst="rect">
            <a:avLst/>
          </a:prstGeom>
          <a:solidFill>
            <a:srgbClr val="FFFEF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90"/>
                </a:solidFill>
              </a:rPr>
              <a:t>y</a:t>
            </a:r>
            <a:r>
              <a:rPr lang="en-US" sz="2000" i="1" dirty="0" smtClean="0">
                <a:solidFill>
                  <a:srgbClr val="000090"/>
                </a:solidFill>
              </a:rPr>
              <a:t>oke control assembly at HM </a:t>
            </a:r>
            <a:r>
              <a:rPr lang="en-US" sz="2000" i="1" dirty="0" err="1" smtClean="0">
                <a:solidFill>
                  <a:srgbClr val="000090"/>
                </a:solidFill>
              </a:rPr>
              <a:t>Vitkovice</a:t>
            </a:r>
            <a:endParaRPr lang="en-US" sz="2000" b="1" i="1" dirty="0" smtClean="0">
              <a:solidFill>
                <a:srgbClr val="00009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4600" y="3238500"/>
            <a:ext cx="5151043" cy="400110"/>
          </a:xfrm>
          <a:prstGeom prst="rect">
            <a:avLst/>
          </a:prstGeom>
          <a:solidFill>
            <a:srgbClr val="A0FFF6"/>
          </a:solidFill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</a:rPr>
              <a:t>f</a:t>
            </a:r>
            <a:r>
              <a:rPr lang="en-US" sz="2000" i="1" dirty="0" smtClean="0">
                <a:solidFill>
                  <a:srgbClr val="000090"/>
                </a:solidFill>
              </a:rPr>
              <a:t>inal assembly in the MPD hall - </a:t>
            </a:r>
            <a:r>
              <a:rPr lang="en-US" sz="2000" b="1" i="1" dirty="0" smtClean="0">
                <a:solidFill>
                  <a:srgbClr val="000090"/>
                </a:solidFill>
              </a:rPr>
              <a:t>June 2019</a:t>
            </a:r>
          </a:p>
        </p:txBody>
      </p:sp>
      <p:sp>
        <p:nvSpPr>
          <p:cNvPr id="23" name="Winding machine for SC solenoid"/>
          <p:cNvSpPr/>
          <p:nvPr/>
        </p:nvSpPr>
        <p:spPr>
          <a:xfrm>
            <a:off x="5537832" y="6208688"/>
            <a:ext cx="3466468" cy="349135"/>
          </a:xfrm>
          <a:prstGeom prst="rect">
            <a:avLst/>
          </a:prstGeom>
          <a:solidFill>
            <a:srgbClr val="FFF6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just">
              <a:defRPr sz="24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800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rim coil</a:t>
            </a:r>
            <a:endParaRPr sz="1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9" name="Рисунок 2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8308" y="3859848"/>
            <a:ext cx="3426460" cy="2569845"/>
          </a:xfrm>
          <a:prstGeom prst="rect">
            <a:avLst/>
          </a:prstGeom>
        </p:spPr>
      </p:pic>
      <p:sp>
        <p:nvSpPr>
          <p:cNvPr id="24" name="Winding machine for SC solenoid"/>
          <p:cNvSpPr/>
          <p:nvPr/>
        </p:nvSpPr>
        <p:spPr>
          <a:xfrm>
            <a:off x="172455" y="6399188"/>
            <a:ext cx="1987176" cy="349135"/>
          </a:xfrm>
          <a:prstGeom prst="rect">
            <a:avLst/>
          </a:prstGeom>
          <a:solidFill>
            <a:srgbClr val="FFF6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just">
              <a:defRPr sz="24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1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winding</a:t>
            </a:r>
            <a:r>
              <a:rPr sz="1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machune</a:t>
            </a:r>
            <a:endParaRPr sz="1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5" name="Winding machine for SC solenoid"/>
          <p:cNvSpPr/>
          <p:nvPr/>
        </p:nvSpPr>
        <p:spPr>
          <a:xfrm>
            <a:off x="3562238" y="6449988"/>
            <a:ext cx="1276462" cy="349135"/>
          </a:xfrm>
          <a:prstGeom prst="rect">
            <a:avLst/>
          </a:prstGeom>
          <a:solidFill>
            <a:srgbClr val="FFF6D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just">
              <a:defRPr sz="24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sz="1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latin typeface="Arial"/>
                <a:cs typeface="Arial"/>
              </a:rPr>
              <a:t>cryostat</a:t>
            </a:r>
            <a:endParaRPr sz="1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59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33" name="Group 7"/>
          <p:cNvGrpSpPr>
            <a:grpSpLocks/>
          </p:cNvGrpSpPr>
          <p:nvPr/>
        </p:nvGrpSpPr>
        <p:grpSpPr bwMode="auto">
          <a:xfrm>
            <a:off x="360040" y="116632"/>
            <a:ext cx="8532440" cy="6624736"/>
            <a:chOff x="1394741" y="1057808"/>
            <a:chExt cx="5638800" cy="5541963"/>
          </a:xfrm>
        </p:grpSpPr>
        <p:sp>
          <p:nvSpPr>
            <p:cNvPr id="21536" name="TextBox 5"/>
            <p:cNvSpPr txBox="1">
              <a:spLocks noChangeArrowheads="1"/>
            </p:cNvSpPr>
            <p:nvPr/>
          </p:nvSpPr>
          <p:spPr bwMode="auto">
            <a:xfrm>
              <a:off x="3429000" y="3581400"/>
              <a:ext cx="7620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b="1">
                  <a:solidFill>
                    <a:srgbClr val="FFFF00"/>
                  </a:solidFill>
                </a:rPr>
                <a:t>NICA</a:t>
              </a:r>
            </a:p>
          </p:txBody>
        </p:sp>
        <p:pic>
          <p:nvPicPr>
            <p:cNvPr id="21537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741" y="1057808"/>
              <a:ext cx="5638800" cy="554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467544" y="6074325"/>
            <a:ext cx="8352928" cy="595035"/>
          </a:xfrm>
          <a:prstGeom prst="rect">
            <a:avLst/>
          </a:prstGeom>
          <a:solidFill>
            <a:srgbClr val="000090"/>
          </a:solidFill>
        </p:spPr>
        <p:txBody>
          <a:bodyPr wrap="square" rtlCol="0" anchor="b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                                                baryonic density  </a:t>
            </a:r>
            <a:r>
              <a:rPr lang="en-US" sz="20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r / r</a:t>
            </a:r>
            <a:r>
              <a:rPr lang="en-US" sz="2000" i="1" baseline="-25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0</a:t>
            </a:r>
            <a:endParaRPr lang="en-US" sz="2000" i="1" dirty="0">
              <a:solidFill>
                <a:schemeClr val="bg1"/>
              </a:solidFill>
              <a:latin typeface="Symbol" charset="2"/>
              <a:cs typeface="Symbol" charset="2"/>
            </a:endParaRPr>
          </a:p>
          <a:p>
            <a:pPr>
              <a:lnSpc>
                <a:spcPct val="80000"/>
              </a:lnSpc>
            </a:pPr>
            <a:r>
              <a:rPr lang="en-US" sz="20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             0                                       1                                           r</a:t>
            </a:r>
            <a:r>
              <a:rPr lang="en-US" sz="2000" i="1" baseline="-25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0 </a:t>
            </a:r>
            <a:r>
              <a:rPr lang="en-US" sz="2000" i="1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= 0,16 </a:t>
            </a:r>
            <a:r>
              <a:rPr lang="en-US" sz="2000" i="1" dirty="0" smtClean="0">
                <a:solidFill>
                  <a:schemeClr val="bg1"/>
                </a:solidFill>
                <a:latin typeface="Arial"/>
                <a:cs typeface="Arial"/>
              </a:rPr>
              <a:t>fm</a:t>
            </a:r>
            <a:r>
              <a:rPr lang="en-US" sz="2000" i="1" baseline="30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-3</a:t>
            </a:r>
            <a:endParaRPr lang="en-US" sz="2000" i="1" baseline="30000" dirty="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2" name="Block Arc 1"/>
          <p:cNvSpPr/>
          <p:nvPr/>
        </p:nvSpPr>
        <p:spPr>
          <a:xfrm>
            <a:off x="3491880" y="5517232"/>
            <a:ext cx="1080120" cy="1008112"/>
          </a:xfrm>
          <a:prstGeom prst="blockArc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4900" y="5651956"/>
            <a:ext cx="800100" cy="369332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nuclei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521" name="TextBox 21"/>
          <p:cNvSpPr txBox="1">
            <a:spLocks noChangeArrowheads="1"/>
          </p:cNvSpPr>
          <p:nvPr/>
        </p:nvSpPr>
        <p:spPr bwMode="auto">
          <a:xfrm>
            <a:off x="6255808" y="3945464"/>
            <a:ext cx="1317625" cy="338138"/>
          </a:xfrm>
          <a:prstGeom prst="rect">
            <a:avLst/>
          </a:prstGeom>
          <a:solidFill>
            <a:srgbClr val="3049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600">
                <a:solidFill>
                  <a:schemeClr val="bg1"/>
                </a:solidFill>
              </a:rPr>
              <a:t> 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1530" name="TextBox 10"/>
          <p:cNvSpPr txBox="1">
            <a:spLocks noChangeArrowheads="1"/>
          </p:cNvSpPr>
          <p:nvPr/>
        </p:nvSpPr>
        <p:spPr bwMode="auto">
          <a:xfrm>
            <a:off x="5076056" y="3244914"/>
            <a:ext cx="3600400" cy="400110"/>
          </a:xfrm>
          <a:prstGeom prst="rect">
            <a:avLst/>
          </a:prstGeom>
          <a:solidFill>
            <a:srgbClr val="3049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000" i="1" dirty="0" smtClean="0">
              <a:solidFill>
                <a:srgbClr val="FFFF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995936" y="3429000"/>
            <a:ext cx="2262252" cy="2088233"/>
            <a:chOff x="4077674" y="3429000"/>
            <a:chExt cx="2201110" cy="2088233"/>
          </a:xfrm>
        </p:grpSpPr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5198664" y="3429000"/>
              <a:ext cx="1080120" cy="461665"/>
            </a:xfrm>
            <a:prstGeom prst="rect">
              <a:avLst/>
            </a:prstGeom>
            <a:solidFill>
              <a:srgbClr val="3049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b="1" dirty="0" smtClean="0">
                  <a:solidFill>
                    <a:srgbClr val="FFFF00"/>
                  </a:solidFill>
                </a:rPr>
                <a:t>NICA</a:t>
              </a:r>
            </a:p>
          </p:txBody>
        </p:sp>
        <p:cxnSp>
          <p:nvCxnSpPr>
            <p:cNvPr id="5" name="Curved Connector 4"/>
            <p:cNvCxnSpPr/>
            <p:nvPr/>
          </p:nvCxnSpPr>
          <p:spPr>
            <a:xfrm rot="5400000" flipH="1" flipV="1">
              <a:off x="3951173" y="4059558"/>
              <a:ext cx="1584176" cy="1331174"/>
            </a:xfrm>
            <a:prstGeom prst="curvedConnector3">
              <a:avLst>
                <a:gd name="adj1" fmla="val 50000"/>
              </a:avLst>
            </a:prstGeom>
            <a:ln w="5715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711855" y="4150781"/>
            <a:ext cx="3427940" cy="1513417"/>
            <a:chOff x="1826155" y="4201581"/>
            <a:chExt cx="3427940" cy="1513417"/>
          </a:xfrm>
        </p:grpSpPr>
        <p:pic>
          <p:nvPicPr>
            <p:cNvPr id="21519" name="Picture 19" descr="500px-Quark_structure_proton.sv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1" y="4836053"/>
              <a:ext cx="592666" cy="592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25" descr="525px-Quark_structure_neutron.sv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050" y="5149848"/>
              <a:ext cx="565150" cy="56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3" name="Picture 24" descr="525px-Quark_structure_neutron.sv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216" y="4201581"/>
              <a:ext cx="518583" cy="518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5" name="Picture 22" descr="500px-Quark_structure_proton.sv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6155" y="4351864"/>
              <a:ext cx="510645" cy="510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6" name="Picture 20" descr="500px-Quark_structure_proton.sv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4766203"/>
              <a:ext cx="555095" cy="555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4860032" y="5445224"/>
            <a:ext cx="792088" cy="576064"/>
          </a:xfrm>
          <a:prstGeom prst="rect">
            <a:avLst/>
          </a:prstGeom>
          <a:solidFill>
            <a:srgbClr val="314B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427984" y="3297684"/>
            <a:ext cx="792088" cy="576064"/>
          </a:xfrm>
          <a:prstGeom prst="rect">
            <a:avLst/>
          </a:prstGeom>
          <a:solidFill>
            <a:srgbClr val="314B9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4102100" y="6046688"/>
            <a:ext cx="0" cy="21602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475656" y="6021288"/>
            <a:ext cx="0" cy="21602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1"/>
          <p:cNvSpPr txBox="1">
            <a:spLocks noChangeArrowheads="1"/>
          </p:cNvSpPr>
          <p:nvPr/>
        </p:nvSpPr>
        <p:spPr bwMode="auto">
          <a:xfrm>
            <a:off x="1772709" y="491064"/>
            <a:ext cx="716491" cy="338138"/>
          </a:xfrm>
          <a:prstGeom prst="rect">
            <a:avLst/>
          </a:prstGeom>
          <a:solidFill>
            <a:srgbClr val="3049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ru-RU" sz="1600">
                <a:solidFill>
                  <a:schemeClr val="bg1"/>
                </a:solidFill>
              </a:rPr>
              <a:t> </a:t>
            </a:r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21508" name="Group 21507"/>
          <p:cNvGrpSpPr/>
          <p:nvPr/>
        </p:nvGrpSpPr>
        <p:grpSpPr>
          <a:xfrm>
            <a:off x="1573188" y="565572"/>
            <a:ext cx="3036912" cy="5352628"/>
            <a:chOff x="1573188" y="565572"/>
            <a:chExt cx="3036912" cy="5352628"/>
          </a:xfrm>
        </p:grpSpPr>
        <p:sp>
          <p:nvSpPr>
            <p:cNvPr id="22" name="TextBox 10"/>
            <p:cNvSpPr txBox="1">
              <a:spLocks noChangeArrowheads="1"/>
            </p:cNvSpPr>
            <p:nvPr/>
          </p:nvSpPr>
          <p:spPr bwMode="auto">
            <a:xfrm>
              <a:off x="1573188" y="565572"/>
              <a:ext cx="3036912" cy="400110"/>
            </a:xfrm>
            <a:prstGeom prst="rect">
              <a:avLst/>
            </a:prstGeom>
            <a:solidFill>
              <a:srgbClr val="3049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chemeClr val="bg1"/>
                  </a:solidFill>
                </a:rPr>
                <a:t>LHC</a:t>
              </a:r>
            </a:p>
          </p:txBody>
        </p:sp>
        <p:grpSp>
          <p:nvGrpSpPr>
            <p:cNvPr id="21507" name="Group 21506"/>
            <p:cNvGrpSpPr/>
            <p:nvPr/>
          </p:nvGrpSpPr>
          <p:grpSpPr>
            <a:xfrm>
              <a:off x="1727200" y="1092200"/>
              <a:ext cx="1752600" cy="4826000"/>
              <a:chOff x="1727200" y="1092200"/>
              <a:chExt cx="1752600" cy="4826000"/>
            </a:xfrm>
          </p:grpSpPr>
          <p:cxnSp>
            <p:nvCxnSpPr>
              <p:cNvPr id="27" name="Curved Connector 26"/>
              <p:cNvCxnSpPr/>
              <p:nvPr/>
            </p:nvCxnSpPr>
            <p:spPr>
              <a:xfrm>
                <a:off x="1727200" y="5334000"/>
                <a:ext cx="1752600" cy="584200"/>
              </a:xfrm>
              <a:prstGeom prst="curvedConnector3">
                <a:avLst>
                  <a:gd name="adj1" fmla="val 725"/>
                </a:avLst>
              </a:prstGeom>
              <a:ln w="762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06" name="Straight Arrow Connector 21505"/>
              <p:cNvCxnSpPr/>
              <p:nvPr/>
            </p:nvCxnSpPr>
            <p:spPr>
              <a:xfrm flipV="1">
                <a:off x="1727200" y="1092200"/>
                <a:ext cx="76200" cy="4267200"/>
              </a:xfrm>
              <a:prstGeom prst="straightConnector1">
                <a:avLst/>
              </a:prstGeom>
              <a:ln w="76200" cmpd="sng"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514" name="Group 21513"/>
          <p:cNvGrpSpPr/>
          <p:nvPr/>
        </p:nvGrpSpPr>
        <p:grpSpPr>
          <a:xfrm>
            <a:off x="1498600" y="119380"/>
            <a:ext cx="1676400" cy="5913119"/>
            <a:chOff x="1498600" y="119380"/>
            <a:chExt cx="2425700" cy="5913119"/>
          </a:xfrm>
        </p:grpSpPr>
        <p:sp>
          <p:nvSpPr>
            <p:cNvPr id="21512" name="Right Triangle 21511"/>
            <p:cNvSpPr/>
            <p:nvPr/>
          </p:nvSpPr>
          <p:spPr>
            <a:xfrm flipV="1">
              <a:off x="1498600" y="119380"/>
              <a:ext cx="2425700" cy="5913119"/>
            </a:xfrm>
            <a:prstGeom prst="rtTriangle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4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21513" name="TextBox 21512"/>
            <p:cNvSpPr txBox="1"/>
            <p:nvPr/>
          </p:nvSpPr>
          <p:spPr>
            <a:xfrm>
              <a:off x="1663700" y="203200"/>
              <a:ext cx="1943101" cy="707886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smtClean="0">
                  <a:solidFill>
                    <a:srgbClr val="000090"/>
                  </a:solidFill>
                </a:rPr>
                <a:t>Lattice</a:t>
              </a:r>
            </a:p>
            <a:p>
              <a:pPr algn="ctr"/>
              <a:r>
                <a:rPr lang="en-US" sz="2000" b="1" i="1" dirty="0" smtClean="0">
                  <a:solidFill>
                    <a:srgbClr val="000090"/>
                  </a:solidFill>
                </a:rPr>
                <a:t>QCD </a:t>
              </a:r>
              <a:endParaRPr lang="en-US" sz="2000" b="1" i="1" dirty="0">
                <a:solidFill>
                  <a:srgbClr val="000090"/>
                </a:solidFill>
              </a:endParaRPr>
            </a:p>
          </p:txBody>
        </p:sp>
      </p:grpSp>
      <p:sp>
        <p:nvSpPr>
          <p:cNvPr id="21515" name="TextBox 21514"/>
          <p:cNvSpPr txBox="1"/>
          <p:nvPr/>
        </p:nvSpPr>
        <p:spPr>
          <a:xfrm>
            <a:off x="431800" y="374650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2 10</a:t>
            </a:r>
            <a:r>
              <a:rPr lang="ru-RU" baseline="30000" dirty="0" smtClean="0">
                <a:solidFill>
                  <a:schemeClr val="bg1"/>
                </a:solidFill>
              </a:rPr>
              <a:t>12</a:t>
            </a:r>
            <a:r>
              <a:rPr lang="en-US" baseline="3000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K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07510-CD4E-4320-B1B7-E77576364A8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52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/>
        </p:nvSpPr>
        <p:spPr>
          <a:xfrm>
            <a:off x="5057775" y="3478213"/>
            <a:ext cx="252413" cy="1189037"/>
          </a:xfrm>
          <a:prstGeom prst="rect">
            <a:avLst/>
          </a:prstGeom>
          <a:solidFill>
            <a:srgbClr val="FFC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056438" y="3478213"/>
            <a:ext cx="250825" cy="1189037"/>
          </a:xfrm>
          <a:prstGeom prst="rect">
            <a:avLst/>
          </a:prstGeom>
          <a:solidFill>
            <a:srgbClr val="FFC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451725" y="3198813"/>
            <a:ext cx="252413" cy="1728787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rot="2580000">
            <a:off x="4176713" y="2938463"/>
            <a:ext cx="1366837" cy="504825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rot="1740000">
            <a:off x="4307914" y="2999811"/>
            <a:ext cx="792163" cy="973138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2106613"/>
            <a:ext cx="514667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8394700" y="4495800"/>
            <a:ext cx="693381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FHCal</a:t>
            </a:r>
            <a:endParaRPr lang="en-US" sz="1400" dirty="0"/>
          </a:p>
        </p:txBody>
      </p:sp>
      <p:sp>
        <p:nvSpPr>
          <p:cNvPr id="70" name="TextBox 69"/>
          <p:cNvSpPr txBox="1"/>
          <p:nvPr/>
        </p:nvSpPr>
        <p:spPr>
          <a:xfrm>
            <a:off x="8432800" y="4813300"/>
            <a:ext cx="533657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FFD</a:t>
            </a:r>
            <a:endParaRPr lang="en-US" sz="1400" dirty="0"/>
          </a:p>
        </p:txBody>
      </p:sp>
      <p:sp>
        <p:nvSpPr>
          <p:cNvPr id="75" name="TextBox 74"/>
          <p:cNvSpPr txBox="1"/>
          <p:nvPr/>
        </p:nvSpPr>
        <p:spPr bwMode="auto">
          <a:xfrm>
            <a:off x="241300" y="700088"/>
            <a:ext cx="6604000" cy="400110"/>
          </a:xfrm>
          <a:prstGeom prst="rect">
            <a:avLst/>
          </a:prstGeom>
          <a:solidFill>
            <a:srgbClr val="FCF7FB">
              <a:alpha val="96000"/>
            </a:srgbClr>
          </a:solidFill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b="1" u="sng" dirty="0" smtClean="0">
                <a:solidFill>
                  <a:srgbClr val="000090"/>
                </a:solidFill>
              </a:rPr>
              <a:t>Stage </a:t>
            </a:r>
            <a:r>
              <a:rPr lang="en-US" sz="2000" b="1" u="sng" dirty="0" smtClean="0">
                <a:solidFill>
                  <a:srgbClr val="000090"/>
                </a:solidFill>
              </a:rPr>
              <a:t>I:</a:t>
            </a:r>
            <a:r>
              <a:rPr lang="en-US" sz="2000" b="1" dirty="0" smtClean="0">
                <a:solidFill>
                  <a:srgbClr val="000090"/>
                </a:solidFill>
              </a:rPr>
              <a:t>         </a:t>
            </a:r>
            <a:r>
              <a:rPr lang="en-US" sz="2000" b="1" dirty="0" smtClean="0">
                <a:solidFill>
                  <a:srgbClr val="000090"/>
                </a:solidFill>
              </a:rPr>
              <a:t>TPC, TOF, ECAL, ZDC, FFD</a:t>
            </a:r>
            <a:endParaRPr lang="ru-RU" sz="2000" b="1" dirty="0" smtClean="0">
              <a:solidFill>
                <a:srgbClr val="000090"/>
              </a:solidFill>
            </a:endParaRPr>
          </a:p>
        </p:txBody>
      </p:sp>
      <p:sp>
        <p:nvSpPr>
          <p:cNvPr id="89" name="TextBox 7"/>
          <p:cNvSpPr txBox="1">
            <a:spLocks noChangeArrowheads="1"/>
          </p:cNvSpPr>
          <p:nvPr/>
        </p:nvSpPr>
        <p:spPr bwMode="auto">
          <a:xfrm>
            <a:off x="2089150" y="88900"/>
            <a:ext cx="4544934" cy="461665"/>
          </a:xfrm>
          <a:prstGeom prst="rect">
            <a:avLst/>
          </a:prstGeom>
          <a:solidFill>
            <a:srgbClr val="AEFFFB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000090"/>
                </a:solidFill>
              </a:rPr>
              <a:t>ulti-</a:t>
            </a:r>
            <a:r>
              <a:rPr lang="en-US" b="1" dirty="0" smtClean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000090"/>
                </a:solidFill>
              </a:rPr>
              <a:t>urpose </a:t>
            </a:r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000090"/>
                </a:solidFill>
              </a:rPr>
              <a:t>etector (</a:t>
            </a:r>
            <a:r>
              <a:rPr lang="en-US" b="1" dirty="0" smtClean="0">
                <a:solidFill>
                  <a:srgbClr val="FF0000"/>
                </a:solidFill>
              </a:rPr>
              <a:t>MPD</a:t>
            </a:r>
            <a:r>
              <a:rPr lang="en-US" b="1" dirty="0" smtClean="0">
                <a:solidFill>
                  <a:srgbClr val="000090"/>
                </a:solidFill>
              </a:rPr>
              <a:t>)</a:t>
            </a:r>
            <a:endParaRPr lang="ru-RU" b="1" dirty="0">
              <a:solidFill>
                <a:srgbClr val="000090"/>
              </a:solidFill>
            </a:endParaRPr>
          </a:p>
        </p:txBody>
      </p:sp>
      <p:pic>
        <p:nvPicPr>
          <p:cNvPr id="90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400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107577" y="5841253"/>
            <a:ext cx="4061012" cy="707886"/>
          </a:xfrm>
          <a:prstGeom prst="rect">
            <a:avLst/>
          </a:prstGeom>
          <a:solidFill>
            <a:srgbClr val="9DFC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C1167"/>
                </a:solidFill>
              </a:rPr>
              <a:t>Stage 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11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C11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overall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C11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commissioning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C11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starts in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2020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30</a:t>
            </a:fld>
            <a:endParaRPr lang="ru-RU"/>
          </a:p>
        </p:txBody>
      </p:sp>
      <p:grpSp>
        <p:nvGrpSpPr>
          <p:cNvPr id="62" name="Группа 29"/>
          <p:cNvGrpSpPr>
            <a:grpSpLocks/>
          </p:cNvGrpSpPr>
          <p:nvPr/>
        </p:nvGrpSpPr>
        <p:grpSpPr bwMode="auto">
          <a:xfrm>
            <a:off x="74705" y="2442504"/>
            <a:ext cx="3625850" cy="2987675"/>
            <a:chOff x="114300" y="3714752"/>
            <a:chExt cx="3625821" cy="2987675"/>
          </a:xfrm>
        </p:grpSpPr>
        <p:pic>
          <p:nvPicPr>
            <p:cNvPr id="63" name="Рисунок 5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8" t="7805" r="9120" b="6364"/>
            <a:stretch>
              <a:fillRect/>
            </a:stretch>
          </p:blipFill>
          <p:spPr bwMode="auto">
            <a:xfrm>
              <a:off x="500034" y="3714752"/>
              <a:ext cx="3240087" cy="298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870304" y="3789365"/>
              <a:ext cx="959710" cy="830997"/>
            </a:xfrm>
            <a:prstGeom prst="rect">
              <a:avLst/>
            </a:prstGeom>
            <a:solidFill>
              <a:srgbClr val="FCF7FB"/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solidFill>
                    <a:srgbClr val="000090"/>
                  </a:solidFill>
                </a:rPr>
                <a:t>URQMD</a:t>
              </a:r>
            </a:p>
            <a:p>
              <a:pPr algn="ctr">
                <a:defRPr/>
              </a:pPr>
              <a:r>
                <a:rPr lang="en-US" sz="1600" dirty="0" smtClean="0">
                  <a:solidFill>
                    <a:srgbClr val="000090"/>
                  </a:solidFill>
                </a:rPr>
                <a:t>charged</a:t>
              </a:r>
              <a:endParaRPr lang="en-US" sz="1600" dirty="0">
                <a:solidFill>
                  <a:srgbClr val="000090"/>
                </a:solidFill>
              </a:endParaRPr>
            </a:p>
            <a:p>
              <a:pPr algn="ctr">
                <a:defRPr/>
              </a:pPr>
              <a:r>
                <a:rPr lang="en-US" sz="1600" dirty="0">
                  <a:solidFill>
                    <a:srgbClr val="000090"/>
                  </a:solidFill>
                </a:rPr>
                <a:t>b&lt;11 </a:t>
              </a:r>
              <a:r>
                <a:rPr lang="en-US" sz="1600" dirty="0" err="1">
                  <a:solidFill>
                    <a:srgbClr val="000090"/>
                  </a:solidFill>
                </a:rPr>
                <a:t>fm</a:t>
              </a:r>
              <a:endParaRPr lang="ru-RU" sz="1600" dirty="0">
                <a:solidFill>
                  <a:srgbClr val="000090"/>
                </a:solidFill>
              </a:endParaRPr>
            </a:p>
          </p:txBody>
        </p:sp>
        <p:sp>
          <p:nvSpPr>
            <p:cNvPr id="65" name="TextBox 8"/>
            <p:cNvSpPr txBox="1">
              <a:spLocks noChangeArrowheads="1"/>
            </p:cNvSpPr>
            <p:nvPr/>
          </p:nvSpPr>
          <p:spPr bwMode="auto">
            <a:xfrm rot="-5400000">
              <a:off x="-102393" y="4006056"/>
              <a:ext cx="787400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1700">
                  <a:latin typeface="Calibri" panose="020F0502020204030204" pitchFamily="34" charset="0"/>
                </a:rPr>
                <a:t>dN/d</a:t>
              </a:r>
              <a:r>
                <a:rPr lang="en-US" altLang="ru-RU" sz="1700">
                  <a:latin typeface="Symbol" panose="05050102010706020507" pitchFamily="18" charset="2"/>
                </a:rPr>
                <a:t>h</a:t>
              </a:r>
              <a:endParaRPr lang="ru-RU" altLang="ru-RU" sz="1700">
                <a:latin typeface="Calibri" panose="020F0502020204030204" pitchFamily="34" charset="0"/>
              </a:endParaRPr>
            </a:p>
          </p:txBody>
        </p:sp>
        <p:sp>
          <p:nvSpPr>
            <p:cNvPr id="66" name="TextBox 76"/>
            <p:cNvSpPr txBox="1">
              <a:spLocks noChangeArrowheads="1"/>
            </p:cNvSpPr>
            <p:nvPr/>
          </p:nvSpPr>
          <p:spPr bwMode="auto">
            <a:xfrm>
              <a:off x="2911474" y="5078413"/>
              <a:ext cx="6984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1600" b="1" dirty="0" err="1" smtClean="0">
                  <a:solidFill>
                    <a:srgbClr val="FF0000"/>
                  </a:solidFill>
                </a:rPr>
                <a:t>ECal</a:t>
              </a:r>
              <a:endParaRPr lang="ru-RU" altLang="ru-RU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7" name="TextBox 7"/>
          <p:cNvSpPr txBox="1">
            <a:spLocks noChangeArrowheads="1"/>
          </p:cNvSpPr>
          <p:nvPr/>
        </p:nvSpPr>
        <p:spPr bwMode="auto">
          <a:xfrm>
            <a:off x="2025743" y="5390491"/>
            <a:ext cx="316131" cy="31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ru-RU" sz="1700" dirty="0">
                <a:latin typeface="Symbol" panose="05050102010706020507" pitchFamily="18" charset="2"/>
              </a:rPr>
              <a:t>h</a:t>
            </a:r>
            <a:endParaRPr lang="ru-RU" altLang="ru-RU" sz="1700" dirty="0">
              <a:latin typeface="Calibri" panose="020F0502020204030204" pitchFamily="34" charset="0"/>
            </a:endParaRPr>
          </a:p>
        </p:txBody>
      </p:sp>
      <p:sp>
        <p:nvSpPr>
          <p:cNvPr id="69" name="Прямоугольник 64"/>
          <p:cNvSpPr/>
          <p:nvPr/>
        </p:nvSpPr>
        <p:spPr>
          <a:xfrm>
            <a:off x="1895568" y="3348968"/>
            <a:ext cx="571500" cy="45719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Прямоугольник 67"/>
          <p:cNvSpPr/>
          <p:nvPr/>
        </p:nvSpPr>
        <p:spPr>
          <a:xfrm>
            <a:off x="1928906" y="3922053"/>
            <a:ext cx="511174" cy="476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Прямоугольник 69"/>
          <p:cNvSpPr/>
          <p:nvPr/>
        </p:nvSpPr>
        <p:spPr>
          <a:xfrm>
            <a:off x="1317719" y="4414178"/>
            <a:ext cx="357187" cy="4603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" name="Прямоугольник 71"/>
          <p:cNvSpPr/>
          <p:nvPr/>
        </p:nvSpPr>
        <p:spPr>
          <a:xfrm>
            <a:off x="2603594" y="4414178"/>
            <a:ext cx="357187" cy="4603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Прямоугольник 72"/>
          <p:cNvSpPr/>
          <p:nvPr/>
        </p:nvSpPr>
        <p:spPr>
          <a:xfrm>
            <a:off x="1174843" y="4699928"/>
            <a:ext cx="285750" cy="4603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" name="Прямоугольник 73"/>
          <p:cNvSpPr/>
          <p:nvPr/>
        </p:nvSpPr>
        <p:spPr>
          <a:xfrm>
            <a:off x="2817905" y="4699928"/>
            <a:ext cx="285750" cy="4603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7" name="TextBox 75"/>
          <p:cNvSpPr txBox="1">
            <a:spLocks noChangeArrowheads="1"/>
          </p:cNvSpPr>
          <p:nvPr/>
        </p:nvSpPr>
        <p:spPr bwMode="auto">
          <a:xfrm>
            <a:off x="1855881" y="3010828"/>
            <a:ext cx="714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90"/>
                </a:solidFill>
              </a:rPr>
              <a:t>TPC</a:t>
            </a:r>
            <a:endParaRPr lang="ru-RU" altLang="ru-RU" b="1" dirty="0">
              <a:solidFill>
                <a:srgbClr val="000090"/>
              </a:solidFill>
            </a:endParaRPr>
          </a:p>
        </p:txBody>
      </p:sp>
      <p:cxnSp>
        <p:nvCxnSpPr>
          <p:cNvPr id="78" name="Прямая со стрелкой 78"/>
          <p:cNvCxnSpPr/>
          <p:nvPr/>
        </p:nvCxnSpPr>
        <p:spPr>
          <a:xfrm flipH="1">
            <a:off x="2475007" y="3950628"/>
            <a:ext cx="406398" cy="31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9"/>
          <p:cNvSpPr txBox="1">
            <a:spLocks noChangeArrowheads="1"/>
          </p:cNvSpPr>
          <p:nvPr/>
        </p:nvSpPr>
        <p:spPr bwMode="auto">
          <a:xfrm>
            <a:off x="1927317" y="4501492"/>
            <a:ext cx="687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 b="1" dirty="0">
                <a:solidFill>
                  <a:srgbClr val="000090"/>
                </a:solidFill>
              </a:rPr>
              <a:t>FFD</a:t>
            </a:r>
            <a:endParaRPr lang="ru-RU" altLang="ru-RU" sz="1600" b="1" dirty="0">
              <a:solidFill>
                <a:srgbClr val="000090"/>
              </a:solidFill>
            </a:endParaRPr>
          </a:p>
        </p:txBody>
      </p:sp>
      <p:sp>
        <p:nvSpPr>
          <p:cNvPr id="80" name="TextBox 81"/>
          <p:cNvSpPr txBox="1">
            <a:spLocks noChangeArrowheads="1"/>
          </p:cNvSpPr>
          <p:nvPr/>
        </p:nvSpPr>
        <p:spPr bwMode="auto">
          <a:xfrm>
            <a:off x="1833656" y="4799942"/>
            <a:ext cx="785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 b="1" dirty="0" err="1">
                <a:solidFill>
                  <a:srgbClr val="000090"/>
                </a:solidFill>
              </a:rPr>
              <a:t>FHCal</a:t>
            </a:r>
            <a:endParaRPr lang="ru-RU" altLang="ru-RU" sz="1600" b="1" dirty="0">
              <a:solidFill>
                <a:srgbClr val="000090"/>
              </a:solidFill>
            </a:endParaRPr>
          </a:p>
        </p:txBody>
      </p:sp>
      <p:cxnSp>
        <p:nvCxnSpPr>
          <p:cNvPr id="81" name="Прямая со стрелкой 82"/>
          <p:cNvCxnSpPr>
            <a:stCxn id="80" idx="3"/>
          </p:cNvCxnSpPr>
          <p:nvPr/>
        </p:nvCxnSpPr>
        <p:spPr>
          <a:xfrm flipV="1">
            <a:off x="2619469" y="4823753"/>
            <a:ext cx="312736" cy="1454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2"/>
          <p:cNvCxnSpPr/>
          <p:nvPr/>
        </p:nvCxnSpPr>
        <p:spPr>
          <a:xfrm>
            <a:off x="1924983" y="3679167"/>
            <a:ext cx="513509" cy="0"/>
          </a:xfrm>
          <a:prstGeom prst="line">
            <a:avLst/>
          </a:prstGeom>
          <a:ln w="47625">
            <a:solidFill>
              <a:srgbClr val="00009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001805" y="3469042"/>
            <a:ext cx="718768" cy="377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TOF</a:t>
            </a:r>
            <a:endParaRPr lang="ru-RU" b="1" dirty="0">
              <a:solidFill>
                <a:srgbClr val="000090"/>
              </a:solidFill>
            </a:endParaRPr>
          </a:p>
        </p:txBody>
      </p:sp>
      <p:cxnSp>
        <p:nvCxnSpPr>
          <p:cNvPr id="84" name="Прямая со стрелкой 82"/>
          <p:cNvCxnSpPr/>
          <p:nvPr/>
        </p:nvCxnSpPr>
        <p:spPr>
          <a:xfrm flipH="1" flipV="1">
            <a:off x="1370105" y="4798353"/>
            <a:ext cx="423864" cy="1835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2665505" y="2385353"/>
            <a:ext cx="1590968" cy="646331"/>
            <a:chOff x="3213100" y="2387600"/>
            <a:chExt cx="1590968" cy="646331"/>
          </a:xfrm>
        </p:grpSpPr>
        <p:sp>
          <p:nvSpPr>
            <p:cNvPr id="86" name="TextBox 85"/>
            <p:cNvSpPr txBox="1"/>
            <p:nvPr/>
          </p:nvSpPr>
          <p:spPr>
            <a:xfrm>
              <a:off x="3213100" y="2387600"/>
              <a:ext cx="159096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90"/>
                  </a:solidFill>
                </a:rPr>
                <a:t>4 A </a:t>
              </a:r>
              <a:r>
                <a:rPr lang="en-US" dirty="0" err="1" smtClean="0">
                  <a:solidFill>
                    <a:srgbClr val="000090"/>
                  </a:solidFill>
                </a:rPr>
                <a:t>GeV</a:t>
              </a:r>
              <a:endParaRPr lang="en-US" dirty="0" smtClean="0">
                <a:solidFill>
                  <a:srgbClr val="000090"/>
                </a:solidFill>
              </a:endParaRPr>
            </a:p>
            <a:p>
              <a:pPr algn="r"/>
              <a:r>
                <a:rPr lang="en-US" dirty="0" smtClean="0">
                  <a:solidFill>
                    <a:srgbClr val="000090"/>
                  </a:solidFill>
                </a:rPr>
                <a:t>11 A </a:t>
              </a:r>
              <a:r>
                <a:rPr lang="en-US" dirty="0" err="1" smtClean="0">
                  <a:solidFill>
                    <a:srgbClr val="000090"/>
                  </a:solidFill>
                </a:rPr>
                <a:t>GeV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3327400" y="2578100"/>
              <a:ext cx="406400" cy="0"/>
            </a:xfrm>
            <a:prstGeom prst="line">
              <a:avLst/>
            </a:prstGeom>
            <a:ln w="38100" cmpd="sng">
              <a:solidFill>
                <a:srgbClr val="FF99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327400" y="2870200"/>
              <a:ext cx="406400" cy="0"/>
            </a:xfrm>
            <a:prstGeom prst="line">
              <a:avLst/>
            </a:prstGeom>
            <a:ln w="38100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Прямая со стрелкой 82"/>
          <p:cNvCxnSpPr/>
          <p:nvPr/>
        </p:nvCxnSpPr>
        <p:spPr>
          <a:xfrm flipV="1">
            <a:off x="2454369" y="4531653"/>
            <a:ext cx="312736" cy="1454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82"/>
          <p:cNvCxnSpPr/>
          <p:nvPr/>
        </p:nvCxnSpPr>
        <p:spPr>
          <a:xfrm flipH="1" flipV="1">
            <a:off x="1586005" y="4518953"/>
            <a:ext cx="423864" cy="1835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82"/>
          <p:cNvCxnSpPr/>
          <p:nvPr/>
        </p:nvCxnSpPr>
        <p:spPr>
          <a:xfrm flipV="1">
            <a:off x="1541555" y="3687103"/>
            <a:ext cx="361950" cy="635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4"/>
          <p:cNvSpPr txBox="1">
            <a:spLocks noChangeArrowheads="1"/>
          </p:cNvSpPr>
          <p:nvPr/>
        </p:nvSpPr>
        <p:spPr bwMode="auto">
          <a:xfrm>
            <a:off x="1349448" y="2049549"/>
            <a:ext cx="1644474" cy="400110"/>
          </a:xfrm>
          <a:prstGeom prst="rect">
            <a:avLst/>
          </a:prstGeom>
          <a:solidFill>
            <a:srgbClr val="FFFEF8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acceptance</a:t>
            </a:r>
            <a:endParaRPr lang="ru-RU" altLang="ru-RU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53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Box 74"/>
          <p:cNvSpPr txBox="1"/>
          <p:nvPr/>
        </p:nvSpPr>
        <p:spPr bwMode="auto">
          <a:xfrm>
            <a:off x="241300" y="700088"/>
            <a:ext cx="6604000" cy="400110"/>
          </a:xfrm>
          <a:prstGeom prst="rect">
            <a:avLst/>
          </a:prstGeom>
          <a:solidFill>
            <a:srgbClr val="FCF7FB">
              <a:alpha val="96000"/>
            </a:srgbClr>
          </a:solidFill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b="1" u="sng" dirty="0" smtClean="0">
                <a:solidFill>
                  <a:srgbClr val="000090"/>
                </a:solidFill>
              </a:rPr>
              <a:t>Stage </a:t>
            </a:r>
            <a:r>
              <a:rPr lang="en-US" sz="2000" b="1" u="sng" dirty="0" smtClean="0">
                <a:solidFill>
                  <a:srgbClr val="000090"/>
                </a:solidFill>
              </a:rPr>
              <a:t>I:</a:t>
            </a:r>
            <a:r>
              <a:rPr lang="en-US" sz="2000" b="1" dirty="0" smtClean="0">
                <a:solidFill>
                  <a:srgbClr val="000090"/>
                </a:solidFill>
              </a:rPr>
              <a:t>         </a:t>
            </a:r>
            <a:r>
              <a:rPr lang="en-US" sz="2000" b="1" dirty="0" smtClean="0">
                <a:solidFill>
                  <a:srgbClr val="000090"/>
                </a:solidFill>
              </a:rPr>
              <a:t>TPC, TOF, ECAL, ZDC, FFD</a:t>
            </a:r>
            <a:endParaRPr lang="ru-RU" sz="2000" b="1" dirty="0" smtClean="0">
              <a:solidFill>
                <a:srgbClr val="000090"/>
              </a:solidFill>
            </a:endParaRPr>
          </a:p>
        </p:txBody>
      </p:sp>
      <p:sp>
        <p:nvSpPr>
          <p:cNvPr id="89" name="TextBox 7"/>
          <p:cNvSpPr txBox="1">
            <a:spLocks noChangeArrowheads="1"/>
          </p:cNvSpPr>
          <p:nvPr/>
        </p:nvSpPr>
        <p:spPr bwMode="auto">
          <a:xfrm>
            <a:off x="2089150" y="88900"/>
            <a:ext cx="4544934" cy="461665"/>
          </a:xfrm>
          <a:prstGeom prst="rect">
            <a:avLst/>
          </a:prstGeom>
          <a:solidFill>
            <a:srgbClr val="AEFFFB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000090"/>
                </a:solidFill>
              </a:rPr>
              <a:t>ulti-</a:t>
            </a:r>
            <a:r>
              <a:rPr lang="en-US" b="1" dirty="0" smtClean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000090"/>
                </a:solidFill>
              </a:rPr>
              <a:t>urpose </a:t>
            </a:r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000090"/>
                </a:solidFill>
              </a:rPr>
              <a:t>etector (</a:t>
            </a:r>
            <a:r>
              <a:rPr lang="en-US" b="1" dirty="0" smtClean="0">
                <a:solidFill>
                  <a:srgbClr val="FF0000"/>
                </a:solidFill>
              </a:rPr>
              <a:t>MPD</a:t>
            </a:r>
            <a:r>
              <a:rPr lang="en-US" b="1" dirty="0" smtClean="0">
                <a:solidFill>
                  <a:srgbClr val="000090"/>
                </a:solidFill>
              </a:rPr>
              <a:t>)</a:t>
            </a:r>
            <a:endParaRPr lang="ru-RU" b="1" dirty="0">
              <a:solidFill>
                <a:srgbClr val="000090"/>
              </a:solidFill>
            </a:endParaRPr>
          </a:p>
        </p:txBody>
      </p:sp>
      <p:pic>
        <p:nvPicPr>
          <p:cNvPr id="90" name="Picture 6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400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107577" y="5841253"/>
            <a:ext cx="4061012" cy="707886"/>
          </a:xfrm>
          <a:prstGeom prst="rect">
            <a:avLst/>
          </a:prstGeom>
          <a:solidFill>
            <a:srgbClr val="9DFC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0C1167"/>
                </a:solidFill>
              </a:rPr>
              <a:t>Stage I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11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C11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overall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C11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commissioning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C1167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starts in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2020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31</a:t>
            </a:fld>
            <a:endParaRPr lang="ru-RU"/>
          </a:p>
        </p:txBody>
      </p:sp>
      <p:grpSp>
        <p:nvGrpSpPr>
          <p:cNvPr id="62" name="Группа 29"/>
          <p:cNvGrpSpPr>
            <a:grpSpLocks/>
          </p:cNvGrpSpPr>
          <p:nvPr/>
        </p:nvGrpSpPr>
        <p:grpSpPr bwMode="auto">
          <a:xfrm>
            <a:off x="74705" y="2442504"/>
            <a:ext cx="3625850" cy="2987675"/>
            <a:chOff x="114300" y="3714752"/>
            <a:chExt cx="3625821" cy="2987675"/>
          </a:xfrm>
        </p:grpSpPr>
        <p:pic>
          <p:nvPicPr>
            <p:cNvPr id="63" name="Рисунок 5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8" t="7805" r="9120" b="6364"/>
            <a:stretch>
              <a:fillRect/>
            </a:stretch>
          </p:blipFill>
          <p:spPr bwMode="auto">
            <a:xfrm>
              <a:off x="500034" y="3714752"/>
              <a:ext cx="3240087" cy="298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" name="TextBox 63"/>
            <p:cNvSpPr txBox="1"/>
            <p:nvPr/>
          </p:nvSpPr>
          <p:spPr>
            <a:xfrm>
              <a:off x="870304" y="3789365"/>
              <a:ext cx="959710" cy="830997"/>
            </a:xfrm>
            <a:prstGeom prst="rect">
              <a:avLst/>
            </a:prstGeom>
            <a:solidFill>
              <a:srgbClr val="FCF7FB"/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600" dirty="0" smtClean="0">
                  <a:solidFill>
                    <a:srgbClr val="000090"/>
                  </a:solidFill>
                </a:rPr>
                <a:t>URQMD</a:t>
              </a:r>
            </a:p>
            <a:p>
              <a:pPr algn="ctr">
                <a:defRPr/>
              </a:pPr>
              <a:r>
                <a:rPr lang="en-US" sz="1600" dirty="0" smtClean="0">
                  <a:solidFill>
                    <a:srgbClr val="000090"/>
                  </a:solidFill>
                </a:rPr>
                <a:t>charged</a:t>
              </a:r>
              <a:endParaRPr lang="en-US" sz="1600" dirty="0">
                <a:solidFill>
                  <a:srgbClr val="000090"/>
                </a:solidFill>
              </a:endParaRPr>
            </a:p>
            <a:p>
              <a:pPr algn="ctr">
                <a:defRPr/>
              </a:pPr>
              <a:r>
                <a:rPr lang="en-US" sz="1600" dirty="0">
                  <a:solidFill>
                    <a:srgbClr val="000090"/>
                  </a:solidFill>
                </a:rPr>
                <a:t>b&lt;11 </a:t>
              </a:r>
              <a:r>
                <a:rPr lang="en-US" sz="1600" dirty="0" err="1">
                  <a:solidFill>
                    <a:srgbClr val="000090"/>
                  </a:solidFill>
                </a:rPr>
                <a:t>fm</a:t>
              </a:r>
              <a:endParaRPr lang="ru-RU" sz="1600" dirty="0">
                <a:solidFill>
                  <a:srgbClr val="000090"/>
                </a:solidFill>
              </a:endParaRPr>
            </a:p>
          </p:txBody>
        </p:sp>
        <p:sp>
          <p:nvSpPr>
            <p:cNvPr id="65" name="TextBox 8"/>
            <p:cNvSpPr txBox="1">
              <a:spLocks noChangeArrowheads="1"/>
            </p:cNvSpPr>
            <p:nvPr/>
          </p:nvSpPr>
          <p:spPr bwMode="auto">
            <a:xfrm rot="-5400000">
              <a:off x="-102393" y="4006056"/>
              <a:ext cx="787400" cy="35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1700">
                  <a:latin typeface="Calibri" panose="020F0502020204030204" pitchFamily="34" charset="0"/>
                </a:rPr>
                <a:t>dN/d</a:t>
              </a:r>
              <a:r>
                <a:rPr lang="en-US" altLang="ru-RU" sz="1700">
                  <a:latin typeface="Symbol" panose="05050102010706020507" pitchFamily="18" charset="2"/>
                </a:rPr>
                <a:t>h</a:t>
              </a:r>
              <a:endParaRPr lang="ru-RU" altLang="ru-RU" sz="1700">
                <a:latin typeface="Calibri" panose="020F0502020204030204" pitchFamily="34" charset="0"/>
              </a:endParaRPr>
            </a:p>
          </p:txBody>
        </p:sp>
        <p:sp>
          <p:nvSpPr>
            <p:cNvPr id="66" name="TextBox 76"/>
            <p:cNvSpPr txBox="1">
              <a:spLocks noChangeArrowheads="1"/>
            </p:cNvSpPr>
            <p:nvPr/>
          </p:nvSpPr>
          <p:spPr bwMode="auto">
            <a:xfrm>
              <a:off x="2911474" y="5078413"/>
              <a:ext cx="69847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1600" b="1" dirty="0" err="1" smtClean="0">
                  <a:solidFill>
                    <a:srgbClr val="FF0000"/>
                  </a:solidFill>
                </a:rPr>
                <a:t>ECal</a:t>
              </a:r>
              <a:endParaRPr lang="ru-RU" altLang="ru-RU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7" name="TextBox 7"/>
          <p:cNvSpPr txBox="1">
            <a:spLocks noChangeArrowheads="1"/>
          </p:cNvSpPr>
          <p:nvPr/>
        </p:nvSpPr>
        <p:spPr bwMode="auto">
          <a:xfrm>
            <a:off x="2025743" y="5390491"/>
            <a:ext cx="316131" cy="31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ru-RU" sz="1700" dirty="0">
                <a:latin typeface="Symbol" panose="05050102010706020507" pitchFamily="18" charset="2"/>
              </a:rPr>
              <a:t>h</a:t>
            </a:r>
            <a:endParaRPr lang="ru-RU" altLang="ru-RU" sz="1700" dirty="0">
              <a:latin typeface="Calibri" panose="020F0502020204030204" pitchFamily="34" charset="0"/>
            </a:endParaRPr>
          </a:p>
        </p:txBody>
      </p:sp>
      <p:sp>
        <p:nvSpPr>
          <p:cNvPr id="69" name="Прямоугольник 64"/>
          <p:cNvSpPr/>
          <p:nvPr/>
        </p:nvSpPr>
        <p:spPr>
          <a:xfrm>
            <a:off x="1895568" y="3348968"/>
            <a:ext cx="571500" cy="45719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1" name="Прямоугольник 67"/>
          <p:cNvSpPr/>
          <p:nvPr/>
        </p:nvSpPr>
        <p:spPr>
          <a:xfrm>
            <a:off x="1928906" y="3922053"/>
            <a:ext cx="511174" cy="476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2" name="Прямоугольник 69"/>
          <p:cNvSpPr/>
          <p:nvPr/>
        </p:nvSpPr>
        <p:spPr>
          <a:xfrm>
            <a:off x="1317719" y="4414178"/>
            <a:ext cx="357187" cy="4603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3" name="Прямоугольник 71"/>
          <p:cNvSpPr/>
          <p:nvPr/>
        </p:nvSpPr>
        <p:spPr>
          <a:xfrm>
            <a:off x="2603594" y="4414178"/>
            <a:ext cx="357187" cy="4603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4" name="Прямоугольник 72"/>
          <p:cNvSpPr/>
          <p:nvPr/>
        </p:nvSpPr>
        <p:spPr>
          <a:xfrm>
            <a:off x="1174843" y="4699928"/>
            <a:ext cx="285750" cy="4603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" name="Прямоугольник 73"/>
          <p:cNvSpPr/>
          <p:nvPr/>
        </p:nvSpPr>
        <p:spPr>
          <a:xfrm>
            <a:off x="2817905" y="4699928"/>
            <a:ext cx="285750" cy="4603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7" name="TextBox 75"/>
          <p:cNvSpPr txBox="1">
            <a:spLocks noChangeArrowheads="1"/>
          </p:cNvSpPr>
          <p:nvPr/>
        </p:nvSpPr>
        <p:spPr bwMode="auto">
          <a:xfrm>
            <a:off x="1855881" y="3010828"/>
            <a:ext cx="714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b="1" dirty="0">
                <a:solidFill>
                  <a:srgbClr val="000090"/>
                </a:solidFill>
              </a:rPr>
              <a:t>TPC</a:t>
            </a:r>
            <a:endParaRPr lang="ru-RU" altLang="ru-RU" b="1" dirty="0">
              <a:solidFill>
                <a:srgbClr val="000090"/>
              </a:solidFill>
            </a:endParaRPr>
          </a:p>
        </p:txBody>
      </p:sp>
      <p:cxnSp>
        <p:nvCxnSpPr>
          <p:cNvPr id="78" name="Прямая со стрелкой 78"/>
          <p:cNvCxnSpPr/>
          <p:nvPr/>
        </p:nvCxnSpPr>
        <p:spPr>
          <a:xfrm flipH="1">
            <a:off x="2475007" y="3950628"/>
            <a:ext cx="406398" cy="31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9"/>
          <p:cNvSpPr txBox="1">
            <a:spLocks noChangeArrowheads="1"/>
          </p:cNvSpPr>
          <p:nvPr/>
        </p:nvSpPr>
        <p:spPr bwMode="auto">
          <a:xfrm>
            <a:off x="1927317" y="4501492"/>
            <a:ext cx="687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 b="1" dirty="0">
                <a:solidFill>
                  <a:srgbClr val="000090"/>
                </a:solidFill>
              </a:rPr>
              <a:t>FFD</a:t>
            </a:r>
            <a:endParaRPr lang="ru-RU" altLang="ru-RU" sz="1600" b="1" dirty="0">
              <a:solidFill>
                <a:srgbClr val="000090"/>
              </a:solidFill>
            </a:endParaRPr>
          </a:p>
        </p:txBody>
      </p:sp>
      <p:sp>
        <p:nvSpPr>
          <p:cNvPr id="80" name="TextBox 81"/>
          <p:cNvSpPr txBox="1">
            <a:spLocks noChangeArrowheads="1"/>
          </p:cNvSpPr>
          <p:nvPr/>
        </p:nvSpPr>
        <p:spPr bwMode="auto">
          <a:xfrm>
            <a:off x="1833656" y="4799942"/>
            <a:ext cx="785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600" b="1" dirty="0" err="1">
                <a:solidFill>
                  <a:srgbClr val="000090"/>
                </a:solidFill>
              </a:rPr>
              <a:t>FHCal</a:t>
            </a:r>
            <a:endParaRPr lang="ru-RU" altLang="ru-RU" sz="1600" b="1" dirty="0">
              <a:solidFill>
                <a:srgbClr val="000090"/>
              </a:solidFill>
            </a:endParaRPr>
          </a:p>
        </p:txBody>
      </p:sp>
      <p:cxnSp>
        <p:nvCxnSpPr>
          <p:cNvPr id="81" name="Прямая со стрелкой 82"/>
          <p:cNvCxnSpPr>
            <a:stCxn id="80" idx="3"/>
          </p:cNvCxnSpPr>
          <p:nvPr/>
        </p:nvCxnSpPr>
        <p:spPr>
          <a:xfrm flipV="1">
            <a:off x="2619469" y="4823753"/>
            <a:ext cx="312736" cy="1454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2"/>
          <p:cNvCxnSpPr/>
          <p:nvPr/>
        </p:nvCxnSpPr>
        <p:spPr>
          <a:xfrm>
            <a:off x="1924983" y="3679167"/>
            <a:ext cx="513509" cy="0"/>
          </a:xfrm>
          <a:prstGeom prst="line">
            <a:avLst/>
          </a:prstGeom>
          <a:ln w="47625">
            <a:solidFill>
              <a:srgbClr val="00009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001805" y="3469042"/>
            <a:ext cx="718768" cy="377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TOF</a:t>
            </a:r>
            <a:endParaRPr lang="ru-RU" b="1" dirty="0">
              <a:solidFill>
                <a:srgbClr val="000090"/>
              </a:solidFill>
            </a:endParaRPr>
          </a:p>
        </p:txBody>
      </p:sp>
      <p:cxnSp>
        <p:nvCxnSpPr>
          <p:cNvPr id="84" name="Прямая со стрелкой 82"/>
          <p:cNvCxnSpPr/>
          <p:nvPr/>
        </p:nvCxnSpPr>
        <p:spPr>
          <a:xfrm flipH="1" flipV="1">
            <a:off x="1370105" y="4798353"/>
            <a:ext cx="423864" cy="1835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2665505" y="2385353"/>
            <a:ext cx="1590968" cy="646331"/>
            <a:chOff x="3213100" y="2387600"/>
            <a:chExt cx="1590968" cy="646331"/>
          </a:xfrm>
        </p:grpSpPr>
        <p:sp>
          <p:nvSpPr>
            <p:cNvPr id="86" name="TextBox 85"/>
            <p:cNvSpPr txBox="1"/>
            <p:nvPr/>
          </p:nvSpPr>
          <p:spPr>
            <a:xfrm>
              <a:off x="3213100" y="2387600"/>
              <a:ext cx="159096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90"/>
                  </a:solidFill>
                </a:rPr>
                <a:t>4 A </a:t>
              </a:r>
              <a:r>
                <a:rPr lang="en-US" dirty="0" err="1" smtClean="0">
                  <a:solidFill>
                    <a:srgbClr val="000090"/>
                  </a:solidFill>
                </a:rPr>
                <a:t>GeV</a:t>
              </a:r>
              <a:endParaRPr lang="en-US" dirty="0" smtClean="0">
                <a:solidFill>
                  <a:srgbClr val="000090"/>
                </a:solidFill>
              </a:endParaRPr>
            </a:p>
            <a:p>
              <a:pPr algn="r"/>
              <a:r>
                <a:rPr lang="en-US" dirty="0" smtClean="0">
                  <a:solidFill>
                    <a:srgbClr val="000090"/>
                  </a:solidFill>
                </a:rPr>
                <a:t>11 A </a:t>
              </a:r>
              <a:r>
                <a:rPr lang="en-US" dirty="0" err="1" smtClean="0">
                  <a:solidFill>
                    <a:srgbClr val="000090"/>
                  </a:solidFill>
                </a:rPr>
                <a:t>GeV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3327400" y="2578100"/>
              <a:ext cx="406400" cy="0"/>
            </a:xfrm>
            <a:prstGeom prst="line">
              <a:avLst/>
            </a:prstGeom>
            <a:ln w="38100" cmpd="sng">
              <a:solidFill>
                <a:srgbClr val="FF99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3327400" y="2870200"/>
              <a:ext cx="406400" cy="0"/>
            </a:xfrm>
            <a:prstGeom prst="line">
              <a:avLst/>
            </a:prstGeom>
            <a:ln w="38100" cmpd="sng">
              <a:solidFill>
                <a:srgbClr val="3366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Прямая со стрелкой 82"/>
          <p:cNvCxnSpPr/>
          <p:nvPr/>
        </p:nvCxnSpPr>
        <p:spPr>
          <a:xfrm flipV="1">
            <a:off x="2454369" y="4531653"/>
            <a:ext cx="312736" cy="1454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82"/>
          <p:cNvCxnSpPr/>
          <p:nvPr/>
        </p:nvCxnSpPr>
        <p:spPr>
          <a:xfrm flipH="1" flipV="1">
            <a:off x="1586005" y="4518953"/>
            <a:ext cx="423864" cy="183566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Прямая со стрелкой 82"/>
          <p:cNvCxnSpPr/>
          <p:nvPr/>
        </p:nvCxnSpPr>
        <p:spPr>
          <a:xfrm flipV="1">
            <a:off x="1541555" y="3687103"/>
            <a:ext cx="361950" cy="635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4"/>
          <p:cNvSpPr txBox="1">
            <a:spLocks noChangeArrowheads="1"/>
          </p:cNvSpPr>
          <p:nvPr/>
        </p:nvSpPr>
        <p:spPr bwMode="auto">
          <a:xfrm>
            <a:off x="1349448" y="2049549"/>
            <a:ext cx="1644474" cy="400110"/>
          </a:xfrm>
          <a:prstGeom prst="rect">
            <a:avLst/>
          </a:prstGeom>
          <a:solidFill>
            <a:srgbClr val="FFFEF8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acceptance</a:t>
            </a:r>
            <a:endParaRPr lang="ru-RU" altLang="ru-RU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27105" y="2004353"/>
            <a:ext cx="3489326" cy="2143125"/>
            <a:chOff x="533400" y="3035300"/>
            <a:chExt cx="3489326" cy="2143125"/>
          </a:xfrm>
        </p:grpSpPr>
        <p:sp>
          <p:nvSpPr>
            <p:cNvPr id="96" name="Прямоугольник 67"/>
            <p:cNvSpPr/>
            <p:nvPr/>
          </p:nvSpPr>
          <p:spPr>
            <a:xfrm>
              <a:off x="1816099" y="5111750"/>
              <a:ext cx="422275" cy="50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7" name="Прямоугольник 67"/>
            <p:cNvSpPr/>
            <p:nvPr/>
          </p:nvSpPr>
          <p:spPr>
            <a:xfrm>
              <a:off x="2724149" y="5127625"/>
              <a:ext cx="422275" cy="508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98" name="Прямая соединительная линия 2"/>
            <p:cNvCxnSpPr/>
            <p:nvPr/>
          </p:nvCxnSpPr>
          <p:spPr>
            <a:xfrm>
              <a:off x="1758203" y="4846639"/>
              <a:ext cx="513509" cy="0"/>
            </a:xfrm>
            <a:prstGeom prst="line">
              <a:avLst/>
            </a:prstGeom>
            <a:ln w="47625">
              <a:solidFill>
                <a:srgbClr val="000090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2"/>
            <p:cNvCxnSpPr/>
            <p:nvPr/>
          </p:nvCxnSpPr>
          <p:spPr>
            <a:xfrm>
              <a:off x="2704353" y="4846639"/>
              <a:ext cx="513509" cy="0"/>
            </a:xfrm>
            <a:prstGeom prst="line">
              <a:avLst/>
            </a:prstGeom>
            <a:ln w="47625">
              <a:solidFill>
                <a:srgbClr val="000090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2"/>
            <p:cNvCxnSpPr/>
            <p:nvPr/>
          </p:nvCxnSpPr>
          <p:spPr>
            <a:xfrm>
              <a:off x="2676525" y="4543425"/>
              <a:ext cx="485775" cy="0"/>
            </a:xfrm>
            <a:prstGeom prst="line">
              <a:avLst/>
            </a:prstGeom>
            <a:ln w="47625">
              <a:solidFill>
                <a:srgbClr val="3366FF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2"/>
            <p:cNvCxnSpPr/>
            <p:nvPr/>
          </p:nvCxnSpPr>
          <p:spPr>
            <a:xfrm>
              <a:off x="1803400" y="4533900"/>
              <a:ext cx="485775" cy="0"/>
            </a:xfrm>
            <a:prstGeom prst="line">
              <a:avLst/>
            </a:prstGeom>
            <a:ln w="47625">
              <a:solidFill>
                <a:srgbClr val="3366FF"/>
              </a:solidFill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02" name="TextBox 75"/>
            <p:cNvSpPr txBox="1">
              <a:spLocks noChangeArrowheads="1"/>
            </p:cNvSpPr>
            <p:nvPr/>
          </p:nvSpPr>
          <p:spPr bwMode="auto">
            <a:xfrm>
              <a:off x="3308351" y="4352925"/>
              <a:ext cx="7143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b="1" dirty="0" smtClean="0">
                  <a:solidFill>
                    <a:srgbClr val="3366FF"/>
                  </a:solidFill>
                </a:rPr>
                <a:t>CPC</a:t>
              </a:r>
              <a:endParaRPr lang="ru-RU" altLang="ru-RU" b="1" dirty="0">
                <a:solidFill>
                  <a:srgbClr val="3366FF"/>
                </a:solidFill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33400" y="3035300"/>
              <a:ext cx="10968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3366FF"/>
                  </a:solidFill>
                </a:rPr>
                <a:t>Stage 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II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05" name="TextBox 104"/>
          <p:cNvSpPr txBox="1"/>
          <p:nvPr/>
        </p:nvSpPr>
        <p:spPr bwMode="auto">
          <a:xfrm>
            <a:off x="228600" y="1335088"/>
            <a:ext cx="7480300" cy="400110"/>
          </a:xfrm>
          <a:prstGeom prst="rect">
            <a:avLst/>
          </a:prstGeom>
          <a:solidFill>
            <a:srgbClr val="EEF3FF">
              <a:alpha val="96000"/>
            </a:srgbClr>
          </a:solidFill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Stage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II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2023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)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  + ITS +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EndCap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(CPC, Straw, TOF, ECAL)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6" name="Прямоугольник 25"/>
          <p:cNvSpPr/>
          <p:nvPr/>
        </p:nvSpPr>
        <p:spPr>
          <a:xfrm>
            <a:off x="5057775" y="3478213"/>
            <a:ext cx="252413" cy="1189037"/>
          </a:xfrm>
          <a:prstGeom prst="rect">
            <a:avLst/>
          </a:prstGeom>
          <a:solidFill>
            <a:srgbClr val="FFC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" name="Прямоугольник 26"/>
          <p:cNvSpPr/>
          <p:nvPr/>
        </p:nvSpPr>
        <p:spPr>
          <a:xfrm>
            <a:off x="7056438" y="3478213"/>
            <a:ext cx="250825" cy="1189037"/>
          </a:xfrm>
          <a:prstGeom prst="rect">
            <a:avLst/>
          </a:prstGeom>
          <a:solidFill>
            <a:srgbClr val="FFC0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8" name="Прямоугольник 27"/>
          <p:cNvSpPr/>
          <p:nvPr/>
        </p:nvSpPr>
        <p:spPr>
          <a:xfrm>
            <a:off x="4643438" y="3198813"/>
            <a:ext cx="252412" cy="1728787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" name="Прямоугольник 28"/>
          <p:cNvSpPr/>
          <p:nvPr/>
        </p:nvSpPr>
        <p:spPr>
          <a:xfrm>
            <a:off x="7451725" y="3198813"/>
            <a:ext cx="252413" cy="1728787"/>
          </a:xfrm>
          <a:prstGeom prst="rect">
            <a:avLst/>
          </a:prstGeom>
          <a:solidFill>
            <a:srgbClr val="FFC000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0" name="Прямая со стрелкой 30"/>
          <p:cNvCxnSpPr/>
          <p:nvPr/>
        </p:nvCxnSpPr>
        <p:spPr>
          <a:xfrm rot="2580000">
            <a:off x="4176713" y="2938463"/>
            <a:ext cx="1366837" cy="504825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32"/>
          <p:cNvCxnSpPr/>
          <p:nvPr/>
        </p:nvCxnSpPr>
        <p:spPr>
          <a:xfrm rot="1740000">
            <a:off x="4248150" y="2686050"/>
            <a:ext cx="792163" cy="973138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2106613"/>
            <a:ext cx="514667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6" name="Group 91"/>
          <p:cNvGrpSpPr>
            <a:grpSpLocks/>
          </p:cNvGrpSpPr>
          <p:nvPr/>
        </p:nvGrpSpPr>
        <p:grpSpPr bwMode="auto">
          <a:xfrm>
            <a:off x="4559300" y="3454400"/>
            <a:ext cx="3302000" cy="1854200"/>
            <a:chOff x="4572000" y="2209800"/>
            <a:chExt cx="3302000" cy="1854200"/>
          </a:xfrm>
        </p:grpSpPr>
        <p:grpSp>
          <p:nvGrpSpPr>
            <p:cNvPr id="107" name="Group 88"/>
            <p:cNvGrpSpPr>
              <a:grpSpLocks/>
            </p:cNvGrpSpPr>
            <p:nvPr/>
          </p:nvGrpSpPr>
          <p:grpSpPr bwMode="auto">
            <a:xfrm>
              <a:off x="4572000" y="2209800"/>
              <a:ext cx="731519" cy="1854200"/>
              <a:chOff x="4572000" y="2209800"/>
              <a:chExt cx="731519" cy="1854200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4572000" y="2209800"/>
                <a:ext cx="190500" cy="889000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4762500" y="2490788"/>
                <a:ext cx="165100" cy="608012"/>
              </a:xfrm>
              <a:prstGeom prst="rect">
                <a:avLst/>
              </a:prstGeom>
              <a:solidFill>
                <a:srgbClr val="226438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4572000" y="3175000"/>
                <a:ext cx="190500" cy="889000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4775200" y="3176588"/>
                <a:ext cx="165100" cy="608012"/>
              </a:xfrm>
              <a:prstGeom prst="rect">
                <a:avLst/>
              </a:prstGeom>
              <a:solidFill>
                <a:srgbClr val="226438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5245100" y="2490788"/>
                <a:ext cx="46038" cy="608012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5257800" y="3176588"/>
                <a:ext cx="46038" cy="608012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5067300" y="2490788"/>
                <a:ext cx="46038" cy="544512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5080000" y="3227388"/>
                <a:ext cx="46038" cy="544512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5143500" y="2490788"/>
                <a:ext cx="101600" cy="55721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5143500" y="3201988"/>
                <a:ext cx="101600" cy="55721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4940300" y="2503488"/>
                <a:ext cx="127000" cy="37941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4940300" y="3367088"/>
                <a:ext cx="127000" cy="37941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8" name="Group 89"/>
            <p:cNvGrpSpPr>
              <a:grpSpLocks/>
            </p:cNvGrpSpPr>
            <p:nvPr/>
          </p:nvGrpSpPr>
          <p:grpSpPr bwMode="auto">
            <a:xfrm>
              <a:off x="7137400" y="2222500"/>
              <a:ext cx="736600" cy="1841500"/>
              <a:chOff x="7137400" y="2222500"/>
              <a:chExt cx="736600" cy="1841500"/>
            </a:xfrm>
          </p:grpSpPr>
          <p:sp>
            <p:nvSpPr>
              <p:cNvPr id="126" name="Rectangle 125"/>
              <p:cNvSpPr/>
              <p:nvPr/>
            </p:nvSpPr>
            <p:spPr>
              <a:xfrm>
                <a:off x="7670800" y="2222500"/>
                <a:ext cx="190500" cy="889000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7683500" y="3175000"/>
                <a:ext cx="190500" cy="889000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7505700" y="2503488"/>
                <a:ext cx="165100" cy="608012"/>
              </a:xfrm>
              <a:prstGeom prst="rect">
                <a:avLst/>
              </a:prstGeom>
              <a:solidFill>
                <a:srgbClr val="226438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7518400" y="3176588"/>
                <a:ext cx="165100" cy="608012"/>
              </a:xfrm>
              <a:prstGeom prst="rect">
                <a:avLst/>
              </a:prstGeom>
              <a:solidFill>
                <a:srgbClr val="226438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7137400" y="2490788"/>
                <a:ext cx="46038" cy="608012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7137400" y="3176588"/>
                <a:ext cx="46038" cy="608012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7315200" y="2503488"/>
                <a:ext cx="46038" cy="544512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7315200" y="3227388"/>
                <a:ext cx="46038" cy="544512"/>
              </a:xfrm>
              <a:prstGeom prst="rect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7213600" y="2490788"/>
                <a:ext cx="101600" cy="55721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7200900" y="3214688"/>
                <a:ext cx="101600" cy="55721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7366000" y="2503488"/>
                <a:ext cx="127000" cy="37941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7366000" y="3367088"/>
                <a:ext cx="127000" cy="379412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9" name="Group 90"/>
            <p:cNvGrpSpPr>
              <a:grpSpLocks/>
            </p:cNvGrpSpPr>
            <p:nvPr/>
          </p:nvGrpSpPr>
          <p:grpSpPr bwMode="auto">
            <a:xfrm>
              <a:off x="5614193" y="3010694"/>
              <a:ext cx="1243806" cy="240506"/>
              <a:chOff x="5614193" y="3010694"/>
              <a:chExt cx="1243806" cy="240506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5918200" y="3048000"/>
                <a:ext cx="596900" cy="1588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5918200" y="3086100"/>
                <a:ext cx="596900" cy="1588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5918200" y="3200400"/>
                <a:ext cx="596900" cy="1588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5918200" y="3238500"/>
                <a:ext cx="596900" cy="1588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rot="16800000" flipH="1">
                <a:off x="5791994" y="30487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rot="16800000" flipH="1">
                <a:off x="5791994" y="32011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rot="16800000" flipH="1">
                <a:off x="5690394" y="32011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rot="16800000" flipH="1">
                <a:off x="5690394" y="30614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rot="16800000" flipH="1">
                <a:off x="5576094" y="32011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rot="16800000" flipH="1">
                <a:off x="5576094" y="30487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rot="16800000" flipH="1">
                <a:off x="6579394" y="32011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rot="16800000" flipH="1">
                <a:off x="6680994" y="32011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rot="16800000" flipH="1">
                <a:off x="6807994" y="32011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rot="16800000" flipH="1">
                <a:off x="6579394" y="30487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rot="16800000" flipH="1">
                <a:off x="6680994" y="30614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rot="16800000" flipH="1">
                <a:off x="6807994" y="3048794"/>
                <a:ext cx="87312" cy="12700"/>
              </a:xfrm>
              <a:prstGeom prst="line">
                <a:avLst/>
              </a:prstGeom>
              <a:ln>
                <a:solidFill>
                  <a:srgbClr val="00009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0" name="TextBox 149"/>
          <p:cNvSpPr txBox="1"/>
          <p:nvPr/>
        </p:nvSpPr>
        <p:spPr>
          <a:xfrm>
            <a:off x="8394700" y="4495800"/>
            <a:ext cx="693381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FHCal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8432800" y="4813300"/>
            <a:ext cx="533657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FFD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84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t="10382" r="26785" b="11237"/>
          <a:stretch>
            <a:fillRect/>
          </a:stretch>
        </p:blipFill>
        <p:spPr bwMode="auto">
          <a:xfrm>
            <a:off x="12700" y="691628"/>
            <a:ext cx="5156200" cy="473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/>
          <p:cNvSpPr/>
          <p:nvPr/>
        </p:nvSpPr>
        <p:spPr bwMode="auto">
          <a:xfrm>
            <a:off x="3698875" y="3269204"/>
            <a:ext cx="142875" cy="222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113354" y="714482"/>
            <a:ext cx="4030646" cy="2298065"/>
          </a:xfrm>
          <a:prstGeom prst="rect">
            <a:avLst/>
          </a:prstGeom>
          <a:solidFill>
            <a:srgbClr val="DFFBFF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Pb+Sc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 “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Shashlyk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”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</a:rPr>
              <a:t>read</a:t>
            </a:r>
            <a:r>
              <a:rPr lang="en-US" sz="2000" i="1" dirty="0">
                <a:solidFill>
                  <a:srgbClr val="000090"/>
                </a:solidFill>
              </a:rPr>
              <a:t>-out: 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>
                <a:solidFill>
                  <a:srgbClr val="000090"/>
                </a:solidFill>
              </a:rPr>
              <a:t>WLS fibers + MAPD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>
                <a:solidFill>
                  <a:srgbClr val="000090"/>
                </a:solidFill>
                <a:sym typeface="SymbolPS" charset="0"/>
              </a:rPr>
              <a:t>L ~35</a:t>
            </a:r>
            <a:r>
              <a:rPr lang="en-US" sz="2000" i="1" dirty="0">
                <a:solidFill>
                  <a:srgbClr val="000090"/>
                </a:solidFill>
              </a:rPr>
              <a:t> cm (~ 14 X</a:t>
            </a:r>
            <a:r>
              <a:rPr lang="en-US" sz="2000" i="1" baseline="-25000" dirty="0">
                <a:solidFill>
                  <a:srgbClr val="000090"/>
                </a:solidFill>
              </a:rPr>
              <a:t>0</a:t>
            </a:r>
            <a:r>
              <a:rPr lang="en-US" sz="2000" i="1" dirty="0">
                <a:solidFill>
                  <a:srgbClr val="000090"/>
                </a:solidFill>
              </a:rPr>
              <a:t>)</a:t>
            </a:r>
            <a:endParaRPr lang="en-US" sz="2000" i="1" dirty="0" smtClean="0">
              <a:solidFill>
                <a:srgbClr val="000090"/>
              </a:solidFill>
              <a:latin typeface="+mn-lt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Segmentation (4x4 cm</a:t>
            </a:r>
            <a:r>
              <a:rPr lang="en-US" sz="2000" i="1" baseline="30000" dirty="0" smtClean="0">
                <a:solidFill>
                  <a:srgbClr val="000090"/>
                </a:solidFill>
                <a:latin typeface="+mn-lt"/>
              </a:rPr>
              <a:t>2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),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(E) better than 5% @ 1 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GeV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; 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v"/>
            </a:pP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time resolution ~500 </a:t>
            </a:r>
            <a:r>
              <a:rPr lang="en-US" sz="2000" i="1" dirty="0" err="1" smtClean="0">
                <a:solidFill>
                  <a:srgbClr val="000090"/>
                </a:solidFill>
                <a:latin typeface="+mn-lt"/>
              </a:rPr>
              <a:t>ps</a:t>
            </a:r>
            <a:r>
              <a:rPr lang="en-US" sz="2000" i="1" dirty="0" smtClean="0">
                <a:solidFill>
                  <a:srgbClr val="000090"/>
                </a:solidFill>
                <a:latin typeface="+mn-lt"/>
              </a:rPr>
              <a:t>  </a:t>
            </a:r>
            <a:endParaRPr lang="ru-RU" sz="2000" i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" y="681561"/>
            <a:ext cx="3879588" cy="400110"/>
          </a:xfrm>
          <a:prstGeom prst="rect">
            <a:avLst/>
          </a:prstGeom>
          <a:solidFill>
            <a:srgbClr val="F9DCC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Barrel </a:t>
            </a:r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ECAL 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~ </a:t>
            </a:r>
            <a:r>
              <a:rPr lang="en-US" sz="2000" b="1" dirty="0" smtClean="0">
                <a:solidFill>
                  <a:srgbClr val="DE4E43"/>
                </a:solidFill>
                <a:latin typeface="Arial"/>
                <a:cs typeface="Arial"/>
              </a:rPr>
              <a:t>43 000</a:t>
            </a:r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  modules</a:t>
            </a:r>
            <a:endParaRPr lang="ru-RU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08101" y="2247900"/>
            <a:ext cx="2836332" cy="400110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p</a:t>
            </a:r>
            <a:r>
              <a:rPr lang="en-US" sz="2000" i="1" dirty="0" smtClean="0">
                <a:solidFill>
                  <a:schemeClr val="bg1"/>
                </a:solidFill>
              </a:rPr>
              <a:t>rojective geometry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98580" y="108083"/>
            <a:ext cx="5774412" cy="492443"/>
          </a:xfrm>
          <a:prstGeom prst="rect">
            <a:avLst/>
          </a:prstGeom>
          <a:solidFill>
            <a:srgbClr val="EEF3FF"/>
          </a:solidFill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</a:rPr>
              <a:t>Electromagnetic calorimeter: ECAL</a:t>
            </a:r>
            <a:endParaRPr lang="ru-RU" sz="2600" b="1" dirty="0">
              <a:solidFill>
                <a:srgbClr val="00009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091941"/>
            <a:ext cx="3390900" cy="25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8987" r="22678" b="11047"/>
          <a:stretch>
            <a:fillRect/>
          </a:stretch>
        </p:blipFill>
        <p:spPr bwMode="auto">
          <a:xfrm>
            <a:off x="5448300" y="3136900"/>
            <a:ext cx="1059870" cy="73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57433" y="5092694"/>
            <a:ext cx="2212747" cy="400110"/>
          </a:xfrm>
          <a:prstGeom prst="rect">
            <a:avLst/>
          </a:prstGeom>
          <a:solidFill>
            <a:srgbClr val="F9DCCF"/>
          </a:solidFill>
        </p:spPr>
        <p:txBody>
          <a:bodyPr wrap="none" rtlCol="0" anchor="b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</a:rPr>
              <a:t>m</a:t>
            </a:r>
            <a:r>
              <a:rPr lang="en-US" sz="2000" i="1" dirty="0" smtClean="0">
                <a:solidFill>
                  <a:srgbClr val="000090"/>
                </a:solidFill>
              </a:rPr>
              <a:t>odule prototype</a:t>
            </a:r>
            <a:endParaRPr lang="en-US" sz="2000" i="1" baseline="30000" dirty="0">
              <a:solidFill>
                <a:srgbClr val="00009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 bwMode="auto">
          <a:xfrm>
            <a:off x="3822700" y="3390900"/>
            <a:ext cx="1790700" cy="660400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00400" y="546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2" descr="\\dub-sv-fs1\Projects\JINR\MPD\DESIGN\WORKDATA\User_Folders\Osipov.Dmitriy\Для презентации\2017-08-25\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4685177"/>
            <a:ext cx="2515716" cy="16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553633" y="5867394"/>
            <a:ext cx="2155515" cy="400110"/>
          </a:xfrm>
          <a:prstGeom prst="rect">
            <a:avLst/>
          </a:prstGeom>
          <a:solidFill>
            <a:srgbClr val="F9DCCF"/>
          </a:solidFill>
        </p:spPr>
        <p:txBody>
          <a:bodyPr wrap="none" rtlCol="0" anchor="b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block of modules</a:t>
            </a:r>
            <a:endParaRPr lang="en-US" sz="2000" i="1" baseline="30000" dirty="0">
              <a:solidFill>
                <a:srgbClr val="000090"/>
              </a:solidFill>
            </a:endParaRPr>
          </a:p>
        </p:txBody>
      </p:sp>
      <p:pic>
        <p:nvPicPr>
          <p:cNvPr id="20" name="Picture 6" descr="NICA-Logo_4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400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57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3323304"/>
            <a:ext cx="3319461" cy="3387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\\DUB-SV-FS1\Projects\JINR\MPD\DESIGN\WORKDATA\Andrey.Sharov\Rama_Sila\Картинки_V1\4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1252717"/>
            <a:ext cx="3200399" cy="240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8888" r="2779" b="9135"/>
          <a:stretch>
            <a:fillRect/>
          </a:stretch>
        </p:blipFill>
        <p:spPr bwMode="auto">
          <a:xfrm>
            <a:off x="304799" y="3932344"/>
            <a:ext cx="4615035" cy="220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\\DUB-SV-FS1\Projects\JINR\MPD\DESIGN\WORKDATA\Andrey.Sharov\Tehnol_sbor_V1\For_prezentac\10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764" y="1249364"/>
            <a:ext cx="4264186" cy="202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973263" y="160338"/>
            <a:ext cx="5058597" cy="461665"/>
          </a:xfrm>
          <a:prstGeom prst="rect">
            <a:avLst/>
          </a:prstGeom>
          <a:solidFill>
            <a:srgbClr val="AEFFF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t</a:t>
            </a:r>
            <a:r>
              <a:rPr lang="en-US" sz="2400" b="1" dirty="0" smtClean="0">
                <a:solidFill>
                  <a:srgbClr val="000090"/>
                </a:solidFill>
              </a:rPr>
              <a:t>wo scenarios of </a:t>
            </a:r>
            <a:r>
              <a:rPr lang="en-US" sz="2400" b="1" dirty="0" err="1" smtClean="0">
                <a:solidFill>
                  <a:srgbClr val="000090"/>
                </a:solidFill>
              </a:rPr>
              <a:t>ECal</a:t>
            </a:r>
            <a:r>
              <a:rPr lang="en-US" sz="2400" b="1" dirty="0" smtClean="0">
                <a:solidFill>
                  <a:srgbClr val="000090"/>
                </a:solidFill>
              </a:rPr>
              <a:t> integration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98600" y="825500"/>
            <a:ext cx="1477087" cy="400110"/>
          </a:xfrm>
          <a:prstGeom prst="rect">
            <a:avLst/>
          </a:prstGeom>
          <a:solidFill>
            <a:srgbClr val="FBF1D7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</a:rPr>
              <a:t>s</a:t>
            </a:r>
            <a:r>
              <a:rPr lang="en-US" sz="2000" b="1" dirty="0" smtClean="0">
                <a:solidFill>
                  <a:srgbClr val="000090"/>
                </a:solidFill>
              </a:rPr>
              <a:t>cenario A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1400" y="774700"/>
            <a:ext cx="1496123" cy="400110"/>
          </a:xfrm>
          <a:prstGeom prst="rect">
            <a:avLst/>
          </a:prstGeom>
          <a:solidFill>
            <a:srgbClr val="FBF1D7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90"/>
                </a:solidFill>
              </a:rPr>
              <a:t>s</a:t>
            </a:r>
            <a:r>
              <a:rPr lang="en-US" sz="2000" b="1" dirty="0" smtClean="0">
                <a:solidFill>
                  <a:srgbClr val="000090"/>
                </a:solidFill>
              </a:rPr>
              <a:t>cenario B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79700" y="1524000"/>
            <a:ext cx="1501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</a:rPr>
              <a:t>184</a:t>
            </a:r>
            <a:r>
              <a:rPr lang="en-US" sz="2000" i="1" dirty="0" smtClean="0">
                <a:solidFill>
                  <a:srgbClr val="000090"/>
                </a:solidFill>
              </a:rPr>
              <a:t> towers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24200" y="1981200"/>
            <a:ext cx="945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</a:rPr>
              <a:t>5</a:t>
            </a:r>
            <a:r>
              <a:rPr lang="en-US" sz="2000" i="1" dirty="0" smtClean="0">
                <a:solidFill>
                  <a:srgbClr val="000090"/>
                </a:solidFill>
              </a:rPr>
              <a:t> tons</a:t>
            </a:r>
            <a:endParaRPr lang="en-US" sz="2000" i="1" dirty="0">
              <a:solidFill>
                <a:srgbClr val="000090"/>
              </a:solidFill>
            </a:endParaRPr>
          </a:p>
        </p:txBody>
      </p:sp>
      <p:cxnSp>
        <p:nvCxnSpPr>
          <p:cNvPr id="17" name="Curved Connector 16"/>
          <p:cNvCxnSpPr/>
          <p:nvPr/>
        </p:nvCxnSpPr>
        <p:spPr>
          <a:xfrm>
            <a:off x="9144000" y="0"/>
            <a:ext cx="914400" cy="91440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5400000">
            <a:off x="2025650" y="3448050"/>
            <a:ext cx="1638300" cy="1041400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620000" y="1244600"/>
            <a:ext cx="1309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</a:rPr>
              <a:t>~ </a:t>
            </a:r>
            <a:r>
              <a:rPr lang="en-US" sz="2000" b="1" i="1" dirty="0">
                <a:solidFill>
                  <a:srgbClr val="000090"/>
                </a:solidFill>
              </a:rPr>
              <a:t>9</a:t>
            </a:r>
            <a:r>
              <a:rPr lang="en-US" sz="2000" b="1" i="1" dirty="0" smtClean="0">
                <a:solidFill>
                  <a:srgbClr val="000090"/>
                </a:solidFill>
              </a:rPr>
              <a:t>0</a:t>
            </a:r>
            <a:r>
              <a:rPr lang="en-US" sz="2000" i="1" dirty="0" smtClean="0">
                <a:solidFill>
                  <a:srgbClr val="000090"/>
                </a:solidFill>
              </a:rPr>
              <a:t> tons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0100" y="2794000"/>
            <a:ext cx="108893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90"/>
                </a:solidFill>
              </a:rPr>
              <a:t>5520 mm</a:t>
            </a:r>
            <a:endParaRPr lang="en-US" sz="1600" i="1" dirty="0">
              <a:solidFill>
                <a:srgbClr val="000090"/>
              </a:solidFill>
            </a:endParaRPr>
          </a:p>
        </p:txBody>
      </p:sp>
      <p:pic>
        <p:nvPicPr>
          <p:cNvPr id="18" name="Picture 6" descr="NICA-Logo_4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400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77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25400" y="770235"/>
            <a:ext cx="3771900" cy="1323439"/>
          </a:xfrm>
          <a:prstGeom prst="rect">
            <a:avLst/>
          </a:prstGeom>
          <a:solidFill>
            <a:srgbClr val="EAFCFF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technology transfer </a:t>
            </a:r>
          </a:p>
          <a:p>
            <a:pPr eaLnBrk="1" hangingPunct="1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from </a:t>
            </a:r>
            <a:r>
              <a:rPr lang="en-US" sz="2000" b="1" i="1" dirty="0">
                <a:solidFill>
                  <a:srgbClr val="DE4E43"/>
                </a:solidFill>
                <a:latin typeface="Arial"/>
                <a:cs typeface="Arial"/>
              </a:rPr>
              <a:t>ALICE/CERN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US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 eaLnBrk="1" hangingPunct="1">
              <a:buFont typeface="Arial"/>
              <a:buChar char="•"/>
            </a:pP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MAPS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of new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ALICE ITS</a:t>
            </a:r>
          </a:p>
          <a:p>
            <a:pPr marL="285750" indent="-285750" eaLnBrk="1" hangingPunct="1">
              <a:buFont typeface="Arial"/>
              <a:buChar char="•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carbon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fiber space frames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  <a:endParaRPr lang="en-US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2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36" y="2521028"/>
            <a:ext cx="4282263" cy="245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37" y="727077"/>
            <a:ext cx="5195463" cy="298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394200" y="2462213"/>
            <a:ext cx="4038600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ru-RU" sz="2000" b="1" i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~ 9 500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ru-RU" sz="2000" b="1" i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ALPIDE MAPS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ru-RU" sz="2000" i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in </a:t>
            </a:r>
            <a:r>
              <a:rPr lang="en-US" altLang="ru-RU" sz="2000" b="1" i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5</a:t>
            </a:r>
            <a:r>
              <a:rPr lang="en-US" altLang="ru-RU" sz="2000" i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cylinders of </a:t>
            </a:r>
            <a:r>
              <a:rPr lang="en-US" altLang="ru-RU" sz="2000" b="1" i="1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2</a:t>
            </a:r>
            <a:r>
              <a:rPr lang="en-US" altLang="ru-RU" sz="2000" i="1" dirty="0" smtClean="0">
                <a:solidFill>
                  <a:srgbClr val="000090"/>
                </a:solidFill>
                <a:latin typeface="Arial"/>
                <a:ea typeface="+mn-ea"/>
                <a:cs typeface="Arial"/>
              </a:rPr>
              <a:t> barrels  </a:t>
            </a: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altLang="ru-RU" sz="2000" i="1" dirty="0" smtClean="0">
              <a:solidFill>
                <a:srgbClr val="000090"/>
              </a:solidFill>
              <a:latin typeface="Arial"/>
              <a:ea typeface="+mn-ea"/>
              <a:cs typeface="Arial"/>
            </a:endParaRPr>
          </a:p>
          <a:p>
            <a:pPr eaLnBrk="1" hangingPunct="1">
              <a:buFont typeface="Arial" panose="020B0604020202020204" pitchFamily="34" charset="0"/>
              <a:buNone/>
              <a:defRPr/>
            </a:pPr>
            <a:endParaRPr lang="ru-RU" altLang="ru-RU" sz="2000" i="1" dirty="0">
              <a:solidFill>
                <a:srgbClr val="000090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9" name="Gruppieren 15"/>
          <p:cNvGrpSpPr>
            <a:grpSpLocks/>
          </p:cNvGrpSpPr>
          <p:nvPr/>
        </p:nvGrpSpPr>
        <p:grpSpPr bwMode="auto">
          <a:xfrm>
            <a:off x="6743700" y="647701"/>
            <a:ext cx="2176463" cy="1396999"/>
            <a:chOff x="289739" y="1149628"/>
            <a:chExt cx="5284649" cy="2588419"/>
          </a:xfrm>
        </p:grpSpPr>
        <p:sp>
          <p:nvSpPr>
            <p:cNvPr id="10" name="Ellipse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516457" y="2366223"/>
              <a:ext cx="336784" cy="337620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sp>
          <p:nvSpPr>
            <p:cNvPr id="11" name="Pfeil nach rechts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620753" y="2325477"/>
              <a:ext cx="766722" cy="378366"/>
            </a:xfrm>
            <a:prstGeom prst="rightArrow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cxnSp>
          <p:nvCxnSpPr>
            <p:cNvPr id="12" name="Gerade Verbindung mit Pfeil 7">
              <a:extLst>
                <a:ext uri="{FF2B5EF4-FFF2-40B4-BE49-F238E27FC236}"/>
              </a:extLst>
            </p:cNvPr>
            <p:cNvCxnSpPr/>
            <p:nvPr/>
          </p:nvCxnSpPr>
          <p:spPr>
            <a:xfrm flipV="1">
              <a:off x="2989388" y="1820987"/>
              <a:ext cx="1422377" cy="518071"/>
            </a:xfrm>
            <a:prstGeom prst="straightConnector1">
              <a:avLst/>
            </a:prstGeom>
            <a:ln w="38100">
              <a:solidFill>
                <a:srgbClr val="00FF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38">
              <a:extLst>
                <a:ext uri="{FF2B5EF4-FFF2-40B4-BE49-F238E27FC236}"/>
              </a:extLst>
            </p:cNvPr>
            <p:cNvCxnSpPr/>
            <p:nvPr/>
          </p:nvCxnSpPr>
          <p:spPr>
            <a:xfrm>
              <a:off x="2989388" y="2540854"/>
              <a:ext cx="1773492" cy="79555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40">
              <a:extLst>
                <a:ext uri="{FF2B5EF4-FFF2-40B4-BE49-F238E27FC236}"/>
              </a:extLst>
            </p:cNvPr>
            <p:cNvCxnSpPr/>
            <p:nvPr/>
          </p:nvCxnSpPr>
          <p:spPr>
            <a:xfrm>
              <a:off x="2989388" y="2736829"/>
              <a:ext cx="1182328" cy="547177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42">
              <a:extLst>
                <a:ext uri="{FF2B5EF4-FFF2-40B4-BE49-F238E27FC236}"/>
              </a:extLst>
            </p:cNvPr>
            <p:cNvSpPr/>
            <p:nvPr/>
          </p:nvSpPr>
          <p:spPr>
            <a:xfrm flipV="1">
              <a:off x="4198588" y="3284006"/>
              <a:ext cx="137938" cy="139705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sp>
          <p:nvSpPr>
            <p:cNvPr id="16" name="Ellipse 43">
              <a:extLst>
                <a:ext uri="{FF2B5EF4-FFF2-40B4-BE49-F238E27FC236}"/>
              </a:extLst>
            </p:cNvPr>
            <p:cNvSpPr/>
            <p:nvPr/>
          </p:nvSpPr>
          <p:spPr>
            <a:xfrm flipV="1">
              <a:off x="4469090" y="1661879"/>
              <a:ext cx="206012" cy="205676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sp>
          <p:nvSpPr>
            <p:cNvPr id="17" name="Ellipse 44">
              <a:extLst>
                <a:ext uri="{FF2B5EF4-FFF2-40B4-BE49-F238E27FC236}"/>
              </a:extLst>
            </p:cNvPr>
            <p:cNvSpPr/>
            <p:nvPr/>
          </p:nvSpPr>
          <p:spPr>
            <a:xfrm flipV="1">
              <a:off x="4811249" y="2550556"/>
              <a:ext cx="137938" cy="137764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de-DE"/>
            </a:p>
          </p:txBody>
        </p:sp>
        <p:sp>
          <p:nvSpPr>
            <p:cNvPr id="18" name="Textfeld 10"/>
            <p:cNvSpPr txBox="1">
              <a:spLocks noChangeArrowheads="1"/>
            </p:cNvSpPr>
            <p:nvPr/>
          </p:nvSpPr>
          <p:spPr bwMode="auto">
            <a:xfrm>
              <a:off x="2481459" y="1346286"/>
              <a:ext cx="57419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3200" dirty="0">
                  <a:solidFill>
                    <a:srgbClr val="00FF00"/>
                  </a:solidFill>
                  <a:latin typeface="Times New Roman" charset="0"/>
                </a:rPr>
                <a:t>D</a:t>
              </a:r>
              <a:r>
                <a:rPr lang="de-DE" sz="3200" baseline="30000" dirty="0">
                  <a:solidFill>
                    <a:srgbClr val="00FF00"/>
                  </a:solidFill>
                  <a:latin typeface="Times New Roman" charset="0"/>
                </a:rPr>
                <a:t>+</a:t>
              </a:r>
              <a:endParaRPr lang="de-DE" sz="3200" dirty="0">
                <a:solidFill>
                  <a:srgbClr val="00FF00"/>
                </a:solidFill>
                <a:latin typeface="Times New Roman" charset="0"/>
              </a:endParaRPr>
            </a:p>
          </p:txBody>
        </p:sp>
        <p:sp>
          <p:nvSpPr>
            <p:cNvPr id="19" name="Textfeld 46"/>
            <p:cNvSpPr txBox="1">
              <a:spLocks noChangeArrowheads="1"/>
            </p:cNvSpPr>
            <p:nvPr/>
          </p:nvSpPr>
          <p:spPr bwMode="auto">
            <a:xfrm>
              <a:off x="4785229" y="1323165"/>
              <a:ext cx="48122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3200">
                  <a:solidFill>
                    <a:srgbClr val="00FFFF"/>
                  </a:solidFill>
                  <a:latin typeface="Times New Roman" charset="0"/>
                </a:rPr>
                <a:t>K</a:t>
              </a:r>
              <a:r>
                <a:rPr lang="de-DE" sz="3200" baseline="30000">
                  <a:solidFill>
                    <a:srgbClr val="00FFFF"/>
                  </a:solidFill>
                  <a:latin typeface="Times New Roman" charset="0"/>
                </a:rPr>
                <a:t>-</a:t>
              </a:r>
              <a:endParaRPr lang="de-DE" sz="3200">
                <a:solidFill>
                  <a:srgbClr val="00FFFF"/>
                </a:solidFill>
                <a:latin typeface="Times New Roman" charset="0"/>
              </a:endParaRPr>
            </a:p>
          </p:txBody>
        </p:sp>
        <p:sp>
          <p:nvSpPr>
            <p:cNvPr id="20" name="Textfeld 47"/>
            <p:cNvSpPr txBox="1">
              <a:spLocks noChangeArrowheads="1"/>
            </p:cNvSpPr>
            <p:nvPr/>
          </p:nvSpPr>
          <p:spPr bwMode="auto">
            <a:xfrm>
              <a:off x="5025840" y="2366362"/>
              <a:ext cx="5485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l-GR" sz="3200">
                  <a:solidFill>
                    <a:srgbClr val="FF00FF"/>
                  </a:solidFill>
                  <a:latin typeface="Times New Roman" charset="0"/>
                </a:rPr>
                <a:t>π</a:t>
              </a:r>
              <a:r>
                <a:rPr lang="de-DE" sz="3200" baseline="30000">
                  <a:solidFill>
                    <a:srgbClr val="FF00FF"/>
                  </a:solidFill>
                  <a:latin typeface="Times New Roman" charset="0"/>
                </a:rPr>
                <a:t>+</a:t>
              </a:r>
              <a:endParaRPr lang="de-DE" sz="3200">
                <a:solidFill>
                  <a:srgbClr val="FF00FF"/>
                </a:solidFill>
                <a:latin typeface="Times New Roman" charset="0"/>
              </a:endParaRPr>
            </a:p>
          </p:txBody>
        </p:sp>
        <p:sp>
          <p:nvSpPr>
            <p:cNvPr id="21" name="Textfeld 48"/>
            <p:cNvSpPr txBox="1">
              <a:spLocks noChangeArrowheads="1"/>
            </p:cNvSpPr>
            <p:nvPr/>
          </p:nvSpPr>
          <p:spPr bwMode="auto">
            <a:xfrm>
              <a:off x="4342697" y="3153272"/>
              <a:ext cx="54854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l-GR" sz="3200">
                  <a:solidFill>
                    <a:srgbClr val="FF00FF"/>
                  </a:solidFill>
                  <a:latin typeface="Times New Roman" charset="0"/>
                </a:rPr>
                <a:t>π</a:t>
              </a:r>
              <a:r>
                <a:rPr lang="de-DE" sz="3200" baseline="30000">
                  <a:solidFill>
                    <a:srgbClr val="FF00FF"/>
                  </a:solidFill>
                  <a:latin typeface="Times New Roman" charset="0"/>
                </a:rPr>
                <a:t>+</a:t>
              </a:r>
              <a:endParaRPr lang="de-DE" sz="3200">
                <a:solidFill>
                  <a:srgbClr val="FF00FF"/>
                </a:solidFill>
                <a:latin typeface="Times New Roman" charset="0"/>
              </a:endParaRPr>
            </a:p>
          </p:txBody>
        </p:sp>
        <p:pic>
          <p:nvPicPr>
            <p:cNvPr id="22" name="Picture 4" descr="coll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bright="6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03" t="22414" r="35577" b="19571"/>
            <a:stretch>
              <a:fillRect/>
            </a:stretch>
          </p:blipFill>
          <p:spPr bwMode="auto">
            <a:xfrm>
              <a:off x="289739" y="1149628"/>
              <a:ext cx="1795463" cy="256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215900" y="3898900"/>
            <a:ext cx="2882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</a:rPr>
              <a:t>t</a:t>
            </a:r>
            <a:r>
              <a:rPr lang="en-US" sz="2000" i="1" dirty="0" smtClean="0">
                <a:solidFill>
                  <a:srgbClr val="000090"/>
                </a:solidFill>
              </a:rPr>
              <a:t>entative assembly </a:t>
            </a:r>
          </a:p>
          <a:p>
            <a:pPr algn="r"/>
            <a:r>
              <a:rPr lang="en-US" sz="2000" i="1" dirty="0" smtClean="0">
                <a:solidFill>
                  <a:srgbClr val="000090"/>
                </a:solidFill>
              </a:rPr>
              <a:t>layout 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26" name="TextBox 6"/>
          <p:cNvSpPr txBox="1">
            <a:spLocks noChangeArrowheads="1"/>
          </p:cNvSpPr>
          <p:nvPr/>
        </p:nvSpPr>
        <p:spPr bwMode="auto">
          <a:xfrm>
            <a:off x="1528763" y="147638"/>
            <a:ext cx="5478667" cy="461665"/>
          </a:xfrm>
          <a:prstGeom prst="rect">
            <a:avLst/>
          </a:prstGeom>
          <a:solidFill>
            <a:srgbClr val="AEFFF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Inner Tracker System </a:t>
            </a:r>
            <a:r>
              <a:rPr lang="en-US" sz="2400" b="1" i="1" dirty="0" smtClean="0">
                <a:solidFill>
                  <a:srgbClr val="000090"/>
                </a:solidFill>
              </a:rPr>
              <a:t>(MPD stage II)</a:t>
            </a:r>
            <a:endParaRPr lang="en-US" sz="2400" b="1" i="1" dirty="0">
              <a:solidFill>
                <a:srgbClr val="000090"/>
              </a:solidFill>
            </a:endParaRPr>
          </a:p>
        </p:txBody>
      </p:sp>
      <p:pic>
        <p:nvPicPr>
          <p:cNvPr id="28" name="Picture 6" descr="NICA-Logo_4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25400"/>
            <a:ext cx="1244600" cy="61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73600" y="3994835"/>
            <a:ext cx="4114800" cy="400110"/>
          </a:xfrm>
          <a:prstGeom prst="rect">
            <a:avLst/>
          </a:prstGeom>
          <a:solidFill>
            <a:srgbClr val="FFFEF8"/>
          </a:solidFill>
        </p:spPr>
        <p:txBody>
          <a:bodyPr wrap="square">
            <a:spAutoFit/>
          </a:bodyPr>
          <a:lstStyle/>
          <a:p>
            <a:pPr algn="r"/>
            <a:r>
              <a:rPr lang="en-US" sz="2000" b="1" i="1" dirty="0" smtClean="0">
                <a:solidFill>
                  <a:srgbClr val="000090"/>
                </a:solidFill>
              </a:rPr>
              <a:t>4,9</a:t>
            </a:r>
            <a:r>
              <a:rPr lang="x-none" sz="2000" b="1" i="1" dirty="0" smtClean="0">
                <a:solidFill>
                  <a:srgbClr val="000090"/>
                </a:solidFill>
              </a:rPr>
              <a:t>۰</a:t>
            </a:r>
            <a:r>
              <a:rPr lang="en-US" sz="2000" b="1" i="1" dirty="0" smtClean="0">
                <a:solidFill>
                  <a:srgbClr val="000090"/>
                </a:solidFill>
              </a:rPr>
              <a:t>10</a:t>
            </a:r>
            <a:r>
              <a:rPr lang="en-US" sz="2000" b="1" i="1" baseline="30000" dirty="0" smtClean="0">
                <a:solidFill>
                  <a:srgbClr val="000090"/>
                </a:solidFill>
              </a:rPr>
              <a:t>9</a:t>
            </a:r>
            <a:r>
              <a:rPr lang="en-US" sz="2000" i="1" dirty="0" smtClean="0">
                <a:solidFill>
                  <a:srgbClr val="000090"/>
                </a:solidFill>
              </a:rPr>
              <a:t> pixels,</a:t>
            </a:r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active </a:t>
            </a:r>
            <a:r>
              <a:rPr lang="en-US" sz="2000" i="1" dirty="0">
                <a:solidFill>
                  <a:srgbClr val="000090"/>
                </a:solidFill>
              </a:rPr>
              <a:t>area </a:t>
            </a:r>
            <a:r>
              <a:rPr lang="en-US" sz="2000" b="1" i="1" dirty="0">
                <a:solidFill>
                  <a:srgbClr val="000090"/>
                </a:solidFill>
              </a:rPr>
              <a:t>3,9 m</a:t>
            </a:r>
            <a:r>
              <a:rPr lang="en-US" sz="2000" b="1" i="1" baseline="30000" dirty="0">
                <a:solidFill>
                  <a:srgbClr val="000090"/>
                </a:solidFill>
              </a:rPr>
              <a:t>2</a:t>
            </a:r>
            <a:r>
              <a:rPr lang="en-US" sz="2000" i="1" dirty="0">
                <a:solidFill>
                  <a:srgbClr val="000090"/>
                </a:solidFill>
              </a:rPr>
              <a:t>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087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087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3087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29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0604"/>
            <a:ext cx="6718300" cy="204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558800" y="4692134"/>
            <a:ext cx="5892800" cy="400110"/>
          </a:xfrm>
          <a:prstGeom prst="rect">
            <a:avLst/>
          </a:prstGeom>
          <a:solidFill>
            <a:srgbClr val="DFFAF5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</a:rPr>
              <a:t>beam </a:t>
            </a:r>
            <a:r>
              <a:rPr lang="en-US" sz="2000" b="1" dirty="0" smtClean="0">
                <a:solidFill>
                  <a:srgbClr val="000090"/>
                </a:solidFill>
              </a:rPr>
              <a:t>pipe:  </a:t>
            </a:r>
            <a:r>
              <a:rPr lang="en-US" sz="2000" i="1" dirty="0" smtClean="0">
                <a:solidFill>
                  <a:srgbClr val="000090"/>
                </a:solidFill>
              </a:rPr>
              <a:t>possible </a:t>
            </a:r>
            <a:r>
              <a:rPr lang="en-US" sz="2000" i="1" dirty="0">
                <a:solidFill>
                  <a:srgbClr val="000090"/>
                </a:solidFill>
              </a:rPr>
              <a:t>cooperation </a:t>
            </a:r>
            <a:r>
              <a:rPr lang="en-US" sz="2000" i="1" dirty="0" smtClean="0">
                <a:solidFill>
                  <a:srgbClr val="000090"/>
                </a:solidFill>
              </a:rPr>
              <a:t>with </a:t>
            </a:r>
            <a:r>
              <a:rPr lang="en-US" sz="2000" b="1" i="1" dirty="0" smtClean="0">
                <a:solidFill>
                  <a:srgbClr val="FF0000"/>
                </a:solidFill>
              </a:rPr>
              <a:t>CERN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71700" y="5880100"/>
            <a:ext cx="335510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Stage I: </a:t>
            </a:r>
            <a:r>
              <a:rPr lang="en-US" sz="2000" b="1" i="1" dirty="0" smtClean="0">
                <a:solidFill>
                  <a:srgbClr val="FF0000"/>
                </a:solidFill>
              </a:rPr>
              <a:t>64</a:t>
            </a:r>
            <a:r>
              <a:rPr lang="en-US" sz="2000" i="1" dirty="0" smtClean="0">
                <a:solidFill>
                  <a:srgbClr val="000090"/>
                </a:solidFill>
              </a:rPr>
              <a:t> mm in diameter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42100" y="5486400"/>
            <a:ext cx="23710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Stage II: </a:t>
            </a: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38</a:t>
            </a:r>
            <a:r>
              <a:rPr lang="en-US" sz="2000" i="1" dirty="0" smtClean="0">
                <a:solidFill>
                  <a:srgbClr val="000090"/>
                </a:solidFill>
              </a:rPr>
              <a:t> mm in diameter</a:t>
            </a:r>
            <a:endParaRPr lang="en-US" sz="2000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081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1701" y="2522836"/>
            <a:ext cx="5054600" cy="1077218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pPr algn="ctr" eaLnBrk="1" hangingPunct="1">
              <a:buSzPct val="75000"/>
            </a:pPr>
            <a:r>
              <a:rPr lang="en-US" sz="3200" b="1" dirty="0" smtClean="0">
                <a:solidFill>
                  <a:srgbClr val="FFFFFF"/>
                </a:solidFill>
              </a:rPr>
              <a:t>Conclusions </a:t>
            </a:r>
          </a:p>
          <a:p>
            <a:pPr algn="ctr" eaLnBrk="1" hangingPunct="1">
              <a:buSzPct val="75000"/>
            </a:pPr>
            <a:r>
              <a:rPr lang="en-US" sz="3200" b="1" dirty="0" smtClean="0">
                <a:solidFill>
                  <a:srgbClr val="FFFFFF"/>
                </a:solidFill>
              </a:rPr>
              <a:t>and summary</a:t>
            </a:r>
            <a:endParaRPr lang="en-US" sz="3200" b="1" dirty="0" smtClean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71059" y="188640"/>
            <a:ext cx="4108824" cy="504056"/>
          </a:xfrm>
          <a:solidFill>
            <a:srgbClr val="9DFCFF"/>
          </a:solidFill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  <a:ea typeface="Lucida Grande"/>
                <a:cs typeface="Arial"/>
              </a:rPr>
              <a:t>m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ea typeface="Lucida Grande"/>
                <a:cs typeface="Arial"/>
              </a:rPr>
              <a:t>ajor milestones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978180"/>
            <a:ext cx="8208912" cy="5144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3366FF"/>
                </a:solidFill>
                <a:latin typeface="Arial"/>
                <a:cs typeface="Arial"/>
              </a:rPr>
              <a:t>2018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start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BM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@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N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experiment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(min. configuration)</a:t>
            </a:r>
            <a:endParaRPr lang="ru-RU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2018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2019 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Booster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commissioning</a:t>
            </a:r>
            <a:endParaRPr lang="ru-RU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201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9</a:t>
            </a:r>
            <a:r>
              <a:rPr lang="ru-RU" sz="2000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readiness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MPD Hall</a:t>
            </a:r>
            <a:endParaRPr lang="en-US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2019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MPD magnet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commissioning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2020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completion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civil construction 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(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build.</a:t>
            </a:r>
            <a:r>
              <a:rPr lang="ru-RU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17)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2020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	–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MPD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commissioning (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Stage I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)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2020</a:t>
            </a:r>
            <a:r>
              <a:rPr lang="ru-RU" sz="2000" i="1" dirty="0" smtClean="0">
                <a:solidFill>
                  <a:srgbClr val="FF0000"/>
                </a:solidFill>
                <a:latin typeface="Arial"/>
                <a:cs typeface="Arial"/>
              </a:rPr>
              <a:t> –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2021</a:t>
            </a:r>
            <a:r>
              <a:rPr lang="en-US" sz="2000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2000" i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Collider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commissioning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2020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	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completion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“NICA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Center”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construction</a:t>
            </a:r>
            <a:endParaRPr lang="en-US" sz="2000" b="1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ru-RU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commissioning 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Computer center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2023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	–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MPD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commissioning (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Stage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II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)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2025	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	</a:t>
            </a:r>
            <a:r>
              <a:rPr lang="ru-RU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–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SPD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commissioning (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Stage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  <a:endParaRPr lang="ru-RU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2822" y="171792"/>
            <a:ext cx="1203674" cy="5929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19930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19930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19930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74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4700"/>
            <a:ext cx="9144000" cy="40493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13548" y="221614"/>
            <a:ext cx="6284309" cy="830997"/>
          </a:xfrm>
          <a:prstGeom prst="rect">
            <a:avLst/>
          </a:prstGeom>
          <a:solidFill>
            <a:srgbClr val="AD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kick-off meeting on formation of </a:t>
            </a:r>
          </a:p>
          <a:p>
            <a:pPr algn="ctr"/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the MPD and BM@N Collaborations 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8200" y="1155700"/>
            <a:ext cx="4966573" cy="400110"/>
          </a:xfrm>
          <a:prstGeom prst="rect">
            <a:avLst/>
          </a:prstGeom>
          <a:solidFill>
            <a:srgbClr val="FBF1D7"/>
          </a:solidFill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</a:rPr>
              <a:t>c</a:t>
            </a:r>
            <a:r>
              <a:rPr lang="en-US" sz="2000" i="1" dirty="0" smtClean="0">
                <a:solidFill>
                  <a:srgbClr val="000090"/>
                </a:solidFill>
              </a:rPr>
              <a:t>arried out in </a:t>
            </a:r>
            <a:r>
              <a:rPr lang="en-US" sz="2000" i="1" dirty="0" err="1" smtClean="0">
                <a:solidFill>
                  <a:srgbClr val="000090"/>
                </a:solidFill>
              </a:rPr>
              <a:t>Dubna</a:t>
            </a:r>
            <a:r>
              <a:rPr lang="en-US" sz="2000" i="1" dirty="0" smtClean="0">
                <a:solidFill>
                  <a:srgbClr val="000090"/>
                </a:solidFill>
              </a:rPr>
              <a:t> on 11-13 April, 2018 </a:t>
            </a:r>
            <a:endParaRPr lang="en-US" sz="2000" i="1" dirty="0">
              <a:solidFill>
                <a:srgbClr val="000090"/>
              </a:solidFill>
            </a:endParaRP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5400" y="0"/>
            <a:ext cx="1498600" cy="738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38200" y="1581835"/>
            <a:ext cx="688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90"/>
                </a:solidFill>
              </a:rPr>
              <a:t>https://</a:t>
            </a:r>
            <a:r>
              <a:rPr lang="en-US" i="1" dirty="0" err="1">
                <a:solidFill>
                  <a:srgbClr val="000090"/>
                </a:solidFill>
              </a:rPr>
              <a:t>indico.jinr.ru</a:t>
            </a:r>
            <a:r>
              <a:rPr lang="en-US" i="1" dirty="0">
                <a:solidFill>
                  <a:srgbClr val="000090"/>
                </a:solidFill>
              </a:rPr>
              <a:t>/</a:t>
            </a:r>
            <a:r>
              <a:rPr lang="en-US" i="1" dirty="0" err="1">
                <a:solidFill>
                  <a:srgbClr val="000090"/>
                </a:solidFill>
              </a:rPr>
              <a:t>conferenceDisplay.py?ovw</a:t>
            </a:r>
            <a:r>
              <a:rPr lang="en-US" i="1" dirty="0">
                <a:solidFill>
                  <a:srgbClr val="000090"/>
                </a:solidFill>
              </a:rPr>
              <a:t>=</a:t>
            </a:r>
            <a:r>
              <a:rPr lang="en-US" i="1" dirty="0" err="1">
                <a:solidFill>
                  <a:srgbClr val="000090"/>
                </a:solidFill>
              </a:rPr>
              <a:t>True&amp;confId</a:t>
            </a:r>
            <a:r>
              <a:rPr lang="en-US" i="1" dirty="0">
                <a:solidFill>
                  <a:srgbClr val="000090"/>
                </a:solidFill>
              </a:rPr>
              <a:t>=385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700" y="6057900"/>
            <a:ext cx="7005392" cy="400110"/>
          </a:xfrm>
          <a:prstGeom prst="rect">
            <a:avLst/>
          </a:prstGeom>
          <a:solidFill>
            <a:srgbClr val="FBF1D7"/>
          </a:solidFill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The second meeting will take place on 29-3</a:t>
            </a:r>
            <a:r>
              <a:rPr lang="ru-RU" sz="2000" i="1" dirty="0" smtClean="0">
                <a:solidFill>
                  <a:srgbClr val="000090"/>
                </a:solidFill>
              </a:rPr>
              <a:t>0</a:t>
            </a:r>
            <a:r>
              <a:rPr lang="en-US" sz="2000" i="1" dirty="0" smtClean="0">
                <a:solidFill>
                  <a:srgbClr val="000090"/>
                </a:solidFill>
              </a:rPr>
              <a:t> October, 2018 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075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r>
              <a:rPr lang="en-US" smtClean="0"/>
              <a:t>September 20,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r>
              <a:rPr lang="en-US" smtClean="0"/>
              <a:t>V.Kekelidze, SC-124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A3F4FC57-BEB2-DE4E-BF17-B917B8D0D1E9}" type="slidenum">
              <a:rPr lang="en-US" smtClean="0"/>
              <a:t>38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3400" y="993268"/>
            <a:ext cx="8064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bylaws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of both collaborations,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BM@N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and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MPD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,  </a:t>
            </a:r>
          </a:p>
          <a:p>
            <a:pPr algn="r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have been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adopted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and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signed by the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IB’s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. 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4500" y="4039334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A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search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committee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will collect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proposals and organize elections 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r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spokespersons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and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IB chairpersons </a:t>
            </a:r>
          </a:p>
          <a:p>
            <a:pPr algn="r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for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both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collaborations in accordance with the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Bylaws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5133826"/>
            <a:ext cx="8140700" cy="707886"/>
          </a:xfrm>
          <a:prstGeom prst="rect">
            <a:avLst/>
          </a:prstGeom>
          <a:solidFill>
            <a:srgbClr val="CDE9FD"/>
          </a:solidFill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Elections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will take place at the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next collaboration meetings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r"/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w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hich will be held in </a:t>
            </a:r>
            <a:r>
              <a:rPr lang="en-US" sz="2000" b="1" i="1" dirty="0" err="1" smtClean="0">
                <a:solidFill>
                  <a:srgbClr val="000090"/>
                </a:solidFill>
                <a:latin typeface="Arial"/>
                <a:cs typeface="Arial"/>
              </a:rPr>
              <a:t>Dubna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on </a:t>
            </a:r>
            <a:r>
              <a:rPr lang="en-US" sz="2000" b="1" i="1" dirty="0" smtClean="0">
                <a:solidFill>
                  <a:srgbClr val="FF6600"/>
                </a:solidFill>
                <a:latin typeface="Arial"/>
                <a:cs typeface="Arial"/>
              </a:rPr>
              <a:t>29-3</a:t>
            </a:r>
            <a:r>
              <a:rPr lang="ru-RU" sz="2000" b="1" i="1" dirty="0" smtClean="0">
                <a:solidFill>
                  <a:srgbClr val="FF6600"/>
                </a:solidFill>
                <a:latin typeface="Arial"/>
                <a:cs typeface="Arial"/>
              </a:rPr>
              <a:t>0</a:t>
            </a:r>
            <a:r>
              <a:rPr lang="en-US" sz="2000" b="1" i="1" dirty="0" smtClean="0">
                <a:solidFill>
                  <a:srgbClr val="FF6600"/>
                </a:solidFill>
                <a:latin typeface="Arial"/>
                <a:cs typeface="Arial"/>
              </a:rPr>
              <a:t> October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2018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. 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0700" y="229611"/>
            <a:ext cx="8077200" cy="707886"/>
          </a:xfrm>
          <a:prstGeom prst="rect">
            <a:avLst/>
          </a:prstGeom>
          <a:solidFill>
            <a:srgbClr val="ADFFFF"/>
          </a:solidFill>
        </p:spPr>
        <p:txBody>
          <a:bodyPr wrap="square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Two I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nstitutional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B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oards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(</a:t>
            </a:r>
            <a:r>
              <a:rPr lang="en-US" sz="2000" b="1" i="1" dirty="0" smtClean="0">
                <a:solidFill>
                  <a:srgbClr val="FF6600"/>
                </a:solidFill>
                <a:latin typeface="Arial"/>
                <a:cs typeface="Arial"/>
              </a:rPr>
              <a:t>IB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)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were formed for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both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collaborations: </a:t>
            </a:r>
          </a:p>
          <a:p>
            <a:pPr algn="r"/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18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members for </a:t>
            </a:r>
            <a:r>
              <a:rPr lang="en-US" sz="2000" b="1" i="1" dirty="0" smtClean="0">
                <a:solidFill>
                  <a:srgbClr val="FF6600"/>
                </a:solidFill>
                <a:latin typeface="Arial"/>
                <a:cs typeface="Arial"/>
              </a:rPr>
              <a:t>BM</a:t>
            </a:r>
            <a:r>
              <a:rPr lang="en-US" sz="2000" b="1" i="1" dirty="0">
                <a:solidFill>
                  <a:srgbClr val="FF6600"/>
                </a:solidFill>
                <a:latin typeface="Arial"/>
                <a:cs typeface="Arial"/>
              </a:rPr>
              <a:t>@</a:t>
            </a:r>
            <a:r>
              <a:rPr lang="en-US" sz="2000" b="1" i="1" dirty="0" smtClean="0">
                <a:solidFill>
                  <a:srgbClr val="FF6600"/>
                </a:solidFill>
                <a:latin typeface="Arial"/>
                <a:cs typeface="Arial"/>
              </a:rPr>
              <a:t>N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and 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27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members for </a:t>
            </a:r>
            <a:r>
              <a:rPr lang="en-US" sz="2000" b="1" i="1" dirty="0" smtClean="0">
                <a:solidFill>
                  <a:srgbClr val="FF6600"/>
                </a:solidFill>
                <a:latin typeface="Arial"/>
                <a:cs typeface="Arial"/>
              </a:rPr>
              <a:t>MPD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1739900"/>
            <a:ext cx="8140700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T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he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IB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proceeded to form the spokesperson search committee. 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The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following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members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were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proposed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: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Hans Rudolf Schmidt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,</a:t>
            </a:r>
          </a:p>
          <a:p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Alexander </a:t>
            </a:r>
            <a:r>
              <a:rPr lang="en-US" sz="2000" b="1" i="1" dirty="0" err="1">
                <a:solidFill>
                  <a:srgbClr val="000090"/>
                </a:solidFill>
                <a:latin typeface="Arial"/>
                <a:cs typeface="Arial"/>
              </a:rPr>
              <a:t>Sorin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,</a:t>
            </a:r>
          </a:p>
          <a:p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 err="1">
                <a:solidFill>
                  <a:srgbClr val="000090"/>
                </a:solidFill>
                <a:latin typeface="Arial"/>
                <a:cs typeface="Arial"/>
              </a:rPr>
              <a:t>Itzhak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 err="1">
                <a:solidFill>
                  <a:srgbClr val="000090"/>
                </a:solidFill>
                <a:latin typeface="Arial"/>
                <a:cs typeface="Arial"/>
              </a:rPr>
              <a:t>Tserruya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(Chair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), </a:t>
            </a:r>
          </a:p>
          <a:p>
            <a:r>
              <a:rPr lang="en-US" sz="2000" b="1" i="1" dirty="0" err="1" smtClean="0">
                <a:solidFill>
                  <a:srgbClr val="000090"/>
                </a:solidFill>
                <a:latin typeface="Arial"/>
                <a:cs typeface="Arial"/>
              </a:rPr>
              <a:t>Fuqiang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i="1" dirty="0">
                <a:solidFill>
                  <a:srgbClr val="000090"/>
                </a:solidFill>
                <a:latin typeface="Arial"/>
                <a:cs typeface="Arial"/>
              </a:rPr>
              <a:t>Wang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r"/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and </a:t>
            </a:r>
            <a:r>
              <a:rPr lang="en-US" sz="2000" b="1" i="1" dirty="0">
                <a:solidFill>
                  <a:srgbClr val="FF6600"/>
                </a:solidFill>
                <a:latin typeface="Arial"/>
                <a:cs typeface="Arial"/>
              </a:rPr>
              <a:t>approved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 unanimously in an open vote.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5300" y="5943312"/>
            <a:ext cx="8140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Next steps</a:t>
            </a:r>
            <a:r>
              <a:rPr lang="en-US" sz="2000" b="1" i="1" dirty="0" smtClean="0">
                <a:solidFill>
                  <a:srgbClr val="000090"/>
                </a:solidFill>
                <a:latin typeface="Arial"/>
                <a:cs typeface="Arial"/>
              </a:rPr>
              <a:t>:    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preparing and signing of </a:t>
            </a:r>
            <a:r>
              <a:rPr lang="en-US" sz="2000" b="1" i="1" dirty="0" err="1" smtClean="0">
                <a:solidFill>
                  <a:srgbClr val="000090"/>
                </a:solidFill>
                <a:latin typeface="Arial"/>
                <a:cs typeface="Arial"/>
              </a:rPr>
              <a:t>MoU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’s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. 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7172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r>
              <a:rPr lang="en-US" smtClean="0"/>
              <a:t>September 20,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r>
              <a:rPr lang="en-US" smtClean="0"/>
              <a:t>V.Kekelidze, SC-124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A3F4FC57-BEB2-DE4E-BF17-B917B8D0D1E9}" type="slidenum">
              <a:rPr lang="en-US" smtClean="0"/>
              <a:t>39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33600" y="5391835"/>
            <a:ext cx="6667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u="sng" dirty="0">
                <a:solidFill>
                  <a:srgbClr val="000090"/>
                </a:solidFill>
              </a:rPr>
              <a:t>http://</a:t>
            </a:r>
            <a:r>
              <a:rPr lang="en-US" sz="2000" u="sng" dirty="0" err="1">
                <a:solidFill>
                  <a:srgbClr val="000090"/>
                </a:solidFill>
              </a:rPr>
              <a:t>www.rfbr.ru</a:t>
            </a:r>
            <a:r>
              <a:rPr lang="en-US" sz="2000" u="sng" dirty="0">
                <a:solidFill>
                  <a:srgbClr val="000090"/>
                </a:solidFill>
              </a:rPr>
              <a:t>/</a:t>
            </a:r>
            <a:r>
              <a:rPr lang="en-US" sz="2000" u="sng" dirty="0" err="1">
                <a:solidFill>
                  <a:srgbClr val="000090"/>
                </a:solidFill>
              </a:rPr>
              <a:t>rffi</a:t>
            </a:r>
            <a:r>
              <a:rPr lang="en-US" sz="2000" u="sng" dirty="0">
                <a:solidFill>
                  <a:srgbClr val="000090"/>
                </a:solidFill>
              </a:rPr>
              <a:t>/</a:t>
            </a:r>
            <a:r>
              <a:rPr lang="en-US" sz="2000" u="sng" dirty="0" err="1">
                <a:solidFill>
                  <a:srgbClr val="000090"/>
                </a:solidFill>
              </a:rPr>
              <a:t>ru</a:t>
            </a:r>
            <a:r>
              <a:rPr lang="en-US" sz="2000" u="sng" dirty="0">
                <a:solidFill>
                  <a:srgbClr val="000090"/>
                </a:solidFill>
              </a:rPr>
              <a:t>/classifieds/o_2076537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200" y="392837"/>
            <a:ext cx="8102600" cy="461665"/>
          </a:xfrm>
          <a:prstGeom prst="rect">
            <a:avLst/>
          </a:prstGeom>
          <a:solidFill>
            <a:srgbClr val="9DFC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rgbClr val="000090"/>
                </a:solidFill>
              </a:rPr>
              <a:t>The 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Russian </a:t>
            </a:r>
            <a:r>
              <a:rPr lang="en-US" sz="2400" b="1" i="1" dirty="0">
                <a:solidFill>
                  <a:srgbClr val="000090"/>
                </a:solidFill>
                <a:latin typeface="Arial"/>
                <a:cs typeface="Arial"/>
              </a:rPr>
              <a:t>Fund of Basic Research 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announced:  </a:t>
            </a:r>
          </a:p>
        </p:txBody>
      </p:sp>
      <p:sp>
        <p:nvSpPr>
          <p:cNvPr id="7" name="Rectangle 6"/>
          <p:cNvSpPr/>
          <p:nvPr/>
        </p:nvSpPr>
        <p:spPr>
          <a:xfrm>
            <a:off x="482600" y="4200942"/>
            <a:ext cx="8356600" cy="1015663"/>
          </a:xfrm>
          <a:prstGeom prst="rect">
            <a:avLst/>
          </a:prstGeom>
          <a:solidFill>
            <a:srgbClr val="EAFCFF"/>
          </a:solidFill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Term </a:t>
            </a:r>
            <a:r>
              <a:rPr lang="en-US" sz="2000" b="1" dirty="0">
                <a:solidFill>
                  <a:srgbClr val="000090"/>
                </a:solidFill>
              </a:rPr>
              <a:t>of the project: </a:t>
            </a:r>
            <a:r>
              <a:rPr lang="en-US" sz="2000" b="1" dirty="0" smtClean="0">
                <a:solidFill>
                  <a:srgbClr val="000090"/>
                </a:solidFill>
              </a:rPr>
              <a:t>				       </a:t>
            </a:r>
            <a:r>
              <a:rPr lang="en-US" sz="2000" b="1" i="1" dirty="0" smtClean="0">
                <a:solidFill>
                  <a:srgbClr val="FF0000"/>
                </a:solidFill>
              </a:rPr>
              <a:t>3</a:t>
            </a:r>
            <a:r>
              <a:rPr lang="en-US" sz="2000" b="1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>
                <a:solidFill>
                  <a:srgbClr val="000090"/>
                </a:solidFill>
              </a:rPr>
              <a:t>years</a:t>
            </a:r>
            <a:r>
              <a:rPr lang="en-US" sz="2000" i="1" dirty="0" smtClean="0">
                <a:solidFill>
                  <a:srgbClr val="000090"/>
                </a:solidFill>
              </a:rPr>
              <a:t>.</a:t>
            </a:r>
            <a:endParaRPr lang="en-US" sz="2000" i="1" dirty="0">
              <a:solidFill>
                <a:srgbClr val="000090"/>
              </a:solidFill>
            </a:endParaRPr>
          </a:p>
          <a:p>
            <a:r>
              <a:rPr lang="en-US" sz="2000" b="1" dirty="0">
                <a:solidFill>
                  <a:srgbClr val="000090"/>
                </a:solidFill>
              </a:rPr>
              <a:t>The maximum size of the </a:t>
            </a:r>
            <a:r>
              <a:rPr lang="en-US" sz="2000" b="1" dirty="0" smtClean="0">
                <a:solidFill>
                  <a:srgbClr val="000090"/>
                </a:solidFill>
              </a:rPr>
              <a:t>grant</a:t>
            </a:r>
            <a:r>
              <a:rPr lang="en-US" sz="2000" dirty="0" smtClean="0">
                <a:solidFill>
                  <a:srgbClr val="000090"/>
                </a:solidFill>
              </a:rPr>
              <a:t>: 		       </a:t>
            </a:r>
            <a:r>
              <a:rPr lang="en-US" sz="2000" b="1" i="1" dirty="0" smtClean="0">
                <a:solidFill>
                  <a:srgbClr val="FF0000"/>
                </a:solidFill>
              </a:rPr>
              <a:t>6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 err="1" smtClean="0">
                <a:solidFill>
                  <a:srgbClr val="000090"/>
                </a:solidFill>
              </a:rPr>
              <a:t>MRub</a:t>
            </a:r>
            <a:r>
              <a:rPr lang="en-US" sz="2000" i="1" dirty="0" smtClean="0">
                <a:solidFill>
                  <a:srgbClr val="000090"/>
                </a:solidFill>
              </a:rPr>
              <a:t> per </a:t>
            </a:r>
            <a:r>
              <a:rPr lang="en-US" sz="2000" i="1" dirty="0">
                <a:solidFill>
                  <a:srgbClr val="000090"/>
                </a:solidFill>
              </a:rPr>
              <a:t>year</a:t>
            </a:r>
            <a:r>
              <a:rPr lang="en-US" sz="2000" i="1" dirty="0" smtClean="0">
                <a:solidFill>
                  <a:srgbClr val="000090"/>
                </a:solidFill>
              </a:rPr>
              <a:t>.</a:t>
            </a:r>
            <a:endParaRPr lang="en-US" sz="2000" i="1" dirty="0">
              <a:solidFill>
                <a:srgbClr val="000090"/>
              </a:solidFill>
            </a:endParaRPr>
          </a:p>
          <a:p>
            <a:r>
              <a:rPr lang="en-US" sz="2000" b="1" dirty="0">
                <a:solidFill>
                  <a:srgbClr val="000090"/>
                </a:solidFill>
              </a:rPr>
              <a:t>The minimum grant </a:t>
            </a:r>
            <a:r>
              <a:rPr lang="en-US" sz="2000" b="1" dirty="0" smtClean="0">
                <a:solidFill>
                  <a:srgbClr val="000090"/>
                </a:solidFill>
              </a:rPr>
              <a:t>amount:</a:t>
            </a:r>
            <a:r>
              <a:rPr lang="en-US" sz="2000" b="1" dirty="0" smtClean="0">
                <a:solidFill>
                  <a:srgbClr val="FF0000"/>
                </a:solidFill>
              </a:rPr>
              <a:t> 			       </a:t>
            </a:r>
            <a:r>
              <a:rPr lang="en-US" sz="2000" b="1" i="1" dirty="0" smtClean="0">
                <a:solidFill>
                  <a:srgbClr val="FF0000"/>
                </a:solidFill>
              </a:rPr>
              <a:t>3 </a:t>
            </a:r>
            <a:r>
              <a:rPr lang="en-US" sz="2000" i="1" dirty="0" err="1">
                <a:solidFill>
                  <a:srgbClr val="000090"/>
                </a:solidFill>
              </a:rPr>
              <a:t>MRub</a:t>
            </a:r>
            <a:r>
              <a:rPr lang="en-US" sz="2000" i="1" dirty="0">
                <a:solidFill>
                  <a:srgbClr val="000090"/>
                </a:solidFill>
              </a:rPr>
              <a:t> per year</a:t>
            </a:r>
            <a:r>
              <a:rPr lang="en-US" sz="2000" i="1" dirty="0" smtClean="0">
                <a:solidFill>
                  <a:srgbClr val="000090"/>
                </a:solidFill>
              </a:rPr>
              <a:t>.</a:t>
            </a:r>
            <a:endParaRPr lang="en-US" sz="2000" i="1" dirty="0">
              <a:solidFill>
                <a:srgbClr val="00009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1800" y="2589937"/>
            <a:ext cx="8394700" cy="1323439"/>
          </a:xfrm>
          <a:prstGeom prst="rect">
            <a:avLst/>
          </a:prstGeom>
          <a:solidFill>
            <a:srgbClr val="FFFEF8"/>
          </a:solidFill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Starting date </a:t>
            </a:r>
            <a:r>
              <a:rPr lang="en-US" sz="2000" i="1" dirty="0">
                <a:solidFill>
                  <a:srgbClr val="000090"/>
                </a:solidFill>
              </a:rPr>
              <a:t>and time of application submission: </a:t>
            </a:r>
            <a:r>
              <a:rPr lang="en-US" sz="2000" i="1" dirty="0" smtClean="0">
                <a:solidFill>
                  <a:srgbClr val="000090"/>
                </a:solidFill>
              </a:rPr>
              <a:t>	       </a:t>
            </a:r>
            <a:r>
              <a:rPr lang="en-US" sz="2000" b="1" i="1" dirty="0" smtClean="0">
                <a:solidFill>
                  <a:srgbClr val="000090"/>
                </a:solidFill>
              </a:rPr>
              <a:t>10.09.2018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</a:p>
          <a:p>
            <a:pPr algn="r"/>
            <a:r>
              <a:rPr lang="en-US" sz="2000" i="1" dirty="0" smtClean="0">
                <a:solidFill>
                  <a:srgbClr val="000090"/>
                </a:solidFill>
              </a:rPr>
              <a:t>   15</a:t>
            </a:r>
            <a:r>
              <a:rPr lang="en-US" sz="2000" i="1" dirty="0">
                <a:solidFill>
                  <a:srgbClr val="000090"/>
                </a:solidFill>
              </a:rPr>
              <a:t>:00 (MSK</a:t>
            </a:r>
            <a:r>
              <a:rPr lang="en-US" sz="2000" i="1" dirty="0" smtClean="0">
                <a:solidFill>
                  <a:srgbClr val="000090"/>
                </a:solidFill>
              </a:rPr>
              <a:t>)</a:t>
            </a:r>
            <a:endParaRPr lang="en-US" sz="2000" i="1" dirty="0">
              <a:solidFill>
                <a:srgbClr val="000090"/>
              </a:solidFill>
            </a:endParaRPr>
          </a:p>
          <a:p>
            <a:r>
              <a:rPr lang="en-US" sz="2000" i="1" dirty="0">
                <a:solidFill>
                  <a:srgbClr val="000090"/>
                </a:solidFill>
              </a:rPr>
              <a:t>Date and time of the deadline for submission of applications</a:t>
            </a:r>
            <a:r>
              <a:rPr lang="en-US" sz="2000" i="1" dirty="0" smtClean="0">
                <a:solidFill>
                  <a:srgbClr val="000090"/>
                </a:solidFill>
              </a:rPr>
              <a:t>: </a:t>
            </a:r>
            <a:r>
              <a:rPr lang="en-US" sz="2000" b="1" i="1" dirty="0" smtClean="0">
                <a:solidFill>
                  <a:srgbClr val="000090"/>
                </a:solidFill>
              </a:rPr>
              <a:t>19/10/</a:t>
            </a:r>
            <a:r>
              <a:rPr lang="en-US" sz="2000" b="1" i="1" dirty="0">
                <a:solidFill>
                  <a:srgbClr val="000090"/>
                </a:solidFill>
              </a:rPr>
              <a:t>2018 </a:t>
            </a:r>
            <a:endParaRPr lang="en-US" sz="2000" b="1" i="1" dirty="0" smtClean="0">
              <a:solidFill>
                <a:srgbClr val="000090"/>
              </a:solidFill>
            </a:endParaRPr>
          </a:p>
          <a:p>
            <a:pPr algn="r"/>
            <a:r>
              <a:rPr lang="en-US" sz="2000" i="1" dirty="0" smtClean="0">
                <a:solidFill>
                  <a:srgbClr val="000090"/>
                </a:solidFill>
              </a:rPr>
              <a:t>23:</a:t>
            </a:r>
            <a:r>
              <a:rPr lang="en-US" sz="2000" i="1" dirty="0">
                <a:solidFill>
                  <a:srgbClr val="000090"/>
                </a:solidFill>
              </a:rPr>
              <a:t>59 </a:t>
            </a:r>
            <a:r>
              <a:rPr lang="en-US" sz="2000" i="1" dirty="0" smtClean="0">
                <a:solidFill>
                  <a:srgbClr val="000090"/>
                </a:solidFill>
              </a:rPr>
              <a:t>(</a:t>
            </a:r>
            <a:r>
              <a:rPr lang="en-US" sz="2000" i="1" dirty="0">
                <a:solidFill>
                  <a:srgbClr val="000090"/>
                </a:solidFill>
              </a:rPr>
              <a:t>MSK)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6400" y="1053237"/>
            <a:ext cx="8572500" cy="1323439"/>
          </a:xfrm>
          <a:prstGeom prst="rect">
            <a:avLst/>
          </a:prstGeom>
          <a:solidFill>
            <a:srgbClr val="EAFCFF"/>
          </a:solidFill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rgbClr val="000090"/>
                </a:solidFill>
              </a:rPr>
              <a:t>2018 </a:t>
            </a:r>
            <a:r>
              <a:rPr lang="en-US" sz="2000" i="1" dirty="0">
                <a:solidFill>
                  <a:srgbClr val="000090"/>
                </a:solidFill>
              </a:rPr>
              <a:t>competition for the best projects on </a:t>
            </a:r>
            <a:r>
              <a:rPr lang="en-US" sz="2000" b="1" i="1" dirty="0" smtClean="0">
                <a:solidFill>
                  <a:srgbClr val="000090"/>
                </a:solidFill>
              </a:rPr>
              <a:t>"</a:t>
            </a:r>
            <a:r>
              <a:rPr lang="en-US" sz="2000" b="1" i="1" dirty="0">
                <a:solidFill>
                  <a:srgbClr val="000090"/>
                </a:solidFill>
              </a:rPr>
              <a:t>Fundamental properties and phase </a:t>
            </a:r>
            <a:r>
              <a:rPr lang="en-US" sz="2000" b="1" i="1" dirty="0" smtClean="0">
                <a:solidFill>
                  <a:srgbClr val="000090"/>
                </a:solidFill>
              </a:rPr>
              <a:t>transitions </a:t>
            </a:r>
            <a:r>
              <a:rPr lang="en-US" sz="2000" b="1" i="1" dirty="0">
                <a:solidFill>
                  <a:srgbClr val="000090"/>
                </a:solidFill>
              </a:rPr>
              <a:t>of </a:t>
            </a:r>
            <a:r>
              <a:rPr lang="en-US" sz="2000" b="1" i="1" dirty="0" err="1">
                <a:solidFill>
                  <a:srgbClr val="000090"/>
                </a:solidFill>
              </a:rPr>
              <a:t>hadronic</a:t>
            </a:r>
            <a:r>
              <a:rPr lang="en-US" sz="2000" b="1" i="1" dirty="0">
                <a:solidFill>
                  <a:srgbClr val="000090"/>
                </a:solidFill>
              </a:rPr>
              <a:t> and quark-gluon </a:t>
            </a:r>
            <a:r>
              <a:rPr lang="en-US" sz="2000" b="1" i="1" dirty="0" smtClean="0">
                <a:solidFill>
                  <a:srgbClr val="000090"/>
                </a:solidFill>
              </a:rPr>
              <a:t>matter”:</a:t>
            </a:r>
          </a:p>
          <a:p>
            <a:r>
              <a:rPr lang="en-US" sz="2000" b="1" i="1" dirty="0" smtClean="0">
                <a:solidFill>
                  <a:srgbClr val="000090"/>
                </a:solidFill>
              </a:rPr>
              <a:t>a </a:t>
            </a:r>
            <a:r>
              <a:rPr lang="en-US" sz="2000" b="1" i="1" dirty="0">
                <a:solidFill>
                  <a:srgbClr val="000090"/>
                </a:solidFill>
              </a:rPr>
              <a:t>mega-class facility of the complex "</a:t>
            </a:r>
            <a:r>
              <a:rPr lang="en-US" sz="2000" b="1" i="1" dirty="0" smtClean="0">
                <a:solidFill>
                  <a:srgbClr val="FF0000"/>
                </a:solidFill>
              </a:rPr>
              <a:t>NICA</a:t>
            </a:r>
            <a:r>
              <a:rPr lang="en-US" sz="2000" i="1" dirty="0" smtClean="0">
                <a:solidFill>
                  <a:srgbClr val="000090"/>
                </a:solidFill>
              </a:rPr>
              <a:t>”</a:t>
            </a:r>
          </a:p>
          <a:p>
            <a:pPr algn="r"/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r>
              <a:rPr lang="en-US" sz="2000" i="1" dirty="0">
                <a:solidFill>
                  <a:srgbClr val="000090"/>
                </a:solidFill>
              </a:rPr>
              <a:t>("</a:t>
            </a:r>
            <a:r>
              <a:rPr lang="en-US" sz="2000" i="1" dirty="0" err="1">
                <a:solidFill>
                  <a:srgbClr val="000090"/>
                </a:solidFill>
              </a:rPr>
              <a:t>Megasicense</a:t>
            </a:r>
            <a:r>
              <a:rPr lang="en-US" sz="2000" i="1" dirty="0">
                <a:solidFill>
                  <a:srgbClr val="000090"/>
                </a:solidFill>
              </a:rPr>
              <a:t> - </a:t>
            </a:r>
            <a:r>
              <a:rPr lang="en-US" sz="2000" b="1" i="1" dirty="0" smtClean="0">
                <a:solidFill>
                  <a:srgbClr val="FF0000"/>
                </a:solidFill>
              </a:rPr>
              <a:t>NICA</a:t>
            </a:r>
            <a:r>
              <a:rPr lang="en-US" sz="2000" i="1" dirty="0" smtClean="0">
                <a:solidFill>
                  <a:srgbClr val="000090"/>
                </a:solidFill>
              </a:rPr>
              <a:t>”)</a:t>
            </a:r>
            <a:r>
              <a:rPr lang="en-US" sz="2000" i="1" dirty="0">
                <a:solidFill>
                  <a:srgbClr val="000090"/>
                </a:solidFill>
              </a:rPr>
              <a:t>.</a:t>
            </a:r>
            <a:r>
              <a:rPr lang="en-US" sz="2000" i="1" dirty="0" smtClean="0">
                <a:solidFill>
                  <a:srgbClr val="000090"/>
                </a:solidFill>
              </a:rPr>
              <a:t> </a:t>
            </a:r>
            <a:endParaRPr lang="en-US" sz="2000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14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5" y="17876"/>
            <a:ext cx="9148105" cy="686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30028" y="1107604"/>
            <a:ext cx="57606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heavy ion collisions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1800" y="44624"/>
            <a:ext cx="6336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FFFFFF"/>
                </a:solidFill>
                <a:latin typeface="Arial"/>
                <a:cs typeface="Arial"/>
              </a:rPr>
              <a:t>«</a:t>
            </a:r>
            <a:r>
              <a:rPr lang="en-US" sz="2000" i="1" dirty="0">
                <a:solidFill>
                  <a:schemeClr val="bg1"/>
                </a:solidFill>
              </a:rPr>
              <a:t>The only source of knowledge is </a:t>
            </a:r>
            <a:r>
              <a:rPr lang="en-US" sz="2000" i="1" dirty="0" smtClean="0">
                <a:solidFill>
                  <a:schemeClr val="bg1"/>
                </a:solidFill>
              </a:rPr>
              <a:t>experience</a:t>
            </a:r>
            <a:r>
              <a:rPr lang="ru-RU" sz="2000" i="1" dirty="0" smtClean="0">
                <a:solidFill>
                  <a:srgbClr val="FFFFFF"/>
                </a:solidFill>
                <a:latin typeface="Arial"/>
                <a:cs typeface="Arial"/>
              </a:rPr>
              <a:t>»</a:t>
            </a:r>
          </a:p>
          <a:p>
            <a:pPr algn="r"/>
            <a:r>
              <a:rPr lang="en-US" sz="2000" i="1" dirty="0" smtClean="0">
                <a:solidFill>
                  <a:srgbClr val="FFFFFF"/>
                </a:solidFill>
                <a:latin typeface="Arial"/>
                <a:cs typeface="Arial"/>
              </a:rPr>
              <a:t>A. Einstein</a:t>
            </a:r>
            <a:endParaRPr lang="ru-RU" sz="20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0700" y="1923534"/>
            <a:ext cx="8293100" cy="1200328"/>
          </a:xfrm>
          <a:prstGeom prst="rect">
            <a:avLst/>
          </a:prstGeom>
          <a:solidFill>
            <a:srgbClr val="FFEEE4"/>
          </a:solidFill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particle physics:       </a:t>
            </a:r>
            <a:r>
              <a:rPr lang="en-US" sz="2400" i="1" dirty="0" smtClean="0">
                <a:solidFill>
                  <a:srgbClr val="000090"/>
                </a:solidFill>
              </a:rPr>
              <a:t>most of discoveries in last </a:t>
            </a:r>
            <a:r>
              <a:rPr lang="en-US" sz="2400" i="1" dirty="0">
                <a:solidFill>
                  <a:srgbClr val="000090"/>
                </a:solidFill>
              </a:rPr>
              <a:t>decades   </a:t>
            </a:r>
            <a:endParaRPr lang="en-US" sz="2400" i="1" dirty="0" smtClean="0">
              <a:solidFill>
                <a:srgbClr val="000090"/>
              </a:solidFill>
            </a:endParaRPr>
          </a:p>
          <a:p>
            <a:pPr algn="r"/>
            <a:r>
              <a:rPr lang="en-US" sz="2400" i="1" dirty="0">
                <a:solidFill>
                  <a:srgbClr val="000090"/>
                </a:solidFill>
              </a:rPr>
              <a:t>h</a:t>
            </a:r>
            <a:r>
              <a:rPr lang="en-US" sz="2400" i="1" dirty="0" smtClean="0">
                <a:solidFill>
                  <a:srgbClr val="000090"/>
                </a:solidFill>
              </a:rPr>
              <a:t>ave been </a:t>
            </a:r>
            <a:r>
              <a:rPr lang="en-US" sz="2400" i="1" dirty="0">
                <a:solidFill>
                  <a:srgbClr val="000090"/>
                </a:solidFill>
              </a:rPr>
              <a:t>o</a:t>
            </a:r>
            <a:r>
              <a:rPr lang="en-US" sz="2400" i="1" dirty="0" smtClean="0">
                <a:solidFill>
                  <a:srgbClr val="000090"/>
                </a:solidFill>
              </a:rPr>
              <a:t>btained in researches guided by</a:t>
            </a:r>
          </a:p>
          <a:p>
            <a:pPr algn="r"/>
            <a:r>
              <a:rPr lang="en-US" sz="2400" i="1" dirty="0" smtClean="0">
                <a:solidFill>
                  <a:srgbClr val="000090"/>
                </a:solidFill>
              </a:rPr>
              <a:t> the </a:t>
            </a:r>
            <a:r>
              <a:rPr lang="en-US" sz="2400" b="1" i="1" dirty="0" smtClean="0">
                <a:solidFill>
                  <a:srgbClr val="DE4E43"/>
                </a:solidFill>
              </a:rPr>
              <a:t>Standard Model</a:t>
            </a:r>
            <a:endParaRPr lang="en-US" sz="2400" b="1" i="1" dirty="0">
              <a:solidFill>
                <a:srgbClr val="DE4E4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700" y="3416300"/>
            <a:ext cx="8293100" cy="461665"/>
          </a:xfrm>
          <a:prstGeom prst="rect">
            <a:avLst/>
          </a:prstGeom>
          <a:solidFill>
            <a:srgbClr val="A0FFF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heavy ion collisions:	           </a:t>
            </a:r>
            <a:r>
              <a:rPr lang="en-US" sz="2400" i="1" dirty="0">
                <a:solidFill>
                  <a:srgbClr val="000090"/>
                </a:solidFill>
              </a:rPr>
              <a:t> </a:t>
            </a:r>
            <a:r>
              <a:rPr lang="en-US" sz="2400" i="1" dirty="0" smtClean="0">
                <a:solidFill>
                  <a:srgbClr val="000090"/>
                </a:solidFill>
              </a:rPr>
              <a:t>    physics</a:t>
            </a:r>
            <a:r>
              <a:rPr lang="ru-RU" sz="2400" i="1" dirty="0" smtClean="0">
                <a:solidFill>
                  <a:srgbClr val="000090"/>
                </a:solidFill>
              </a:rPr>
              <a:t> </a:t>
            </a:r>
            <a:r>
              <a:rPr lang="en-US" sz="2400" i="1" dirty="0" smtClean="0">
                <a:solidFill>
                  <a:srgbClr val="000090"/>
                </a:solidFill>
              </a:rPr>
              <a:t>driven</a:t>
            </a:r>
            <a:r>
              <a:rPr lang="ru-RU" sz="2400" i="1" dirty="0" smtClean="0">
                <a:solidFill>
                  <a:srgbClr val="000090"/>
                </a:solidFill>
              </a:rPr>
              <a:t> </a:t>
            </a:r>
            <a:r>
              <a:rPr lang="en-US" sz="2400" i="1" dirty="0" smtClean="0">
                <a:solidFill>
                  <a:srgbClr val="000090"/>
                </a:solidFill>
              </a:rPr>
              <a:t>by </a:t>
            </a:r>
            <a:r>
              <a:rPr lang="en-US" sz="2400" b="1" i="1" dirty="0" smtClean="0">
                <a:solidFill>
                  <a:srgbClr val="FF6600"/>
                </a:solidFill>
              </a:rPr>
              <a:t>data</a:t>
            </a:r>
            <a:endParaRPr lang="en-US" sz="2400" b="1" i="1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700" y="4191000"/>
            <a:ext cx="8293100" cy="2277547"/>
          </a:xfrm>
          <a:prstGeom prst="rect">
            <a:avLst/>
          </a:prstGeom>
          <a:solidFill>
            <a:srgbClr val="D4E1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0"/>
                </a:solidFill>
              </a:rPr>
              <a:t>n</a:t>
            </a:r>
            <a:r>
              <a:rPr lang="en-US" sz="2400" b="1" dirty="0" smtClean="0">
                <a:solidFill>
                  <a:srgbClr val="000090"/>
                </a:solidFill>
              </a:rPr>
              <a:t>ew data</a:t>
            </a:r>
            <a:r>
              <a:rPr lang="en-US" sz="2400" dirty="0" smtClean="0">
                <a:solidFill>
                  <a:srgbClr val="000090"/>
                </a:solidFill>
              </a:rPr>
              <a:t> in less explored region of QCD phase diagram</a:t>
            </a:r>
          </a:p>
          <a:p>
            <a:pPr algn="r"/>
            <a:r>
              <a:rPr lang="en-US" sz="2400" dirty="0" smtClean="0">
                <a:solidFill>
                  <a:srgbClr val="000090"/>
                </a:solidFill>
              </a:rPr>
              <a:t> at </a:t>
            </a:r>
            <a:r>
              <a:rPr lang="en-US" sz="2400" b="1" dirty="0" smtClean="0">
                <a:solidFill>
                  <a:srgbClr val="000090"/>
                </a:solidFill>
              </a:rPr>
              <a:t>high baryon density </a:t>
            </a:r>
          </a:p>
          <a:p>
            <a:r>
              <a:rPr lang="en-US" sz="2400" b="1" dirty="0">
                <a:solidFill>
                  <a:srgbClr val="DE4E43"/>
                </a:solidFill>
              </a:rPr>
              <a:t>a</a:t>
            </a:r>
            <a:r>
              <a:rPr lang="en-US" sz="2400" b="1" dirty="0" smtClean="0">
                <a:solidFill>
                  <a:srgbClr val="DE4E43"/>
                </a:solidFill>
              </a:rPr>
              <a:t>re highly required </a:t>
            </a:r>
            <a:r>
              <a:rPr lang="en-US" sz="2400" dirty="0" smtClean="0">
                <a:solidFill>
                  <a:srgbClr val="000090"/>
                </a:solidFill>
              </a:rPr>
              <a:t>and could led to: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en-US" sz="2400" i="1" dirty="0" smtClean="0">
                <a:solidFill>
                  <a:srgbClr val="000090"/>
                </a:solidFill>
              </a:rPr>
              <a:t>observation / discovery new phenomena;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en-US" sz="2400" i="1" dirty="0">
                <a:solidFill>
                  <a:srgbClr val="000090"/>
                </a:solidFill>
              </a:rPr>
              <a:t>d</a:t>
            </a:r>
            <a:r>
              <a:rPr lang="en-US" sz="2400" i="1" dirty="0" smtClean="0">
                <a:solidFill>
                  <a:srgbClr val="000090"/>
                </a:solidFill>
              </a:rPr>
              <a:t>evelopment of theoretical models</a:t>
            </a:r>
          </a:p>
        </p:txBody>
      </p:sp>
    </p:spTree>
    <p:extLst>
      <p:ext uri="{BB962C8B-B14F-4D97-AF65-F5344CB8AC3E}">
        <p14:creationId xmlns:p14="http://schemas.microsoft.com/office/powerpoint/2010/main" val="296879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extBox 4"/>
          <p:cNvSpPr txBox="1">
            <a:spLocks noChangeArrowheads="1"/>
          </p:cNvSpPr>
          <p:nvPr/>
        </p:nvSpPr>
        <p:spPr bwMode="auto">
          <a:xfrm>
            <a:off x="3738843" y="254467"/>
            <a:ext cx="1800493" cy="523220"/>
          </a:xfrm>
          <a:prstGeom prst="rect">
            <a:avLst/>
          </a:prstGeom>
          <a:solidFill>
            <a:srgbClr val="C7FCFF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90"/>
                </a:solidFill>
              </a:rPr>
              <a:t>summary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62466" name="Rectangle 6"/>
          <p:cNvSpPr>
            <a:spLocks noChangeArrowheads="1"/>
          </p:cNvSpPr>
          <p:nvPr/>
        </p:nvSpPr>
        <p:spPr bwMode="auto">
          <a:xfrm>
            <a:off x="215900" y="979283"/>
            <a:ext cx="8761413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342900" indent="-342900" eaLnBrk="0" hangingPunct="0"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FF0D1A"/>
                </a:solidFill>
                <a:latin typeface="Arial"/>
                <a:cs typeface="Arial"/>
              </a:rPr>
              <a:t>Density frontier </a:t>
            </a: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is less explored </a:t>
            </a:r>
            <a:r>
              <a:rPr lang="en-US" sz="2000" b="1" dirty="0">
                <a:solidFill>
                  <a:srgbClr val="002060"/>
                </a:solidFill>
                <a:latin typeface="Arial"/>
                <a:cs typeface="Arial"/>
              </a:rPr>
              <a:t>area </a:t>
            </a:r>
            <a:endParaRPr lang="en-US" sz="2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algn="r" eaLnBrk="0" hangingPunct="0">
              <a:buClr>
                <a:srgbClr val="FF0000"/>
              </a:buClr>
              <a:buSzPct val="160000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of the QCD phase diagram and its study</a:t>
            </a:r>
            <a:endParaRPr lang="en-US" sz="2000" b="1" i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algn="r" eaLnBrk="0" hangingPunct="0">
              <a:buClr>
                <a:srgbClr val="FF0000"/>
              </a:buClr>
              <a:buSzPct val="160000"/>
              <a:defRPr/>
            </a:pPr>
            <a:r>
              <a:rPr lang="en-US" sz="2000" b="1" dirty="0">
                <a:solidFill>
                  <a:srgbClr val="002060"/>
                </a:solidFill>
                <a:latin typeface="Arial"/>
                <a:cs typeface="Arial"/>
              </a:rPr>
              <a:t>c</a:t>
            </a: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ould </a:t>
            </a:r>
            <a:r>
              <a:rPr lang="en-US" sz="2000" b="1" i="1" dirty="0" smtClean="0">
                <a:solidFill>
                  <a:srgbClr val="002060"/>
                </a:solidFill>
                <a:latin typeface="Arial"/>
                <a:cs typeface="Arial"/>
              </a:rPr>
              <a:t>lead to interesting discoveries</a:t>
            </a:r>
            <a:endParaRPr lang="en-US" sz="2000" b="1" dirty="0" smtClean="0">
              <a:solidFill>
                <a:srgbClr val="E36828"/>
              </a:solidFill>
              <a:latin typeface="Arial"/>
              <a:ea typeface="ＭＳ Ｐゴシック" charset="0"/>
              <a:cs typeface="Arial"/>
            </a:endParaRPr>
          </a:p>
          <a:p>
            <a:pPr marL="342900" indent="-342900" eaLnBrk="0" hangingPunct="0">
              <a:lnSpc>
                <a:spcPct val="120000"/>
              </a:lnSpc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en-US" sz="2000" b="1" dirty="0" smtClean="0">
                <a:solidFill>
                  <a:srgbClr val="FF0D1A"/>
                </a:solidFill>
                <a:latin typeface="Arial"/>
                <a:ea typeface="ＭＳ Ｐゴシック" charset="0"/>
                <a:cs typeface="Arial"/>
              </a:rPr>
              <a:t>NICA</a:t>
            </a:r>
            <a:r>
              <a:rPr lang="en-US" sz="2000" b="1" dirty="0" smtClean="0">
                <a:solidFill>
                  <a:srgbClr val="E36828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Arial"/>
                <a:ea typeface="ＭＳ Ｐゴシック" charset="0"/>
                <a:cs typeface="Arial"/>
              </a:rPr>
              <a:t>complex has a potential for competitive research </a:t>
            </a:r>
          </a:p>
          <a:p>
            <a:pPr marL="342900" indent="-342900" algn="r" eaLnBrk="0" hangingPunct="0">
              <a:buClr>
                <a:srgbClr val="222268"/>
              </a:buClr>
              <a:buSzPct val="160000"/>
              <a:defRPr/>
            </a:pPr>
            <a:r>
              <a:rPr lang="en-US" sz="2000" b="1" i="1" dirty="0">
                <a:solidFill>
                  <a:srgbClr val="002060"/>
                </a:solidFill>
                <a:latin typeface="Arial"/>
                <a:ea typeface="ＭＳ Ｐゴシック" charset="0"/>
                <a:cs typeface="Arial"/>
              </a:rPr>
              <a:t>in the field of </a:t>
            </a:r>
            <a:r>
              <a:rPr lang="en-US" sz="2000" b="1" i="1" dirty="0">
                <a:solidFill>
                  <a:srgbClr val="FF0D1A"/>
                </a:solidFill>
                <a:latin typeface="Arial"/>
                <a:ea typeface="ＭＳ Ｐゴシック" charset="0"/>
                <a:cs typeface="Arial"/>
              </a:rPr>
              <a:t>baryon rich matter </a:t>
            </a:r>
            <a:endParaRPr lang="en-US" sz="2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 eaLnBrk="0" hangingPunct="0">
              <a:lnSpc>
                <a:spcPct val="120000"/>
              </a:lnSpc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 Preparations of accelerator complex</a:t>
            </a:r>
          </a:p>
          <a:p>
            <a:pPr algn="ctr" eaLnBrk="0" hangingPunct="0">
              <a:buClr>
                <a:srgbClr val="FF0000"/>
              </a:buClr>
              <a:buSzPct val="160000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and both detectors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BM@N </a:t>
            </a:r>
            <a:r>
              <a:rPr lang="en-US" sz="2000" b="1" dirty="0" smtClean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and 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MPD </a:t>
            </a:r>
          </a:p>
          <a:p>
            <a:pPr algn="r" eaLnBrk="0" hangingPunct="0">
              <a:buClr>
                <a:srgbClr val="FF0000"/>
              </a:buClr>
              <a:buSzPct val="160000"/>
              <a:defRPr/>
            </a:pPr>
            <a:r>
              <a:rPr lang="en-US" sz="2000" b="1" i="1" dirty="0" smtClean="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are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i="1" dirty="0" smtClean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going 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close to the schedule</a:t>
            </a:r>
          </a:p>
          <a:p>
            <a:pPr marL="342900" indent="-342900" eaLnBrk="0" hangingPunct="0">
              <a:lnSpc>
                <a:spcPct val="140000"/>
              </a:lnSpc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SPD</a:t>
            </a:r>
            <a:r>
              <a:rPr lang="en-US" sz="2000" b="1" dirty="0" smtClean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 project 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b="1" dirty="0" smtClean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DR will be presented in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2019</a:t>
            </a:r>
          </a:p>
          <a:p>
            <a:pPr marL="342900" indent="-342900" eaLnBrk="0" hangingPunct="0"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endParaRPr lang="en-US" sz="2000" b="1" dirty="0">
              <a:solidFill>
                <a:srgbClr val="00206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eaLnBrk="0" hangingPunct="0"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en-US" sz="2000" b="1" dirty="0" smtClean="0">
                <a:solidFill>
                  <a:srgbClr val="000090"/>
                </a:solidFill>
              </a:rPr>
              <a:t> two major </a:t>
            </a:r>
            <a:r>
              <a:rPr lang="en-US" sz="2000" b="1" dirty="0" smtClean="0">
                <a:solidFill>
                  <a:srgbClr val="FF0D1A"/>
                </a:solidFill>
              </a:rPr>
              <a:t>milestones 2018 </a:t>
            </a:r>
            <a:r>
              <a:rPr lang="en-US" sz="2000" b="1" dirty="0" smtClean="0">
                <a:solidFill>
                  <a:srgbClr val="DE4E43"/>
                </a:solidFill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</a:rPr>
              <a:t>to be fulfilled with slight delay</a:t>
            </a:r>
            <a:endParaRPr lang="en-US" sz="2000" b="1" dirty="0">
              <a:solidFill>
                <a:srgbClr val="000090"/>
              </a:solidFill>
            </a:endParaRPr>
          </a:p>
          <a:p>
            <a:pPr marL="342900" indent="-342900" eaLnBrk="0" hangingPunct="0"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endParaRPr lang="en-US" sz="2000" b="1" dirty="0" smtClean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 eaLnBrk="0" hangingPunct="0"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 Both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BM@N </a:t>
            </a:r>
            <a:r>
              <a:rPr lang="en-US" sz="2000" b="1" dirty="0">
                <a:solidFill>
                  <a:srgbClr val="002060"/>
                </a:solidFill>
                <a:latin typeface="Arial" charset="0"/>
                <a:ea typeface="ＭＳ Ｐゴシック" charset="0"/>
                <a:cs typeface="ＭＳ Ｐゴシック" charset="0"/>
              </a:rPr>
              <a:t>and 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MPD </a:t>
            </a: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collaborations are crowing </a:t>
            </a:r>
          </a:p>
          <a:p>
            <a:pPr marL="342900" indent="-342900" eaLnBrk="0" hangingPunct="0"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endParaRPr lang="en-US" sz="20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42900" indent="-342900" eaLnBrk="0" hangingPunct="0">
              <a:buClr>
                <a:srgbClr val="FF0000"/>
              </a:buClr>
              <a:buSzPct val="160000"/>
              <a:buFont typeface="Wingdings" charset="0"/>
              <a:buChar char="Ø"/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 Recently opened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RFBR grants </a:t>
            </a:r>
            <a:r>
              <a:rPr lang="en-US" sz="2000" b="1" dirty="0" smtClean="0">
                <a:solidFill>
                  <a:srgbClr val="002060"/>
                </a:solidFill>
                <a:latin typeface="Arial"/>
                <a:cs typeface="Arial"/>
              </a:rPr>
              <a:t>are very important</a:t>
            </a:r>
          </a:p>
          <a:p>
            <a:pPr algn="r" eaLnBrk="0" hangingPunct="0">
              <a:buClr>
                <a:srgbClr val="FF0000"/>
              </a:buClr>
              <a:buSzPct val="160000"/>
              <a:defRPr/>
            </a:pPr>
            <a:r>
              <a:rPr lang="en-US" sz="2000" b="1" i="1" dirty="0">
                <a:solidFill>
                  <a:srgbClr val="002060"/>
                </a:solidFill>
                <a:latin typeface="Arial"/>
                <a:ea typeface="ＭＳ Ｐゴシック" charset="0"/>
                <a:cs typeface="Arial"/>
              </a:rPr>
              <a:t>f</a:t>
            </a:r>
            <a:r>
              <a:rPr lang="en-US" sz="2000" b="1" i="1" dirty="0" smtClean="0">
                <a:solidFill>
                  <a:srgbClr val="002060"/>
                </a:solidFill>
                <a:latin typeface="Arial"/>
                <a:ea typeface="ＭＳ Ｐゴシック" charset="0"/>
                <a:cs typeface="Arial"/>
              </a:rPr>
              <a:t>or larger involvement more Russian researches to the 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NICA</a:t>
            </a:r>
            <a:r>
              <a:rPr lang="en-US" sz="2000" b="1" i="1" dirty="0" smtClean="0">
                <a:solidFill>
                  <a:srgbClr val="002060"/>
                </a:solidFill>
                <a:latin typeface="Arial"/>
                <a:ea typeface="ＭＳ Ｐゴシック" charset="0"/>
                <a:cs typeface="Arial"/>
              </a:rPr>
              <a:t> project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5414" name="Picture 6" descr="NICA-Logo_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22225"/>
            <a:ext cx="1498600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dirty="0" err="1" smtClean="0"/>
              <a:t>V.Kekelidze</a:t>
            </a:r>
            <a:r>
              <a:rPr lang="en-US" dirty="0" smtClean="0"/>
              <a:t>, SC-124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26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625600"/>
            <a:ext cx="8267700" cy="4927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849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849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84925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673100" y="451535"/>
            <a:ext cx="7912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000090"/>
                </a:solidFill>
              </a:rPr>
              <a:t>“Creativity is contagious, pass it on” – Albert Einstein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97400" y="2044700"/>
            <a:ext cx="1980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</a:rPr>
              <a:t>Thank you</a:t>
            </a:r>
            <a:endParaRPr lang="en-US" sz="28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8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5-09 at 10.21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3962"/>
            <a:ext cx="9144000" cy="36454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6100" y="5899439"/>
            <a:ext cx="516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I.C. </a:t>
            </a:r>
            <a:r>
              <a:rPr lang="en-US" i="1" dirty="0" err="1" smtClean="0">
                <a:latin typeface="Arial"/>
                <a:cs typeface="Arial"/>
              </a:rPr>
              <a:t>Arsene</a:t>
            </a:r>
            <a:r>
              <a:rPr lang="en-US" i="1" dirty="0" smtClean="0">
                <a:latin typeface="Arial"/>
                <a:cs typeface="Arial"/>
              </a:rPr>
              <a:t> at al., Phys. Rev. C75 (2007) 24902.</a:t>
            </a:r>
            <a:endParaRPr lang="en-US" i="1" dirty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46100" y="1663700"/>
            <a:ext cx="3594100" cy="2806700"/>
            <a:chOff x="546100" y="1663700"/>
            <a:chExt cx="3594100" cy="2806700"/>
          </a:xfrm>
        </p:grpSpPr>
        <p:grpSp>
          <p:nvGrpSpPr>
            <p:cNvPr id="12" name="Group 11"/>
            <p:cNvGrpSpPr/>
            <p:nvPr/>
          </p:nvGrpSpPr>
          <p:grpSpPr>
            <a:xfrm>
              <a:off x="546100" y="3593524"/>
              <a:ext cx="3594100" cy="876876"/>
              <a:chOff x="546100" y="3593524"/>
              <a:chExt cx="3594100" cy="876876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546100" y="4470400"/>
                <a:ext cx="3594100" cy="0"/>
              </a:xfrm>
              <a:prstGeom prst="line">
                <a:avLst/>
              </a:prstGeom>
              <a:ln w="571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647700" y="3593524"/>
                <a:ext cx="854454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0090"/>
                    </a:solidFill>
                    <a:latin typeface="Symbol" charset="2"/>
                    <a:cs typeface="Symbol" charset="2"/>
                  </a:rPr>
                  <a:t>5 r</a:t>
                </a:r>
                <a:r>
                  <a:rPr lang="en-US" sz="3200" baseline="-25000" dirty="0" smtClean="0">
                    <a:solidFill>
                      <a:srgbClr val="000090"/>
                    </a:solidFill>
                    <a:latin typeface="Symbol" charset="2"/>
                    <a:cs typeface="Symbol" charset="2"/>
                  </a:rPr>
                  <a:t>0</a:t>
                </a:r>
                <a:endParaRPr lang="en-US" sz="3200" baseline="-25000" dirty="0">
                  <a:solidFill>
                    <a:srgbClr val="000090"/>
                  </a:solidFill>
                  <a:latin typeface="Symbol" charset="2"/>
                  <a:cs typeface="Symbol" charset="2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08100" y="1663700"/>
              <a:ext cx="20833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90"/>
                  </a:solidFill>
                  <a:latin typeface="Arial"/>
                  <a:cs typeface="Arial"/>
                </a:rPr>
                <a:t>FAIR SIS-100</a:t>
              </a:r>
              <a:endParaRPr lang="en-US" sz="2400" b="1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70500" y="1663700"/>
            <a:ext cx="3594100" cy="2298700"/>
            <a:chOff x="5283200" y="1930400"/>
            <a:chExt cx="3594100" cy="2298700"/>
          </a:xfrm>
        </p:grpSpPr>
        <p:grpSp>
          <p:nvGrpSpPr>
            <p:cNvPr id="13" name="Group 12"/>
            <p:cNvGrpSpPr/>
            <p:nvPr/>
          </p:nvGrpSpPr>
          <p:grpSpPr>
            <a:xfrm>
              <a:off x="5283200" y="2996048"/>
              <a:ext cx="3594100" cy="1233052"/>
              <a:chOff x="5283200" y="2996048"/>
              <a:chExt cx="3594100" cy="1233052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5283200" y="4229100"/>
                <a:ext cx="3594100" cy="0"/>
              </a:xfrm>
              <a:prstGeom prst="line">
                <a:avLst/>
              </a:prstGeom>
              <a:ln w="571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6934200" y="2996048"/>
                <a:ext cx="854454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8 r</a:t>
                </a:r>
                <a:r>
                  <a:rPr lang="en-US" sz="3200" baseline="-25000" dirty="0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0</a:t>
                </a:r>
                <a:endParaRPr lang="en-US" sz="3200" baseline="-25000" dirty="0">
                  <a:solidFill>
                    <a:srgbClr val="FF0000"/>
                  </a:solidFill>
                  <a:latin typeface="Symbol" charset="2"/>
                  <a:cs typeface="Symbol" charset="2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585629" y="1930400"/>
              <a:ext cx="9284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NICA</a:t>
              </a:r>
              <a:endParaRPr lang="en-US" sz="24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99322" y="482600"/>
            <a:ext cx="6190893" cy="954107"/>
          </a:xfrm>
          <a:prstGeom prst="rect">
            <a:avLst/>
          </a:prstGeom>
          <a:solidFill>
            <a:srgbClr val="E9F3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  <a:latin typeface="Arial"/>
                <a:cs typeface="Arial"/>
              </a:rPr>
              <a:t>Net Baryonic density to be reached</a:t>
            </a:r>
          </a:p>
          <a:p>
            <a:pPr algn="ctr"/>
            <a:r>
              <a:rPr lang="en-US" sz="2800" b="1" dirty="0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en-US" sz="2800" b="1" dirty="0" smtClean="0">
                <a:solidFill>
                  <a:srgbClr val="000090"/>
                </a:solidFill>
                <a:latin typeface="Arial"/>
                <a:cs typeface="Arial"/>
              </a:rPr>
              <a:t>n Au + Au collisions</a:t>
            </a:r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14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77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ußzeilenplatzhalter 6"/>
          <p:cNvSpPr>
            <a:spLocks noGrp="1"/>
          </p:cNvSpPr>
          <p:nvPr/>
        </p:nvSpPr>
        <p:spPr bwMode="auto">
          <a:xfrm>
            <a:off x="3157538" y="5762625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473075"/>
            <a:ext cx="6819900" cy="5656263"/>
          </a:xfrm>
          <a:prstGeom prst="rect">
            <a:avLst/>
          </a:prstGeom>
          <a:solidFill>
            <a:srgbClr val="9DFCFF"/>
          </a:solidFill>
          <a:ln>
            <a:noFill/>
          </a:ln>
          <a:extLst/>
        </p:spPr>
      </p:pic>
      <p:sp>
        <p:nvSpPr>
          <p:cNvPr id="5" name="5-Point Star 4"/>
          <p:cNvSpPr/>
          <p:nvPr/>
        </p:nvSpPr>
        <p:spPr>
          <a:xfrm>
            <a:off x="3821113" y="3411538"/>
            <a:ext cx="123825" cy="163512"/>
          </a:xfrm>
          <a:prstGeom prst="star5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4040188" y="3409950"/>
            <a:ext cx="122237" cy="163513"/>
          </a:xfrm>
          <a:prstGeom prst="star5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8875" y="3152775"/>
            <a:ext cx="9747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STAR F.T.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Plus 5"/>
          <p:cNvSpPr/>
          <p:nvPr/>
        </p:nvSpPr>
        <p:spPr>
          <a:xfrm>
            <a:off x="4643438" y="4090988"/>
            <a:ext cx="122237" cy="114300"/>
          </a:xfrm>
          <a:prstGeom prst="mathPlus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Isosceles Triangle 14"/>
          <p:cNvSpPr/>
          <p:nvPr/>
        </p:nvSpPr>
        <p:spPr>
          <a:xfrm>
            <a:off x="3014663" y="2563813"/>
            <a:ext cx="147637" cy="136525"/>
          </a:xfrm>
          <a:prstGeom prst="triangl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Isosceles Triangle 26"/>
          <p:cNvSpPr/>
          <p:nvPr/>
        </p:nvSpPr>
        <p:spPr>
          <a:xfrm>
            <a:off x="3625850" y="2571750"/>
            <a:ext cx="146050" cy="136525"/>
          </a:xfrm>
          <a:prstGeom prst="triangl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658" name="TextBox 27"/>
          <p:cNvSpPr txBox="1">
            <a:spLocks noChangeArrowheads="1"/>
          </p:cNvSpPr>
          <p:nvPr/>
        </p:nvSpPr>
        <p:spPr bwMode="auto">
          <a:xfrm>
            <a:off x="2981325" y="2760663"/>
            <a:ext cx="774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90"/>
                </a:solidFill>
              </a:rPr>
              <a:t>HADES</a:t>
            </a:r>
            <a:endParaRPr lang="ru-RU" sz="1600" b="1">
              <a:solidFill>
                <a:srgbClr val="000090"/>
              </a:solidFill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3028950" y="1017588"/>
            <a:ext cx="149225" cy="176212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Diamond 29"/>
          <p:cNvSpPr/>
          <p:nvPr/>
        </p:nvSpPr>
        <p:spPr>
          <a:xfrm>
            <a:off x="3622675" y="1014413"/>
            <a:ext cx="149225" cy="177800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Diamond 30"/>
          <p:cNvSpPr/>
          <p:nvPr/>
        </p:nvSpPr>
        <p:spPr>
          <a:xfrm>
            <a:off x="4013200" y="1014413"/>
            <a:ext cx="149225" cy="177800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Diamond 31"/>
          <p:cNvSpPr/>
          <p:nvPr/>
        </p:nvSpPr>
        <p:spPr>
          <a:xfrm>
            <a:off x="4340225" y="1014413"/>
            <a:ext cx="150813" cy="177800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663" name="TextBox 35"/>
          <p:cNvSpPr txBox="1">
            <a:spLocks noChangeArrowheads="1"/>
          </p:cNvSpPr>
          <p:nvPr/>
        </p:nvSpPr>
        <p:spPr bwMode="auto">
          <a:xfrm>
            <a:off x="4046538" y="712788"/>
            <a:ext cx="588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90"/>
                </a:solidFill>
              </a:rPr>
              <a:t>CBM</a:t>
            </a:r>
            <a:endParaRPr lang="ru-RU" sz="1600" b="1">
              <a:solidFill>
                <a:srgbClr val="000090"/>
              </a:solidFill>
            </a:endParaRPr>
          </a:p>
        </p:txBody>
      </p:sp>
      <p:sp>
        <p:nvSpPr>
          <p:cNvPr id="27664" name="TextBox 21"/>
          <p:cNvSpPr txBox="1">
            <a:spLocks noChangeArrowheads="1"/>
          </p:cNvSpPr>
          <p:nvPr/>
        </p:nvSpPr>
        <p:spPr bwMode="auto">
          <a:xfrm rot="-5400000">
            <a:off x="-341312" y="2781300"/>
            <a:ext cx="3181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/>
              <a:t>Interaction rate [Hz]</a:t>
            </a:r>
            <a:endParaRPr lang="ru-RU" sz="2800" b="1"/>
          </a:p>
        </p:txBody>
      </p:sp>
      <p:sp>
        <p:nvSpPr>
          <p:cNvPr id="27665" name="TextBox 46"/>
          <p:cNvSpPr txBox="1">
            <a:spLocks noChangeArrowheads="1"/>
          </p:cNvSpPr>
          <p:nvPr/>
        </p:nvSpPr>
        <p:spPr bwMode="auto">
          <a:xfrm>
            <a:off x="2192338" y="5761038"/>
            <a:ext cx="5648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/>
              <a:t>Collision energy √S    [GeV]</a:t>
            </a:r>
            <a:endParaRPr lang="ru-RU" sz="2800" b="1"/>
          </a:p>
        </p:txBody>
      </p:sp>
      <p:cxnSp>
        <p:nvCxnSpPr>
          <p:cNvPr id="29" name="Straight Connector 28"/>
          <p:cNvCxnSpPr/>
          <p:nvPr/>
        </p:nvCxnSpPr>
        <p:spPr>
          <a:xfrm>
            <a:off x="5386388" y="5843588"/>
            <a:ext cx="300037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67" name="TextBox 47"/>
          <p:cNvSpPr txBox="1">
            <a:spLocks noChangeArrowheads="1"/>
          </p:cNvSpPr>
          <p:nvPr/>
        </p:nvSpPr>
        <p:spPr bwMode="auto">
          <a:xfrm>
            <a:off x="5476875" y="6061075"/>
            <a:ext cx="44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NN</a:t>
            </a:r>
            <a:endParaRPr lang="ru-RU" sz="1400" b="1"/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4713288" y="4148138"/>
            <a:ext cx="1435100" cy="635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849948" y="3486018"/>
            <a:ext cx="595892" cy="9584"/>
          </a:xfrm>
          <a:prstGeom prst="line">
            <a:avLst/>
          </a:prstGeom>
          <a:ln w="19050">
            <a:solidFill>
              <a:srgbClr val="4F6228"/>
            </a:solidFill>
          </a:ln>
          <a:scene3d>
            <a:camera prst="orthographicFront">
              <a:rot lat="0" lon="0" rev="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6" idx="3"/>
            <a:endCxn id="32" idx="3"/>
          </p:cNvCxnSpPr>
          <p:nvPr/>
        </p:nvCxnSpPr>
        <p:spPr>
          <a:xfrm flipV="1">
            <a:off x="3178175" y="1103313"/>
            <a:ext cx="1312863" cy="3175"/>
          </a:xfrm>
          <a:prstGeom prst="line">
            <a:avLst/>
          </a:prstGeom>
          <a:ln w="190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098034" y="2637663"/>
            <a:ext cx="599352" cy="9989"/>
          </a:xfrm>
          <a:prstGeom prst="line">
            <a:avLst/>
          </a:prstGeom>
          <a:ln w="19050">
            <a:solidFill>
              <a:srgbClr val="000090"/>
            </a:solidFill>
          </a:ln>
          <a:scene3d>
            <a:camera prst="orthographicFront">
              <a:rot lat="0" lon="0" rev="3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Flowchart: Connector 105"/>
          <p:cNvSpPr/>
          <p:nvPr/>
        </p:nvSpPr>
        <p:spPr>
          <a:xfrm>
            <a:off x="3027363" y="2298700"/>
            <a:ext cx="114300" cy="114300"/>
          </a:xfrm>
          <a:prstGeom prst="flowChartConnector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" name="Flowchart: Connector 106"/>
          <p:cNvSpPr/>
          <p:nvPr/>
        </p:nvSpPr>
        <p:spPr>
          <a:xfrm>
            <a:off x="3768725" y="2306638"/>
            <a:ext cx="114300" cy="114300"/>
          </a:xfrm>
          <a:prstGeom prst="flowChartConnector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1" name="Straight Connector 110"/>
          <p:cNvCxnSpPr/>
          <p:nvPr/>
        </p:nvCxnSpPr>
        <p:spPr>
          <a:xfrm>
            <a:off x="3155080" y="2350782"/>
            <a:ext cx="600758" cy="21792"/>
          </a:xfrm>
          <a:prstGeom prst="line">
            <a:avLst/>
          </a:prstGeom>
          <a:ln w="22225">
            <a:solidFill>
              <a:srgbClr val="FF0000"/>
            </a:solidFill>
          </a:ln>
          <a:scene3d>
            <a:camera prst="orthographicFront">
              <a:rot lat="0" lon="0" rev="9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75" name="TextBox 114"/>
          <p:cNvSpPr txBox="1">
            <a:spLocks noChangeArrowheads="1"/>
          </p:cNvSpPr>
          <p:nvPr/>
        </p:nvSpPr>
        <p:spPr bwMode="auto">
          <a:xfrm>
            <a:off x="2874963" y="1903413"/>
            <a:ext cx="1465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</a:rPr>
              <a:t>NICA/BM@N II</a:t>
            </a:r>
            <a:endParaRPr lang="ru-RU" sz="1600" b="1">
              <a:solidFill>
                <a:srgbClr val="FF0000"/>
              </a:solidFill>
            </a:endParaRPr>
          </a:p>
        </p:txBody>
      </p:sp>
      <p:sp>
        <p:nvSpPr>
          <p:cNvPr id="73" name="TextBox 76"/>
          <p:cNvSpPr txBox="1">
            <a:spLocks noChangeArrowheads="1"/>
          </p:cNvSpPr>
          <p:nvPr/>
        </p:nvSpPr>
        <p:spPr bwMode="auto">
          <a:xfrm>
            <a:off x="1819275" y="76200"/>
            <a:ext cx="6729413" cy="5238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76E"/>
                </a:solidFill>
              </a:rPr>
              <a:t>Present and future HI F.T. experiments</a:t>
            </a:r>
          </a:p>
        </p:txBody>
      </p:sp>
      <p:sp>
        <p:nvSpPr>
          <p:cNvPr id="27679" name="TextBox 74"/>
          <p:cNvSpPr txBox="1">
            <a:spLocks noChangeArrowheads="1"/>
          </p:cNvSpPr>
          <p:nvPr/>
        </p:nvSpPr>
        <p:spPr bwMode="auto">
          <a:xfrm>
            <a:off x="5902325" y="3802063"/>
            <a:ext cx="1320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7030A0"/>
                </a:solidFill>
              </a:rPr>
              <a:t>NA-61/SHINE</a:t>
            </a:r>
            <a:endParaRPr lang="ru-RU" sz="1600" b="1">
              <a:solidFill>
                <a:srgbClr val="7030A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89150" y="1181100"/>
            <a:ext cx="300513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</a:rPr>
              <a:t>2022 – 2025:     </a:t>
            </a:r>
            <a:r>
              <a:rPr lang="en-US" sz="1600" b="1" dirty="0">
                <a:solidFill>
                  <a:srgbClr val="000090"/>
                </a:solidFill>
              </a:rPr>
              <a:t>SIS-100  FAIR            </a:t>
            </a:r>
            <a:endParaRPr lang="ru-RU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487738" y="712788"/>
            <a:ext cx="2071687" cy="4633912"/>
          </a:xfrm>
          <a:prstGeom prst="rect">
            <a:avLst/>
          </a:prstGeom>
          <a:solidFill>
            <a:srgbClr val="9DFCFF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>
              <a:defRPr/>
            </a:pPr>
            <a:endParaRPr lang="en-US" dirty="0">
              <a:solidFill>
                <a:srgbClr val="000090"/>
              </a:solidFill>
            </a:endParaRPr>
          </a:p>
          <a:p>
            <a:pPr>
              <a:defRPr/>
            </a:pPr>
            <a:endParaRPr lang="en-US" sz="1600" dirty="0">
              <a:solidFill>
                <a:srgbClr val="000090"/>
              </a:solidFill>
            </a:endParaRPr>
          </a:p>
          <a:p>
            <a:pPr algn="ctr">
              <a:defRPr/>
            </a:pP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i="1" dirty="0">
                <a:solidFill>
                  <a:srgbClr val="000090"/>
                </a:solidFill>
              </a:rPr>
              <a:t>energy region of max.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90"/>
                </a:solidFill>
              </a:rPr>
              <a:t> baryonic density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59400" y="800100"/>
            <a:ext cx="3530600" cy="1015663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FF00"/>
                </a:solidFill>
              </a:rPr>
              <a:t>Advantage:</a:t>
            </a:r>
          </a:p>
          <a:p>
            <a:pPr marL="342900" indent="-342900">
              <a:buFont typeface="Arial"/>
              <a:buChar char="•"/>
            </a:pPr>
            <a:r>
              <a:rPr lang="en-US" sz="2000" i="1" dirty="0">
                <a:solidFill>
                  <a:srgbClr val="FFFFFF"/>
                </a:solidFill>
              </a:rPr>
              <a:t>h</a:t>
            </a:r>
            <a:r>
              <a:rPr lang="en-US" sz="2000" i="1" dirty="0" smtClean="0">
                <a:solidFill>
                  <a:srgbClr val="FFFFFF"/>
                </a:solidFill>
              </a:rPr>
              <a:t>igh rate of interactions </a:t>
            </a:r>
          </a:p>
          <a:p>
            <a:pPr marL="342900" indent="-342900">
              <a:buFont typeface="Arial"/>
              <a:buChar char="•"/>
            </a:pPr>
            <a:r>
              <a:rPr lang="en-US" sz="2000" i="1" dirty="0" smtClean="0">
                <a:solidFill>
                  <a:srgbClr val="FFFFFF"/>
                </a:solidFill>
              </a:rPr>
              <a:t>easy upgradable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468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468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468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356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473075"/>
            <a:ext cx="6819900" cy="56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Fußzeilenplatzhalter 6"/>
          <p:cNvSpPr>
            <a:spLocks noGrp="1"/>
          </p:cNvSpPr>
          <p:nvPr/>
        </p:nvSpPr>
        <p:spPr bwMode="auto">
          <a:xfrm>
            <a:off x="3157538" y="5762625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4013200" y="4157663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Flowchart: Connector 6"/>
          <p:cNvSpPr/>
          <p:nvPr/>
        </p:nvSpPr>
        <p:spPr>
          <a:xfrm>
            <a:off x="4162425" y="3797300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Flowchart: Connector 7"/>
          <p:cNvSpPr/>
          <p:nvPr/>
        </p:nvSpPr>
        <p:spPr>
          <a:xfrm>
            <a:off x="4332288" y="3548063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Flowchart: Connector 8"/>
          <p:cNvSpPr/>
          <p:nvPr/>
        </p:nvSpPr>
        <p:spPr>
          <a:xfrm>
            <a:off x="4691063" y="3100388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Flowchart: Connector 9"/>
          <p:cNvSpPr/>
          <p:nvPr/>
        </p:nvSpPr>
        <p:spPr>
          <a:xfrm>
            <a:off x="4995863" y="2919413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Flowchart: Connector 10"/>
          <p:cNvSpPr/>
          <p:nvPr/>
        </p:nvSpPr>
        <p:spPr>
          <a:xfrm>
            <a:off x="5197475" y="2908300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Flowchart: Connector 11"/>
          <p:cNvSpPr/>
          <p:nvPr/>
        </p:nvSpPr>
        <p:spPr>
          <a:xfrm>
            <a:off x="5502275" y="2908300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Flowchart: Connector 13"/>
          <p:cNvSpPr/>
          <p:nvPr/>
        </p:nvSpPr>
        <p:spPr>
          <a:xfrm>
            <a:off x="5330825" y="2908300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12" name="TextBox 3"/>
          <p:cNvSpPr txBox="1">
            <a:spLocks noChangeArrowheads="1"/>
          </p:cNvSpPr>
          <p:nvPr/>
        </p:nvSpPr>
        <p:spPr bwMode="auto">
          <a:xfrm>
            <a:off x="4805363" y="2638425"/>
            <a:ext cx="1114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</a:rPr>
              <a:t>NICA/MPD</a:t>
            </a:r>
            <a:endParaRPr lang="ru-RU" sz="1600" b="1">
              <a:solidFill>
                <a:srgbClr val="FF0000"/>
              </a:solidFill>
            </a:endParaRPr>
          </a:p>
        </p:txBody>
      </p:sp>
      <p:sp>
        <p:nvSpPr>
          <p:cNvPr id="38" name="5-Point Star 37"/>
          <p:cNvSpPr/>
          <p:nvPr/>
        </p:nvSpPr>
        <p:spPr>
          <a:xfrm>
            <a:off x="5516563" y="3835400"/>
            <a:ext cx="122237" cy="16351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5127625" y="4224338"/>
            <a:ext cx="123825" cy="165100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0" name="5-Point Star 39"/>
          <p:cNvSpPr/>
          <p:nvPr/>
        </p:nvSpPr>
        <p:spPr>
          <a:xfrm>
            <a:off x="4981575" y="4619625"/>
            <a:ext cx="122238" cy="16351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1" name="5-Point Star 40"/>
          <p:cNvSpPr/>
          <p:nvPr/>
        </p:nvSpPr>
        <p:spPr>
          <a:xfrm>
            <a:off x="5930900" y="3592513"/>
            <a:ext cx="122238" cy="163512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2" name="5-Point Star 41"/>
          <p:cNvSpPr/>
          <p:nvPr/>
        </p:nvSpPr>
        <p:spPr>
          <a:xfrm>
            <a:off x="6780213" y="3440113"/>
            <a:ext cx="123825" cy="163512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3" name="5-Point Star 42"/>
          <p:cNvSpPr/>
          <p:nvPr/>
        </p:nvSpPr>
        <p:spPr>
          <a:xfrm>
            <a:off x="6316663" y="3449638"/>
            <a:ext cx="122237" cy="165100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4" name="5-Point Star 43"/>
          <p:cNvSpPr/>
          <p:nvPr/>
        </p:nvSpPr>
        <p:spPr>
          <a:xfrm>
            <a:off x="7331075" y="3438525"/>
            <a:ext cx="122238" cy="16351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5620" name="TextBox 44"/>
          <p:cNvSpPr txBox="1">
            <a:spLocks noChangeArrowheads="1"/>
          </p:cNvSpPr>
          <p:nvPr/>
        </p:nvSpPr>
        <p:spPr bwMode="auto">
          <a:xfrm>
            <a:off x="6300788" y="3125788"/>
            <a:ext cx="1117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2060"/>
                </a:solidFill>
              </a:rPr>
              <a:t>STAR BES II</a:t>
            </a:r>
            <a:endParaRPr lang="ru-RU" sz="1600" b="1">
              <a:solidFill>
                <a:srgbClr val="002060"/>
              </a:solidFill>
            </a:endParaRPr>
          </a:p>
        </p:txBody>
      </p:sp>
      <p:sp>
        <p:nvSpPr>
          <p:cNvPr id="25621" name="TextBox 21"/>
          <p:cNvSpPr txBox="1">
            <a:spLocks noChangeArrowheads="1"/>
          </p:cNvSpPr>
          <p:nvPr/>
        </p:nvSpPr>
        <p:spPr bwMode="auto">
          <a:xfrm rot="-5400000">
            <a:off x="-341312" y="2781300"/>
            <a:ext cx="3181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/>
              <a:t>Interaction rate [Hz]</a:t>
            </a:r>
            <a:endParaRPr lang="ru-RU" sz="2800" b="1"/>
          </a:p>
        </p:txBody>
      </p:sp>
      <p:sp>
        <p:nvSpPr>
          <p:cNvPr id="25622" name="TextBox 46"/>
          <p:cNvSpPr txBox="1">
            <a:spLocks noChangeArrowheads="1"/>
          </p:cNvSpPr>
          <p:nvPr/>
        </p:nvSpPr>
        <p:spPr bwMode="auto">
          <a:xfrm>
            <a:off x="2192338" y="5761038"/>
            <a:ext cx="5648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/>
              <a:t>Collision energy √S    [GeV]</a:t>
            </a:r>
            <a:endParaRPr lang="ru-RU" sz="2800" b="1"/>
          </a:p>
        </p:txBody>
      </p:sp>
      <p:cxnSp>
        <p:nvCxnSpPr>
          <p:cNvPr id="29" name="Straight Connector 28"/>
          <p:cNvCxnSpPr/>
          <p:nvPr/>
        </p:nvCxnSpPr>
        <p:spPr>
          <a:xfrm>
            <a:off x="5386388" y="5843588"/>
            <a:ext cx="300037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24" name="TextBox 47"/>
          <p:cNvSpPr txBox="1">
            <a:spLocks noChangeArrowheads="1"/>
          </p:cNvSpPr>
          <p:nvPr/>
        </p:nvSpPr>
        <p:spPr bwMode="auto">
          <a:xfrm>
            <a:off x="5476875" y="6061075"/>
            <a:ext cx="44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NN</a:t>
            </a:r>
            <a:endParaRPr lang="ru-RU" sz="1400" b="1"/>
          </a:p>
        </p:txBody>
      </p:sp>
      <p:cxnSp>
        <p:nvCxnSpPr>
          <p:cNvPr id="65" name="Straight Connector 64"/>
          <p:cNvCxnSpPr/>
          <p:nvPr/>
        </p:nvCxnSpPr>
        <p:spPr>
          <a:xfrm flipV="1">
            <a:off x="6353175" y="3521075"/>
            <a:ext cx="1289050" cy="63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5591175" y="3695700"/>
            <a:ext cx="352425" cy="22066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40" idx="2"/>
          </p:cNvCxnSpPr>
          <p:nvPr/>
        </p:nvCxnSpPr>
        <p:spPr>
          <a:xfrm flipV="1">
            <a:off x="5005388" y="4310063"/>
            <a:ext cx="174625" cy="47307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5200650" y="3922713"/>
            <a:ext cx="382588" cy="36512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41" idx="4"/>
          </p:cNvCxnSpPr>
          <p:nvPr/>
        </p:nvCxnSpPr>
        <p:spPr>
          <a:xfrm flipV="1">
            <a:off x="6053138" y="3532188"/>
            <a:ext cx="296862" cy="1222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287963" y="2965450"/>
            <a:ext cx="257175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10" idx="6"/>
          </p:cNvCxnSpPr>
          <p:nvPr/>
        </p:nvCxnSpPr>
        <p:spPr>
          <a:xfrm>
            <a:off x="5110163" y="2976563"/>
            <a:ext cx="104775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9" idx="7"/>
          </p:cNvCxnSpPr>
          <p:nvPr/>
        </p:nvCxnSpPr>
        <p:spPr>
          <a:xfrm flipV="1">
            <a:off x="4789488" y="2965450"/>
            <a:ext cx="239712" cy="15081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8" idx="7"/>
            <a:endCxn id="9" idx="3"/>
          </p:cNvCxnSpPr>
          <p:nvPr/>
        </p:nvCxnSpPr>
        <p:spPr>
          <a:xfrm flipV="1">
            <a:off x="4429125" y="3197225"/>
            <a:ext cx="279400" cy="36671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7" idx="7"/>
            <a:endCxn id="8" idx="7"/>
          </p:cNvCxnSpPr>
          <p:nvPr/>
        </p:nvCxnSpPr>
        <p:spPr>
          <a:xfrm flipV="1">
            <a:off x="4260850" y="3563938"/>
            <a:ext cx="168275" cy="25082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endCxn id="7" idx="7"/>
          </p:cNvCxnSpPr>
          <p:nvPr/>
        </p:nvCxnSpPr>
        <p:spPr>
          <a:xfrm flipV="1">
            <a:off x="4044950" y="3814763"/>
            <a:ext cx="215900" cy="42386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6"/>
          <p:cNvSpPr txBox="1">
            <a:spLocks noChangeArrowheads="1"/>
          </p:cNvSpPr>
          <p:nvPr/>
        </p:nvSpPr>
        <p:spPr bwMode="auto">
          <a:xfrm>
            <a:off x="765175" y="114300"/>
            <a:ext cx="7407275" cy="5238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76E"/>
                </a:solidFill>
              </a:rPr>
              <a:t>Present and future HI collider experiments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487738" y="712788"/>
            <a:ext cx="2071687" cy="4633912"/>
          </a:xfrm>
          <a:prstGeom prst="rect">
            <a:avLst/>
          </a:prstGeom>
          <a:solidFill>
            <a:srgbClr val="9DFCFF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>
              <a:defRPr/>
            </a:pPr>
            <a:endParaRPr lang="en-US" dirty="0">
              <a:solidFill>
                <a:srgbClr val="000090"/>
              </a:solidFill>
            </a:endParaRPr>
          </a:p>
          <a:p>
            <a:pPr>
              <a:defRPr/>
            </a:pPr>
            <a:endParaRPr lang="en-US" sz="1600" dirty="0">
              <a:solidFill>
                <a:srgbClr val="000090"/>
              </a:solidFill>
            </a:endParaRPr>
          </a:p>
          <a:p>
            <a:pPr algn="ctr">
              <a:defRPr/>
            </a:pP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i="1" dirty="0">
                <a:solidFill>
                  <a:srgbClr val="000090"/>
                </a:solidFill>
              </a:rPr>
              <a:t>energy region of max.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90"/>
                </a:solidFill>
              </a:rPr>
              <a:t> baryonic density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660900" y="825500"/>
            <a:ext cx="4318000" cy="1631216"/>
          </a:xfrm>
          <a:prstGeom prst="rect">
            <a:avLst/>
          </a:prstGeom>
          <a:solidFill>
            <a:srgbClr val="000090"/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FF00"/>
                </a:solidFill>
              </a:rPr>
              <a:t>Advantage: </a:t>
            </a:r>
          </a:p>
          <a:p>
            <a:pPr marL="342900" indent="-342900">
              <a:buFont typeface="Arial"/>
              <a:buChar char="•"/>
            </a:pPr>
            <a:r>
              <a:rPr lang="en-US" sz="2000" i="1" dirty="0" smtClean="0">
                <a:solidFill>
                  <a:schemeClr val="bg1"/>
                </a:solidFill>
              </a:rPr>
              <a:t>coverage of max. phase space</a:t>
            </a:r>
          </a:p>
          <a:p>
            <a:pPr marL="342900" indent="-342900">
              <a:buFont typeface="Arial"/>
              <a:buChar char="•"/>
            </a:pPr>
            <a:r>
              <a:rPr lang="en-US" sz="2000" i="1" dirty="0" smtClean="0">
                <a:solidFill>
                  <a:srgbClr val="FFFFFF"/>
                </a:solidFill>
              </a:rPr>
              <a:t>minimum biased acceptance</a:t>
            </a:r>
          </a:p>
          <a:p>
            <a:pPr marL="342900" indent="-342900">
              <a:buFont typeface="Arial"/>
              <a:buChar char="•"/>
            </a:pPr>
            <a:r>
              <a:rPr lang="en-US" sz="2000" i="1" dirty="0" smtClean="0">
                <a:solidFill>
                  <a:srgbClr val="FFFFFF"/>
                </a:solidFill>
              </a:rPr>
              <a:t>free of target parasitic effects </a:t>
            </a:r>
          </a:p>
          <a:p>
            <a:pPr marL="342900" indent="-342900">
              <a:buFont typeface="Arial"/>
              <a:buChar char="•"/>
            </a:pPr>
            <a:r>
              <a:rPr lang="en-US" sz="2000" i="1" dirty="0" smtClean="0">
                <a:solidFill>
                  <a:srgbClr val="FFFFFF"/>
                </a:solidFill>
              </a:rPr>
              <a:t>….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468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468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468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06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ußzeilenplatzhalter 6"/>
          <p:cNvSpPr>
            <a:spLocks noGrp="1"/>
          </p:cNvSpPr>
          <p:nvPr/>
        </p:nvSpPr>
        <p:spPr bwMode="auto">
          <a:xfrm>
            <a:off x="3157538" y="5762625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2969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473075"/>
            <a:ext cx="6819900" cy="565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3821113" y="3411538"/>
            <a:ext cx="123825" cy="163512"/>
          </a:xfrm>
          <a:prstGeom prst="star5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4040188" y="3409950"/>
            <a:ext cx="122237" cy="163513"/>
          </a:xfrm>
          <a:prstGeom prst="star5">
            <a:avLst/>
          </a:prstGeom>
          <a:solidFill>
            <a:srgbClr val="4F6228"/>
          </a:solidFill>
          <a:ln>
            <a:solidFill>
              <a:srgbClr val="4F622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8875" y="3152775"/>
            <a:ext cx="9747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STAR F.T.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Plus 5"/>
          <p:cNvSpPr/>
          <p:nvPr/>
        </p:nvSpPr>
        <p:spPr>
          <a:xfrm>
            <a:off x="4643438" y="4090988"/>
            <a:ext cx="122237" cy="114300"/>
          </a:xfrm>
          <a:prstGeom prst="mathPlus">
            <a:avLst/>
          </a:prstGeom>
          <a:solidFill>
            <a:srgbClr val="703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Isosceles Triangle 14"/>
          <p:cNvSpPr/>
          <p:nvPr/>
        </p:nvSpPr>
        <p:spPr>
          <a:xfrm>
            <a:off x="3014663" y="2563813"/>
            <a:ext cx="147637" cy="136525"/>
          </a:xfrm>
          <a:prstGeom prst="triangl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Isosceles Triangle 26"/>
          <p:cNvSpPr/>
          <p:nvPr/>
        </p:nvSpPr>
        <p:spPr>
          <a:xfrm>
            <a:off x="3625850" y="2571750"/>
            <a:ext cx="146050" cy="136525"/>
          </a:xfrm>
          <a:prstGeom prst="triangle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706" name="TextBox 27"/>
          <p:cNvSpPr txBox="1">
            <a:spLocks noChangeArrowheads="1"/>
          </p:cNvSpPr>
          <p:nvPr/>
        </p:nvSpPr>
        <p:spPr bwMode="auto">
          <a:xfrm>
            <a:off x="2981325" y="2760663"/>
            <a:ext cx="774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90"/>
                </a:solidFill>
              </a:rPr>
              <a:t>HADES</a:t>
            </a:r>
            <a:endParaRPr lang="ru-RU" sz="1600" b="1">
              <a:solidFill>
                <a:srgbClr val="000090"/>
              </a:solidFill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3028950" y="1017588"/>
            <a:ext cx="149225" cy="176212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Diamond 29"/>
          <p:cNvSpPr/>
          <p:nvPr/>
        </p:nvSpPr>
        <p:spPr>
          <a:xfrm>
            <a:off x="3622675" y="1014413"/>
            <a:ext cx="149225" cy="177800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Diamond 30"/>
          <p:cNvSpPr/>
          <p:nvPr/>
        </p:nvSpPr>
        <p:spPr>
          <a:xfrm>
            <a:off x="4013200" y="1014413"/>
            <a:ext cx="149225" cy="177800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Diamond 31"/>
          <p:cNvSpPr/>
          <p:nvPr/>
        </p:nvSpPr>
        <p:spPr>
          <a:xfrm>
            <a:off x="4340225" y="1014413"/>
            <a:ext cx="150813" cy="177800"/>
          </a:xfrm>
          <a:prstGeom prst="diamond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711" name="TextBox 35"/>
          <p:cNvSpPr txBox="1">
            <a:spLocks noChangeArrowheads="1"/>
          </p:cNvSpPr>
          <p:nvPr/>
        </p:nvSpPr>
        <p:spPr bwMode="auto">
          <a:xfrm>
            <a:off x="4046538" y="712788"/>
            <a:ext cx="5889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0090"/>
                </a:solidFill>
              </a:rPr>
              <a:t>CBM</a:t>
            </a:r>
            <a:endParaRPr lang="ru-RU" sz="1600" b="1">
              <a:solidFill>
                <a:srgbClr val="000090"/>
              </a:solidFill>
            </a:endParaRPr>
          </a:p>
        </p:txBody>
      </p:sp>
      <p:sp>
        <p:nvSpPr>
          <p:cNvPr id="29712" name="TextBox 21"/>
          <p:cNvSpPr txBox="1">
            <a:spLocks noChangeArrowheads="1"/>
          </p:cNvSpPr>
          <p:nvPr/>
        </p:nvSpPr>
        <p:spPr bwMode="auto">
          <a:xfrm rot="-5400000">
            <a:off x="-341312" y="2781300"/>
            <a:ext cx="3181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/>
              <a:t>Interaction rate [Hz]</a:t>
            </a:r>
            <a:endParaRPr lang="ru-RU" sz="2800" b="1"/>
          </a:p>
        </p:txBody>
      </p:sp>
      <p:sp>
        <p:nvSpPr>
          <p:cNvPr id="29713" name="TextBox 46"/>
          <p:cNvSpPr txBox="1">
            <a:spLocks noChangeArrowheads="1"/>
          </p:cNvSpPr>
          <p:nvPr/>
        </p:nvSpPr>
        <p:spPr bwMode="auto">
          <a:xfrm>
            <a:off x="2192338" y="5761038"/>
            <a:ext cx="5648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/>
              <a:t>Collision energy √S    [GeV]</a:t>
            </a:r>
            <a:endParaRPr lang="ru-RU" sz="2800" b="1"/>
          </a:p>
        </p:txBody>
      </p:sp>
      <p:cxnSp>
        <p:nvCxnSpPr>
          <p:cNvPr id="29" name="Straight Connector 28"/>
          <p:cNvCxnSpPr/>
          <p:nvPr/>
        </p:nvCxnSpPr>
        <p:spPr>
          <a:xfrm>
            <a:off x="5386388" y="5843588"/>
            <a:ext cx="300037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15" name="TextBox 47"/>
          <p:cNvSpPr txBox="1">
            <a:spLocks noChangeArrowheads="1"/>
          </p:cNvSpPr>
          <p:nvPr/>
        </p:nvSpPr>
        <p:spPr bwMode="auto">
          <a:xfrm>
            <a:off x="5476875" y="6061075"/>
            <a:ext cx="44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/>
              <a:t>NN</a:t>
            </a:r>
            <a:endParaRPr lang="ru-RU" sz="1400" b="1"/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4713288" y="4148138"/>
            <a:ext cx="1435100" cy="635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849948" y="3486018"/>
            <a:ext cx="595892" cy="9584"/>
          </a:xfrm>
          <a:prstGeom prst="line">
            <a:avLst/>
          </a:prstGeom>
          <a:ln w="19050">
            <a:solidFill>
              <a:srgbClr val="4F6228"/>
            </a:solidFill>
          </a:ln>
          <a:scene3d>
            <a:camera prst="orthographicFront">
              <a:rot lat="0" lon="0" rev="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16" idx="3"/>
            <a:endCxn id="32" idx="3"/>
          </p:cNvCxnSpPr>
          <p:nvPr/>
        </p:nvCxnSpPr>
        <p:spPr>
          <a:xfrm flipV="1">
            <a:off x="3178175" y="1103313"/>
            <a:ext cx="1312863" cy="3175"/>
          </a:xfrm>
          <a:prstGeom prst="line">
            <a:avLst/>
          </a:prstGeom>
          <a:ln w="1905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3098034" y="2637663"/>
            <a:ext cx="599352" cy="9989"/>
          </a:xfrm>
          <a:prstGeom prst="line">
            <a:avLst/>
          </a:prstGeom>
          <a:ln w="19050">
            <a:solidFill>
              <a:srgbClr val="000090"/>
            </a:solidFill>
          </a:ln>
          <a:scene3d>
            <a:camera prst="orthographicFront">
              <a:rot lat="0" lon="0" rev="3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Flowchart: Connector 105"/>
          <p:cNvSpPr/>
          <p:nvPr/>
        </p:nvSpPr>
        <p:spPr>
          <a:xfrm>
            <a:off x="3027363" y="2298700"/>
            <a:ext cx="114300" cy="114300"/>
          </a:xfrm>
          <a:prstGeom prst="flowChartConnector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7" name="Flowchart: Connector 106"/>
          <p:cNvSpPr/>
          <p:nvPr/>
        </p:nvSpPr>
        <p:spPr>
          <a:xfrm>
            <a:off x="3768725" y="2306638"/>
            <a:ext cx="114300" cy="114300"/>
          </a:xfrm>
          <a:prstGeom prst="flowChartConnector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1" name="Straight Connector 110"/>
          <p:cNvCxnSpPr/>
          <p:nvPr/>
        </p:nvCxnSpPr>
        <p:spPr>
          <a:xfrm>
            <a:off x="3155080" y="2350782"/>
            <a:ext cx="600758" cy="21792"/>
          </a:xfrm>
          <a:prstGeom prst="line">
            <a:avLst/>
          </a:prstGeom>
          <a:ln w="22225">
            <a:solidFill>
              <a:srgbClr val="FF0000"/>
            </a:solidFill>
          </a:ln>
          <a:scene3d>
            <a:camera prst="orthographicFront">
              <a:rot lat="0" lon="0" rev="9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23" name="TextBox 114"/>
          <p:cNvSpPr txBox="1">
            <a:spLocks noChangeArrowheads="1"/>
          </p:cNvSpPr>
          <p:nvPr/>
        </p:nvSpPr>
        <p:spPr bwMode="auto">
          <a:xfrm>
            <a:off x="2874963" y="1903413"/>
            <a:ext cx="1465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</a:rPr>
              <a:t>NICA/BM@N II</a:t>
            </a:r>
            <a:endParaRPr lang="ru-RU" sz="1600" b="1">
              <a:solidFill>
                <a:srgbClr val="FF0000"/>
              </a:solidFill>
            </a:endParaRPr>
          </a:p>
        </p:txBody>
      </p:sp>
      <p:sp>
        <p:nvSpPr>
          <p:cNvPr id="73" name="TextBox 76"/>
          <p:cNvSpPr txBox="1">
            <a:spLocks noChangeArrowheads="1"/>
          </p:cNvSpPr>
          <p:nvPr/>
        </p:nvSpPr>
        <p:spPr bwMode="auto">
          <a:xfrm>
            <a:off x="1819275" y="76200"/>
            <a:ext cx="6030913" cy="523875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76E"/>
                </a:solidFill>
              </a:rPr>
              <a:t>Present and future HI experiments</a:t>
            </a:r>
          </a:p>
        </p:txBody>
      </p:sp>
      <p:sp>
        <p:nvSpPr>
          <p:cNvPr id="29727" name="TextBox 74"/>
          <p:cNvSpPr txBox="1">
            <a:spLocks noChangeArrowheads="1"/>
          </p:cNvSpPr>
          <p:nvPr/>
        </p:nvSpPr>
        <p:spPr bwMode="auto">
          <a:xfrm>
            <a:off x="5902325" y="3802063"/>
            <a:ext cx="1320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7030A0"/>
                </a:solidFill>
              </a:rPr>
              <a:t>NA-61/SHINE</a:t>
            </a:r>
            <a:endParaRPr lang="ru-RU" sz="1600" b="1">
              <a:solidFill>
                <a:srgbClr val="7030A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89150" y="1181100"/>
            <a:ext cx="300513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</a:rPr>
              <a:t>2022 – 2025:     </a:t>
            </a:r>
            <a:r>
              <a:rPr lang="en-US" sz="1600" b="1" dirty="0">
                <a:solidFill>
                  <a:srgbClr val="000090"/>
                </a:solidFill>
              </a:rPr>
              <a:t>SIS-100  FAIR            </a:t>
            </a:r>
            <a:endParaRPr lang="ru-RU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487738" y="712788"/>
            <a:ext cx="2071687" cy="4633912"/>
          </a:xfrm>
          <a:prstGeom prst="rect">
            <a:avLst/>
          </a:prstGeom>
          <a:solidFill>
            <a:srgbClr val="9DFCFF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000090"/>
              </a:solidFill>
            </a:endParaRPr>
          </a:p>
          <a:p>
            <a:pPr>
              <a:defRPr/>
            </a:pPr>
            <a:endParaRPr lang="en-US" dirty="0">
              <a:solidFill>
                <a:srgbClr val="000090"/>
              </a:solidFill>
            </a:endParaRPr>
          </a:p>
          <a:p>
            <a:pPr>
              <a:defRPr/>
            </a:pPr>
            <a:endParaRPr lang="en-US" sz="1600" dirty="0">
              <a:solidFill>
                <a:srgbClr val="000090"/>
              </a:solidFill>
            </a:endParaRPr>
          </a:p>
          <a:p>
            <a:pPr algn="ctr">
              <a:defRPr/>
            </a:pP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i="1" dirty="0">
                <a:solidFill>
                  <a:srgbClr val="000090"/>
                </a:solidFill>
              </a:rPr>
              <a:t>energy region of max.</a:t>
            </a:r>
          </a:p>
          <a:p>
            <a:pPr algn="ctr">
              <a:defRPr/>
            </a:pPr>
            <a:r>
              <a:rPr lang="en-US" sz="1600" i="1" dirty="0">
                <a:solidFill>
                  <a:srgbClr val="000090"/>
                </a:solidFill>
              </a:rPr>
              <a:t> baryonic density </a:t>
            </a:r>
          </a:p>
        </p:txBody>
      </p:sp>
      <p:sp>
        <p:nvSpPr>
          <p:cNvPr id="35" name="Flowchart: Connector 2"/>
          <p:cNvSpPr/>
          <p:nvPr/>
        </p:nvSpPr>
        <p:spPr>
          <a:xfrm>
            <a:off x="4013200" y="4157663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Flowchart: Connector 6"/>
          <p:cNvSpPr/>
          <p:nvPr/>
        </p:nvSpPr>
        <p:spPr>
          <a:xfrm>
            <a:off x="4162425" y="3797300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Flowchart: Connector 7"/>
          <p:cNvSpPr/>
          <p:nvPr/>
        </p:nvSpPr>
        <p:spPr>
          <a:xfrm>
            <a:off x="4332288" y="3548063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Flowchart: Connector 8"/>
          <p:cNvSpPr/>
          <p:nvPr/>
        </p:nvSpPr>
        <p:spPr>
          <a:xfrm>
            <a:off x="4691063" y="3100388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Flowchart: Connector 9"/>
          <p:cNvSpPr/>
          <p:nvPr/>
        </p:nvSpPr>
        <p:spPr>
          <a:xfrm>
            <a:off x="4995863" y="2919413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1" name="Flowchart: Connector 10"/>
          <p:cNvSpPr/>
          <p:nvPr/>
        </p:nvSpPr>
        <p:spPr>
          <a:xfrm>
            <a:off x="5197475" y="2908300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Flowchart: Connector 11"/>
          <p:cNvSpPr/>
          <p:nvPr/>
        </p:nvSpPr>
        <p:spPr>
          <a:xfrm>
            <a:off x="5502275" y="2908300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Flowchart: Connector 13"/>
          <p:cNvSpPr/>
          <p:nvPr/>
        </p:nvSpPr>
        <p:spPr>
          <a:xfrm>
            <a:off x="5330825" y="2908300"/>
            <a:ext cx="114300" cy="1143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738" name="TextBox 3"/>
          <p:cNvSpPr txBox="1">
            <a:spLocks noChangeArrowheads="1"/>
          </p:cNvSpPr>
          <p:nvPr/>
        </p:nvSpPr>
        <p:spPr bwMode="auto">
          <a:xfrm>
            <a:off x="4805363" y="2638425"/>
            <a:ext cx="1114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0000"/>
                </a:solidFill>
              </a:rPr>
              <a:t>NICA/MPD</a:t>
            </a:r>
            <a:endParaRPr lang="ru-RU" sz="1600" b="1">
              <a:solidFill>
                <a:srgbClr val="FF0000"/>
              </a:solidFill>
            </a:endParaRPr>
          </a:p>
        </p:txBody>
      </p:sp>
      <p:sp>
        <p:nvSpPr>
          <p:cNvPr id="46" name="5-Point Star 45"/>
          <p:cNvSpPr/>
          <p:nvPr/>
        </p:nvSpPr>
        <p:spPr>
          <a:xfrm>
            <a:off x="5516563" y="3835400"/>
            <a:ext cx="122237" cy="16351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7" name="5-Point Star 46"/>
          <p:cNvSpPr/>
          <p:nvPr/>
        </p:nvSpPr>
        <p:spPr>
          <a:xfrm>
            <a:off x="5127625" y="4224338"/>
            <a:ext cx="123825" cy="165100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8" name="5-Point Star 47"/>
          <p:cNvSpPr/>
          <p:nvPr/>
        </p:nvSpPr>
        <p:spPr>
          <a:xfrm>
            <a:off x="4981575" y="4619625"/>
            <a:ext cx="122238" cy="16351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49" name="5-Point Star 48"/>
          <p:cNvSpPr/>
          <p:nvPr/>
        </p:nvSpPr>
        <p:spPr>
          <a:xfrm>
            <a:off x="5930900" y="3592513"/>
            <a:ext cx="122238" cy="163512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51" name="5-Point Star 50"/>
          <p:cNvSpPr/>
          <p:nvPr/>
        </p:nvSpPr>
        <p:spPr>
          <a:xfrm>
            <a:off x="6780213" y="3440113"/>
            <a:ext cx="123825" cy="163512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52" name="5-Point Star 51"/>
          <p:cNvSpPr/>
          <p:nvPr/>
        </p:nvSpPr>
        <p:spPr>
          <a:xfrm>
            <a:off x="6316663" y="3449638"/>
            <a:ext cx="122237" cy="165100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53" name="5-Point Star 52"/>
          <p:cNvSpPr/>
          <p:nvPr/>
        </p:nvSpPr>
        <p:spPr>
          <a:xfrm>
            <a:off x="7331075" y="3438525"/>
            <a:ext cx="122238" cy="163513"/>
          </a:xfrm>
          <a:prstGeom prst="star5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B050"/>
              </a:solidFill>
            </a:endParaRPr>
          </a:p>
        </p:txBody>
      </p:sp>
      <p:sp>
        <p:nvSpPr>
          <p:cNvPr id="29746" name="TextBox 44"/>
          <p:cNvSpPr txBox="1">
            <a:spLocks noChangeArrowheads="1"/>
          </p:cNvSpPr>
          <p:nvPr/>
        </p:nvSpPr>
        <p:spPr bwMode="auto">
          <a:xfrm>
            <a:off x="6300788" y="3125788"/>
            <a:ext cx="1117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2060"/>
                </a:solidFill>
              </a:rPr>
              <a:t>STAR BES II</a:t>
            </a:r>
            <a:endParaRPr lang="ru-RU" sz="1600" b="1">
              <a:solidFill>
                <a:srgbClr val="002060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6353175" y="3521075"/>
            <a:ext cx="1289050" cy="63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591175" y="3695700"/>
            <a:ext cx="352425" cy="220663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8" idx="2"/>
          </p:cNvCxnSpPr>
          <p:nvPr/>
        </p:nvCxnSpPr>
        <p:spPr>
          <a:xfrm flipV="1">
            <a:off x="5005388" y="4310063"/>
            <a:ext cx="174625" cy="47307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200650" y="3922713"/>
            <a:ext cx="382588" cy="365125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49" idx="4"/>
          </p:cNvCxnSpPr>
          <p:nvPr/>
        </p:nvCxnSpPr>
        <p:spPr>
          <a:xfrm flipV="1">
            <a:off x="6053138" y="3532188"/>
            <a:ext cx="296862" cy="122237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287963" y="2965450"/>
            <a:ext cx="257175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40" idx="6"/>
          </p:cNvCxnSpPr>
          <p:nvPr/>
        </p:nvCxnSpPr>
        <p:spPr>
          <a:xfrm>
            <a:off x="5110163" y="2976563"/>
            <a:ext cx="104775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38" idx="7"/>
          </p:cNvCxnSpPr>
          <p:nvPr/>
        </p:nvCxnSpPr>
        <p:spPr>
          <a:xfrm flipV="1">
            <a:off x="4789488" y="2965450"/>
            <a:ext cx="239712" cy="15081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37" idx="7"/>
            <a:endCxn id="38" idx="3"/>
          </p:cNvCxnSpPr>
          <p:nvPr/>
        </p:nvCxnSpPr>
        <p:spPr>
          <a:xfrm flipV="1">
            <a:off x="4429125" y="3197225"/>
            <a:ext cx="279400" cy="36671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36" idx="7"/>
            <a:endCxn id="37" idx="7"/>
          </p:cNvCxnSpPr>
          <p:nvPr/>
        </p:nvCxnSpPr>
        <p:spPr>
          <a:xfrm flipV="1">
            <a:off x="4260850" y="3563938"/>
            <a:ext cx="168275" cy="25082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endCxn id="36" idx="7"/>
          </p:cNvCxnSpPr>
          <p:nvPr/>
        </p:nvCxnSpPr>
        <p:spPr>
          <a:xfrm flipV="1">
            <a:off x="4044950" y="3814763"/>
            <a:ext cx="215900" cy="42386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3412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en-US" smtClean="0"/>
              <a:t>V.Kekelidze, SC-124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67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7400" y="1478340"/>
            <a:ext cx="7607300" cy="40677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maximum in the net baryon density – </a:t>
            </a:r>
            <a:r>
              <a:rPr lang="en-US" sz="2000" b="1" i="1" dirty="0" smtClean="0">
                <a:solidFill>
                  <a:srgbClr val="FF0000"/>
                </a:solidFill>
                <a:latin typeface="Arial"/>
                <a:cs typeface="Arial"/>
              </a:rPr>
              <a:t>density frontier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maximum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in</a:t>
            </a:r>
            <a:r>
              <a:rPr lang="en-US" sz="2000" i="1" dirty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sz="2000" b="1" i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sz="2000" b="1" i="1" baseline="30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+</a:t>
            </a:r>
            <a:r>
              <a:rPr lang="en-US" sz="2000" i="1" dirty="0">
                <a:solidFill>
                  <a:srgbClr val="000090"/>
                </a:solidFill>
                <a:latin typeface="Symbol" charset="2"/>
                <a:cs typeface="Symbol" charset="2"/>
              </a:rPr>
              <a:t>/</a:t>
            </a:r>
            <a:r>
              <a:rPr lang="en-US" sz="2000" i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2000" b="1" i="1" baseline="30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+</a:t>
            </a:r>
            <a:r>
              <a:rPr lang="en-US" sz="2000" b="1" i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ratio;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m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aximum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in </a:t>
            </a:r>
            <a:r>
              <a:rPr lang="en-US" sz="2000" i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L/p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ratio;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m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aximum yield if </a:t>
            </a:r>
            <a:r>
              <a:rPr lang="en-US" sz="2000" i="1" dirty="0" err="1" smtClean="0">
                <a:solidFill>
                  <a:srgbClr val="000090"/>
                </a:solidFill>
                <a:latin typeface="Arial"/>
                <a:cs typeface="Arial"/>
              </a:rPr>
              <a:t>hypernuclei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transition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from a Baryon dominated system </a:t>
            </a:r>
            <a:endParaRPr lang="en-US" sz="2000" i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r">
              <a:buClr>
                <a:srgbClr val="FF0000"/>
              </a:buClr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to </a:t>
            </a: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a 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Meson dominated one;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>
                <a:solidFill>
                  <a:srgbClr val="000090"/>
                </a:solidFill>
                <a:latin typeface="Arial"/>
                <a:cs typeface="Arial"/>
              </a:rPr>
              <a:t>m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aximum of the </a:t>
            </a:r>
            <a:r>
              <a:rPr lang="en-US" sz="2000" i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L</a:t>
            </a: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 polarization;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1-st order transition &amp; mixed phase creation;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Font typeface="Wingdings" charset="2"/>
              <a:buChar char="Ø"/>
            </a:pPr>
            <a:r>
              <a:rPr lang="en-US" sz="2000" i="1" dirty="0" smtClean="0">
                <a:solidFill>
                  <a:srgbClr val="000090"/>
                </a:solidFill>
                <a:latin typeface="Arial"/>
                <a:cs typeface="Arial"/>
              </a:rPr>
              <a:t>Critical Endpoint ? 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5200" y="571500"/>
            <a:ext cx="5081589" cy="461665"/>
          </a:xfrm>
          <a:prstGeom prst="rect">
            <a:avLst/>
          </a:prstGeom>
          <a:solidFill>
            <a:srgbClr val="FFF6DB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QCD matter at the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NICA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 energies:</a:t>
            </a:r>
            <a:endParaRPr lang="en-US" sz="2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457200" y="4457700"/>
            <a:ext cx="6019800" cy="1219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20, 2018</a:t>
            </a: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V.Kekelidze, SC-124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0217B-8183-4E7A-98AC-12846F6965A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679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65555</TotalTime>
  <Words>4322</Words>
  <Application>Microsoft Macintosh PowerPoint</Application>
  <PresentationFormat>On-screen Show (4:3)</PresentationFormat>
  <Paragraphs>861</Paragraphs>
  <Slides>41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Оформление по умолчанию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Civil construction works for the transfer channel Booster-Nuclotron in final stage (80%).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milestones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JINR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Smirnov</dc:creator>
  <cp:lastModifiedBy>Air</cp:lastModifiedBy>
  <cp:revision>2108</cp:revision>
  <cp:lastPrinted>2018-09-10T17:43:13Z</cp:lastPrinted>
  <dcterms:created xsi:type="dcterms:W3CDTF">2014-10-09T06:21:49Z</dcterms:created>
  <dcterms:modified xsi:type="dcterms:W3CDTF">2018-09-20T05:16:09Z</dcterms:modified>
</cp:coreProperties>
</file>