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390" r:id="rId2"/>
    <p:sldId id="389" r:id="rId3"/>
    <p:sldId id="636" r:id="rId4"/>
    <p:sldId id="630" r:id="rId5"/>
    <p:sldId id="645" r:id="rId6"/>
    <p:sldId id="637" r:id="rId7"/>
    <p:sldId id="638" r:id="rId8"/>
    <p:sldId id="639" r:id="rId9"/>
    <p:sldId id="646" r:id="rId10"/>
    <p:sldId id="640" r:id="rId11"/>
    <p:sldId id="641" r:id="rId12"/>
    <p:sldId id="642" r:id="rId13"/>
    <p:sldId id="398" r:id="rId14"/>
    <p:sldId id="648" r:id="rId15"/>
    <p:sldId id="644" r:id="rId16"/>
    <p:sldId id="647" r:id="rId17"/>
    <p:sldId id="632" r:id="rId18"/>
    <p:sldId id="420" r:id="rId19"/>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90"/>
    <a:srgbClr val="0000FF"/>
    <a:srgbClr val="E64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55" autoAdjust="0"/>
    <p:restoredTop sz="89490" autoAdjust="0"/>
  </p:normalViewPr>
  <p:slideViewPr>
    <p:cSldViewPr>
      <p:cViewPr varScale="1">
        <p:scale>
          <a:sx n="96" d="100"/>
          <a:sy n="96" d="100"/>
        </p:scale>
        <p:origin x="1152" y="176"/>
      </p:cViewPr>
      <p:guideLst>
        <p:guide orient="horz" pos="2160"/>
        <p:guide pos="2880"/>
      </p:guideLst>
    </p:cSldViewPr>
  </p:slideViewPr>
  <p:outlineViewPr>
    <p:cViewPr>
      <p:scale>
        <a:sx n="33" d="100"/>
        <a:sy n="33" d="100"/>
      </p:scale>
      <p:origin x="0" y="20136"/>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57B11F-1872-FF4E-8417-E8326F7E5C7D}" type="datetimeFigureOut">
              <a:rPr lang="en-US" smtClean="0"/>
              <a:t>1/21/19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F40A13-A293-E34A-9031-D4F6BB95F3F5}" type="slidenum">
              <a:rPr lang="en-US" smtClean="0"/>
              <a:t>‹#›</a:t>
            </a:fld>
            <a:endParaRPr lang="en-US"/>
          </a:p>
        </p:txBody>
      </p:sp>
    </p:spTree>
    <p:extLst>
      <p:ext uri="{BB962C8B-B14F-4D97-AF65-F5344CB8AC3E}">
        <p14:creationId xmlns:p14="http://schemas.microsoft.com/office/powerpoint/2010/main" val="2016223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1E4A4F9-A070-414F-BF03-02A213254846}" type="datetimeFigureOut">
              <a:rPr lang="fr-FR"/>
              <a:pPr>
                <a:defRPr/>
              </a:pPr>
              <a:t>21/01/2019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3898CE-70A6-4B1D-B309-B108AE0FB14F}" type="slidenum">
              <a:rPr lang="fr-FR"/>
              <a:pPr>
                <a:defRPr/>
              </a:pPr>
              <a:t>‹#›</a:t>
            </a:fld>
            <a:endParaRPr lang="fr-FR"/>
          </a:p>
        </p:txBody>
      </p:sp>
    </p:spTree>
    <p:extLst>
      <p:ext uri="{BB962C8B-B14F-4D97-AF65-F5344CB8AC3E}">
        <p14:creationId xmlns:p14="http://schemas.microsoft.com/office/powerpoint/2010/main" val="2678199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a:t>
            </a:fld>
            <a:endParaRPr lang="fr-FR"/>
          </a:p>
        </p:txBody>
      </p:sp>
    </p:spTree>
    <p:extLst>
      <p:ext uri="{BB962C8B-B14F-4D97-AF65-F5344CB8AC3E}">
        <p14:creationId xmlns:p14="http://schemas.microsoft.com/office/powerpoint/2010/main" val="2771245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14</a:t>
            </a:fld>
            <a:endParaRPr lang="fr-FR"/>
          </a:p>
        </p:txBody>
      </p:sp>
    </p:spTree>
    <p:extLst>
      <p:ext uri="{BB962C8B-B14F-4D97-AF65-F5344CB8AC3E}">
        <p14:creationId xmlns:p14="http://schemas.microsoft.com/office/powerpoint/2010/main" val="417911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15</a:t>
            </a:fld>
            <a:endParaRPr lang="fr-FR"/>
          </a:p>
        </p:txBody>
      </p:sp>
    </p:spTree>
    <p:extLst>
      <p:ext uri="{BB962C8B-B14F-4D97-AF65-F5344CB8AC3E}">
        <p14:creationId xmlns:p14="http://schemas.microsoft.com/office/powerpoint/2010/main" val="2402851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E3898CE-70A6-4B1D-B309-B108AE0FB14F}" type="slidenum">
              <a:rPr lang="fr-FR" smtClean="0"/>
              <a:pPr>
                <a:defRPr/>
              </a:pPr>
              <a:t>16</a:t>
            </a:fld>
            <a:endParaRPr lang="fr-FR"/>
          </a:p>
        </p:txBody>
      </p:sp>
    </p:spTree>
    <p:extLst>
      <p:ext uri="{BB962C8B-B14F-4D97-AF65-F5344CB8AC3E}">
        <p14:creationId xmlns:p14="http://schemas.microsoft.com/office/powerpoint/2010/main" val="2203828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17</a:t>
            </a:fld>
            <a:endParaRPr lang="fr-FR"/>
          </a:p>
        </p:txBody>
      </p:sp>
    </p:spTree>
    <p:extLst>
      <p:ext uri="{BB962C8B-B14F-4D97-AF65-F5344CB8AC3E}">
        <p14:creationId xmlns:p14="http://schemas.microsoft.com/office/powerpoint/2010/main" val="43320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2</a:t>
            </a:fld>
            <a:endParaRPr lang="fr-FR"/>
          </a:p>
        </p:txBody>
      </p:sp>
    </p:spTree>
    <p:extLst>
      <p:ext uri="{BB962C8B-B14F-4D97-AF65-F5344CB8AC3E}">
        <p14:creationId xmlns:p14="http://schemas.microsoft.com/office/powerpoint/2010/main" val="247090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3</a:t>
            </a:fld>
            <a:endParaRPr lang="fr-FR"/>
          </a:p>
        </p:txBody>
      </p:sp>
    </p:spTree>
    <p:extLst>
      <p:ext uri="{BB962C8B-B14F-4D97-AF65-F5344CB8AC3E}">
        <p14:creationId xmlns:p14="http://schemas.microsoft.com/office/powerpoint/2010/main" val="123439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4</a:t>
            </a:fld>
            <a:endParaRPr lang="fr-FR"/>
          </a:p>
        </p:txBody>
      </p:sp>
    </p:spTree>
    <p:extLst>
      <p:ext uri="{BB962C8B-B14F-4D97-AF65-F5344CB8AC3E}">
        <p14:creationId xmlns:p14="http://schemas.microsoft.com/office/powerpoint/2010/main" val="144133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5</a:t>
            </a:fld>
            <a:endParaRPr lang="fr-FR"/>
          </a:p>
        </p:txBody>
      </p:sp>
    </p:spTree>
    <p:extLst>
      <p:ext uri="{BB962C8B-B14F-4D97-AF65-F5344CB8AC3E}">
        <p14:creationId xmlns:p14="http://schemas.microsoft.com/office/powerpoint/2010/main" val="221480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10</a:t>
            </a:fld>
            <a:endParaRPr lang="fr-FR"/>
          </a:p>
        </p:txBody>
      </p:sp>
    </p:spTree>
    <p:extLst>
      <p:ext uri="{BB962C8B-B14F-4D97-AF65-F5344CB8AC3E}">
        <p14:creationId xmlns:p14="http://schemas.microsoft.com/office/powerpoint/2010/main" val="292523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11</a:t>
            </a:fld>
            <a:endParaRPr lang="fr-FR"/>
          </a:p>
        </p:txBody>
      </p:sp>
    </p:spTree>
    <p:extLst>
      <p:ext uri="{BB962C8B-B14F-4D97-AF65-F5344CB8AC3E}">
        <p14:creationId xmlns:p14="http://schemas.microsoft.com/office/powerpoint/2010/main" val="2237516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12</a:t>
            </a:fld>
            <a:endParaRPr lang="fr-FR"/>
          </a:p>
        </p:txBody>
      </p:sp>
    </p:spTree>
    <p:extLst>
      <p:ext uri="{BB962C8B-B14F-4D97-AF65-F5344CB8AC3E}">
        <p14:creationId xmlns:p14="http://schemas.microsoft.com/office/powerpoint/2010/main" val="2619281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13</a:t>
            </a:fld>
            <a:endParaRPr lang="fr-FR"/>
          </a:p>
        </p:txBody>
      </p:sp>
    </p:spTree>
    <p:extLst>
      <p:ext uri="{BB962C8B-B14F-4D97-AF65-F5344CB8AC3E}">
        <p14:creationId xmlns:p14="http://schemas.microsoft.com/office/powerpoint/2010/main" val="381651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2AA5F94-DAA2-4BB4-9AAA-475D9D2882F0}" type="slidenum">
              <a:rPr lang="fr-FR"/>
              <a:pPr>
                <a:defRPr/>
              </a:pPr>
              <a:t>‹#›</a:t>
            </a:fld>
            <a:endParaRPr lang="fr-FR"/>
          </a:p>
        </p:txBody>
      </p:sp>
    </p:spTree>
    <p:extLst>
      <p:ext uri="{BB962C8B-B14F-4D97-AF65-F5344CB8AC3E}">
        <p14:creationId xmlns:p14="http://schemas.microsoft.com/office/powerpoint/2010/main" val="185718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198D737-4228-4C38-B33A-4B49E5614A7B}" type="slidenum">
              <a:rPr lang="fr-FR"/>
              <a:pPr>
                <a:defRPr/>
              </a:pPr>
              <a:t>‹#›</a:t>
            </a:fld>
            <a:endParaRPr lang="fr-FR"/>
          </a:p>
        </p:txBody>
      </p:sp>
    </p:spTree>
    <p:extLst>
      <p:ext uri="{BB962C8B-B14F-4D97-AF65-F5344CB8AC3E}">
        <p14:creationId xmlns:p14="http://schemas.microsoft.com/office/powerpoint/2010/main" val="135555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DF4E4E-0493-4C8B-A2F2-AEEF986F6E52}" type="slidenum">
              <a:rPr lang="fr-FR"/>
              <a:pPr>
                <a:defRPr/>
              </a:pPr>
              <a:t>‹#›</a:t>
            </a:fld>
            <a:endParaRPr lang="fr-FR"/>
          </a:p>
        </p:txBody>
      </p:sp>
    </p:spTree>
    <p:extLst>
      <p:ext uri="{BB962C8B-B14F-4D97-AF65-F5344CB8AC3E}">
        <p14:creationId xmlns:p14="http://schemas.microsoft.com/office/powerpoint/2010/main" val="47916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AAA047-8AEF-4C69-86C3-C9A280890182}" type="slidenum">
              <a:rPr lang="fr-FR"/>
              <a:pPr>
                <a:defRPr/>
              </a:pPr>
              <a:t>‹#›</a:t>
            </a:fld>
            <a:endParaRPr lang="fr-FR"/>
          </a:p>
        </p:txBody>
      </p:sp>
    </p:spTree>
    <p:extLst>
      <p:ext uri="{BB962C8B-B14F-4D97-AF65-F5344CB8AC3E}">
        <p14:creationId xmlns:p14="http://schemas.microsoft.com/office/powerpoint/2010/main" val="414580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F620F82-76D5-4D77-BC21-5A4268D496F6}" type="slidenum">
              <a:rPr lang="fr-FR"/>
              <a:pPr>
                <a:defRPr/>
              </a:pPr>
              <a:t>‹#›</a:t>
            </a:fld>
            <a:endParaRPr lang="fr-FR"/>
          </a:p>
        </p:txBody>
      </p:sp>
    </p:spTree>
    <p:extLst>
      <p:ext uri="{BB962C8B-B14F-4D97-AF65-F5344CB8AC3E}">
        <p14:creationId xmlns:p14="http://schemas.microsoft.com/office/powerpoint/2010/main" val="424159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9240E01-1DDF-4704-8DDC-978A7A0AD2EC}" type="slidenum">
              <a:rPr lang="fr-FR"/>
              <a:pPr>
                <a:defRPr/>
              </a:pPr>
              <a:t>‹#›</a:t>
            </a:fld>
            <a:endParaRPr lang="fr-FR"/>
          </a:p>
        </p:txBody>
      </p:sp>
    </p:spTree>
    <p:extLst>
      <p:ext uri="{BB962C8B-B14F-4D97-AF65-F5344CB8AC3E}">
        <p14:creationId xmlns:p14="http://schemas.microsoft.com/office/powerpoint/2010/main" val="285070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718A4F5-7B53-4BFD-86F4-1EDCF116CB5F}" type="slidenum">
              <a:rPr lang="fr-FR"/>
              <a:pPr>
                <a:defRPr/>
              </a:pPr>
              <a:t>‹#›</a:t>
            </a:fld>
            <a:endParaRPr lang="fr-FR"/>
          </a:p>
        </p:txBody>
      </p:sp>
    </p:spTree>
    <p:extLst>
      <p:ext uri="{BB962C8B-B14F-4D97-AF65-F5344CB8AC3E}">
        <p14:creationId xmlns:p14="http://schemas.microsoft.com/office/powerpoint/2010/main" val="386174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51AD37E-EE59-41F9-9DC3-0CD03DC07E77}" type="slidenum">
              <a:rPr lang="fr-FR"/>
              <a:pPr>
                <a:defRPr/>
              </a:pPr>
              <a:t>‹#›</a:t>
            </a:fld>
            <a:endParaRPr lang="fr-FR"/>
          </a:p>
        </p:txBody>
      </p:sp>
    </p:spTree>
    <p:extLst>
      <p:ext uri="{BB962C8B-B14F-4D97-AF65-F5344CB8AC3E}">
        <p14:creationId xmlns:p14="http://schemas.microsoft.com/office/powerpoint/2010/main" val="196479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2F10942A-3396-4E26-B660-1DA9C9F599E0}" type="slidenum">
              <a:rPr lang="fr-FR"/>
              <a:pPr>
                <a:defRPr/>
              </a:pPr>
              <a:t>‹#›</a:t>
            </a:fld>
            <a:endParaRPr lang="fr-FR"/>
          </a:p>
        </p:txBody>
      </p:sp>
    </p:spTree>
    <p:extLst>
      <p:ext uri="{BB962C8B-B14F-4D97-AF65-F5344CB8AC3E}">
        <p14:creationId xmlns:p14="http://schemas.microsoft.com/office/powerpoint/2010/main" val="159433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B9DE9A2-7386-464B-8932-B8D904D0A66D}" type="slidenum">
              <a:rPr lang="fr-FR"/>
              <a:pPr>
                <a:defRPr/>
              </a:pPr>
              <a:t>‹#›</a:t>
            </a:fld>
            <a:endParaRPr lang="fr-FR"/>
          </a:p>
        </p:txBody>
      </p:sp>
    </p:spTree>
    <p:extLst>
      <p:ext uri="{BB962C8B-B14F-4D97-AF65-F5344CB8AC3E}">
        <p14:creationId xmlns:p14="http://schemas.microsoft.com/office/powerpoint/2010/main" val="296229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50th PAC-PP, January 21-22, 2019</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E13C74-01FF-4C14-995A-2652EA7BD551}" type="slidenum">
              <a:rPr lang="fr-FR"/>
              <a:pPr>
                <a:defRPr/>
              </a:pPr>
              <a:t>‹#›</a:t>
            </a:fld>
            <a:endParaRPr lang="fr-FR"/>
          </a:p>
        </p:txBody>
      </p:sp>
    </p:spTree>
    <p:extLst>
      <p:ext uri="{BB962C8B-B14F-4D97-AF65-F5344CB8AC3E}">
        <p14:creationId xmlns:p14="http://schemas.microsoft.com/office/powerpoint/2010/main" val="167319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a:t>Itzhak Tserruya</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a:t>50th PAC-PP, January 21-22, 2019</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354CB46-E9BE-4A8A-A36A-EAF21D934587}"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tif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INR.jpg"/>
          <p:cNvPicPr>
            <a:picLocks noChangeAspect="1"/>
          </p:cNvPicPr>
          <p:nvPr/>
        </p:nvPicPr>
        <p:blipFill rotWithShape="1">
          <a:blip r:embed="rId3">
            <a:alphaModFix amt="34000"/>
            <a:extLst>
              <a:ext uri="{28A0092B-C50C-407E-A947-70E740481C1C}">
                <a14:useLocalDpi xmlns:a14="http://schemas.microsoft.com/office/drawing/2010/main" val="0"/>
              </a:ext>
            </a:extLst>
          </a:blip>
          <a:srcRect t="50230" r="71199"/>
          <a:stretch/>
        </p:blipFill>
        <p:spPr>
          <a:xfrm>
            <a:off x="35339" y="342800"/>
            <a:ext cx="9143999" cy="7190656"/>
          </a:xfrm>
          <a:prstGeom prst="rect">
            <a:avLst/>
          </a:prstGeom>
        </p:spPr>
      </p:pic>
      <p:sp>
        <p:nvSpPr>
          <p:cNvPr id="8" name="TextBox 7"/>
          <p:cNvSpPr txBox="1"/>
          <p:nvPr/>
        </p:nvSpPr>
        <p:spPr>
          <a:xfrm>
            <a:off x="3635896" y="2016455"/>
            <a:ext cx="2672526" cy="369332"/>
          </a:xfrm>
          <a:prstGeom prst="rect">
            <a:avLst/>
          </a:prstGeom>
          <a:noFill/>
        </p:spPr>
        <p:txBody>
          <a:bodyPr wrap="none" rtlCol="0">
            <a:spAutoFit/>
          </a:bodyPr>
          <a:lstStyle/>
          <a:p>
            <a:r>
              <a:rPr lang="en-US" dirty="0"/>
              <a:t>JINR,  January 21, 2019</a:t>
            </a:r>
          </a:p>
        </p:txBody>
      </p:sp>
      <p:sp>
        <p:nvSpPr>
          <p:cNvPr id="9" name="AutoShape 18"/>
          <p:cNvSpPr>
            <a:spLocks noChangeArrowheads="1"/>
          </p:cNvSpPr>
          <p:nvPr/>
        </p:nvSpPr>
        <p:spPr bwMode="auto">
          <a:xfrm>
            <a:off x="611560" y="790917"/>
            <a:ext cx="7920880" cy="742119"/>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lnSpc>
                <a:spcPct val="120000"/>
              </a:lnSpc>
              <a:spcAft>
                <a:spcPts val="1200"/>
              </a:spcAft>
            </a:pPr>
            <a:r>
              <a:rPr lang="en-US" sz="4000" dirty="0">
                <a:solidFill>
                  <a:srgbClr val="FFFF00"/>
                </a:solidFill>
              </a:rPr>
              <a:t>50</a:t>
            </a:r>
            <a:r>
              <a:rPr lang="en-US" sz="4000" baseline="30000" dirty="0">
                <a:solidFill>
                  <a:srgbClr val="FFFF00"/>
                </a:solidFill>
              </a:rPr>
              <a:t>th</a:t>
            </a:r>
            <a:r>
              <a:rPr lang="en-US" sz="4000" dirty="0">
                <a:solidFill>
                  <a:srgbClr val="FFFF00"/>
                </a:solidFill>
              </a:rPr>
              <a:t> PAC on Particle Physics</a:t>
            </a:r>
          </a:p>
        </p:txBody>
      </p:sp>
      <p:sp>
        <p:nvSpPr>
          <p:cNvPr id="12" name="Subtitle 2"/>
          <p:cNvSpPr txBox="1">
            <a:spLocks/>
          </p:cNvSpPr>
          <p:nvPr/>
        </p:nvSpPr>
        <p:spPr bwMode="auto">
          <a:xfrm>
            <a:off x="899592" y="3068960"/>
            <a:ext cx="7560840"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b="1" dirty="0" err="1">
                <a:solidFill>
                  <a:srgbClr val="000090"/>
                </a:solidFill>
              </a:rPr>
              <a:t>Implementation</a:t>
            </a:r>
            <a:r>
              <a:rPr lang="fr-FR" b="1" dirty="0">
                <a:solidFill>
                  <a:srgbClr val="000090"/>
                </a:solidFill>
              </a:rPr>
              <a:t> of </a:t>
            </a:r>
            <a:r>
              <a:rPr lang="fr-FR" b="1" dirty="0" err="1">
                <a:solidFill>
                  <a:srgbClr val="000090"/>
                </a:solidFill>
              </a:rPr>
              <a:t>recommendations</a:t>
            </a:r>
            <a:r>
              <a:rPr lang="fr-FR" b="1" dirty="0">
                <a:solidFill>
                  <a:srgbClr val="000090"/>
                </a:solidFill>
              </a:rPr>
              <a:t> and </a:t>
            </a:r>
            <a:r>
              <a:rPr lang="fr-FR" b="1" dirty="0" err="1">
                <a:solidFill>
                  <a:srgbClr val="000090"/>
                </a:solidFill>
              </a:rPr>
              <a:t>work</a:t>
            </a:r>
            <a:r>
              <a:rPr lang="fr-FR" b="1" dirty="0">
                <a:solidFill>
                  <a:srgbClr val="000090"/>
                </a:solidFill>
              </a:rPr>
              <a:t> </a:t>
            </a:r>
            <a:r>
              <a:rPr lang="fr-FR" b="1" dirty="0" err="1">
                <a:solidFill>
                  <a:srgbClr val="000090"/>
                </a:solidFill>
              </a:rPr>
              <a:t>towards</a:t>
            </a:r>
            <a:r>
              <a:rPr lang="fr-FR" b="1" dirty="0">
                <a:solidFill>
                  <a:srgbClr val="000090"/>
                </a:solidFill>
              </a:rPr>
              <a:t> optimisation </a:t>
            </a:r>
            <a:br>
              <a:rPr lang="fr-FR" b="1" dirty="0">
                <a:solidFill>
                  <a:srgbClr val="000090"/>
                </a:solidFill>
              </a:rPr>
            </a:br>
            <a:r>
              <a:rPr lang="fr-FR" b="1" dirty="0">
                <a:solidFill>
                  <a:srgbClr val="000090"/>
                </a:solidFill>
              </a:rPr>
              <a:t>of the </a:t>
            </a:r>
            <a:r>
              <a:rPr lang="fr-FR" b="1" dirty="0" err="1">
                <a:solidFill>
                  <a:srgbClr val="000090"/>
                </a:solidFill>
              </a:rPr>
              <a:t>research</a:t>
            </a:r>
            <a:r>
              <a:rPr lang="fr-FR" b="1" dirty="0">
                <a:solidFill>
                  <a:srgbClr val="000090"/>
                </a:solidFill>
              </a:rPr>
              <a:t> programme</a:t>
            </a:r>
          </a:p>
        </p:txBody>
      </p:sp>
      <p:sp>
        <p:nvSpPr>
          <p:cNvPr id="6" name="Subtitle 2"/>
          <p:cNvSpPr>
            <a:spLocks noGrp="1"/>
          </p:cNvSpPr>
          <p:nvPr>
            <p:ph type="subTitle" idx="1"/>
          </p:nvPr>
        </p:nvSpPr>
        <p:spPr>
          <a:xfrm>
            <a:off x="899592" y="5013176"/>
            <a:ext cx="7560840" cy="1224136"/>
          </a:xfrm>
        </p:spPr>
        <p:txBody>
          <a:bodyPr/>
          <a:lstStyle/>
          <a:p>
            <a:r>
              <a:rPr lang="fr-FR" b="1" dirty="0">
                <a:solidFill>
                  <a:srgbClr val="000090"/>
                </a:solidFill>
              </a:rPr>
              <a:t>Itzhak </a:t>
            </a:r>
            <a:r>
              <a:rPr lang="fr-FR" b="1" dirty="0" err="1">
                <a:solidFill>
                  <a:srgbClr val="000090"/>
                </a:solidFill>
              </a:rPr>
              <a:t>Tserruya</a:t>
            </a:r>
            <a:endParaRPr lang="fr-FR" b="1" dirty="0">
              <a:solidFill>
                <a:srgbClr val="000090"/>
              </a:solidFill>
            </a:endParaRPr>
          </a:p>
        </p:txBody>
      </p:sp>
    </p:spTree>
    <p:extLst>
      <p:ext uri="{BB962C8B-B14F-4D97-AF65-F5344CB8AC3E}">
        <p14:creationId xmlns:p14="http://schemas.microsoft.com/office/powerpoint/2010/main" val="259660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67544" y="132523"/>
            <a:ext cx="8229600"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a:t>
            </a:r>
          </a:p>
        </p:txBody>
      </p:sp>
      <p:sp>
        <p:nvSpPr>
          <p:cNvPr id="2" name="TextBox 1"/>
          <p:cNvSpPr txBox="1"/>
          <p:nvPr/>
        </p:nvSpPr>
        <p:spPr>
          <a:xfrm>
            <a:off x="172108" y="895285"/>
            <a:ext cx="8820472" cy="5816977"/>
          </a:xfrm>
          <a:prstGeom prst="rect">
            <a:avLst/>
          </a:prstGeom>
          <a:noFill/>
        </p:spPr>
        <p:txBody>
          <a:bodyPr wrap="square" rtlCol="0">
            <a:spAutoFit/>
          </a:bodyPr>
          <a:lstStyle/>
          <a:p>
            <a:pPr>
              <a:spcAft>
                <a:spcPts val="600"/>
              </a:spcAft>
              <a:buSzPct val="80000"/>
            </a:pPr>
            <a:r>
              <a:rPr lang="en-US" sz="1600" dirty="0"/>
              <a:t>Excerpts from the Resolutions of the 124th session of the Scientific Council held on  September 20-21, 2018:</a:t>
            </a:r>
          </a:p>
          <a:p>
            <a:pPr>
              <a:spcAft>
                <a:spcPts val="600"/>
              </a:spcAft>
              <a:buSzPct val="80000"/>
            </a:pPr>
            <a:r>
              <a:rPr lang="en-US" sz="1600" b="1" dirty="0"/>
              <a:t>Recommendations in connection with the PAC-PP: </a:t>
            </a:r>
          </a:p>
          <a:p>
            <a:pPr marL="285750" indent="-285750">
              <a:spcAft>
                <a:spcPts val="600"/>
              </a:spcAft>
              <a:buFont typeface="Wingdings" charset="2"/>
              <a:buChar char="u"/>
            </a:pPr>
            <a:r>
              <a:rPr lang="en-US" sz="1600" dirty="0"/>
              <a:t> The Scientific Council appreciates the progress towards realization of the </a:t>
            </a:r>
            <a:r>
              <a:rPr lang="en-US" sz="1600" dirty="0" err="1"/>
              <a:t>Nuclotron</a:t>
            </a:r>
            <a:r>
              <a:rPr lang="en-US" sz="1600" dirty="0"/>
              <a:t>-NICA project, noting the successful operation of the KRION-6T heavy-ion source and significant improvements in the quality of the beam structure, while encouraging the accelerator team to further improve the emittance of the extracted beam. </a:t>
            </a:r>
          </a:p>
          <a:p>
            <a:pPr marL="285750" indent="-285750">
              <a:spcAft>
                <a:spcPts val="600"/>
              </a:spcAft>
              <a:buFont typeface="Wingdings" charset="2"/>
              <a:buChar char="u"/>
            </a:pPr>
            <a:r>
              <a:rPr lang="en-US" sz="1600" dirty="0"/>
              <a:t>The Scientific Council acknowledges the progress achieved in the civil construction of the NICA collider complex, the efforts of the VBLHEP and JINR managements towards its timely completion and welcomes the continuous progress in various other areas of this flagship project. </a:t>
            </a:r>
          </a:p>
          <a:p>
            <a:pPr marL="285750" indent="-285750">
              <a:spcAft>
                <a:spcPts val="600"/>
              </a:spcAft>
              <a:buFont typeface="Wingdings" charset="2"/>
              <a:buChar char="u"/>
            </a:pPr>
            <a:r>
              <a:rPr lang="en-US" sz="1600" dirty="0"/>
              <a:t>The Scientific Council congratulates the NICA management for organizing the First Collaboration Meeting of the MPD and BM@N experiments, which took place at JINR on 11–13 April 2018, considering it to be a significant milestone in the realization of these experiments and in opening the NICA project to international collaboration. The Scientific Council notes with satisfaction the great interest of the international scientific community in the MPD and BM@N experiments, as reflected by the attendance of some 200 participants at the meeting and by the large number of new groups that are joining the Collaborations. The Scientific Council endorses the clear road map developed at this meeting for the establishment of the structure and management teams of the MPD and BM@N Collaborations and supports the management’s efforts to secure funding for NICA collaborators. </a:t>
            </a:r>
          </a:p>
        </p:txBody>
      </p:sp>
      <p:sp>
        <p:nvSpPr>
          <p:cNvPr id="5" name="Slide Number Placeholder 4"/>
          <p:cNvSpPr>
            <a:spLocks noGrp="1"/>
          </p:cNvSpPr>
          <p:nvPr>
            <p:ph type="sldNum" sz="quarter" idx="12"/>
          </p:nvPr>
        </p:nvSpPr>
        <p:spPr/>
        <p:txBody>
          <a:bodyPr/>
          <a:lstStyle/>
          <a:p>
            <a:pPr>
              <a:defRPr/>
            </a:pPr>
            <a:fld id="{16AAA047-8AEF-4C69-86C3-C9A280890182}" type="slidenum">
              <a:rPr lang="fr-FR" smtClean="0"/>
              <a:pPr>
                <a:defRPr/>
              </a:pPr>
              <a:t>10</a:t>
            </a:fld>
            <a:endParaRPr lang="fr-FR"/>
          </a:p>
        </p:txBody>
      </p:sp>
    </p:spTree>
    <p:extLst>
      <p:ext uri="{BB962C8B-B14F-4D97-AF65-F5344CB8AC3E}">
        <p14:creationId xmlns:p14="http://schemas.microsoft.com/office/powerpoint/2010/main" val="340675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67544" y="132523"/>
            <a:ext cx="8229600"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(II)</a:t>
            </a:r>
          </a:p>
        </p:txBody>
      </p:sp>
      <p:sp>
        <p:nvSpPr>
          <p:cNvPr id="2" name="TextBox 1"/>
          <p:cNvSpPr txBox="1"/>
          <p:nvPr/>
        </p:nvSpPr>
        <p:spPr>
          <a:xfrm>
            <a:off x="172108" y="1052736"/>
            <a:ext cx="8820472" cy="5970865"/>
          </a:xfrm>
          <a:prstGeom prst="rect">
            <a:avLst/>
          </a:prstGeom>
          <a:noFill/>
        </p:spPr>
        <p:txBody>
          <a:bodyPr wrap="square" rtlCol="0">
            <a:spAutoFit/>
          </a:bodyPr>
          <a:lstStyle/>
          <a:p>
            <a:pPr>
              <a:spcAft>
                <a:spcPts val="1200"/>
              </a:spcAft>
              <a:buSzPct val="80000"/>
            </a:pPr>
            <a:r>
              <a:rPr lang="en-US" b="1" dirty="0"/>
              <a:t>Recommendations in connection with the PAC-PP: MPD and BM@N</a:t>
            </a:r>
          </a:p>
          <a:p>
            <a:pPr marL="285750" indent="-285750">
              <a:spcAft>
                <a:spcPts val="1200"/>
              </a:spcAft>
              <a:buFont typeface="Wingdings" charset="2"/>
              <a:buChar char="u"/>
            </a:pPr>
            <a:r>
              <a:rPr lang="en-US" dirty="0"/>
              <a:t> The Scientific Council appreciates the ongoing collaborative efforts to prepare the technical design reports for the MPD subsystems. The Scientific Council urges the MPD team to </a:t>
            </a:r>
            <a:r>
              <a:rPr lang="en-US" b="1" dirty="0"/>
              <a:t>finalize the ECAL TDR</a:t>
            </a:r>
            <a:r>
              <a:rPr lang="en-US" dirty="0"/>
              <a:t>, including results of simulation for the recently adopted projective geometry, and to </a:t>
            </a:r>
            <a:r>
              <a:rPr lang="en-US" b="1" dirty="0"/>
              <a:t>develop a detailed scenario for the timely construction and commissioning of ECAL as soon as possible</a:t>
            </a:r>
            <a:r>
              <a:rPr lang="en-US" dirty="0"/>
              <a:t>. </a:t>
            </a:r>
          </a:p>
          <a:p>
            <a:pPr marL="285750" indent="-285750">
              <a:spcAft>
                <a:spcPts val="1200"/>
              </a:spcAft>
              <a:buFont typeface="Wingdings" charset="2"/>
              <a:buChar char="u"/>
            </a:pPr>
            <a:r>
              <a:rPr lang="en-US" dirty="0"/>
              <a:t>The Scientific Council appreciates the successful commissioning of the large-area GEM detectors and of the first silicon stations of the vertex detector of the BM@N set-up. The Scientific Council seconds the recommendations of the PAC for Particle Physics, encouraging the team to </a:t>
            </a:r>
            <a:r>
              <a:rPr lang="en-US" b="1" dirty="0"/>
              <a:t>concentrate on the analysis of the large sample of experimental data </a:t>
            </a:r>
            <a:r>
              <a:rPr lang="en-US" dirty="0"/>
              <a:t>collected in the recent Nuclotron run with argon and krypton beams and on the </a:t>
            </a:r>
            <a:r>
              <a:rPr lang="en-US" b="1" dirty="0"/>
              <a:t>completion of the detector configuration, </a:t>
            </a:r>
            <a:r>
              <a:rPr lang="en-US" dirty="0"/>
              <a:t>including the </a:t>
            </a:r>
            <a:r>
              <a:rPr lang="en-US" b="1" dirty="0"/>
              <a:t>installation of a vacuum pipe through the experimental set-up</a:t>
            </a:r>
            <a:r>
              <a:rPr lang="en-US" dirty="0"/>
              <a:t>. It also congratulates the Collaboration for the prompt completion of the first measurements of short-range correlations in carbon nuclei using reverse kinematics in the BM@N set-up, and looks forward to the completion of the physical analysis of these results. </a:t>
            </a:r>
          </a:p>
          <a:p>
            <a:pPr marL="285750" indent="-285750">
              <a:spcAft>
                <a:spcPts val="1200"/>
              </a:spcAft>
              <a:buFont typeface="Wingdings" charset="2"/>
              <a:buChar char="u"/>
            </a:pPr>
            <a:endParaRPr lang="en-US" dirty="0"/>
          </a:p>
          <a:p>
            <a:pPr marL="285750" indent="-285750">
              <a:spcAft>
                <a:spcPts val="1200"/>
              </a:spcAft>
              <a:buFont typeface="Wingdings" charset="2"/>
              <a:buChar char="u"/>
            </a:pPr>
            <a:endParaRPr lang="en-US" dirty="0"/>
          </a:p>
        </p:txBody>
      </p:sp>
    </p:spTree>
    <p:extLst>
      <p:ext uri="{BB962C8B-B14F-4D97-AF65-F5344CB8AC3E}">
        <p14:creationId xmlns:p14="http://schemas.microsoft.com/office/powerpoint/2010/main" val="1826313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510952" y="23867"/>
            <a:ext cx="8229600"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(III)</a:t>
            </a:r>
          </a:p>
        </p:txBody>
      </p:sp>
      <p:sp>
        <p:nvSpPr>
          <p:cNvPr id="2" name="TextBox 1"/>
          <p:cNvSpPr txBox="1"/>
          <p:nvPr/>
        </p:nvSpPr>
        <p:spPr>
          <a:xfrm>
            <a:off x="71872" y="807453"/>
            <a:ext cx="9036496" cy="6124754"/>
          </a:xfrm>
          <a:prstGeom prst="rect">
            <a:avLst/>
          </a:prstGeom>
          <a:noFill/>
        </p:spPr>
        <p:txBody>
          <a:bodyPr wrap="square" rtlCol="0">
            <a:spAutoFit/>
          </a:bodyPr>
          <a:lstStyle/>
          <a:p>
            <a:pPr>
              <a:spcAft>
                <a:spcPts val="1200"/>
              </a:spcAft>
              <a:buSzPct val="80000"/>
            </a:pPr>
            <a:r>
              <a:rPr lang="en-US" sz="1600" b="1" dirty="0"/>
              <a:t>Recommendations in connection with the PAC-PP (new projects): </a:t>
            </a:r>
          </a:p>
          <a:p>
            <a:pPr marL="285750" indent="-285750">
              <a:spcAft>
                <a:spcPts val="1200"/>
              </a:spcAft>
              <a:buFont typeface="Wingdings" charset="2"/>
              <a:buChar char="u"/>
            </a:pPr>
            <a:r>
              <a:rPr lang="en-US" sz="1600" dirty="0"/>
              <a:t>The Scientific Council supports the PAC’s recommendations on the approval of new projects and on the continuation of ongoing projects in particle physics within the suggested time scales, as outlined in the PAC’s recommendations. In particular, continuation of the </a:t>
            </a:r>
            <a:r>
              <a:rPr lang="en-US" sz="1600" b="1" dirty="0" err="1"/>
              <a:t>HyperNIS</a:t>
            </a:r>
            <a:r>
              <a:rPr lang="en-US" sz="1600" b="1" dirty="0"/>
              <a:t>, ALPOM-2 and DSS</a:t>
            </a:r>
            <a:r>
              <a:rPr lang="en-US" sz="1600" dirty="0"/>
              <a:t> projects, as well as JINR’s participation in the </a:t>
            </a:r>
            <a:r>
              <a:rPr lang="en-US" sz="1600" b="1" dirty="0"/>
              <a:t>NA62 and STAR </a:t>
            </a:r>
            <a:r>
              <a:rPr lang="en-US" sz="1600" dirty="0"/>
              <a:t>experiments are approved until the end of 2021 with first priority. </a:t>
            </a:r>
          </a:p>
          <a:p>
            <a:pPr marL="285750" indent="-285750">
              <a:spcAft>
                <a:spcPts val="1200"/>
              </a:spcAft>
              <a:buFont typeface="Wingdings" charset="2"/>
              <a:buChar char="u"/>
            </a:pPr>
            <a:r>
              <a:rPr lang="en-US" sz="1600" dirty="0"/>
              <a:t>The Scientific Council endorses the PAC’s recommendations for the continuation of JINR’s participation in the </a:t>
            </a:r>
            <a:r>
              <a:rPr lang="en-US" sz="1600" b="1" dirty="0"/>
              <a:t>NA61 and HADES </a:t>
            </a:r>
            <a:r>
              <a:rPr lang="en-US" sz="1600" dirty="0"/>
              <a:t>experiments until the end of 2021 with second priority. In particular, the Scientific Council supports the PAC’s suggestion to reduce the NA61 travel budget since there will be no run in 2019 and 2020, and the suggestion to the JINR HADES team to shift its focus to the performance of similar dilepton measurements at NICA. </a:t>
            </a:r>
          </a:p>
          <a:p>
            <a:pPr marL="285750" indent="-285750">
              <a:spcAft>
                <a:spcPts val="1200"/>
              </a:spcAft>
              <a:buFont typeface="Wingdings" charset="2"/>
              <a:buChar char="u"/>
            </a:pPr>
            <a:r>
              <a:rPr lang="en-US" sz="1600" dirty="0"/>
              <a:t>The Scientific Council recognizes with appreciation the important results achieved by the JINR group in collaboration with CERN within the project </a:t>
            </a:r>
            <a:r>
              <a:rPr lang="en-US" sz="1600" b="1" dirty="0"/>
              <a:t>“Precision laser metrology for accelerators and detector complexes”.</a:t>
            </a:r>
            <a:r>
              <a:rPr lang="en-US" sz="1600" dirty="0"/>
              <a:t> The Scientific Council considers together with the PAC that the group should implement its expertise in the NICA project and supports the recommendation on the continuation of this project until the end of 2021 with second priority. </a:t>
            </a:r>
          </a:p>
          <a:p>
            <a:pPr marL="285750" indent="-285750">
              <a:spcAft>
                <a:spcPts val="1200"/>
              </a:spcAft>
              <a:buFont typeface="Wingdings" charset="2"/>
              <a:buChar char="u"/>
            </a:pPr>
            <a:r>
              <a:rPr lang="en-US" sz="1600" dirty="0"/>
              <a:t>The Scientific Council supports the PAC’s recommendation to approve the new project entitled </a:t>
            </a:r>
            <a:r>
              <a:rPr lang="en-US" sz="1600" b="1" dirty="0"/>
              <a:t>“</a:t>
            </a:r>
            <a:r>
              <a:rPr lang="en-US" sz="1600" b="1" dirty="0" err="1"/>
              <a:t>ARIeL</a:t>
            </a:r>
            <a:r>
              <a:rPr lang="en-US" sz="1600" dirty="0"/>
              <a:t>: Physics at future </a:t>
            </a:r>
            <a:r>
              <a:rPr lang="en-US" sz="1600" dirty="0" err="1"/>
              <a:t>e+e</a:t>
            </a:r>
            <a:r>
              <a:rPr lang="en-US" sz="1600" dirty="0"/>
              <a:t>- colliders” until the end of 2021 with third priority. Although theoretical calculations performed within the project could be useful for a future electron-positron collider, the Scientific Council shares the PAC’s concern about the harsh international competition in the area of the proposed studies and other uncertainties which could affect the expected impact of this research. </a:t>
            </a:r>
          </a:p>
        </p:txBody>
      </p:sp>
    </p:spTree>
    <p:extLst>
      <p:ext uri="{BB962C8B-B14F-4D97-AF65-F5344CB8AC3E}">
        <p14:creationId xmlns:p14="http://schemas.microsoft.com/office/powerpoint/2010/main" val="3661304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467544" y="132523"/>
            <a:ext cx="8229600"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Scientific Council (IV)</a:t>
            </a:r>
          </a:p>
        </p:txBody>
      </p:sp>
      <p:sp>
        <p:nvSpPr>
          <p:cNvPr id="2" name="TextBox 1"/>
          <p:cNvSpPr txBox="1"/>
          <p:nvPr/>
        </p:nvSpPr>
        <p:spPr>
          <a:xfrm>
            <a:off x="172108" y="1183600"/>
            <a:ext cx="8820472" cy="4308872"/>
          </a:xfrm>
          <a:prstGeom prst="rect">
            <a:avLst/>
          </a:prstGeom>
          <a:noFill/>
        </p:spPr>
        <p:txBody>
          <a:bodyPr wrap="square" rtlCol="0">
            <a:spAutoFit/>
          </a:bodyPr>
          <a:lstStyle/>
          <a:p>
            <a:pPr>
              <a:spcAft>
                <a:spcPts val="1200"/>
              </a:spcAft>
              <a:buSzPct val="80000"/>
            </a:pPr>
            <a:r>
              <a:rPr lang="en-US" b="1" dirty="0"/>
              <a:t>Neutrino physics issues</a:t>
            </a:r>
          </a:p>
          <a:p>
            <a:pPr marL="285750" indent="-285750">
              <a:spcAft>
                <a:spcPts val="1200"/>
              </a:spcAft>
              <a:buSzPct val="80000"/>
              <a:buFont typeface="Wingdings" charset="2"/>
              <a:buChar char="u"/>
            </a:pPr>
            <a:r>
              <a:rPr lang="en-US" dirty="0"/>
              <a:t> At its previous session, the Scientific Council reiterated its recommendation that all ongoing and planned neutrino experiments should be presented and discussed within a joint meeting of the PACs for Particle Physics and for Nuclear Physics, leading to a better coordination of the neutrino physics </a:t>
            </a:r>
            <a:r>
              <a:rPr lang="en-US" dirty="0" err="1"/>
              <a:t>programme</a:t>
            </a:r>
            <a:r>
              <a:rPr lang="en-US" dirty="0"/>
              <a:t> and therefore allowing implementation of priorities in a more concerted and efficient manner.</a:t>
            </a:r>
          </a:p>
          <a:p>
            <a:pPr marL="285750" indent="-285750">
              <a:spcAft>
                <a:spcPts val="1200"/>
              </a:spcAft>
              <a:buSzPct val="80000"/>
              <a:buFont typeface="Wingdings" charset="2"/>
              <a:buChar char="u"/>
            </a:pPr>
            <a:r>
              <a:rPr lang="en-US" dirty="0"/>
              <a:t> In view of this, the Scientific Council welcomes the decision taken by these PACs to hold a joint session on neutrino physics and dark matter research on 22 January 2019. </a:t>
            </a:r>
          </a:p>
          <a:p>
            <a:pPr marL="285750" indent="-285750">
              <a:spcAft>
                <a:spcPts val="1200"/>
              </a:spcAft>
              <a:buSzPct val="80000"/>
              <a:buFont typeface="Wingdings" charset="2"/>
              <a:buChar char="u"/>
            </a:pPr>
            <a:r>
              <a:rPr lang="en-US" dirty="0"/>
              <a:t>The agenda and the modalities of the evaluation of the presented projects will be prepared by the Chairmen of the two PACs in close collaboration with the JINR Directorate, by September-October 2018.</a:t>
            </a:r>
          </a:p>
          <a:p>
            <a:pPr marL="285750" indent="-285750">
              <a:spcAft>
                <a:spcPts val="1200"/>
              </a:spcAft>
              <a:buSzPct val="80000"/>
              <a:buFont typeface="Wingdings" charset="2"/>
              <a:buChar char="u"/>
            </a:pPr>
            <a:endParaRPr lang="en-US" dirty="0"/>
          </a:p>
        </p:txBody>
      </p:sp>
      <p:sp>
        <p:nvSpPr>
          <p:cNvPr id="3" name="Slide Number Placeholder 2"/>
          <p:cNvSpPr>
            <a:spLocks noGrp="1"/>
          </p:cNvSpPr>
          <p:nvPr>
            <p:ph type="sldNum" sz="quarter" idx="12"/>
          </p:nvPr>
        </p:nvSpPr>
        <p:spPr/>
        <p:txBody>
          <a:bodyPr/>
          <a:lstStyle/>
          <a:p>
            <a:pPr>
              <a:defRPr/>
            </a:pPr>
            <a:fld id="{16AAA047-8AEF-4C69-86C3-C9A280890182}" type="slidenum">
              <a:rPr lang="fr-FR" smtClean="0"/>
              <a:pPr>
                <a:defRPr/>
              </a:pPr>
              <a:t>13</a:t>
            </a:fld>
            <a:endParaRPr lang="fr-FR"/>
          </a:p>
        </p:txBody>
      </p:sp>
      <p:sp>
        <p:nvSpPr>
          <p:cNvPr id="4" name="Date Placeholder 3">
            <a:extLst>
              <a:ext uri="{FF2B5EF4-FFF2-40B4-BE49-F238E27FC236}">
                <a16:creationId xmlns:a16="http://schemas.microsoft.com/office/drawing/2014/main" id="{4C646702-CA14-F84C-8A74-2BE2B1DB39B8}"/>
              </a:ext>
            </a:extLst>
          </p:cNvPr>
          <p:cNvSpPr>
            <a:spLocks noGrp="1"/>
          </p:cNvSpPr>
          <p:nvPr>
            <p:ph type="dt" sz="half" idx="10"/>
          </p:nvPr>
        </p:nvSpPr>
        <p:spPr/>
        <p:txBody>
          <a:bodyPr/>
          <a:lstStyle/>
          <a:p>
            <a:pPr>
              <a:defRPr/>
            </a:pPr>
            <a:r>
              <a:rPr lang="en-US"/>
              <a:t>Itzhak Tserruya</a:t>
            </a:r>
            <a:endParaRPr lang="fr-FR"/>
          </a:p>
        </p:txBody>
      </p:sp>
      <p:sp>
        <p:nvSpPr>
          <p:cNvPr id="6" name="Footer Placeholder 5">
            <a:extLst>
              <a:ext uri="{FF2B5EF4-FFF2-40B4-BE49-F238E27FC236}">
                <a16:creationId xmlns:a16="http://schemas.microsoft.com/office/drawing/2014/main" id="{347D37AC-AFBA-B540-AAF0-8BED575370B7}"/>
              </a:ext>
            </a:extLst>
          </p:cNvPr>
          <p:cNvSpPr>
            <a:spLocks noGrp="1"/>
          </p:cNvSpPr>
          <p:nvPr>
            <p:ph type="ftr" sz="quarter" idx="11"/>
          </p:nvPr>
        </p:nvSpPr>
        <p:spPr/>
        <p:txBody>
          <a:bodyPr/>
          <a:lstStyle/>
          <a:p>
            <a:pPr>
              <a:defRPr/>
            </a:pPr>
            <a:r>
              <a:rPr lang="en-US"/>
              <a:t>50th PAC-PP, January 21-22, 2019</a:t>
            </a:r>
            <a:endParaRPr lang="fr-FR"/>
          </a:p>
        </p:txBody>
      </p:sp>
      <p:sp>
        <p:nvSpPr>
          <p:cNvPr id="9" name="AutoShape 7">
            <a:extLst>
              <a:ext uri="{FF2B5EF4-FFF2-40B4-BE49-F238E27FC236}">
                <a16:creationId xmlns:a16="http://schemas.microsoft.com/office/drawing/2014/main" id="{8FBDA296-D6AB-F342-8144-EC5105314BDE}"/>
              </a:ext>
            </a:extLst>
          </p:cNvPr>
          <p:cNvSpPr>
            <a:spLocks noChangeArrowheads="1"/>
          </p:cNvSpPr>
          <p:nvPr/>
        </p:nvSpPr>
        <p:spPr bwMode="auto">
          <a:xfrm>
            <a:off x="454348" y="5325904"/>
            <a:ext cx="8235303" cy="909765"/>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Tomorrow, joint meeting of the PAC-NP and PAC-PP for a common evaluation of all the JINR neutrino and dark matter projects.</a:t>
            </a:r>
          </a:p>
        </p:txBody>
      </p:sp>
    </p:spTree>
    <p:extLst>
      <p:ext uri="{BB962C8B-B14F-4D97-AF65-F5344CB8AC3E}">
        <p14:creationId xmlns:p14="http://schemas.microsoft.com/office/powerpoint/2010/main" val="2809026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1043608" y="122170"/>
            <a:ext cx="6624736"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Recent Developments</a:t>
            </a:r>
          </a:p>
        </p:txBody>
      </p:sp>
      <p:sp>
        <p:nvSpPr>
          <p:cNvPr id="2" name="TextBox 1"/>
          <p:cNvSpPr txBox="1"/>
          <p:nvPr/>
        </p:nvSpPr>
        <p:spPr>
          <a:xfrm>
            <a:off x="468102" y="1167426"/>
            <a:ext cx="8229600" cy="1354217"/>
          </a:xfrm>
          <a:prstGeom prst="rect">
            <a:avLst/>
          </a:prstGeom>
          <a:noFill/>
        </p:spPr>
        <p:txBody>
          <a:bodyPr wrap="square" rtlCol="0">
            <a:spAutoFit/>
          </a:bodyPr>
          <a:lstStyle/>
          <a:p>
            <a:pPr marL="285750" indent="-285750">
              <a:spcAft>
                <a:spcPts val="1200"/>
              </a:spcAft>
              <a:buFont typeface="Wingdings" charset="2"/>
              <a:buChar char="u"/>
            </a:pPr>
            <a:r>
              <a:rPr lang="en-US" b="1" dirty="0"/>
              <a:t>Funding of Russian groups participating in NICA</a:t>
            </a:r>
          </a:p>
          <a:p>
            <a:pPr>
              <a:spcAft>
                <a:spcPts val="1200"/>
              </a:spcAft>
            </a:pPr>
            <a:r>
              <a:rPr lang="en-US" dirty="0"/>
              <a:t>The Russian Foundation for Basic Research (RFBR) launched  on September 3, 2018 a grant program to support research at NICA. Grants of 3-6 </a:t>
            </a:r>
            <a:r>
              <a:rPr lang="en-US" dirty="0" err="1"/>
              <a:t>MRubles</a:t>
            </a:r>
            <a:r>
              <a:rPr lang="en-US" dirty="0"/>
              <a:t> per year for a duration of 3 years will be granted starting on Jan. 2019.</a:t>
            </a:r>
          </a:p>
        </p:txBody>
      </p:sp>
      <p:sp>
        <p:nvSpPr>
          <p:cNvPr id="5" name="Slide Number Placeholder 4"/>
          <p:cNvSpPr>
            <a:spLocks noGrp="1"/>
          </p:cNvSpPr>
          <p:nvPr>
            <p:ph type="sldNum" sz="quarter" idx="12"/>
          </p:nvPr>
        </p:nvSpPr>
        <p:spPr/>
        <p:txBody>
          <a:bodyPr/>
          <a:lstStyle/>
          <a:p>
            <a:pPr>
              <a:defRPr/>
            </a:pPr>
            <a:fld id="{16AAA047-8AEF-4C69-86C3-C9A280890182}" type="slidenum">
              <a:rPr lang="fr-FR" smtClean="0"/>
              <a:pPr>
                <a:defRPr/>
              </a:pPr>
              <a:t>14</a:t>
            </a:fld>
            <a:endParaRPr lang="fr-F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5A9D4C79-A75F-A340-B9BB-466607A803C3}"/>
              </a:ext>
            </a:extLst>
          </p:cNvPr>
          <p:cNvSpPr txBox="1"/>
          <p:nvPr/>
        </p:nvSpPr>
        <p:spPr>
          <a:xfrm>
            <a:off x="421399" y="2708920"/>
            <a:ext cx="8229600" cy="369332"/>
          </a:xfrm>
          <a:prstGeom prst="rect">
            <a:avLst/>
          </a:prstGeom>
          <a:noFill/>
        </p:spPr>
        <p:txBody>
          <a:bodyPr wrap="square" rtlCol="0">
            <a:spAutoFit/>
          </a:bodyPr>
          <a:lstStyle/>
          <a:p>
            <a:pPr marL="285750" indent="-285750">
              <a:spcAft>
                <a:spcPts val="1200"/>
              </a:spcAft>
              <a:buFont typeface="Wingdings" charset="2"/>
              <a:buChar char="u"/>
            </a:pPr>
            <a:r>
              <a:rPr lang="en-US" b="1" dirty="0"/>
              <a:t>2</a:t>
            </a:r>
            <a:r>
              <a:rPr lang="en-US" b="1" baseline="30000" dirty="0"/>
              <a:t>nd</a:t>
            </a:r>
            <a:r>
              <a:rPr lang="en-US" b="1" dirty="0"/>
              <a:t> Collaboration meeting of MPD and BM@N at JINR on October 29-30</a:t>
            </a:r>
          </a:p>
        </p:txBody>
      </p:sp>
      <p:sp>
        <p:nvSpPr>
          <p:cNvPr id="4" name="Date Placeholder 3">
            <a:extLst>
              <a:ext uri="{FF2B5EF4-FFF2-40B4-BE49-F238E27FC236}">
                <a16:creationId xmlns:a16="http://schemas.microsoft.com/office/drawing/2014/main" id="{8C21DACD-618E-9E40-B61C-E404145BBD03}"/>
              </a:ext>
            </a:extLst>
          </p:cNvPr>
          <p:cNvSpPr>
            <a:spLocks noGrp="1"/>
          </p:cNvSpPr>
          <p:nvPr>
            <p:ph type="dt" sz="half" idx="10"/>
          </p:nvPr>
        </p:nvSpPr>
        <p:spPr/>
        <p:txBody>
          <a:bodyPr/>
          <a:lstStyle/>
          <a:p>
            <a:pPr>
              <a:defRPr/>
            </a:pPr>
            <a:r>
              <a:rPr lang="en-US"/>
              <a:t>Itzhak Tserruya</a:t>
            </a:r>
            <a:endParaRPr lang="fr-FR"/>
          </a:p>
        </p:txBody>
      </p:sp>
      <p:sp>
        <p:nvSpPr>
          <p:cNvPr id="6" name="Footer Placeholder 5">
            <a:extLst>
              <a:ext uri="{FF2B5EF4-FFF2-40B4-BE49-F238E27FC236}">
                <a16:creationId xmlns:a16="http://schemas.microsoft.com/office/drawing/2014/main" id="{9E99D16E-4BC9-8648-BBE6-A31C55C8F56F}"/>
              </a:ext>
            </a:extLst>
          </p:cNvPr>
          <p:cNvSpPr>
            <a:spLocks noGrp="1"/>
          </p:cNvSpPr>
          <p:nvPr>
            <p:ph type="ftr" sz="quarter" idx="11"/>
          </p:nvPr>
        </p:nvSpPr>
        <p:spPr/>
        <p:txBody>
          <a:bodyPr/>
          <a:lstStyle/>
          <a:p>
            <a:pPr>
              <a:defRPr/>
            </a:pPr>
            <a:r>
              <a:rPr lang="en-US"/>
              <a:t>50th PAC-PP, January 21-22, 2019</a:t>
            </a:r>
            <a:endParaRPr lang="fr-FR"/>
          </a:p>
        </p:txBody>
      </p:sp>
      <p:pic>
        <p:nvPicPr>
          <p:cNvPr id="10" name="Picture 2" descr="https://indico.jinr.ru/conferenceDisplay.py/getPic?picId=7&amp;confId=610">
            <a:extLst>
              <a:ext uri="{FF2B5EF4-FFF2-40B4-BE49-F238E27FC236}">
                <a16:creationId xmlns:a16="http://schemas.microsoft.com/office/drawing/2014/main" id="{665F13A5-698A-8444-A0DB-7F68B41F03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99"/>
          <a:stretch/>
        </p:blipFill>
        <p:spPr bwMode="auto">
          <a:xfrm>
            <a:off x="10902" y="3789040"/>
            <a:ext cx="9144000" cy="31886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C7A86B4-D5F4-B047-BDEA-86F8F89BAC1E}"/>
              </a:ext>
            </a:extLst>
          </p:cNvPr>
          <p:cNvSpPr txBox="1"/>
          <p:nvPr/>
        </p:nvSpPr>
        <p:spPr>
          <a:xfrm>
            <a:off x="1562769" y="3167039"/>
            <a:ext cx="5586414" cy="323165"/>
          </a:xfrm>
          <a:prstGeom prst="rect">
            <a:avLst/>
          </a:prstGeom>
          <a:noFill/>
        </p:spPr>
        <p:txBody>
          <a:bodyPr wrap="square" rtlCol="0">
            <a:spAutoFit/>
          </a:bodyPr>
          <a:lstStyle/>
          <a:p>
            <a:pPr algn="ctr"/>
            <a:r>
              <a:rPr lang="en-US" sz="1500" i="1" dirty="0">
                <a:solidFill>
                  <a:srgbClr val="000090"/>
                </a:solidFill>
              </a:rPr>
              <a:t> https://</a:t>
            </a:r>
            <a:r>
              <a:rPr lang="en-US" sz="1500" i="1" dirty="0" err="1">
                <a:solidFill>
                  <a:srgbClr val="000090"/>
                </a:solidFill>
              </a:rPr>
              <a:t>indico.jinr.ru</a:t>
            </a:r>
            <a:r>
              <a:rPr lang="en-US" sz="1500" i="1" dirty="0">
                <a:solidFill>
                  <a:srgbClr val="000090"/>
                </a:solidFill>
              </a:rPr>
              <a:t>/</a:t>
            </a:r>
            <a:r>
              <a:rPr lang="en-US" sz="1500" i="1" dirty="0" err="1">
                <a:solidFill>
                  <a:srgbClr val="000090"/>
                </a:solidFill>
              </a:rPr>
              <a:t>conferenceDisplay.py?confId</a:t>
            </a:r>
            <a:r>
              <a:rPr lang="en-US" sz="1500" i="1" dirty="0">
                <a:solidFill>
                  <a:srgbClr val="000090"/>
                </a:solidFill>
              </a:rPr>
              <a:t>=610 </a:t>
            </a:r>
          </a:p>
        </p:txBody>
      </p:sp>
    </p:spTree>
    <p:extLst>
      <p:ext uri="{BB962C8B-B14F-4D97-AF65-F5344CB8AC3E}">
        <p14:creationId xmlns:p14="http://schemas.microsoft.com/office/powerpoint/2010/main" val="174270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1043608" y="122170"/>
            <a:ext cx="6624736"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Recent Developments</a:t>
            </a:r>
          </a:p>
        </p:txBody>
      </p:sp>
      <p:sp>
        <p:nvSpPr>
          <p:cNvPr id="2" name="TextBox 1"/>
          <p:cNvSpPr txBox="1"/>
          <p:nvPr/>
        </p:nvSpPr>
        <p:spPr>
          <a:xfrm>
            <a:off x="241176" y="1144131"/>
            <a:ext cx="8229600" cy="2262158"/>
          </a:xfrm>
          <a:prstGeom prst="rect">
            <a:avLst/>
          </a:prstGeom>
          <a:noFill/>
        </p:spPr>
        <p:txBody>
          <a:bodyPr wrap="square" rtlCol="0">
            <a:spAutoFit/>
          </a:bodyPr>
          <a:lstStyle/>
          <a:p>
            <a:pPr>
              <a:spcAft>
                <a:spcPts val="1200"/>
              </a:spcAft>
            </a:pPr>
            <a:r>
              <a:rPr lang="en-US" b="1" dirty="0"/>
              <a:t> </a:t>
            </a:r>
            <a:endParaRPr lang="en-US" dirty="0"/>
          </a:p>
          <a:p>
            <a:pPr marL="285750" indent="-285750">
              <a:spcAft>
                <a:spcPts val="600"/>
              </a:spcAft>
              <a:buFont typeface="Wingdings" charset="2"/>
              <a:buChar char="u"/>
            </a:pPr>
            <a:r>
              <a:rPr lang="en-US" dirty="0"/>
              <a:t>Complement the RFBR program with a JINR grant program to support non-Russian groups, in particular member state groups, working on NICA. Award research grants (mainly to support students and post-docs) for a 3 y period through a competitive process according to the scientific merit of submitted proposals.</a:t>
            </a:r>
          </a:p>
          <a:p>
            <a:pPr marL="285750" indent="-285750">
              <a:spcAft>
                <a:spcPts val="1200"/>
              </a:spcAft>
              <a:buFont typeface="Wingdings" charset="2"/>
              <a:buChar char="u"/>
            </a:pPr>
            <a:endParaRPr lang="en-US" dirty="0"/>
          </a:p>
        </p:txBody>
      </p:sp>
      <p:sp>
        <p:nvSpPr>
          <p:cNvPr id="5" name="Slide Number Placeholder 4"/>
          <p:cNvSpPr>
            <a:spLocks noGrp="1"/>
          </p:cNvSpPr>
          <p:nvPr>
            <p:ph type="sldNum" sz="quarter" idx="12"/>
          </p:nvPr>
        </p:nvSpPr>
        <p:spPr/>
        <p:txBody>
          <a:bodyPr/>
          <a:lstStyle/>
          <a:p>
            <a:pPr>
              <a:defRPr/>
            </a:pPr>
            <a:fld id="{16AAA047-8AEF-4C69-86C3-C9A280890182}" type="slidenum">
              <a:rPr lang="fr-FR" smtClean="0"/>
              <a:pPr>
                <a:defRPr/>
              </a:pPr>
              <a:t>15</a:t>
            </a:fld>
            <a:endParaRPr lang="fr-F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5A9D4C79-A75F-A340-B9BB-466607A803C3}"/>
              </a:ext>
            </a:extLst>
          </p:cNvPr>
          <p:cNvSpPr txBox="1"/>
          <p:nvPr/>
        </p:nvSpPr>
        <p:spPr>
          <a:xfrm>
            <a:off x="468102" y="5004317"/>
            <a:ext cx="8229600" cy="1631216"/>
          </a:xfrm>
          <a:prstGeom prst="rect">
            <a:avLst/>
          </a:prstGeom>
          <a:noFill/>
        </p:spPr>
        <p:txBody>
          <a:bodyPr wrap="square" rtlCol="0">
            <a:spAutoFit/>
          </a:bodyPr>
          <a:lstStyle/>
          <a:p>
            <a:pPr marL="285750" indent="-285750">
              <a:spcAft>
                <a:spcPts val="1200"/>
              </a:spcAft>
              <a:buFont typeface="Wingdings" charset="2"/>
              <a:buChar char="u"/>
            </a:pPr>
            <a:r>
              <a:rPr lang="en-US" b="1" dirty="0"/>
              <a:t>2</a:t>
            </a:r>
            <a:r>
              <a:rPr lang="en-US" b="1" baseline="30000" dirty="0"/>
              <a:t>nd</a:t>
            </a:r>
            <a:r>
              <a:rPr lang="en-US" b="1" dirty="0"/>
              <a:t> Collaboration meeting of MPD and BM@N at JINR on October 29-30</a:t>
            </a:r>
          </a:p>
          <a:p>
            <a:pPr>
              <a:spcAft>
                <a:spcPts val="0"/>
              </a:spcAft>
            </a:pPr>
            <a:r>
              <a:rPr lang="en-US" dirty="0"/>
              <a:t>Main goals: </a:t>
            </a:r>
          </a:p>
          <a:p>
            <a:pPr marL="742950" lvl="1" indent="-285750">
              <a:spcAft>
                <a:spcPts val="0"/>
              </a:spcAft>
              <a:buFont typeface="Wingdings" pitchFamily="2" charset="2"/>
              <a:buChar char="Ø"/>
            </a:pPr>
            <a:r>
              <a:rPr lang="en-US" dirty="0"/>
              <a:t>election of spokesperson and chairperson of Institutional Board</a:t>
            </a:r>
          </a:p>
          <a:p>
            <a:pPr marL="742950" lvl="1" indent="-285750">
              <a:spcAft>
                <a:spcPts val="0"/>
              </a:spcAft>
              <a:buFont typeface="Wingdings" pitchFamily="2" charset="2"/>
              <a:buChar char="Ø"/>
            </a:pPr>
            <a:r>
              <a:rPr lang="en-US" dirty="0"/>
              <a:t>Admission of new institutions</a:t>
            </a:r>
          </a:p>
          <a:p>
            <a:pPr marL="742950" lvl="1" indent="-285750">
              <a:spcAft>
                <a:spcPts val="0"/>
              </a:spcAft>
              <a:buFont typeface="Wingdings" pitchFamily="2" charset="2"/>
              <a:buChar char="Ø"/>
            </a:pPr>
            <a:r>
              <a:rPr lang="en-US" dirty="0"/>
              <a:t>Status of MPD and BM@N experiments</a:t>
            </a:r>
          </a:p>
        </p:txBody>
      </p:sp>
      <p:sp>
        <p:nvSpPr>
          <p:cNvPr id="4" name="Date Placeholder 3">
            <a:extLst>
              <a:ext uri="{FF2B5EF4-FFF2-40B4-BE49-F238E27FC236}">
                <a16:creationId xmlns:a16="http://schemas.microsoft.com/office/drawing/2014/main" id="{8C21DACD-618E-9E40-B61C-E404145BBD03}"/>
              </a:ext>
            </a:extLst>
          </p:cNvPr>
          <p:cNvSpPr>
            <a:spLocks noGrp="1"/>
          </p:cNvSpPr>
          <p:nvPr>
            <p:ph type="dt" sz="half" idx="10"/>
          </p:nvPr>
        </p:nvSpPr>
        <p:spPr/>
        <p:txBody>
          <a:bodyPr/>
          <a:lstStyle/>
          <a:p>
            <a:pPr>
              <a:defRPr/>
            </a:pPr>
            <a:r>
              <a:rPr lang="en-US"/>
              <a:t>Itzhak Tserruya</a:t>
            </a:r>
            <a:endParaRPr lang="fr-FR"/>
          </a:p>
        </p:txBody>
      </p:sp>
      <p:sp>
        <p:nvSpPr>
          <p:cNvPr id="6" name="Footer Placeholder 5">
            <a:extLst>
              <a:ext uri="{FF2B5EF4-FFF2-40B4-BE49-F238E27FC236}">
                <a16:creationId xmlns:a16="http://schemas.microsoft.com/office/drawing/2014/main" id="{9E99D16E-4BC9-8648-BBE6-A31C55C8F56F}"/>
              </a:ext>
            </a:extLst>
          </p:cNvPr>
          <p:cNvSpPr>
            <a:spLocks noGrp="1"/>
          </p:cNvSpPr>
          <p:nvPr>
            <p:ph type="ftr" sz="quarter" idx="11"/>
          </p:nvPr>
        </p:nvSpPr>
        <p:spPr/>
        <p:txBody>
          <a:bodyPr/>
          <a:lstStyle/>
          <a:p>
            <a:pPr>
              <a:defRPr/>
            </a:pPr>
            <a:r>
              <a:rPr lang="en-US"/>
              <a:t>50th PAC-PP, January 21-22, 2019</a:t>
            </a:r>
            <a:endParaRPr lang="fr-FR"/>
          </a:p>
        </p:txBody>
      </p:sp>
    </p:spTree>
    <p:extLst>
      <p:ext uri="{BB962C8B-B14F-4D97-AF65-F5344CB8AC3E}">
        <p14:creationId xmlns:p14="http://schemas.microsoft.com/office/powerpoint/2010/main" val="399331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8">
            <a:extLst>
              <a:ext uri="{FF2B5EF4-FFF2-40B4-BE49-F238E27FC236}">
                <a16:creationId xmlns:a16="http://schemas.microsoft.com/office/drawing/2014/main" id="{0F37F63F-6437-B74A-B840-536F4D4FB9F5}"/>
              </a:ext>
            </a:extLst>
          </p:cNvPr>
          <p:cNvSpPr txBox="1">
            <a:spLocks noGrp="1" noChangeArrowheads="1"/>
          </p:cNvSpPr>
          <p:nvPr>
            <p:ph type="title"/>
          </p:nvPr>
        </p:nvSpPr>
        <p:spPr bwMode="auto">
          <a:xfrm>
            <a:off x="827584" y="188640"/>
            <a:ext cx="7632848" cy="1379101"/>
          </a:xfrm>
          <a:prstGeom prst="roundRect">
            <a:avLst>
              <a:gd name="adj" fmla="val 16667"/>
            </a:avLst>
          </a:prstGeom>
          <a:solidFill>
            <a:srgbClr val="000090"/>
          </a:solidFill>
          <a:ln w="38100">
            <a:solidFill>
              <a:srgbClr val="FF0000"/>
            </a:solidFill>
            <a:round/>
            <a:headEnd/>
            <a:tailEnd/>
          </a:ln>
          <a:effectLst/>
          <a:extLst/>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u="sng" dirty="0">
                <a:solidFill>
                  <a:srgbClr val="FFFF00"/>
                </a:solidFill>
                <a:latin typeface="Arial" panose="020B0604020202020204" pitchFamily="34" charset="0"/>
                <a:cs typeface="Arial" panose="020B0604020202020204" pitchFamily="34" charset="0"/>
              </a:rPr>
              <a:t>Highlights of the MPD and BM@N  2</a:t>
            </a:r>
            <a:r>
              <a:rPr lang="en-US" sz="3600" u="sng" baseline="30000" dirty="0">
                <a:solidFill>
                  <a:srgbClr val="FFFF00"/>
                </a:solidFill>
                <a:latin typeface="Arial" panose="020B0604020202020204" pitchFamily="34" charset="0"/>
                <a:cs typeface="Arial" panose="020B0604020202020204" pitchFamily="34" charset="0"/>
              </a:rPr>
              <a:t>nd</a:t>
            </a:r>
            <a:r>
              <a:rPr lang="en-US" sz="3600" u="sng" dirty="0">
                <a:solidFill>
                  <a:srgbClr val="FFFF00"/>
                </a:solidFill>
                <a:latin typeface="Arial" panose="020B0604020202020204" pitchFamily="34" charset="0"/>
                <a:cs typeface="Arial" panose="020B0604020202020204" pitchFamily="34" charset="0"/>
              </a:rPr>
              <a:t> Collaboration meeting  </a:t>
            </a:r>
            <a:endParaRPr lang="en-US" sz="3600" b="1" u="sng" dirty="0">
              <a:solidFill>
                <a:srgbClr val="FFFF00"/>
              </a:solidFill>
              <a:latin typeface="Arial" panose="020B0604020202020204" pitchFamily="34" charset="0"/>
              <a:cs typeface="Arial" panose="020B0604020202020204" pitchFamily="34" charset="0"/>
            </a:endParaRPr>
          </a:p>
          <a:p>
            <a:endParaRPr lang="en-US" sz="900" u="sng" dirty="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9D8811-BCAF-D848-82F8-8559A272F431}"/>
              </a:ext>
            </a:extLst>
          </p:cNvPr>
          <p:cNvSpPr txBox="1"/>
          <p:nvPr/>
        </p:nvSpPr>
        <p:spPr>
          <a:xfrm>
            <a:off x="471789" y="1603571"/>
            <a:ext cx="8640960" cy="4347344"/>
          </a:xfrm>
          <a:prstGeom prst="rect">
            <a:avLst/>
          </a:prstGeom>
          <a:noFill/>
        </p:spPr>
        <p:txBody>
          <a:bodyPr wrap="square" rtlCol="0">
            <a:spAutoFit/>
          </a:bodyPr>
          <a:lstStyle/>
          <a:p>
            <a:pPr marL="342900" indent="-342900">
              <a:spcBef>
                <a:spcPts val="0"/>
              </a:spcBef>
              <a:spcAft>
                <a:spcPts val="900"/>
              </a:spcAft>
              <a:buSzPct val="75000"/>
              <a:buFont typeface="Wingdings" charset="2"/>
              <a:buChar char="u"/>
            </a:pPr>
            <a:r>
              <a:rPr lang="en-US" sz="1600" dirty="0"/>
              <a:t>Admission of 6 new institutions to the MPD Collaboration and 1 new institution to the BM@N Collaborations. </a:t>
            </a:r>
          </a:p>
          <a:p>
            <a:pPr marL="342900" indent="-342900">
              <a:spcBef>
                <a:spcPts val="0"/>
              </a:spcBef>
              <a:spcAft>
                <a:spcPts val="0"/>
              </a:spcAft>
              <a:buSzPct val="75000"/>
              <a:buFont typeface="Wingdings" charset="2"/>
              <a:buChar char="u"/>
            </a:pPr>
            <a:r>
              <a:rPr lang="en-US" sz="1600" dirty="0"/>
              <a:t>Election of Spokespersons: </a:t>
            </a:r>
          </a:p>
          <a:p>
            <a:pPr>
              <a:spcBef>
                <a:spcPts val="0"/>
              </a:spcBef>
              <a:spcAft>
                <a:spcPts val="900"/>
              </a:spcAft>
              <a:buSzPct val="75000"/>
            </a:pPr>
            <a:r>
              <a:rPr lang="en-US" sz="1600" dirty="0"/>
              <a:t>            MPD: Adam </a:t>
            </a:r>
            <a:r>
              <a:rPr lang="en-US" sz="1600" dirty="0" err="1"/>
              <a:t>Kisiel</a:t>
            </a:r>
            <a:r>
              <a:rPr lang="en-US" sz="1600" dirty="0"/>
              <a:t>               BM@N: Mikhail </a:t>
            </a:r>
            <a:r>
              <a:rPr lang="en-US" sz="1600" dirty="0" err="1"/>
              <a:t>Kapishin</a:t>
            </a:r>
            <a:r>
              <a:rPr lang="en-US" sz="1600" dirty="0"/>
              <a:t>  </a:t>
            </a:r>
          </a:p>
          <a:p>
            <a:pPr marL="342900" indent="-342900">
              <a:spcBef>
                <a:spcPts val="0"/>
              </a:spcBef>
              <a:spcAft>
                <a:spcPts val="0"/>
              </a:spcAft>
              <a:buSzPct val="75000"/>
              <a:buFont typeface="Wingdings" charset="2"/>
              <a:buChar char="u"/>
            </a:pPr>
            <a:r>
              <a:rPr lang="en-US" sz="1600" dirty="0"/>
              <a:t>Election of IB Chairs: </a:t>
            </a:r>
          </a:p>
          <a:p>
            <a:pPr>
              <a:spcBef>
                <a:spcPts val="0"/>
              </a:spcBef>
              <a:spcAft>
                <a:spcPts val="900"/>
              </a:spcAft>
              <a:buSzPct val="75000"/>
            </a:pPr>
            <a:r>
              <a:rPr lang="en-US" sz="1600" dirty="0"/>
              <a:t>            MPD: </a:t>
            </a:r>
            <a:r>
              <a:rPr lang="en-US" sz="1600" dirty="0" err="1"/>
              <a:t>Fuqiang</a:t>
            </a:r>
            <a:r>
              <a:rPr lang="en-US" sz="1600" dirty="0"/>
              <a:t> Wang          BM@N: Hans Rudolf Schmidt  </a:t>
            </a:r>
          </a:p>
          <a:p>
            <a:pPr marL="342900" indent="-342900">
              <a:spcBef>
                <a:spcPts val="0"/>
              </a:spcBef>
              <a:spcAft>
                <a:spcPts val="0"/>
              </a:spcAft>
              <a:buSzPct val="75000"/>
              <a:buFont typeface="Wingdings" charset="2"/>
              <a:buChar char="u"/>
            </a:pPr>
            <a:r>
              <a:rPr lang="en-US" sz="1600" dirty="0"/>
              <a:t>Appointment of Project Managers: </a:t>
            </a:r>
          </a:p>
          <a:p>
            <a:pPr>
              <a:spcBef>
                <a:spcPts val="0"/>
              </a:spcBef>
              <a:spcAft>
                <a:spcPts val="900"/>
              </a:spcAft>
              <a:buSzPct val="75000"/>
            </a:pPr>
            <a:r>
              <a:rPr lang="en-US" sz="1600" dirty="0"/>
              <a:t>           MPD: Slava </a:t>
            </a:r>
            <a:r>
              <a:rPr lang="en-US" sz="1600" dirty="0" err="1"/>
              <a:t>Golovatyuk</a:t>
            </a:r>
            <a:r>
              <a:rPr lang="en-US" sz="1600" dirty="0"/>
              <a:t>      BM@N: Anna </a:t>
            </a:r>
            <a:r>
              <a:rPr lang="en-US" sz="1600" dirty="0" err="1"/>
              <a:t>Maksymchuk</a:t>
            </a:r>
            <a:r>
              <a:rPr lang="en-US" sz="1600" dirty="0"/>
              <a:t>  </a:t>
            </a:r>
          </a:p>
          <a:p>
            <a:pPr marL="342900" indent="-342900">
              <a:spcBef>
                <a:spcPts val="0"/>
              </a:spcBef>
              <a:spcAft>
                <a:spcPts val="0"/>
              </a:spcAft>
              <a:buSzPct val="75000"/>
              <a:buFont typeface="Wingdings" charset="2"/>
              <a:buChar char="u"/>
            </a:pPr>
            <a:r>
              <a:rPr lang="en-US" sz="1600" dirty="0"/>
              <a:t>Appointment of Deputy spokespersons: </a:t>
            </a:r>
          </a:p>
          <a:p>
            <a:pPr>
              <a:spcBef>
                <a:spcPts val="0"/>
              </a:spcBef>
              <a:spcAft>
                <a:spcPts val="0"/>
              </a:spcAft>
              <a:buSzPct val="75000"/>
            </a:pPr>
            <a:r>
              <a:rPr lang="en-US" sz="1600" dirty="0"/>
              <a:t>          MPD: Victor </a:t>
            </a:r>
            <a:r>
              <a:rPr lang="en-US" sz="1600" dirty="0" err="1"/>
              <a:t>Ryabov</a:t>
            </a:r>
            <a:r>
              <a:rPr lang="en-US" sz="1600" dirty="0"/>
              <a:t>             BM@N: Peter </a:t>
            </a:r>
            <a:r>
              <a:rPr lang="en-US" sz="1600" dirty="0" err="1"/>
              <a:t>Senger</a:t>
            </a:r>
            <a:endParaRPr lang="en-US" sz="1600" dirty="0"/>
          </a:p>
          <a:p>
            <a:pPr>
              <a:spcBef>
                <a:spcPts val="0"/>
              </a:spcBef>
              <a:spcAft>
                <a:spcPts val="900"/>
              </a:spcAft>
              <a:buSzPct val="75000"/>
            </a:pPr>
            <a:r>
              <a:rPr lang="en-US" sz="1600" dirty="0"/>
              <a:t>                    </a:t>
            </a:r>
            <a:r>
              <a:rPr lang="en-US" sz="1600" dirty="0" err="1"/>
              <a:t>Zebo</a:t>
            </a:r>
            <a:r>
              <a:rPr lang="en-US" sz="1600" dirty="0"/>
              <a:t> Tang  </a:t>
            </a:r>
          </a:p>
          <a:p>
            <a:pPr marL="342900" indent="-342900">
              <a:spcBef>
                <a:spcPts val="0"/>
              </a:spcBef>
              <a:spcAft>
                <a:spcPts val="900"/>
              </a:spcAft>
              <a:buSzPct val="75000"/>
              <a:buFont typeface="Wingdings" charset="2"/>
              <a:buChar char="u"/>
            </a:pPr>
            <a:r>
              <a:rPr lang="en-US" sz="1600" dirty="0"/>
              <a:t>Executive Council of BM@N just formed. </a:t>
            </a:r>
          </a:p>
          <a:p>
            <a:pPr marL="342900" indent="-342900">
              <a:spcBef>
                <a:spcPts val="0"/>
              </a:spcBef>
              <a:spcAft>
                <a:spcPts val="900"/>
              </a:spcAft>
              <a:buSzPct val="75000"/>
              <a:buFont typeface="Wingdings" charset="2"/>
              <a:buChar char="u"/>
            </a:pPr>
            <a:r>
              <a:rPr lang="en-US" sz="1600" dirty="0"/>
              <a:t>Executive council of MPD under formation</a:t>
            </a:r>
          </a:p>
          <a:p>
            <a:pPr marL="342900" indent="-342900">
              <a:spcBef>
                <a:spcPts val="0"/>
              </a:spcBef>
              <a:spcAft>
                <a:spcPts val="900"/>
              </a:spcAft>
              <a:buSzPct val="75000"/>
              <a:buFont typeface="Wingdings" charset="2"/>
              <a:buChar char="u"/>
            </a:pPr>
            <a:r>
              <a:rPr lang="en-US" sz="1600" dirty="0"/>
              <a:t>Detector councils, physics working groups, software and analysis groups being formed</a:t>
            </a:r>
          </a:p>
        </p:txBody>
      </p:sp>
      <p:sp>
        <p:nvSpPr>
          <p:cNvPr id="4" name="Slide Number Placeholder 3">
            <a:extLst>
              <a:ext uri="{FF2B5EF4-FFF2-40B4-BE49-F238E27FC236}">
                <a16:creationId xmlns:a16="http://schemas.microsoft.com/office/drawing/2014/main" id="{C9782E97-87B2-6A40-B2DE-B8A7D91369B1}"/>
              </a:ext>
            </a:extLst>
          </p:cNvPr>
          <p:cNvSpPr>
            <a:spLocks noGrp="1"/>
          </p:cNvSpPr>
          <p:nvPr>
            <p:ph type="sldNum" sz="quarter" idx="12"/>
          </p:nvPr>
        </p:nvSpPr>
        <p:spPr/>
        <p:txBody>
          <a:bodyPr/>
          <a:lstStyle/>
          <a:p>
            <a:pPr>
              <a:defRPr/>
            </a:pPr>
            <a:fld id="{16AAA047-8AEF-4C69-86C3-C9A280890182}" type="slidenum">
              <a:rPr lang="fr-FR" smtClean="0"/>
              <a:pPr>
                <a:defRPr/>
              </a:pPr>
              <a:t>16</a:t>
            </a:fld>
            <a:endParaRPr lang="fr-FR"/>
          </a:p>
        </p:txBody>
      </p:sp>
      <p:sp>
        <p:nvSpPr>
          <p:cNvPr id="9" name="AutoShape 7">
            <a:extLst>
              <a:ext uri="{FF2B5EF4-FFF2-40B4-BE49-F238E27FC236}">
                <a16:creationId xmlns:a16="http://schemas.microsoft.com/office/drawing/2014/main" id="{7B9E3D78-8FA4-714F-A260-8486207B9A37}"/>
              </a:ext>
            </a:extLst>
          </p:cNvPr>
          <p:cNvSpPr>
            <a:spLocks noChangeArrowheads="1"/>
          </p:cNvSpPr>
          <p:nvPr/>
        </p:nvSpPr>
        <p:spPr bwMode="auto">
          <a:xfrm>
            <a:off x="1115616" y="5955055"/>
            <a:ext cx="6768752" cy="909765"/>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lgn="ctr">
              <a:spcAft>
                <a:spcPts val="600"/>
              </a:spcAft>
              <a:buFont typeface="Wingdings" charset="2"/>
              <a:buChar char="q"/>
            </a:pPr>
            <a:r>
              <a:rPr lang="en-US" dirty="0"/>
              <a:t>BM@N and MPD should soon start to operate as international collaborations.</a:t>
            </a:r>
          </a:p>
        </p:txBody>
      </p:sp>
    </p:spTree>
    <p:extLst>
      <p:ext uri="{BB962C8B-B14F-4D97-AF65-F5344CB8AC3E}">
        <p14:creationId xmlns:p14="http://schemas.microsoft.com/office/powerpoint/2010/main" val="2209971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Grp="1" noChangeArrowheads="1"/>
          </p:cNvSpPr>
          <p:nvPr>
            <p:ph type="title"/>
          </p:nvPr>
        </p:nvSpPr>
        <p:spPr bwMode="auto">
          <a:xfrm>
            <a:off x="179512" y="132523"/>
            <a:ext cx="8784976"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50</a:t>
            </a:r>
            <a:r>
              <a:rPr lang="en-US" sz="4000" u="sng" baseline="30000" dirty="0">
                <a:solidFill>
                  <a:srgbClr val="FFFF00"/>
                </a:solidFill>
              </a:rPr>
              <a:t>th</a:t>
            </a:r>
            <a:r>
              <a:rPr lang="en-US" sz="4000" u="sng" dirty="0">
                <a:solidFill>
                  <a:srgbClr val="FFFF00"/>
                </a:solidFill>
              </a:rPr>
              <a:t> PAC-PP agenda January 21-22, 2019</a:t>
            </a:r>
          </a:p>
        </p:txBody>
      </p:sp>
      <p:pic>
        <p:nvPicPr>
          <p:cNvPr id="3" name="Picture 2">
            <a:extLst>
              <a:ext uri="{FF2B5EF4-FFF2-40B4-BE49-F238E27FC236}">
                <a16:creationId xmlns:a16="http://schemas.microsoft.com/office/drawing/2014/main" id="{4F5E95EA-0DAD-C749-AFD4-3482AEF3C29B}"/>
              </a:ext>
            </a:extLst>
          </p:cNvPr>
          <p:cNvPicPr>
            <a:picLocks noChangeAspect="1"/>
          </p:cNvPicPr>
          <p:nvPr/>
        </p:nvPicPr>
        <p:blipFill rotWithShape="1">
          <a:blip r:embed="rId3">
            <a:extLst>
              <a:ext uri="{28A0092B-C50C-407E-A947-70E740481C1C}">
                <a14:useLocalDpi xmlns:a14="http://schemas.microsoft.com/office/drawing/2010/main" val="0"/>
              </a:ext>
            </a:extLst>
          </a:blip>
          <a:srcRect l="6910" t="5427" r="5425" b="9052"/>
          <a:stretch/>
        </p:blipFill>
        <p:spPr>
          <a:xfrm>
            <a:off x="251520" y="1124744"/>
            <a:ext cx="4067081" cy="5614682"/>
          </a:xfrm>
          <a:prstGeom prst="rect">
            <a:avLst/>
          </a:prstGeom>
          <a:noFill/>
          <a:ln w="25400">
            <a:solidFill>
              <a:schemeClr val="tx1"/>
            </a:solidFill>
          </a:ln>
        </p:spPr>
      </p:pic>
      <p:pic>
        <p:nvPicPr>
          <p:cNvPr id="11" name="Picture 10">
            <a:extLst>
              <a:ext uri="{FF2B5EF4-FFF2-40B4-BE49-F238E27FC236}">
                <a16:creationId xmlns:a16="http://schemas.microsoft.com/office/drawing/2014/main" id="{E1CA3E21-4457-0F48-853D-BABD6990A1F5}"/>
              </a:ext>
            </a:extLst>
          </p:cNvPr>
          <p:cNvPicPr>
            <a:picLocks noChangeAspect="1"/>
          </p:cNvPicPr>
          <p:nvPr/>
        </p:nvPicPr>
        <p:blipFill rotWithShape="1">
          <a:blip r:embed="rId4">
            <a:extLst>
              <a:ext uri="{28A0092B-C50C-407E-A947-70E740481C1C}">
                <a14:useLocalDpi xmlns:a14="http://schemas.microsoft.com/office/drawing/2010/main" val="0"/>
              </a:ext>
            </a:extLst>
          </a:blip>
          <a:srcRect l="6391" t="5561" r="7429" b="11294"/>
          <a:stretch/>
        </p:blipFill>
        <p:spPr>
          <a:xfrm>
            <a:off x="4678641" y="1124744"/>
            <a:ext cx="4112459" cy="5614682"/>
          </a:xfrm>
          <a:prstGeom prst="rect">
            <a:avLst/>
          </a:prstGeom>
          <a:solidFill>
            <a:schemeClr val="bg1"/>
          </a:solidFill>
          <a:ln w="25400">
            <a:solidFill>
              <a:schemeClr val="tx1"/>
            </a:solidFill>
          </a:ln>
        </p:spPr>
      </p:pic>
      <p:sp>
        <p:nvSpPr>
          <p:cNvPr id="17" name="AutoShape 18">
            <a:extLst>
              <a:ext uri="{FF2B5EF4-FFF2-40B4-BE49-F238E27FC236}">
                <a16:creationId xmlns:a16="http://schemas.microsoft.com/office/drawing/2014/main" id="{10A8A43D-1B77-7D4A-876F-34537ED06B2A}"/>
              </a:ext>
            </a:extLst>
          </p:cNvPr>
          <p:cNvSpPr>
            <a:spLocks noChangeArrowheads="1"/>
          </p:cNvSpPr>
          <p:nvPr/>
        </p:nvSpPr>
        <p:spPr bwMode="auto">
          <a:xfrm>
            <a:off x="395536" y="2433587"/>
            <a:ext cx="8208912" cy="2962513"/>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spcAft>
                <a:spcPts val="1200"/>
              </a:spcAft>
            </a:pPr>
            <a:r>
              <a:rPr lang="en-US" sz="2400" b="1" i="1" dirty="0">
                <a:solidFill>
                  <a:srgbClr val="000090"/>
                </a:solidFill>
              </a:rPr>
              <a:t>Highlights of today's meeting: </a:t>
            </a:r>
          </a:p>
          <a:p>
            <a:pPr marL="342900" indent="-342900">
              <a:spcAft>
                <a:spcPts val="1200"/>
              </a:spcAft>
              <a:buFont typeface="Wingdings" charset="2"/>
              <a:buChar char="v"/>
            </a:pPr>
            <a:r>
              <a:rPr lang="en-US" sz="2400" b="1" i="1" dirty="0">
                <a:solidFill>
                  <a:srgbClr val="000090"/>
                </a:solidFill>
              </a:rPr>
              <a:t>Update reports on NICA, MPD and BM@N</a:t>
            </a:r>
          </a:p>
          <a:p>
            <a:pPr marL="342900" indent="-342900">
              <a:spcAft>
                <a:spcPts val="1200"/>
              </a:spcAft>
              <a:buFont typeface="Wingdings" charset="2"/>
              <a:buChar char="v"/>
            </a:pPr>
            <a:r>
              <a:rPr lang="en-US" sz="2400" b="1" i="1" dirty="0">
                <a:solidFill>
                  <a:srgbClr val="000090"/>
                </a:solidFill>
              </a:rPr>
              <a:t>Projects seeking continuation</a:t>
            </a:r>
          </a:p>
          <a:p>
            <a:pPr marL="342900" indent="-342900">
              <a:spcAft>
                <a:spcPts val="1200"/>
              </a:spcAft>
              <a:buFont typeface="Wingdings" charset="2"/>
              <a:buChar char="v"/>
            </a:pPr>
            <a:r>
              <a:rPr lang="en-US" sz="2400" b="1" i="1" dirty="0">
                <a:solidFill>
                  <a:srgbClr val="000090"/>
                </a:solidFill>
              </a:rPr>
              <a:t>Joint session of the PAC-PP and PAC-NP for joint evaluation of all JINR projects on neutrino physics and dark matter</a:t>
            </a:r>
          </a:p>
        </p:txBody>
      </p:sp>
    </p:spTree>
    <p:extLst>
      <p:ext uri="{BB962C8B-B14F-4D97-AF65-F5344CB8AC3E}">
        <p14:creationId xmlns:p14="http://schemas.microsoft.com/office/powerpoint/2010/main" val="248852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AutoShape 18"/>
          <p:cNvSpPr>
            <a:spLocks noGrp="1" noChangeArrowheads="1"/>
          </p:cNvSpPr>
          <p:nvPr>
            <p:ph idx="1"/>
          </p:nvPr>
        </p:nvSpPr>
        <p:spPr bwMode="auto">
          <a:xfrm>
            <a:off x="1907704" y="3068960"/>
            <a:ext cx="4968552" cy="988356"/>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spAutoFit/>
          </a:bodyPr>
          <a:lstStyle/>
          <a:p>
            <a:pPr marL="0" indent="0" algn="ctr">
              <a:lnSpc>
                <a:spcPct val="130000"/>
              </a:lnSpc>
              <a:spcBef>
                <a:spcPts val="0"/>
              </a:spcBef>
              <a:spcAft>
                <a:spcPts val="1200"/>
              </a:spcAft>
              <a:buNone/>
            </a:pPr>
            <a:r>
              <a:rPr lang="en-US" sz="3600" b="1" i="1" dirty="0">
                <a:solidFill>
                  <a:srgbClr val="000090"/>
                </a:solidFill>
              </a:rPr>
              <a:t>Thank you !</a:t>
            </a:r>
          </a:p>
          <a:p>
            <a:pPr marL="0" indent="0" algn="ctr">
              <a:lnSpc>
                <a:spcPct val="130000"/>
              </a:lnSpc>
              <a:spcBef>
                <a:spcPts val="0"/>
              </a:spcBef>
              <a:spcAft>
                <a:spcPts val="1200"/>
              </a:spcAft>
              <a:buNone/>
            </a:pPr>
            <a:endParaRPr lang="en-US" sz="100" b="1" i="1" dirty="0">
              <a:solidFill>
                <a:srgbClr val="000090"/>
              </a:solidFill>
            </a:endParaRP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18</a:t>
            </a:fld>
            <a:endParaRPr lang="fr-FR"/>
          </a:p>
        </p:txBody>
      </p:sp>
      <p:sp>
        <p:nvSpPr>
          <p:cNvPr id="6" name="Date Placeholder 5"/>
          <p:cNvSpPr>
            <a:spLocks noGrp="1"/>
          </p:cNvSpPr>
          <p:nvPr>
            <p:ph type="dt" sz="half" idx="10"/>
          </p:nvPr>
        </p:nvSpPr>
        <p:spPr/>
        <p:txBody>
          <a:bodyPr/>
          <a:lstStyle/>
          <a:p>
            <a:pPr>
              <a:defRPr/>
            </a:pPr>
            <a:r>
              <a:rPr lang="en-US"/>
              <a:t>Itzhak Tserruya</a:t>
            </a:r>
            <a:endParaRPr lang="fr-FR"/>
          </a:p>
        </p:txBody>
      </p:sp>
      <p:sp>
        <p:nvSpPr>
          <p:cNvPr id="8" name="Footer Placeholder 7"/>
          <p:cNvSpPr>
            <a:spLocks noGrp="1"/>
          </p:cNvSpPr>
          <p:nvPr>
            <p:ph type="ftr" sz="quarter" idx="11"/>
          </p:nvPr>
        </p:nvSpPr>
        <p:spPr/>
        <p:txBody>
          <a:bodyPr/>
          <a:lstStyle/>
          <a:p>
            <a:pPr>
              <a:defRPr/>
            </a:pPr>
            <a:r>
              <a:rPr lang="en-US"/>
              <a:t>50th PAC-PP, January 21-22, 2019</a:t>
            </a:r>
            <a:endParaRPr lang="fr-FR"/>
          </a:p>
        </p:txBody>
      </p:sp>
    </p:spTree>
    <p:extLst>
      <p:ext uri="{BB962C8B-B14F-4D97-AF65-F5344CB8AC3E}">
        <p14:creationId xmlns:p14="http://schemas.microsoft.com/office/powerpoint/2010/main" val="117269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520" y="2276872"/>
            <a:ext cx="8784976" cy="2031325"/>
          </a:xfrm>
          <a:prstGeom prst="rect">
            <a:avLst/>
          </a:prstGeom>
        </p:spPr>
        <p:txBody>
          <a:bodyPr wrap="square">
            <a:spAutoFit/>
          </a:bodyPr>
          <a:lstStyle/>
          <a:p>
            <a:pPr marL="457200" indent="-457200">
              <a:spcAft>
                <a:spcPts val="1200"/>
              </a:spcAft>
              <a:buSzPct val="80000"/>
              <a:buFont typeface="Wingdings" pitchFamily="2" charset="2"/>
              <a:buChar char="v"/>
            </a:pPr>
            <a:r>
              <a:rPr lang="en-US" sz="2400" dirty="0">
                <a:solidFill>
                  <a:srgbClr val="000000"/>
                </a:solidFill>
              </a:rPr>
              <a:t>Highlights of the Recommendations from the 49</a:t>
            </a:r>
            <a:r>
              <a:rPr lang="en-US" sz="2400" baseline="30000" dirty="0">
                <a:solidFill>
                  <a:srgbClr val="000000"/>
                </a:solidFill>
              </a:rPr>
              <a:t>th</a:t>
            </a:r>
            <a:r>
              <a:rPr lang="en-US" sz="2400" dirty="0">
                <a:solidFill>
                  <a:srgbClr val="000000"/>
                </a:solidFill>
              </a:rPr>
              <a:t> PAC – PP</a:t>
            </a:r>
          </a:p>
          <a:p>
            <a:pPr marL="457200" indent="-457200">
              <a:spcAft>
                <a:spcPts val="1200"/>
              </a:spcAft>
              <a:buSzPct val="80000"/>
              <a:buFont typeface="Wingdings" pitchFamily="2" charset="2"/>
              <a:buChar char="v"/>
            </a:pPr>
            <a:r>
              <a:rPr lang="en-US" sz="2400" dirty="0">
                <a:solidFill>
                  <a:srgbClr val="000000"/>
                </a:solidFill>
              </a:rPr>
              <a:t>124</a:t>
            </a:r>
            <a:r>
              <a:rPr lang="en-US" sz="2400" baseline="30000" dirty="0">
                <a:solidFill>
                  <a:srgbClr val="000000"/>
                </a:solidFill>
              </a:rPr>
              <a:t>nd</a:t>
            </a:r>
            <a:r>
              <a:rPr lang="en-US" sz="2400" dirty="0">
                <a:solidFill>
                  <a:srgbClr val="000000"/>
                </a:solidFill>
              </a:rPr>
              <a:t>  Scientific Council meeting (September 20-21, 2018)</a:t>
            </a:r>
          </a:p>
          <a:p>
            <a:pPr marL="457200" indent="-457200">
              <a:spcAft>
                <a:spcPts val="1200"/>
              </a:spcAft>
              <a:buSzPct val="80000"/>
              <a:buFont typeface="Wingdings" pitchFamily="2" charset="2"/>
              <a:buChar char="v"/>
            </a:pPr>
            <a:r>
              <a:rPr lang="en-US" sz="2400" dirty="0">
                <a:solidFill>
                  <a:srgbClr val="000000"/>
                </a:solidFill>
              </a:rPr>
              <a:t>Recent developments</a:t>
            </a:r>
          </a:p>
          <a:p>
            <a:pPr marL="457200" indent="-457200">
              <a:spcAft>
                <a:spcPts val="1200"/>
              </a:spcAft>
              <a:buSzPct val="80000"/>
              <a:buFont typeface="Wingdings" pitchFamily="2" charset="2"/>
              <a:buChar char="v"/>
            </a:pPr>
            <a:r>
              <a:rPr lang="fr-FR" sz="2400" dirty="0">
                <a:solidFill>
                  <a:srgbClr val="000000"/>
                </a:solidFill>
              </a:rPr>
              <a:t>Agenda</a:t>
            </a:r>
            <a:endParaRPr lang="en-US" sz="2400" dirty="0">
              <a:solidFill>
                <a:srgbClr val="000000"/>
              </a:solidFill>
            </a:endParaRPr>
          </a:p>
        </p:txBody>
      </p:sp>
      <p:sp>
        <p:nvSpPr>
          <p:cNvPr id="11" name="AutoShape 18"/>
          <p:cNvSpPr>
            <a:spLocks noGrp="1" noChangeArrowheads="1"/>
          </p:cNvSpPr>
          <p:nvPr>
            <p:ph type="title"/>
          </p:nvPr>
        </p:nvSpPr>
        <p:spPr bwMode="auto">
          <a:xfrm>
            <a:off x="467544" y="362868"/>
            <a:ext cx="8229600" cy="794544"/>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lnSpc>
                <a:spcPct val="120000"/>
              </a:lnSpc>
              <a:spcAft>
                <a:spcPts val="1200"/>
              </a:spcAft>
            </a:pPr>
            <a:r>
              <a:rPr lang="en-US" sz="4000" u="sng" dirty="0">
                <a:solidFill>
                  <a:srgbClr val="FFFF00"/>
                </a:solidFill>
              </a:rPr>
              <a:t>Outline</a:t>
            </a:r>
          </a:p>
        </p:txBody>
      </p:sp>
      <p:sp>
        <p:nvSpPr>
          <p:cNvPr id="3" name="Slide Number Placeholder 2"/>
          <p:cNvSpPr>
            <a:spLocks noGrp="1"/>
          </p:cNvSpPr>
          <p:nvPr>
            <p:ph type="sldNum" sz="quarter" idx="12"/>
          </p:nvPr>
        </p:nvSpPr>
        <p:spPr/>
        <p:txBody>
          <a:bodyPr/>
          <a:lstStyle/>
          <a:p>
            <a:pPr>
              <a:defRPr/>
            </a:pPr>
            <a:fld id="{16AAA047-8AEF-4C69-86C3-C9A280890182}" type="slidenum">
              <a:rPr lang="fr-FR" smtClean="0"/>
              <a:pPr>
                <a:defRPr/>
              </a:pPr>
              <a:t>2</a:t>
            </a:fld>
            <a:endParaRPr lang="fr-FR"/>
          </a:p>
        </p:txBody>
      </p:sp>
      <p:sp>
        <p:nvSpPr>
          <p:cNvPr id="4" name="Date Placeholder 3"/>
          <p:cNvSpPr>
            <a:spLocks noGrp="1"/>
          </p:cNvSpPr>
          <p:nvPr>
            <p:ph type="dt" sz="half" idx="10"/>
          </p:nvPr>
        </p:nvSpPr>
        <p:spPr/>
        <p:txBody>
          <a:bodyPr/>
          <a:lstStyle/>
          <a:p>
            <a:pPr>
              <a:defRPr/>
            </a:pPr>
            <a:r>
              <a:rPr lang="en-US"/>
              <a:t>Itzhak Tserruya</a:t>
            </a:r>
            <a:endParaRPr lang="fr-FR"/>
          </a:p>
        </p:txBody>
      </p:sp>
      <p:sp>
        <p:nvSpPr>
          <p:cNvPr id="6" name="Footer Placeholder 5"/>
          <p:cNvSpPr>
            <a:spLocks noGrp="1"/>
          </p:cNvSpPr>
          <p:nvPr>
            <p:ph type="ftr" sz="quarter" idx="11"/>
          </p:nvPr>
        </p:nvSpPr>
        <p:spPr/>
        <p:txBody>
          <a:bodyPr/>
          <a:lstStyle/>
          <a:p>
            <a:pPr>
              <a:defRPr/>
            </a:pPr>
            <a:r>
              <a:rPr lang="en-US"/>
              <a:t>50th PAC-PP, January 21-22, 2019</a:t>
            </a:r>
            <a:endParaRPr lang="fr-FR"/>
          </a:p>
        </p:txBody>
      </p:sp>
    </p:spTree>
    <p:extLst>
      <p:ext uri="{BB962C8B-B14F-4D97-AF65-F5344CB8AC3E}">
        <p14:creationId xmlns:p14="http://schemas.microsoft.com/office/powerpoint/2010/main" val="1472777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8"/>
          <p:cNvSpPr>
            <a:spLocks noGrp="1" noChangeArrowheads="1"/>
          </p:cNvSpPr>
          <p:nvPr>
            <p:ph type="title"/>
          </p:nvPr>
        </p:nvSpPr>
        <p:spPr bwMode="auto">
          <a:xfrm>
            <a:off x="1593392" y="254753"/>
            <a:ext cx="6120680" cy="681038"/>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sz="3200" u="sng" dirty="0">
                <a:solidFill>
                  <a:srgbClr val="FFFF00"/>
                </a:solidFill>
                <a:latin typeface="Arial" panose="020B0604020202020204" pitchFamily="34" charset="0"/>
                <a:cs typeface="Arial" panose="020B0604020202020204" pitchFamily="34" charset="0"/>
              </a:rPr>
              <a:t>49</a:t>
            </a:r>
            <a:r>
              <a:rPr lang="en-US" sz="3200" u="sng" baseline="30000" dirty="0">
                <a:solidFill>
                  <a:srgbClr val="FFFF00"/>
                </a:solidFill>
                <a:latin typeface="Arial" panose="020B0604020202020204" pitchFamily="34" charset="0"/>
                <a:cs typeface="Arial" panose="020B0604020202020204" pitchFamily="34" charset="0"/>
              </a:rPr>
              <a:t>th</a:t>
            </a:r>
            <a:r>
              <a:rPr lang="en-US" sz="3200" u="sng" dirty="0">
                <a:solidFill>
                  <a:srgbClr val="FFFF00"/>
                </a:solidFill>
                <a:latin typeface="Arial" panose="020B0604020202020204" pitchFamily="34" charset="0"/>
                <a:cs typeface="Arial" panose="020B0604020202020204" pitchFamily="34" charset="0"/>
              </a:rPr>
              <a:t> PAC-PP highlights: </a:t>
            </a:r>
            <a:r>
              <a:rPr lang="en-US" sz="3200" b="1" u="sng" dirty="0">
                <a:solidFill>
                  <a:srgbClr val="FFFF00"/>
                </a:solidFill>
                <a:latin typeface="Arial" panose="020B0604020202020204" pitchFamily="34" charset="0"/>
                <a:cs typeface="Arial" panose="020B0604020202020204" pitchFamily="34" charset="0"/>
              </a:rPr>
              <a:t>NICA</a:t>
            </a:r>
          </a:p>
          <a:p>
            <a:pPr algn="ctr"/>
            <a:endParaRPr lang="en-US" sz="800" u="sng" dirty="0">
              <a:solidFill>
                <a:srgbClr val="FFFF00"/>
              </a:solidFill>
              <a:latin typeface="Arial" panose="020B0604020202020204" pitchFamily="34" charset="0"/>
              <a:cs typeface="Arial" panose="020B0604020202020204" pitchFamily="34" charset="0"/>
            </a:endParaRPr>
          </a:p>
        </p:txBody>
      </p:sp>
      <p:sp>
        <p:nvSpPr>
          <p:cNvPr id="13" name="AutoShape 7"/>
          <p:cNvSpPr>
            <a:spLocks noChangeArrowheads="1"/>
          </p:cNvSpPr>
          <p:nvPr/>
        </p:nvSpPr>
        <p:spPr bwMode="auto">
          <a:xfrm>
            <a:off x="33944" y="1052737"/>
            <a:ext cx="9001000" cy="1631592"/>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The PAC particularly notes the successful operation of the KRION-6T heavy-ion source, the significant improvements in the quality of the beam structure and the preparations for the Booster assembly.</a:t>
            </a:r>
          </a:p>
          <a:p>
            <a:pPr marL="90900" indent="-342900">
              <a:spcAft>
                <a:spcPts val="600"/>
              </a:spcAft>
              <a:buFont typeface="Wingdings" charset="2"/>
              <a:buChar char="q"/>
            </a:pPr>
            <a:r>
              <a:rPr lang="en-US" dirty="0"/>
              <a:t>The PAC encourages the accelerator team to improve on the emittance of the extracted beam.</a:t>
            </a: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3</a:t>
            </a:fld>
            <a:endParaRPr lang="fr-FR"/>
          </a:p>
        </p:txBody>
      </p:sp>
      <p:sp>
        <p:nvSpPr>
          <p:cNvPr id="9" name="AutoShape 7">
            <a:extLst>
              <a:ext uri="{FF2B5EF4-FFF2-40B4-BE49-F238E27FC236}">
                <a16:creationId xmlns:a16="http://schemas.microsoft.com/office/drawing/2014/main" id="{DC4289D8-29C8-514F-A83A-C3F1371D6B9B}"/>
              </a:ext>
            </a:extLst>
          </p:cNvPr>
          <p:cNvSpPr>
            <a:spLocks noChangeArrowheads="1"/>
          </p:cNvSpPr>
          <p:nvPr/>
        </p:nvSpPr>
        <p:spPr bwMode="auto">
          <a:xfrm>
            <a:off x="33944" y="4276108"/>
            <a:ext cx="2786593" cy="1996350"/>
          </a:xfrm>
          <a:prstGeom prst="flowChartAlternateProcess">
            <a:avLst/>
          </a:prstGeom>
          <a:solidFill>
            <a:srgbClr val="FFFF00"/>
          </a:solidFill>
          <a:ln w="57150">
            <a:solidFill>
              <a:srgbClr val="FF0000"/>
            </a:solidFill>
            <a:miter lim="800000"/>
            <a:headEnd/>
            <a:tailEnd/>
          </a:ln>
        </p:spPr>
        <p:txBody>
          <a:bodyPr anchor="ctr" anchorCtr="1"/>
          <a:lstStyle/>
          <a:p>
            <a:pPr>
              <a:spcAft>
                <a:spcPts val="600"/>
              </a:spcAft>
            </a:pPr>
            <a:r>
              <a:rPr lang="en-US" b="1" dirty="0"/>
              <a:t>Complete installation by end of 2018</a:t>
            </a:r>
          </a:p>
          <a:p>
            <a:pPr>
              <a:spcAft>
                <a:spcPts val="600"/>
              </a:spcAft>
            </a:pPr>
            <a:r>
              <a:rPr lang="en-US" b="1" dirty="0"/>
              <a:t>Commissioning in 1</a:t>
            </a:r>
            <a:r>
              <a:rPr lang="en-US" b="1" baseline="30000" dirty="0"/>
              <a:t>st</a:t>
            </a:r>
            <a:r>
              <a:rPr lang="en-US" b="1" dirty="0"/>
              <a:t> quarter of 2019.</a:t>
            </a:r>
          </a:p>
        </p:txBody>
      </p:sp>
      <p:pic>
        <p:nvPicPr>
          <p:cNvPr id="10" name="Picture 2" descr="D:\Lib\Личное\Education\Семинары, школы, конференции, тренинги\2017-05-22_23 MAC\Presentation_my\Fig\Схема на доклад.png">
            <a:extLst>
              <a:ext uri="{FF2B5EF4-FFF2-40B4-BE49-F238E27FC236}">
                <a16:creationId xmlns:a16="http://schemas.microsoft.com/office/drawing/2014/main" id="{874303E3-C59D-0D46-B7FB-F1A2D528A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965308"/>
            <a:ext cx="5351863" cy="38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7">
            <a:extLst>
              <a:ext uri="{FF2B5EF4-FFF2-40B4-BE49-F238E27FC236}">
                <a16:creationId xmlns:a16="http://schemas.microsoft.com/office/drawing/2014/main" id="{97D575C1-303E-3E4A-8BAC-9635C037BD0C}"/>
              </a:ext>
            </a:extLst>
          </p:cNvPr>
          <p:cNvSpPr>
            <a:spLocks noChangeArrowheads="1"/>
          </p:cNvSpPr>
          <p:nvPr/>
        </p:nvSpPr>
        <p:spPr bwMode="auto">
          <a:xfrm>
            <a:off x="4623055" y="4695629"/>
            <a:ext cx="2369432" cy="432049"/>
          </a:xfrm>
          <a:prstGeom prst="flowChartAlternateProcess">
            <a:avLst/>
          </a:prstGeom>
          <a:solidFill>
            <a:srgbClr val="FFFF00"/>
          </a:solidFill>
          <a:ln w="57150">
            <a:solidFill>
              <a:srgbClr val="FF0000"/>
            </a:solidFill>
            <a:miter lim="800000"/>
            <a:headEnd/>
            <a:tailEnd/>
          </a:ln>
        </p:spPr>
        <p:txBody>
          <a:bodyPr anchor="ctr" anchorCtr="1"/>
          <a:lstStyle/>
          <a:p>
            <a:pPr>
              <a:spcAft>
                <a:spcPts val="600"/>
              </a:spcAft>
            </a:pPr>
            <a:r>
              <a:rPr lang="en-US" b="1" dirty="0"/>
              <a:t>Scheme of Booster</a:t>
            </a:r>
          </a:p>
        </p:txBody>
      </p:sp>
      <p:sp>
        <p:nvSpPr>
          <p:cNvPr id="2" name="Date Placeholder 1">
            <a:extLst>
              <a:ext uri="{FF2B5EF4-FFF2-40B4-BE49-F238E27FC236}">
                <a16:creationId xmlns:a16="http://schemas.microsoft.com/office/drawing/2014/main" id="{449BB974-D4B3-B443-9DEB-E8D3A88AFA7D}"/>
              </a:ext>
            </a:extLst>
          </p:cNvPr>
          <p:cNvSpPr>
            <a:spLocks noGrp="1"/>
          </p:cNvSpPr>
          <p:nvPr>
            <p:ph type="dt" sz="half" idx="10"/>
          </p:nvPr>
        </p:nvSpPr>
        <p:spPr/>
        <p:txBody>
          <a:bodyPr/>
          <a:lstStyle/>
          <a:p>
            <a:pPr>
              <a:defRPr/>
            </a:pPr>
            <a:r>
              <a:rPr lang="en-US"/>
              <a:t>Itzhak Tserruya</a:t>
            </a:r>
            <a:endParaRPr lang="fr-FR"/>
          </a:p>
        </p:txBody>
      </p:sp>
    </p:spTree>
    <p:extLst>
      <p:ext uri="{BB962C8B-B14F-4D97-AF65-F5344CB8AC3E}">
        <p14:creationId xmlns:p14="http://schemas.microsoft.com/office/powerpoint/2010/main" val="416904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200637" y="247830"/>
            <a:ext cx="6852225" cy="828000"/>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spcBef>
                <a:spcPts val="600"/>
              </a:spcBef>
              <a:spcAft>
                <a:spcPts val="600"/>
              </a:spcAft>
            </a:pPr>
            <a:r>
              <a:rPr lang="en-US" sz="3600" u="sng" dirty="0">
                <a:solidFill>
                  <a:srgbClr val="FFFF00"/>
                </a:solidFill>
                <a:latin typeface="Arial" panose="020B0604020202020204" pitchFamily="34" charset="0"/>
                <a:cs typeface="Arial" panose="020B0604020202020204" pitchFamily="34" charset="0"/>
              </a:rPr>
              <a:t>49</a:t>
            </a:r>
            <a:r>
              <a:rPr lang="en-US" sz="3600" u="sng" baseline="30000" dirty="0">
                <a:solidFill>
                  <a:srgbClr val="FFFF00"/>
                </a:solidFill>
                <a:latin typeface="Arial" panose="020B0604020202020204" pitchFamily="34" charset="0"/>
                <a:cs typeface="Arial" panose="020B0604020202020204" pitchFamily="34" charset="0"/>
              </a:rPr>
              <a:t>th</a:t>
            </a:r>
            <a:r>
              <a:rPr lang="en-US" sz="3600" u="sng" dirty="0">
                <a:solidFill>
                  <a:srgbClr val="FFFF00"/>
                </a:solidFill>
                <a:latin typeface="Arial" panose="020B0604020202020204" pitchFamily="34" charset="0"/>
                <a:cs typeface="Arial" panose="020B0604020202020204" pitchFamily="34" charset="0"/>
              </a:rPr>
              <a:t> PAC-PP highlights: </a:t>
            </a:r>
            <a:r>
              <a:rPr lang="en-US" sz="3600" b="1" u="sng" dirty="0">
                <a:solidFill>
                  <a:srgbClr val="FFFF00"/>
                </a:solidFill>
                <a:latin typeface="Arial" panose="020B0604020202020204" pitchFamily="34" charset="0"/>
                <a:cs typeface="Arial" panose="020B0604020202020204" pitchFamily="34" charset="0"/>
              </a:rPr>
              <a:t>Run 55</a:t>
            </a:r>
            <a:endParaRPr lang="en-US" sz="3600" u="sng" dirty="0">
              <a:solidFill>
                <a:srgbClr val="FFFF00"/>
              </a:solidFill>
            </a:endParaRP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4</a:t>
            </a:fld>
            <a:endParaRPr lang="fr-FR"/>
          </a:p>
        </p:txBody>
      </p:sp>
      <p:grpSp>
        <p:nvGrpSpPr>
          <p:cNvPr id="14" name="Группа 44">
            <a:extLst>
              <a:ext uri="{FF2B5EF4-FFF2-40B4-BE49-F238E27FC236}">
                <a16:creationId xmlns:a16="http://schemas.microsoft.com/office/drawing/2014/main" id="{EAFE286F-8C3F-D34B-A8B9-8D4B7E4F633D}"/>
              </a:ext>
            </a:extLst>
          </p:cNvPr>
          <p:cNvGrpSpPr/>
          <p:nvPr/>
        </p:nvGrpSpPr>
        <p:grpSpPr>
          <a:xfrm>
            <a:off x="827584" y="3041779"/>
            <a:ext cx="6996241" cy="3679696"/>
            <a:chOff x="35496" y="204039"/>
            <a:chExt cx="8940457" cy="6256585"/>
          </a:xfrm>
        </p:grpSpPr>
        <p:grpSp>
          <p:nvGrpSpPr>
            <p:cNvPr id="16" name="Группа 42">
              <a:extLst>
                <a:ext uri="{FF2B5EF4-FFF2-40B4-BE49-F238E27FC236}">
                  <a16:creationId xmlns:a16="http://schemas.microsoft.com/office/drawing/2014/main" id="{B4A1993C-D994-CD46-85E3-F292544CF18B}"/>
                </a:ext>
              </a:extLst>
            </p:cNvPr>
            <p:cNvGrpSpPr/>
            <p:nvPr/>
          </p:nvGrpSpPr>
          <p:grpSpPr>
            <a:xfrm>
              <a:off x="35496" y="204039"/>
              <a:ext cx="8940457" cy="6256585"/>
              <a:chOff x="35496" y="204039"/>
              <a:chExt cx="8940457" cy="6256585"/>
            </a:xfrm>
          </p:grpSpPr>
          <p:grpSp>
            <p:nvGrpSpPr>
              <p:cNvPr id="18" name="Группа 39">
                <a:extLst>
                  <a:ext uri="{FF2B5EF4-FFF2-40B4-BE49-F238E27FC236}">
                    <a16:creationId xmlns:a16="http://schemas.microsoft.com/office/drawing/2014/main" id="{5CBCE4EA-E2D9-144D-9F56-8CB6BBCC51DA}"/>
                  </a:ext>
                </a:extLst>
              </p:cNvPr>
              <p:cNvGrpSpPr/>
              <p:nvPr/>
            </p:nvGrpSpPr>
            <p:grpSpPr>
              <a:xfrm>
                <a:off x="35496" y="204039"/>
                <a:ext cx="8940457" cy="6256585"/>
                <a:chOff x="35496" y="204039"/>
                <a:chExt cx="8940457" cy="6256585"/>
              </a:xfrm>
            </p:grpSpPr>
            <p:grpSp>
              <p:nvGrpSpPr>
                <p:cNvPr id="20" name="Группа 37">
                  <a:extLst>
                    <a:ext uri="{FF2B5EF4-FFF2-40B4-BE49-F238E27FC236}">
                      <a16:creationId xmlns:a16="http://schemas.microsoft.com/office/drawing/2014/main" id="{26630F3A-B4A4-5244-86F3-880E0A1276AF}"/>
                    </a:ext>
                  </a:extLst>
                </p:cNvPr>
                <p:cNvGrpSpPr/>
                <p:nvPr/>
              </p:nvGrpSpPr>
              <p:grpSpPr>
                <a:xfrm>
                  <a:off x="35496" y="204039"/>
                  <a:ext cx="8940457" cy="6256585"/>
                  <a:chOff x="35496" y="204039"/>
                  <a:chExt cx="8940457" cy="6256585"/>
                </a:xfrm>
              </p:grpSpPr>
              <p:grpSp>
                <p:nvGrpSpPr>
                  <p:cNvPr id="22" name="Группа 35">
                    <a:extLst>
                      <a:ext uri="{FF2B5EF4-FFF2-40B4-BE49-F238E27FC236}">
                        <a16:creationId xmlns:a16="http://schemas.microsoft.com/office/drawing/2014/main" id="{0B1325C3-8E89-3042-BF4F-1D3A758B3F88}"/>
                      </a:ext>
                    </a:extLst>
                  </p:cNvPr>
                  <p:cNvGrpSpPr/>
                  <p:nvPr/>
                </p:nvGrpSpPr>
                <p:grpSpPr>
                  <a:xfrm>
                    <a:off x="35496" y="204039"/>
                    <a:ext cx="8940457" cy="6256585"/>
                    <a:chOff x="35496" y="204039"/>
                    <a:chExt cx="8940457" cy="6256585"/>
                  </a:xfrm>
                </p:grpSpPr>
                <p:pic>
                  <p:nvPicPr>
                    <p:cNvPr id="24" name="Picture 4" descr="C:\DOCUME~1\str\LOCALS~1\Temp\msohtmlclip1\01\clip_image001.png">
                      <a:extLst>
                        <a:ext uri="{FF2B5EF4-FFF2-40B4-BE49-F238E27FC236}">
                          <a16:creationId xmlns:a16="http://schemas.microsoft.com/office/drawing/2014/main" id="{FDE994DC-1612-D94F-BAF0-5A9D2ACF9936}"/>
                        </a:ext>
                      </a:extLst>
                    </p:cNvPr>
                    <p:cNvPicPr>
                      <a:picLocks noChangeAspect="1" noChangeArrowheads="1"/>
                    </p:cNvPicPr>
                    <p:nvPr/>
                  </p:nvPicPr>
                  <p:blipFill>
                    <a:blip r:embed="rId3" cstate="print"/>
                    <a:srcRect/>
                    <a:stretch>
                      <a:fillRect/>
                    </a:stretch>
                  </p:blipFill>
                  <p:spPr bwMode="auto">
                    <a:xfrm>
                      <a:off x="467544" y="764704"/>
                      <a:ext cx="8343900" cy="5246370"/>
                    </a:xfrm>
                    <a:prstGeom prst="rect">
                      <a:avLst/>
                    </a:prstGeom>
                    <a:noFill/>
                  </p:spPr>
                </p:pic>
                <p:grpSp>
                  <p:nvGrpSpPr>
                    <p:cNvPr id="25" name="Группа 57">
                      <a:extLst>
                        <a:ext uri="{FF2B5EF4-FFF2-40B4-BE49-F238E27FC236}">
                          <a16:creationId xmlns:a16="http://schemas.microsoft.com/office/drawing/2014/main" id="{1E09F848-9D33-9146-8966-DD93AF4113E5}"/>
                        </a:ext>
                      </a:extLst>
                    </p:cNvPr>
                    <p:cNvGrpSpPr/>
                    <p:nvPr/>
                  </p:nvGrpSpPr>
                  <p:grpSpPr>
                    <a:xfrm>
                      <a:off x="35496" y="204039"/>
                      <a:ext cx="8940457" cy="6256585"/>
                      <a:chOff x="671947" y="1353600"/>
                      <a:chExt cx="7450381" cy="5213821"/>
                    </a:xfrm>
                  </p:grpSpPr>
                  <p:grpSp>
                    <p:nvGrpSpPr>
                      <p:cNvPr id="26" name="Группа 55">
                        <a:extLst>
                          <a:ext uri="{FF2B5EF4-FFF2-40B4-BE49-F238E27FC236}">
                            <a16:creationId xmlns:a16="http://schemas.microsoft.com/office/drawing/2014/main" id="{4E0E6602-453C-5749-A0D3-F63F14C61030}"/>
                          </a:ext>
                        </a:extLst>
                      </p:cNvPr>
                      <p:cNvGrpSpPr/>
                      <p:nvPr/>
                    </p:nvGrpSpPr>
                    <p:grpSpPr>
                      <a:xfrm>
                        <a:off x="671947" y="1353600"/>
                        <a:ext cx="7450381" cy="5213821"/>
                        <a:chOff x="671947" y="1353600"/>
                        <a:chExt cx="7450381" cy="5213821"/>
                      </a:xfrm>
                    </p:grpSpPr>
                    <p:grpSp>
                      <p:nvGrpSpPr>
                        <p:cNvPr id="28" name="Группа 52">
                          <a:extLst>
                            <a:ext uri="{FF2B5EF4-FFF2-40B4-BE49-F238E27FC236}">
                              <a16:creationId xmlns:a16="http://schemas.microsoft.com/office/drawing/2014/main" id="{C22AF317-1367-0C4E-9973-5C138A230905}"/>
                            </a:ext>
                          </a:extLst>
                        </p:cNvPr>
                        <p:cNvGrpSpPr/>
                        <p:nvPr/>
                      </p:nvGrpSpPr>
                      <p:grpSpPr>
                        <a:xfrm>
                          <a:off x="671947" y="1353600"/>
                          <a:ext cx="7450381" cy="5213821"/>
                          <a:chOff x="671947" y="1353600"/>
                          <a:chExt cx="7450381" cy="5213821"/>
                        </a:xfrm>
                      </p:grpSpPr>
                      <p:grpSp>
                        <p:nvGrpSpPr>
                          <p:cNvPr id="30" name="Группа 24">
                            <a:extLst>
                              <a:ext uri="{FF2B5EF4-FFF2-40B4-BE49-F238E27FC236}">
                                <a16:creationId xmlns:a16="http://schemas.microsoft.com/office/drawing/2014/main" id="{5D863111-1539-4C44-AD0E-9A6FE76EE2C3}"/>
                              </a:ext>
                            </a:extLst>
                          </p:cNvPr>
                          <p:cNvGrpSpPr>
                            <a:grpSpLocks noChangeAspect="1"/>
                          </p:cNvGrpSpPr>
                          <p:nvPr/>
                        </p:nvGrpSpPr>
                        <p:grpSpPr>
                          <a:xfrm>
                            <a:off x="671947" y="1886079"/>
                            <a:ext cx="7450381" cy="4681342"/>
                            <a:chOff x="611560" y="1629150"/>
                            <a:chExt cx="8278204" cy="5201490"/>
                          </a:xfrm>
                        </p:grpSpPr>
                        <p:grpSp>
                          <p:nvGrpSpPr>
                            <p:cNvPr id="32" name="Группа 22">
                              <a:extLst>
                                <a:ext uri="{FF2B5EF4-FFF2-40B4-BE49-F238E27FC236}">
                                  <a16:creationId xmlns:a16="http://schemas.microsoft.com/office/drawing/2014/main" id="{0262C656-C088-DF44-A279-E0A80CC1E6D8}"/>
                                </a:ext>
                              </a:extLst>
                            </p:cNvPr>
                            <p:cNvGrpSpPr/>
                            <p:nvPr/>
                          </p:nvGrpSpPr>
                          <p:grpSpPr>
                            <a:xfrm>
                              <a:off x="611560" y="1629150"/>
                              <a:ext cx="8278204" cy="5201490"/>
                              <a:chOff x="611560" y="1629150"/>
                              <a:chExt cx="8278204" cy="5201490"/>
                            </a:xfrm>
                          </p:grpSpPr>
                          <p:grpSp>
                            <p:nvGrpSpPr>
                              <p:cNvPr id="34" name="Группа 20">
                                <a:extLst>
                                  <a:ext uri="{FF2B5EF4-FFF2-40B4-BE49-F238E27FC236}">
                                    <a16:creationId xmlns:a16="http://schemas.microsoft.com/office/drawing/2014/main" id="{017019E2-C00F-734F-B691-FD955E13061C}"/>
                                  </a:ext>
                                </a:extLst>
                              </p:cNvPr>
                              <p:cNvGrpSpPr/>
                              <p:nvPr/>
                            </p:nvGrpSpPr>
                            <p:grpSpPr>
                              <a:xfrm>
                                <a:off x="611560" y="1629150"/>
                                <a:ext cx="8278204" cy="5201490"/>
                                <a:chOff x="611560" y="1629150"/>
                                <a:chExt cx="8278204" cy="5201490"/>
                              </a:xfrm>
                            </p:grpSpPr>
                            <p:grpSp>
                              <p:nvGrpSpPr>
                                <p:cNvPr id="36" name="Группа 18">
                                  <a:extLst>
                                    <a:ext uri="{FF2B5EF4-FFF2-40B4-BE49-F238E27FC236}">
                                      <a16:creationId xmlns:a16="http://schemas.microsoft.com/office/drawing/2014/main" id="{95233CA1-A616-DA4B-8541-D2DEED34C251}"/>
                                    </a:ext>
                                  </a:extLst>
                                </p:cNvPr>
                                <p:cNvGrpSpPr/>
                                <p:nvPr/>
                              </p:nvGrpSpPr>
                              <p:grpSpPr>
                                <a:xfrm>
                                  <a:off x="611560" y="1629150"/>
                                  <a:ext cx="8278204" cy="5201490"/>
                                  <a:chOff x="611560" y="1629150"/>
                                  <a:chExt cx="8278204" cy="5201490"/>
                                </a:xfrm>
                              </p:grpSpPr>
                              <p:grpSp>
                                <p:nvGrpSpPr>
                                  <p:cNvPr id="38" name="Группа 16">
                                    <a:extLst>
                                      <a:ext uri="{FF2B5EF4-FFF2-40B4-BE49-F238E27FC236}">
                                        <a16:creationId xmlns:a16="http://schemas.microsoft.com/office/drawing/2014/main" id="{002803AB-B925-0841-A179-A2E4AAB6FF64}"/>
                                      </a:ext>
                                    </a:extLst>
                                  </p:cNvPr>
                                  <p:cNvGrpSpPr/>
                                  <p:nvPr/>
                                </p:nvGrpSpPr>
                                <p:grpSpPr>
                                  <a:xfrm>
                                    <a:off x="611560" y="2023358"/>
                                    <a:ext cx="8278204" cy="4807282"/>
                                    <a:chOff x="611560" y="2023358"/>
                                    <a:chExt cx="8278204" cy="4807282"/>
                                  </a:xfrm>
                                </p:grpSpPr>
                                <p:grpSp>
                                  <p:nvGrpSpPr>
                                    <p:cNvPr id="40" name="Группа 14">
                                      <a:extLst>
                                        <a:ext uri="{FF2B5EF4-FFF2-40B4-BE49-F238E27FC236}">
                                          <a16:creationId xmlns:a16="http://schemas.microsoft.com/office/drawing/2014/main" id="{DCE9924C-AF79-E843-9995-51411AD6CAA4}"/>
                                        </a:ext>
                                      </a:extLst>
                                    </p:cNvPr>
                                    <p:cNvGrpSpPr/>
                                    <p:nvPr/>
                                  </p:nvGrpSpPr>
                                  <p:grpSpPr>
                                    <a:xfrm>
                                      <a:off x="971600" y="2023358"/>
                                      <a:ext cx="7918164" cy="4807282"/>
                                      <a:chOff x="971600" y="2023358"/>
                                      <a:chExt cx="7918164" cy="4807282"/>
                                    </a:xfrm>
                                  </p:grpSpPr>
                                  <p:grpSp>
                                    <p:nvGrpSpPr>
                                      <p:cNvPr id="42" name="Группа 12">
                                        <a:extLst>
                                          <a:ext uri="{FF2B5EF4-FFF2-40B4-BE49-F238E27FC236}">
                                            <a16:creationId xmlns:a16="http://schemas.microsoft.com/office/drawing/2014/main" id="{9B10F7C0-19E9-8C49-BB03-8C7D33DC0A87}"/>
                                          </a:ext>
                                        </a:extLst>
                                      </p:cNvPr>
                                      <p:cNvGrpSpPr/>
                                      <p:nvPr/>
                                    </p:nvGrpSpPr>
                                    <p:grpSpPr>
                                      <a:xfrm>
                                        <a:off x="2915816" y="2023358"/>
                                        <a:ext cx="5973948" cy="4807282"/>
                                        <a:chOff x="2915816" y="2023358"/>
                                        <a:chExt cx="5973948" cy="4807282"/>
                                      </a:xfrm>
                                    </p:grpSpPr>
                                    <p:grpSp>
                                      <p:nvGrpSpPr>
                                        <p:cNvPr id="44" name="Группа 10">
                                          <a:extLst>
                                            <a:ext uri="{FF2B5EF4-FFF2-40B4-BE49-F238E27FC236}">
                                              <a16:creationId xmlns:a16="http://schemas.microsoft.com/office/drawing/2014/main" id="{A51DE578-D23C-1D41-9C3D-8DF2176526F2}"/>
                                            </a:ext>
                                          </a:extLst>
                                        </p:cNvPr>
                                        <p:cNvGrpSpPr/>
                                        <p:nvPr/>
                                      </p:nvGrpSpPr>
                                      <p:grpSpPr>
                                        <a:xfrm>
                                          <a:off x="2915816" y="5557086"/>
                                          <a:ext cx="5597062" cy="1273554"/>
                                          <a:chOff x="2915816" y="5557086"/>
                                          <a:chExt cx="5597062" cy="1273554"/>
                                        </a:xfrm>
                                      </p:grpSpPr>
                                      <p:sp>
                                        <p:nvSpPr>
                                          <p:cNvPr id="46" name="TextBox 45">
                                            <a:extLst>
                                              <a:ext uri="{FF2B5EF4-FFF2-40B4-BE49-F238E27FC236}">
                                                <a16:creationId xmlns:a16="http://schemas.microsoft.com/office/drawing/2014/main" id="{BB2E1C31-4FA4-5E4F-A628-BBDCE62E6EDB}"/>
                                              </a:ext>
                                            </a:extLst>
                                          </p:cNvPr>
                                          <p:cNvSpPr txBox="1"/>
                                          <p:nvPr/>
                                        </p:nvSpPr>
                                        <p:spPr>
                                          <a:xfrm>
                                            <a:off x="7945711" y="5557086"/>
                                            <a:ext cx="567167" cy="341974"/>
                                          </a:xfrm>
                                          <a:prstGeom prst="rect">
                                            <a:avLst/>
                                          </a:prstGeom>
                                          <a:noFill/>
                                        </p:spPr>
                                        <p:txBody>
                                          <a:bodyPr wrap="none" rtlCol="0">
                                            <a:spAutoFit/>
                                          </a:bodyPr>
                                          <a:lstStyle/>
                                          <a:p>
                                            <a:r>
                                              <a:rPr lang="en-US" b="1" dirty="0">
                                                <a:solidFill>
                                                  <a:srgbClr val="002060"/>
                                                </a:solidFill>
                                              </a:rPr>
                                              <a:t>date</a:t>
                                            </a:r>
                                            <a:endParaRPr lang="ru-RU" b="1" dirty="0">
                                              <a:solidFill>
                                                <a:srgbClr val="002060"/>
                                              </a:solidFill>
                                            </a:endParaRPr>
                                          </a:p>
                                        </p:txBody>
                                      </p:sp>
                                      <p:sp>
                                        <p:nvSpPr>
                                          <p:cNvPr id="47" name="Прямоугольник 9">
                                            <a:extLst>
                                              <a:ext uri="{FF2B5EF4-FFF2-40B4-BE49-F238E27FC236}">
                                                <a16:creationId xmlns:a16="http://schemas.microsoft.com/office/drawing/2014/main" id="{D7D2A709-0164-2146-B859-8776D0E621D0}"/>
                                              </a:ext>
                                            </a:extLst>
                                          </p:cNvPr>
                                          <p:cNvSpPr/>
                                          <p:nvPr/>
                                        </p:nvSpPr>
                                        <p:spPr>
                                          <a:xfrm>
                                            <a:off x="2915816" y="6642000"/>
                                            <a:ext cx="360040" cy="18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5" name="TextBox 44">
                                          <a:extLst>
                                            <a:ext uri="{FF2B5EF4-FFF2-40B4-BE49-F238E27FC236}">
                                              <a16:creationId xmlns:a16="http://schemas.microsoft.com/office/drawing/2014/main" id="{6A767B89-0C67-3F4E-A84B-71A57AED9CA8}"/>
                                            </a:ext>
                                          </a:extLst>
                                        </p:cNvPr>
                                        <p:cNvSpPr txBox="1"/>
                                        <p:nvPr/>
                                      </p:nvSpPr>
                                      <p:spPr>
                                        <a:xfrm>
                                          <a:off x="8079059" y="2023358"/>
                                          <a:ext cx="810705" cy="284979"/>
                                        </a:xfrm>
                                        <a:prstGeom prst="rect">
                                          <a:avLst/>
                                        </a:prstGeom>
                                        <a:solidFill>
                                          <a:schemeClr val="bg1"/>
                                        </a:solidFill>
                                      </p:spPr>
                                      <p:txBody>
                                        <a:bodyPr wrap="none" rtlCol="0">
                                          <a:spAutoFit/>
                                        </a:bodyPr>
                                        <a:lstStyle/>
                                        <a:p>
                                          <a:r>
                                            <a:rPr lang="en-US" sz="1400" b="1" dirty="0">
                                              <a:solidFill>
                                                <a:srgbClr val="002060"/>
                                              </a:solidFill>
                                            </a:rPr>
                                            <a:t>field, </a:t>
                                          </a:r>
                                          <a:r>
                                            <a:rPr lang="en-US" sz="1400" b="1" dirty="0" err="1">
                                              <a:solidFill>
                                                <a:srgbClr val="002060"/>
                                              </a:solidFill>
                                            </a:rPr>
                                            <a:t>kGs</a:t>
                                          </a:r>
                                          <a:endParaRPr lang="ru-RU" sz="1400" b="1" dirty="0">
                                            <a:solidFill>
                                              <a:srgbClr val="002060"/>
                                            </a:solidFill>
                                          </a:endParaRPr>
                                        </a:p>
                                      </p:txBody>
                                    </p:sp>
                                  </p:grpSp>
                                  <p:sp>
                                    <p:nvSpPr>
                                      <p:cNvPr id="43" name="Прямоугольник 13">
                                        <a:extLst>
                                          <a:ext uri="{FF2B5EF4-FFF2-40B4-BE49-F238E27FC236}">
                                            <a16:creationId xmlns:a16="http://schemas.microsoft.com/office/drawing/2014/main" id="{139DB2ED-B6DA-BF4D-AF5A-E70BA6288C92}"/>
                                          </a:ext>
                                        </a:extLst>
                                      </p:cNvPr>
                                      <p:cNvSpPr/>
                                      <p:nvPr/>
                                    </p:nvSpPr>
                                    <p:spPr>
                                      <a:xfrm>
                                        <a:off x="971600" y="3429000"/>
                                        <a:ext cx="72008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1" name="Прямоугольник 15">
                                      <a:extLst>
                                        <a:ext uri="{FF2B5EF4-FFF2-40B4-BE49-F238E27FC236}">
                                          <a16:creationId xmlns:a16="http://schemas.microsoft.com/office/drawing/2014/main" id="{7C124B47-B598-6D44-B34F-FAE6D468CF2B}"/>
                                        </a:ext>
                                      </a:extLst>
                                    </p:cNvPr>
                                    <p:cNvSpPr/>
                                    <p:nvPr/>
                                  </p:nvSpPr>
                                  <p:spPr>
                                    <a:xfrm>
                                      <a:off x="611560" y="3284984"/>
                                      <a:ext cx="129614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9" name="TextBox 38">
                                    <a:extLst>
                                      <a:ext uri="{FF2B5EF4-FFF2-40B4-BE49-F238E27FC236}">
                                        <a16:creationId xmlns:a16="http://schemas.microsoft.com/office/drawing/2014/main" id="{332BF855-C1BB-7E44-9904-14395CC23A83}"/>
                                      </a:ext>
                                    </a:extLst>
                                  </p:cNvPr>
                                  <p:cNvSpPr txBox="1"/>
                                  <p:nvPr/>
                                </p:nvSpPr>
                                <p:spPr>
                                  <a:xfrm>
                                    <a:off x="627641" y="1629150"/>
                                    <a:ext cx="3173687" cy="484549"/>
                                  </a:xfrm>
                                  <a:prstGeom prst="rect">
                                    <a:avLst/>
                                  </a:prstGeom>
                                  <a:solidFill>
                                    <a:schemeClr val="bg1"/>
                                  </a:solidFill>
                                </p:spPr>
                                <p:txBody>
                                  <a:bodyPr wrap="square" rtlCol="0">
                                    <a:spAutoFit/>
                                  </a:bodyPr>
                                  <a:lstStyle/>
                                  <a:p>
                                    <a:r>
                                      <a:rPr lang="en-US" sz="1400" b="1" dirty="0">
                                        <a:solidFill>
                                          <a:srgbClr val="002060"/>
                                        </a:solidFill>
                                      </a:rPr>
                                      <a:t> Intensity</a:t>
                                    </a:r>
                                    <a:endParaRPr lang="ru-RU" sz="1400" b="1" dirty="0">
                                      <a:solidFill>
                                        <a:srgbClr val="002060"/>
                                      </a:solidFill>
                                    </a:endParaRPr>
                                  </a:p>
                                </p:txBody>
                              </p:sp>
                            </p:grpSp>
                            <p:sp>
                              <p:nvSpPr>
                                <p:cNvPr id="37" name="Прямоугольник 19">
                                  <a:extLst>
                                    <a:ext uri="{FF2B5EF4-FFF2-40B4-BE49-F238E27FC236}">
                                      <a16:creationId xmlns:a16="http://schemas.microsoft.com/office/drawing/2014/main" id="{51D98428-58AC-4544-89D3-FFCF141F2AAE}"/>
                                    </a:ext>
                                  </a:extLst>
                                </p:cNvPr>
                                <p:cNvSpPr/>
                                <p:nvPr/>
                              </p:nvSpPr>
                              <p:spPr>
                                <a:xfrm>
                                  <a:off x="2051720" y="3429000"/>
                                  <a:ext cx="72008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5" name="TextBox 34">
                                <a:extLst>
                                  <a:ext uri="{FF2B5EF4-FFF2-40B4-BE49-F238E27FC236}">
                                    <a16:creationId xmlns:a16="http://schemas.microsoft.com/office/drawing/2014/main" id="{4B65F95B-F8EA-4141-BCF5-D68B8B40423B}"/>
                                  </a:ext>
                                </a:extLst>
                              </p:cNvPr>
                              <p:cNvSpPr txBox="1"/>
                              <p:nvPr/>
                            </p:nvSpPr>
                            <p:spPr>
                              <a:xfrm>
                                <a:off x="5404983" y="1956686"/>
                                <a:ext cx="807201" cy="307777"/>
                              </a:xfrm>
                              <a:prstGeom prst="rect">
                                <a:avLst/>
                              </a:prstGeom>
                              <a:solidFill>
                                <a:schemeClr val="bg1"/>
                              </a:solidFill>
                            </p:spPr>
                            <p:txBody>
                              <a:bodyPr wrap="none" rtlCol="0">
                                <a:spAutoFit/>
                              </a:bodyPr>
                              <a:lstStyle/>
                              <a:p>
                                <a:r>
                                  <a:rPr lang="en-US" sz="1200" b="1" dirty="0">
                                    <a:solidFill>
                                      <a:schemeClr val="accent6"/>
                                    </a:solidFill>
                                  </a:rPr>
                                  <a:t>Field, Gs</a:t>
                                </a:r>
                                <a:endParaRPr lang="ru-RU" sz="1200" b="1" dirty="0">
                                  <a:solidFill>
                                    <a:schemeClr val="accent6"/>
                                  </a:solidFill>
                                </a:endParaRPr>
                              </a:p>
                            </p:txBody>
                          </p:sp>
                        </p:grpSp>
                        <p:sp>
                          <p:nvSpPr>
                            <p:cNvPr id="33" name="TextBox 32">
                              <a:extLst>
                                <a:ext uri="{FF2B5EF4-FFF2-40B4-BE49-F238E27FC236}">
                                  <a16:creationId xmlns:a16="http://schemas.microsoft.com/office/drawing/2014/main" id="{2CE45FAF-579C-7449-90BA-56886985E2EA}"/>
                                </a:ext>
                              </a:extLst>
                            </p:cNvPr>
                            <p:cNvSpPr txBox="1"/>
                            <p:nvPr/>
                          </p:nvSpPr>
                          <p:spPr>
                            <a:xfrm>
                              <a:off x="1731023" y="5815179"/>
                              <a:ext cx="3260860" cy="533003"/>
                            </a:xfrm>
                            <a:prstGeom prst="rect">
                              <a:avLst/>
                            </a:prstGeom>
                            <a:solidFill>
                              <a:schemeClr val="bg1"/>
                            </a:solidFill>
                          </p:spPr>
                          <p:txBody>
                            <a:bodyPr wrap="none" rtlCol="0">
                              <a:spAutoFit/>
                            </a:bodyPr>
                            <a:lstStyle/>
                            <a:p>
                              <a:r>
                                <a:rPr lang="en-US" sz="1600" b="1" dirty="0">
                                  <a:solidFill>
                                    <a:srgbClr val="002060"/>
                                  </a:solidFill>
                                  <a:sym typeface="Symbol"/>
                                </a:rPr>
                                <a:t>                C                   </a:t>
                              </a:r>
                              <a:endParaRPr lang="ru-RU" sz="1600" b="1" dirty="0">
                                <a:solidFill>
                                  <a:srgbClr val="002060"/>
                                </a:solidFill>
                              </a:endParaRPr>
                            </a:p>
                          </p:txBody>
                        </p:sp>
                      </p:grpSp>
                      <p:sp>
                        <p:nvSpPr>
                          <p:cNvPr id="31" name="Прямоугольник 49">
                            <a:extLst>
                              <a:ext uri="{FF2B5EF4-FFF2-40B4-BE49-F238E27FC236}">
                                <a16:creationId xmlns:a16="http://schemas.microsoft.com/office/drawing/2014/main" id="{E965B2CB-C396-6E4F-9010-0ACBB1F64667}"/>
                              </a:ext>
                            </a:extLst>
                          </p:cNvPr>
                          <p:cNvSpPr/>
                          <p:nvPr/>
                        </p:nvSpPr>
                        <p:spPr>
                          <a:xfrm>
                            <a:off x="1619672" y="1353600"/>
                            <a:ext cx="14401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9" name="TextBox 28">
                          <a:extLst>
                            <a:ext uri="{FF2B5EF4-FFF2-40B4-BE49-F238E27FC236}">
                              <a16:creationId xmlns:a16="http://schemas.microsoft.com/office/drawing/2014/main" id="{98391E8A-F7FE-1E46-9CAF-41FC4D4AF357}"/>
                            </a:ext>
                          </a:extLst>
                        </p:cNvPr>
                        <p:cNvSpPr txBox="1"/>
                        <p:nvPr/>
                      </p:nvSpPr>
                      <p:spPr>
                        <a:xfrm>
                          <a:off x="4671198" y="5653504"/>
                          <a:ext cx="1324264" cy="479703"/>
                        </a:xfrm>
                        <a:prstGeom prst="rect">
                          <a:avLst/>
                        </a:prstGeom>
                        <a:solidFill>
                          <a:schemeClr val="bg1"/>
                        </a:solidFill>
                      </p:spPr>
                      <p:txBody>
                        <a:bodyPr wrap="square" rtlCol="0">
                          <a:spAutoFit/>
                        </a:bodyPr>
                        <a:lstStyle/>
                        <a:p>
                          <a:r>
                            <a:rPr lang="en-US" sz="1600" b="1" dirty="0">
                              <a:solidFill>
                                <a:srgbClr val="002060"/>
                              </a:solidFill>
                              <a:sym typeface="Symbol"/>
                            </a:rPr>
                            <a:t>    </a:t>
                          </a:r>
                          <a:r>
                            <a:rPr lang="en-US" sz="1600" b="1" dirty="0" err="1">
                              <a:solidFill>
                                <a:srgbClr val="002060"/>
                              </a:solidFill>
                              <a:sym typeface="Symbol"/>
                            </a:rPr>
                            <a:t>Ar</a:t>
                          </a:r>
                          <a:r>
                            <a:rPr lang="en-US" sz="1600" b="1" dirty="0">
                              <a:solidFill>
                                <a:srgbClr val="002060"/>
                              </a:solidFill>
                              <a:sym typeface="Symbol"/>
                            </a:rPr>
                            <a:t>   </a:t>
                          </a:r>
                          <a:endParaRPr lang="ru-RU" sz="1600" b="1" dirty="0">
                            <a:solidFill>
                              <a:srgbClr val="002060"/>
                            </a:solidFill>
                          </a:endParaRPr>
                        </a:p>
                      </p:txBody>
                    </p:sp>
                  </p:grpSp>
                  <p:sp>
                    <p:nvSpPr>
                      <p:cNvPr id="27" name="TextBox 26">
                        <a:extLst>
                          <a:ext uri="{FF2B5EF4-FFF2-40B4-BE49-F238E27FC236}">
                            <a16:creationId xmlns:a16="http://schemas.microsoft.com/office/drawing/2014/main" id="{EB0B40F5-CCCA-674D-BF89-D90220A9E1EF}"/>
                          </a:ext>
                        </a:extLst>
                      </p:cNvPr>
                      <p:cNvSpPr txBox="1"/>
                      <p:nvPr/>
                    </p:nvSpPr>
                    <p:spPr>
                      <a:xfrm>
                        <a:off x="6132554" y="5661248"/>
                        <a:ext cx="1053595" cy="479703"/>
                      </a:xfrm>
                      <a:prstGeom prst="rect">
                        <a:avLst/>
                      </a:prstGeom>
                      <a:noFill/>
                    </p:spPr>
                    <p:txBody>
                      <a:bodyPr wrap="none" rtlCol="0">
                        <a:spAutoFit/>
                      </a:bodyPr>
                      <a:lstStyle/>
                      <a:p>
                        <a:r>
                          <a:rPr lang="en-US" sz="1600" b="1" dirty="0">
                            <a:solidFill>
                              <a:srgbClr val="002060"/>
                            </a:solidFill>
                            <a:sym typeface="Symbol"/>
                          </a:rPr>
                          <a:t>  Kr </a:t>
                        </a:r>
                        <a:endParaRPr lang="ru-RU" sz="1600" b="1" dirty="0">
                          <a:solidFill>
                            <a:srgbClr val="002060"/>
                          </a:solidFill>
                        </a:endParaRPr>
                      </a:p>
                    </p:txBody>
                  </p:sp>
                </p:grpSp>
              </p:grpSp>
              <p:sp>
                <p:nvSpPr>
                  <p:cNvPr id="23" name="TextBox 22">
                    <a:extLst>
                      <a:ext uri="{FF2B5EF4-FFF2-40B4-BE49-F238E27FC236}">
                        <a16:creationId xmlns:a16="http://schemas.microsoft.com/office/drawing/2014/main" id="{0DE32944-C135-5D48-89D4-C11177C6417E}"/>
                      </a:ext>
                    </a:extLst>
                  </p:cNvPr>
                  <p:cNvSpPr txBox="1"/>
                  <p:nvPr/>
                </p:nvSpPr>
                <p:spPr>
                  <a:xfrm>
                    <a:off x="3761361" y="1021800"/>
                    <a:ext cx="1428193" cy="523313"/>
                  </a:xfrm>
                  <a:prstGeom prst="rect">
                    <a:avLst/>
                  </a:prstGeom>
                  <a:solidFill>
                    <a:schemeClr val="bg1"/>
                  </a:solidFill>
                </p:spPr>
                <p:txBody>
                  <a:bodyPr wrap="none" rtlCol="0">
                    <a:spAutoFit/>
                  </a:bodyPr>
                  <a:lstStyle/>
                  <a:p>
                    <a:r>
                      <a:rPr lang="en-US" sz="1400" b="1" dirty="0">
                        <a:solidFill>
                          <a:srgbClr val="002060"/>
                        </a:solidFill>
                      </a:rPr>
                      <a:t>Intensity    </a:t>
                    </a:r>
                    <a:endParaRPr lang="ru-RU" sz="1400" dirty="0"/>
                  </a:p>
                </p:txBody>
              </p:sp>
            </p:grpSp>
            <p:sp>
              <p:nvSpPr>
                <p:cNvPr id="21" name="Прямоугольник 38">
                  <a:extLst>
                    <a:ext uri="{FF2B5EF4-FFF2-40B4-BE49-F238E27FC236}">
                      <a16:creationId xmlns:a16="http://schemas.microsoft.com/office/drawing/2014/main" id="{133B5667-9A7E-7443-B0F3-1ED157108C74}"/>
                    </a:ext>
                  </a:extLst>
                </p:cNvPr>
                <p:cNvSpPr/>
                <p:nvPr/>
              </p:nvSpPr>
              <p:spPr>
                <a:xfrm>
                  <a:off x="3419872" y="836712"/>
                  <a:ext cx="8640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9" name="TextBox 18">
                <a:extLst>
                  <a:ext uri="{FF2B5EF4-FFF2-40B4-BE49-F238E27FC236}">
                    <a16:creationId xmlns:a16="http://schemas.microsoft.com/office/drawing/2014/main" id="{631A65E4-49C8-0544-AD93-0F645CD66B04}"/>
                  </a:ext>
                </a:extLst>
              </p:cNvPr>
              <p:cNvSpPr txBox="1"/>
              <p:nvPr/>
            </p:nvSpPr>
            <p:spPr>
              <a:xfrm>
                <a:off x="1024236" y="404664"/>
                <a:ext cx="3808512" cy="627975"/>
              </a:xfrm>
              <a:prstGeom prst="rect">
                <a:avLst/>
              </a:prstGeom>
              <a:solidFill>
                <a:schemeClr val="bg1"/>
              </a:solidFill>
            </p:spPr>
            <p:txBody>
              <a:bodyPr wrap="none" rtlCol="0">
                <a:spAutoFit/>
              </a:bodyPr>
              <a:lstStyle/>
              <a:p>
                <a:r>
                  <a:rPr lang="en-US" b="1" i="1" dirty="0">
                    <a:solidFill>
                      <a:srgbClr val="800000"/>
                    </a:solidFill>
                    <a:sym typeface="Symbol"/>
                  </a:rPr>
                  <a:t>     SRC at BM@N       </a:t>
                </a:r>
                <a:endParaRPr lang="ru-RU" b="1" i="1" dirty="0">
                  <a:solidFill>
                    <a:srgbClr val="800000"/>
                  </a:solidFill>
                </a:endParaRPr>
              </a:p>
            </p:txBody>
          </p:sp>
        </p:grpSp>
        <p:sp>
          <p:nvSpPr>
            <p:cNvPr id="17" name="TextBox 16">
              <a:extLst>
                <a:ext uri="{FF2B5EF4-FFF2-40B4-BE49-F238E27FC236}">
                  <a16:creationId xmlns:a16="http://schemas.microsoft.com/office/drawing/2014/main" id="{3E058DB8-934E-2043-AFB0-B9C1F09B194C}"/>
                </a:ext>
              </a:extLst>
            </p:cNvPr>
            <p:cNvSpPr txBox="1"/>
            <p:nvPr/>
          </p:nvSpPr>
          <p:spPr>
            <a:xfrm>
              <a:off x="4881495" y="404664"/>
              <a:ext cx="3251329" cy="627975"/>
            </a:xfrm>
            <a:prstGeom prst="rect">
              <a:avLst/>
            </a:prstGeom>
            <a:solidFill>
              <a:schemeClr val="bg1"/>
            </a:solidFill>
          </p:spPr>
          <p:txBody>
            <a:bodyPr wrap="none" rtlCol="0">
              <a:spAutoFit/>
            </a:bodyPr>
            <a:lstStyle/>
            <a:p>
              <a:r>
                <a:rPr lang="en-US" b="1" i="1" dirty="0">
                  <a:solidFill>
                    <a:srgbClr val="800000"/>
                  </a:solidFill>
                  <a:sym typeface="Symbol"/>
                </a:rPr>
                <a:t>        BM@N          </a:t>
              </a:r>
              <a:endParaRPr lang="ru-RU" b="1" i="1" dirty="0">
                <a:solidFill>
                  <a:srgbClr val="800000"/>
                </a:solidFill>
              </a:endParaRPr>
            </a:p>
          </p:txBody>
        </p:sp>
      </p:grpSp>
      <p:sp>
        <p:nvSpPr>
          <p:cNvPr id="48" name="AutoShape 7">
            <a:extLst>
              <a:ext uri="{FF2B5EF4-FFF2-40B4-BE49-F238E27FC236}">
                <a16:creationId xmlns:a16="http://schemas.microsoft.com/office/drawing/2014/main" id="{F45E175E-561D-064E-8C04-D222E5BBC323}"/>
              </a:ext>
            </a:extLst>
          </p:cNvPr>
          <p:cNvSpPr>
            <a:spLocks noChangeArrowheads="1"/>
          </p:cNvSpPr>
          <p:nvPr/>
        </p:nvSpPr>
        <p:spPr bwMode="auto">
          <a:xfrm>
            <a:off x="451134" y="1337134"/>
            <a:ext cx="8235303" cy="1557837"/>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The PAC congratulates the Nuclotron staff for the successful completion of Run 55. </a:t>
            </a:r>
          </a:p>
          <a:p>
            <a:pPr marL="90900" indent="-342900">
              <a:spcAft>
                <a:spcPts val="600"/>
              </a:spcAft>
              <a:buFont typeface="Wingdings" charset="2"/>
              <a:buChar char="q"/>
            </a:pPr>
            <a:r>
              <a:rPr lang="en-US" dirty="0"/>
              <a:t>The users of the argon and krypton beams have shown good performance </a:t>
            </a:r>
          </a:p>
          <a:p>
            <a:pPr marL="90900" indent="-342900">
              <a:spcAft>
                <a:spcPts val="600"/>
              </a:spcAft>
              <a:buFont typeface="Wingdings" charset="2"/>
              <a:buChar char="q"/>
            </a:pPr>
            <a:r>
              <a:rPr lang="en-US" dirty="0"/>
              <a:t>The PAC expects physics results to be presented at the next meeting.</a:t>
            </a:r>
          </a:p>
        </p:txBody>
      </p:sp>
      <p:sp>
        <p:nvSpPr>
          <p:cNvPr id="3" name="Date Placeholder 2">
            <a:extLst>
              <a:ext uri="{FF2B5EF4-FFF2-40B4-BE49-F238E27FC236}">
                <a16:creationId xmlns:a16="http://schemas.microsoft.com/office/drawing/2014/main" id="{8425ECAE-1BBF-7E46-AEC3-2E6336B7930A}"/>
              </a:ext>
            </a:extLst>
          </p:cNvPr>
          <p:cNvSpPr>
            <a:spLocks noGrp="1"/>
          </p:cNvSpPr>
          <p:nvPr>
            <p:ph type="dt" sz="half" idx="10"/>
          </p:nvPr>
        </p:nvSpPr>
        <p:spPr/>
        <p:txBody>
          <a:bodyPr/>
          <a:lstStyle/>
          <a:p>
            <a:pPr>
              <a:defRPr/>
            </a:pPr>
            <a:r>
              <a:rPr lang="en-US"/>
              <a:t>Itzhak Tserruya</a:t>
            </a:r>
            <a:endParaRPr lang="fr-FR"/>
          </a:p>
        </p:txBody>
      </p:sp>
    </p:spTree>
    <p:extLst>
      <p:ext uri="{BB962C8B-B14F-4D97-AF65-F5344CB8AC3E}">
        <p14:creationId xmlns:p14="http://schemas.microsoft.com/office/powerpoint/2010/main" val="3202269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ChangeArrowheads="1"/>
          </p:cNvSpPr>
          <p:nvPr/>
        </p:nvSpPr>
        <p:spPr bwMode="auto">
          <a:xfrm>
            <a:off x="683568" y="188640"/>
            <a:ext cx="7128792" cy="681038"/>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sz="4000" u="sng" dirty="0">
                <a:solidFill>
                  <a:srgbClr val="FFFF00"/>
                </a:solidFill>
              </a:rPr>
              <a:t>Infrastructure Developments           </a:t>
            </a:r>
            <a:endParaRPr lang="en-US" sz="4000" u="sng" kern="100" dirty="0">
              <a:solidFill>
                <a:srgbClr val="FFFF00"/>
              </a:solidFill>
            </a:endParaRPr>
          </a:p>
        </p:txBody>
      </p:sp>
      <p:sp>
        <p:nvSpPr>
          <p:cNvPr id="8" name="Rectangle 7"/>
          <p:cNvSpPr>
            <a:spLocks noChangeArrowheads="1"/>
          </p:cNvSpPr>
          <p:nvPr/>
        </p:nvSpPr>
        <p:spPr bwMode="auto">
          <a:xfrm>
            <a:off x="35496" y="980728"/>
            <a:ext cx="9001000"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spcBef>
                <a:spcPts val="0"/>
              </a:spcBef>
              <a:spcAft>
                <a:spcPts val="600"/>
              </a:spcAft>
              <a:buSzPct val="80000"/>
              <a:buFont typeface="Wingdings" charset="2"/>
              <a:buChar char="u"/>
              <a:defRPr/>
            </a:pPr>
            <a:r>
              <a:rPr lang="en-US" dirty="0"/>
              <a:t>The PAC acknowledges the progress achieved in the civil construction of the NICA collider complex, the efforts of the VBLHEP and JINR managements toward its timely completion and welcomes the steady progress in various other areas of this flagship project. </a:t>
            </a:r>
          </a:p>
        </p:txBody>
      </p:sp>
      <p:pic>
        <p:nvPicPr>
          <p:cNvPr id="7" name="Рисунок 3">
            <a:extLst>
              <a:ext uri="{FF2B5EF4-FFF2-40B4-BE49-F238E27FC236}">
                <a16:creationId xmlns:a16="http://schemas.microsoft.com/office/drawing/2014/main" id="{79B7D787-0F72-4140-B974-B367484D10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839" y="3837692"/>
            <a:ext cx="4287514" cy="302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
            <a:extLst>
              <a:ext uri="{FF2B5EF4-FFF2-40B4-BE49-F238E27FC236}">
                <a16:creationId xmlns:a16="http://schemas.microsoft.com/office/drawing/2014/main" id="{F2C0B134-B07F-ED40-A97A-4A7C039E3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2" y="2443934"/>
            <a:ext cx="2664296" cy="1775104"/>
          </a:xfrm>
          <a:prstGeom prst="rect">
            <a:avLst/>
          </a:prstGeom>
        </p:spPr>
      </p:pic>
      <p:pic>
        <p:nvPicPr>
          <p:cNvPr id="12" name="Рисунок 1">
            <a:extLst>
              <a:ext uri="{FF2B5EF4-FFF2-40B4-BE49-F238E27FC236}">
                <a16:creationId xmlns:a16="http://schemas.microsoft.com/office/drawing/2014/main" id="{57916B6A-9D21-2149-AA19-F1EA6A0A8B4A}"/>
              </a:ext>
            </a:extLst>
          </p:cNvPr>
          <p:cNvPicPr>
            <a:picLocks noChangeAspect="1"/>
          </p:cNvPicPr>
          <p:nvPr/>
        </p:nvPicPr>
        <p:blipFill rotWithShape="1">
          <a:blip r:embed="rId5"/>
          <a:srcRect l="25585" r="18505"/>
          <a:stretch/>
        </p:blipFill>
        <p:spPr>
          <a:xfrm>
            <a:off x="4754816" y="2315914"/>
            <a:ext cx="4248472" cy="4274354"/>
          </a:xfrm>
          <a:prstGeom prst="rect">
            <a:avLst/>
          </a:prstGeom>
        </p:spPr>
      </p:pic>
      <p:sp>
        <p:nvSpPr>
          <p:cNvPr id="13" name="Прямоугольная выноска 15">
            <a:extLst>
              <a:ext uri="{FF2B5EF4-FFF2-40B4-BE49-F238E27FC236}">
                <a16:creationId xmlns:a16="http://schemas.microsoft.com/office/drawing/2014/main" id="{F64877AD-7C96-7245-B112-B689FEA99F48}"/>
              </a:ext>
            </a:extLst>
          </p:cNvPr>
          <p:cNvSpPr>
            <a:spLocks noChangeArrowheads="1"/>
          </p:cNvSpPr>
          <p:nvPr/>
        </p:nvSpPr>
        <p:spPr bwMode="auto">
          <a:xfrm>
            <a:off x="6372200" y="1991172"/>
            <a:ext cx="1915102" cy="314689"/>
          </a:xfrm>
          <a:prstGeom prst="wedgeRectCallout">
            <a:avLst>
              <a:gd name="adj1" fmla="val -81356"/>
              <a:gd name="adj2" fmla="val 158207"/>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600" b="1" dirty="0">
                <a:solidFill>
                  <a:srgbClr val="002060"/>
                </a:solidFill>
              </a:rPr>
              <a:t>Western half-ring</a:t>
            </a:r>
            <a:endParaRPr lang="ru-RU" altLang="ru-RU" sz="1600" b="1" dirty="0">
              <a:solidFill>
                <a:srgbClr val="002060"/>
              </a:solidFill>
            </a:endParaRPr>
          </a:p>
        </p:txBody>
      </p:sp>
      <p:sp>
        <p:nvSpPr>
          <p:cNvPr id="15" name="Прямоугольная выноска 15">
            <a:extLst>
              <a:ext uri="{FF2B5EF4-FFF2-40B4-BE49-F238E27FC236}">
                <a16:creationId xmlns:a16="http://schemas.microsoft.com/office/drawing/2014/main" id="{94ABB3BD-BF9A-9C4F-82FD-0DC7890D993A}"/>
              </a:ext>
            </a:extLst>
          </p:cNvPr>
          <p:cNvSpPr>
            <a:spLocks noChangeArrowheads="1"/>
          </p:cNvSpPr>
          <p:nvPr/>
        </p:nvSpPr>
        <p:spPr bwMode="auto">
          <a:xfrm>
            <a:off x="8028384" y="2649071"/>
            <a:ext cx="754746" cy="295563"/>
          </a:xfrm>
          <a:prstGeom prst="wedgeRectCallout">
            <a:avLst>
              <a:gd name="adj1" fmla="val -86475"/>
              <a:gd name="adj2" fmla="val 169525"/>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600" b="1" dirty="0">
                <a:solidFill>
                  <a:srgbClr val="002060"/>
                </a:solidFill>
              </a:rPr>
              <a:t>MPD </a:t>
            </a:r>
            <a:endParaRPr lang="ru-RU" altLang="ru-RU" sz="1600" b="1" dirty="0">
              <a:solidFill>
                <a:srgbClr val="002060"/>
              </a:solidFill>
            </a:endParaRPr>
          </a:p>
        </p:txBody>
      </p:sp>
      <p:sp>
        <p:nvSpPr>
          <p:cNvPr id="16" name="Прямоугольная выноска 15">
            <a:extLst>
              <a:ext uri="{FF2B5EF4-FFF2-40B4-BE49-F238E27FC236}">
                <a16:creationId xmlns:a16="http://schemas.microsoft.com/office/drawing/2014/main" id="{4CC0DD41-B2AD-184C-9D5B-610251856465}"/>
              </a:ext>
            </a:extLst>
          </p:cNvPr>
          <p:cNvSpPr>
            <a:spLocks noChangeArrowheads="1"/>
          </p:cNvSpPr>
          <p:nvPr/>
        </p:nvSpPr>
        <p:spPr bwMode="auto">
          <a:xfrm>
            <a:off x="4724234" y="5057871"/>
            <a:ext cx="717274" cy="334116"/>
          </a:xfrm>
          <a:prstGeom prst="wedgeRectCallout">
            <a:avLst>
              <a:gd name="adj1" fmla="val 61988"/>
              <a:gd name="adj2" fmla="val -278641"/>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600" b="1" dirty="0">
                <a:solidFill>
                  <a:srgbClr val="002060"/>
                </a:solidFill>
              </a:rPr>
              <a:t>SPD</a:t>
            </a:r>
            <a:endParaRPr lang="ru-RU" altLang="ru-RU" sz="1600" b="1" dirty="0">
              <a:solidFill>
                <a:srgbClr val="002060"/>
              </a:solidFill>
            </a:endParaRPr>
          </a:p>
        </p:txBody>
      </p:sp>
      <p:sp>
        <p:nvSpPr>
          <p:cNvPr id="17" name="Прямоугольная выноска 15">
            <a:extLst>
              <a:ext uri="{FF2B5EF4-FFF2-40B4-BE49-F238E27FC236}">
                <a16:creationId xmlns:a16="http://schemas.microsoft.com/office/drawing/2014/main" id="{1ABDEF49-53F4-7240-AE8A-D7424E1DF9CA}"/>
              </a:ext>
            </a:extLst>
          </p:cNvPr>
          <p:cNvSpPr>
            <a:spLocks noChangeArrowheads="1"/>
          </p:cNvSpPr>
          <p:nvPr/>
        </p:nvSpPr>
        <p:spPr bwMode="auto">
          <a:xfrm>
            <a:off x="6300192" y="6554689"/>
            <a:ext cx="1906874" cy="293258"/>
          </a:xfrm>
          <a:prstGeom prst="wedgeRectCallout">
            <a:avLst>
              <a:gd name="adj1" fmla="val 75000"/>
              <a:gd name="adj2" fmla="val -516427"/>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600" b="1" dirty="0">
                <a:solidFill>
                  <a:srgbClr val="002060"/>
                </a:solidFill>
              </a:rPr>
              <a:t>Eastern</a:t>
            </a:r>
            <a:r>
              <a:rPr lang="en-US" sz="1600" dirty="0">
                <a:solidFill>
                  <a:srgbClr val="002060"/>
                </a:solidFill>
              </a:rPr>
              <a:t> </a:t>
            </a:r>
            <a:r>
              <a:rPr lang="en-GB" sz="1600" b="1" dirty="0">
                <a:solidFill>
                  <a:srgbClr val="002060"/>
                </a:solidFill>
              </a:rPr>
              <a:t>half-ring</a:t>
            </a:r>
            <a:endParaRPr lang="ru-RU" altLang="ru-RU" sz="1600" b="1" dirty="0">
              <a:solidFill>
                <a:srgbClr val="002060"/>
              </a:solidFill>
            </a:endParaRPr>
          </a:p>
        </p:txBody>
      </p:sp>
      <p:sp>
        <p:nvSpPr>
          <p:cNvPr id="18" name="Rectangle 4">
            <a:extLst>
              <a:ext uri="{FF2B5EF4-FFF2-40B4-BE49-F238E27FC236}">
                <a16:creationId xmlns:a16="http://schemas.microsoft.com/office/drawing/2014/main" id="{41FFF870-DDDC-7A46-A43D-A9739E385BAF}"/>
              </a:ext>
            </a:extLst>
          </p:cNvPr>
          <p:cNvSpPr txBox="1">
            <a:spLocks noChangeArrowheads="1"/>
          </p:cNvSpPr>
          <p:nvPr/>
        </p:nvSpPr>
        <p:spPr bwMode="auto">
          <a:xfrm>
            <a:off x="264715" y="1933892"/>
            <a:ext cx="3960440"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ru-RU" sz="2400" b="1" dirty="0">
                <a:solidFill>
                  <a:srgbClr val="002060"/>
                </a:solidFill>
                <a:latin typeface="Arial" panose="020B0604020202020204" pitchFamily="34" charset="0"/>
                <a:ea typeface="Abadi MT Condensed Extra Bold" charset="0"/>
                <a:cs typeface="Arial" panose="020B0604020202020204" pitchFamily="34" charset="0"/>
              </a:rPr>
              <a:t>New buildings</a:t>
            </a:r>
            <a:endParaRPr lang="ru-RU" altLang="ru-RU" sz="2400" b="1" dirty="0">
              <a:solidFill>
                <a:srgbClr val="002060"/>
              </a:solidFill>
              <a:latin typeface="Arial" panose="020B0604020202020204" pitchFamily="34" charset="0"/>
              <a:ea typeface="Abadi MT Condensed Extra Bold" charset="0"/>
              <a:cs typeface="Arial" panose="020B0604020202020204" pitchFamily="34" charset="0"/>
            </a:endParaRPr>
          </a:p>
        </p:txBody>
      </p:sp>
      <p:sp>
        <p:nvSpPr>
          <p:cNvPr id="19" name="Прямоугольная выноска 14">
            <a:extLst>
              <a:ext uri="{FF2B5EF4-FFF2-40B4-BE49-F238E27FC236}">
                <a16:creationId xmlns:a16="http://schemas.microsoft.com/office/drawing/2014/main" id="{84057EF2-8AAA-244B-8A5D-3C52E678A4B6}"/>
              </a:ext>
            </a:extLst>
          </p:cNvPr>
          <p:cNvSpPr>
            <a:spLocks noChangeArrowheads="1"/>
          </p:cNvSpPr>
          <p:nvPr/>
        </p:nvSpPr>
        <p:spPr bwMode="auto">
          <a:xfrm>
            <a:off x="2203354" y="2473151"/>
            <a:ext cx="2483768" cy="244809"/>
          </a:xfrm>
          <a:prstGeom prst="wedgeRectCallout">
            <a:avLst>
              <a:gd name="adj1" fmla="val -37530"/>
              <a:gd name="adj2" fmla="val 140938"/>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altLang="en-US" sz="1600" b="1" dirty="0">
                <a:solidFill>
                  <a:srgbClr val="002060"/>
                </a:solidFill>
              </a:rPr>
              <a:t>NICA innovation center  </a:t>
            </a:r>
          </a:p>
        </p:txBody>
      </p:sp>
      <p:sp>
        <p:nvSpPr>
          <p:cNvPr id="20" name="Прямоугольная выноска 14">
            <a:extLst>
              <a:ext uri="{FF2B5EF4-FFF2-40B4-BE49-F238E27FC236}">
                <a16:creationId xmlns:a16="http://schemas.microsoft.com/office/drawing/2014/main" id="{E6171B15-7D8E-154A-A780-8A7631849E4E}"/>
              </a:ext>
            </a:extLst>
          </p:cNvPr>
          <p:cNvSpPr>
            <a:spLocks noChangeArrowheads="1"/>
          </p:cNvSpPr>
          <p:nvPr/>
        </p:nvSpPr>
        <p:spPr bwMode="auto">
          <a:xfrm>
            <a:off x="2708354" y="3356649"/>
            <a:ext cx="1835999" cy="289832"/>
          </a:xfrm>
          <a:prstGeom prst="wedgeRectCallout">
            <a:avLst>
              <a:gd name="adj1" fmla="val 33141"/>
              <a:gd name="adj2" fmla="val 703472"/>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altLang="en-US" sz="1600" b="1" dirty="0">
                <a:solidFill>
                  <a:srgbClr val="000066"/>
                </a:solidFill>
              </a:rPr>
              <a:t>Collider building </a:t>
            </a:r>
          </a:p>
        </p:txBody>
      </p:sp>
      <p:sp>
        <p:nvSpPr>
          <p:cNvPr id="21" name="Прямоугольная выноска 14">
            <a:extLst>
              <a:ext uri="{FF2B5EF4-FFF2-40B4-BE49-F238E27FC236}">
                <a16:creationId xmlns:a16="http://schemas.microsoft.com/office/drawing/2014/main" id="{5046CCE0-227A-6044-AE17-8602815A86E2}"/>
              </a:ext>
            </a:extLst>
          </p:cNvPr>
          <p:cNvSpPr>
            <a:spLocks noChangeArrowheads="1"/>
          </p:cNvSpPr>
          <p:nvPr/>
        </p:nvSpPr>
        <p:spPr bwMode="auto">
          <a:xfrm>
            <a:off x="1822482" y="6453336"/>
            <a:ext cx="1899566" cy="365427"/>
          </a:xfrm>
          <a:prstGeom prst="wedgeRectCallout">
            <a:avLst>
              <a:gd name="adj1" fmla="val -66132"/>
              <a:gd name="adj2" fmla="val -146500"/>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altLang="en-US" sz="1600" b="1" dirty="0">
                <a:solidFill>
                  <a:srgbClr val="000066"/>
                </a:solidFill>
              </a:rPr>
              <a:t>Compressor Hall </a:t>
            </a:r>
          </a:p>
        </p:txBody>
      </p:sp>
    </p:spTree>
    <p:extLst>
      <p:ext uri="{BB962C8B-B14F-4D97-AF65-F5344CB8AC3E}">
        <p14:creationId xmlns:p14="http://schemas.microsoft.com/office/powerpoint/2010/main" val="3594226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7504" y="1486342"/>
            <a:ext cx="8640960" cy="4031873"/>
          </a:xfrm>
          <a:prstGeom prst="rect">
            <a:avLst/>
          </a:prstGeom>
          <a:noFill/>
        </p:spPr>
        <p:txBody>
          <a:bodyPr wrap="square" rtlCol="0">
            <a:spAutoFit/>
          </a:bodyPr>
          <a:lstStyle/>
          <a:p>
            <a:pPr marL="342900" indent="-342900">
              <a:spcBef>
                <a:spcPts val="0"/>
              </a:spcBef>
              <a:spcAft>
                <a:spcPts val="1200"/>
              </a:spcAft>
              <a:buSzPct val="75000"/>
              <a:buFont typeface="Wingdings" charset="2"/>
              <a:buChar char="u"/>
            </a:pPr>
            <a:r>
              <a:rPr lang="en-US" dirty="0"/>
              <a:t>The First Collaboration Meeting of the MPD and BM@N experiments took place at JINR on 11–13 April 2018. </a:t>
            </a:r>
          </a:p>
          <a:p>
            <a:pPr marL="342900" indent="-342900">
              <a:spcBef>
                <a:spcPts val="0"/>
              </a:spcBef>
              <a:spcAft>
                <a:spcPts val="1200"/>
              </a:spcAft>
              <a:buSzPct val="75000"/>
              <a:buFont typeface="Wingdings" charset="2"/>
              <a:buChar char="u"/>
            </a:pPr>
            <a:r>
              <a:rPr lang="en-US" dirty="0"/>
              <a:t>The Committee congratulates the NICA management for this significant milestone. </a:t>
            </a:r>
          </a:p>
          <a:p>
            <a:pPr marL="342900" indent="-342900">
              <a:spcBef>
                <a:spcPts val="0"/>
              </a:spcBef>
              <a:spcAft>
                <a:spcPts val="1200"/>
              </a:spcAft>
              <a:buSzPct val="75000"/>
              <a:buFont typeface="Wingdings" charset="2"/>
              <a:buChar char="u"/>
            </a:pPr>
            <a:r>
              <a:rPr lang="en-US" dirty="0"/>
              <a:t>The PAC is pleased to note the great interest of the international scientific community in the MPD and BM@N experiments as reflected by the attendance of about 200 participants at the meeting and by the large number of new groups that are joining the Collaborations. </a:t>
            </a:r>
          </a:p>
          <a:p>
            <a:pPr marL="342900" indent="-342900">
              <a:spcBef>
                <a:spcPts val="0"/>
              </a:spcBef>
              <a:spcAft>
                <a:spcPts val="1200"/>
              </a:spcAft>
              <a:buSzPct val="75000"/>
              <a:buFont typeface="Wingdings" charset="2"/>
              <a:buChar char="u"/>
            </a:pPr>
            <a:r>
              <a:rPr lang="en-US" dirty="0"/>
              <a:t>The PAC endorses the clear road map for the establishment of the structure and management teams of the MPD and BM@N Collaborations. </a:t>
            </a:r>
          </a:p>
          <a:p>
            <a:pPr marL="342900" indent="-342900">
              <a:spcBef>
                <a:spcPts val="0"/>
              </a:spcBef>
              <a:spcAft>
                <a:spcPts val="1200"/>
              </a:spcAft>
              <a:buSzPct val="75000"/>
              <a:buFont typeface="Wingdings" charset="2"/>
              <a:buChar char="u"/>
            </a:pPr>
            <a:r>
              <a:rPr lang="en-US" dirty="0"/>
              <a:t>The PAC supports the management’s efforts to secure funding for NICA collaborators.</a:t>
            </a:r>
          </a:p>
        </p:txBody>
      </p:sp>
      <p:sp>
        <p:nvSpPr>
          <p:cNvPr id="12" name="AutoShape 18">
            <a:extLst>
              <a:ext uri="{FF2B5EF4-FFF2-40B4-BE49-F238E27FC236}">
                <a16:creationId xmlns:a16="http://schemas.microsoft.com/office/drawing/2014/main" id="{0F37F63F-6437-B74A-B840-536F4D4FB9F5}"/>
              </a:ext>
            </a:extLst>
          </p:cNvPr>
          <p:cNvSpPr txBox="1">
            <a:spLocks noGrp="1" noChangeArrowheads="1"/>
          </p:cNvSpPr>
          <p:nvPr>
            <p:ph type="title"/>
          </p:nvPr>
        </p:nvSpPr>
        <p:spPr bwMode="auto">
          <a:xfrm>
            <a:off x="827584" y="221017"/>
            <a:ext cx="7632848" cy="681038"/>
          </a:xfrm>
          <a:prstGeom prst="roundRect">
            <a:avLst>
              <a:gd name="adj" fmla="val 16667"/>
            </a:avLst>
          </a:prstGeom>
          <a:solidFill>
            <a:srgbClr val="000090"/>
          </a:solidFill>
          <a:ln w="38100">
            <a:solidFill>
              <a:srgbClr val="FF0000"/>
            </a:solidFill>
            <a:round/>
            <a:headEnd/>
            <a:tailEnd/>
          </a:ln>
          <a:effectLst/>
          <a:extLst/>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u="sng" dirty="0">
                <a:solidFill>
                  <a:srgbClr val="FFFF00"/>
                </a:solidFill>
                <a:latin typeface="Arial" panose="020B0604020202020204" pitchFamily="34" charset="0"/>
                <a:cs typeface="Arial" panose="020B0604020202020204" pitchFamily="34" charset="0"/>
              </a:rPr>
              <a:t>49</a:t>
            </a:r>
            <a:r>
              <a:rPr lang="en-US" sz="3200" u="sng" baseline="30000" dirty="0">
                <a:solidFill>
                  <a:srgbClr val="FFFF00"/>
                </a:solidFill>
                <a:latin typeface="Arial" panose="020B0604020202020204" pitchFamily="34" charset="0"/>
                <a:cs typeface="Arial" panose="020B0604020202020204" pitchFamily="34" charset="0"/>
              </a:rPr>
              <a:t>th</a:t>
            </a:r>
            <a:r>
              <a:rPr lang="en-US" sz="3200" u="sng" dirty="0">
                <a:solidFill>
                  <a:srgbClr val="FFFF00"/>
                </a:solidFill>
                <a:latin typeface="Arial" panose="020B0604020202020204" pitchFamily="34" charset="0"/>
                <a:cs typeface="Arial" panose="020B0604020202020204" pitchFamily="34" charset="0"/>
              </a:rPr>
              <a:t> PAC-PP highlights: </a:t>
            </a:r>
            <a:r>
              <a:rPr lang="en-US" sz="3200" b="1" u="sng" dirty="0">
                <a:solidFill>
                  <a:srgbClr val="FFFF00"/>
                </a:solidFill>
                <a:latin typeface="Arial" panose="020B0604020202020204" pitchFamily="34" charset="0"/>
                <a:cs typeface="Arial" panose="020B0604020202020204" pitchFamily="34" charset="0"/>
              </a:rPr>
              <a:t>BM@N</a:t>
            </a:r>
            <a:r>
              <a:rPr lang="en-US" sz="3200" u="sng" dirty="0">
                <a:solidFill>
                  <a:srgbClr val="FFFF00"/>
                </a:solidFill>
                <a:latin typeface="Arial" panose="020B0604020202020204" pitchFamily="34" charset="0"/>
                <a:cs typeface="Arial" panose="020B0604020202020204" pitchFamily="34" charset="0"/>
              </a:rPr>
              <a:t> &amp; </a:t>
            </a:r>
            <a:r>
              <a:rPr lang="en-US" sz="3200" b="1" u="sng" dirty="0">
                <a:solidFill>
                  <a:srgbClr val="FFFF00"/>
                </a:solidFill>
                <a:latin typeface="Arial" panose="020B0604020202020204" pitchFamily="34" charset="0"/>
                <a:cs typeface="Arial" panose="020B0604020202020204" pitchFamily="34" charset="0"/>
              </a:rPr>
              <a:t>MPD</a:t>
            </a:r>
          </a:p>
          <a:p>
            <a:endParaRPr lang="en-US" sz="800" u="sng" dirty="0">
              <a:solidFill>
                <a:srgbClr val="FFFF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8C68153C-F292-8C49-8708-A48A1DF1266F}"/>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221A80F4-1E76-6C47-8D9B-2D36DD961174}"/>
              </a:ext>
            </a:extLst>
          </p:cNvPr>
          <p:cNvSpPr>
            <a:spLocks noGrp="1"/>
          </p:cNvSpPr>
          <p:nvPr>
            <p:ph type="ftr" sz="quarter" idx="11"/>
          </p:nvPr>
        </p:nvSpPr>
        <p:spPr/>
        <p:txBody>
          <a:bodyPr/>
          <a:lstStyle/>
          <a:p>
            <a:pPr>
              <a:defRPr/>
            </a:pPr>
            <a:r>
              <a:rPr lang="en-US" dirty="0"/>
              <a:t>50th PAC-PP, January 21-22, 2019</a:t>
            </a:r>
            <a:endParaRPr lang="fr-FR" dirty="0"/>
          </a:p>
        </p:txBody>
      </p:sp>
      <p:sp>
        <p:nvSpPr>
          <p:cNvPr id="4" name="Slide Number Placeholder 3">
            <a:extLst>
              <a:ext uri="{FF2B5EF4-FFF2-40B4-BE49-F238E27FC236}">
                <a16:creationId xmlns:a16="http://schemas.microsoft.com/office/drawing/2014/main" id="{C9782E97-87B2-6A40-B2DE-B8A7D91369B1}"/>
              </a:ext>
            </a:extLst>
          </p:cNvPr>
          <p:cNvSpPr>
            <a:spLocks noGrp="1"/>
          </p:cNvSpPr>
          <p:nvPr>
            <p:ph type="sldNum" sz="quarter" idx="12"/>
          </p:nvPr>
        </p:nvSpPr>
        <p:spPr/>
        <p:txBody>
          <a:bodyPr/>
          <a:lstStyle/>
          <a:p>
            <a:pPr>
              <a:defRPr/>
            </a:pPr>
            <a:fld id="{16AAA047-8AEF-4C69-86C3-C9A280890182}" type="slidenum">
              <a:rPr lang="fr-FR" smtClean="0"/>
              <a:pPr>
                <a:defRPr/>
              </a:pPr>
              <a:t>6</a:t>
            </a:fld>
            <a:endParaRPr lang="fr-FR"/>
          </a:p>
        </p:txBody>
      </p:sp>
    </p:spTree>
    <p:extLst>
      <p:ext uri="{BB962C8B-B14F-4D97-AF65-F5344CB8AC3E}">
        <p14:creationId xmlns:p14="http://schemas.microsoft.com/office/powerpoint/2010/main" val="1138871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23528" y="1052736"/>
            <a:ext cx="8640960" cy="2069797"/>
          </a:xfrm>
          <a:prstGeom prst="rect">
            <a:avLst/>
          </a:prstGeom>
          <a:noFill/>
        </p:spPr>
        <p:txBody>
          <a:bodyPr wrap="square" rtlCol="0">
            <a:spAutoFit/>
          </a:bodyPr>
          <a:lstStyle/>
          <a:p>
            <a:pPr marL="342900" indent="-342900">
              <a:spcBef>
                <a:spcPts val="0"/>
              </a:spcBef>
              <a:spcAft>
                <a:spcPts val="300"/>
              </a:spcAft>
              <a:buSzPct val="75000"/>
              <a:buFont typeface="Wingdings" charset="2"/>
              <a:buChar char="u"/>
            </a:pPr>
            <a:r>
              <a:rPr lang="en-US" dirty="0"/>
              <a:t>The PAC appreciates the ongoing efforts for the preparation of the technical design reports for the MPD subsystems, in particular for the FHCAL detector developed by the teams from INR (</a:t>
            </a:r>
            <a:r>
              <a:rPr lang="en-US" dirty="0" err="1"/>
              <a:t>Troitsk</a:t>
            </a:r>
            <a:r>
              <a:rPr lang="en-US" dirty="0"/>
              <a:t>) and </a:t>
            </a:r>
            <a:r>
              <a:rPr lang="en-US" dirty="0" err="1"/>
              <a:t>MEPhI</a:t>
            </a:r>
            <a:r>
              <a:rPr lang="en-US" dirty="0"/>
              <a:t> (Moscow).</a:t>
            </a:r>
          </a:p>
          <a:p>
            <a:pPr marL="342900" indent="-342900">
              <a:spcBef>
                <a:spcPts val="0"/>
              </a:spcBef>
              <a:spcAft>
                <a:spcPts val="300"/>
              </a:spcAft>
              <a:buSzPct val="75000"/>
              <a:buFont typeface="Wingdings" charset="2"/>
              <a:buChar char="u"/>
            </a:pPr>
            <a:r>
              <a:rPr lang="en-US" dirty="0"/>
              <a:t> The PAC urges the MPD team to finalize the ECAL TDR, including results of simulation for the recently adopted projective geometry, and to present a detailed scenario for the ECAL timely construction and commissioning as soon as possible.</a:t>
            </a:r>
          </a:p>
        </p:txBody>
      </p:sp>
      <p:sp>
        <p:nvSpPr>
          <p:cNvPr id="12" name="AutoShape 18">
            <a:extLst>
              <a:ext uri="{FF2B5EF4-FFF2-40B4-BE49-F238E27FC236}">
                <a16:creationId xmlns:a16="http://schemas.microsoft.com/office/drawing/2014/main" id="{0F37F63F-6437-B74A-B840-536F4D4FB9F5}"/>
              </a:ext>
            </a:extLst>
          </p:cNvPr>
          <p:cNvSpPr txBox="1">
            <a:spLocks noGrp="1" noChangeArrowheads="1"/>
          </p:cNvSpPr>
          <p:nvPr>
            <p:ph type="title"/>
          </p:nvPr>
        </p:nvSpPr>
        <p:spPr bwMode="auto">
          <a:xfrm>
            <a:off x="1331640" y="221017"/>
            <a:ext cx="6419056" cy="681038"/>
          </a:xfrm>
          <a:prstGeom prst="roundRect">
            <a:avLst>
              <a:gd name="adj" fmla="val 16667"/>
            </a:avLst>
          </a:prstGeom>
          <a:solidFill>
            <a:srgbClr val="000090"/>
          </a:solidFill>
          <a:ln w="38100">
            <a:solidFill>
              <a:srgbClr val="FF0000"/>
            </a:solidFill>
            <a:round/>
            <a:headEnd/>
            <a:tailEnd/>
          </a:ln>
          <a:effectLst/>
          <a:extLst/>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u="sng" dirty="0">
                <a:solidFill>
                  <a:srgbClr val="FFFF00"/>
                </a:solidFill>
                <a:latin typeface="Arial" panose="020B0604020202020204" pitchFamily="34" charset="0"/>
                <a:cs typeface="Arial" panose="020B0604020202020204" pitchFamily="34" charset="0"/>
              </a:rPr>
              <a:t>49</a:t>
            </a:r>
            <a:r>
              <a:rPr lang="en-US" sz="3200" u="sng" baseline="30000" dirty="0">
                <a:solidFill>
                  <a:srgbClr val="FFFF00"/>
                </a:solidFill>
                <a:latin typeface="Arial" panose="020B0604020202020204" pitchFamily="34" charset="0"/>
                <a:cs typeface="Arial" panose="020B0604020202020204" pitchFamily="34" charset="0"/>
              </a:rPr>
              <a:t>th</a:t>
            </a:r>
            <a:r>
              <a:rPr lang="en-US" sz="3200" u="sng" dirty="0">
                <a:solidFill>
                  <a:srgbClr val="FFFF00"/>
                </a:solidFill>
                <a:latin typeface="Arial" panose="020B0604020202020204" pitchFamily="34" charset="0"/>
                <a:cs typeface="Arial" panose="020B0604020202020204" pitchFamily="34" charset="0"/>
              </a:rPr>
              <a:t> PAC-PP highlights: </a:t>
            </a:r>
            <a:r>
              <a:rPr lang="en-US" sz="3200" b="1" u="sng" dirty="0">
                <a:solidFill>
                  <a:srgbClr val="FFFF00"/>
                </a:solidFill>
                <a:latin typeface="Arial" panose="020B0604020202020204" pitchFamily="34" charset="0"/>
                <a:cs typeface="Arial" panose="020B0604020202020204" pitchFamily="34" charset="0"/>
              </a:rPr>
              <a:t>MPD</a:t>
            </a:r>
          </a:p>
          <a:p>
            <a:endParaRPr lang="en-US" sz="800" u="sng" dirty="0">
              <a:solidFill>
                <a:srgbClr val="FFFF00"/>
              </a:solidFill>
              <a:latin typeface="Arial" panose="020B0604020202020204" pitchFamily="34" charset="0"/>
              <a:cs typeface="Arial" panose="020B0604020202020204" pitchFamily="34" charset="0"/>
            </a:endParaRPr>
          </a:p>
        </p:txBody>
      </p:sp>
      <p:pic>
        <p:nvPicPr>
          <p:cNvPr id="18" name="Рисунок 27">
            <a:extLst>
              <a:ext uri="{FF2B5EF4-FFF2-40B4-BE49-F238E27FC236}">
                <a16:creationId xmlns:a16="http://schemas.microsoft.com/office/drawing/2014/main" id="{B6BE8B6D-EFA0-994A-A791-D1177DD1EA83}"/>
              </a:ext>
            </a:extLst>
          </p:cNvPr>
          <p:cNvPicPr>
            <a:picLocks noChangeAspect="1"/>
          </p:cNvPicPr>
          <p:nvPr/>
        </p:nvPicPr>
        <p:blipFill>
          <a:blip r:embed="rId2" cstate="print">
            <a:extLst>
              <a:ext uri="{28A0092B-C50C-407E-A947-70E740481C1C}">
                <a14:useLocalDpi xmlns:a14="http://schemas.microsoft.com/office/drawing/2010/main"/>
              </a:ext>
            </a:extLst>
          </a:blip>
          <a:srcRect t="6131" b="4965"/>
          <a:stretch>
            <a:fillRect/>
          </a:stretch>
        </p:blipFill>
        <p:spPr>
          <a:xfrm>
            <a:off x="6299247" y="4958195"/>
            <a:ext cx="2836572" cy="1891354"/>
          </a:xfrm>
          <a:prstGeom prst="rect">
            <a:avLst/>
          </a:prstGeom>
        </p:spPr>
      </p:pic>
      <p:sp>
        <p:nvSpPr>
          <p:cNvPr id="19" name="TextBox 18">
            <a:extLst>
              <a:ext uri="{FF2B5EF4-FFF2-40B4-BE49-F238E27FC236}">
                <a16:creationId xmlns:a16="http://schemas.microsoft.com/office/drawing/2014/main" id="{4330956D-C16F-DB43-9A73-CF29FA9A85C2}"/>
              </a:ext>
            </a:extLst>
          </p:cNvPr>
          <p:cNvSpPr txBox="1"/>
          <p:nvPr/>
        </p:nvSpPr>
        <p:spPr>
          <a:xfrm>
            <a:off x="6320613" y="4471152"/>
            <a:ext cx="2682145" cy="369332"/>
          </a:xfrm>
          <a:prstGeom prst="rect">
            <a:avLst/>
          </a:prstGeom>
          <a:solidFill>
            <a:srgbClr val="D8FAFE"/>
          </a:solidFill>
        </p:spPr>
        <p:txBody>
          <a:bodyPr wrap="none" rtlCol="0">
            <a:spAutoFit/>
          </a:bodyPr>
          <a:lstStyle/>
          <a:p>
            <a:r>
              <a:rPr lang="en-US" dirty="0">
                <a:latin typeface="Arial Narrow" panose="020B0606020202030204" pitchFamily="34" charset="0"/>
              </a:rPr>
              <a:t>Solenoid cylinder (all 3 ready)</a:t>
            </a:r>
            <a:endParaRPr lang="ru-RU" dirty="0">
              <a:latin typeface="Arial Narrow" panose="020B0606020202030204" pitchFamily="34" charset="0"/>
            </a:endParaRPr>
          </a:p>
        </p:txBody>
      </p:sp>
      <p:pic>
        <p:nvPicPr>
          <p:cNvPr id="20" name="Рисунок 2">
            <a:extLst>
              <a:ext uri="{FF2B5EF4-FFF2-40B4-BE49-F238E27FC236}">
                <a16:creationId xmlns:a16="http://schemas.microsoft.com/office/drawing/2014/main" id="{521D3559-EF0C-3349-8D78-AE25FB0BDC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249617"/>
            <a:ext cx="2528485" cy="2132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AutoShape 7">
            <a:extLst>
              <a:ext uri="{FF2B5EF4-FFF2-40B4-BE49-F238E27FC236}">
                <a16:creationId xmlns:a16="http://schemas.microsoft.com/office/drawing/2014/main" id="{19CD9B39-A270-3A46-B8ED-554BFDF1F59B}"/>
              </a:ext>
            </a:extLst>
          </p:cNvPr>
          <p:cNvSpPr>
            <a:spLocks noChangeArrowheads="1"/>
          </p:cNvSpPr>
          <p:nvPr/>
        </p:nvSpPr>
        <p:spPr bwMode="auto">
          <a:xfrm>
            <a:off x="0" y="5819061"/>
            <a:ext cx="6145807" cy="1010730"/>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MPD hall soon to be ready for equipment installation</a:t>
            </a:r>
          </a:p>
          <a:p>
            <a:pPr marL="90900" indent="-342900">
              <a:spcAft>
                <a:spcPts val="600"/>
              </a:spcAft>
              <a:buFont typeface="Wingdings" charset="2"/>
              <a:buChar char="q"/>
            </a:pPr>
            <a:r>
              <a:rPr lang="en-US" dirty="0"/>
              <a:t>Magnet yoke to be delivered to JINR Aug.-Oct. 2018</a:t>
            </a:r>
          </a:p>
          <a:p>
            <a:pPr marL="90900" indent="-342900">
              <a:spcAft>
                <a:spcPts val="600"/>
              </a:spcAft>
              <a:buFont typeface="Wingdings" charset="2"/>
              <a:buChar char="q"/>
            </a:pPr>
            <a:r>
              <a:rPr lang="en-US" dirty="0"/>
              <a:t>Solenoid assembly at JINR May – Aug. 2019</a:t>
            </a:r>
          </a:p>
        </p:txBody>
      </p:sp>
      <p:pic>
        <p:nvPicPr>
          <p:cNvPr id="14" name="Рисунок 26">
            <a:extLst>
              <a:ext uri="{FF2B5EF4-FFF2-40B4-BE49-F238E27FC236}">
                <a16:creationId xmlns:a16="http://schemas.microsoft.com/office/drawing/2014/main" id="{DDBF9A3A-F8D0-3E4E-9CF8-D7A947D220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44481" y="3736569"/>
            <a:ext cx="3501068" cy="1874800"/>
          </a:xfrm>
          <a:prstGeom prst="rect">
            <a:avLst/>
          </a:prstGeom>
        </p:spPr>
      </p:pic>
      <p:sp>
        <p:nvSpPr>
          <p:cNvPr id="15" name="TextBox 14">
            <a:extLst>
              <a:ext uri="{FF2B5EF4-FFF2-40B4-BE49-F238E27FC236}">
                <a16:creationId xmlns:a16="http://schemas.microsoft.com/office/drawing/2014/main" id="{22D25250-F850-F442-B143-2BB83E5E9CA0}"/>
              </a:ext>
            </a:extLst>
          </p:cNvPr>
          <p:cNvSpPr txBox="1"/>
          <p:nvPr/>
        </p:nvSpPr>
        <p:spPr>
          <a:xfrm>
            <a:off x="4211960" y="3421611"/>
            <a:ext cx="679994" cy="353943"/>
          </a:xfrm>
          <a:prstGeom prst="rect">
            <a:avLst/>
          </a:prstGeom>
          <a:solidFill>
            <a:srgbClr val="C5FCFF"/>
          </a:solidFill>
        </p:spPr>
        <p:txBody>
          <a:bodyPr wrap="none" rtlCol="0">
            <a:spAutoFit/>
          </a:bodyPr>
          <a:lstStyle/>
          <a:p>
            <a:r>
              <a:rPr lang="en-US" sz="1700" b="1" dirty="0">
                <a:solidFill>
                  <a:schemeClr val="accent6">
                    <a:lumMod val="50000"/>
                  </a:schemeClr>
                </a:solidFill>
                <a:latin typeface="Arial Narrow" panose="020B0606020202030204" pitchFamily="34" charset="0"/>
              </a:rPr>
              <a:t>Rings</a:t>
            </a:r>
            <a:endParaRPr lang="ru-RU" sz="1700" b="1" dirty="0">
              <a:solidFill>
                <a:schemeClr val="accent6">
                  <a:lumMod val="50000"/>
                </a:schemeClr>
              </a:solidFill>
              <a:latin typeface="Arial Narrow" panose="020B0606020202030204" pitchFamily="34" charset="0"/>
            </a:endParaRPr>
          </a:p>
        </p:txBody>
      </p:sp>
    </p:spTree>
    <p:extLst>
      <p:ext uri="{BB962C8B-B14F-4D97-AF65-F5344CB8AC3E}">
        <p14:creationId xmlns:p14="http://schemas.microsoft.com/office/powerpoint/2010/main" val="1133668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1426" y="920327"/>
            <a:ext cx="8654237" cy="2462213"/>
          </a:xfrm>
          <a:prstGeom prst="rect">
            <a:avLst/>
          </a:prstGeom>
          <a:noFill/>
        </p:spPr>
        <p:txBody>
          <a:bodyPr wrap="square" rtlCol="0">
            <a:spAutoFit/>
          </a:bodyPr>
          <a:lstStyle/>
          <a:p>
            <a:pPr marL="342900" indent="-342900">
              <a:spcBef>
                <a:spcPts val="600"/>
              </a:spcBef>
              <a:buSzPct val="75000"/>
              <a:buFont typeface="Wingdings" charset="2"/>
              <a:buChar char="u"/>
            </a:pPr>
            <a:r>
              <a:rPr lang="en-US" dirty="0"/>
              <a:t>The PAC notes the successful commissioning of new equipment, including large area GEM detectors and the first silicon stations of the vertex detector. </a:t>
            </a:r>
          </a:p>
          <a:p>
            <a:pPr marL="342900" indent="-342900">
              <a:spcBef>
                <a:spcPts val="600"/>
              </a:spcBef>
              <a:buSzPct val="75000"/>
              <a:buFont typeface="Wingdings" charset="2"/>
              <a:buChar char="u"/>
            </a:pPr>
            <a:r>
              <a:rPr lang="en-US" dirty="0"/>
              <a:t>The PAC acknowledges the improved detector performance and large statistics of experimental data collected in the recent run with argon and krypton beams, and in the first run with carbon beam for the  short-range correlations studies. </a:t>
            </a:r>
          </a:p>
          <a:p>
            <a:pPr marL="342900" indent="-342900">
              <a:spcBef>
                <a:spcPts val="600"/>
              </a:spcBef>
              <a:buSzPct val="75000"/>
              <a:buFont typeface="Wingdings" charset="2"/>
              <a:buChar char="u"/>
            </a:pPr>
            <a:r>
              <a:rPr lang="en-US" dirty="0"/>
              <a:t>The PAC urges the team to </a:t>
            </a:r>
            <a:r>
              <a:rPr lang="en-US" b="1" dirty="0"/>
              <a:t>concentrate on the analysis of the collected data</a:t>
            </a:r>
            <a:r>
              <a:rPr lang="en-US" dirty="0"/>
              <a:t>, on the </a:t>
            </a:r>
            <a:r>
              <a:rPr lang="en-US" b="1" dirty="0"/>
              <a:t>completion of the detector configuration</a:t>
            </a:r>
            <a:r>
              <a:rPr lang="en-US" dirty="0"/>
              <a:t>, and on the </a:t>
            </a:r>
            <a:r>
              <a:rPr lang="en-US" b="1" dirty="0"/>
              <a:t>installation of the vacuum pipe </a:t>
            </a:r>
            <a:r>
              <a:rPr lang="en-US" dirty="0"/>
              <a:t>through the experimental set-up</a:t>
            </a:r>
            <a:r>
              <a:rPr lang="en-US" b="1" dirty="0"/>
              <a:t>.</a:t>
            </a:r>
          </a:p>
        </p:txBody>
      </p:sp>
      <p:sp>
        <p:nvSpPr>
          <p:cNvPr id="2" name="Title 1">
            <a:extLst>
              <a:ext uri="{FF2B5EF4-FFF2-40B4-BE49-F238E27FC236}">
                <a16:creationId xmlns:a16="http://schemas.microsoft.com/office/drawing/2014/main" id="{8548572F-6BF2-CE40-AF7B-88DC41D5B4DE}"/>
              </a:ext>
            </a:extLst>
          </p:cNvPr>
          <p:cNvSpPr>
            <a:spLocks noGrp="1"/>
          </p:cNvSpPr>
          <p:nvPr>
            <p:ph type="title"/>
          </p:nvPr>
        </p:nvSpPr>
        <p:spPr>
          <a:xfrm>
            <a:off x="463838" y="68933"/>
            <a:ext cx="8229600" cy="1143000"/>
          </a:xfrm>
        </p:spPr>
        <p:txBody>
          <a:bodyPr/>
          <a:lstStyle/>
          <a:p>
            <a:r>
              <a:rPr lang="en-US" dirty="0"/>
              <a:t> </a:t>
            </a:r>
          </a:p>
        </p:txBody>
      </p:sp>
      <p:sp>
        <p:nvSpPr>
          <p:cNvPr id="16" name="AutoShape 18">
            <a:extLst>
              <a:ext uri="{FF2B5EF4-FFF2-40B4-BE49-F238E27FC236}">
                <a16:creationId xmlns:a16="http://schemas.microsoft.com/office/drawing/2014/main" id="{152D7CC7-B98A-2949-99F3-E8D8BB23467C}"/>
              </a:ext>
            </a:extLst>
          </p:cNvPr>
          <p:cNvSpPr txBox="1">
            <a:spLocks noChangeArrowheads="1"/>
          </p:cNvSpPr>
          <p:nvPr/>
        </p:nvSpPr>
        <p:spPr bwMode="auto">
          <a:xfrm>
            <a:off x="1331640" y="221017"/>
            <a:ext cx="6419056" cy="681038"/>
          </a:xfrm>
          <a:prstGeom prst="roundRect">
            <a:avLst>
              <a:gd name="adj" fmla="val 16667"/>
            </a:avLst>
          </a:prstGeom>
          <a:solidFill>
            <a:srgbClr val="000090"/>
          </a:solidFill>
          <a:ln w="38100">
            <a:solidFill>
              <a:srgbClr val="FF0000"/>
            </a:solidFill>
            <a:round/>
            <a:headEnd/>
            <a:tailEnd/>
          </a:ln>
          <a:effectLst/>
          <a:extLst/>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u="sng" dirty="0">
                <a:solidFill>
                  <a:srgbClr val="FFFF00"/>
                </a:solidFill>
                <a:latin typeface="Arial" panose="020B0604020202020204" pitchFamily="34" charset="0"/>
                <a:cs typeface="Arial" panose="020B0604020202020204" pitchFamily="34" charset="0"/>
              </a:rPr>
              <a:t>49</a:t>
            </a:r>
            <a:r>
              <a:rPr lang="en-US" sz="3200" u="sng" baseline="30000" dirty="0">
                <a:solidFill>
                  <a:srgbClr val="FFFF00"/>
                </a:solidFill>
                <a:latin typeface="Arial" panose="020B0604020202020204" pitchFamily="34" charset="0"/>
                <a:cs typeface="Arial" panose="020B0604020202020204" pitchFamily="34" charset="0"/>
              </a:rPr>
              <a:t>th</a:t>
            </a:r>
            <a:r>
              <a:rPr lang="en-US" sz="3200" u="sng" dirty="0">
                <a:solidFill>
                  <a:srgbClr val="FFFF00"/>
                </a:solidFill>
                <a:latin typeface="Arial" panose="020B0604020202020204" pitchFamily="34" charset="0"/>
                <a:cs typeface="Arial" panose="020B0604020202020204" pitchFamily="34" charset="0"/>
              </a:rPr>
              <a:t> PAC-PP highlights: </a:t>
            </a:r>
            <a:r>
              <a:rPr lang="en-US" sz="3200" b="1" u="sng" dirty="0">
                <a:solidFill>
                  <a:srgbClr val="FFFF00"/>
                </a:solidFill>
                <a:latin typeface="Arial" panose="020B0604020202020204" pitchFamily="34" charset="0"/>
                <a:cs typeface="Arial" panose="020B0604020202020204" pitchFamily="34" charset="0"/>
              </a:rPr>
              <a:t>BM@N</a:t>
            </a:r>
          </a:p>
          <a:p>
            <a:endParaRPr lang="en-US" sz="800" u="sng" dirty="0">
              <a:solidFill>
                <a:srgbClr val="FFFF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0631D5-41DB-AB4B-8E4C-FB8EFA5684F2}"/>
              </a:ext>
            </a:extLst>
          </p:cNvPr>
          <p:cNvPicPr>
            <a:picLocks noChangeAspect="1"/>
          </p:cNvPicPr>
          <p:nvPr/>
        </p:nvPicPr>
        <p:blipFill rotWithShape="1">
          <a:blip r:embed="rId2"/>
          <a:srcRect t="4982" b="6347"/>
          <a:stretch/>
        </p:blipFill>
        <p:spPr>
          <a:xfrm>
            <a:off x="-180528" y="4527508"/>
            <a:ext cx="9144000" cy="2304257"/>
          </a:xfrm>
          <a:prstGeom prst="rect">
            <a:avLst/>
          </a:prstGeom>
        </p:spPr>
      </p:pic>
      <p:sp>
        <p:nvSpPr>
          <p:cNvPr id="14" name="TextBox 13">
            <a:extLst>
              <a:ext uri="{FF2B5EF4-FFF2-40B4-BE49-F238E27FC236}">
                <a16:creationId xmlns:a16="http://schemas.microsoft.com/office/drawing/2014/main" id="{ADC86B48-3BFC-574A-997D-D03D09891904}"/>
              </a:ext>
            </a:extLst>
          </p:cNvPr>
          <p:cNvSpPr txBox="1"/>
          <p:nvPr/>
        </p:nvSpPr>
        <p:spPr>
          <a:xfrm>
            <a:off x="1148514" y="3583199"/>
            <a:ext cx="7513595" cy="923330"/>
          </a:xfrm>
          <a:prstGeom prst="rect">
            <a:avLst/>
          </a:prstGeom>
          <a:noFill/>
        </p:spPr>
        <p:txBody>
          <a:bodyPr wrap="none" rtlCol="0">
            <a:spAutoFit/>
          </a:bodyPr>
          <a:lstStyle/>
          <a:p>
            <a:pPr algn="ctr"/>
            <a:r>
              <a:rPr lang="en-US" b="1" dirty="0"/>
              <a:t>Set-up in </a:t>
            </a:r>
            <a:r>
              <a:rPr lang="en-US" b="1" dirty="0" err="1"/>
              <a:t>Ar</a:t>
            </a:r>
            <a:r>
              <a:rPr lang="en-US" b="1" dirty="0"/>
              <a:t>, Kr run, March 2018</a:t>
            </a:r>
          </a:p>
          <a:p>
            <a:pPr marL="285750" indent="-285750">
              <a:buFont typeface="Wingdings" pitchFamily="2" charset="2"/>
              <a:buChar char="Ø"/>
            </a:pPr>
            <a:r>
              <a:rPr lang="en-US" dirty="0"/>
              <a:t>6 big GEM, trigger detectors, 3 planes of Si detector in front of GEMs</a:t>
            </a:r>
          </a:p>
          <a:p>
            <a:pPr marL="285750" indent="-285750">
              <a:buFont typeface="Wingdings" pitchFamily="2" charset="2"/>
              <a:buChar char="Ø"/>
            </a:pPr>
            <a:r>
              <a:rPr lang="en-US" dirty="0"/>
              <a:t>Trigger detectors, full set of TOF detectors</a:t>
            </a:r>
          </a:p>
        </p:txBody>
      </p:sp>
    </p:spTree>
    <p:extLst>
      <p:ext uri="{BB962C8B-B14F-4D97-AF65-F5344CB8AC3E}">
        <p14:creationId xmlns:p14="http://schemas.microsoft.com/office/powerpoint/2010/main" val="2944917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23528" y="1597877"/>
            <a:ext cx="8640960" cy="2616101"/>
          </a:xfrm>
          <a:prstGeom prst="rect">
            <a:avLst/>
          </a:prstGeom>
          <a:noFill/>
        </p:spPr>
        <p:txBody>
          <a:bodyPr wrap="square" rtlCol="0">
            <a:spAutoFit/>
          </a:bodyPr>
          <a:lstStyle/>
          <a:p>
            <a:pPr marL="342900" indent="-342900">
              <a:spcBef>
                <a:spcPts val="0"/>
              </a:spcBef>
              <a:spcAft>
                <a:spcPts val="1200"/>
              </a:spcAft>
              <a:buSzPct val="75000"/>
              <a:buFont typeface="Wingdings" charset="2"/>
              <a:buChar char="u"/>
            </a:pPr>
            <a:r>
              <a:rPr lang="en-US" dirty="0"/>
              <a:t>The PAC heard with interest the reports concerning the development of JINR’s strategic long-range plans in the area of particle physics presented by N. </a:t>
            </a:r>
            <a:r>
              <a:rPr lang="en-US" dirty="0" err="1"/>
              <a:t>Russakovich</a:t>
            </a:r>
            <a:r>
              <a:rPr lang="en-US" dirty="0"/>
              <a:t> and in the area of relativistic heavy-ion and spin physics presented by R. </a:t>
            </a:r>
            <a:r>
              <a:rPr lang="en-US" dirty="0" err="1"/>
              <a:t>Tsenov</a:t>
            </a:r>
            <a:r>
              <a:rPr lang="en-US" dirty="0"/>
              <a:t>. </a:t>
            </a:r>
          </a:p>
          <a:p>
            <a:pPr marL="342900" indent="-342900">
              <a:spcBef>
                <a:spcPts val="0"/>
              </a:spcBef>
              <a:spcAft>
                <a:spcPts val="1200"/>
              </a:spcAft>
              <a:buSzPct val="75000"/>
              <a:buFont typeface="Wingdings" charset="2"/>
              <a:buChar char="u"/>
            </a:pPr>
            <a:r>
              <a:rPr lang="en-US" dirty="0"/>
              <a:t>The PAC highly appreciates the JINR Directorate’s efforts towards establishing priorities and shaping up the strategic plans for the future of JINR. </a:t>
            </a:r>
          </a:p>
          <a:p>
            <a:pPr marL="342900" indent="-342900">
              <a:spcBef>
                <a:spcPts val="0"/>
              </a:spcBef>
              <a:spcAft>
                <a:spcPts val="1200"/>
              </a:spcAft>
              <a:buSzPct val="75000"/>
              <a:buFont typeface="Wingdings" charset="2"/>
              <a:buChar char="u"/>
            </a:pPr>
            <a:r>
              <a:rPr lang="en-US" dirty="0"/>
              <a:t>The Committee looks forward to being informed about further developments and proposals to be considered at the next meetings</a:t>
            </a:r>
            <a:r>
              <a:rPr lang="en-US" sz="1600" dirty="0"/>
              <a:t>  </a:t>
            </a:r>
            <a:endParaRPr lang="en-US" dirty="0"/>
          </a:p>
        </p:txBody>
      </p:sp>
      <p:sp>
        <p:nvSpPr>
          <p:cNvPr id="12" name="AutoShape 18">
            <a:extLst>
              <a:ext uri="{FF2B5EF4-FFF2-40B4-BE49-F238E27FC236}">
                <a16:creationId xmlns:a16="http://schemas.microsoft.com/office/drawing/2014/main" id="{0F37F63F-6437-B74A-B840-536F4D4FB9F5}"/>
              </a:ext>
            </a:extLst>
          </p:cNvPr>
          <p:cNvSpPr txBox="1">
            <a:spLocks noGrp="1" noChangeArrowheads="1"/>
          </p:cNvSpPr>
          <p:nvPr>
            <p:ph type="title"/>
          </p:nvPr>
        </p:nvSpPr>
        <p:spPr bwMode="auto">
          <a:xfrm>
            <a:off x="827584" y="221017"/>
            <a:ext cx="7632848" cy="681038"/>
          </a:xfrm>
          <a:prstGeom prst="roundRect">
            <a:avLst>
              <a:gd name="adj" fmla="val 16667"/>
            </a:avLst>
          </a:prstGeom>
          <a:solidFill>
            <a:srgbClr val="000090"/>
          </a:solidFill>
          <a:ln w="38100">
            <a:solidFill>
              <a:srgbClr val="FF0000"/>
            </a:solidFill>
            <a:round/>
            <a:headEnd/>
            <a:tailEnd/>
          </a:ln>
          <a:effectLst/>
          <a:extLst/>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u="sng" dirty="0">
                <a:solidFill>
                  <a:srgbClr val="FFFF00"/>
                </a:solidFill>
                <a:latin typeface="Arial" panose="020B0604020202020204" pitchFamily="34" charset="0"/>
                <a:cs typeface="Arial" panose="020B0604020202020204" pitchFamily="34" charset="0"/>
              </a:rPr>
              <a:t>JINR’s strategic long-range plans</a:t>
            </a:r>
            <a:endParaRPr lang="en-US" sz="3200" b="1" u="sng" dirty="0">
              <a:solidFill>
                <a:srgbClr val="FFFF00"/>
              </a:solidFill>
              <a:latin typeface="Arial" panose="020B0604020202020204" pitchFamily="34" charset="0"/>
              <a:cs typeface="Arial" panose="020B0604020202020204" pitchFamily="34" charset="0"/>
            </a:endParaRPr>
          </a:p>
          <a:p>
            <a:endParaRPr lang="en-US" sz="800" u="sng" dirty="0">
              <a:solidFill>
                <a:srgbClr val="FFFF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8C68153C-F292-8C49-8708-A48A1DF1266F}"/>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221A80F4-1E76-6C47-8D9B-2D36DD961174}"/>
              </a:ext>
            </a:extLst>
          </p:cNvPr>
          <p:cNvSpPr>
            <a:spLocks noGrp="1"/>
          </p:cNvSpPr>
          <p:nvPr>
            <p:ph type="ftr" sz="quarter" idx="11"/>
          </p:nvPr>
        </p:nvSpPr>
        <p:spPr/>
        <p:txBody>
          <a:bodyPr/>
          <a:lstStyle/>
          <a:p>
            <a:pPr>
              <a:defRPr/>
            </a:pPr>
            <a:r>
              <a:rPr lang="en-US"/>
              <a:t>50th PAC-PP, January 21-22, 2019</a:t>
            </a:r>
            <a:endParaRPr lang="fr-FR"/>
          </a:p>
        </p:txBody>
      </p:sp>
      <p:sp>
        <p:nvSpPr>
          <p:cNvPr id="4" name="Slide Number Placeholder 3">
            <a:extLst>
              <a:ext uri="{FF2B5EF4-FFF2-40B4-BE49-F238E27FC236}">
                <a16:creationId xmlns:a16="http://schemas.microsoft.com/office/drawing/2014/main" id="{C9782E97-87B2-6A40-B2DE-B8A7D91369B1}"/>
              </a:ext>
            </a:extLst>
          </p:cNvPr>
          <p:cNvSpPr>
            <a:spLocks noGrp="1"/>
          </p:cNvSpPr>
          <p:nvPr>
            <p:ph type="sldNum" sz="quarter" idx="12"/>
          </p:nvPr>
        </p:nvSpPr>
        <p:spPr/>
        <p:txBody>
          <a:bodyPr/>
          <a:lstStyle/>
          <a:p>
            <a:pPr>
              <a:defRPr/>
            </a:pPr>
            <a:fld id="{16AAA047-8AEF-4C69-86C3-C9A280890182}" type="slidenum">
              <a:rPr lang="fr-FR" smtClean="0"/>
              <a:pPr>
                <a:defRPr/>
              </a:pPr>
              <a:t>9</a:t>
            </a:fld>
            <a:endParaRPr lang="fr-FR"/>
          </a:p>
        </p:txBody>
      </p:sp>
      <p:sp>
        <p:nvSpPr>
          <p:cNvPr id="9" name="AutoShape 7">
            <a:extLst>
              <a:ext uri="{FF2B5EF4-FFF2-40B4-BE49-F238E27FC236}">
                <a16:creationId xmlns:a16="http://schemas.microsoft.com/office/drawing/2014/main" id="{6D4701BF-5653-D445-B3C7-57B49E832643}"/>
              </a:ext>
            </a:extLst>
          </p:cNvPr>
          <p:cNvSpPr>
            <a:spLocks noChangeArrowheads="1"/>
          </p:cNvSpPr>
          <p:nvPr/>
        </p:nvSpPr>
        <p:spPr bwMode="auto">
          <a:xfrm>
            <a:off x="457200" y="4941168"/>
            <a:ext cx="8235303" cy="909765"/>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An update will be presented later today by Nikolai </a:t>
            </a:r>
            <a:r>
              <a:rPr lang="en-US" dirty="0" err="1"/>
              <a:t>Russakovich</a:t>
            </a:r>
            <a:r>
              <a:rPr lang="en-US" dirty="0"/>
              <a:t>.</a:t>
            </a:r>
          </a:p>
        </p:txBody>
      </p:sp>
    </p:spTree>
    <p:extLst>
      <p:ext uri="{BB962C8B-B14F-4D97-AF65-F5344CB8AC3E}">
        <p14:creationId xmlns:p14="http://schemas.microsoft.com/office/powerpoint/2010/main" val="40653954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35708</TotalTime>
  <Words>1490</Words>
  <Application>Microsoft Macintosh PowerPoint</Application>
  <PresentationFormat>On-screen Show (4:3)</PresentationFormat>
  <Paragraphs>170</Paragraphs>
  <Slides>18</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Abadi MT Condensed Extra Bold</vt:lpstr>
      <vt:lpstr>Arial</vt:lpstr>
      <vt:lpstr>Arial Narrow</vt:lpstr>
      <vt:lpstr>Calibri</vt:lpstr>
      <vt:lpstr>Symbol</vt:lpstr>
      <vt:lpstr>Wingdings</vt:lpstr>
      <vt:lpstr>Thème Office</vt:lpstr>
      <vt:lpstr>PowerPoint Presentation</vt:lpstr>
      <vt:lpstr>Outline</vt:lpstr>
      <vt:lpstr>49th PAC-PP highlights: NICA </vt:lpstr>
      <vt:lpstr>49th PAC-PP highlights: Run 55</vt:lpstr>
      <vt:lpstr>PowerPoint Presentation</vt:lpstr>
      <vt:lpstr>49th PAC-PP highlights: BM@N &amp; MPD </vt:lpstr>
      <vt:lpstr>49th PAC-PP highlights: MPD </vt:lpstr>
      <vt:lpstr> </vt:lpstr>
      <vt:lpstr>JINR’s strategic long-range plans </vt:lpstr>
      <vt:lpstr>Scientific Council (I)</vt:lpstr>
      <vt:lpstr>Scientific Council (II)</vt:lpstr>
      <vt:lpstr>Scientific Council (III)</vt:lpstr>
      <vt:lpstr>Scientific Council (IV)</vt:lpstr>
      <vt:lpstr>Recent Developments</vt:lpstr>
      <vt:lpstr>Recent Developments</vt:lpstr>
      <vt:lpstr>Highlights of the MPD and BM@N  2nd Collaboration meeting   </vt:lpstr>
      <vt:lpstr>50th PAC-PP agenda January 21-22, 2019</vt:lpstr>
      <vt:lpstr>PowerPoint Presentation</vt:lpstr>
    </vt:vector>
  </TitlesOfParts>
  <Company>cea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 on the implementation of the PAC 31st meeting and on the work towards optimization of the research programme</dc:title>
  <dc:creator>egle</dc:creator>
  <cp:lastModifiedBy>Itzhak Tserruya</cp:lastModifiedBy>
  <cp:revision>986</cp:revision>
  <cp:lastPrinted>2013-01-21T16:58:15Z</cp:lastPrinted>
  <dcterms:created xsi:type="dcterms:W3CDTF">2010-01-13T11:24:08Z</dcterms:created>
  <dcterms:modified xsi:type="dcterms:W3CDTF">2019-01-21T05:59:11Z</dcterms:modified>
</cp:coreProperties>
</file>