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3"/>
  </p:notesMasterIdLst>
  <p:sldIdLst>
    <p:sldId id="256" r:id="rId2"/>
    <p:sldId id="267" r:id="rId3"/>
    <p:sldId id="275" r:id="rId4"/>
    <p:sldId id="266" r:id="rId5"/>
    <p:sldId id="257" r:id="rId6"/>
    <p:sldId id="265" r:id="rId7"/>
    <p:sldId id="258" r:id="rId8"/>
    <p:sldId id="259" r:id="rId9"/>
    <p:sldId id="260" r:id="rId10"/>
    <p:sldId id="262" r:id="rId11"/>
    <p:sldId id="264" r:id="rId12"/>
    <p:sldId id="274" r:id="rId13"/>
    <p:sldId id="263" r:id="rId14"/>
    <p:sldId id="268" r:id="rId15"/>
    <p:sldId id="270" r:id="rId16"/>
    <p:sldId id="273" r:id="rId17"/>
    <p:sldId id="276" r:id="rId18"/>
    <p:sldId id="271" r:id="rId19"/>
    <p:sldId id="269" r:id="rId20"/>
    <p:sldId id="278" r:id="rId21"/>
    <p:sldId id="277"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A3B9"/>
    <a:srgbClr val="9BC2E6"/>
    <a:srgbClr val="E58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50"/>
    <p:restoredTop sz="86387" autoAdjust="0"/>
  </p:normalViewPr>
  <p:slideViewPr>
    <p:cSldViewPr>
      <p:cViewPr varScale="1">
        <p:scale>
          <a:sx n="100" d="100"/>
          <a:sy n="100" d="100"/>
        </p:scale>
        <p:origin x="2124" y="96"/>
      </p:cViewPr>
      <p:guideLst>
        <p:guide orient="horz" pos="2160"/>
        <p:guide pos="2880"/>
      </p:guideLst>
    </p:cSldViewPr>
  </p:slideViewPr>
  <p:outlineViewPr>
    <p:cViewPr>
      <p:scale>
        <a:sx n="33" d="100"/>
        <a:sy n="33" d="100"/>
      </p:scale>
      <p:origin x="0" y="-25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D9D03-537B-4198-B576-DAF70C0B6FA4}" type="datetimeFigureOut">
              <a:rPr lang="it-IT" smtClean="0"/>
              <a:t>05/07/2018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109F0-2EF8-44AF-85F8-A0CD0B0C0BB6}" type="slidenum">
              <a:rPr lang="it-IT" smtClean="0"/>
              <a:t>‹#›</a:t>
            </a:fld>
            <a:endParaRPr lang="it-IT"/>
          </a:p>
        </p:txBody>
      </p:sp>
    </p:spTree>
    <p:extLst>
      <p:ext uri="{BB962C8B-B14F-4D97-AF65-F5344CB8AC3E}">
        <p14:creationId xmlns:p14="http://schemas.microsoft.com/office/powerpoint/2010/main" val="111277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B9109F0-2EF8-44AF-85F8-A0CD0B0C0BB6}" type="slidenum">
              <a:rPr lang="it-IT" smtClean="0"/>
              <a:t>1</a:t>
            </a:fld>
            <a:endParaRPr lang="it-IT"/>
          </a:p>
        </p:txBody>
      </p:sp>
    </p:spTree>
    <p:extLst>
      <p:ext uri="{BB962C8B-B14F-4D97-AF65-F5344CB8AC3E}">
        <p14:creationId xmlns:p14="http://schemas.microsoft.com/office/powerpoint/2010/main" val="3988327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analysis</a:t>
            </a:r>
            <a:r>
              <a:rPr lang="it-IT" dirty="0"/>
              <a:t> </a:t>
            </a:r>
            <a:r>
              <a:rPr lang="it-IT" dirty="0" err="1"/>
              <a:t>highlights</a:t>
            </a:r>
            <a:r>
              <a:rPr lang="it-IT" dirty="0"/>
              <a:t> the </a:t>
            </a:r>
            <a:r>
              <a:rPr lang="it-IT" dirty="0" err="1"/>
              <a:t>presence</a:t>
            </a:r>
            <a:r>
              <a:rPr lang="it-IT" dirty="0"/>
              <a:t> of 3 clusters, </a:t>
            </a:r>
            <a:r>
              <a:rPr lang="it-IT" dirty="0" err="1"/>
              <a:t>two</a:t>
            </a:r>
            <a:r>
              <a:rPr lang="it-IT" dirty="0"/>
              <a:t> </a:t>
            </a:r>
            <a:r>
              <a:rPr lang="it-IT" dirty="0" err="1"/>
              <a:t>grouping</a:t>
            </a:r>
            <a:r>
              <a:rPr lang="it-IT" dirty="0"/>
              <a:t> indoor </a:t>
            </a:r>
            <a:r>
              <a:rPr lang="it-IT" dirty="0" err="1"/>
              <a:t>sites</a:t>
            </a:r>
            <a:r>
              <a:rPr lang="it-IT" dirty="0"/>
              <a:t> and one </a:t>
            </a:r>
            <a:r>
              <a:rPr lang="it-IT" dirty="0" err="1"/>
              <a:t>including</a:t>
            </a:r>
            <a:r>
              <a:rPr lang="it-IT" dirty="0"/>
              <a:t> outdoor </a:t>
            </a:r>
            <a:r>
              <a:rPr lang="it-IT" dirty="0" err="1"/>
              <a:t>sites</a:t>
            </a:r>
            <a:r>
              <a:rPr lang="it-IT" dirty="0"/>
              <a:t>; </a:t>
            </a:r>
            <a:r>
              <a:rPr lang="it-IT" dirty="0" err="1"/>
              <a:t>It</a:t>
            </a:r>
            <a:r>
              <a:rPr lang="it-IT" dirty="0"/>
              <a:t> </a:t>
            </a:r>
            <a:r>
              <a:rPr lang="it-IT" dirty="0" err="1"/>
              <a:t>is</a:t>
            </a:r>
            <a:r>
              <a:rPr lang="it-IT" dirty="0"/>
              <a:t> </a:t>
            </a:r>
            <a:r>
              <a:rPr lang="it-IT" dirty="0" err="1"/>
              <a:t>worth</a:t>
            </a:r>
            <a:r>
              <a:rPr lang="it-IT" dirty="0"/>
              <a:t> </a:t>
            </a:r>
            <a:r>
              <a:rPr lang="it-IT" dirty="0" err="1"/>
              <a:t>noting</a:t>
            </a:r>
            <a:r>
              <a:rPr lang="it-IT" dirty="0"/>
              <a:t> </a:t>
            </a:r>
            <a:r>
              <a:rPr lang="it-IT" dirty="0" err="1"/>
              <a:t>that</a:t>
            </a:r>
            <a:r>
              <a:rPr lang="it-IT" dirty="0"/>
              <a:t> the indoor –outdoor </a:t>
            </a:r>
            <a:r>
              <a:rPr lang="it-IT" dirty="0" err="1"/>
              <a:t>structure</a:t>
            </a:r>
            <a:r>
              <a:rPr lang="it-IT" dirty="0"/>
              <a:t> </a:t>
            </a:r>
            <a:r>
              <a:rPr lang="it-IT" dirty="0" err="1"/>
              <a:t>prevails</a:t>
            </a:r>
            <a:r>
              <a:rPr lang="it-IT" dirty="0"/>
              <a:t> on </a:t>
            </a:r>
            <a:r>
              <a:rPr lang="it-IT" dirty="0" err="1"/>
              <a:t>that</a:t>
            </a:r>
            <a:r>
              <a:rPr lang="it-IT" dirty="0"/>
              <a:t> </a:t>
            </a:r>
            <a:r>
              <a:rPr lang="it-IT" dirty="0" err="1"/>
              <a:t>urban</a:t>
            </a:r>
            <a:r>
              <a:rPr lang="it-IT" dirty="0"/>
              <a:t>-rural, </a:t>
            </a:r>
            <a:r>
              <a:rPr lang="it-IT" dirty="0" err="1"/>
              <a:t>also</a:t>
            </a:r>
            <a:r>
              <a:rPr lang="it-IT" dirty="0"/>
              <a:t> </a:t>
            </a:r>
            <a:r>
              <a:rPr lang="it-IT" dirty="0" err="1"/>
              <a:t>based</a:t>
            </a:r>
            <a:r>
              <a:rPr lang="it-IT" dirty="0"/>
              <a:t> on the </a:t>
            </a:r>
            <a:r>
              <a:rPr lang="it-IT" dirty="0" err="1"/>
              <a:t>elements</a:t>
            </a:r>
            <a:r>
              <a:rPr lang="it-IT" dirty="0"/>
              <a:t> of </a:t>
            </a:r>
            <a:r>
              <a:rPr lang="it-IT" dirty="0" err="1"/>
              <a:t>environmental</a:t>
            </a:r>
            <a:r>
              <a:rPr lang="it-IT" dirty="0"/>
              <a:t> </a:t>
            </a:r>
            <a:r>
              <a:rPr lang="it-IT" dirty="0" err="1"/>
              <a:t>concern</a:t>
            </a:r>
            <a:endParaRPr lang="en-US" dirty="0"/>
          </a:p>
        </p:txBody>
      </p:sp>
      <p:sp>
        <p:nvSpPr>
          <p:cNvPr id="4" name="Segnaposto numero diapositiva 3"/>
          <p:cNvSpPr>
            <a:spLocks noGrp="1"/>
          </p:cNvSpPr>
          <p:nvPr>
            <p:ph type="sldNum" sz="quarter" idx="10"/>
          </p:nvPr>
        </p:nvSpPr>
        <p:spPr/>
        <p:txBody>
          <a:bodyPr/>
          <a:lstStyle/>
          <a:p>
            <a:fld id="{3B9109F0-2EF8-44AF-85F8-A0CD0B0C0BB6}" type="slidenum">
              <a:rPr lang="it-IT" smtClean="0"/>
              <a:t>12</a:t>
            </a:fld>
            <a:endParaRPr lang="it-IT"/>
          </a:p>
        </p:txBody>
      </p:sp>
    </p:spTree>
    <p:extLst>
      <p:ext uri="{BB962C8B-B14F-4D97-AF65-F5344CB8AC3E}">
        <p14:creationId xmlns:p14="http://schemas.microsoft.com/office/powerpoint/2010/main" val="1103185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Indoor/outdoor ratio </a:t>
            </a:r>
            <a:r>
              <a:rPr lang="it-IT" dirty="0" err="1"/>
              <a:t>was</a:t>
            </a:r>
            <a:r>
              <a:rPr lang="it-IT" dirty="0"/>
              <a:t> </a:t>
            </a:r>
            <a:r>
              <a:rPr lang="it-IT" dirty="0" err="1"/>
              <a:t>reported</a:t>
            </a:r>
            <a:r>
              <a:rPr lang="it-IT" dirty="0"/>
              <a:t> in the literature by Chen in 2011,  </a:t>
            </a:r>
            <a:r>
              <a:rPr lang="it-IT" dirty="0" err="1"/>
              <a:t>as</a:t>
            </a:r>
            <a:r>
              <a:rPr lang="it-IT" dirty="0"/>
              <a:t> a </a:t>
            </a:r>
            <a:r>
              <a:rPr lang="it-IT" dirty="0" err="1"/>
              <a:t>good</a:t>
            </a:r>
            <a:r>
              <a:rPr lang="it-IT" dirty="0"/>
              <a:t> </a:t>
            </a:r>
            <a:r>
              <a:rPr lang="it-IT" dirty="0" err="1"/>
              <a:t>indicator</a:t>
            </a:r>
            <a:r>
              <a:rPr lang="it-IT" dirty="0"/>
              <a:t> of indoor or outdoor source of the </a:t>
            </a:r>
            <a:r>
              <a:rPr lang="it-IT" dirty="0" err="1"/>
              <a:t>pollution</a:t>
            </a:r>
            <a:r>
              <a:rPr lang="it-IT" dirty="0"/>
              <a:t>. </a:t>
            </a:r>
            <a:r>
              <a:rPr lang="it-IT" dirty="0" err="1"/>
              <a:t>According</a:t>
            </a:r>
            <a:r>
              <a:rPr lang="it-IT" dirty="0"/>
              <a:t> to </a:t>
            </a:r>
            <a:r>
              <a:rPr lang="it-IT" dirty="0" err="1"/>
              <a:t>this</a:t>
            </a:r>
            <a:r>
              <a:rPr lang="it-IT" dirty="0"/>
              <a:t> </a:t>
            </a:r>
            <a:r>
              <a:rPr lang="it-IT" dirty="0" err="1"/>
              <a:t>index</a:t>
            </a:r>
            <a:r>
              <a:rPr lang="it-IT" dirty="0"/>
              <a:t>, ratio </a:t>
            </a:r>
            <a:r>
              <a:rPr lang="it-IT" dirty="0" err="1"/>
              <a:t>higher</a:t>
            </a:r>
            <a:r>
              <a:rPr lang="it-IT" dirty="0"/>
              <a:t> </a:t>
            </a:r>
            <a:r>
              <a:rPr lang="it-IT" dirty="0" err="1"/>
              <a:t>than</a:t>
            </a:r>
            <a:r>
              <a:rPr lang="it-IT" dirty="0"/>
              <a:t> 1 </a:t>
            </a:r>
            <a:r>
              <a:rPr lang="it-IT" dirty="0" err="1"/>
              <a:t>indicates</a:t>
            </a:r>
            <a:r>
              <a:rPr lang="it-IT" dirty="0"/>
              <a:t> an indoor </a:t>
            </a:r>
            <a:r>
              <a:rPr lang="it-IT" dirty="0" err="1"/>
              <a:t>origin</a:t>
            </a:r>
            <a:r>
              <a:rPr lang="it-IT" dirty="0"/>
              <a:t> and vice versa. </a:t>
            </a:r>
            <a:r>
              <a:rPr lang="it-IT" dirty="0" err="1"/>
              <a:t>We</a:t>
            </a:r>
            <a:r>
              <a:rPr lang="it-IT" dirty="0"/>
              <a:t> </a:t>
            </a:r>
            <a:r>
              <a:rPr lang="it-IT" dirty="0" err="1"/>
              <a:t>adopted</a:t>
            </a:r>
            <a:r>
              <a:rPr lang="it-IT" dirty="0"/>
              <a:t> a cautelative </a:t>
            </a:r>
            <a:r>
              <a:rPr lang="it-IT" dirty="0" err="1"/>
              <a:t>criterion</a:t>
            </a:r>
            <a:r>
              <a:rPr lang="it-IT" dirty="0"/>
              <a:t>, </a:t>
            </a:r>
            <a:r>
              <a:rPr lang="it-IT" dirty="0" err="1"/>
              <a:t>considering</a:t>
            </a:r>
            <a:r>
              <a:rPr lang="it-IT" dirty="0"/>
              <a:t> a ratio </a:t>
            </a:r>
            <a:r>
              <a:rPr lang="it-IT" dirty="0" err="1"/>
              <a:t>higher</a:t>
            </a:r>
            <a:r>
              <a:rPr lang="it-IT" dirty="0"/>
              <a:t> </a:t>
            </a:r>
            <a:r>
              <a:rPr lang="it-IT" dirty="0" err="1"/>
              <a:t>than</a:t>
            </a:r>
            <a:r>
              <a:rPr lang="it-IT" dirty="0"/>
              <a:t> 1.25 for indoor source, and </a:t>
            </a:r>
            <a:r>
              <a:rPr lang="it-IT" dirty="0" err="1"/>
              <a:t>lower</a:t>
            </a:r>
            <a:r>
              <a:rPr lang="it-IT" dirty="0"/>
              <a:t> </a:t>
            </a:r>
            <a:r>
              <a:rPr lang="it-IT" dirty="0" err="1"/>
              <a:t>than</a:t>
            </a:r>
            <a:r>
              <a:rPr lang="it-IT" dirty="0"/>
              <a:t> 0.75 for outdoor source. </a:t>
            </a:r>
            <a:r>
              <a:rPr lang="it-IT" dirty="0" err="1"/>
              <a:t>Based</a:t>
            </a:r>
            <a:r>
              <a:rPr lang="it-IT" dirty="0"/>
              <a:t> on </a:t>
            </a:r>
            <a:r>
              <a:rPr lang="it-IT" dirty="0" err="1"/>
              <a:t>this</a:t>
            </a:r>
            <a:r>
              <a:rPr lang="it-IT" dirty="0"/>
              <a:t> ratio, </a:t>
            </a:r>
            <a:r>
              <a:rPr lang="it-IT" dirty="0" err="1"/>
              <a:t>considering</a:t>
            </a:r>
            <a:r>
              <a:rPr lang="it-IT" dirty="0"/>
              <a:t> </a:t>
            </a:r>
            <a:r>
              <a:rPr lang="it-IT" dirty="0" err="1"/>
              <a:t>all</a:t>
            </a:r>
            <a:r>
              <a:rPr lang="it-IT" dirty="0"/>
              <a:t> the </a:t>
            </a:r>
            <a:r>
              <a:rPr lang="it-IT" dirty="0" err="1"/>
              <a:t>seven</a:t>
            </a:r>
            <a:r>
              <a:rPr lang="it-IT" dirty="0"/>
              <a:t> </a:t>
            </a:r>
            <a:r>
              <a:rPr lang="it-IT" dirty="0" err="1"/>
              <a:t>elements</a:t>
            </a:r>
            <a:r>
              <a:rPr lang="it-IT" dirty="0"/>
              <a:t> </a:t>
            </a:r>
            <a:r>
              <a:rPr lang="it-IT" dirty="0" err="1"/>
              <a:t>enriched</a:t>
            </a:r>
            <a:r>
              <a:rPr lang="it-IT" dirty="0"/>
              <a:t> </a:t>
            </a:r>
            <a:r>
              <a:rPr lang="it-IT" dirty="0" err="1"/>
              <a:t>both</a:t>
            </a:r>
            <a:r>
              <a:rPr lang="it-IT" dirty="0"/>
              <a:t> in indoor and outdoor </a:t>
            </a:r>
            <a:r>
              <a:rPr lang="it-IT" dirty="0" err="1"/>
              <a:t>moss</a:t>
            </a:r>
            <a:r>
              <a:rPr lang="it-IT" dirty="0"/>
              <a:t>, Se </a:t>
            </a:r>
            <a:r>
              <a:rPr lang="it-IT" dirty="0" err="1"/>
              <a:t>had</a:t>
            </a:r>
            <a:r>
              <a:rPr lang="it-IT" dirty="0"/>
              <a:t> a </a:t>
            </a:r>
            <a:r>
              <a:rPr lang="it-IT" dirty="0" err="1"/>
              <a:t>mixed</a:t>
            </a:r>
            <a:r>
              <a:rPr lang="it-IT" dirty="0"/>
              <a:t> source;  </a:t>
            </a:r>
            <a:r>
              <a:rPr lang="it-IT" dirty="0" err="1"/>
              <a:t>As</a:t>
            </a:r>
            <a:r>
              <a:rPr lang="it-IT" dirty="0"/>
              <a:t>, B, and </a:t>
            </a:r>
            <a:r>
              <a:rPr lang="it-IT" dirty="0" err="1"/>
              <a:t>Mo</a:t>
            </a:r>
            <a:r>
              <a:rPr lang="it-IT" dirty="0"/>
              <a:t> </a:t>
            </a:r>
            <a:r>
              <a:rPr lang="it-IT" dirty="0" err="1"/>
              <a:t>had</a:t>
            </a:r>
            <a:r>
              <a:rPr lang="it-IT" dirty="0"/>
              <a:t> an outdoor </a:t>
            </a:r>
            <a:r>
              <a:rPr lang="it-IT" dirty="0" err="1"/>
              <a:t>origin</a:t>
            </a:r>
            <a:r>
              <a:rPr lang="it-IT" dirty="0"/>
              <a:t>; Cr Ni and V </a:t>
            </a:r>
            <a:r>
              <a:rPr lang="it-IT" dirty="0" err="1"/>
              <a:t>had</a:t>
            </a:r>
            <a:r>
              <a:rPr lang="it-IT" dirty="0"/>
              <a:t> </a:t>
            </a:r>
            <a:r>
              <a:rPr lang="it-IT" dirty="0" err="1"/>
              <a:t>mainly</a:t>
            </a:r>
            <a:r>
              <a:rPr lang="it-IT" dirty="0"/>
              <a:t> indoor source.</a:t>
            </a:r>
          </a:p>
        </p:txBody>
      </p:sp>
      <p:sp>
        <p:nvSpPr>
          <p:cNvPr id="4" name="Segnaposto numero diapositiva 3"/>
          <p:cNvSpPr>
            <a:spLocks noGrp="1"/>
          </p:cNvSpPr>
          <p:nvPr>
            <p:ph type="sldNum" sz="quarter" idx="10"/>
          </p:nvPr>
        </p:nvSpPr>
        <p:spPr/>
        <p:txBody>
          <a:bodyPr/>
          <a:lstStyle/>
          <a:p>
            <a:fld id="{3B9109F0-2EF8-44AF-85F8-A0CD0B0C0BB6}" type="slidenum">
              <a:rPr lang="it-IT" smtClean="0"/>
              <a:t>13</a:t>
            </a:fld>
            <a:endParaRPr lang="it-IT"/>
          </a:p>
        </p:txBody>
      </p:sp>
    </p:spTree>
    <p:extLst>
      <p:ext uri="{BB962C8B-B14F-4D97-AF65-F5344CB8AC3E}">
        <p14:creationId xmlns:p14="http://schemas.microsoft.com/office/powerpoint/2010/main" val="4228923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Da Wang e Mulligan  2006 (</a:t>
            </a:r>
            <a:r>
              <a:rPr lang="en-US" dirty="0" err="1"/>
              <a:t>Stoten</a:t>
            </a:r>
            <a:r>
              <a:rPr lang="en-US" dirty="0"/>
              <a:t>)Global natural arsenic emissions have been estimated to be around 7900 </a:t>
            </a:r>
            <a:r>
              <a:rPr lang="en-US" dirty="0" err="1"/>
              <a:t>tonnes</a:t>
            </a:r>
            <a:r>
              <a:rPr lang="en-US" dirty="0"/>
              <a:t>/year, while anthropogenic sources of atmospheric arsenic (about 18,800–23,600 </a:t>
            </a:r>
            <a:r>
              <a:rPr lang="en-US" dirty="0" err="1"/>
              <a:t>tonnes</a:t>
            </a:r>
            <a:r>
              <a:rPr lang="en-US" dirty="0"/>
              <a:t>/year) </a:t>
            </a:r>
            <a:endParaRPr lang="it-IT" dirty="0"/>
          </a:p>
        </p:txBody>
      </p:sp>
      <p:sp>
        <p:nvSpPr>
          <p:cNvPr id="4" name="Segnaposto numero diapositiva 3"/>
          <p:cNvSpPr>
            <a:spLocks noGrp="1"/>
          </p:cNvSpPr>
          <p:nvPr>
            <p:ph type="sldNum" sz="quarter" idx="10"/>
          </p:nvPr>
        </p:nvSpPr>
        <p:spPr/>
        <p:txBody>
          <a:bodyPr/>
          <a:lstStyle/>
          <a:p>
            <a:fld id="{3B9109F0-2EF8-44AF-85F8-A0CD0B0C0BB6}" type="slidenum">
              <a:rPr lang="it-IT" smtClean="0"/>
              <a:t>14</a:t>
            </a:fld>
            <a:endParaRPr lang="it-IT"/>
          </a:p>
        </p:txBody>
      </p:sp>
    </p:spTree>
    <p:extLst>
      <p:ext uri="{BB962C8B-B14F-4D97-AF65-F5344CB8AC3E}">
        <p14:creationId xmlns:p14="http://schemas.microsoft.com/office/powerpoint/2010/main" val="782545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B9109F0-2EF8-44AF-85F8-A0CD0B0C0BB6}" type="slidenum">
              <a:rPr lang="it-IT" smtClean="0"/>
              <a:t>15</a:t>
            </a:fld>
            <a:endParaRPr lang="it-IT"/>
          </a:p>
        </p:txBody>
      </p:sp>
    </p:spTree>
    <p:extLst>
      <p:ext uri="{BB962C8B-B14F-4D97-AF65-F5344CB8AC3E}">
        <p14:creationId xmlns:p14="http://schemas.microsoft.com/office/powerpoint/2010/main" val="1056280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hg</a:t>
            </a:r>
          </a:p>
        </p:txBody>
      </p:sp>
      <p:sp>
        <p:nvSpPr>
          <p:cNvPr id="4" name="Segnaposto numero diapositiva 3"/>
          <p:cNvSpPr>
            <a:spLocks noGrp="1"/>
          </p:cNvSpPr>
          <p:nvPr>
            <p:ph type="sldNum" sz="quarter" idx="10"/>
          </p:nvPr>
        </p:nvSpPr>
        <p:spPr/>
        <p:txBody>
          <a:bodyPr/>
          <a:lstStyle/>
          <a:p>
            <a:fld id="{3B9109F0-2EF8-44AF-85F8-A0CD0B0C0BB6}" type="slidenum">
              <a:rPr lang="it-IT" smtClean="0"/>
              <a:t>17</a:t>
            </a:fld>
            <a:endParaRPr lang="it-IT"/>
          </a:p>
        </p:txBody>
      </p:sp>
    </p:spTree>
    <p:extLst>
      <p:ext uri="{BB962C8B-B14F-4D97-AF65-F5344CB8AC3E}">
        <p14:creationId xmlns:p14="http://schemas.microsoft.com/office/powerpoint/2010/main" val="3551192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example, in 1952, a major air pollution disaster in London resulted in passage</a:t>
            </a:r>
          </a:p>
          <a:p>
            <a:r>
              <a:rPr lang="en-US" sz="1200" b="0" i="0" u="none" strike="noStrike" kern="1200" baseline="0" dirty="0">
                <a:solidFill>
                  <a:schemeClr val="tx1"/>
                </a:solidFill>
                <a:latin typeface="+mn-lt"/>
                <a:ea typeface="+mn-ea"/>
                <a:cs typeface="+mn-cs"/>
              </a:rPr>
              <a:t>of the Clean Air Act (in 1956). Consequently, changes were made to the means of heating</a:t>
            </a:r>
          </a:p>
          <a:p>
            <a:r>
              <a:rPr lang="en-US" sz="1200" b="0" i="0" u="none" strike="noStrike" kern="1200" baseline="0" dirty="0">
                <a:solidFill>
                  <a:schemeClr val="tx1"/>
                </a:solidFill>
                <a:latin typeface="+mn-lt"/>
                <a:ea typeface="+mn-ea"/>
                <a:cs typeface="+mn-cs"/>
              </a:rPr>
              <a:t>homes. Fireplaces, typically placed in each room and the use of soft coal, were successfully</a:t>
            </a:r>
          </a:p>
          <a:p>
            <a:r>
              <a:rPr lang="en-US" sz="1200" b="0" i="0" u="none" strike="noStrike" kern="1200" baseline="0" dirty="0">
                <a:solidFill>
                  <a:schemeClr val="tx1"/>
                </a:solidFill>
                <a:latin typeface="+mn-lt"/>
                <a:ea typeface="+mn-ea"/>
                <a:cs typeface="+mn-cs"/>
              </a:rPr>
              <a:t>replaced by central or electrical heating systems (</a:t>
            </a:r>
            <a:r>
              <a:rPr lang="en-US" sz="1200" b="0" i="0" u="none" strike="noStrike" kern="1200" baseline="0" dirty="0" err="1">
                <a:solidFill>
                  <a:schemeClr val="tx1"/>
                </a:solidFill>
                <a:latin typeface="+mn-lt"/>
                <a:ea typeface="+mn-ea"/>
                <a:cs typeface="+mn-cs"/>
              </a:rPr>
              <a:t>Boubel</a:t>
            </a:r>
            <a:r>
              <a:rPr lang="en-US" sz="1200" b="0" i="0" u="none" strike="noStrike" kern="1200" baseline="0" dirty="0">
                <a:solidFill>
                  <a:schemeClr val="tx1"/>
                </a:solidFill>
                <a:latin typeface="+mn-lt"/>
                <a:ea typeface="+mn-ea"/>
                <a:cs typeface="+mn-cs"/>
              </a:rPr>
              <a:t> et al., 1994).</a:t>
            </a:r>
            <a:endParaRPr lang="it-IT" dirty="0"/>
          </a:p>
        </p:txBody>
      </p:sp>
      <p:sp>
        <p:nvSpPr>
          <p:cNvPr id="4" name="Segnaposto numero diapositiva 3"/>
          <p:cNvSpPr>
            <a:spLocks noGrp="1"/>
          </p:cNvSpPr>
          <p:nvPr>
            <p:ph type="sldNum" sz="quarter" idx="10"/>
          </p:nvPr>
        </p:nvSpPr>
        <p:spPr/>
        <p:txBody>
          <a:bodyPr/>
          <a:lstStyle/>
          <a:p>
            <a:fld id="{3B9109F0-2EF8-44AF-85F8-A0CD0B0C0BB6}" type="slidenum">
              <a:rPr lang="it-IT" smtClean="0"/>
              <a:t>18</a:t>
            </a:fld>
            <a:endParaRPr lang="it-IT"/>
          </a:p>
        </p:txBody>
      </p:sp>
    </p:spTree>
    <p:extLst>
      <p:ext uri="{BB962C8B-B14F-4D97-AF65-F5344CB8AC3E}">
        <p14:creationId xmlns:p14="http://schemas.microsoft.com/office/powerpoint/2010/main" val="1276652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3B9109F0-2EF8-44AF-85F8-A0CD0B0C0BB6}" type="slidenum">
              <a:rPr lang="it-IT" smtClean="0"/>
              <a:t>20</a:t>
            </a:fld>
            <a:endParaRPr lang="it-IT"/>
          </a:p>
        </p:txBody>
      </p:sp>
    </p:spTree>
    <p:extLst>
      <p:ext uri="{BB962C8B-B14F-4D97-AF65-F5344CB8AC3E}">
        <p14:creationId xmlns:p14="http://schemas.microsoft.com/office/powerpoint/2010/main" val="2778045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Intro – </a:t>
            </a:r>
            <a:r>
              <a:rPr lang="it-IT" dirty="0" err="1"/>
              <a:t>moss</a:t>
            </a:r>
            <a:r>
              <a:rPr lang="it-IT" dirty="0"/>
              <a:t> </a:t>
            </a:r>
            <a:r>
              <a:rPr lang="it-IT" dirty="0" err="1"/>
              <a:t>bags</a:t>
            </a:r>
            <a:r>
              <a:rPr lang="it-IT" dirty="0"/>
              <a:t> e </a:t>
            </a:r>
            <a:r>
              <a:rPr lang="it-IT" dirty="0" err="1"/>
              <a:t>biomonitoraggio</a:t>
            </a:r>
            <a:r>
              <a:rPr lang="it-IT" dirty="0"/>
              <a:t>…plastiche</a:t>
            </a:r>
          </a:p>
        </p:txBody>
      </p:sp>
      <p:sp>
        <p:nvSpPr>
          <p:cNvPr id="4" name="Segnaposto numero diapositiva 3"/>
          <p:cNvSpPr>
            <a:spLocks noGrp="1"/>
          </p:cNvSpPr>
          <p:nvPr>
            <p:ph type="sldNum" sz="quarter" idx="10"/>
          </p:nvPr>
        </p:nvSpPr>
        <p:spPr/>
        <p:txBody>
          <a:bodyPr/>
          <a:lstStyle/>
          <a:p>
            <a:fld id="{3B9109F0-2EF8-44AF-85F8-A0CD0B0C0BB6}" type="slidenum">
              <a:rPr lang="it-IT" smtClean="0"/>
              <a:t>2</a:t>
            </a:fld>
            <a:endParaRPr lang="it-IT"/>
          </a:p>
        </p:txBody>
      </p:sp>
    </p:spTree>
    <p:extLst>
      <p:ext uri="{BB962C8B-B14F-4D97-AF65-F5344CB8AC3E}">
        <p14:creationId xmlns:p14="http://schemas.microsoft.com/office/powerpoint/2010/main" val="63521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Related to human exposure, which is one of the main goals of the reviewed studies, the weak potential of using the sole outdoor concentrations to represent personal exposure to PM is confirmed by the literature.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 Bo et al 2017 review</a:t>
            </a:r>
          </a:p>
          <a:p>
            <a:r>
              <a:rPr lang="en-US" sz="1200" kern="1200" dirty="0" err="1">
                <a:solidFill>
                  <a:schemeClr val="tx1"/>
                </a:solidFill>
                <a:effectLst/>
                <a:latin typeface="+mn-lt"/>
                <a:ea typeface="+mn-ea"/>
                <a:cs typeface="+mn-cs"/>
              </a:rPr>
              <a:t>Aggiungere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frase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volume di </a:t>
            </a:r>
            <a:r>
              <a:rPr lang="en-US" sz="1200" kern="1200" dirty="0" err="1">
                <a:solidFill>
                  <a:schemeClr val="tx1"/>
                </a:solidFill>
                <a:effectLst/>
                <a:latin typeface="+mn-lt"/>
                <a:ea typeface="+mn-ea"/>
                <a:cs typeface="+mn-cs"/>
              </a:rPr>
              <a:t>studi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ambienti</a:t>
            </a:r>
            <a:r>
              <a:rPr lang="en-US" sz="1200" kern="1200" dirty="0">
                <a:solidFill>
                  <a:schemeClr val="tx1"/>
                </a:solidFill>
                <a:effectLst/>
                <a:latin typeface="+mn-lt"/>
                <a:ea typeface="+mn-ea"/>
                <a:cs typeface="+mn-cs"/>
              </a:rPr>
              <a:t> outdoor e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indoor</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3B9109F0-2EF8-44AF-85F8-A0CD0B0C0BB6}" type="slidenum">
              <a:rPr lang="it-IT" smtClean="0"/>
              <a:t>4</a:t>
            </a:fld>
            <a:endParaRPr lang="it-IT"/>
          </a:p>
        </p:txBody>
      </p:sp>
    </p:spTree>
    <p:extLst>
      <p:ext uri="{BB962C8B-B14F-4D97-AF65-F5344CB8AC3E}">
        <p14:creationId xmlns:p14="http://schemas.microsoft.com/office/powerpoint/2010/main" val="211177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Mettere</a:t>
            </a:r>
            <a:r>
              <a:rPr lang="it-IT" baseline="0" dirty="0"/>
              <a:t> info sul </a:t>
            </a:r>
            <a:r>
              <a:rPr lang="it-IT" baseline="0" dirty="0" err="1"/>
              <a:t>risk</a:t>
            </a:r>
            <a:r>
              <a:rPr lang="it-IT" baseline="0" dirty="0"/>
              <a:t> </a:t>
            </a:r>
            <a:r>
              <a:rPr lang="it-IT" baseline="0" dirty="0" err="1"/>
              <a:t>assessment</a:t>
            </a:r>
            <a:r>
              <a:rPr lang="it-IT" baseline="0" dirty="0"/>
              <a:t> principalmente basato su ambienti out anche se la maggior parte del tempo si passa in ambienti indoor. Fonti elementi che si arricchiscono. Pochi lavori sul </a:t>
            </a:r>
            <a:r>
              <a:rPr lang="it-IT" baseline="0"/>
              <a:t>indoor…</a:t>
            </a:r>
            <a:endParaRPr lang="it-IT"/>
          </a:p>
        </p:txBody>
      </p:sp>
      <p:sp>
        <p:nvSpPr>
          <p:cNvPr id="4" name="Segnaposto numero diapositiva 3"/>
          <p:cNvSpPr>
            <a:spLocks noGrp="1"/>
          </p:cNvSpPr>
          <p:nvPr>
            <p:ph type="sldNum" sz="quarter" idx="10"/>
          </p:nvPr>
        </p:nvSpPr>
        <p:spPr/>
        <p:txBody>
          <a:bodyPr/>
          <a:lstStyle/>
          <a:p>
            <a:fld id="{3B9109F0-2EF8-44AF-85F8-A0CD0B0C0BB6}" type="slidenum">
              <a:rPr lang="it-IT" smtClean="0"/>
              <a:t>6</a:t>
            </a:fld>
            <a:endParaRPr lang="it-IT"/>
          </a:p>
        </p:txBody>
      </p:sp>
    </p:spTree>
    <p:extLst>
      <p:ext uri="{BB962C8B-B14F-4D97-AF65-F5344CB8AC3E}">
        <p14:creationId xmlns:p14="http://schemas.microsoft.com/office/powerpoint/2010/main" val="1074707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We</a:t>
            </a:r>
            <a:r>
              <a:rPr lang="it-IT" baseline="0" dirty="0"/>
              <a:t> </a:t>
            </a:r>
            <a:r>
              <a:rPr lang="it-IT" baseline="0" dirty="0" err="1"/>
              <a:t>utilized</a:t>
            </a:r>
            <a:r>
              <a:rPr lang="it-IT" baseline="0" dirty="0"/>
              <a:t> for </a:t>
            </a:r>
            <a:r>
              <a:rPr lang="it-IT" baseline="0" dirty="0" err="1"/>
              <a:t>our</a:t>
            </a:r>
            <a:r>
              <a:rPr lang="it-IT" baseline="0" dirty="0"/>
              <a:t> </a:t>
            </a:r>
            <a:r>
              <a:rPr lang="it-IT" baseline="0" dirty="0" err="1"/>
              <a:t>comparisons</a:t>
            </a:r>
            <a:r>
              <a:rPr lang="it-IT" baseline="0" dirty="0"/>
              <a:t> </a:t>
            </a:r>
            <a:r>
              <a:rPr lang="it-IT" baseline="0" dirty="0" err="1"/>
              <a:t>only</a:t>
            </a:r>
            <a:r>
              <a:rPr lang="it-IT" baseline="0" dirty="0"/>
              <a:t> </a:t>
            </a:r>
            <a:r>
              <a:rPr lang="it-IT" baseline="0" dirty="0" err="1"/>
              <a:t>those</a:t>
            </a:r>
            <a:r>
              <a:rPr lang="it-IT" baseline="0" dirty="0"/>
              <a:t> </a:t>
            </a:r>
            <a:r>
              <a:rPr lang="it-IT" baseline="0" dirty="0" err="1"/>
              <a:t>elements</a:t>
            </a:r>
            <a:r>
              <a:rPr lang="it-IT" baseline="0" dirty="0"/>
              <a:t> </a:t>
            </a:r>
            <a:r>
              <a:rPr lang="it-IT" baseline="0" dirty="0" err="1"/>
              <a:t>enriched</a:t>
            </a:r>
            <a:r>
              <a:rPr lang="it-IT" baseline="0" dirty="0"/>
              <a:t> in more </a:t>
            </a:r>
            <a:r>
              <a:rPr lang="it-IT" baseline="0" dirty="0" err="1"/>
              <a:t>than</a:t>
            </a:r>
            <a:r>
              <a:rPr lang="it-IT" baseline="0" dirty="0"/>
              <a:t> 60% of the </a:t>
            </a:r>
            <a:r>
              <a:rPr lang="it-IT" baseline="0" dirty="0" err="1"/>
              <a:t>exposure</a:t>
            </a:r>
            <a:r>
              <a:rPr lang="it-IT" baseline="0" dirty="0"/>
              <a:t> </a:t>
            </a:r>
            <a:r>
              <a:rPr lang="it-IT" baseline="0" dirty="0" err="1"/>
              <a:t>sites</a:t>
            </a:r>
            <a:r>
              <a:rPr lang="it-IT" baseline="0" dirty="0"/>
              <a:t>.</a:t>
            </a:r>
            <a:endParaRPr lang="en-GB" dirty="0"/>
          </a:p>
        </p:txBody>
      </p:sp>
      <p:sp>
        <p:nvSpPr>
          <p:cNvPr id="4" name="Segnaposto numero diapositiva 3"/>
          <p:cNvSpPr>
            <a:spLocks noGrp="1"/>
          </p:cNvSpPr>
          <p:nvPr>
            <p:ph type="sldNum" sz="quarter" idx="10"/>
          </p:nvPr>
        </p:nvSpPr>
        <p:spPr/>
        <p:txBody>
          <a:bodyPr/>
          <a:lstStyle/>
          <a:p>
            <a:fld id="{3B9109F0-2EF8-44AF-85F8-A0CD0B0C0BB6}" type="slidenum">
              <a:rPr lang="it-IT" smtClean="0"/>
              <a:t>7</a:t>
            </a:fld>
            <a:endParaRPr lang="it-IT"/>
          </a:p>
        </p:txBody>
      </p:sp>
    </p:spTree>
    <p:extLst>
      <p:ext uri="{BB962C8B-B14F-4D97-AF65-F5344CB8AC3E}">
        <p14:creationId xmlns:p14="http://schemas.microsoft.com/office/powerpoint/2010/main" val="2062770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The cluster analysis of the sites based on all element contents highlights a clear distinction between outdoor sites, </a:t>
            </a:r>
            <a:r>
              <a:rPr lang="it-IT" sz="1200" kern="1200" dirty="0">
                <a:solidFill>
                  <a:schemeClr val="tx1"/>
                </a:solidFill>
                <a:latin typeface="+mn-lt"/>
                <a:ea typeface="+mn-ea"/>
                <a:cs typeface="+mn-cs"/>
              </a:rPr>
              <a:t>and indoor </a:t>
            </a:r>
            <a:r>
              <a:rPr lang="it-IT" sz="1200" kern="1200" dirty="0" err="1">
                <a:solidFill>
                  <a:schemeClr val="tx1"/>
                </a:solidFill>
                <a:latin typeface="+mn-lt"/>
                <a:ea typeface="+mn-ea"/>
                <a:cs typeface="+mn-cs"/>
              </a:rPr>
              <a:t>sites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including</a:t>
            </a:r>
            <a:r>
              <a:rPr lang="it-IT" sz="1200" kern="1200" dirty="0">
                <a:solidFill>
                  <a:schemeClr val="tx1"/>
                </a:solidFill>
                <a:latin typeface="+mn-lt"/>
                <a:ea typeface="+mn-ea"/>
                <a:cs typeface="+mn-cs"/>
              </a:rPr>
              <a:t> T0, with a </a:t>
            </a:r>
            <a:r>
              <a:rPr lang="it-IT" sz="1200" kern="1200" dirty="0" err="1">
                <a:solidFill>
                  <a:schemeClr val="tx1"/>
                </a:solidFill>
                <a:latin typeface="+mn-lt"/>
                <a:ea typeface="+mn-ea"/>
                <a:cs typeface="+mn-cs"/>
              </a:rPr>
              <a:t>lower</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level</a:t>
            </a:r>
            <a:r>
              <a:rPr lang="it-IT" sz="1200" kern="1200" dirty="0">
                <a:solidFill>
                  <a:schemeClr val="tx1"/>
                </a:solidFill>
                <a:latin typeface="+mn-lt"/>
                <a:ea typeface="+mn-ea"/>
                <a:cs typeface="+mn-cs"/>
              </a:rPr>
              <a:t> of </a:t>
            </a:r>
            <a:r>
              <a:rPr lang="it-IT" sz="1200" kern="1200" dirty="0" err="1">
                <a:solidFill>
                  <a:schemeClr val="tx1"/>
                </a:solidFill>
                <a:latin typeface="+mn-lt"/>
                <a:ea typeface="+mn-ea"/>
                <a:cs typeface="+mn-cs"/>
              </a:rPr>
              <a:t>pollution</a:t>
            </a:r>
            <a:endParaRPr lang="en-US" sz="1200" kern="1200" dirty="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3B9109F0-2EF8-44AF-85F8-A0CD0B0C0BB6}" type="slidenum">
              <a:rPr lang="it-IT" smtClean="0"/>
              <a:t>8</a:t>
            </a:fld>
            <a:endParaRPr lang="it-IT"/>
          </a:p>
        </p:txBody>
      </p:sp>
    </p:spTree>
    <p:extLst>
      <p:ext uri="{BB962C8B-B14F-4D97-AF65-F5344CB8AC3E}">
        <p14:creationId xmlns:p14="http://schemas.microsoft.com/office/powerpoint/2010/main" val="169149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A PCA of outdoor </a:t>
            </a:r>
            <a:r>
              <a:rPr lang="it-IT" dirty="0" err="1"/>
              <a:t>sites</a:t>
            </a:r>
            <a:r>
              <a:rPr lang="it-IT" dirty="0"/>
              <a:t>, </a:t>
            </a:r>
            <a:r>
              <a:rPr lang="it-IT" dirty="0" err="1"/>
              <a:t>carried</a:t>
            </a:r>
            <a:r>
              <a:rPr lang="it-IT" dirty="0"/>
              <a:t> out </a:t>
            </a:r>
            <a:r>
              <a:rPr lang="it-IT" dirty="0" err="1"/>
              <a:t>using</a:t>
            </a:r>
            <a:r>
              <a:rPr lang="it-IT" dirty="0"/>
              <a:t> </a:t>
            </a:r>
            <a:r>
              <a:rPr lang="it-IT" dirty="0" err="1"/>
              <a:t>only</a:t>
            </a:r>
            <a:r>
              <a:rPr lang="it-IT" dirty="0"/>
              <a:t> the 15 </a:t>
            </a:r>
            <a:r>
              <a:rPr lang="it-IT" dirty="0" err="1"/>
              <a:t>enriched</a:t>
            </a:r>
            <a:r>
              <a:rPr lang="it-IT" dirty="0"/>
              <a:t> </a:t>
            </a:r>
            <a:r>
              <a:rPr lang="it-IT" dirty="0" err="1"/>
              <a:t>elements</a:t>
            </a:r>
            <a:r>
              <a:rPr lang="it-IT" dirty="0"/>
              <a:t>, shows a </a:t>
            </a:r>
            <a:r>
              <a:rPr lang="it-IT" dirty="0" err="1"/>
              <a:t>clear</a:t>
            </a:r>
            <a:r>
              <a:rPr lang="it-IT" dirty="0"/>
              <a:t> </a:t>
            </a:r>
            <a:r>
              <a:rPr lang="it-IT" dirty="0" err="1"/>
              <a:t>partitioning</a:t>
            </a:r>
            <a:r>
              <a:rPr lang="it-IT" dirty="0"/>
              <a:t> of cluster with rural </a:t>
            </a:r>
            <a:r>
              <a:rPr lang="it-IT" dirty="0" err="1"/>
              <a:t>sites</a:t>
            </a:r>
            <a:r>
              <a:rPr lang="it-IT" dirty="0"/>
              <a:t> </a:t>
            </a:r>
            <a:r>
              <a:rPr lang="it-IT" dirty="0" err="1"/>
              <a:t>including</a:t>
            </a:r>
            <a:r>
              <a:rPr lang="it-IT" dirty="0"/>
              <a:t> T0, and </a:t>
            </a:r>
            <a:r>
              <a:rPr lang="it-IT" dirty="0" err="1"/>
              <a:t>urban</a:t>
            </a:r>
            <a:r>
              <a:rPr lang="it-IT" dirty="0"/>
              <a:t> </a:t>
            </a:r>
            <a:r>
              <a:rPr lang="it-IT" dirty="0" err="1"/>
              <a:t>sites</a:t>
            </a:r>
            <a:r>
              <a:rPr lang="it-IT" dirty="0"/>
              <a:t> </a:t>
            </a:r>
            <a:r>
              <a:rPr lang="it-IT" dirty="0" err="1"/>
              <a:t>along</a:t>
            </a:r>
            <a:r>
              <a:rPr lang="it-IT" dirty="0"/>
              <a:t> the first </a:t>
            </a:r>
            <a:r>
              <a:rPr lang="it-IT" dirty="0" err="1"/>
              <a:t>factor</a:t>
            </a:r>
            <a:r>
              <a:rPr lang="it-IT" dirty="0"/>
              <a:t>. Urban </a:t>
            </a:r>
            <a:r>
              <a:rPr lang="it-IT" dirty="0" err="1"/>
              <a:t>sites</a:t>
            </a:r>
            <a:r>
              <a:rPr lang="it-IT" dirty="0"/>
              <a:t> are </a:t>
            </a:r>
            <a:r>
              <a:rPr lang="it-IT" dirty="0" err="1"/>
              <a:t>divided</a:t>
            </a:r>
            <a:r>
              <a:rPr lang="it-IT" dirty="0"/>
              <a:t> in </a:t>
            </a:r>
            <a:r>
              <a:rPr lang="it-IT" dirty="0" err="1"/>
              <a:t>two</a:t>
            </a:r>
            <a:r>
              <a:rPr lang="it-IT" dirty="0"/>
              <a:t> </a:t>
            </a:r>
            <a:r>
              <a:rPr lang="it-IT" dirty="0" err="1"/>
              <a:t>subclusters</a:t>
            </a:r>
            <a:r>
              <a:rPr lang="it-IT" dirty="0"/>
              <a:t> </a:t>
            </a:r>
            <a:r>
              <a:rPr lang="it-IT" dirty="0" err="1"/>
              <a:t>along</a:t>
            </a:r>
            <a:r>
              <a:rPr lang="it-IT" dirty="0"/>
              <a:t> the </a:t>
            </a:r>
            <a:r>
              <a:rPr lang="it-IT" dirty="0" err="1"/>
              <a:t>factor</a:t>
            </a:r>
            <a:r>
              <a:rPr lang="it-IT" dirty="0"/>
              <a:t> 2 </a:t>
            </a:r>
            <a:r>
              <a:rPr lang="it-IT" dirty="0" err="1"/>
              <a:t>but</a:t>
            </a:r>
            <a:r>
              <a:rPr lang="it-IT" dirty="0"/>
              <a:t> </a:t>
            </a:r>
            <a:r>
              <a:rPr lang="it-IT" dirty="0" err="1"/>
              <a:t>it</a:t>
            </a:r>
            <a:r>
              <a:rPr lang="it-IT" dirty="0"/>
              <a:t> accounts </a:t>
            </a:r>
            <a:r>
              <a:rPr lang="it-IT" dirty="0" err="1"/>
              <a:t>only</a:t>
            </a:r>
            <a:r>
              <a:rPr lang="it-IT" dirty="0"/>
              <a:t> for 13 % of the </a:t>
            </a:r>
            <a:r>
              <a:rPr lang="it-IT" dirty="0" err="1"/>
              <a:t>total</a:t>
            </a:r>
            <a:r>
              <a:rPr lang="it-IT" dirty="0"/>
              <a:t> </a:t>
            </a:r>
            <a:r>
              <a:rPr lang="it-IT" dirty="0" err="1"/>
              <a:t>variance</a:t>
            </a:r>
            <a:r>
              <a:rPr lang="it-IT" dirty="0"/>
              <a:t>. </a:t>
            </a:r>
          </a:p>
        </p:txBody>
      </p:sp>
      <p:sp>
        <p:nvSpPr>
          <p:cNvPr id="4" name="Segnaposto numero diapositiva 3"/>
          <p:cNvSpPr>
            <a:spLocks noGrp="1"/>
          </p:cNvSpPr>
          <p:nvPr>
            <p:ph type="sldNum" sz="quarter" idx="10"/>
          </p:nvPr>
        </p:nvSpPr>
        <p:spPr/>
        <p:txBody>
          <a:bodyPr/>
          <a:lstStyle/>
          <a:p>
            <a:fld id="{3B9109F0-2EF8-44AF-85F8-A0CD0B0C0BB6}" type="slidenum">
              <a:rPr lang="it-IT" smtClean="0"/>
              <a:t>9</a:t>
            </a:fld>
            <a:endParaRPr lang="it-IT"/>
          </a:p>
        </p:txBody>
      </p:sp>
    </p:spTree>
    <p:extLst>
      <p:ext uri="{BB962C8B-B14F-4D97-AF65-F5344CB8AC3E}">
        <p14:creationId xmlns:p14="http://schemas.microsoft.com/office/powerpoint/2010/main" val="338657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a:t>Although</a:t>
            </a:r>
            <a:r>
              <a:rPr lang="it-IT" dirty="0"/>
              <a:t> a </a:t>
            </a:r>
            <a:r>
              <a:rPr lang="it-IT" dirty="0" err="1"/>
              <a:t>clear</a:t>
            </a:r>
            <a:r>
              <a:rPr lang="it-IT" dirty="0"/>
              <a:t> site </a:t>
            </a:r>
            <a:r>
              <a:rPr lang="it-IT" dirty="0" err="1"/>
              <a:t>distribution</a:t>
            </a:r>
            <a:r>
              <a:rPr lang="it-IT" dirty="0"/>
              <a:t> </a:t>
            </a:r>
            <a:r>
              <a:rPr lang="it-IT" dirty="0" err="1"/>
              <a:t>is</a:t>
            </a:r>
            <a:r>
              <a:rPr lang="it-IT" dirty="0"/>
              <a:t> </a:t>
            </a:r>
            <a:r>
              <a:rPr lang="it-IT" dirty="0" err="1"/>
              <a:t>not</a:t>
            </a:r>
            <a:r>
              <a:rPr lang="it-IT" dirty="0"/>
              <a:t> </a:t>
            </a:r>
            <a:r>
              <a:rPr lang="it-IT" dirty="0" err="1"/>
              <a:t>evident</a:t>
            </a:r>
            <a:r>
              <a:rPr lang="it-IT" dirty="0"/>
              <a:t> </a:t>
            </a:r>
            <a:r>
              <a:rPr lang="it-IT" dirty="0" err="1"/>
              <a:t>according</a:t>
            </a:r>
            <a:r>
              <a:rPr lang="it-IT" dirty="0"/>
              <a:t> to the first </a:t>
            </a:r>
            <a:r>
              <a:rPr lang="it-IT" dirty="0" err="1"/>
              <a:t>factor</a:t>
            </a:r>
            <a:r>
              <a:rPr lang="it-IT" dirty="0"/>
              <a:t>, a </a:t>
            </a:r>
            <a:r>
              <a:rPr lang="it-IT" dirty="0" err="1"/>
              <a:t>pollution</a:t>
            </a:r>
            <a:r>
              <a:rPr lang="it-IT" dirty="0"/>
              <a:t> </a:t>
            </a:r>
            <a:r>
              <a:rPr lang="it-IT" dirty="0" err="1"/>
              <a:t>gradient</a:t>
            </a:r>
            <a:r>
              <a:rPr lang="it-IT" dirty="0"/>
              <a:t> can be </a:t>
            </a:r>
            <a:r>
              <a:rPr lang="it-IT" dirty="0" err="1"/>
              <a:t>observed</a:t>
            </a:r>
            <a:r>
              <a:rPr lang="it-IT" dirty="0"/>
              <a:t> </a:t>
            </a:r>
            <a:r>
              <a:rPr lang="it-IT" dirty="0" err="1"/>
              <a:t>along</a:t>
            </a:r>
            <a:r>
              <a:rPr lang="it-IT" dirty="0"/>
              <a:t> the second </a:t>
            </a:r>
            <a:r>
              <a:rPr lang="it-IT" dirty="0" err="1"/>
              <a:t>factor</a:t>
            </a:r>
            <a:r>
              <a:rPr lang="it-IT" dirty="0"/>
              <a:t>, from T0 to rural, and </a:t>
            </a:r>
            <a:r>
              <a:rPr lang="it-IT" dirty="0" err="1"/>
              <a:t>finally</a:t>
            </a:r>
            <a:r>
              <a:rPr lang="it-IT" dirty="0"/>
              <a:t> </a:t>
            </a:r>
            <a:r>
              <a:rPr lang="it-IT" dirty="0" err="1"/>
              <a:t>urban</a:t>
            </a:r>
            <a:r>
              <a:rPr lang="it-IT" dirty="0"/>
              <a:t> </a:t>
            </a:r>
            <a:r>
              <a:rPr lang="it-IT" dirty="0" err="1"/>
              <a:t>sites</a:t>
            </a:r>
            <a:r>
              <a:rPr lang="it-IT" dirty="0"/>
              <a:t>. </a:t>
            </a:r>
            <a:r>
              <a:rPr lang="it-IT" dirty="0" err="1"/>
              <a:t>Nonetheless</a:t>
            </a:r>
            <a:r>
              <a:rPr lang="it-IT" dirty="0"/>
              <a:t>, </a:t>
            </a:r>
            <a:r>
              <a:rPr lang="it-IT" dirty="0" err="1"/>
              <a:t>along</a:t>
            </a:r>
            <a:r>
              <a:rPr lang="it-IT" dirty="0"/>
              <a:t> the first </a:t>
            </a:r>
            <a:r>
              <a:rPr lang="it-IT" dirty="0" err="1"/>
              <a:t>factor</a:t>
            </a:r>
            <a:r>
              <a:rPr lang="it-IT" dirty="0"/>
              <a:t> the </a:t>
            </a:r>
            <a:r>
              <a:rPr lang="it-IT" dirty="0" err="1"/>
              <a:t>concentration</a:t>
            </a:r>
            <a:r>
              <a:rPr lang="it-IT" dirty="0"/>
              <a:t> </a:t>
            </a:r>
            <a:r>
              <a:rPr lang="it-IT" dirty="0" err="1"/>
              <a:t>pf</a:t>
            </a:r>
            <a:r>
              <a:rPr lang="it-IT" dirty="0"/>
              <a:t> </a:t>
            </a:r>
            <a:r>
              <a:rPr lang="it-IT" dirty="0" err="1"/>
              <a:t>enriched</a:t>
            </a:r>
            <a:r>
              <a:rPr lang="it-IT" dirty="0"/>
              <a:t> </a:t>
            </a:r>
            <a:r>
              <a:rPr lang="it-IT" dirty="0" err="1"/>
              <a:t>elements</a:t>
            </a:r>
            <a:r>
              <a:rPr lang="it-IT" dirty="0"/>
              <a:t> </a:t>
            </a:r>
            <a:r>
              <a:rPr lang="it-IT" dirty="0" err="1"/>
              <a:t>increases</a:t>
            </a:r>
            <a:r>
              <a:rPr lang="it-IT" dirty="0"/>
              <a:t>.</a:t>
            </a:r>
          </a:p>
        </p:txBody>
      </p:sp>
      <p:sp>
        <p:nvSpPr>
          <p:cNvPr id="4" name="Segnaposto numero diapositiva 3"/>
          <p:cNvSpPr>
            <a:spLocks noGrp="1"/>
          </p:cNvSpPr>
          <p:nvPr>
            <p:ph type="sldNum" sz="quarter" idx="10"/>
          </p:nvPr>
        </p:nvSpPr>
        <p:spPr/>
        <p:txBody>
          <a:bodyPr/>
          <a:lstStyle/>
          <a:p>
            <a:fld id="{3B9109F0-2EF8-44AF-85F8-A0CD0B0C0BB6}" type="slidenum">
              <a:rPr lang="it-IT" smtClean="0"/>
              <a:t>10</a:t>
            </a:fld>
            <a:endParaRPr lang="it-IT"/>
          </a:p>
        </p:txBody>
      </p:sp>
    </p:spTree>
    <p:extLst>
      <p:ext uri="{BB962C8B-B14F-4D97-AF65-F5344CB8AC3E}">
        <p14:creationId xmlns:p14="http://schemas.microsoft.com/office/powerpoint/2010/main" val="271045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In the sites indicated by the red star, vehicular traffic is the main responsible of outdoor pollution level; indeed these sites are located in areas with dense traffic. By contrast, site 4 from Naples is in  a limited traffic area and Naples 5 is 300 </a:t>
            </a:r>
            <a:r>
              <a:rPr lang="en-GB" dirty="0" err="1"/>
              <a:t>mt</a:t>
            </a:r>
            <a:r>
              <a:rPr lang="en-GB" dirty="0"/>
              <a:t> above see level, and previous studies in the city showed a significant difference between pollution level from downtown to the hill, with downtown having the highest level of metal pollution. It is noteworthy that rural areas exhibit similar level of pollution both indoor and outdoor. This could depend on the different life style in these areas, where in spring-summer the homes remain open all day long, differently from urban area.</a:t>
            </a:r>
          </a:p>
        </p:txBody>
      </p:sp>
      <p:sp>
        <p:nvSpPr>
          <p:cNvPr id="4" name="Segnaposto numero diapositiva 3"/>
          <p:cNvSpPr>
            <a:spLocks noGrp="1"/>
          </p:cNvSpPr>
          <p:nvPr>
            <p:ph type="sldNum" sz="quarter" idx="10"/>
          </p:nvPr>
        </p:nvSpPr>
        <p:spPr/>
        <p:txBody>
          <a:bodyPr/>
          <a:lstStyle/>
          <a:p>
            <a:fld id="{3B9109F0-2EF8-44AF-85F8-A0CD0B0C0BB6}" type="slidenum">
              <a:rPr lang="it-IT" smtClean="0"/>
              <a:t>11</a:t>
            </a:fld>
            <a:endParaRPr lang="it-IT"/>
          </a:p>
        </p:txBody>
      </p:sp>
    </p:spTree>
    <p:extLst>
      <p:ext uri="{BB962C8B-B14F-4D97-AF65-F5344CB8AC3E}">
        <p14:creationId xmlns:p14="http://schemas.microsoft.com/office/powerpoint/2010/main" val="315052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Arrotonda angolo diagonale rettangolo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it-IT"/>
              <a:t>Fare clic per modificare lo stile del titolo</a:t>
            </a:r>
            <a:endParaRPr kumimoji="0" lang="en-US"/>
          </a:p>
        </p:txBody>
      </p:sp>
      <p:sp>
        <p:nvSpPr>
          <p:cNvPr id="9" name="Sottotitolo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sp>
        <p:nvSpPr>
          <p:cNvPr id="10" name="Segnaposto data 9"/>
          <p:cNvSpPr>
            <a:spLocks noGrp="1"/>
          </p:cNvSpPr>
          <p:nvPr>
            <p:ph type="dt" sz="half" idx="10"/>
          </p:nvPr>
        </p:nvSpPr>
        <p:spPr>
          <a:xfrm>
            <a:off x="5562600" y="6509004"/>
            <a:ext cx="3002280" cy="274320"/>
          </a:xfrm>
        </p:spPr>
        <p:txBody>
          <a:bodyPr vert="horz" rtlCol="0"/>
          <a:lstStyle/>
          <a:p>
            <a:fld id="{A737B366-D451-4119-B22C-CCF4FAAB68E5}" type="datetime1">
              <a:rPr lang="it-IT" smtClean="0"/>
              <a:t>05/07/2018</a:t>
            </a:fld>
            <a:endParaRPr lang="it-IT"/>
          </a:p>
        </p:txBody>
      </p:sp>
      <p:sp>
        <p:nvSpPr>
          <p:cNvPr id="11" name="Segnaposto numero diapositiva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40D6560-18B0-4EFB-B3E8-8C9321F51262}" type="slidenum">
              <a:rPr lang="it-IT" smtClean="0"/>
              <a:t>‹#›</a:t>
            </a:fld>
            <a:endParaRPr lang="it-IT"/>
          </a:p>
        </p:txBody>
      </p:sp>
      <p:sp>
        <p:nvSpPr>
          <p:cNvPr id="12" name="Segnaposto piè di pagina 11"/>
          <p:cNvSpPr>
            <a:spLocks noGrp="1"/>
          </p:cNvSpPr>
          <p:nvPr>
            <p:ph type="ftr" sz="quarter" idx="12"/>
          </p:nvPr>
        </p:nvSpPr>
        <p:spPr>
          <a:xfrm>
            <a:off x="1600200" y="6509004"/>
            <a:ext cx="3907464" cy="274320"/>
          </a:xfrm>
        </p:spPr>
        <p:txBody>
          <a:bodyPr vert="horz" rtlCol="0"/>
          <a:lstStyle/>
          <a:p>
            <a:r>
              <a:rPr lang="en-US"/>
              <a:t>8 BIOMAP - Dubna, 2-7 July 2018</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D8B9CD81-ED23-4178-8337-02357873EA85}" type="datetime1">
              <a:rPr lang="it-IT" smtClean="0"/>
              <a:t>05/07/2018</a:t>
            </a:fld>
            <a:endParaRPr lang="it-IT"/>
          </a:p>
        </p:txBody>
      </p:sp>
      <p:sp>
        <p:nvSpPr>
          <p:cNvPr id="5" name="Segnaposto piè di pagina 4"/>
          <p:cNvSpPr>
            <a:spLocks noGrp="1"/>
          </p:cNvSpPr>
          <p:nvPr>
            <p:ph type="ftr" sz="quarter" idx="11"/>
          </p:nvPr>
        </p:nvSpPr>
        <p:spPr/>
        <p:txBody>
          <a:bodyPr/>
          <a:lstStyle/>
          <a:p>
            <a:r>
              <a:rPr lang="en-US"/>
              <a:t>8 BIOMAP - Dubna, 2-7 July 2018</a:t>
            </a:r>
            <a:endParaRPr lang="it-IT"/>
          </a:p>
        </p:txBody>
      </p:sp>
      <p:sp>
        <p:nvSpPr>
          <p:cNvPr id="6" name="Segnaposto numero diapositiva 5"/>
          <p:cNvSpPr>
            <a:spLocks noGrp="1"/>
          </p:cNvSpPr>
          <p:nvPr>
            <p:ph type="sldNum" sz="quarter" idx="12"/>
          </p:nvPr>
        </p:nvSpPr>
        <p:spPr/>
        <p:txBody>
          <a:bodyPr/>
          <a:lstStyle/>
          <a:p>
            <a:fld id="{740D6560-18B0-4EFB-B3E8-8C9321F51262}" type="slidenum">
              <a:rPr lang="it-IT" smtClean="0"/>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lvl1pPr algn="l">
              <a:defRPr/>
            </a:lvl1pPr>
            <a:extLs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7EF8147A-45BF-44AE-AB8A-F4915A8C068F}" type="datetime1">
              <a:rPr lang="it-IT" smtClean="0"/>
              <a:t>05/07/2018</a:t>
            </a:fld>
            <a:endParaRPr lang="it-IT"/>
          </a:p>
        </p:txBody>
      </p:sp>
      <p:sp>
        <p:nvSpPr>
          <p:cNvPr id="5" name="Segnaposto piè di pagina 4"/>
          <p:cNvSpPr>
            <a:spLocks noGrp="1"/>
          </p:cNvSpPr>
          <p:nvPr>
            <p:ph type="ftr" sz="quarter" idx="11"/>
          </p:nvPr>
        </p:nvSpPr>
        <p:spPr/>
        <p:txBody>
          <a:bodyPr/>
          <a:lstStyle/>
          <a:p>
            <a:r>
              <a:rPr lang="en-US"/>
              <a:t>8 BIOMAP - Dubna, 2-7 July 2018</a:t>
            </a:r>
            <a:endParaRPr lang="it-IT"/>
          </a:p>
        </p:txBody>
      </p:sp>
      <p:sp>
        <p:nvSpPr>
          <p:cNvPr id="6" name="Segnaposto numero diapositiva 5"/>
          <p:cNvSpPr>
            <a:spLocks noGrp="1"/>
          </p:cNvSpPr>
          <p:nvPr>
            <p:ph type="sldNum" sz="quarter" idx="12"/>
          </p:nvPr>
        </p:nvSpPr>
        <p:spPr/>
        <p:txBody>
          <a:bodyPr/>
          <a:lstStyle/>
          <a:p>
            <a:fld id="{740D6560-18B0-4EFB-B3E8-8C9321F51262}" type="slidenum">
              <a:rPr lang="it-IT" smtClean="0"/>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ttangolo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B3971D06-706F-458A-B167-0B9A3301FC96}" type="datetime1">
              <a:rPr lang="it-IT" smtClean="0"/>
              <a:t>05/07/2018</a:t>
            </a:fld>
            <a:endParaRPr lang="it-IT"/>
          </a:p>
        </p:txBody>
      </p:sp>
      <p:sp>
        <p:nvSpPr>
          <p:cNvPr id="5" name="Segnaposto piè di pagina 4"/>
          <p:cNvSpPr>
            <a:spLocks noGrp="1"/>
          </p:cNvSpPr>
          <p:nvPr>
            <p:ph type="ftr" sz="quarter" idx="11"/>
          </p:nvPr>
        </p:nvSpPr>
        <p:spPr/>
        <p:txBody>
          <a:bodyPr/>
          <a:lstStyle/>
          <a:p>
            <a:r>
              <a:rPr lang="en-US"/>
              <a:t>8 BIOMAP - Dubna, 2-7 July 2018</a:t>
            </a:r>
            <a:endParaRPr lang="it-IT"/>
          </a:p>
        </p:txBody>
      </p:sp>
      <p:sp>
        <p:nvSpPr>
          <p:cNvPr id="6" name="Segnaposto numero diapositiva 5"/>
          <p:cNvSpPr>
            <a:spLocks noGrp="1"/>
          </p:cNvSpPr>
          <p:nvPr>
            <p:ph type="sldNum" sz="quarter" idx="12"/>
          </p:nvPr>
        </p:nvSpPr>
        <p:spPr/>
        <p:txBody>
          <a:bodyPr/>
          <a:lstStyle/>
          <a:p>
            <a:fld id="{740D6560-18B0-4EFB-B3E8-8C9321F51262}" type="slidenum">
              <a:rPr lang="it-IT" smtClean="0"/>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7" name="Rettangolo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8" name="Segnaposto data 7"/>
          <p:cNvSpPr>
            <a:spLocks noGrp="1"/>
          </p:cNvSpPr>
          <p:nvPr>
            <p:ph type="dt" sz="half" idx="10"/>
          </p:nvPr>
        </p:nvSpPr>
        <p:spPr>
          <a:xfrm>
            <a:off x="5562600" y="6513670"/>
            <a:ext cx="3002280" cy="274320"/>
          </a:xfrm>
        </p:spPr>
        <p:txBody>
          <a:bodyPr vert="horz" rtlCol="0"/>
          <a:lstStyle/>
          <a:p>
            <a:fld id="{B4245EB9-E025-488E-BE60-8578B87383A3}" type="datetime1">
              <a:rPr lang="it-IT" smtClean="0"/>
              <a:t>05/07/2018</a:t>
            </a:fld>
            <a:endParaRPr lang="it-IT"/>
          </a:p>
        </p:txBody>
      </p:sp>
      <p:sp>
        <p:nvSpPr>
          <p:cNvPr id="9" name="Segnaposto numero diapositiva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40D6560-18B0-4EFB-B3E8-8C9321F51262}" type="slidenum">
              <a:rPr lang="it-IT" smtClean="0"/>
              <a:t>‹#›</a:t>
            </a:fld>
            <a:endParaRPr lang="it-IT"/>
          </a:p>
        </p:txBody>
      </p:sp>
      <p:sp>
        <p:nvSpPr>
          <p:cNvPr id="10" name="Segnaposto piè di pagina 9"/>
          <p:cNvSpPr>
            <a:spLocks noGrp="1"/>
          </p:cNvSpPr>
          <p:nvPr>
            <p:ph type="ftr" sz="quarter" idx="12"/>
          </p:nvPr>
        </p:nvSpPr>
        <p:spPr>
          <a:xfrm>
            <a:off x="1600200" y="6513670"/>
            <a:ext cx="3907464" cy="274320"/>
          </a:xfrm>
        </p:spPr>
        <p:txBody>
          <a:bodyPr vert="horz" rtlCol="0"/>
          <a:lstStyle/>
          <a:p>
            <a:r>
              <a:rPr lang="en-US"/>
              <a:t>8 BIOMAP - Dubna, 2-7 July 2018</a:t>
            </a:r>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75756017-888A-4831-B177-15AF962610D2}" type="datetime1">
              <a:rPr lang="it-IT" smtClean="0"/>
              <a:t>05/07/2018</a:t>
            </a:fld>
            <a:endParaRPr lang="it-IT"/>
          </a:p>
        </p:txBody>
      </p:sp>
      <p:sp>
        <p:nvSpPr>
          <p:cNvPr id="6" name="Segnaposto piè di pagina 5"/>
          <p:cNvSpPr>
            <a:spLocks noGrp="1"/>
          </p:cNvSpPr>
          <p:nvPr>
            <p:ph type="ftr" sz="quarter" idx="11"/>
          </p:nvPr>
        </p:nvSpPr>
        <p:spPr/>
        <p:txBody>
          <a:bodyPr/>
          <a:lstStyle/>
          <a:p>
            <a:r>
              <a:rPr lang="en-US"/>
              <a:t>8 BIOMAP - Dubna, 2-7 July 2018</a:t>
            </a:r>
            <a:endParaRPr lang="it-IT"/>
          </a:p>
        </p:txBody>
      </p:sp>
      <p:sp>
        <p:nvSpPr>
          <p:cNvPr id="7" name="Segnaposto numero diapositiva 6"/>
          <p:cNvSpPr>
            <a:spLocks noGrp="1"/>
          </p:cNvSpPr>
          <p:nvPr>
            <p:ph type="sldNum" sz="quarter" idx="12"/>
          </p:nvPr>
        </p:nvSpPr>
        <p:spPr>
          <a:xfrm>
            <a:off x="8641080" y="6514568"/>
            <a:ext cx="464288" cy="274320"/>
          </a:xfrm>
        </p:spPr>
        <p:txBody>
          <a:bodyPr/>
          <a:lstStyle/>
          <a:p>
            <a:fld id="{740D6560-18B0-4EFB-B3E8-8C9321F51262}" type="slidenum">
              <a:rPr lang="it-IT" smtClean="0"/>
              <a:t>‹#›</a:t>
            </a:fld>
            <a:endParaRPr lang="it-IT"/>
          </a:p>
        </p:txBody>
      </p:sp>
      <p:sp>
        <p:nvSpPr>
          <p:cNvPr id="10" name="Rettangolo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Rettangolo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ttangolo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olo 1"/>
          <p:cNvSpPr>
            <a:spLocks noGrp="1"/>
          </p:cNvSpPr>
          <p:nvPr>
            <p:ph type="title"/>
          </p:nvPr>
        </p:nvSpPr>
        <p:spPr>
          <a:xfrm>
            <a:off x="457200" y="251948"/>
            <a:ext cx="8229600" cy="1143000"/>
          </a:xfrm>
        </p:spPr>
        <p:txBody>
          <a:bodyPr anchor="b"/>
          <a:lstStyle>
            <a:lvl1pPr>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360130B2-2604-423D-86D2-1B415D7A2568}" type="datetime1">
              <a:rPr lang="it-IT" smtClean="0"/>
              <a:t>05/07/2018</a:t>
            </a:fld>
            <a:endParaRPr lang="it-IT"/>
          </a:p>
        </p:txBody>
      </p:sp>
      <p:sp>
        <p:nvSpPr>
          <p:cNvPr id="8" name="Segnaposto piè di pagina 7"/>
          <p:cNvSpPr>
            <a:spLocks noGrp="1"/>
          </p:cNvSpPr>
          <p:nvPr>
            <p:ph type="ftr" sz="quarter" idx="11"/>
          </p:nvPr>
        </p:nvSpPr>
        <p:spPr/>
        <p:txBody>
          <a:bodyPr/>
          <a:lstStyle/>
          <a:p>
            <a:r>
              <a:rPr lang="en-US"/>
              <a:t>8 BIOMAP - Dubna, 2-7 July 2018</a:t>
            </a:r>
            <a:endParaRPr lang="it-IT"/>
          </a:p>
        </p:txBody>
      </p:sp>
      <p:sp>
        <p:nvSpPr>
          <p:cNvPr id="9" name="Segnaposto numero diapositiva 8"/>
          <p:cNvSpPr>
            <a:spLocks noGrp="1"/>
          </p:cNvSpPr>
          <p:nvPr>
            <p:ph type="sldNum" sz="quarter" idx="12"/>
          </p:nvPr>
        </p:nvSpPr>
        <p:spPr>
          <a:xfrm>
            <a:off x="8641080" y="6514568"/>
            <a:ext cx="464288" cy="274320"/>
          </a:xfrm>
        </p:spPr>
        <p:txBody>
          <a:bodyPr/>
          <a:lstStyle/>
          <a:p>
            <a:fld id="{740D6560-18B0-4EFB-B3E8-8C9321F51262}" type="slidenum">
              <a:rPr lang="it-IT" smtClean="0"/>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218"/>
            <a:ext cx="8229600" cy="1143000"/>
          </a:xfrm>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9B60A950-40C7-478E-A1F7-714B71E71BD9}" type="datetime1">
              <a:rPr lang="it-IT" smtClean="0"/>
              <a:t>05/07/2018</a:t>
            </a:fld>
            <a:endParaRPr lang="it-IT"/>
          </a:p>
        </p:txBody>
      </p:sp>
      <p:sp>
        <p:nvSpPr>
          <p:cNvPr id="4" name="Segnaposto piè di pagina 3"/>
          <p:cNvSpPr>
            <a:spLocks noGrp="1"/>
          </p:cNvSpPr>
          <p:nvPr>
            <p:ph type="ftr" sz="quarter" idx="11"/>
          </p:nvPr>
        </p:nvSpPr>
        <p:spPr/>
        <p:txBody>
          <a:bodyPr/>
          <a:lstStyle/>
          <a:p>
            <a:r>
              <a:rPr lang="en-US"/>
              <a:t>8 BIOMAP - Dubna, 2-7 July 2018</a:t>
            </a:r>
            <a:endParaRPr lang="it-IT"/>
          </a:p>
        </p:txBody>
      </p:sp>
      <p:sp>
        <p:nvSpPr>
          <p:cNvPr id="5" name="Segnaposto numero diapositiva 4"/>
          <p:cNvSpPr>
            <a:spLocks noGrp="1"/>
          </p:cNvSpPr>
          <p:nvPr>
            <p:ph type="sldNum" sz="quarter" idx="12"/>
          </p:nvPr>
        </p:nvSpPr>
        <p:spPr/>
        <p:txBody>
          <a:bodyPr/>
          <a:lstStyle/>
          <a:p>
            <a:fld id="{740D6560-18B0-4EFB-B3E8-8C9321F51262}" type="slidenum">
              <a:rPr lang="it-IT" smtClean="0"/>
              <a:t>‹#›</a:t>
            </a:fld>
            <a:endParaRPr lang="it-IT"/>
          </a:p>
        </p:txBody>
      </p:sp>
      <p:sp>
        <p:nvSpPr>
          <p:cNvPr id="7" name="Rettangolo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B2E593E-E718-46D0-BBF9-FE1027AD60E2}" type="datetime1">
              <a:rPr lang="it-IT" smtClean="0"/>
              <a:t>05/07/2018</a:t>
            </a:fld>
            <a:endParaRPr lang="it-IT"/>
          </a:p>
        </p:txBody>
      </p:sp>
      <p:sp>
        <p:nvSpPr>
          <p:cNvPr id="3" name="Segnaposto piè di pagina 2"/>
          <p:cNvSpPr>
            <a:spLocks noGrp="1"/>
          </p:cNvSpPr>
          <p:nvPr>
            <p:ph type="ftr" sz="quarter" idx="11"/>
          </p:nvPr>
        </p:nvSpPr>
        <p:spPr/>
        <p:txBody>
          <a:bodyPr/>
          <a:lstStyle/>
          <a:p>
            <a:r>
              <a:rPr lang="en-US"/>
              <a:t>8 BIOMAP - Dubna, 2-7 July 2018</a:t>
            </a:r>
            <a:endParaRPr lang="it-IT"/>
          </a:p>
        </p:txBody>
      </p:sp>
      <p:sp>
        <p:nvSpPr>
          <p:cNvPr id="4" name="Segnaposto numero diapositiva 3"/>
          <p:cNvSpPr>
            <a:spLocks noGrp="1"/>
          </p:cNvSpPr>
          <p:nvPr>
            <p:ph type="sldNum" sz="quarter" idx="12"/>
          </p:nvPr>
        </p:nvSpPr>
        <p:spPr/>
        <p:txBody>
          <a:bodyPr/>
          <a:lstStyle/>
          <a:p>
            <a:fld id="{740D6560-18B0-4EFB-B3E8-8C9321F51262}" type="slidenum">
              <a:rPr lang="it-IT" smtClean="0"/>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2"/>
      </p:bgRef>
    </p:bg>
    <p:spTree>
      <p:nvGrpSpPr>
        <p:cNvPr id="1" name=""/>
        <p:cNvGrpSpPr/>
        <p:nvPr/>
      </p:nvGrpSpPr>
      <p:grpSpPr>
        <a:xfrm>
          <a:off x="0" y="0"/>
          <a:ext cx="0" cy="0"/>
          <a:chOff x="0" y="0"/>
          <a:chExt cx="0" cy="0"/>
        </a:xfrm>
      </p:grpSpPr>
      <p:sp>
        <p:nvSpPr>
          <p:cNvPr id="8" name="Rettangolo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4963136" y="304800"/>
            <a:ext cx="3931920" cy="762000"/>
          </a:xfrm>
        </p:spPr>
        <p:txBody>
          <a:bodyPr anchor="b"/>
          <a:lstStyle>
            <a:lvl1pPr marL="0" algn="r">
              <a:buNone/>
              <a:defRPr sz="2000" b="1"/>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9" name="Segnaposto data 8"/>
          <p:cNvSpPr>
            <a:spLocks noGrp="1"/>
          </p:cNvSpPr>
          <p:nvPr>
            <p:ph type="dt" sz="half" idx="10"/>
          </p:nvPr>
        </p:nvSpPr>
        <p:spPr>
          <a:xfrm>
            <a:off x="5562600" y="6513670"/>
            <a:ext cx="3002280" cy="274320"/>
          </a:xfrm>
        </p:spPr>
        <p:txBody>
          <a:bodyPr vert="horz" rtlCol="0"/>
          <a:lstStyle/>
          <a:p>
            <a:fld id="{5B8C95B3-E3AA-45C4-B704-5BB0400EA84E}" type="datetime1">
              <a:rPr lang="it-IT" smtClean="0"/>
              <a:t>05/07/2018</a:t>
            </a:fld>
            <a:endParaRPr lang="it-IT"/>
          </a:p>
        </p:txBody>
      </p:sp>
      <p:sp>
        <p:nvSpPr>
          <p:cNvPr id="10" name="Segnaposto numero diapositiva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40D6560-18B0-4EFB-B3E8-8C9321F51262}" type="slidenum">
              <a:rPr lang="it-IT" smtClean="0"/>
              <a:t>‹#›</a:t>
            </a:fld>
            <a:endParaRPr lang="it-IT"/>
          </a:p>
        </p:txBody>
      </p:sp>
      <p:sp>
        <p:nvSpPr>
          <p:cNvPr id="11" name="Segnaposto piè di pagina 10"/>
          <p:cNvSpPr>
            <a:spLocks noGrp="1"/>
          </p:cNvSpPr>
          <p:nvPr>
            <p:ph type="ftr" sz="quarter" idx="12"/>
          </p:nvPr>
        </p:nvSpPr>
        <p:spPr>
          <a:xfrm>
            <a:off x="1600200" y="6513670"/>
            <a:ext cx="3907464" cy="274320"/>
          </a:xfrm>
        </p:spPr>
        <p:txBody>
          <a:bodyPr vert="horz" rtlCol="0"/>
          <a:lstStyle/>
          <a:p>
            <a:r>
              <a:rPr lang="en-US"/>
              <a:t>8 BIOMAP - Dubna, 2-7 July 2018</a:t>
            </a:r>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040443" y="4724400"/>
            <a:ext cx="5486400" cy="664536"/>
          </a:xfrm>
        </p:spPr>
        <p:txBody>
          <a:bodyPr anchor="b"/>
          <a:lstStyle>
            <a:lvl1pPr marL="0" algn="r">
              <a:buNone/>
              <a:defRPr sz="2000" b="1"/>
            </a:lvl1pPr>
            <a:extLst/>
          </a:lstStyle>
          <a:p>
            <a:r>
              <a:rPr kumimoji="0" lang="it-IT"/>
              <a:t>Fare clic per modificare lo stile del titolo</a:t>
            </a:r>
            <a:endParaRPr kumimoji="0" lang="en-US"/>
          </a:p>
        </p:txBody>
      </p:sp>
      <p:sp>
        <p:nvSpPr>
          <p:cNvPr id="4" name="Segnaposto testo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it-IT"/>
              <a:t>Fare clic per modificare stili del testo dello schema</a:t>
            </a:r>
          </a:p>
        </p:txBody>
      </p:sp>
      <p:sp>
        <p:nvSpPr>
          <p:cNvPr id="13" name="Segnaposto immagin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it-IT">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8" name="Segnaposto data 7"/>
          <p:cNvSpPr>
            <a:spLocks noGrp="1"/>
          </p:cNvSpPr>
          <p:nvPr>
            <p:ph type="dt" sz="half" idx="10"/>
          </p:nvPr>
        </p:nvSpPr>
        <p:spPr>
          <a:xfrm>
            <a:off x="5562600" y="6509004"/>
            <a:ext cx="3002280" cy="274320"/>
          </a:xfrm>
        </p:spPr>
        <p:txBody>
          <a:bodyPr vert="horz" rtlCol="0"/>
          <a:lstStyle/>
          <a:p>
            <a:fld id="{C8D24E63-DE5B-4B1D-9E4B-F48A7B50586C}" type="datetime1">
              <a:rPr lang="it-IT" smtClean="0"/>
              <a:t>05/07/2018</a:t>
            </a:fld>
            <a:endParaRPr lang="it-IT"/>
          </a:p>
        </p:txBody>
      </p:sp>
      <p:sp>
        <p:nvSpPr>
          <p:cNvPr id="9" name="Segnaposto numero diapositiva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40D6560-18B0-4EFB-B3E8-8C9321F51262}" type="slidenum">
              <a:rPr lang="it-IT" smtClean="0"/>
              <a:t>‹#›</a:t>
            </a:fld>
            <a:endParaRPr lang="it-IT"/>
          </a:p>
        </p:txBody>
      </p:sp>
      <p:sp>
        <p:nvSpPr>
          <p:cNvPr id="10" name="Segnaposto piè di pagina 9"/>
          <p:cNvSpPr>
            <a:spLocks noGrp="1"/>
          </p:cNvSpPr>
          <p:nvPr>
            <p:ph type="ftr" sz="quarter" idx="12"/>
          </p:nvPr>
        </p:nvSpPr>
        <p:spPr>
          <a:xfrm>
            <a:off x="1600200" y="6509004"/>
            <a:ext cx="3907464" cy="274320"/>
          </a:xfrm>
        </p:spPr>
        <p:txBody>
          <a:bodyPr vert="horz" rtlCol="0"/>
          <a:lstStyle/>
          <a:p>
            <a:r>
              <a:rPr lang="en-US"/>
              <a:t>8 BIOMAP - Dubna, 2-7 July 2018</a:t>
            </a: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Arrotonda angolo diagonale rettangolo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egnaposto piè di pagina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lang="en-US"/>
              <a:t>8 BIOMAP - Dubna, 2-7 July 2018</a:t>
            </a:r>
            <a:endParaRPr lang="it-IT"/>
          </a:p>
        </p:txBody>
      </p:sp>
      <p:sp>
        <p:nvSpPr>
          <p:cNvPr id="14" name="Segnaposto data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A31128F-C291-45AB-84BD-010DD5E3DDAE}" type="datetime1">
              <a:rPr lang="it-IT" smtClean="0"/>
              <a:t>05/07/2018</a:t>
            </a:fld>
            <a:endParaRPr lang="it-IT"/>
          </a:p>
        </p:txBody>
      </p:sp>
      <p:sp>
        <p:nvSpPr>
          <p:cNvPr id="23" name="Segnaposto numero diapositiva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40D6560-18B0-4EFB-B3E8-8C9321F51262}" type="slidenum">
              <a:rPr lang="it-IT" smtClean="0"/>
              <a:t>‹#›</a:t>
            </a:fld>
            <a:endParaRPr lang="it-IT"/>
          </a:p>
        </p:txBody>
      </p:sp>
      <p:sp>
        <p:nvSpPr>
          <p:cNvPr id="22" name="Segnaposto titolo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4234" y="571128"/>
            <a:ext cx="8229600" cy="2209800"/>
          </a:xfrm>
        </p:spPr>
        <p:txBody>
          <a:bodyPr>
            <a:normAutofit fontScale="90000"/>
          </a:bodyPr>
          <a:lstStyle/>
          <a:p>
            <a:r>
              <a:rPr lang="en-US" sz="3100" dirty="0"/>
              <a:t/>
            </a:r>
            <a:br>
              <a:rPr lang="en-US" sz="3100" dirty="0"/>
            </a:br>
            <a:r>
              <a:rPr lang="en-US" sz="3100" b="1" dirty="0"/>
              <a:t> </a:t>
            </a:r>
            <a:r>
              <a:rPr lang="en-US" sz="3100" dirty="0"/>
              <a:t/>
            </a:r>
            <a:br>
              <a:rPr lang="en-US" sz="3100" dirty="0"/>
            </a:br>
            <a:r>
              <a:rPr lang="en-US" sz="3100" dirty="0"/>
              <a:t/>
            </a:r>
            <a:br>
              <a:rPr lang="en-US" sz="3100" dirty="0"/>
            </a:br>
            <a:r>
              <a:rPr lang="it-IT" dirty="0"/>
              <a:t> </a:t>
            </a:r>
            <a:r>
              <a:rPr lang="en-US" sz="3100" b="1" dirty="0"/>
              <a:t>A novel approach using moss bags to explore indoor </a:t>
            </a:r>
            <a:r>
              <a:rPr lang="en-US" sz="3100" b="1" i="1" dirty="0" err="1"/>
              <a:t>vs</a:t>
            </a:r>
            <a:r>
              <a:rPr lang="en-US" sz="3100" b="1" dirty="0"/>
              <a:t> outdoor elemental pollution sources</a:t>
            </a:r>
            <a:r>
              <a:rPr lang="en-US" dirty="0"/>
              <a:t/>
            </a:r>
            <a:br>
              <a:rPr lang="en-US" dirty="0"/>
            </a:br>
            <a:endParaRPr lang="it-IT" dirty="0"/>
          </a:p>
        </p:txBody>
      </p:sp>
      <p:sp>
        <p:nvSpPr>
          <p:cNvPr id="3" name="Sottotitolo 2"/>
          <p:cNvSpPr>
            <a:spLocks noGrp="1"/>
          </p:cNvSpPr>
          <p:nvPr>
            <p:ph type="subTitle" idx="1"/>
          </p:nvPr>
        </p:nvSpPr>
        <p:spPr>
          <a:xfrm>
            <a:off x="539552" y="2819400"/>
            <a:ext cx="8154282" cy="2337792"/>
          </a:xfrm>
        </p:spPr>
        <p:txBody>
          <a:bodyPr>
            <a:normAutofit/>
          </a:bodyPr>
          <a:lstStyle/>
          <a:p>
            <a:pPr algn="l"/>
            <a:r>
              <a:rPr lang="it-IT" sz="2100" u="sng" dirty="0"/>
              <a:t>Valeria Spagnuolo</a:t>
            </a:r>
            <a:r>
              <a:rPr lang="it-IT" sz="2100" u="sng" baseline="30000" dirty="0"/>
              <a:t>1</a:t>
            </a:r>
            <a:r>
              <a:rPr lang="it-IT" sz="2100" dirty="0"/>
              <a:t>, Fiore Capozzi</a:t>
            </a:r>
            <a:r>
              <a:rPr lang="it-IT" sz="2100" baseline="30000" dirty="0"/>
              <a:t>1,2</a:t>
            </a:r>
            <a:r>
              <a:rPr lang="it-IT" sz="2100" dirty="0"/>
              <a:t>, Anna Di Palma</a:t>
            </a:r>
            <a:r>
              <a:rPr lang="it-IT" sz="2100" baseline="30000" dirty="0"/>
              <a:t>2</a:t>
            </a:r>
            <a:r>
              <a:rPr lang="it-IT" sz="2100" dirty="0"/>
              <a:t>, Maria Cristina Sorrentino</a:t>
            </a:r>
            <a:r>
              <a:rPr lang="it-IT" sz="2100" baseline="30000" dirty="0"/>
              <a:t>1</a:t>
            </a:r>
            <a:r>
              <a:rPr lang="it-IT" sz="2100" dirty="0"/>
              <a:t>, Paola Adamo</a:t>
            </a:r>
            <a:r>
              <a:rPr lang="it-IT" sz="2100" baseline="30000" dirty="0"/>
              <a:t>2</a:t>
            </a:r>
            <a:r>
              <a:rPr lang="it-IT" sz="2100" dirty="0"/>
              <a:t>, Simonetta Giordano</a:t>
            </a:r>
            <a:r>
              <a:rPr lang="it-IT" sz="2100" baseline="30000" dirty="0"/>
              <a:t>1 </a:t>
            </a:r>
          </a:p>
          <a:p>
            <a:pPr algn="l"/>
            <a:endParaRPr lang="it-IT" sz="1300" baseline="30000" dirty="0"/>
          </a:p>
          <a:p>
            <a:pPr algn="l"/>
            <a:endParaRPr lang="it-IT" sz="1300" baseline="30000" dirty="0"/>
          </a:p>
          <a:p>
            <a:pPr algn="l"/>
            <a:r>
              <a:rPr lang="it-IT" sz="1300" baseline="30000" dirty="0"/>
              <a:t>1</a:t>
            </a:r>
            <a:r>
              <a:rPr lang="it-IT" sz="1300" dirty="0"/>
              <a:t>Dipartimento di Biologia, Università di Napoli Federico II, Via </a:t>
            </a:r>
            <a:r>
              <a:rPr lang="it-IT" sz="1300" dirty="0" err="1"/>
              <a:t>Cintia</a:t>
            </a:r>
            <a:r>
              <a:rPr lang="it-IT" sz="1300" dirty="0"/>
              <a:t> 4, 80126 Napoli, Italy.</a:t>
            </a:r>
            <a:r>
              <a:rPr lang="en-US" sz="1300" dirty="0"/>
              <a:t/>
            </a:r>
            <a:br>
              <a:rPr lang="en-US" sz="1300" dirty="0"/>
            </a:br>
            <a:r>
              <a:rPr lang="it-IT" sz="1300" baseline="30000" dirty="0"/>
              <a:t>2</a:t>
            </a:r>
            <a:r>
              <a:rPr lang="it-IT" sz="1300" dirty="0"/>
              <a:t>Dipartimento di Agraria, Università di Napoli Federico II, Via Università 100, 80055 Portici (NA), Italy.</a:t>
            </a:r>
            <a:r>
              <a:rPr lang="en-US" dirty="0"/>
              <a:t/>
            </a:r>
            <a:br>
              <a:rPr lang="en-US" dirty="0"/>
            </a:br>
            <a:endParaRPr lang="it-IT" dirty="0"/>
          </a:p>
        </p:txBody>
      </p:sp>
      <p:pic>
        <p:nvPicPr>
          <p:cNvPr id="7" name="Immagine 6">
            <a:extLst>
              <a:ext uri="{FF2B5EF4-FFF2-40B4-BE49-F238E27FC236}">
                <a16:creationId xmlns="" xmlns:a16="http://schemas.microsoft.com/office/drawing/2014/main" id="{A1448808-05AA-403D-89F9-0F2CFE9A5AB4}"/>
              </a:ext>
            </a:extLst>
          </p:cNvPr>
          <p:cNvPicPr>
            <a:picLocks noChangeAspect="1"/>
          </p:cNvPicPr>
          <p:nvPr/>
        </p:nvPicPr>
        <p:blipFill rotWithShape="1">
          <a:blip r:embed="rId3"/>
          <a:srcRect b="22348"/>
          <a:stretch/>
        </p:blipFill>
        <p:spPr>
          <a:xfrm>
            <a:off x="-1589" y="4513685"/>
            <a:ext cx="9143997" cy="2337792"/>
          </a:xfrm>
          <a:prstGeom prst="rect">
            <a:avLst/>
          </a:prstGeom>
        </p:spPr>
      </p:pic>
      <p:pic>
        <p:nvPicPr>
          <p:cNvPr id="5" name="Immagine 4">
            <a:extLst>
              <a:ext uri="{FF2B5EF4-FFF2-40B4-BE49-F238E27FC236}">
                <a16:creationId xmlns="" xmlns:a16="http://schemas.microsoft.com/office/drawing/2014/main" id="{41E1214B-E86E-4109-8CD9-F1B9C3A4EDCA}"/>
              </a:ext>
            </a:extLst>
          </p:cNvPr>
          <p:cNvPicPr>
            <a:picLocks noChangeAspect="1"/>
          </p:cNvPicPr>
          <p:nvPr/>
        </p:nvPicPr>
        <p:blipFill>
          <a:blip r:embed="rId4"/>
          <a:stretch>
            <a:fillRect/>
          </a:stretch>
        </p:blipFill>
        <p:spPr>
          <a:xfrm>
            <a:off x="7576145" y="5516129"/>
            <a:ext cx="1565242" cy="1335347"/>
          </a:xfrm>
          <a:prstGeom prst="rect">
            <a:avLst/>
          </a:prstGeom>
        </p:spPr>
      </p:pic>
      <p:pic>
        <p:nvPicPr>
          <p:cNvPr id="6" name="Immagine 5">
            <a:extLst>
              <a:ext uri="{FF2B5EF4-FFF2-40B4-BE49-F238E27FC236}">
                <a16:creationId xmlns="" xmlns:a16="http://schemas.microsoft.com/office/drawing/2014/main" id="{06A8B5CE-7C0A-40DC-8F5C-31155C318C02}"/>
              </a:ext>
            </a:extLst>
          </p:cNvPr>
          <p:cNvPicPr>
            <a:picLocks noChangeAspect="1"/>
          </p:cNvPicPr>
          <p:nvPr/>
        </p:nvPicPr>
        <p:blipFill>
          <a:blip r:embed="rId5"/>
          <a:stretch>
            <a:fillRect/>
          </a:stretch>
        </p:blipFill>
        <p:spPr>
          <a:xfrm>
            <a:off x="-2604" y="5417442"/>
            <a:ext cx="1300712" cy="1434034"/>
          </a:xfrm>
          <a:prstGeom prst="rect">
            <a:avLst/>
          </a:prstGeom>
        </p:spPr>
      </p:pic>
      <p:pic>
        <p:nvPicPr>
          <p:cNvPr id="10" name="Immagine 9">
            <a:extLst>
              <a:ext uri="{FF2B5EF4-FFF2-40B4-BE49-F238E27FC236}">
                <a16:creationId xmlns="" xmlns:a16="http://schemas.microsoft.com/office/drawing/2014/main" id="{1C43710B-6894-4F97-AA0C-6056A1BE6E80}"/>
              </a:ext>
            </a:extLst>
          </p:cNvPr>
          <p:cNvPicPr>
            <a:picLocks noChangeAspect="1"/>
          </p:cNvPicPr>
          <p:nvPr/>
        </p:nvPicPr>
        <p:blipFill>
          <a:blip r:embed="rId6"/>
          <a:stretch>
            <a:fillRect/>
          </a:stretch>
        </p:blipFill>
        <p:spPr>
          <a:xfrm>
            <a:off x="147771" y="152402"/>
            <a:ext cx="999961" cy="99996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Indoor PCA – </a:t>
            </a:r>
            <a:r>
              <a:rPr lang="it-IT" dirty="0" err="1"/>
              <a:t>only</a:t>
            </a:r>
            <a:r>
              <a:rPr lang="it-IT" dirty="0"/>
              <a:t> </a:t>
            </a:r>
            <a:r>
              <a:rPr lang="it-IT" dirty="0" err="1"/>
              <a:t>enriched</a:t>
            </a:r>
            <a:r>
              <a:rPr lang="it-IT" dirty="0"/>
              <a:t> </a:t>
            </a:r>
            <a:r>
              <a:rPr lang="it-IT" dirty="0" err="1"/>
              <a:t>elements</a:t>
            </a:r>
            <a:endParaRPr lang="it-IT" dirty="0"/>
          </a:p>
        </p:txBody>
      </p:sp>
      <p:sp>
        <p:nvSpPr>
          <p:cNvPr id="12" name="Rettangolo arrotondato 11"/>
          <p:cNvSpPr/>
          <p:nvPr/>
        </p:nvSpPr>
        <p:spPr>
          <a:xfrm>
            <a:off x="1902424" y="1556792"/>
            <a:ext cx="5405880" cy="482453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486"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487" name="Rectangle 7"/>
          <p:cNvSpPr>
            <a:spLocks noChangeArrowheads="1"/>
          </p:cNvSpPr>
          <p:nvPr/>
        </p:nvSpPr>
        <p:spPr bwMode="auto">
          <a:xfrm>
            <a:off x="0" y="496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pitchFamily="34" charset="0"/>
              <a:cs typeface="Arial" pitchFamily="34" charset="0"/>
            </a:endParaRPr>
          </a:p>
        </p:txBody>
      </p:sp>
      <p:pic>
        <p:nvPicPr>
          <p:cNvPr id="14" name="Immagine 13">
            <a:extLst>
              <a:ext uri="{FF2B5EF4-FFF2-40B4-BE49-F238E27FC236}">
                <a16:creationId xmlns="" xmlns:a16="http://schemas.microsoft.com/office/drawing/2014/main" id="{5BDA8913-C5BC-4B58-9BFB-F53AAB36AE3F}"/>
              </a:ext>
            </a:extLst>
          </p:cNvPr>
          <p:cNvPicPr/>
          <p:nvPr/>
        </p:nvPicPr>
        <p:blipFill>
          <a:blip r:embed="rId3" cstate="print">
            <a:extLst>
              <a:ext uri="{28A0092B-C50C-407E-A947-70E740481C1C}">
                <a14:useLocalDpi xmlns:a14="http://schemas.microsoft.com/office/drawing/2010/main" val="0"/>
              </a:ext>
            </a:extLst>
          </a:blip>
          <a:srcRect r="43599" b="43185"/>
          <a:stretch>
            <a:fillRect/>
          </a:stretch>
        </p:blipFill>
        <p:spPr bwMode="auto">
          <a:xfrm>
            <a:off x="2483768" y="2028378"/>
            <a:ext cx="4176464" cy="384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 xmlns:a16="http://schemas.microsoft.com/office/drawing/2014/main" id="{2071D48D-F5B7-42E0-A818-3F9702DCC2AE}"/>
              </a:ext>
            </a:extLst>
          </p:cNvPr>
          <p:cNvPicPr/>
          <p:nvPr/>
        </p:nvPicPr>
        <p:blipFill>
          <a:blip r:embed="rId4" cstate="print">
            <a:extLst>
              <a:ext uri="{28A0092B-C50C-407E-A947-70E740481C1C}">
                <a14:useLocalDpi xmlns:a14="http://schemas.microsoft.com/office/drawing/2010/main" val="0"/>
              </a:ext>
            </a:extLst>
          </a:blip>
          <a:srcRect l="3711" t="2905" r="56030" b="52505"/>
          <a:stretch>
            <a:fillRect/>
          </a:stretch>
        </p:blipFill>
        <p:spPr bwMode="auto">
          <a:xfrm>
            <a:off x="3100837" y="1944557"/>
            <a:ext cx="2980496" cy="302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ccia a destra 20"/>
          <p:cNvSpPr/>
          <p:nvPr/>
        </p:nvSpPr>
        <p:spPr>
          <a:xfrm rot="16200000">
            <a:off x="4932041" y="3861047"/>
            <a:ext cx="4104456" cy="360042"/>
          </a:xfrm>
          <a:prstGeom prst="rightArrow">
            <a:avLst/>
          </a:prstGeom>
          <a:gradFill flip="none" rotWithShape="1">
            <a:gsLst>
              <a:gs pos="0">
                <a:sysClr val="windowText" lastClr="000000">
                  <a:lumMod val="95000"/>
                  <a:lumOff val="5000"/>
                </a:sysClr>
              </a:gs>
              <a:gs pos="74000">
                <a:srgbClr val="5B9BD5">
                  <a:lumMod val="45000"/>
                  <a:lumOff val="55000"/>
                </a:srgbClr>
              </a:gs>
              <a:gs pos="83000">
                <a:srgbClr val="5B9BD5">
                  <a:lumMod val="45000"/>
                  <a:lumOff val="55000"/>
                </a:srgbClr>
              </a:gs>
              <a:gs pos="100000">
                <a:srgbClr val="5B9BD5">
                  <a:lumMod val="30000"/>
                  <a:lumOff val="70000"/>
                  <a:alpha val="17000"/>
                </a:srgbClr>
              </a:gs>
            </a:gsLst>
            <a:lin ang="10800000" scaled="1"/>
            <a:tileRect/>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2" name="Freccia a destra 21"/>
          <p:cNvSpPr/>
          <p:nvPr/>
        </p:nvSpPr>
        <p:spPr>
          <a:xfrm rot="10800000">
            <a:off x="2699792" y="5877272"/>
            <a:ext cx="4104456" cy="360042"/>
          </a:xfrm>
          <a:prstGeom prst="rightArrow">
            <a:avLst/>
          </a:prstGeom>
          <a:gradFill flip="none" rotWithShape="1">
            <a:gsLst>
              <a:gs pos="0">
                <a:sysClr val="windowText" lastClr="000000">
                  <a:lumMod val="95000"/>
                  <a:lumOff val="5000"/>
                </a:sysClr>
              </a:gs>
              <a:gs pos="74000">
                <a:srgbClr val="5B9BD5">
                  <a:lumMod val="45000"/>
                  <a:lumOff val="55000"/>
                </a:srgbClr>
              </a:gs>
              <a:gs pos="83000">
                <a:srgbClr val="5B9BD5">
                  <a:lumMod val="45000"/>
                  <a:lumOff val="55000"/>
                </a:srgbClr>
              </a:gs>
              <a:gs pos="100000">
                <a:srgbClr val="5B9BD5">
                  <a:lumMod val="30000"/>
                  <a:lumOff val="70000"/>
                  <a:alpha val="17000"/>
                </a:srgbClr>
              </a:gs>
            </a:gsLst>
            <a:lin ang="10800000" scaled="1"/>
            <a:tileRect/>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3" name="CasellaDiTesto 22"/>
          <p:cNvSpPr txBox="1"/>
          <p:nvPr/>
        </p:nvSpPr>
        <p:spPr>
          <a:xfrm>
            <a:off x="7524328" y="4653136"/>
            <a:ext cx="442750" cy="369332"/>
          </a:xfrm>
          <a:prstGeom prst="rect">
            <a:avLst/>
          </a:prstGeom>
          <a:noFill/>
        </p:spPr>
        <p:txBody>
          <a:bodyPr wrap="none" rtlCol="0">
            <a:spAutoFit/>
          </a:bodyPr>
          <a:lstStyle/>
          <a:p>
            <a:r>
              <a:rPr lang="it-IT" dirty="0"/>
              <a:t>T0</a:t>
            </a:r>
          </a:p>
        </p:txBody>
      </p:sp>
      <p:sp>
        <p:nvSpPr>
          <p:cNvPr id="24" name="CasellaDiTesto 23"/>
          <p:cNvSpPr txBox="1"/>
          <p:nvPr/>
        </p:nvSpPr>
        <p:spPr>
          <a:xfrm>
            <a:off x="7452320" y="2627620"/>
            <a:ext cx="840295" cy="369332"/>
          </a:xfrm>
          <a:prstGeom prst="rect">
            <a:avLst/>
          </a:prstGeom>
          <a:noFill/>
        </p:spPr>
        <p:txBody>
          <a:bodyPr wrap="none" rtlCol="0">
            <a:spAutoFit/>
          </a:bodyPr>
          <a:lstStyle/>
          <a:p>
            <a:r>
              <a:rPr lang="it-IT" dirty="0" err="1"/>
              <a:t>Urban</a:t>
            </a:r>
            <a:endParaRPr lang="it-IT" dirty="0"/>
          </a:p>
        </p:txBody>
      </p:sp>
      <p:sp>
        <p:nvSpPr>
          <p:cNvPr id="25" name="CasellaDiTesto 24"/>
          <p:cNvSpPr txBox="1"/>
          <p:nvPr/>
        </p:nvSpPr>
        <p:spPr>
          <a:xfrm>
            <a:off x="7452320" y="3645024"/>
            <a:ext cx="733534" cy="369332"/>
          </a:xfrm>
          <a:prstGeom prst="rect">
            <a:avLst/>
          </a:prstGeom>
          <a:noFill/>
        </p:spPr>
        <p:txBody>
          <a:bodyPr wrap="none" rtlCol="0">
            <a:spAutoFit/>
          </a:bodyPr>
          <a:lstStyle/>
          <a:p>
            <a:r>
              <a:rPr lang="it-IT" dirty="0"/>
              <a:t>Rural</a:t>
            </a:r>
          </a:p>
        </p:txBody>
      </p:sp>
      <p:sp>
        <p:nvSpPr>
          <p:cNvPr id="4" name="Segnaposto numero diapositiva 3">
            <a:extLst>
              <a:ext uri="{FF2B5EF4-FFF2-40B4-BE49-F238E27FC236}">
                <a16:creationId xmlns="" xmlns:a16="http://schemas.microsoft.com/office/drawing/2014/main" id="{A52ECB85-DE69-4C12-B886-85692DC376DA}"/>
              </a:ext>
            </a:extLst>
          </p:cNvPr>
          <p:cNvSpPr>
            <a:spLocks noGrp="1"/>
          </p:cNvSpPr>
          <p:nvPr>
            <p:ph type="sldNum" sz="quarter" idx="12"/>
          </p:nvPr>
        </p:nvSpPr>
        <p:spPr/>
        <p:txBody>
          <a:bodyPr/>
          <a:lstStyle/>
          <a:p>
            <a:fld id="{740D6560-18B0-4EFB-B3E8-8C9321F51262}" type="slidenum">
              <a:rPr lang="it-IT" smtClean="0"/>
              <a:t>10</a:t>
            </a:fld>
            <a:endParaRPr lang="it-IT"/>
          </a:p>
        </p:txBody>
      </p:sp>
      <p:sp>
        <p:nvSpPr>
          <p:cNvPr id="16" name="Segnaposto piè di pagina 2">
            <a:extLst>
              <a:ext uri="{FF2B5EF4-FFF2-40B4-BE49-F238E27FC236}">
                <a16:creationId xmlns="" xmlns:a16="http://schemas.microsoft.com/office/drawing/2014/main" id="{40B9D7AE-CCCA-4986-830B-3109EA787046}"/>
              </a:ext>
            </a:extLst>
          </p:cNvPr>
          <p:cNvSpPr>
            <a:spLocks noGrp="1"/>
          </p:cNvSpPr>
          <p:nvPr>
            <p:ph type="ftr" sz="quarter" idx="11"/>
          </p:nvPr>
        </p:nvSpPr>
        <p:spPr>
          <a:xfrm>
            <a:off x="1295400" y="6400800"/>
            <a:ext cx="4212264" cy="274320"/>
          </a:xfrm>
        </p:spPr>
        <p:txBody>
          <a:body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536"/>
            <a:ext cx="8507288" cy="1143000"/>
          </a:xfrm>
        </p:spPr>
        <p:txBody>
          <a:bodyPr>
            <a:noAutofit/>
          </a:bodyPr>
          <a:lstStyle/>
          <a:p>
            <a:r>
              <a:rPr lang="en-US" sz="3600" dirty="0"/>
              <a:t>Sum of the elements of environmental concern</a:t>
            </a:r>
            <a:endParaRPr lang="it-IT" sz="3600" dirty="0"/>
          </a:p>
        </p:txBody>
      </p:sp>
      <p:sp>
        <p:nvSpPr>
          <p:cNvPr id="5" name="CasellaDiTesto 4"/>
          <p:cNvSpPr txBox="1"/>
          <p:nvPr/>
        </p:nvSpPr>
        <p:spPr>
          <a:xfrm>
            <a:off x="539552" y="5373216"/>
            <a:ext cx="8280920" cy="1200329"/>
          </a:xfrm>
          <a:prstGeom prst="rect">
            <a:avLst/>
          </a:prstGeom>
          <a:noFill/>
        </p:spPr>
        <p:txBody>
          <a:bodyPr wrap="square" rtlCol="0">
            <a:spAutoFit/>
          </a:bodyPr>
          <a:lstStyle/>
          <a:p>
            <a:r>
              <a:rPr lang="en-US" dirty="0">
                <a:solidFill>
                  <a:schemeClr val="accent5">
                    <a:lumMod val="60000"/>
                    <a:lumOff val="40000"/>
                  </a:schemeClr>
                </a:solidFill>
              </a:rPr>
              <a:t>∑ of the elements (normalized value) of environmental concern: </a:t>
            </a:r>
          </a:p>
          <a:p>
            <a:r>
              <a:rPr lang="en-US" dirty="0">
                <a:solidFill>
                  <a:schemeClr val="accent5">
                    <a:lumMod val="60000"/>
                    <a:lumOff val="40000"/>
                  </a:schemeClr>
                </a:solidFill>
              </a:rPr>
              <a:t>As, Be, Cd, Co, Cr, Cu, Hg, Mo, Ni, Pb, Sb, Se, V, Zn, Tl (EPA – Priority Pollutant List)</a:t>
            </a:r>
          </a:p>
          <a:p>
            <a:endParaRPr lang="it-IT" dirty="0">
              <a:solidFill>
                <a:schemeClr val="accent5">
                  <a:lumMod val="60000"/>
                  <a:lumOff val="40000"/>
                </a:schemeClr>
              </a:solidFill>
            </a:endParaRPr>
          </a:p>
        </p:txBody>
      </p:sp>
      <p:grpSp>
        <p:nvGrpSpPr>
          <p:cNvPr id="14" name="Gruppo 13"/>
          <p:cNvGrpSpPr/>
          <p:nvPr/>
        </p:nvGrpSpPr>
        <p:grpSpPr>
          <a:xfrm>
            <a:off x="827584" y="1700808"/>
            <a:ext cx="7583959" cy="3457933"/>
            <a:chOff x="827584" y="1700808"/>
            <a:chExt cx="7583959" cy="3457933"/>
          </a:xfrm>
        </p:grpSpPr>
        <p:pic>
          <p:nvPicPr>
            <p:cNvPr id="26626" name="Picture 2"/>
            <p:cNvPicPr>
              <a:picLocks noChangeAspect="1" noChangeArrowheads="1"/>
            </p:cNvPicPr>
            <p:nvPr/>
          </p:nvPicPr>
          <p:blipFill>
            <a:blip r:embed="rId3" cstate="print"/>
            <a:srcRect/>
            <a:stretch>
              <a:fillRect/>
            </a:stretch>
          </p:blipFill>
          <p:spPr bwMode="auto">
            <a:xfrm>
              <a:off x="827584" y="1700808"/>
              <a:ext cx="7583959" cy="3457933"/>
            </a:xfrm>
            <a:prstGeom prst="rect">
              <a:avLst/>
            </a:prstGeom>
            <a:noFill/>
            <a:ln w="9525">
              <a:noFill/>
              <a:miter lim="800000"/>
              <a:headEnd/>
              <a:tailEnd/>
            </a:ln>
            <a:effectLst/>
          </p:spPr>
        </p:pic>
        <p:sp>
          <p:nvSpPr>
            <p:cNvPr id="8" name="Rettangolo 7"/>
            <p:cNvSpPr/>
            <p:nvPr/>
          </p:nvSpPr>
          <p:spPr>
            <a:xfrm>
              <a:off x="1619672" y="4715813"/>
              <a:ext cx="3168352" cy="400110"/>
            </a:xfrm>
            <a:prstGeom prst="rect">
              <a:avLst/>
            </a:prstGeom>
            <a:ln>
              <a:solidFill>
                <a:schemeClr val="bg1"/>
              </a:solidFill>
            </a:ln>
          </p:spPr>
          <p:txBody>
            <a:bodyPr wrap="square">
              <a:spAutoFit/>
            </a:bodyPr>
            <a:lstStyle/>
            <a:p>
              <a:pPr algn="ctr"/>
              <a:r>
                <a:rPr lang="it-IT" sz="2000" dirty="0">
                  <a:solidFill>
                    <a:schemeClr val="bg1"/>
                  </a:solidFill>
                </a:rPr>
                <a:t>RURAL</a:t>
              </a:r>
            </a:p>
          </p:txBody>
        </p:sp>
        <p:sp>
          <p:nvSpPr>
            <p:cNvPr id="9" name="Rettangolo 8"/>
            <p:cNvSpPr/>
            <p:nvPr/>
          </p:nvSpPr>
          <p:spPr>
            <a:xfrm>
              <a:off x="5076056" y="4725144"/>
              <a:ext cx="3096344" cy="400110"/>
            </a:xfrm>
            <a:prstGeom prst="rect">
              <a:avLst/>
            </a:prstGeom>
            <a:ln>
              <a:solidFill>
                <a:schemeClr val="bg1"/>
              </a:solidFill>
            </a:ln>
          </p:spPr>
          <p:txBody>
            <a:bodyPr wrap="square">
              <a:spAutoFit/>
            </a:bodyPr>
            <a:lstStyle/>
            <a:p>
              <a:pPr algn="ctr"/>
              <a:r>
                <a:rPr lang="it-IT" sz="2000" dirty="0">
                  <a:solidFill>
                    <a:schemeClr val="bg1"/>
                  </a:solidFill>
                </a:rPr>
                <a:t>URBAN</a:t>
              </a:r>
            </a:p>
          </p:txBody>
        </p:sp>
        <p:sp>
          <p:nvSpPr>
            <p:cNvPr id="10" name="Rettangolo 9"/>
            <p:cNvSpPr/>
            <p:nvPr/>
          </p:nvSpPr>
          <p:spPr>
            <a:xfrm>
              <a:off x="1763688" y="2051517"/>
              <a:ext cx="216024" cy="216024"/>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763688" y="1772816"/>
              <a:ext cx="216024" cy="2160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2051720" y="1700808"/>
              <a:ext cx="720080" cy="369332"/>
            </a:xfrm>
            <a:prstGeom prst="rect">
              <a:avLst/>
            </a:prstGeom>
            <a:noFill/>
          </p:spPr>
          <p:txBody>
            <a:bodyPr wrap="square" rtlCol="0">
              <a:spAutoFit/>
            </a:bodyPr>
            <a:lstStyle/>
            <a:p>
              <a:r>
                <a:rPr lang="it-IT" dirty="0">
                  <a:solidFill>
                    <a:schemeClr val="bg1"/>
                  </a:solidFill>
                </a:rPr>
                <a:t>OUT</a:t>
              </a:r>
            </a:p>
          </p:txBody>
        </p:sp>
        <p:sp>
          <p:nvSpPr>
            <p:cNvPr id="13" name="CasellaDiTesto 12"/>
            <p:cNvSpPr txBox="1"/>
            <p:nvPr/>
          </p:nvSpPr>
          <p:spPr>
            <a:xfrm>
              <a:off x="2051720" y="1988840"/>
              <a:ext cx="720080" cy="369332"/>
            </a:xfrm>
            <a:prstGeom prst="rect">
              <a:avLst/>
            </a:prstGeom>
            <a:noFill/>
          </p:spPr>
          <p:txBody>
            <a:bodyPr wrap="square" rtlCol="0">
              <a:spAutoFit/>
            </a:bodyPr>
            <a:lstStyle/>
            <a:p>
              <a:r>
                <a:rPr lang="it-IT" dirty="0">
                  <a:solidFill>
                    <a:schemeClr val="bg1"/>
                  </a:solidFill>
                </a:rPr>
                <a:t>IN</a:t>
              </a:r>
            </a:p>
          </p:txBody>
        </p:sp>
      </p:grpSp>
      <p:sp>
        <p:nvSpPr>
          <p:cNvPr id="3" name="Segnaposto piè di pagina 2">
            <a:extLst>
              <a:ext uri="{FF2B5EF4-FFF2-40B4-BE49-F238E27FC236}">
                <a16:creationId xmlns="" xmlns:a16="http://schemas.microsoft.com/office/drawing/2014/main" id="{5C631236-5B1C-460F-B7AD-518DBE73CAF5}"/>
              </a:ext>
            </a:extLst>
          </p:cNvPr>
          <p:cNvSpPr>
            <a:spLocks noGrp="1"/>
          </p:cNvSpPr>
          <p:nvPr>
            <p:ph type="ftr" sz="quarter" idx="11"/>
          </p:nvPr>
        </p:nvSpPr>
        <p:spPr/>
        <p:txBody>
          <a:body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
        <p:nvSpPr>
          <p:cNvPr id="4" name="Segnaposto numero diapositiva 3">
            <a:extLst>
              <a:ext uri="{FF2B5EF4-FFF2-40B4-BE49-F238E27FC236}">
                <a16:creationId xmlns="" xmlns:a16="http://schemas.microsoft.com/office/drawing/2014/main" id="{418BD44F-6054-46E5-898F-84118344E601}"/>
              </a:ext>
            </a:extLst>
          </p:cNvPr>
          <p:cNvSpPr>
            <a:spLocks noGrp="1"/>
          </p:cNvSpPr>
          <p:nvPr>
            <p:ph type="sldNum" sz="quarter" idx="12"/>
          </p:nvPr>
        </p:nvSpPr>
        <p:spPr/>
        <p:txBody>
          <a:bodyPr/>
          <a:lstStyle/>
          <a:p>
            <a:fld id="{740D6560-18B0-4EFB-B3E8-8C9321F51262}" type="slidenum">
              <a:rPr lang="it-IT" smtClean="0"/>
              <a:t>11</a:t>
            </a:fld>
            <a:endParaRPr lang="it-IT"/>
          </a:p>
        </p:txBody>
      </p:sp>
      <p:sp>
        <p:nvSpPr>
          <p:cNvPr id="6" name="Stella a 5 punte 5">
            <a:extLst>
              <a:ext uri="{FF2B5EF4-FFF2-40B4-BE49-F238E27FC236}">
                <a16:creationId xmlns="" xmlns:a16="http://schemas.microsoft.com/office/drawing/2014/main" id="{15EFFED1-183A-464F-9710-21D83DC5EB1A}"/>
              </a:ext>
            </a:extLst>
          </p:cNvPr>
          <p:cNvSpPr/>
          <p:nvPr/>
        </p:nvSpPr>
        <p:spPr>
          <a:xfrm>
            <a:off x="4067944" y="2435993"/>
            <a:ext cx="216024" cy="19432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Stella a 5 punte 14">
            <a:extLst>
              <a:ext uri="{FF2B5EF4-FFF2-40B4-BE49-F238E27FC236}">
                <a16:creationId xmlns="" xmlns:a16="http://schemas.microsoft.com/office/drawing/2014/main" id="{1B09E65C-A531-4AFC-A116-7DCBF7421DF6}"/>
              </a:ext>
            </a:extLst>
          </p:cNvPr>
          <p:cNvSpPr/>
          <p:nvPr/>
        </p:nvSpPr>
        <p:spPr>
          <a:xfrm>
            <a:off x="6273519" y="2348880"/>
            <a:ext cx="216024" cy="19432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tella a 5 punte 15">
            <a:extLst>
              <a:ext uri="{FF2B5EF4-FFF2-40B4-BE49-F238E27FC236}">
                <a16:creationId xmlns="" xmlns:a16="http://schemas.microsoft.com/office/drawing/2014/main" id="{C1F103FD-E06C-4F9B-8F12-ABB4AE757BD1}"/>
              </a:ext>
            </a:extLst>
          </p:cNvPr>
          <p:cNvSpPr/>
          <p:nvPr/>
        </p:nvSpPr>
        <p:spPr>
          <a:xfrm>
            <a:off x="6876256" y="2435993"/>
            <a:ext cx="216024" cy="19432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Stella a 5 punte 16">
            <a:extLst>
              <a:ext uri="{FF2B5EF4-FFF2-40B4-BE49-F238E27FC236}">
                <a16:creationId xmlns="" xmlns:a16="http://schemas.microsoft.com/office/drawing/2014/main" id="{FEF7C01F-F499-4455-B917-F92BB573EA2D}"/>
              </a:ext>
            </a:extLst>
          </p:cNvPr>
          <p:cNvSpPr/>
          <p:nvPr/>
        </p:nvSpPr>
        <p:spPr>
          <a:xfrm>
            <a:off x="7380312" y="2046153"/>
            <a:ext cx="216024" cy="19432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Stella a 5 punte 17">
            <a:extLst>
              <a:ext uri="{FF2B5EF4-FFF2-40B4-BE49-F238E27FC236}">
                <a16:creationId xmlns="" xmlns:a16="http://schemas.microsoft.com/office/drawing/2014/main" id="{D8639307-466B-4DEB-A234-D363606F47E0}"/>
              </a:ext>
            </a:extLst>
          </p:cNvPr>
          <p:cNvSpPr/>
          <p:nvPr/>
        </p:nvSpPr>
        <p:spPr>
          <a:xfrm>
            <a:off x="7956376" y="2060525"/>
            <a:ext cx="216024" cy="19432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Stella a 5 punte 18">
            <a:extLst>
              <a:ext uri="{FF2B5EF4-FFF2-40B4-BE49-F238E27FC236}">
                <a16:creationId xmlns="" xmlns:a16="http://schemas.microsoft.com/office/drawing/2014/main" id="{B0EAA006-332C-4365-8290-3A50F650FCBA}"/>
              </a:ext>
            </a:extLst>
          </p:cNvPr>
          <p:cNvSpPr/>
          <p:nvPr/>
        </p:nvSpPr>
        <p:spPr>
          <a:xfrm>
            <a:off x="1763688" y="2374280"/>
            <a:ext cx="216024" cy="19432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 xmlns:a16="http://schemas.microsoft.com/office/drawing/2014/main" id="{DF3AE15D-4692-4F88-A1E9-67464589498B}"/>
              </a:ext>
            </a:extLst>
          </p:cNvPr>
          <p:cNvSpPr txBox="1"/>
          <p:nvPr/>
        </p:nvSpPr>
        <p:spPr>
          <a:xfrm>
            <a:off x="2051720" y="2267541"/>
            <a:ext cx="1440160" cy="369332"/>
          </a:xfrm>
          <a:prstGeom prst="rect">
            <a:avLst/>
          </a:prstGeom>
          <a:noFill/>
        </p:spPr>
        <p:txBody>
          <a:bodyPr wrap="square" rtlCol="0">
            <a:spAutoFit/>
          </a:bodyPr>
          <a:lstStyle/>
          <a:p>
            <a:r>
              <a:rPr lang="it-IT" dirty="0">
                <a:solidFill>
                  <a:schemeClr val="bg1"/>
                </a:solidFill>
              </a:rPr>
              <a:t>Road </a:t>
            </a:r>
            <a:r>
              <a:rPr lang="it-IT" dirty="0" err="1">
                <a:solidFill>
                  <a:schemeClr val="bg1"/>
                </a:solidFill>
              </a:rPr>
              <a:t>traffic</a:t>
            </a:r>
            <a:endParaRPr lang="it-IT" dirty="0">
              <a:solidFill>
                <a:schemeClr val="bg1"/>
              </a:solidFill>
            </a:endParaRPr>
          </a:p>
        </p:txBody>
      </p:sp>
      <p:sp>
        <p:nvSpPr>
          <p:cNvPr id="21" name="Stella a 5 punte 20">
            <a:extLst>
              <a:ext uri="{FF2B5EF4-FFF2-40B4-BE49-F238E27FC236}">
                <a16:creationId xmlns="" xmlns:a16="http://schemas.microsoft.com/office/drawing/2014/main" id="{1B09E65C-A531-4AFC-A116-7DCBF7421DF6}"/>
              </a:ext>
            </a:extLst>
          </p:cNvPr>
          <p:cNvSpPr/>
          <p:nvPr/>
        </p:nvSpPr>
        <p:spPr>
          <a:xfrm>
            <a:off x="5652120" y="2658616"/>
            <a:ext cx="216024" cy="19432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Cluster </a:t>
            </a:r>
            <a:r>
              <a:rPr lang="it-IT" dirty="0" err="1"/>
              <a:t>based</a:t>
            </a:r>
            <a:r>
              <a:rPr lang="it-IT" dirty="0"/>
              <a:t> on </a:t>
            </a:r>
            <a:r>
              <a:rPr lang="it-IT" dirty="0" err="1"/>
              <a:t>elements</a:t>
            </a:r>
            <a:r>
              <a:rPr lang="it-IT" dirty="0"/>
              <a:t> of </a:t>
            </a:r>
            <a:r>
              <a:rPr lang="it-IT" dirty="0" err="1"/>
              <a:t>environmental</a:t>
            </a:r>
            <a:r>
              <a:rPr lang="it-IT" dirty="0"/>
              <a:t> </a:t>
            </a:r>
            <a:r>
              <a:rPr lang="it-IT" dirty="0" err="1"/>
              <a:t>concern</a:t>
            </a:r>
            <a:endParaRPr lang="en-GB" dirty="0"/>
          </a:p>
        </p:txBody>
      </p:sp>
      <p:sp>
        <p:nvSpPr>
          <p:cNvPr id="4" name="Segnaposto piè di pagina 3"/>
          <p:cNvSpPr>
            <a:spLocks noGrp="1"/>
          </p:cNvSpPr>
          <p:nvPr>
            <p:ph type="ftr" sz="quarter" idx="11"/>
          </p:nvPr>
        </p:nvSpPr>
        <p:spPr/>
        <p:txBody>
          <a:body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
        <p:nvSpPr>
          <p:cNvPr id="5" name="Segnaposto numero diapositiva 4"/>
          <p:cNvSpPr>
            <a:spLocks noGrp="1"/>
          </p:cNvSpPr>
          <p:nvPr>
            <p:ph type="sldNum" sz="quarter" idx="12"/>
          </p:nvPr>
        </p:nvSpPr>
        <p:spPr/>
        <p:txBody>
          <a:bodyPr/>
          <a:lstStyle/>
          <a:p>
            <a:fld id="{740D6560-18B0-4EFB-B3E8-8C9321F51262}" type="slidenum">
              <a:rPr lang="it-IT" smtClean="0"/>
              <a:t>12</a:t>
            </a:fld>
            <a:endParaRPr lang="it-IT"/>
          </a:p>
        </p:txBody>
      </p:sp>
      <p:pic>
        <p:nvPicPr>
          <p:cNvPr id="12" name="Immagine 11"/>
          <p:cNvPicPr>
            <a:picLocks noChangeAspect="1"/>
          </p:cNvPicPr>
          <p:nvPr/>
        </p:nvPicPr>
        <p:blipFill rotWithShape="1">
          <a:blip r:embed="rId3"/>
          <a:srcRect r="43100" b="42310"/>
          <a:stretch/>
        </p:blipFill>
        <p:spPr>
          <a:xfrm>
            <a:off x="1835696" y="1504480"/>
            <a:ext cx="5112568" cy="4788376"/>
          </a:xfrm>
          <a:prstGeom prst="rect">
            <a:avLst/>
          </a:prstGeom>
          <a:solidFill>
            <a:schemeClr val="tx1"/>
          </a:solidFill>
        </p:spPr>
      </p:pic>
      <p:sp>
        <p:nvSpPr>
          <p:cNvPr id="11" name="CasellaDiTesto 10">
            <a:extLst>
              <a:ext uri="{FF2B5EF4-FFF2-40B4-BE49-F238E27FC236}">
                <a16:creationId xmlns="" xmlns:a16="http://schemas.microsoft.com/office/drawing/2014/main" id="{C5A05EC1-9CE0-4279-98A2-B9746437E151}"/>
              </a:ext>
            </a:extLst>
          </p:cNvPr>
          <p:cNvSpPr txBox="1"/>
          <p:nvPr/>
        </p:nvSpPr>
        <p:spPr>
          <a:xfrm>
            <a:off x="3904990" y="5095762"/>
            <a:ext cx="1334020" cy="369332"/>
          </a:xfrm>
          <a:prstGeom prst="rect">
            <a:avLst/>
          </a:prstGeom>
          <a:noFill/>
        </p:spPr>
        <p:txBody>
          <a:bodyPr wrap="none" rtlCol="0">
            <a:spAutoFit/>
          </a:bodyPr>
          <a:lstStyle/>
          <a:p>
            <a:r>
              <a:rPr lang="it-IT" dirty="0">
                <a:solidFill>
                  <a:srgbClr val="00B0F0"/>
                </a:solidFill>
              </a:rPr>
              <a:t>OUTDOOR</a:t>
            </a:r>
            <a:endParaRPr lang="en-US" dirty="0">
              <a:solidFill>
                <a:srgbClr val="00B0F0"/>
              </a:solidFill>
            </a:endParaRPr>
          </a:p>
        </p:txBody>
      </p:sp>
      <p:sp>
        <p:nvSpPr>
          <p:cNvPr id="10" name="CasellaDiTesto 9">
            <a:extLst>
              <a:ext uri="{FF2B5EF4-FFF2-40B4-BE49-F238E27FC236}">
                <a16:creationId xmlns="" xmlns:a16="http://schemas.microsoft.com/office/drawing/2014/main" id="{AE1E0989-00C5-4952-B4CD-EF76647B56EF}"/>
              </a:ext>
            </a:extLst>
          </p:cNvPr>
          <p:cNvSpPr txBox="1"/>
          <p:nvPr/>
        </p:nvSpPr>
        <p:spPr>
          <a:xfrm>
            <a:off x="4283968" y="2493257"/>
            <a:ext cx="922047" cy="369332"/>
          </a:xfrm>
          <a:prstGeom prst="rect">
            <a:avLst/>
          </a:prstGeom>
          <a:noFill/>
        </p:spPr>
        <p:txBody>
          <a:bodyPr wrap="none" rtlCol="0">
            <a:spAutoFit/>
          </a:bodyPr>
          <a:lstStyle/>
          <a:p>
            <a:r>
              <a:rPr lang="it-IT" dirty="0">
                <a:solidFill>
                  <a:srgbClr val="00B050"/>
                </a:solidFill>
              </a:rPr>
              <a:t>MIXED</a:t>
            </a:r>
            <a:endParaRPr lang="en-US" dirty="0">
              <a:solidFill>
                <a:srgbClr val="00B050"/>
              </a:solidFill>
            </a:endParaRPr>
          </a:p>
        </p:txBody>
      </p:sp>
      <p:sp>
        <p:nvSpPr>
          <p:cNvPr id="8" name="CasellaDiTesto 7">
            <a:extLst>
              <a:ext uri="{FF2B5EF4-FFF2-40B4-BE49-F238E27FC236}">
                <a16:creationId xmlns="" xmlns:a16="http://schemas.microsoft.com/office/drawing/2014/main" id="{7F104761-A313-4377-9062-53F04C8B317D}"/>
              </a:ext>
            </a:extLst>
          </p:cNvPr>
          <p:cNvSpPr txBox="1"/>
          <p:nvPr/>
        </p:nvSpPr>
        <p:spPr>
          <a:xfrm>
            <a:off x="3635707" y="4051068"/>
            <a:ext cx="1099981" cy="369332"/>
          </a:xfrm>
          <a:prstGeom prst="rect">
            <a:avLst/>
          </a:prstGeom>
          <a:noFill/>
        </p:spPr>
        <p:txBody>
          <a:bodyPr wrap="none" rtlCol="0">
            <a:spAutoFit/>
          </a:bodyPr>
          <a:lstStyle/>
          <a:p>
            <a:r>
              <a:rPr lang="it-IT" dirty="0">
                <a:solidFill>
                  <a:srgbClr val="FF0000"/>
                </a:solidFill>
              </a:rPr>
              <a:t>INDOOR</a:t>
            </a:r>
            <a:endParaRPr lang="en-US" dirty="0">
              <a:solidFill>
                <a:srgbClr val="FF0000"/>
              </a:solidFill>
            </a:endParaRPr>
          </a:p>
        </p:txBody>
      </p:sp>
    </p:spTree>
    <p:extLst>
      <p:ext uri="{BB962C8B-B14F-4D97-AF65-F5344CB8AC3E}">
        <p14:creationId xmlns:p14="http://schemas.microsoft.com/office/powerpoint/2010/main" val="2559858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arrotondato 11"/>
          <p:cNvSpPr/>
          <p:nvPr/>
        </p:nvSpPr>
        <p:spPr>
          <a:xfrm>
            <a:off x="796769" y="1568763"/>
            <a:ext cx="7488832" cy="491661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70C0"/>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3307832740"/>
              </p:ext>
            </p:extLst>
          </p:nvPr>
        </p:nvGraphicFramePr>
        <p:xfrm>
          <a:off x="1588857" y="1688837"/>
          <a:ext cx="6336704" cy="3960437"/>
        </p:xfrm>
        <a:graphic>
          <a:graphicData uri="http://schemas.openxmlformats.org/drawingml/2006/table">
            <a:tbl>
              <a:tblPr/>
              <a:tblGrid>
                <a:gridCol w="792088">
                  <a:extLst>
                    <a:ext uri="{9D8B030D-6E8A-4147-A177-3AD203B41FA5}">
                      <a16:colId xmlns="" xmlns:a16="http://schemas.microsoft.com/office/drawing/2014/main" val="20000"/>
                    </a:ext>
                  </a:extLst>
                </a:gridCol>
                <a:gridCol w="792088">
                  <a:extLst>
                    <a:ext uri="{9D8B030D-6E8A-4147-A177-3AD203B41FA5}">
                      <a16:colId xmlns="" xmlns:a16="http://schemas.microsoft.com/office/drawing/2014/main" val="20001"/>
                    </a:ext>
                  </a:extLst>
                </a:gridCol>
                <a:gridCol w="792088">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792088">
                  <a:extLst>
                    <a:ext uri="{9D8B030D-6E8A-4147-A177-3AD203B41FA5}">
                      <a16:colId xmlns="" xmlns:a16="http://schemas.microsoft.com/office/drawing/2014/main" val="20004"/>
                    </a:ext>
                  </a:extLst>
                </a:gridCol>
                <a:gridCol w="792088">
                  <a:extLst>
                    <a:ext uri="{9D8B030D-6E8A-4147-A177-3AD203B41FA5}">
                      <a16:colId xmlns="" xmlns:a16="http://schemas.microsoft.com/office/drawing/2014/main" val="20005"/>
                    </a:ext>
                  </a:extLst>
                </a:gridCol>
                <a:gridCol w="792088">
                  <a:extLst>
                    <a:ext uri="{9D8B030D-6E8A-4147-A177-3AD203B41FA5}">
                      <a16:colId xmlns="" xmlns:a16="http://schemas.microsoft.com/office/drawing/2014/main" val="20006"/>
                    </a:ext>
                  </a:extLst>
                </a:gridCol>
                <a:gridCol w="792088">
                  <a:extLst>
                    <a:ext uri="{9D8B030D-6E8A-4147-A177-3AD203B41FA5}">
                      <a16:colId xmlns="" xmlns:a16="http://schemas.microsoft.com/office/drawing/2014/main" val="20007"/>
                    </a:ext>
                  </a:extLst>
                </a:gridCol>
              </a:tblGrid>
              <a:tr h="304649">
                <a:tc>
                  <a:txBody>
                    <a:bodyPr/>
                    <a:lstStyle/>
                    <a:p>
                      <a:pPr algn="ctr" fontAlgn="b"/>
                      <a:r>
                        <a:rPr lang="it-IT" sz="1400" b="0" i="0" u="none" strike="noStrike" dirty="0">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Calibri"/>
                        </a:rPr>
                        <a:t>As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Calibri"/>
                        </a:rPr>
                        <a:t>B</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Calibri"/>
                        </a:rPr>
                        <a:t>Cr</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Calibri"/>
                        </a:rPr>
                        <a:t>Mo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dirty="0">
                          <a:solidFill>
                            <a:srgbClr val="000000"/>
                          </a:solidFill>
                          <a:latin typeface="Calibri"/>
                        </a:rPr>
                        <a:t>Ni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Calibri"/>
                        </a:rPr>
                        <a:t>Se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Calibri"/>
                        </a:rPr>
                        <a:t>V</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04649">
                <a:tc>
                  <a:txBody>
                    <a:bodyPr/>
                    <a:lstStyle/>
                    <a:p>
                      <a:pPr algn="ctr" fontAlgn="b"/>
                      <a:r>
                        <a:rPr lang="it-IT" sz="1400" b="1" i="0" u="none" strike="noStrike" dirty="0">
                          <a:solidFill>
                            <a:srgbClr val="000000"/>
                          </a:solidFill>
                          <a:latin typeface="Calibri"/>
                        </a:rPr>
                        <a:t>1_A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it-IT" sz="1400" b="1" i="0" u="none" strike="noStrike" dirty="0">
                          <a:solidFill>
                            <a:srgbClr val="000000"/>
                          </a:solidFill>
                          <a:latin typeface="Calibri"/>
                        </a:rPr>
                        <a:t>2.25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it-IT" sz="1400" b="0" i="0" u="none" strike="noStrike">
                          <a:solidFill>
                            <a:srgbClr val="000000"/>
                          </a:solidFill>
                          <a:latin typeface="Calibri"/>
                        </a:rPr>
                        <a:t>1.00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400" b="0" i="0" u="none" strike="noStrike">
                          <a:solidFill>
                            <a:srgbClr val="000000"/>
                          </a:solidFill>
                          <a:latin typeface="Calibri"/>
                        </a:rPr>
                        <a:t>1.24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400" b="0" i="0" u="none" strike="noStrike">
                          <a:solidFill>
                            <a:srgbClr val="000000"/>
                          </a:solidFill>
                          <a:latin typeface="Calibri"/>
                        </a:rPr>
                        <a:t>0.96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400" b="1" i="0" u="none" strike="noStrike">
                          <a:solidFill>
                            <a:srgbClr val="000000"/>
                          </a:solidFill>
                          <a:latin typeface="Calibri"/>
                        </a:rPr>
                        <a:t>1.29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it-IT" sz="1400" b="0" i="0" u="none" strike="noStrike">
                          <a:solidFill>
                            <a:srgbClr val="000000"/>
                          </a:solidFill>
                          <a:latin typeface="Calibri"/>
                        </a:rPr>
                        <a:t>0.75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400" b="0" i="0" u="none" strike="noStrike">
                          <a:solidFill>
                            <a:srgbClr val="000000"/>
                          </a:solidFill>
                          <a:latin typeface="Calibri"/>
                        </a:rPr>
                        <a:t>1.00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304649">
                <a:tc>
                  <a:txBody>
                    <a:bodyPr/>
                    <a:lstStyle/>
                    <a:p>
                      <a:pPr algn="ctr" fontAlgn="b"/>
                      <a:r>
                        <a:rPr lang="it-IT" sz="1400" b="1" i="0" u="none" strike="noStrike">
                          <a:solidFill>
                            <a:srgbClr val="000000"/>
                          </a:solidFill>
                          <a:latin typeface="Calibri"/>
                        </a:rPr>
                        <a:t>2_A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1" i="0" u="none" strike="noStrike" dirty="0">
                          <a:solidFill>
                            <a:srgbClr val="000000"/>
                          </a:solidFill>
                          <a:latin typeface="Calibri"/>
                        </a:rPr>
                        <a:t>1.40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400" b="0" i="0" u="none" strike="noStrike" dirty="0">
                          <a:solidFill>
                            <a:srgbClr val="000000"/>
                          </a:solidFill>
                          <a:latin typeface="Calibri"/>
                        </a:rPr>
                        <a:t>0.67</a:t>
                      </a:r>
                    </a:p>
                  </a:txBody>
                  <a:tcPr marL="9525" marR="9525" marT="9525" marB="0" anchor="b">
                    <a:lnL>
                      <a:noFill/>
                    </a:lnL>
                    <a:lnR>
                      <a:noFill/>
                    </a:lnR>
                    <a:lnT>
                      <a:noFill/>
                    </a:lnT>
                    <a:lnB>
                      <a:noFill/>
                    </a:lnB>
                    <a:solidFill>
                      <a:srgbClr val="9BC2E6"/>
                    </a:solidFill>
                  </a:tcPr>
                </a:tc>
                <a:tc>
                  <a:txBody>
                    <a:bodyPr/>
                    <a:lstStyle/>
                    <a:p>
                      <a:pPr algn="ctr" fontAlgn="b"/>
                      <a:r>
                        <a:rPr lang="it-IT" sz="1400" b="1" i="0" u="none" strike="noStrike">
                          <a:solidFill>
                            <a:srgbClr val="000000"/>
                          </a:solidFill>
                          <a:latin typeface="Calibri"/>
                        </a:rPr>
                        <a:t>1.44</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a:solidFill>
                            <a:srgbClr val="000000"/>
                          </a:solidFill>
                          <a:latin typeface="Calibri"/>
                        </a:rPr>
                        <a:t>0.98</a:t>
                      </a:r>
                    </a:p>
                  </a:txBody>
                  <a:tcPr marL="9525" marR="9525" marT="9525" marB="0" anchor="b">
                    <a:lnL>
                      <a:noFill/>
                    </a:lnL>
                    <a:lnR>
                      <a:noFill/>
                    </a:lnR>
                    <a:lnT>
                      <a:noFill/>
                    </a:lnT>
                    <a:lnB>
                      <a:noFill/>
                    </a:lnB>
                  </a:tcPr>
                </a:tc>
                <a:tc>
                  <a:txBody>
                    <a:bodyPr/>
                    <a:lstStyle/>
                    <a:p>
                      <a:pPr algn="ctr" fontAlgn="b"/>
                      <a:r>
                        <a:rPr lang="it-IT" sz="1400" b="1" i="0" u="none" strike="noStrike">
                          <a:solidFill>
                            <a:srgbClr val="000000"/>
                          </a:solidFill>
                          <a:latin typeface="Calibri"/>
                        </a:rPr>
                        <a:t>1.50</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a:solidFill>
                            <a:srgbClr val="000000"/>
                          </a:solidFill>
                          <a:latin typeface="Calibri"/>
                        </a:rPr>
                        <a:t>0.82</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latin typeface="Calibri"/>
                        </a:rPr>
                        <a:t>1.14</a:t>
                      </a:r>
                    </a:p>
                  </a:txBody>
                  <a:tcPr marL="9525" marR="9525" marT="9525" marB="0" anchor="b">
                    <a:lnL>
                      <a:noFill/>
                    </a:lnL>
                    <a:lnR>
                      <a:noFill/>
                    </a:lnR>
                    <a:lnT>
                      <a:noFill/>
                    </a:lnT>
                    <a:lnB>
                      <a:noFill/>
                    </a:lnB>
                  </a:tcPr>
                </a:tc>
                <a:extLst>
                  <a:ext uri="{0D108BD9-81ED-4DB2-BD59-A6C34878D82A}">
                    <a16:rowId xmlns="" xmlns:a16="http://schemas.microsoft.com/office/drawing/2014/main" val="10002"/>
                  </a:ext>
                </a:extLst>
              </a:tr>
              <a:tr h="304649">
                <a:tc>
                  <a:txBody>
                    <a:bodyPr/>
                    <a:lstStyle/>
                    <a:p>
                      <a:pPr algn="ctr" fontAlgn="b"/>
                      <a:r>
                        <a:rPr lang="it-IT" sz="1400" b="1" i="0" u="none" strike="noStrike">
                          <a:solidFill>
                            <a:srgbClr val="000000"/>
                          </a:solidFill>
                          <a:latin typeface="Calibri"/>
                        </a:rPr>
                        <a:t>3_A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0" i="0" u="none" strike="noStrike">
                          <a:solidFill>
                            <a:srgbClr val="000000"/>
                          </a:solidFill>
                          <a:latin typeface="Calibri"/>
                        </a:rPr>
                        <a:t>1.11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400" b="0" i="0" u="none" strike="noStrike" dirty="0">
                          <a:solidFill>
                            <a:srgbClr val="000000"/>
                          </a:solidFill>
                          <a:latin typeface="Calibri"/>
                        </a:rPr>
                        <a:t>0.56</a:t>
                      </a:r>
                    </a:p>
                  </a:txBody>
                  <a:tcPr marL="9525" marR="9525" marT="9525" marB="0" anchor="b">
                    <a:lnL>
                      <a:noFill/>
                    </a:lnL>
                    <a:lnR>
                      <a:noFill/>
                    </a:lnR>
                    <a:lnT>
                      <a:noFill/>
                    </a:lnT>
                    <a:lnB>
                      <a:noFill/>
                    </a:lnB>
                    <a:solidFill>
                      <a:srgbClr val="9BC2E6"/>
                    </a:solidFill>
                  </a:tcPr>
                </a:tc>
                <a:tc>
                  <a:txBody>
                    <a:bodyPr/>
                    <a:lstStyle/>
                    <a:p>
                      <a:pPr algn="ctr" fontAlgn="b"/>
                      <a:r>
                        <a:rPr lang="it-IT" sz="1400" b="1" i="0" u="none" strike="noStrike">
                          <a:solidFill>
                            <a:srgbClr val="000000"/>
                          </a:solidFill>
                          <a:latin typeface="Calibri"/>
                        </a:rPr>
                        <a:t>4.00</a:t>
                      </a:r>
                    </a:p>
                  </a:txBody>
                  <a:tcPr marL="9525" marR="9525" marT="9525" marB="0" anchor="b">
                    <a:lnL>
                      <a:noFill/>
                    </a:lnL>
                    <a:lnR>
                      <a:noFill/>
                    </a:lnR>
                    <a:lnT>
                      <a:noFill/>
                    </a:lnT>
                    <a:lnB>
                      <a:noFill/>
                    </a:lnB>
                    <a:solidFill>
                      <a:srgbClr val="FF0000"/>
                    </a:solidFill>
                  </a:tcPr>
                </a:tc>
                <a:tc>
                  <a:txBody>
                    <a:bodyPr/>
                    <a:lstStyle/>
                    <a:p>
                      <a:pPr algn="ctr" fontAlgn="b"/>
                      <a:r>
                        <a:rPr lang="it-IT" sz="1400" b="1" i="0" u="none" strike="noStrike">
                          <a:solidFill>
                            <a:srgbClr val="000000"/>
                          </a:solidFill>
                          <a:latin typeface="Calibri"/>
                        </a:rPr>
                        <a:t>1.69</a:t>
                      </a:r>
                    </a:p>
                  </a:txBody>
                  <a:tcPr marL="9525" marR="9525" marT="9525" marB="0" anchor="b">
                    <a:lnL>
                      <a:noFill/>
                    </a:lnL>
                    <a:lnR>
                      <a:noFill/>
                    </a:lnR>
                    <a:lnT>
                      <a:noFill/>
                    </a:lnT>
                    <a:lnB>
                      <a:noFill/>
                    </a:lnB>
                    <a:solidFill>
                      <a:srgbClr val="FF0000"/>
                    </a:solidFill>
                  </a:tcPr>
                </a:tc>
                <a:tc>
                  <a:txBody>
                    <a:bodyPr/>
                    <a:lstStyle/>
                    <a:p>
                      <a:pPr algn="ctr" fontAlgn="b"/>
                      <a:r>
                        <a:rPr lang="it-IT" sz="1400" b="1" i="0" u="none" strike="noStrike">
                          <a:solidFill>
                            <a:srgbClr val="000000"/>
                          </a:solidFill>
                          <a:latin typeface="Calibri"/>
                        </a:rPr>
                        <a:t>3.95</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a:solidFill>
                            <a:srgbClr val="000000"/>
                          </a:solidFill>
                          <a:latin typeface="Calibri"/>
                        </a:rPr>
                        <a:t>1.00</a:t>
                      </a:r>
                    </a:p>
                  </a:txBody>
                  <a:tcPr marL="9525" marR="9525" marT="9525" marB="0" anchor="b">
                    <a:lnL>
                      <a:noFill/>
                    </a:lnL>
                    <a:lnR>
                      <a:noFill/>
                    </a:lnR>
                    <a:lnT>
                      <a:noFill/>
                    </a:lnT>
                    <a:lnB>
                      <a:noFill/>
                    </a:lnB>
                  </a:tcPr>
                </a:tc>
                <a:tc>
                  <a:txBody>
                    <a:bodyPr/>
                    <a:lstStyle/>
                    <a:p>
                      <a:pPr algn="ctr" fontAlgn="b"/>
                      <a:r>
                        <a:rPr lang="it-IT" sz="1400" b="1" i="0" u="none" strike="noStrike">
                          <a:solidFill>
                            <a:srgbClr val="000000"/>
                          </a:solidFill>
                          <a:latin typeface="Calibri"/>
                        </a:rPr>
                        <a:t>2.86</a:t>
                      </a:r>
                    </a:p>
                  </a:txBody>
                  <a:tcPr marL="9525" marR="9525" marT="9525" marB="0" anchor="b">
                    <a:lnL>
                      <a:noFill/>
                    </a:lnL>
                    <a:lnR>
                      <a:noFill/>
                    </a:lnR>
                    <a:lnT>
                      <a:noFill/>
                    </a:lnT>
                    <a:lnB>
                      <a:noFill/>
                    </a:lnB>
                    <a:solidFill>
                      <a:srgbClr val="FF0000"/>
                    </a:solidFill>
                  </a:tcPr>
                </a:tc>
                <a:extLst>
                  <a:ext uri="{0D108BD9-81ED-4DB2-BD59-A6C34878D82A}">
                    <a16:rowId xmlns="" xmlns:a16="http://schemas.microsoft.com/office/drawing/2014/main" val="10003"/>
                  </a:ext>
                </a:extLst>
              </a:tr>
              <a:tr h="304649">
                <a:tc>
                  <a:txBody>
                    <a:bodyPr/>
                    <a:lstStyle/>
                    <a:p>
                      <a:pPr algn="ctr" fontAlgn="b"/>
                      <a:r>
                        <a:rPr lang="it-IT" sz="1400" b="1" i="0" u="none" strike="noStrike">
                          <a:solidFill>
                            <a:srgbClr val="000000"/>
                          </a:solidFill>
                          <a:latin typeface="Calibri"/>
                        </a:rPr>
                        <a:t>10_G</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0" i="0" u="none" strike="noStrike" dirty="0">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400" b="0" i="0" u="none" strike="noStrike" dirty="0">
                          <a:solidFill>
                            <a:srgbClr val="000000"/>
                          </a:solidFill>
                          <a:latin typeface="Calibri"/>
                        </a:rPr>
                        <a:t>0.47</a:t>
                      </a:r>
                    </a:p>
                  </a:txBody>
                  <a:tcPr marL="9525" marR="9525" marT="9525" marB="0" anchor="b">
                    <a:lnL>
                      <a:noFill/>
                    </a:lnL>
                    <a:lnR>
                      <a:noFill/>
                    </a:lnR>
                    <a:lnT>
                      <a:noFill/>
                    </a:lnT>
                    <a:lnB>
                      <a:noFill/>
                    </a:lnB>
                    <a:solidFill>
                      <a:srgbClr val="9BC2E6"/>
                    </a:solidFill>
                  </a:tcPr>
                </a:tc>
                <a:tc>
                  <a:txBody>
                    <a:bodyPr/>
                    <a:lstStyle/>
                    <a:p>
                      <a:pPr algn="ctr" fontAlgn="b"/>
                      <a:r>
                        <a:rPr lang="it-IT" sz="1400" b="1" i="0" u="none" strike="noStrike" dirty="0">
                          <a:solidFill>
                            <a:srgbClr val="000000"/>
                          </a:solidFill>
                          <a:latin typeface="Calibri"/>
                        </a:rPr>
                        <a:t>2.11</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a:solidFill>
                            <a:srgbClr val="000000"/>
                          </a:solidFill>
                          <a:latin typeface="Calibri"/>
                        </a:rPr>
                        <a:t>1.19</a:t>
                      </a:r>
                    </a:p>
                  </a:txBody>
                  <a:tcPr marL="9525" marR="9525" marT="9525" marB="0" anchor="b">
                    <a:lnL>
                      <a:noFill/>
                    </a:lnL>
                    <a:lnR>
                      <a:noFill/>
                    </a:lnR>
                    <a:lnT>
                      <a:noFill/>
                    </a:lnT>
                    <a:lnB>
                      <a:noFill/>
                    </a:lnB>
                  </a:tcPr>
                </a:tc>
                <a:tc>
                  <a:txBody>
                    <a:bodyPr/>
                    <a:lstStyle/>
                    <a:p>
                      <a:pPr algn="ctr" fontAlgn="b"/>
                      <a:r>
                        <a:rPr lang="it-IT" sz="1400" b="1" i="0" u="none" strike="noStrike">
                          <a:solidFill>
                            <a:srgbClr val="000000"/>
                          </a:solidFill>
                          <a:latin typeface="Calibri"/>
                        </a:rPr>
                        <a:t>2.22</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a:solidFill>
                            <a:srgbClr val="000000"/>
                          </a:solidFill>
                          <a:latin typeface="Calibri"/>
                        </a:rPr>
                        <a:t>0.78</a:t>
                      </a:r>
                    </a:p>
                  </a:txBody>
                  <a:tcPr marL="9525" marR="9525" marT="9525" marB="0" anchor="b">
                    <a:lnL>
                      <a:noFill/>
                    </a:lnL>
                    <a:lnR>
                      <a:noFill/>
                    </a:lnR>
                    <a:lnT>
                      <a:noFill/>
                    </a:lnT>
                    <a:lnB>
                      <a:noFill/>
                    </a:lnB>
                  </a:tcPr>
                </a:tc>
                <a:tc>
                  <a:txBody>
                    <a:bodyPr/>
                    <a:lstStyle/>
                    <a:p>
                      <a:pPr algn="ctr" fontAlgn="b"/>
                      <a:r>
                        <a:rPr lang="it-IT" sz="1400" b="1" i="0" u="none" strike="noStrike">
                          <a:solidFill>
                            <a:srgbClr val="000000"/>
                          </a:solidFill>
                          <a:latin typeface="Calibri"/>
                        </a:rPr>
                        <a:t>1.80</a:t>
                      </a:r>
                    </a:p>
                  </a:txBody>
                  <a:tcPr marL="9525" marR="9525" marT="9525" marB="0" anchor="b">
                    <a:lnL>
                      <a:noFill/>
                    </a:lnL>
                    <a:lnR>
                      <a:noFill/>
                    </a:lnR>
                    <a:lnT>
                      <a:noFill/>
                    </a:lnT>
                    <a:lnB>
                      <a:noFill/>
                    </a:lnB>
                    <a:solidFill>
                      <a:srgbClr val="FF0000"/>
                    </a:solidFill>
                  </a:tcPr>
                </a:tc>
                <a:extLst>
                  <a:ext uri="{0D108BD9-81ED-4DB2-BD59-A6C34878D82A}">
                    <a16:rowId xmlns="" xmlns:a16="http://schemas.microsoft.com/office/drawing/2014/main" val="10004"/>
                  </a:ext>
                </a:extLst>
              </a:tr>
              <a:tr h="304649">
                <a:tc>
                  <a:txBody>
                    <a:bodyPr/>
                    <a:lstStyle/>
                    <a:p>
                      <a:pPr algn="ctr" fontAlgn="b"/>
                      <a:r>
                        <a:rPr lang="it-IT" sz="1400" b="1" i="0" u="none" strike="noStrike">
                          <a:solidFill>
                            <a:srgbClr val="000000"/>
                          </a:solidFill>
                          <a:latin typeface="Calibri"/>
                        </a:rPr>
                        <a:t>11_G</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0" i="0" u="none" strike="noStrike">
                          <a:solidFill>
                            <a:srgbClr val="000000"/>
                          </a:solidFill>
                          <a:latin typeface="Calibri"/>
                        </a:rPr>
                        <a:t>0.90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400" b="0" i="0" u="none" strike="noStrike" dirty="0">
                          <a:solidFill>
                            <a:srgbClr val="000000"/>
                          </a:solidFill>
                          <a:latin typeface="Calibri"/>
                        </a:rPr>
                        <a:t>0.26</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0.82</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latin typeface="Calibri"/>
                        </a:rPr>
                        <a:t>0.57</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0.79</a:t>
                      </a:r>
                    </a:p>
                  </a:txBody>
                  <a:tcPr marL="9525" marR="9525" marT="9525" marB="0" anchor="b">
                    <a:lnL>
                      <a:noFill/>
                    </a:lnL>
                    <a:lnR>
                      <a:noFill/>
                    </a:lnR>
                    <a:lnT>
                      <a:noFill/>
                    </a:lnT>
                    <a:lnB>
                      <a:noFill/>
                    </a:lnB>
                  </a:tcPr>
                </a:tc>
                <a:tc>
                  <a:txBody>
                    <a:bodyPr/>
                    <a:lstStyle/>
                    <a:p>
                      <a:pPr algn="ctr" fontAlgn="b"/>
                      <a:r>
                        <a:rPr lang="it-IT" sz="1400" b="0" i="0" u="none" strike="noStrike">
                          <a:solidFill>
                            <a:srgbClr val="000000"/>
                          </a:solidFill>
                          <a:latin typeface="Calibri"/>
                        </a:rPr>
                        <a:t>0.88</a:t>
                      </a:r>
                    </a:p>
                  </a:txBody>
                  <a:tcPr marL="9525" marR="9525" marT="9525" marB="0" anchor="b">
                    <a:lnL>
                      <a:noFill/>
                    </a:lnL>
                    <a:lnR>
                      <a:noFill/>
                    </a:lnR>
                    <a:lnT>
                      <a:noFill/>
                    </a:lnT>
                    <a:lnB>
                      <a:noFill/>
                    </a:lnB>
                  </a:tcPr>
                </a:tc>
                <a:tc>
                  <a:txBody>
                    <a:bodyPr/>
                    <a:lstStyle/>
                    <a:p>
                      <a:pPr algn="ctr" fontAlgn="b"/>
                      <a:r>
                        <a:rPr lang="it-IT" sz="1400" b="0" i="0" u="none" strike="noStrike">
                          <a:solidFill>
                            <a:srgbClr val="000000"/>
                          </a:solidFill>
                          <a:latin typeface="Calibri"/>
                        </a:rPr>
                        <a:t>0.79</a:t>
                      </a:r>
                    </a:p>
                  </a:txBody>
                  <a:tcPr marL="9525" marR="9525" marT="9525" marB="0" anchor="b">
                    <a:lnL>
                      <a:noFill/>
                    </a:lnL>
                    <a:lnR>
                      <a:noFill/>
                    </a:lnR>
                    <a:lnT>
                      <a:noFill/>
                    </a:lnT>
                    <a:lnB>
                      <a:noFill/>
                    </a:lnB>
                  </a:tcPr>
                </a:tc>
                <a:extLst>
                  <a:ext uri="{0D108BD9-81ED-4DB2-BD59-A6C34878D82A}">
                    <a16:rowId xmlns="" xmlns:a16="http://schemas.microsoft.com/office/drawing/2014/main" val="10005"/>
                  </a:ext>
                </a:extLst>
              </a:tr>
              <a:tr h="304649">
                <a:tc>
                  <a:txBody>
                    <a:bodyPr/>
                    <a:lstStyle/>
                    <a:p>
                      <a:pPr algn="ctr" fontAlgn="b"/>
                      <a:r>
                        <a:rPr lang="it-IT" sz="1400" b="1" i="0" u="none" strike="noStrike">
                          <a:solidFill>
                            <a:srgbClr val="000000"/>
                          </a:solidFill>
                          <a:latin typeface="Calibri"/>
                        </a:rPr>
                        <a:t>12 _G</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0" i="0" u="none" strike="noStrike">
                          <a:solidFill>
                            <a:srgbClr val="000000"/>
                          </a:solidFill>
                          <a:latin typeface="Calibri"/>
                        </a:rPr>
                        <a:t>0.75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400" b="0" i="0" u="none" strike="noStrike" dirty="0">
                          <a:solidFill>
                            <a:srgbClr val="000000"/>
                          </a:solidFill>
                          <a:latin typeface="Calibri"/>
                        </a:rPr>
                        <a:t>0.32</a:t>
                      </a:r>
                    </a:p>
                  </a:txBody>
                  <a:tcPr marL="9525" marR="9525" marT="9525" marB="0" anchor="b">
                    <a:lnL>
                      <a:noFill/>
                    </a:lnL>
                    <a:lnR>
                      <a:noFill/>
                    </a:lnR>
                    <a:lnT>
                      <a:noFill/>
                    </a:lnT>
                    <a:lnB>
                      <a:noFill/>
                    </a:lnB>
                    <a:solidFill>
                      <a:srgbClr val="9BC2E6"/>
                    </a:solidFill>
                  </a:tcPr>
                </a:tc>
                <a:tc>
                  <a:txBody>
                    <a:bodyPr/>
                    <a:lstStyle/>
                    <a:p>
                      <a:pPr algn="ctr" fontAlgn="b"/>
                      <a:r>
                        <a:rPr lang="it-IT" sz="1400" b="1" i="0" u="none" strike="noStrike">
                          <a:solidFill>
                            <a:srgbClr val="000000"/>
                          </a:solidFill>
                          <a:latin typeface="Calibri"/>
                        </a:rPr>
                        <a:t>2.03</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dirty="0">
                          <a:solidFill>
                            <a:srgbClr val="000000"/>
                          </a:solidFill>
                          <a:latin typeface="Calibri"/>
                        </a:rPr>
                        <a:t>1.23</a:t>
                      </a:r>
                    </a:p>
                  </a:txBody>
                  <a:tcPr marL="9525" marR="9525" marT="9525" marB="0" anchor="b">
                    <a:lnL>
                      <a:noFill/>
                    </a:lnL>
                    <a:lnR>
                      <a:noFill/>
                    </a:lnR>
                    <a:lnT>
                      <a:noFill/>
                    </a:lnT>
                    <a:lnB>
                      <a:noFill/>
                    </a:lnB>
                  </a:tcPr>
                </a:tc>
                <a:tc>
                  <a:txBody>
                    <a:bodyPr/>
                    <a:lstStyle/>
                    <a:p>
                      <a:pPr algn="ctr" fontAlgn="b"/>
                      <a:r>
                        <a:rPr lang="it-IT" sz="1400" b="1" i="0" u="none" strike="noStrike" dirty="0">
                          <a:solidFill>
                            <a:srgbClr val="000000"/>
                          </a:solidFill>
                          <a:latin typeface="Calibri"/>
                        </a:rPr>
                        <a:t>2.20</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a:solidFill>
                            <a:srgbClr val="000000"/>
                          </a:solidFill>
                          <a:latin typeface="Calibri"/>
                        </a:rPr>
                        <a:t>0.94</a:t>
                      </a:r>
                    </a:p>
                  </a:txBody>
                  <a:tcPr marL="9525" marR="9525" marT="9525" marB="0" anchor="b">
                    <a:lnL>
                      <a:noFill/>
                    </a:lnL>
                    <a:lnR>
                      <a:noFill/>
                    </a:lnR>
                    <a:lnT>
                      <a:noFill/>
                    </a:lnT>
                    <a:lnB>
                      <a:noFill/>
                    </a:lnB>
                  </a:tcPr>
                </a:tc>
                <a:tc>
                  <a:txBody>
                    <a:bodyPr/>
                    <a:lstStyle/>
                    <a:p>
                      <a:pPr algn="ctr" fontAlgn="b"/>
                      <a:r>
                        <a:rPr lang="it-IT" sz="1400" b="1" i="0" u="none" strike="noStrike">
                          <a:solidFill>
                            <a:srgbClr val="000000"/>
                          </a:solidFill>
                          <a:latin typeface="Calibri"/>
                        </a:rPr>
                        <a:t>1.63</a:t>
                      </a:r>
                    </a:p>
                  </a:txBody>
                  <a:tcPr marL="9525" marR="9525" marT="9525" marB="0" anchor="b">
                    <a:lnL>
                      <a:noFill/>
                    </a:lnL>
                    <a:lnR>
                      <a:noFill/>
                    </a:lnR>
                    <a:lnT>
                      <a:noFill/>
                    </a:lnT>
                    <a:lnB>
                      <a:noFill/>
                    </a:lnB>
                    <a:solidFill>
                      <a:srgbClr val="FF0000"/>
                    </a:solidFill>
                  </a:tcPr>
                </a:tc>
                <a:extLst>
                  <a:ext uri="{0D108BD9-81ED-4DB2-BD59-A6C34878D82A}">
                    <a16:rowId xmlns="" xmlns:a16="http://schemas.microsoft.com/office/drawing/2014/main" val="10006"/>
                  </a:ext>
                </a:extLst>
              </a:tr>
              <a:tr h="304649">
                <a:tc>
                  <a:txBody>
                    <a:bodyPr/>
                    <a:lstStyle/>
                    <a:p>
                      <a:pPr algn="ctr" fontAlgn="b"/>
                      <a:r>
                        <a:rPr lang="it-IT" sz="1400" b="1" i="0" u="none" strike="noStrike">
                          <a:solidFill>
                            <a:srgbClr val="000000"/>
                          </a:solidFill>
                          <a:latin typeface="Calibri"/>
                        </a:rPr>
                        <a:t>4_N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0" i="0" u="none" strike="noStrike" dirty="0">
                          <a:solidFill>
                            <a:srgbClr val="000000"/>
                          </a:solidFill>
                          <a:latin typeface="Calibri"/>
                        </a:rPr>
                        <a:t>0.29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ctr" fontAlgn="b"/>
                      <a:r>
                        <a:rPr lang="it-IT" sz="1400" b="0" i="0" u="none" strike="noStrike" dirty="0">
                          <a:solidFill>
                            <a:srgbClr val="000000"/>
                          </a:solidFill>
                          <a:latin typeface="Calibri"/>
                        </a:rPr>
                        <a:t>0.62</a:t>
                      </a:r>
                    </a:p>
                  </a:txBody>
                  <a:tcPr marL="9525" marR="9525" marT="9525" marB="0" anchor="b">
                    <a:lnL>
                      <a:noFill/>
                    </a:lnL>
                    <a:lnR>
                      <a:noFill/>
                    </a:lnR>
                    <a:lnT>
                      <a:noFill/>
                    </a:lnT>
                    <a:lnB>
                      <a:noFill/>
                    </a:lnB>
                    <a:solidFill>
                      <a:srgbClr val="9BC2E6"/>
                    </a:solidFill>
                  </a:tcPr>
                </a:tc>
                <a:tc>
                  <a:txBody>
                    <a:bodyPr/>
                    <a:lstStyle/>
                    <a:p>
                      <a:pPr algn="ctr" fontAlgn="b"/>
                      <a:r>
                        <a:rPr lang="it-IT" sz="1400" b="1" i="0" u="none" strike="noStrike">
                          <a:solidFill>
                            <a:srgbClr val="000000"/>
                          </a:solidFill>
                          <a:latin typeface="Calibri"/>
                        </a:rPr>
                        <a:t>1.40</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dirty="0">
                          <a:solidFill>
                            <a:srgbClr val="000000"/>
                          </a:solidFill>
                          <a:latin typeface="Calibri"/>
                        </a:rPr>
                        <a:t>1.11</a:t>
                      </a:r>
                    </a:p>
                  </a:txBody>
                  <a:tcPr marL="9525" marR="9525" marT="9525" marB="0" anchor="b">
                    <a:lnL>
                      <a:noFill/>
                    </a:lnL>
                    <a:lnR>
                      <a:noFill/>
                    </a:lnR>
                    <a:lnT>
                      <a:noFill/>
                    </a:lnT>
                    <a:lnB>
                      <a:noFill/>
                    </a:lnB>
                  </a:tcPr>
                </a:tc>
                <a:tc>
                  <a:txBody>
                    <a:bodyPr/>
                    <a:lstStyle/>
                    <a:p>
                      <a:pPr algn="ctr" fontAlgn="b"/>
                      <a:r>
                        <a:rPr lang="it-IT" sz="1400" b="1" i="0" u="none" strike="noStrike" dirty="0">
                          <a:solidFill>
                            <a:srgbClr val="000000"/>
                          </a:solidFill>
                          <a:latin typeface="Calibri"/>
                        </a:rPr>
                        <a:t>1.40</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a:solidFill>
                            <a:srgbClr val="000000"/>
                          </a:solidFill>
                          <a:latin typeface="Calibri"/>
                        </a:rPr>
                        <a:t>1.06</a:t>
                      </a:r>
                    </a:p>
                  </a:txBody>
                  <a:tcPr marL="9525" marR="9525" marT="9525" marB="0" anchor="b">
                    <a:lnL>
                      <a:noFill/>
                    </a:lnL>
                    <a:lnR>
                      <a:noFill/>
                    </a:lnR>
                    <a:lnT>
                      <a:noFill/>
                    </a:lnT>
                    <a:lnB>
                      <a:noFill/>
                    </a:lnB>
                  </a:tcPr>
                </a:tc>
                <a:tc>
                  <a:txBody>
                    <a:bodyPr/>
                    <a:lstStyle/>
                    <a:p>
                      <a:pPr algn="ctr" fontAlgn="b"/>
                      <a:r>
                        <a:rPr lang="it-IT" sz="1400" b="1" i="0" u="none" strike="noStrike">
                          <a:solidFill>
                            <a:srgbClr val="000000"/>
                          </a:solidFill>
                          <a:latin typeface="Calibri"/>
                        </a:rPr>
                        <a:t>1.38</a:t>
                      </a:r>
                    </a:p>
                  </a:txBody>
                  <a:tcPr marL="9525" marR="9525" marT="9525" marB="0" anchor="b">
                    <a:lnL>
                      <a:noFill/>
                    </a:lnL>
                    <a:lnR>
                      <a:noFill/>
                    </a:lnR>
                    <a:lnT>
                      <a:noFill/>
                    </a:lnT>
                    <a:lnB>
                      <a:noFill/>
                    </a:lnB>
                    <a:solidFill>
                      <a:srgbClr val="FF0000"/>
                    </a:solidFill>
                  </a:tcPr>
                </a:tc>
                <a:extLst>
                  <a:ext uri="{0D108BD9-81ED-4DB2-BD59-A6C34878D82A}">
                    <a16:rowId xmlns="" xmlns:a16="http://schemas.microsoft.com/office/drawing/2014/main" val="10007"/>
                  </a:ext>
                </a:extLst>
              </a:tr>
              <a:tr h="304649">
                <a:tc>
                  <a:txBody>
                    <a:bodyPr/>
                    <a:lstStyle/>
                    <a:p>
                      <a:pPr algn="ctr" fontAlgn="b"/>
                      <a:r>
                        <a:rPr lang="it-IT" sz="1400" b="1" i="0" u="none" strike="noStrike">
                          <a:solidFill>
                            <a:srgbClr val="000000"/>
                          </a:solidFill>
                          <a:latin typeface="Calibri"/>
                        </a:rPr>
                        <a:t>5_N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0" i="0" u="none" strike="noStrike" dirty="0">
                          <a:solidFill>
                            <a:srgbClr val="000000"/>
                          </a:solidFill>
                          <a:latin typeface="Calibri"/>
                        </a:rPr>
                        <a:t>0.64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ctr" fontAlgn="b"/>
                      <a:r>
                        <a:rPr lang="it-IT" sz="1400" b="0" i="0" u="none" strike="noStrike" dirty="0">
                          <a:solidFill>
                            <a:srgbClr val="000000"/>
                          </a:solidFill>
                          <a:latin typeface="Calibri"/>
                        </a:rPr>
                        <a:t>0.37</a:t>
                      </a:r>
                    </a:p>
                  </a:txBody>
                  <a:tcPr marL="9525" marR="9525" marT="9525" marB="0" anchor="b">
                    <a:lnL>
                      <a:noFill/>
                    </a:lnL>
                    <a:lnR>
                      <a:noFill/>
                    </a:lnR>
                    <a:lnT>
                      <a:noFill/>
                    </a:lnT>
                    <a:lnB>
                      <a:noFill/>
                    </a:lnB>
                    <a:solidFill>
                      <a:srgbClr val="9BC2E6"/>
                    </a:solidFill>
                  </a:tcPr>
                </a:tc>
                <a:tc>
                  <a:txBody>
                    <a:bodyPr/>
                    <a:lstStyle/>
                    <a:p>
                      <a:pPr algn="ctr" fontAlgn="b"/>
                      <a:r>
                        <a:rPr lang="it-IT" sz="1400" b="1" i="0" u="none" strike="noStrike">
                          <a:solidFill>
                            <a:srgbClr val="000000"/>
                          </a:solidFill>
                          <a:latin typeface="Calibri"/>
                        </a:rPr>
                        <a:t>2.58</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a:solidFill>
                            <a:srgbClr val="000000"/>
                          </a:solidFill>
                          <a:latin typeface="Calibri"/>
                        </a:rPr>
                        <a:t>1.08</a:t>
                      </a:r>
                    </a:p>
                  </a:txBody>
                  <a:tcPr marL="9525" marR="9525" marT="9525" marB="0" anchor="b">
                    <a:lnL>
                      <a:noFill/>
                    </a:lnL>
                    <a:lnR>
                      <a:noFill/>
                    </a:lnR>
                    <a:lnT>
                      <a:noFill/>
                    </a:lnT>
                    <a:lnB>
                      <a:noFill/>
                    </a:lnB>
                  </a:tcPr>
                </a:tc>
                <a:tc>
                  <a:txBody>
                    <a:bodyPr/>
                    <a:lstStyle/>
                    <a:p>
                      <a:pPr algn="ctr" fontAlgn="b"/>
                      <a:r>
                        <a:rPr lang="it-IT" sz="1400" b="1" i="0" u="none" strike="noStrike" dirty="0">
                          <a:solidFill>
                            <a:srgbClr val="000000"/>
                          </a:solidFill>
                          <a:latin typeface="Calibri"/>
                        </a:rPr>
                        <a:t>2.42</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dirty="0">
                          <a:solidFill>
                            <a:srgbClr val="000000"/>
                          </a:solidFill>
                          <a:latin typeface="Calibri"/>
                        </a:rPr>
                        <a:t>0.90</a:t>
                      </a:r>
                    </a:p>
                  </a:txBody>
                  <a:tcPr marL="9525" marR="9525" marT="9525" marB="0" anchor="b">
                    <a:lnL>
                      <a:noFill/>
                    </a:lnL>
                    <a:lnR>
                      <a:noFill/>
                    </a:lnR>
                    <a:lnT>
                      <a:noFill/>
                    </a:lnT>
                    <a:lnB>
                      <a:noFill/>
                    </a:lnB>
                  </a:tcPr>
                </a:tc>
                <a:tc>
                  <a:txBody>
                    <a:bodyPr/>
                    <a:lstStyle/>
                    <a:p>
                      <a:pPr algn="ctr" fontAlgn="b"/>
                      <a:r>
                        <a:rPr lang="it-IT" sz="1400" b="1" i="0" u="none" strike="noStrike" dirty="0">
                          <a:solidFill>
                            <a:srgbClr val="000000"/>
                          </a:solidFill>
                          <a:latin typeface="Calibri"/>
                        </a:rPr>
                        <a:t>2.09</a:t>
                      </a:r>
                    </a:p>
                  </a:txBody>
                  <a:tcPr marL="9525" marR="9525" marT="9525" marB="0" anchor="b">
                    <a:lnL>
                      <a:noFill/>
                    </a:lnL>
                    <a:lnR>
                      <a:noFill/>
                    </a:lnR>
                    <a:lnT>
                      <a:noFill/>
                    </a:lnT>
                    <a:lnB>
                      <a:noFill/>
                    </a:lnB>
                    <a:solidFill>
                      <a:srgbClr val="FF0000"/>
                    </a:solidFill>
                  </a:tcPr>
                </a:tc>
                <a:extLst>
                  <a:ext uri="{0D108BD9-81ED-4DB2-BD59-A6C34878D82A}">
                    <a16:rowId xmlns="" xmlns:a16="http://schemas.microsoft.com/office/drawing/2014/main" val="10008"/>
                  </a:ext>
                </a:extLst>
              </a:tr>
              <a:tr h="304649">
                <a:tc>
                  <a:txBody>
                    <a:bodyPr/>
                    <a:lstStyle/>
                    <a:p>
                      <a:pPr algn="ctr" fontAlgn="b"/>
                      <a:r>
                        <a:rPr lang="it-IT" sz="1400" b="1" i="0" u="none" strike="noStrike">
                          <a:solidFill>
                            <a:srgbClr val="000000"/>
                          </a:solidFill>
                          <a:latin typeface="Calibri"/>
                        </a:rPr>
                        <a:t>6_N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1" i="0" u="none" strike="noStrike">
                          <a:solidFill>
                            <a:srgbClr val="000000"/>
                          </a:solidFill>
                          <a:latin typeface="Calibri"/>
                        </a:rPr>
                        <a:t>1.50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400" b="0" i="0" u="none" strike="noStrike" dirty="0">
                          <a:solidFill>
                            <a:srgbClr val="000000"/>
                          </a:solidFill>
                          <a:latin typeface="Calibri"/>
                        </a:rPr>
                        <a:t>0.34</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0.79</a:t>
                      </a:r>
                    </a:p>
                  </a:txBody>
                  <a:tcPr marL="9525" marR="9525" marT="9525" marB="0" anchor="b">
                    <a:lnL>
                      <a:noFill/>
                    </a:lnL>
                    <a:lnR>
                      <a:noFill/>
                    </a:lnR>
                    <a:lnT>
                      <a:noFill/>
                    </a:lnT>
                    <a:lnB>
                      <a:noFill/>
                    </a:lnB>
                  </a:tcPr>
                </a:tc>
                <a:tc>
                  <a:txBody>
                    <a:bodyPr/>
                    <a:lstStyle/>
                    <a:p>
                      <a:pPr algn="ctr" fontAlgn="b"/>
                      <a:r>
                        <a:rPr lang="it-IT" sz="1400" b="0" i="0" u="none" strike="noStrike">
                          <a:solidFill>
                            <a:srgbClr val="000000"/>
                          </a:solidFill>
                          <a:latin typeface="Calibri"/>
                        </a:rPr>
                        <a:t>0.68</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0.82</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latin typeface="Calibri"/>
                        </a:rPr>
                        <a:t>0.88</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latin typeface="Calibri"/>
                        </a:rPr>
                        <a:t>0.76</a:t>
                      </a:r>
                    </a:p>
                  </a:txBody>
                  <a:tcPr marL="9525" marR="9525" marT="9525" marB="0" anchor="b">
                    <a:lnL>
                      <a:noFill/>
                    </a:lnL>
                    <a:lnR>
                      <a:noFill/>
                    </a:lnR>
                    <a:lnT>
                      <a:noFill/>
                    </a:lnT>
                    <a:lnB>
                      <a:noFill/>
                    </a:lnB>
                  </a:tcPr>
                </a:tc>
                <a:extLst>
                  <a:ext uri="{0D108BD9-81ED-4DB2-BD59-A6C34878D82A}">
                    <a16:rowId xmlns="" xmlns:a16="http://schemas.microsoft.com/office/drawing/2014/main" val="10009"/>
                  </a:ext>
                </a:extLst>
              </a:tr>
              <a:tr h="304649">
                <a:tc>
                  <a:txBody>
                    <a:bodyPr/>
                    <a:lstStyle/>
                    <a:p>
                      <a:pPr algn="ctr" fontAlgn="b"/>
                      <a:r>
                        <a:rPr lang="it-IT" sz="1400" b="1" i="0" u="none" strike="noStrike">
                          <a:solidFill>
                            <a:srgbClr val="000000"/>
                          </a:solidFill>
                          <a:latin typeface="Calibri"/>
                        </a:rPr>
                        <a:t>7_N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0" i="0" u="none" strike="noStrike">
                          <a:solidFill>
                            <a:srgbClr val="000000"/>
                          </a:solidFill>
                          <a:latin typeface="Calibri"/>
                        </a:rPr>
                        <a:t>1.20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400" b="0" i="0" u="none" strike="noStrike" dirty="0">
                          <a:solidFill>
                            <a:srgbClr val="000000"/>
                          </a:solidFill>
                          <a:latin typeface="Calibri"/>
                        </a:rPr>
                        <a:t>0.48</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0.40</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0.45</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0.39</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0.88</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latin typeface="Calibri"/>
                        </a:rPr>
                        <a:t>0.47</a:t>
                      </a:r>
                    </a:p>
                  </a:txBody>
                  <a:tcPr marL="9525" marR="9525" marT="9525" marB="0" anchor="b">
                    <a:lnL>
                      <a:noFill/>
                    </a:lnL>
                    <a:lnR>
                      <a:noFill/>
                    </a:lnR>
                    <a:lnT>
                      <a:noFill/>
                    </a:lnT>
                    <a:lnB>
                      <a:noFill/>
                    </a:lnB>
                    <a:solidFill>
                      <a:srgbClr val="9BC2E6"/>
                    </a:solidFill>
                  </a:tcPr>
                </a:tc>
                <a:extLst>
                  <a:ext uri="{0D108BD9-81ED-4DB2-BD59-A6C34878D82A}">
                    <a16:rowId xmlns="" xmlns:a16="http://schemas.microsoft.com/office/drawing/2014/main" val="10010"/>
                  </a:ext>
                </a:extLst>
              </a:tr>
              <a:tr h="304649">
                <a:tc>
                  <a:txBody>
                    <a:bodyPr/>
                    <a:lstStyle/>
                    <a:p>
                      <a:pPr algn="ctr" fontAlgn="b"/>
                      <a:r>
                        <a:rPr lang="it-IT" sz="1400" b="1" i="0" u="none" strike="noStrike">
                          <a:solidFill>
                            <a:srgbClr val="000000"/>
                          </a:solidFill>
                          <a:latin typeface="Calibri"/>
                        </a:rPr>
                        <a:t>8_N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0" i="0" u="none" strike="noStrike">
                          <a:solidFill>
                            <a:srgbClr val="000000"/>
                          </a:solidFill>
                          <a:latin typeface="Calibri"/>
                        </a:rPr>
                        <a:t>0.50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400" b="0" i="0" u="none" strike="noStrike" dirty="0">
                          <a:solidFill>
                            <a:srgbClr val="000000"/>
                          </a:solidFill>
                          <a:latin typeface="Calibri"/>
                        </a:rPr>
                        <a:t>0.48</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0.20</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0.24</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0.20</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1.00</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latin typeface="Calibri"/>
                        </a:rPr>
                        <a:t>0.22</a:t>
                      </a:r>
                    </a:p>
                  </a:txBody>
                  <a:tcPr marL="9525" marR="9525" marT="9525" marB="0" anchor="b">
                    <a:lnL>
                      <a:noFill/>
                    </a:lnL>
                    <a:lnR>
                      <a:noFill/>
                    </a:lnR>
                    <a:lnT>
                      <a:noFill/>
                    </a:lnT>
                    <a:lnB>
                      <a:noFill/>
                    </a:lnB>
                    <a:solidFill>
                      <a:srgbClr val="9BC2E6"/>
                    </a:solidFill>
                  </a:tcPr>
                </a:tc>
                <a:extLst>
                  <a:ext uri="{0D108BD9-81ED-4DB2-BD59-A6C34878D82A}">
                    <a16:rowId xmlns="" xmlns:a16="http://schemas.microsoft.com/office/drawing/2014/main" val="10011"/>
                  </a:ext>
                </a:extLst>
              </a:tr>
              <a:tr h="304649">
                <a:tc>
                  <a:txBody>
                    <a:bodyPr/>
                    <a:lstStyle/>
                    <a:p>
                      <a:pPr algn="ctr" fontAlgn="b"/>
                      <a:r>
                        <a:rPr lang="it-IT" sz="1400" b="1" i="0" u="none" strike="noStrike">
                          <a:solidFill>
                            <a:srgbClr val="000000"/>
                          </a:solidFill>
                          <a:latin typeface="Calibri"/>
                        </a:rPr>
                        <a:t>9_P</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latin typeface="Calibri"/>
                        </a:rPr>
                        <a:t>0.42</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it-IT" sz="1400" b="0" i="0" u="none" strike="noStrike" dirty="0">
                          <a:solidFill>
                            <a:srgbClr val="000000"/>
                          </a:solidFill>
                          <a:latin typeface="Calibri"/>
                        </a:rPr>
                        <a:t>0.29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it-IT" sz="1400" b="0" i="0" u="none" strike="noStrike" dirty="0">
                          <a:solidFill>
                            <a:srgbClr val="000000"/>
                          </a:solidFill>
                          <a:latin typeface="Calibri"/>
                        </a:rPr>
                        <a:t>0.19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it-IT" sz="1400" b="0" i="0" u="none" strike="noStrike" dirty="0">
                          <a:solidFill>
                            <a:srgbClr val="000000"/>
                          </a:solidFill>
                          <a:latin typeface="Calibri"/>
                        </a:rPr>
                        <a:t>0.26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it-IT" sz="1400" b="0" i="0" u="none" strike="noStrike" dirty="0">
                          <a:solidFill>
                            <a:srgbClr val="000000"/>
                          </a:solidFill>
                          <a:latin typeface="Calibri"/>
                        </a:rPr>
                        <a:t>0.16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it-IT" sz="1400" b="0" i="0" u="none" strike="noStrike">
                          <a:solidFill>
                            <a:srgbClr val="000000"/>
                          </a:solidFill>
                          <a:latin typeface="Calibri"/>
                        </a:rPr>
                        <a:t>1.07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latin typeface="Calibri"/>
                        </a:rPr>
                        <a:t>0.32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 xmlns:a16="http://schemas.microsoft.com/office/drawing/2014/main" val="10012"/>
                  </a:ext>
                </a:extLst>
              </a:tr>
            </a:tbl>
          </a:graphicData>
        </a:graphic>
      </p:graphicFrame>
      <p:sp>
        <p:nvSpPr>
          <p:cNvPr id="6" name="CasellaDiTesto 5"/>
          <p:cNvSpPr txBox="1"/>
          <p:nvPr/>
        </p:nvSpPr>
        <p:spPr>
          <a:xfrm>
            <a:off x="1228817" y="2435176"/>
            <a:ext cx="288032" cy="900246"/>
          </a:xfrm>
          <a:prstGeom prst="rect">
            <a:avLst/>
          </a:prstGeom>
          <a:noFill/>
          <a:ln>
            <a:noFill/>
          </a:ln>
        </p:spPr>
        <p:txBody>
          <a:bodyPr wrap="square" rtlCol="0">
            <a:spAutoFit/>
          </a:bodyPr>
          <a:lstStyle/>
          <a:p>
            <a:pPr algn="ctr"/>
            <a:r>
              <a:rPr lang="it-IT" sz="1050" dirty="0">
                <a:solidFill>
                  <a:schemeClr val="bg1"/>
                </a:solidFill>
              </a:rPr>
              <a:t>RURAL</a:t>
            </a:r>
          </a:p>
        </p:txBody>
      </p:sp>
      <p:sp>
        <p:nvSpPr>
          <p:cNvPr id="7" name="CasellaDiTesto 6"/>
          <p:cNvSpPr txBox="1"/>
          <p:nvPr/>
        </p:nvSpPr>
        <p:spPr>
          <a:xfrm>
            <a:off x="1228817" y="4245030"/>
            <a:ext cx="288032" cy="900246"/>
          </a:xfrm>
          <a:prstGeom prst="rect">
            <a:avLst/>
          </a:prstGeom>
          <a:noFill/>
        </p:spPr>
        <p:txBody>
          <a:bodyPr wrap="square" rtlCol="0">
            <a:spAutoFit/>
          </a:bodyPr>
          <a:lstStyle/>
          <a:p>
            <a:r>
              <a:rPr lang="it-IT" sz="1050" dirty="0">
                <a:solidFill>
                  <a:schemeClr val="bg1"/>
                </a:solidFill>
              </a:rPr>
              <a:t>URBAN</a:t>
            </a:r>
          </a:p>
        </p:txBody>
      </p:sp>
      <p:sp>
        <p:nvSpPr>
          <p:cNvPr id="8" name="Rettangolo 7"/>
          <p:cNvSpPr/>
          <p:nvPr/>
        </p:nvSpPr>
        <p:spPr>
          <a:xfrm>
            <a:off x="1228817" y="3921085"/>
            <a:ext cx="288032" cy="16561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1228817" y="2004862"/>
            <a:ext cx="288032" cy="18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itolo 1"/>
          <p:cNvSpPr>
            <a:spLocks noGrp="1"/>
          </p:cNvSpPr>
          <p:nvPr>
            <p:ph type="title"/>
          </p:nvPr>
        </p:nvSpPr>
        <p:spPr>
          <a:xfrm>
            <a:off x="457200" y="253536"/>
            <a:ext cx="8229600" cy="1143000"/>
          </a:xfrm>
        </p:spPr>
        <p:txBody>
          <a:bodyPr/>
          <a:lstStyle/>
          <a:p>
            <a:r>
              <a:rPr lang="it-IT" dirty="0"/>
              <a:t>Indoor or outdoor source?</a:t>
            </a:r>
          </a:p>
        </p:txBody>
      </p:sp>
      <p:sp>
        <p:nvSpPr>
          <p:cNvPr id="3" name="Segnaposto numero diapositiva 2">
            <a:extLst>
              <a:ext uri="{FF2B5EF4-FFF2-40B4-BE49-F238E27FC236}">
                <a16:creationId xmlns="" xmlns:a16="http://schemas.microsoft.com/office/drawing/2014/main" id="{C346B510-C37D-45B6-A358-BAA3994F07D9}"/>
              </a:ext>
            </a:extLst>
          </p:cNvPr>
          <p:cNvSpPr>
            <a:spLocks noGrp="1"/>
          </p:cNvSpPr>
          <p:nvPr>
            <p:ph type="sldNum" sz="quarter" idx="12"/>
          </p:nvPr>
        </p:nvSpPr>
        <p:spPr/>
        <p:txBody>
          <a:bodyPr/>
          <a:lstStyle/>
          <a:p>
            <a:fld id="{740D6560-18B0-4EFB-B3E8-8C9321F51262}" type="slidenum">
              <a:rPr lang="it-IT" smtClean="0"/>
              <a:t>13</a:t>
            </a:fld>
            <a:endParaRPr lang="it-IT"/>
          </a:p>
        </p:txBody>
      </p:sp>
      <p:sp>
        <p:nvSpPr>
          <p:cNvPr id="13" name="Segnaposto piè di pagina 2">
            <a:extLst>
              <a:ext uri="{FF2B5EF4-FFF2-40B4-BE49-F238E27FC236}">
                <a16:creationId xmlns="" xmlns:a16="http://schemas.microsoft.com/office/drawing/2014/main" id="{B7113305-84E9-49FE-ACBC-89086EA7B1C4}"/>
              </a:ext>
            </a:extLst>
          </p:cNvPr>
          <p:cNvSpPr>
            <a:spLocks noGrp="1"/>
          </p:cNvSpPr>
          <p:nvPr>
            <p:ph type="ftr" sz="quarter" idx="11"/>
          </p:nvPr>
        </p:nvSpPr>
        <p:spPr>
          <a:xfrm>
            <a:off x="1295400" y="6467048"/>
            <a:ext cx="4212264" cy="274320"/>
          </a:xfrm>
        </p:spPr>
        <p:txBody>
          <a:body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
        <p:nvSpPr>
          <p:cNvPr id="14" name="Rettangolo arrotondato 11">
            <a:extLst>
              <a:ext uri="{FF2B5EF4-FFF2-40B4-BE49-F238E27FC236}">
                <a16:creationId xmlns="" xmlns:a16="http://schemas.microsoft.com/office/drawing/2014/main" id="{D49B2852-505A-48C6-8BC5-423E96DBAD7D}"/>
              </a:ext>
            </a:extLst>
          </p:cNvPr>
          <p:cNvSpPr/>
          <p:nvPr/>
        </p:nvSpPr>
        <p:spPr>
          <a:xfrm>
            <a:off x="840070" y="1412776"/>
            <a:ext cx="7488832" cy="491661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70C0"/>
              </a:solidFill>
            </a:endParaRPr>
          </a:p>
        </p:txBody>
      </p:sp>
      <p:graphicFrame>
        <p:nvGraphicFramePr>
          <p:cNvPr id="15" name="Tabella 14">
            <a:extLst>
              <a:ext uri="{FF2B5EF4-FFF2-40B4-BE49-F238E27FC236}">
                <a16:creationId xmlns="" xmlns:a16="http://schemas.microsoft.com/office/drawing/2014/main" id="{4E33D6E5-8E4B-475C-90A8-18BD3379F15F}"/>
              </a:ext>
            </a:extLst>
          </p:cNvPr>
          <p:cNvGraphicFramePr>
            <a:graphicFrameLocks noGrp="1"/>
          </p:cNvGraphicFramePr>
          <p:nvPr>
            <p:extLst>
              <p:ext uri="{D42A27DB-BD31-4B8C-83A1-F6EECF244321}">
                <p14:modId xmlns:p14="http://schemas.microsoft.com/office/powerpoint/2010/main" val="958170836"/>
              </p:ext>
            </p:extLst>
          </p:nvPr>
        </p:nvGraphicFramePr>
        <p:xfrm>
          <a:off x="1632158" y="1532850"/>
          <a:ext cx="6336704" cy="3960437"/>
        </p:xfrm>
        <a:graphic>
          <a:graphicData uri="http://schemas.openxmlformats.org/drawingml/2006/table">
            <a:tbl>
              <a:tblPr/>
              <a:tblGrid>
                <a:gridCol w="792088">
                  <a:extLst>
                    <a:ext uri="{9D8B030D-6E8A-4147-A177-3AD203B41FA5}">
                      <a16:colId xmlns="" xmlns:a16="http://schemas.microsoft.com/office/drawing/2014/main" val="20000"/>
                    </a:ext>
                  </a:extLst>
                </a:gridCol>
                <a:gridCol w="792088">
                  <a:extLst>
                    <a:ext uri="{9D8B030D-6E8A-4147-A177-3AD203B41FA5}">
                      <a16:colId xmlns="" xmlns:a16="http://schemas.microsoft.com/office/drawing/2014/main" val="20001"/>
                    </a:ext>
                  </a:extLst>
                </a:gridCol>
                <a:gridCol w="792088">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792088">
                  <a:extLst>
                    <a:ext uri="{9D8B030D-6E8A-4147-A177-3AD203B41FA5}">
                      <a16:colId xmlns="" xmlns:a16="http://schemas.microsoft.com/office/drawing/2014/main" val="20004"/>
                    </a:ext>
                  </a:extLst>
                </a:gridCol>
                <a:gridCol w="792088">
                  <a:extLst>
                    <a:ext uri="{9D8B030D-6E8A-4147-A177-3AD203B41FA5}">
                      <a16:colId xmlns="" xmlns:a16="http://schemas.microsoft.com/office/drawing/2014/main" val="20005"/>
                    </a:ext>
                  </a:extLst>
                </a:gridCol>
                <a:gridCol w="792088">
                  <a:extLst>
                    <a:ext uri="{9D8B030D-6E8A-4147-A177-3AD203B41FA5}">
                      <a16:colId xmlns="" xmlns:a16="http://schemas.microsoft.com/office/drawing/2014/main" val="20006"/>
                    </a:ext>
                  </a:extLst>
                </a:gridCol>
                <a:gridCol w="792088">
                  <a:extLst>
                    <a:ext uri="{9D8B030D-6E8A-4147-A177-3AD203B41FA5}">
                      <a16:colId xmlns="" xmlns:a16="http://schemas.microsoft.com/office/drawing/2014/main" val="20007"/>
                    </a:ext>
                  </a:extLst>
                </a:gridCol>
              </a:tblGrid>
              <a:tr h="304649">
                <a:tc>
                  <a:txBody>
                    <a:bodyPr/>
                    <a:lstStyle/>
                    <a:p>
                      <a:pPr algn="ctr" fontAlgn="b"/>
                      <a:r>
                        <a:rPr lang="it-IT" sz="1400" b="0" i="0" u="none" strike="noStrike" dirty="0">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Calibri"/>
                        </a:rPr>
                        <a:t>As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Calibri"/>
                        </a:rPr>
                        <a:t>B</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Calibri"/>
                        </a:rPr>
                        <a:t>Cr</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Calibri"/>
                        </a:rPr>
                        <a:t>Mo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dirty="0">
                          <a:solidFill>
                            <a:srgbClr val="000000"/>
                          </a:solidFill>
                          <a:latin typeface="Calibri"/>
                        </a:rPr>
                        <a:t>Ni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Calibri"/>
                        </a:rPr>
                        <a:t>Se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Calibri"/>
                        </a:rPr>
                        <a:t>V</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04649">
                <a:tc>
                  <a:txBody>
                    <a:bodyPr/>
                    <a:lstStyle/>
                    <a:p>
                      <a:pPr algn="ctr" fontAlgn="b"/>
                      <a:r>
                        <a:rPr lang="it-IT" sz="1400" b="1" i="0" u="none" strike="noStrike" dirty="0">
                          <a:solidFill>
                            <a:srgbClr val="000000"/>
                          </a:solidFill>
                          <a:latin typeface="Calibri"/>
                        </a:rPr>
                        <a:t>1_A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it-IT" sz="1400" b="1" i="0" u="none" strike="noStrike" dirty="0">
                          <a:solidFill>
                            <a:srgbClr val="000000"/>
                          </a:solidFill>
                          <a:latin typeface="Calibri"/>
                        </a:rPr>
                        <a:t>2.25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it-IT" sz="1400" b="0" i="0" u="none" strike="noStrike">
                          <a:solidFill>
                            <a:srgbClr val="000000"/>
                          </a:solidFill>
                          <a:latin typeface="Calibri"/>
                        </a:rPr>
                        <a:t>1.00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400" b="0" i="0" u="none" strike="noStrike">
                          <a:solidFill>
                            <a:srgbClr val="000000"/>
                          </a:solidFill>
                          <a:latin typeface="Calibri"/>
                        </a:rPr>
                        <a:t>1.24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400" b="0" i="0" u="none" strike="noStrike">
                          <a:solidFill>
                            <a:srgbClr val="000000"/>
                          </a:solidFill>
                          <a:latin typeface="Calibri"/>
                        </a:rPr>
                        <a:t>0.96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400" b="1" i="0" u="none" strike="noStrike">
                          <a:solidFill>
                            <a:srgbClr val="000000"/>
                          </a:solidFill>
                          <a:latin typeface="Calibri"/>
                        </a:rPr>
                        <a:t>1.29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it-IT" sz="1400" b="0" i="0" u="none" strike="noStrike">
                          <a:solidFill>
                            <a:srgbClr val="000000"/>
                          </a:solidFill>
                          <a:latin typeface="Calibri"/>
                        </a:rPr>
                        <a:t>0.75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400" b="0" i="0" u="none" strike="noStrike">
                          <a:solidFill>
                            <a:srgbClr val="000000"/>
                          </a:solidFill>
                          <a:latin typeface="Calibri"/>
                        </a:rPr>
                        <a:t>1.00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304649">
                <a:tc>
                  <a:txBody>
                    <a:bodyPr/>
                    <a:lstStyle/>
                    <a:p>
                      <a:pPr algn="ctr" fontAlgn="b"/>
                      <a:r>
                        <a:rPr lang="it-IT" sz="1400" b="1" i="0" u="none" strike="noStrike">
                          <a:solidFill>
                            <a:srgbClr val="000000"/>
                          </a:solidFill>
                          <a:latin typeface="Calibri"/>
                        </a:rPr>
                        <a:t>2_A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1" i="0" u="none" strike="noStrike" dirty="0">
                          <a:solidFill>
                            <a:srgbClr val="000000"/>
                          </a:solidFill>
                          <a:latin typeface="Calibri"/>
                        </a:rPr>
                        <a:t>1.40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400" b="0" i="0" u="none" strike="noStrike" dirty="0">
                          <a:solidFill>
                            <a:srgbClr val="000000"/>
                          </a:solidFill>
                          <a:latin typeface="Calibri"/>
                        </a:rPr>
                        <a:t>0.67</a:t>
                      </a:r>
                    </a:p>
                  </a:txBody>
                  <a:tcPr marL="9525" marR="9525" marT="9525" marB="0" anchor="b">
                    <a:lnL>
                      <a:noFill/>
                    </a:lnL>
                    <a:lnR>
                      <a:noFill/>
                    </a:lnR>
                    <a:lnT>
                      <a:noFill/>
                    </a:lnT>
                    <a:lnB>
                      <a:noFill/>
                    </a:lnB>
                    <a:solidFill>
                      <a:srgbClr val="9BC2E6"/>
                    </a:solidFill>
                  </a:tcPr>
                </a:tc>
                <a:tc>
                  <a:txBody>
                    <a:bodyPr/>
                    <a:lstStyle/>
                    <a:p>
                      <a:pPr algn="ctr" fontAlgn="b"/>
                      <a:r>
                        <a:rPr lang="it-IT" sz="1400" b="1" i="0" u="none" strike="noStrike">
                          <a:solidFill>
                            <a:srgbClr val="000000"/>
                          </a:solidFill>
                          <a:latin typeface="Calibri"/>
                        </a:rPr>
                        <a:t>1.44</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a:solidFill>
                            <a:srgbClr val="000000"/>
                          </a:solidFill>
                          <a:latin typeface="Calibri"/>
                        </a:rPr>
                        <a:t>0.98</a:t>
                      </a:r>
                    </a:p>
                  </a:txBody>
                  <a:tcPr marL="9525" marR="9525" marT="9525" marB="0" anchor="b">
                    <a:lnL>
                      <a:noFill/>
                    </a:lnL>
                    <a:lnR>
                      <a:noFill/>
                    </a:lnR>
                    <a:lnT>
                      <a:noFill/>
                    </a:lnT>
                    <a:lnB>
                      <a:noFill/>
                    </a:lnB>
                  </a:tcPr>
                </a:tc>
                <a:tc>
                  <a:txBody>
                    <a:bodyPr/>
                    <a:lstStyle/>
                    <a:p>
                      <a:pPr algn="ctr" fontAlgn="b"/>
                      <a:r>
                        <a:rPr lang="it-IT" sz="1400" b="1" i="0" u="none" strike="noStrike">
                          <a:solidFill>
                            <a:srgbClr val="000000"/>
                          </a:solidFill>
                          <a:latin typeface="Calibri"/>
                        </a:rPr>
                        <a:t>1.50</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a:solidFill>
                            <a:srgbClr val="000000"/>
                          </a:solidFill>
                          <a:latin typeface="Calibri"/>
                        </a:rPr>
                        <a:t>0.82</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latin typeface="Calibri"/>
                        </a:rPr>
                        <a:t>1.14</a:t>
                      </a:r>
                    </a:p>
                  </a:txBody>
                  <a:tcPr marL="9525" marR="9525" marT="9525" marB="0" anchor="b">
                    <a:lnL>
                      <a:noFill/>
                    </a:lnL>
                    <a:lnR>
                      <a:noFill/>
                    </a:lnR>
                    <a:lnT>
                      <a:noFill/>
                    </a:lnT>
                    <a:lnB>
                      <a:noFill/>
                    </a:lnB>
                  </a:tcPr>
                </a:tc>
                <a:extLst>
                  <a:ext uri="{0D108BD9-81ED-4DB2-BD59-A6C34878D82A}">
                    <a16:rowId xmlns="" xmlns:a16="http://schemas.microsoft.com/office/drawing/2014/main" val="10002"/>
                  </a:ext>
                </a:extLst>
              </a:tr>
              <a:tr h="304649">
                <a:tc>
                  <a:txBody>
                    <a:bodyPr/>
                    <a:lstStyle/>
                    <a:p>
                      <a:pPr algn="ctr" fontAlgn="b"/>
                      <a:r>
                        <a:rPr lang="it-IT" sz="1400" b="1" i="0" u="none" strike="noStrike">
                          <a:solidFill>
                            <a:srgbClr val="000000"/>
                          </a:solidFill>
                          <a:latin typeface="Calibri"/>
                        </a:rPr>
                        <a:t>3_A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0" i="0" u="none" strike="noStrike">
                          <a:solidFill>
                            <a:srgbClr val="000000"/>
                          </a:solidFill>
                          <a:latin typeface="Calibri"/>
                        </a:rPr>
                        <a:t>1.11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400" b="0" i="0" u="none" strike="noStrike" dirty="0">
                          <a:solidFill>
                            <a:srgbClr val="000000"/>
                          </a:solidFill>
                          <a:latin typeface="Calibri"/>
                        </a:rPr>
                        <a:t>0.56</a:t>
                      </a:r>
                    </a:p>
                  </a:txBody>
                  <a:tcPr marL="9525" marR="9525" marT="9525" marB="0" anchor="b">
                    <a:lnL>
                      <a:noFill/>
                    </a:lnL>
                    <a:lnR>
                      <a:noFill/>
                    </a:lnR>
                    <a:lnT>
                      <a:noFill/>
                    </a:lnT>
                    <a:lnB>
                      <a:noFill/>
                    </a:lnB>
                    <a:solidFill>
                      <a:srgbClr val="9BC2E6"/>
                    </a:solidFill>
                  </a:tcPr>
                </a:tc>
                <a:tc>
                  <a:txBody>
                    <a:bodyPr/>
                    <a:lstStyle/>
                    <a:p>
                      <a:pPr algn="ctr" fontAlgn="b"/>
                      <a:r>
                        <a:rPr lang="it-IT" sz="1400" b="1" i="0" u="none" strike="noStrike">
                          <a:solidFill>
                            <a:srgbClr val="000000"/>
                          </a:solidFill>
                          <a:latin typeface="Calibri"/>
                        </a:rPr>
                        <a:t>4.00</a:t>
                      </a:r>
                    </a:p>
                  </a:txBody>
                  <a:tcPr marL="9525" marR="9525" marT="9525" marB="0" anchor="b">
                    <a:lnL>
                      <a:noFill/>
                    </a:lnL>
                    <a:lnR>
                      <a:noFill/>
                    </a:lnR>
                    <a:lnT>
                      <a:noFill/>
                    </a:lnT>
                    <a:lnB>
                      <a:noFill/>
                    </a:lnB>
                    <a:solidFill>
                      <a:srgbClr val="FF0000"/>
                    </a:solidFill>
                  </a:tcPr>
                </a:tc>
                <a:tc>
                  <a:txBody>
                    <a:bodyPr/>
                    <a:lstStyle/>
                    <a:p>
                      <a:pPr algn="ctr" fontAlgn="b"/>
                      <a:r>
                        <a:rPr lang="it-IT" sz="1400" b="1" i="0" u="none" strike="noStrike">
                          <a:solidFill>
                            <a:srgbClr val="000000"/>
                          </a:solidFill>
                          <a:latin typeface="Calibri"/>
                        </a:rPr>
                        <a:t>1.69</a:t>
                      </a:r>
                    </a:p>
                  </a:txBody>
                  <a:tcPr marL="9525" marR="9525" marT="9525" marB="0" anchor="b">
                    <a:lnL>
                      <a:noFill/>
                    </a:lnL>
                    <a:lnR>
                      <a:noFill/>
                    </a:lnR>
                    <a:lnT>
                      <a:noFill/>
                    </a:lnT>
                    <a:lnB>
                      <a:noFill/>
                    </a:lnB>
                    <a:solidFill>
                      <a:srgbClr val="FF0000"/>
                    </a:solidFill>
                  </a:tcPr>
                </a:tc>
                <a:tc>
                  <a:txBody>
                    <a:bodyPr/>
                    <a:lstStyle/>
                    <a:p>
                      <a:pPr algn="ctr" fontAlgn="b"/>
                      <a:r>
                        <a:rPr lang="it-IT" sz="1400" b="1" i="0" u="none" strike="noStrike">
                          <a:solidFill>
                            <a:srgbClr val="000000"/>
                          </a:solidFill>
                          <a:latin typeface="Calibri"/>
                        </a:rPr>
                        <a:t>3.95</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a:solidFill>
                            <a:srgbClr val="000000"/>
                          </a:solidFill>
                          <a:latin typeface="Calibri"/>
                        </a:rPr>
                        <a:t>1.00</a:t>
                      </a:r>
                    </a:p>
                  </a:txBody>
                  <a:tcPr marL="9525" marR="9525" marT="9525" marB="0" anchor="b">
                    <a:lnL>
                      <a:noFill/>
                    </a:lnL>
                    <a:lnR>
                      <a:noFill/>
                    </a:lnR>
                    <a:lnT>
                      <a:noFill/>
                    </a:lnT>
                    <a:lnB>
                      <a:noFill/>
                    </a:lnB>
                  </a:tcPr>
                </a:tc>
                <a:tc>
                  <a:txBody>
                    <a:bodyPr/>
                    <a:lstStyle/>
                    <a:p>
                      <a:pPr algn="ctr" fontAlgn="b"/>
                      <a:r>
                        <a:rPr lang="it-IT" sz="1400" b="1" i="0" u="none" strike="noStrike">
                          <a:solidFill>
                            <a:srgbClr val="000000"/>
                          </a:solidFill>
                          <a:latin typeface="Calibri"/>
                        </a:rPr>
                        <a:t>2.86</a:t>
                      </a:r>
                    </a:p>
                  </a:txBody>
                  <a:tcPr marL="9525" marR="9525" marT="9525" marB="0" anchor="b">
                    <a:lnL>
                      <a:noFill/>
                    </a:lnL>
                    <a:lnR>
                      <a:noFill/>
                    </a:lnR>
                    <a:lnT>
                      <a:noFill/>
                    </a:lnT>
                    <a:lnB>
                      <a:noFill/>
                    </a:lnB>
                    <a:solidFill>
                      <a:srgbClr val="FF0000"/>
                    </a:solidFill>
                  </a:tcPr>
                </a:tc>
                <a:extLst>
                  <a:ext uri="{0D108BD9-81ED-4DB2-BD59-A6C34878D82A}">
                    <a16:rowId xmlns="" xmlns:a16="http://schemas.microsoft.com/office/drawing/2014/main" val="10003"/>
                  </a:ext>
                </a:extLst>
              </a:tr>
              <a:tr h="304649">
                <a:tc>
                  <a:txBody>
                    <a:bodyPr/>
                    <a:lstStyle/>
                    <a:p>
                      <a:pPr algn="ctr" fontAlgn="b"/>
                      <a:r>
                        <a:rPr lang="it-IT" sz="1400" b="1" i="0" u="none" strike="noStrike">
                          <a:solidFill>
                            <a:srgbClr val="000000"/>
                          </a:solidFill>
                          <a:latin typeface="Calibri"/>
                        </a:rPr>
                        <a:t>10_G</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0" i="0" u="none" strike="noStrike" dirty="0">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400" b="0" i="0" u="none" strike="noStrike" dirty="0">
                          <a:solidFill>
                            <a:srgbClr val="000000"/>
                          </a:solidFill>
                          <a:latin typeface="Calibri"/>
                        </a:rPr>
                        <a:t>0.47</a:t>
                      </a:r>
                    </a:p>
                  </a:txBody>
                  <a:tcPr marL="9525" marR="9525" marT="9525" marB="0" anchor="b">
                    <a:lnL>
                      <a:noFill/>
                    </a:lnL>
                    <a:lnR>
                      <a:noFill/>
                    </a:lnR>
                    <a:lnT>
                      <a:noFill/>
                    </a:lnT>
                    <a:lnB>
                      <a:noFill/>
                    </a:lnB>
                    <a:solidFill>
                      <a:srgbClr val="9BC2E6"/>
                    </a:solidFill>
                  </a:tcPr>
                </a:tc>
                <a:tc>
                  <a:txBody>
                    <a:bodyPr/>
                    <a:lstStyle/>
                    <a:p>
                      <a:pPr algn="ctr" fontAlgn="b"/>
                      <a:r>
                        <a:rPr lang="it-IT" sz="1400" b="1" i="0" u="none" strike="noStrike" dirty="0">
                          <a:solidFill>
                            <a:srgbClr val="000000"/>
                          </a:solidFill>
                          <a:latin typeface="Calibri"/>
                        </a:rPr>
                        <a:t>2.11</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a:solidFill>
                            <a:srgbClr val="000000"/>
                          </a:solidFill>
                          <a:latin typeface="Calibri"/>
                        </a:rPr>
                        <a:t>1.19</a:t>
                      </a:r>
                    </a:p>
                  </a:txBody>
                  <a:tcPr marL="9525" marR="9525" marT="9525" marB="0" anchor="b">
                    <a:lnL>
                      <a:noFill/>
                    </a:lnL>
                    <a:lnR>
                      <a:noFill/>
                    </a:lnR>
                    <a:lnT>
                      <a:noFill/>
                    </a:lnT>
                    <a:lnB>
                      <a:noFill/>
                    </a:lnB>
                  </a:tcPr>
                </a:tc>
                <a:tc>
                  <a:txBody>
                    <a:bodyPr/>
                    <a:lstStyle/>
                    <a:p>
                      <a:pPr algn="ctr" fontAlgn="b"/>
                      <a:r>
                        <a:rPr lang="it-IT" sz="1400" b="1" i="0" u="none" strike="noStrike">
                          <a:solidFill>
                            <a:srgbClr val="000000"/>
                          </a:solidFill>
                          <a:latin typeface="Calibri"/>
                        </a:rPr>
                        <a:t>2.22</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a:solidFill>
                            <a:srgbClr val="000000"/>
                          </a:solidFill>
                          <a:latin typeface="Calibri"/>
                        </a:rPr>
                        <a:t>0.78</a:t>
                      </a:r>
                    </a:p>
                  </a:txBody>
                  <a:tcPr marL="9525" marR="9525" marT="9525" marB="0" anchor="b">
                    <a:lnL>
                      <a:noFill/>
                    </a:lnL>
                    <a:lnR>
                      <a:noFill/>
                    </a:lnR>
                    <a:lnT>
                      <a:noFill/>
                    </a:lnT>
                    <a:lnB>
                      <a:noFill/>
                    </a:lnB>
                  </a:tcPr>
                </a:tc>
                <a:tc>
                  <a:txBody>
                    <a:bodyPr/>
                    <a:lstStyle/>
                    <a:p>
                      <a:pPr algn="ctr" fontAlgn="b"/>
                      <a:r>
                        <a:rPr lang="it-IT" sz="1400" b="1" i="0" u="none" strike="noStrike">
                          <a:solidFill>
                            <a:srgbClr val="000000"/>
                          </a:solidFill>
                          <a:latin typeface="Calibri"/>
                        </a:rPr>
                        <a:t>1.80</a:t>
                      </a:r>
                    </a:p>
                  </a:txBody>
                  <a:tcPr marL="9525" marR="9525" marT="9525" marB="0" anchor="b">
                    <a:lnL>
                      <a:noFill/>
                    </a:lnL>
                    <a:lnR>
                      <a:noFill/>
                    </a:lnR>
                    <a:lnT>
                      <a:noFill/>
                    </a:lnT>
                    <a:lnB>
                      <a:noFill/>
                    </a:lnB>
                    <a:solidFill>
                      <a:srgbClr val="FF0000"/>
                    </a:solidFill>
                  </a:tcPr>
                </a:tc>
                <a:extLst>
                  <a:ext uri="{0D108BD9-81ED-4DB2-BD59-A6C34878D82A}">
                    <a16:rowId xmlns="" xmlns:a16="http://schemas.microsoft.com/office/drawing/2014/main" val="10004"/>
                  </a:ext>
                </a:extLst>
              </a:tr>
              <a:tr h="304649">
                <a:tc>
                  <a:txBody>
                    <a:bodyPr/>
                    <a:lstStyle/>
                    <a:p>
                      <a:pPr algn="ctr" fontAlgn="b"/>
                      <a:r>
                        <a:rPr lang="it-IT" sz="1400" b="1" i="0" u="none" strike="noStrike">
                          <a:solidFill>
                            <a:srgbClr val="000000"/>
                          </a:solidFill>
                          <a:latin typeface="Calibri"/>
                        </a:rPr>
                        <a:t>11_G</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0" i="0" u="none" strike="noStrike">
                          <a:solidFill>
                            <a:srgbClr val="000000"/>
                          </a:solidFill>
                          <a:latin typeface="Calibri"/>
                        </a:rPr>
                        <a:t>0.90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400" b="0" i="0" u="none" strike="noStrike" dirty="0">
                          <a:solidFill>
                            <a:srgbClr val="000000"/>
                          </a:solidFill>
                          <a:latin typeface="Calibri"/>
                        </a:rPr>
                        <a:t>0.26</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0.82</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latin typeface="Calibri"/>
                        </a:rPr>
                        <a:t>0.57</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0.79</a:t>
                      </a:r>
                    </a:p>
                  </a:txBody>
                  <a:tcPr marL="9525" marR="9525" marT="9525" marB="0" anchor="b">
                    <a:lnL>
                      <a:noFill/>
                    </a:lnL>
                    <a:lnR>
                      <a:noFill/>
                    </a:lnR>
                    <a:lnT>
                      <a:noFill/>
                    </a:lnT>
                    <a:lnB>
                      <a:noFill/>
                    </a:lnB>
                  </a:tcPr>
                </a:tc>
                <a:tc>
                  <a:txBody>
                    <a:bodyPr/>
                    <a:lstStyle/>
                    <a:p>
                      <a:pPr algn="ctr" fontAlgn="b"/>
                      <a:r>
                        <a:rPr lang="it-IT" sz="1400" b="0" i="0" u="none" strike="noStrike">
                          <a:solidFill>
                            <a:srgbClr val="000000"/>
                          </a:solidFill>
                          <a:latin typeface="Calibri"/>
                        </a:rPr>
                        <a:t>0.88</a:t>
                      </a:r>
                    </a:p>
                  </a:txBody>
                  <a:tcPr marL="9525" marR="9525" marT="9525" marB="0" anchor="b">
                    <a:lnL>
                      <a:noFill/>
                    </a:lnL>
                    <a:lnR>
                      <a:noFill/>
                    </a:lnR>
                    <a:lnT>
                      <a:noFill/>
                    </a:lnT>
                    <a:lnB>
                      <a:noFill/>
                    </a:lnB>
                  </a:tcPr>
                </a:tc>
                <a:tc>
                  <a:txBody>
                    <a:bodyPr/>
                    <a:lstStyle/>
                    <a:p>
                      <a:pPr algn="ctr" fontAlgn="b"/>
                      <a:r>
                        <a:rPr lang="it-IT" sz="1400" b="0" i="0" u="none" strike="noStrike">
                          <a:solidFill>
                            <a:srgbClr val="000000"/>
                          </a:solidFill>
                          <a:latin typeface="Calibri"/>
                        </a:rPr>
                        <a:t>0.79</a:t>
                      </a:r>
                    </a:p>
                  </a:txBody>
                  <a:tcPr marL="9525" marR="9525" marT="9525" marB="0" anchor="b">
                    <a:lnL>
                      <a:noFill/>
                    </a:lnL>
                    <a:lnR>
                      <a:noFill/>
                    </a:lnR>
                    <a:lnT>
                      <a:noFill/>
                    </a:lnT>
                    <a:lnB>
                      <a:noFill/>
                    </a:lnB>
                  </a:tcPr>
                </a:tc>
                <a:extLst>
                  <a:ext uri="{0D108BD9-81ED-4DB2-BD59-A6C34878D82A}">
                    <a16:rowId xmlns="" xmlns:a16="http://schemas.microsoft.com/office/drawing/2014/main" val="10005"/>
                  </a:ext>
                </a:extLst>
              </a:tr>
              <a:tr h="304649">
                <a:tc>
                  <a:txBody>
                    <a:bodyPr/>
                    <a:lstStyle/>
                    <a:p>
                      <a:pPr algn="ctr" fontAlgn="b"/>
                      <a:r>
                        <a:rPr lang="it-IT" sz="1400" b="1" i="0" u="none" strike="noStrike">
                          <a:solidFill>
                            <a:srgbClr val="000000"/>
                          </a:solidFill>
                          <a:latin typeface="Calibri"/>
                        </a:rPr>
                        <a:t>12 _G</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0" i="0" u="none" strike="noStrike">
                          <a:solidFill>
                            <a:srgbClr val="000000"/>
                          </a:solidFill>
                          <a:latin typeface="Calibri"/>
                        </a:rPr>
                        <a:t>0.75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400" b="0" i="0" u="none" strike="noStrike" dirty="0">
                          <a:solidFill>
                            <a:srgbClr val="000000"/>
                          </a:solidFill>
                          <a:latin typeface="Calibri"/>
                        </a:rPr>
                        <a:t>0.32</a:t>
                      </a:r>
                    </a:p>
                  </a:txBody>
                  <a:tcPr marL="9525" marR="9525" marT="9525" marB="0" anchor="b">
                    <a:lnL>
                      <a:noFill/>
                    </a:lnL>
                    <a:lnR>
                      <a:noFill/>
                    </a:lnR>
                    <a:lnT>
                      <a:noFill/>
                    </a:lnT>
                    <a:lnB>
                      <a:noFill/>
                    </a:lnB>
                    <a:solidFill>
                      <a:srgbClr val="9BC2E6"/>
                    </a:solidFill>
                  </a:tcPr>
                </a:tc>
                <a:tc>
                  <a:txBody>
                    <a:bodyPr/>
                    <a:lstStyle/>
                    <a:p>
                      <a:pPr algn="ctr" fontAlgn="b"/>
                      <a:r>
                        <a:rPr lang="it-IT" sz="1400" b="1" i="0" u="none" strike="noStrike">
                          <a:solidFill>
                            <a:srgbClr val="000000"/>
                          </a:solidFill>
                          <a:latin typeface="Calibri"/>
                        </a:rPr>
                        <a:t>2.03</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dirty="0">
                          <a:solidFill>
                            <a:srgbClr val="000000"/>
                          </a:solidFill>
                          <a:latin typeface="Calibri"/>
                        </a:rPr>
                        <a:t>1.23</a:t>
                      </a:r>
                    </a:p>
                  </a:txBody>
                  <a:tcPr marL="9525" marR="9525" marT="9525" marB="0" anchor="b">
                    <a:lnL>
                      <a:noFill/>
                    </a:lnL>
                    <a:lnR>
                      <a:noFill/>
                    </a:lnR>
                    <a:lnT>
                      <a:noFill/>
                    </a:lnT>
                    <a:lnB>
                      <a:noFill/>
                    </a:lnB>
                  </a:tcPr>
                </a:tc>
                <a:tc>
                  <a:txBody>
                    <a:bodyPr/>
                    <a:lstStyle/>
                    <a:p>
                      <a:pPr algn="ctr" fontAlgn="b"/>
                      <a:r>
                        <a:rPr lang="it-IT" sz="1400" b="1" i="0" u="none" strike="noStrike" dirty="0">
                          <a:solidFill>
                            <a:srgbClr val="000000"/>
                          </a:solidFill>
                          <a:latin typeface="Calibri"/>
                        </a:rPr>
                        <a:t>2.20</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a:solidFill>
                            <a:srgbClr val="000000"/>
                          </a:solidFill>
                          <a:latin typeface="Calibri"/>
                        </a:rPr>
                        <a:t>0.94</a:t>
                      </a:r>
                    </a:p>
                  </a:txBody>
                  <a:tcPr marL="9525" marR="9525" marT="9525" marB="0" anchor="b">
                    <a:lnL>
                      <a:noFill/>
                    </a:lnL>
                    <a:lnR>
                      <a:noFill/>
                    </a:lnR>
                    <a:lnT>
                      <a:noFill/>
                    </a:lnT>
                    <a:lnB>
                      <a:noFill/>
                    </a:lnB>
                  </a:tcPr>
                </a:tc>
                <a:tc>
                  <a:txBody>
                    <a:bodyPr/>
                    <a:lstStyle/>
                    <a:p>
                      <a:pPr algn="ctr" fontAlgn="b"/>
                      <a:r>
                        <a:rPr lang="it-IT" sz="1400" b="1" i="0" u="none" strike="noStrike">
                          <a:solidFill>
                            <a:srgbClr val="000000"/>
                          </a:solidFill>
                          <a:latin typeface="Calibri"/>
                        </a:rPr>
                        <a:t>1.63</a:t>
                      </a:r>
                    </a:p>
                  </a:txBody>
                  <a:tcPr marL="9525" marR="9525" marT="9525" marB="0" anchor="b">
                    <a:lnL>
                      <a:noFill/>
                    </a:lnL>
                    <a:lnR>
                      <a:noFill/>
                    </a:lnR>
                    <a:lnT>
                      <a:noFill/>
                    </a:lnT>
                    <a:lnB>
                      <a:noFill/>
                    </a:lnB>
                    <a:solidFill>
                      <a:srgbClr val="FF0000"/>
                    </a:solidFill>
                  </a:tcPr>
                </a:tc>
                <a:extLst>
                  <a:ext uri="{0D108BD9-81ED-4DB2-BD59-A6C34878D82A}">
                    <a16:rowId xmlns="" xmlns:a16="http://schemas.microsoft.com/office/drawing/2014/main" val="10006"/>
                  </a:ext>
                </a:extLst>
              </a:tr>
              <a:tr h="304649">
                <a:tc>
                  <a:txBody>
                    <a:bodyPr/>
                    <a:lstStyle/>
                    <a:p>
                      <a:pPr algn="ctr" fontAlgn="b"/>
                      <a:r>
                        <a:rPr lang="it-IT" sz="1400" b="1" i="0" u="none" strike="noStrike">
                          <a:solidFill>
                            <a:srgbClr val="000000"/>
                          </a:solidFill>
                          <a:latin typeface="Calibri"/>
                        </a:rPr>
                        <a:t>4_N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0" i="0" u="none" strike="noStrike" dirty="0">
                          <a:solidFill>
                            <a:srgbClr val="000000"/>
                          </a:solidFill>
                          <a:latin typeface="Calibri"/>
                        </a:rPr>
                        <a:t>0.29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ctr" fontAlgn="b"/>
                      <a:r>
                        <a:rPr lang="it-IT" sz="1400" b="0" i="0" u="none" strike="noStrike" dirty="0">
                          <a:solidFill>
                            <a:srgbClr val="000000"/>
                          </a:solidFill>
                          <a:latin typeface="Calibri"/>
                        </a:rPr>
                        <a:t>0.62</a:t>
                      </a:r>
                    </a:p>
                  </a:txBody>
                  <a:tcPr marL="9525" marR="9525" marT="9525" marB="0" anchor="b">
                    <a:lnL>
                      <a:noFill/>
                    </a:lnL>
                    <a:lnR>
                      <a:noFill/>
                    </a:lnR>
                    <a:lnT>
                      <a:noFill/>
                    </a:lnT>
                    <a:lnB>
                      <a:noFill/>
                    </a:lnB>
                    <a:solidFill>
                      <a:srgbClr val="9BC2E6"/>
                    </a:solidFill>
                  </a:tcPr>
                </a:tc>
                <a:tc>
                  <a:txBody>
                    <a:bodyPr/>
                    <a:lstStyle/>
                    <a:p>
                      <a:pPr algn="ctr" fontAlgn="b"/>
                      <a:r>
                        <a:rPr lang="it-IT" sz="1400" b="1" i="0" u="none" strike="noStrike">
                          <a:solidFill>
                            <a:srgbClr val="000000"/>
                          </a:solidFill>
                          <a:latin typeface="Calibri"/>
                        </a:rPr>
                        <a:t>1.40</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dirty="0">
                          <a:solidFill>
                            <a:srgbClr val="000000"/>
                          </a:solidFill>
                          <a:latin typeface="Calibri"/>
                        </a:rPr>
                        <a:t>1.11</a:t>
                      </a:r>
                    </a:p>
                  </a:txBody>
                  <a:tcPr marL="9525" marR="9525" marT="9525" marB="0" anchor="b">
                    <a:lnL>
                      <a:noFill/>
                    </a:lnL>
                    <a:lnR>
                      <a:noFill/>
                    </a:lnR>
                    <a:lnT>
                      <a:noFill/>
                    </a:lnT>
                    <a:lnB>
                      <a:noFill/>
                    </a:lnB>
                  </a:tcPr>
                </a:tc>
                <a:tc>
                  <a:txBody>
                    <a:bodyPr/>
                    <a:lstStyle/>
                    <a:p>
                      <a:pPr algn="ctr" fontAlgn="b"/>
                      <a:r>
                        <a:rPr lang="it-IT" sz="1400" b="1" i="0" u="none" strike="noStrike" dirty="0">
                          <a:solidFill>
                            <a:srgbClr val="000000"/>
                          </a:solidFill>
                          <a:latin typeface="Calibri"/>
                        </a:rPr>
                        <a:t>1.40</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a:solidFill>
                            <a:srgbClr val="000000"/>
                          </a:solidFill>
                          <a:latin typeface="Calibri"/>
                        </a:rPr>
                        <a:t>1.06</a:t>
                      </a:r>
                    </a:p>
                  </a:txBody>
                  <a:tcPr marL="9525" marR="9525" marT="9525" marB="0" anchor="b">
                    <a:lnL>
                      <a:noFill/>
                    </a:lnL>
                    <a:lnR>
                      <a:noFill/>
                    </a:lnR>
                    <a:lnT>
                      <a:noFill/>
                    </a:lnT>
                    <a:lnB>
                      <a:noFill/>
                    </a:lnB>
                  </a:tcPr>
                </a:tc>
                <a:tc>
                  <a:txBody>
                    <a:bodyPr/>
                    <a:lstStyle/>
                    <a:p>
                      <a:pPr algn="ctr" fontAlgn="b"/>
                      <a:r>
                        <a:rPr lang="it-IT" sz="1400" b="1" i="0" u="none" strike="noStrike">
                          <a:solidFill>
                            <a:srgbClr val="000000"/>
                          </a:solidFill>
                          <a:latin typeface="Calibri"/>
                        </a:rPr>
                        <a:t>1.38</a:t>
                      </a:r>
                    </a:p>
                  </a:txBody>
                  <a:tcPr marL="9525" marR="9525" marT="9525" marB="0" anchor="b">
                    <a:lnL>
                      <a:noFill/>
                    </a:lnL>
                    <a:lnR>
                      <a:noFill/>
                    </a:lnR>
                    <a:lnT>
                      <a:noFill/>
                    </a:lnT>
                    <a:lnB>
                      <a:noFill/>
                    </a:lnB>
                    <a:solidFill>
                      <a:srgbClr val="FF0000"/>
                    </a:solidFill>
                  </a:tcPr>
                </a:tc>
                <a:extLst>
                  <a:ext uri="{0D108BD9-81ED-4DB2-BD59-A6C34878D82A}">
                    <a16:rowId xmlns="" xmlns:a16="http://schemas.microsoft.com/office/drawing/2014/main" val="10007"/>
                  </a:ext>
                </a:extLst>
              </a:tr>
              <a:tr h="304649">
                <a:tc>
                  <a:txBody>
                    <a:bodyPr/>
                    <a:lstStyle/>
                    <a:p>
                      <a:pPr algn="ctr" fontAlgn="b"/>
                      <a:r>
                        <a:rPr lang="it-IT" sz="1400" b="1" i="0" u="none" strike="noStrike">
                          <a:solidFill>
                            <a:srgbClr val="000000"/>
                          </a:solidFill>
                          <a:latin typeface="Calibri"/>
                        </a:rPr>
                        <a:t>5_N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0" i="0" u="none" strike="noStrike" dirty="0">
                          <a:solidFill>
                            <a:srgbClr val="000000"/>
                          </a:solidFill>
                          <a:latin typeface="Calibri"/>
                        </a:rPr>
                        <a:t>0.64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ctr" fontAlgn="b"/>
                      <a:r>
                        <a:rPr lang="it-IT" sz="1400" b="0" i="0" u="none" strike="noStrike" dirty="0">
                          <a:solidFill>
                            <a:srgbClr val="000000"/>
                          </a:solidFill>
                          <a:latin typeface="Calibri"/>
                        </a:rPr>
                        <a:t>0.37</a:t>
                      </a:r>
                    </a:p>
                  </a:txBody>
                  <a:tcPr marL="9525" marR="9525" marT="9525" marB="0" anchor="b">
                    <a:lnL>
                      <a:noFill/>
                    </a:lnL>
                    <a:lnR>
                      <a:noFill/>
                    </a:lnR>
                    <a:lnT>
                      <a:noFill/>
                    </a:lnT>
                    <a:lnB>
                      <a:noFill/>
                    </a:lnB>
                    <a:solidFill>
                      <a:srgbClr val="9BC2E6"/>
                    </a:solidFill>
                  </a:tcPr>
                </a:tc>
                <a:tc>
                  <a:txBody>
                    <a:bodyPr/>
                    <a:lstStyle/>
                    <a:p>
                      <a:pPr algn="ctr" fontAlgn="b"/>
                      <a:r>
                        <a:rPr lang="it-IT" sz="1400" b="1" i="0" u="none" strike="noStrike">
                          <a:solidFill>
                            <a:srgbClr val="000000"/>
                          </a:solidFill>
                          <a:latin typeface="Calibri"/>
                        </a:rPr>
                        <a:t>2.58</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a:solidFill>
                            <a:srgbClr val="000000"/>
                          </a:solidFill>
                          <a:latin typeface="Calibri"/>
                        </a:rPr>
                        <a:t>1.08</a:t>
                      </a:r>
                    </a:p>
                  </a:txBody>
                  <a:tcPr marL="9525" marR="9525" marT="9525" marB="0" anchor="b">
                    <a:lnL>
                      <a:noFill/>
                    </a:lnL>
                    <a:lnR>
                      <a:noFill/>
                    </a:lnR>
                    <a:lnT>
                      <a:noFill/>
                    </a:lnT>
                    <a:lnB>
                      <a:noFill/>
                    </a:lnB>
                  </a:tcPr>
                </a:tc>
                <a:tc>
                  <a:txBody>
                    <a:bodyPr/>
                    <a:lstStyle/>
                    <a:p>
                      <a:pPr algn="ctr" fontAlgn="b"/>
                      <a:r>
                        <a:rPr lang="it-IT" sz="1400" b="1" i="0" u="none" strike="noStrike" dirty="0">
                          <a:solidFill>
                            <a:srgbClr val="000000"/>
                          </a:solidFill>
                          <a:latin typeface="Calibri"/>
                        </a:rPr>
                        <a:t>2.42</a:t>
                      </a:r>
                    </a:p>
                  </a:txBody>
                  <a:tcPr marL="9525" marR="9525" marT="9525" marB="0" anchor="b">
                    <a:lnL>
                      <a:noFill/>
                    </a:lnL>
                    <a:lnR>
                      <a:noFill/>
                    </a:lnR>
                    <a:lnT>
                      <a:noFill/>
                    </a:lnT>
                    <a:lnB>
                      <a:noFill/>
                    </a:lnB>
                    <a:solidFill>
                      <a:srgbClr val="FF0000"/>
                    </a:solidFill>
                  </a:tcPr>
                </a:tc>
                <a:tc>
                  <a:txBody>
                    <a:bodyPr/>
                    <a:lstStyle/>
                    <a:p>
                      <a:pPr algn="ctr" fontAlgn="b"/>
                      <a:r>
                        <a:rPr lang="it-IT" sz="1400" b="0" i="0" u="none" strike="noStrike" dirty="0">
                          <a:solidFill>
                            <a:srgbClr val="000000"/>
                          </a:solidFill>
                          <a:latin typeface="Calibri"/>
                        </a:rPr>
                        <a:t>0.90</a:t>
                      </a:r>
                    </a:p>
                  </a:txBody>
                  <a:tcPr marL="9525" marR="9525" marT="9525" marB="0" anchor="b">
                    <a:lnL>
                      <a:noFill/>
                    </a:lnL>
                    <a:lnR>
                      <a:noFill/>
                    </a:lnR>
                    <a:lnT>
                      <a:noFill/>
                    </a:lnT>
                    <a:lnB>
                      <a:noFill/>
                    </a:lnB>
                  </a:tcPr>
                </a:tc>
                <a:tc>
                  <a:txBody>
                    <a:bodyPr/>
                    <a:lstStyle/>
                    <a:p>
                      <a:pPr algn="ctr" fontAlgn="b"/>
                      <a:r>
                        <a:rPr lang="it-IT" sz="1400" b="1" i="0" u="none" strike="noStrike" dirty="0">
                          <a:solidFill>
                            <a:srgbClr val="000000"/>
                          </a:solidFill>
                          <a:latin typeface="Calibri"/>
                        </a:rPr>
                        <a:t>2.09</a:t>
                      </a:r>
                    </a:p>
                  </a:txBody>
                  <a:tcPr marL="9525" marR="9525" marT="9525" marB="0" anchor="b">
                    <a:lnL>
                      <a:noFill/>
                    </a:lnL>
                    <a:lnR>
                      <a:noFill/>
                    </a:lnR>
                    <a:lnT>
                      <a:noFill/>
                    </a:lnT>
                    <a:lnB>
                      <a:noFill/>
                    </a:lnB>
                    <a:solidFill>
                      <a:srgbClr val="FF0000"/>
                    </a:solidFill>
                  </a:tcPr>
                </a:tc>
                <a:extLst>
                  <a:ext uri="{0D108BD9-81ED-4DB2-BD59-A6C34878D82A}">
                    <a16:rowId xmlns="" xmlns:a16="http://schemas.microsoft.com/office/drawing/2014/main" val="10008"/>
                  </a:ext>
                </a:extLst>
              </a:tr>
              <a:tr h="304649">
                <a:tc>
                  <a:txBody>
                    <a:bodyPr/>
                    <a:lstStyle/>
                    <a:p>
                      <a:pPr algn="ctr" fontAlgn="b"/>
                      <a:r>
                        <a:rPr lang="it-IT" sz="1400" b="1" i="0" u="none" strike="noStrike">
                          <a:solidFill>
                            <a:srgbClr val="000000"/>
                          </a:solidFill>
                          <a:latin typeface="Calibri"/>
                        </a:rPr>
                        <a:t>6_N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1" i="0" u="none" strike="noStrike">
                          <a:solidFill>
                            <a:srgbClr val="000000"/>
                          </a:solidFill>
                          <a:latin typeface="Calibri"/>
                        </a:rPr>
                        <a:t>1.50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400" b="0" i="0" u="none" strike="noStrike" dirty="0">
                          <a:solidFill>
                            <a:srgbClr val="000000"/>
                          </a:solidFill>
                          <a:latin typeface="Calibri"/>
                        </a:rPr>
                        <a:t>0.34</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0.79</a:t>
                      </a:r>
                    </a:p>
                  </a:txBody>
                  <a:tcPr marL="9525" marR="9525" marT="9525" marB="0" anchor="b">
                    <a:lnL>
                      <a:noFill/>
                    </a:lnL>
                    <a:lnR>
                      <a:noFill/>
                    </a:lnR>
                    <a:lnT>
                      <a:noFill/>
                    </a:lnT>
                    <a:lnB>
                      <a:noFill/>
                    </a:lnB>
                  </a:tcPr>
                </a:tc>
                <a:tc>
                  <a:txBody>
                    <a:bodyPr/>
                    <a:lstStyle/>
                    <a:p>
                      <a:pPr algn="ctr" fontAlgn="b"/>
                      <a:r>
                        <a:rPr lang="it-IT" sz="1400" b="0" i="0" u="none" strike="noStrike">
                          <a:solidFill>
                            <a:srgbClr val="000000"/>
                          </a:solidFill>
                          <a:latin typeface="Calibri"/>
                        </a:rPr>
                        <a:t>0.68</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0.82</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latin typeface="Calibri"/>
                        </a:rPr>
                        <a:t>0.88</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latin typeface="Calibri"/>
                        </a:rPr>
                        <a:t>0.76</a:t>
                      </a:r>
                    </a:p>
                  </a:txBody>
                  <a:tcPr marL="9525" marR="9525" marT="9525" marB="0" anchor="b">
                    <a:lnL>
                      <a:noFill/>
                    </a:lnL>
                    <a:lnR>
                      <a:noFill/>
                    </a:lnR>
                    <a:lnT>
                      <a:noFill/>
                    </a:lnT>
                    <a:lnB>
                      <a:noFill/>
                    </a:lnB>
                  </a:tcPr>
                </a:tc>
                <a:extLst>
                  <a:ext uri="{0D108BD9-81ED-4DB2-BD59-A6C34878D82A}">
                    <a16:rowId xmlns="" xmlns:a16="http://schemas.microsoft.com/office/drawing/2014/main" val="10009"/>
                  </a:ext>
                </a:extLst>
              </a:tr>
              <a:tr h="304649">
                <a:tc>
                  <a:txBody>
                    <a:bodyPr/>
                    <a:lstStyle/>
                    <a:p>
                      <a:pPr algn="ctr" fontAlgn="b"/>
                      <a:r>
                        <a:rPr lang="it-IT" sz="1400" b="1" i="0" u="none" strike="noStrike">
                          <a:solidFill>
                            <a:srgbClr val="000000"/>
                          </a:solidFill>
                          <a:latin typeface="Calibri"/>
                        </a:rPr>
                        <a:t>7_N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400" b="0" i="0" u="none" strike="noStrike">
                          <a:solidFill>
                            <a:srgbClr val="000000"/>
                          </a:solidFill>
                          <a:latin typeface="Calibri"/>
                        </a:rPr>
                        <a:t>1.20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400" b="0" i="0" u="none" strike="noStrike" dirty="0">
                          <a:solidFill>
                            <a:srgbClr val="000000"/>
                          </a:solidFill>
                          <a:latin typeface="Calibri"/>
                        </a:rPr>
                        <a:t>0.48</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0.40</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0.45</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0.39</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0.88</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latin typeface="Calibri"/>
                        </a:rPr>
                        <a:t>0.47</a:t>
                      </a:r>
                    </a:p>
                  </a:txBody>
                  <a:tcPr marL="9525" marR="9525" marT="9525" marB="0" anchor="b">
                    <a:lnL>
                      <a:noFill/>
                    </a:lnL>
                    <a:lnR>
                      <a:noFill/>
                    </a:lnR>
                    <a:lnT>
                      <a:noFill/>
                    </a:lnT>
                    <a:lnB>
                      <a:noFill/>
                    </a:lnB>
                    <a:solidFill>
                      <a:srgbClr val="9BC2E6"/>
                    </a:solidFill>
                  </a:tcPr>
                </a:tc>
                <a:extLst>
                  <a:ext uri="{0D108BD9-81ED-4DB2-BD59-A6C34878D82A}">
                    <a16:rowId xmlns="" xmlns:a16="http://schemas.microsoft.com/office/drawing/2014/main" val="10010"/>
                  </a:ext>
                </a:extLst>
              </a:tr>
              <a:tr h="304649">
                <a:tc>
                  <a:txBody>
                    <a:bodyPr/>
                    <a:lstStyle/>
                    <a:p>
                      <a:pPr algn="ctr" fontAlgn="b"/>
                      <a:r>
                        <a:rPr lang="it-IT" sz="1400" b="1" i="0" u="none" strike="noStrike">
                          <a:solidFill>
                            <a:srgbClr val="000000"/>
                          </a:solidFill>
                          <a:latin typeface="Calibri"/>
                        </a:rPr>
                        <a:t>8_N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marL="0" algn="ctr" rtl="0" eaLnBrk="1" fontAlgn="b" latinLnBrk="0" hangingPunct="1"/>
                      <a:r>
                        <a:rPr kumimoji="0" lang="it-IT" sz="1400" b="0" i="0" u="none" strike="noStrike" kern="1200" dirty="0">
                          <a:solidFill>
                            <a:srgbClr val="000000"/>
                          </a:solidFill>
                          <a:latin typeface="Calibri"/>
                          <a:ea typeface="+mn-ea"/>
                          <a:cs typeface="+mn-cs"/>
                        </a:rPr>
                        <a:t>0.50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ctr" fontAlgn="b"/>
                      <a:r>
                        <a:rPr lang="it-IT" sz="1400" b="0" i="0" u="none" strike="noStrike" dirty="0">
                          <a:solidFill>
                            <a:srgbClr val="000000"/>
                          </a:solidFill>
                          <a:latin typeface="Calibri"/>
                        </a:rPr>
                        <a:t>0.48</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0.20</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0.24</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0.20</a:t>
                      </a:r>
                    </a:p>
                  </a:txBody>
                  <a:tcPr marL="9525" marR="9525" marT="9525" marB="0" anchor="b">
                    <a:lnL>
                      <a:noFill/>
                    </a:lnL>
                    <a:lnR>
                      <a:noFill/>
                    </a:lnR>
                    <a:lnT>
                      <a:noFill/>
                    </a:lnT>
                    <a:lnB>
                      <a:noFill/>
                    </a:lnB>
                    <a:solidFill>
                      <a:srgbClr val="9BC2E6"/>
                    </a:solidFill>
                  </a:tcPr>
                </a:tc>
                <a:tc>
                  <a:txBody>
                    <a:bodyPr/>
                    <a:lstStyle/>
                    <a:p>
                      <a:pPr algn="ctr" fontAlgn="b"/>
                      <a:r>
                        <a:rPr lang="it-IT" sz="1400" b="0" i="0" u="none" strike="noStrike">
                          <a:solidFill>
                            <a:srgbClr val="000000"/>
                          </a:solidFill>
                          <a:latin typeface="Calibri"/>
                        </a:rPr>
                        <a:t>1.00</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latin typeface="Calibri"/>
                        </a:rPr>
                        <a:t>0.22</a:t>
                      </a:r>
                    </a:p>
                  </a:txBody>
                  <a:tcPr marL="9525" marR="9525" marT="9525" marB="0" anchor="b">
                    <a:lnL>
                      <a:noFill/>
                    </a:lnL>
                    <a:lnR>
                      <a:noFill/>
                    </a:lnR>
                    <a:lnT>
                      <a:noFill/>
                    </a:lnT>
                    <a:lnB>
                      <a:noFill/>
                    </a:lnB>
                    <a:solidFill>
                      <a:srgbClr val="9BC2E6"/>
                    </a:solidFill>
                  </a:tcPr>
                </a:tc>
                <a:extLst>
                  <a:ext uri="{0D108BD9-81ED-4DB2-BD59-A6C34878D82A}">
                    <a16:rowId xmlns="" xmlns:a16="http://schemas.microsoft.com/office/drawing/2014/main" val="10011"/>
                  </a:ext>
                </a:extLst>
              </a:tr>
              <a:tr h="304649">
                <a:tc>
                  <a:txBody>
                    <a:bodyPr/>
                    <a:lstStyle/>
                    <a:p>
                      <a:pPr algn="ctr" fontAlgn="b"/>
                      <a:r>
                        <a:rPr lang="it-IT" sz="1400" b="1" i="0" u="none" strike="noStrike">
                          <a:solidFill>
                            <a:srgbClr val="000000"/>
                          </a:solidFill>
                          <a:latin typeface="Calibri"/>
                        </a:rPr>
                        <a:t>9_P</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latin typeface="Calibri"/>
                        </a:rPr>
                        <a:t>0.42</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it-IT" sz="1400" b="0" i="0" u="none" strike="noStrike" dirty="0">
                          <a:solidFill>
                            <a:srgbClr val="000000"/>
                          </a:solidFill>
                          <a:latin typeface="Calibri"/>
                        </a:rPr>
                        <a:t>0.29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it-IT" sz="1400" b="0" i="0" u="none" strike="noStrike" dirty="0">
                          <a:solidFill>
                            <a:srgbClr val="000000"/>
                          </a:solidFill>
                          <a:latin typeface="Calibri"/>
                        </a:rPr>
                        <a:t>0.19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it-IT" sz="1400" b="0" i="0" u="none" strike="noStrike" dirty="0">
                          <a:solidFill>
                            <a:srgbClr val="000000"/>
                          </a:solidFill>
                          <a:latin typeface="Calibri"/>
                        </a:rPr>
                        <a:t>0.26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it-IT" sz="1400" b="0" i="0" u="none" strike="noStrike" dirty="0">
                          <a:solidFill>
                            <a:srgbClr val="000000"/>
                          </a:solidFill>
                          <a:latin typeface="Calibri"/>
                        </a:rPr>
                        <a:t>0.16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it-IT" sz="1400" b="0" i="0" u="none" strike="noStrike">
                          <a:solidFill>
                            <a:srgbClr val="000000"/>
                          </a:solidFill>
                          <a:latin typeface="Calibri"/>
                        </a:rPr>
                        <a:t>1.07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latin typeface="Calibri"/>
                        </a:rPr>
                        <a:t>0.32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 xmlns:a16="http://schemas.microsoft.com/office/drawing/2014/main" val="10012"/>
                  </a:ext>
                </a:extLst>
              </a:tr>
            </a:tbl>
          </a:graphicData>
        </a:graphic>
      </p:graphicFrame>
      <p:sp>
        <p:nvSpPr>
          <p:cNvPr id="10" name="CasellaDiTesto 9"/>
          <p:cNvSpPr txBox="1"/>
          <p:nvPr/>
        </p:nvSpPr>
        <p:spPr>
          <a:xfrm>
            <a:off x="2092913" y="5517232"/>
            <a:ext cx="5472608" cy="923330"/>
          </a:xfrm>
          <a:prstGeom prst="rect">
            <a:avLst/>
          </a:prstGeom>
          <a:noFill/>
        </p:spPr>
        <p:txBody>
          <a:bodyPr wrap="square" rtlCol="0">
            <a:spAutoFit/>
          </a:bodyPr>
          <a:lstStyle/>
          <a:p>
            <a:r>
              <a:rPr lang="it-IT" dirty="0">
                <a:solidFill>
                  <a:schemeClr val="bg1"/>
                </a:solidFill>
              </a:rPr>
              <a:t>Indoor outdoor </a:t>
            </a:r>
            <a:r>
              <a:rPr lang="it-IT" dirty="0" err="1">
                <a:solidFill>
                  <a:schemeClr val="bg1"/>
                </a:solidFill>
              </a:rPr>
              <a:t>ratio</a:t>
            </a:r>
            <a:r>
              <a:rPr lang="it-IT" dirty="0">
                <a:solidFill>
                  <a:schemeClr val="bg1"/>
                </a:solidFill>
              </a:rPr>
              <a:t>: [M]</a:t>
            </a:r>
            <a:r>
              <a:rPr lang="it-IT" baseline="-25000" dirty="0">
                <a:solidFill>
                  <a:schemeClr val="bg1"/>
                </a:solidFill>
              </a:rPr>
              <a:t>indoor</a:t>
            </a:r>
            <a:r>
              <a:rPr lang="it-IT" dirty="0">
                <a:solidFill>
                  <a:schemeClr val="bg1"/>
                </a:solidFill>
              </a:rPr>
              <a:t>/[M]</a:t>
            </a:r>
            <a:r>
              <a:rPr lang="it-IT" baseline="-25000" dirty="0">
                <a:solidFill>
                  <a:schemeClr val="bg1"/>
                </a:solidFill>
              </a:rPr>
              <a:t>outdoor</a:t>
            </a:r>
          </a:p>
          <a:p>
            <a:r>
              <a:rPr lang="it-IT" dirty="0">
                <a:solidFill>
                  <a:srgbClr val="FF0000"/>
                </a:solidFill>
              </a:rPr>
              <a:t>Red - </a:t>
            </a:r>
            <a:r>
              <a:rPr lang="it-IT" dirty="0" err="1">
                <a:solidFill>
                  <a:srgbClr val="FF0000"/>
                </a:solidFill>
              </a:rPr>
              <a:t>possible</a:t>
            </a:r>
            <a:r>
              <a:rPr lang="it-IT" dirty="0">
                <a:solidFill>
                  <a:srgbClr val="FF0000"/>
                </a:solidFill>
              </a:rPr>
              <a:t> indoor source     &gt;1.25</a:t>
            </a:r>
          </a:p>
          <a:p>
            <a:r>
              <a:rPr lang="it-IT" dirty="0" err="1">
                <a:solidFill>
                  <a:srgbClr val="0070C0"/>
                </a:solidFill>
              </a:rPr>
              <a:t>Blue</a:t>
            </a:r>
            <a:r>
              <a:rPr lang="it-IT" dirty="0">
                <a:solidFill>
                  <a:srgbClr val="0070C0"/>
                </a:solidFill>
              </a:rPr>
              <a:t> - </a:t>
            </a:r>
            <a:r>
              <a:rPr lang="it-IT" dirty="0" err="1">
                <a:solidFill>
                  <a:srgbClr val="0070C0"/>
                </a:solidFill>
              </a:rPr>
              <a:t>possible</a:t>
            </a:r>
            <a:r>
              <a:rPr lang="it-IT" dirty="0">
                <a:solidFill>
                  <a:srgbClr val="0070C0"/>
                </a:solidFill>
              </a:rPr>
              <a:t> outdoor source  &lt;0.75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FE5A3AA-478E-4A21-84BB-D61E3E99744B}"/>
              </a:ext>
            </a:extLst>
          </p:cNvPr>
          <p:cNvSpPr>
            <a:spLocks noGrp="1"/>
          </p:cNvSpPr>
          <p:nvPr>
            <p:ph type="title"/>
          </p:nvPr>
        </p:nvSpPr>
        <p:spPr/>
        <p:txBody>
          <a:bodyPr>
            <a:normAutofit/>
          </a:bodyPr>
          <a:lstStyle/>
          <a:p>
            <a:r>
              <a:rPr lang="it-IT" dirty="0"/>
              <a:t>Outdoor metal </a:t>
            </a:r>
            <a:r>
              <a:rPr lang="it-IT" dirty="0" err="1"/>
              <a:t>sources</a:t>
            </a:r>
            <a:endParaRPr lang="it-IT" dirty="0"/>
          </a:p>
        </p:txBody>
      </p:sp>
      <p:sp>
        <p:nvSpPr>
          <p:cNvPr id="3" name="Segnaposto contenuto 2">
            <a:extLst>
              <a:ext uri="{FF2B5EF4-FFF2-40B4-BE49-F238E27FC236}">
                <a16:creationId xmlns="" xmlns:a16="http://schemas.microsoft.com/office/drawing/2014/main" id="{30BFD1A7-AEDB-4DB6-A390-38FA03B4AE24}"/>
              </a:ext>
            </a:extLst>
          </p:cNvPr>
          <p:cNvSpPr>
            <a:spLocks noGrp="1"/>
          </p:cNvSpPr>
          <p:nvPr>
            <p:ph idx="1"/>
          </p:nvPr>
        </p:nvSpPr>
        <p:spPr/>
        <p:txBody>
          <a:bodyPr>
            <a:normAutofit fontScale="77500" lnSpcReduction="20000"/>
          </a:bodyPr>
          <a:lstStyle/>
          <a:p>
            <a:r>
              <a:rPr lang="en-US" dirty="0"/>
              <a:t> </a:t>
            </a:r>
            <a:r>
              <a:rPr lang="en-US" dirty="0">
                <a:solidFill>
                  <a:srgbClr val="FFFF00"/>
                </a:solidFill>
              </a:rPr>
              <a:t>As, B, Mo, Se</a:t>
            </a:r>
          </a:p>
          <a:p>
            <a:endParaRPr lang="en-US" dirty="0"/>
          </a:p>
          <a:p>
            <a:r>
              <a:rPr lang="en-US" dirty="0">
                <a:solidFill>
                  <a:schemeClr val="accent5">
                    <a:lumMod val="40000"/>
                    <a:lumOff val="60000"/>
                  </a:schemeClr>
                </a:solidFill>
              </a:rPr>
              <a:t>As, B:  volcanic activity and rock erosion; fertilizers, pesticides, paint, brick and ceramic industries (Martin and </a:t>
            </a:r>
            <a:r>
              <a:rPr lang="en-US" dirty="0" err="1">
                <a:solidFill>
                  <a:schemeClr val="accent5">
                    <a:lumMod val="40000"/>
                    <a:lumOff val="60000"/>
                  </a:schemeClr>
                </a:solidFill>
              </a:rPr>
              <a:t>Griswald</a:t>
            </a:r>
            <a:r>
              <a:rPr lang="en-US" dirty="0">
                <a:solidFill>
                  <a:schemeClr val="accent5">
                    <a:lumMod val="40000"/>
                    <a:lumOff val="60000"/>
                  </a:schemeClr>
                </a:solidFill>
              </a:rPr>
              <a:t> 2009</a:t>
            </a:r>
            <a:r>
              <a:rPr lang="it-IT" dirty="0">
                <a:solidFill>
                  <a:schemeClr val="accent5">
                    <a:lumMod val="40000"/>
                    <a:lumOff val="60000"/>
                  </a:schemeClr>
                </a:solidFill>
              </a:rPr>
              <a:t> </a:t>
            </a:r>
            <a:r>
              <a:rPr lang="en-US" dirty="0">
                <a:solidFill>
                  <a:schemeClr val="accent5">
                    <a:lumMod val="40000"/>
                    <a:lumOff val="60000"/>
                  </a:schemeClr>
                </a:solidFill>
              </a:rPr>
              <a:t>). </a:t>
            </a:r>
          </a:p>
          <a:p>
            <a:endParaRPr lang="en-US" dirty="0">
              <a:solidFill>
                <a:schemeClr val="accent5">
                  <a:lumMod val="40000"/>
                  <a:lumOff val="60000"/>
                </a:schemeClr>
              </a:solidFill>
            </a:endParaRPr>
          </a:p>
          <a:p>
            <a:r>
              <a:rPr lang="en-US" dirty="0">
                <a:solidFill>
                  <a:schemeClr val="accent5">
                    <a:lumMod val="40000"/>
                    <a:lumOff val="60000"/>
                  </a:schemeClr>
                </a:solidFill>
              </a:rPr>
              <a:t>Mo:</a:t>
            </a:r>
            <a:r>
              <a:rPr lang="it-IT" dirty="0">
                <a:solidFill>
                  <a:schemeClr val="accent5">
                    <a:lumMod val="40000"/>
                    <a:lumOff val="60000"/>
                  </a:schemeClr>
                </a:solidFill>
              </a:rPr>
              <a:t> </a:t>
            </a:r>
            <a:r>
              <a:rPr lang="en-US" dirty="0">
                <a:solidFill>
                  <a:schemeClr val="accent5">
                    <a:lumMod val="40000"/>
                    <a:lumOff val="60000"/>
                  </a:schemeClr>
                </a:solidFill>
              </a:rPr>
              <a:t> coal combustion, sewage sludge, industrial or mining operations (</a:t>
            </a:r>
            <a:r>
              <a:rPr lang="en-US" dirty="0" err="1">
                <a:solidFill>
                  <a:schemeClr val="accent5">
                    <a:lumMod val="40000"/>
                    <a:lumOff val="60000"/>
                  </a:schemeClr>
                </a:solidFill>
              </a:rPr>
              <a:t>Barceloux</a:t>
            </a:r>
            <a:r>
              <a:rPr lang="en-US" dirty="0">
                <a:solidFill>
                  <a:schemeClr val="accent5">
                    <a:lumMod val="40000"/>
                    <a:lumOff val="60000"/>
                  </a:schemeClr>
                </a:solidFill>
              </a:rPr>
              <a:t> and </a:t>
            </a:r>
            <a:r>
              <a:rPr lang="en-US" dirty="0" err="1">
                <a:solidFill>
                  <a:schemeClr val="accent5">
                    <a:lumMod val="40000"/>
                    <a:lumOff val="60000"/>
                  </a:schemeClr>
                </a:solidFill>
              </a:rPr>
              <a:t>Barceloux</a:t>
            </a:r>
            <a:r>
              <a:rPr lang="en-US" dirty="0">
                <a:solidFill>
                  <a:schemeClr val="accent5">
                    <a:lumMod val="40000"/>
                    <a:lumOff val="60000"/>
                  </a:schemeClr>
                </a:solidFill>
              </a:rPr>
              <a:t> 1999).</a:t>
            </a:r>
          </a:p>
          <a:p>
            <a:endParaRPr lang="en-US" dirty="0">
              <a:solidFill>
                <a:schemeClr val="accent5">
                  <a:lumMod val="40000"/>
                  <a:lumOff val="60000"/>
                </a:schemeClr>
              </a:solidFill>
            </a:endParaRPr>
          </a:p>
          <a:p>
            <a:r>
              <a:rPr lang="en-US" dirty="0">
                <a:solidFill>
                  <a:schemeClr val="accent5">
                    <a:lumMod val="40000"/>
                    <a:lumOff val="60000"/>
                  </a:schemeClr>
                </a:solidFill>
              </a:rPr>
              <a:t>Se: soil resuspension (Zhao et al., 2006); glass industry, plastics, paints, inks, and rubber production; pharmaceuticals, nutritional feed additive (</a:t>
            </a:r>
            <a:r>
              <a:rPr lang="en-US" dirty="0" err="1">
                <a:solidFill>
                  <a:schemeClr val="accent5">
                    <a:lumMod val="40000"/>
                    <a:lumOff val="60000"/>
                  </a:schemeClr>
                </a:solidFill>
              </a:rPr>
              <a:t>Barceloux</a:t>
            </a:r>
            <a:r>
              <a:rPr lang="en-US" dirty="0">
                <a:solidFill>
                  <a:schemeClr val="accent5">
                    <a:lumMod val="40000"/>
                    <a:lumOff val="60000"/>
                  </a:schemeClr>
                </a:solidFill>
              </a:rPr>
              <a:t> and </a:t>
            </a:r>
            <a:r>
              <a:rPr lang="en-US" dirty="0" err="1">
                <a:solidFill>
                  <a:schemeClr val="accent5">
                    <a:lumMod val="40000"/>
                    <a:lumOff val="60000"/>
                  </a:schemeClr>
                </a:solidFill>
              </a:rPr>
              <a:t>Barceloux</a:t>
            </a:r>
            <a:r>
              <a:rPr lang="en-US" dirty="0">
                <a:solidFill>
                  <a:schemeClr val="accent5">
                    <a:lumMod val="40000"/>
                    <a:lumOff val="60000"/>
                  </a:schemeClr>
                </a:solidFill>
              </a:rPr>
              <a:t> 1999).</a:t>
            </a:r>
          </a:p>
          <a:p>
            <a:pPr marL="0" indent="0">
              <a:buNone/>
            </a:pPr>
            <a:r>
              <a:rPr lang="en-US" dirty="0"/>
              <a:t>  </a:t>
            </a:r>
            <a:r>
              <a:rPr lang="it-IT" dirty="0"/>
              <a:t>  </a:t>
            </a:r>
          </a:p>
        </p:txBody>
      </p:sp>
      <p:sp>
        <p:nvSpPr>
          <p:cNvPr id="5" name="Segnaposto numero diapositiva 4">
            <a:extLst>
              <a:ext uri="{FF2B5EF4-FFF2-40B4-BE49-F238E27FC236}">
                <a16:creationId xmlns="" xmlns:a16="http://schemas.microsoft.com/office/drawing/2014/main" id="{00052FC6-5244-4B7F-B8DB-B51699348499}"/>
              </a:ext>
            </a:extLst>
          </p:cNvPr>
          <p:cNvSpPr>
            <a:spLocks noGrp="1"/>
          </p:cNvSpPr>
          <p:nvPr>
            <p:ph type="sldNum" sz="quarter" idx="12"/>
          </p:nvPr>
        </p:nvSpPr>
        <p:spPr/>
        <p:txBody>
          <a:bodyPr/>
          <a:lstStyle/>
          <a:p>
            <a:fld id="{740D6560-18B0-4EFB-B3E8-8C9321F51262}" type="slidenum">
              <a:rPr lang="it-IT" smtClean="0"/>
              <a:t>14</a:t>
            </a:fld>
            <a:endParaRPr lang="it-IT"/>
          </a:p>
        </p:txBody>
      </p:sp>
      <p:sp>
        <p:nvSpPr>
          <p:cNvPr id="6" name="Segnaposto piè di pagina 2">
            <a:extLst>
              <a:ext uri="{FF2B5EF4-FFF2-40B4-BE49-F238E27FC236}">
                <a16:creationId xmlns="" xmlns:a16="http://schemas.microsoft.com/office/drawing/2014/main" id="{6898AADA-7E5C-4147-88E0-B5D6E884690B}"/>
              </a:ext>
            </a:extLst>
          </p:cNvPr>
          <p:cNvSpPr txBox="1">
            <a:spLocks/>
          </p:cNvSpPr>
          <p:nvPr/>
        </p:nvSpPr>
        <p:spPr>
          <a:xfrm>
            <a:off x="1447800" y="6395040"/>
            <a:ext cx="4212264" cy="274320"/>
          </a:xfrm>
          <a:prstGeom prst="rect">
            <a:avLst/>
          </a:prstGeom>
        </p:spPr>
        <p:txBody>
          <a:bodyPr/>
          <a:lstStyle>
            <a:defPPr>
              <a:defRPr lang="it-IT"/>
            </a:defPPr>
            <a:lvl1pPr marL="0" algn="r" defTabSz="914400" rtl="0" eaLnBrk="1" latinLnBrk="0" hangingPunct="1">
              <a:defRPr kumimoji="0" sz="1300" kern="1200">
                <a:solidFill>
                  <a:schemeClr val="bg2">
                    <a:tint val="60000"/>
                    <a:satMod val="1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Tree>
    <p:extLst>
      <p:ext uri="{BB962C8B-B14F-4D97-AF65-F5344CB8AC3E}">
        <p14:creationId xmlns:p14="http://schemas.microsoft.com/office/powerpoint/2010/main" val="16586304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ADE204B-CD11-4C27-9CEE-BC8F31413560}"/>
              </a:ext>
            </a:extLst>
          </p:cNvPr>
          <p:cNvSpPr>
            <a:spLocks noGrp="1"/>
          </p:cNvSpPr>
          <p:nvPr>
            <p:ph type="title"/>
          </p:nvPr>
        </p:nvSpPr>
        <p:spPr/>
        <p:txBody>
          <a:bodyPr/>
          <a:lstStyle/>
          <a:p>
            <a:r>
              <a:rPr lang="it-IT" dirty="0"/>
              <a:t>Indoor metal </a:t>
            </a:r>
            <a:r>
              <a:rPr lang="it-IT" dirty="0" err="1"/>
              <a:t>sources</a:t>
            </a:r>
            <a:endParaRPr lang="it-IT" dirty="0"/>
          </a:p>
        </p:txBody>
      </p:sp>
      <p:sp>
        <p:nvSpPr>
          <p:cNvPr id="3" name="Segnaposto contenuto 2">
            <a:extLst>
              <a:ext uri="{FF2B5EF4-FFF2-40B4-BE49-F238E27FC236}">
                <a16:creationId xmlns="" xmlns:a16="http://schemas.microsoft.com/office/drawing/2014/main" id="{C6A32806-D978-4A5B-A6F8-F3E6E8F1558D}"/>
              </a:ext>
            </a:extLst>
          </p:cNvPr>
          <p:cNvSpPr>
            <a:spLocks noGrp="1"/>
          </p:cNvSpPr>
          <p:nvPr>
            <p:ph idx="1"/>
          </p:nvPr>
        </p:nvSpPr>
        <p:spPr/>
        <p:txBody>
          <a:bodyPr>
            <a:normAutofit fontScale="92500" lnSpcReduction="20000"/>
          </a:bodyPr>
          <a:lstStyle/>
          <a:p>
            <a:endParaRPr lang="en-US" sz="2000" dirty="0"/>
          </a:p>
          <a:p>
            <a:r>
              <a:rPr lang="en-US" sz="2000" dirty="0">
                <a:solidFill>
                  <a:srgbClr val="FFFF00"/>
                </a:solidFill>
              </a:rPr>
              <a:t>As, Cr, Ni, V, Se</a:t>
            </a:r>
          </a:p>
          <a:p>
            <a:endParaRPr lang="en-US" sz="2000" dirty="0"/>
          </a:p>
          <a:p>
            <a:r>
              <a:rPr lang="en-US" sz="2000" dirty="0">
                <a:solidFill>
                  <a:schemeClr val="accent5">
                    <a:lumMod val="40000"/>
                    <a:lumOff val="60000"/>
                  </a:schemeClr>
                </a:solidFill>
              </a:rPr>
              <a:t>Cr: metal alloys such as stainless steel; protective coatings on metal (Cr</a:t>
            </a:r>
            <a:r>
              <a:rPr lang="en-US" sz="2000" baseline="30000" dirty="0">
                <a:solidFill>
                  <a:schemeClr val="accent5">
                    <a:lumMod val="40000"/>
                    <a:lumOff val="60000"/>
                  </a:schemeClr>
                </a:solidFill>
              </a:rPr>
              <a:t>+6</a:t>
            </a:r>
            <a:r>
              <a:rPr lang="en-US" sz="2000" dirty="0">
                <a:solidFill>
                  <a:schemeClr val="accent5">
                    <a:lumMod val="40000"/>
                    <a:lumOff val="60000"/>
                  </a:schemeClr>
                </a:solidFill>
              </a:rPr>
              <a:t> is used in electroplating, anti-corrosion treatment), magnetic tapes, pigments for paints and cement (Martin and </a:t>
            </a:r>
            <a:r>
              <a:rPr lang="en-US" sz="2000" dirty="0" err="1">
                <a:solidFill>
                  <a:schemeClr val="accent5">
                    <a:lumMod val="40000"/>
                    <a:lumOff val="60000"/>
                  </a:schemeClr>
                </a:solidFill>
              </a:rPr>
              <a:t>Griswald</a:t>
            </a:r>
            <a:r>
              <a:rPr lang="en-US" sz="2000" dirty="0">
                <a:solidFill>
                  <a:schemeClr val="accent5">
                    <a:lumMod val="40000"/>
                    <a:lumOff val="60000"/>
                  </a:schemeClr>
                </a:solidFill>
              </a:rPr>
              <a:t>, 2009</a:t>
            </a:r>
            <a:r>
              <a:rPr lang="it-IT" sz="2000" dirty="0">
                <a:solidFill>
                  <a:schemeClr val="accent5">
                    <a:lumMod val="40000"/>
                    <a:lumOff val="60000"/>
                  </a:schemeClr>
                </a:solidFill>
              </a:rPr>
              <a:t> </a:t>
            </a:r>
            <a:r>
              <a:rPr lang="en-US" sz="2000" dirty="0">
                <a:solidFill>
                  <a:schemeClr val="accent5">
                    <a:lumMod val="40000"/>
                    <a:lumOff val="60000"/>
                  </a:schemeClr>
                </a:solidFill>
              </a:rPr>
              <a:t>). </a:t>
            </a:r>
          </a:p>
          <a:p>
            <a:endParaRPr lang="en-US" sz="2000" dirty="0">
              <a:solidFill>
                <a:schemeClr val="accent5">
                  <a:lumMod val="40000"/>
                  <a:lumOff val="60000"/>
                </a:schemeClr>
              </a:solidFill>
            </a:endParaRPr>
          </a:p>
          <a:p>
            <a:r>
              <a:rPr lang="en-US" sz="2000" dirty="0">
                <a:solidFill>
                  <a:schemeClr val="accent5">
                    <a:lumMod val="40000"/>
                    <a:lumOff val="60000"/>
                  </a:schemeClr>
                </a:solidFill>
              </a:rPr>
              <a:t>As: Paint, wood preservatives, coal combustion (Wang and Mulligan, 2006)</a:t>
            </a:r>
          </a:p>
          <a:p>
            <a:endParaRPr lang="en-US" sz="2000" dirty="0">
              <a:solidFill>
                <a:schemeClr val="accent5">
                  <a:lumMod val="40000"/>
                  <a:lumOff val="60000"/>
                </a:schemeClr>
              </a:solidFill>
            </a:endParaRPr>
          </a:p>
          <a:p>
            <a:r>
              <a:rPr lang="en-US" sz="2000" dirty="0">
                <a:solidFill>
                  <a:schemeClr val="accent5">
                    <a:lumMod val="40000"/>
                    <a:lumOff val="60000"/>
                  </a:schemeClr>
                </a:solidFill>
              </a:rPr>
              <a:t>V: charcoal cooking (</a:t>
            </a:r>
            <a:r>
              <a:rPr lang="en-US" sz="2000" dirty="0" err="1">
                <a:solidFill>
                  <a:schemeClr val="accent5">
                    <a:lumMod val="40000"/>
                    <a:lumOff val="60000"/>
                  </a:schemeClr>
                </a:solidFill>
              </a:rPr>
              <a:t>Taner</a:t>
            </a:r>
            <a:r>
              <a:rPr lang="en-US" sz="2000" dirty="0">
                <a:solidFill>
                  <a:schemeClr val="accent5">
                    <a:lumMod val="40000"/>
                    <a:lumOff val="60000"/>
                  </a:schemeClr>
                </a:solidFill>
              </a:rPr>
              <a:t> et al., 2013); personal care and cleaning products (</a:t>
            </a:r>
            <a:r>
              <a:rPr lang="en-US" sz="2000" dirty="0" err="1">
                <a:solidFill>
                  <a:schemeClr val="accent5">
                    <a:lumMod val="40000"/>
                    <a:lumOff val="60000"/>
                  </a:schemeClr>
                </a:solidFill>
              </a:rPr>
              <a:t>Hopke</a:t>
            </a:r>
            <a:r>
              <a:rPr lang="en-US" sz="2000" dirty="0">
                <a:solidFill>
                  <a:schemeClr val="accent5">
                    <a:lumMod val="40000"/>
                    <a:lumOff val="60000"/>
                  </a:schemeClr>
                </a:solidFill>
              </a:rPr>
              <a:t> et al., 2003)</a:t>
            </a:r>
          </a:p>
          <a:p>
            <a:endParaRPr lang="en-US" sz="2000" dirty="0">
              <a:solidFill>
                <a:schemeClr val="accent5">
                  <a:lumMod val="40000"/>
                  <a:lumOff val="60000"/>
                </a:schemeClr>
              </a:solidFill>
            </a:endParaRPr>
          </a:p>
          <a:p>
            <a:r>
              <a:rPr lang="en-US" sz="2000" dirty="0">
                <a:solidFill>
                  <a:schemeClr val="accent5">
                    <a:lumMod val="40000"/>
                    <a:lumOff val="60000"/>
                  </a:schemeClr>
                </a:solidFill>
              </a:rPr>
              <a:t>Cr, Ni: smoking (</a:t>
            </a:r>
            <a:r>
              <a:rPr lang="en-US" sz="2000" dirty="0" err="1">
                <a:solidFill>
                  <a:schemeClr val="accent5">
                    <a:lumMod val="40000"/>
                    <a:lumOff val="60000"/>
                  </a:schemeClr>
                </a:solidFill>
              </a:rPr>
              <a:t>Khlifi</a:t>
            </a:r>
            <a:r>
              <a:rPr lang="en-US" sz="2000" dirty="0">
                <a:solidFill>
                  <a:schemeClr val="accent5">
                    <a:lumMod val="40000"/>
                    <a:lumOff val="60000"/>
                  </a:schemeClr>
                </a:solidFill>
              </a:rPr>
              <a:t> et al., 2013); they are carcinogens (Martin and </a:t>
            </a:r>
            <a:r>
              <a:rPr lang="en-US" sz="2000" dirty="0" err="1">
                <a:solidFill>
                  <a:schemeClr val="accent5">
                    <a:lumMod val="40000"/>
                    <a:lumOff val="60000"/>
                  </a:schemeClr>
                </a:solidFill>
              </a:rPr>
              <a:t>Griswald</a:t>
            </a:r>
            <a:r>
              <a:rPr lang="en-US" sz="2000" dirty="0">
                <a:solidFill>
                  <a:schemeClr val="accent5">
                    <a:lumMod val="40000"/>
                    <a:lumOff val="60000"/>
                  </a:schemeClr>
                </a:solidFill>
              </a:rPr>
              <a:t>, 2009</a:t>
            </a:r>
            <a:r>
              <a:rPr lang="it-IT" sz="2000" dirty="0">
                <a:solidFill>
                  <a:schemeClr val="accent5">
                    <a:lumMod val="40000"/>
                    <a:lumOff val="60000"/>
                  </a:schemeClr>
                </a:solidFill>
              </a:rPr>
              <a:t>)</a:t>
            </a:r>
          </a:p>
          <a:p>
            <a:endParaRPr lang="it-IT" sz="2000" dirty="0">
              <a:solidFill>
                <a:schemeClr val="accent5">
                  <a:lumMod val="40000"/>
                  <a:lumOff val="60000"/>
                </a:schemeClr>
              </a:solidFill>
            </a:endParaRPr>
          </a:p>
          <a:p>
            <a:r>
              <a:rPr lang="it-IT" sz="2000" dirty="0">
                <a:solidFill>
                  <a:schemeClr val="accent5">
                    <a:lumMod val="40000"/>
                    <a:lumOff val="60000"/>
                  </a:schemeClr>
                </a:solidFill>
              </a:rPr>
              <a:t>Se: </a:t>
            </a:r>
            <a:r>
              <a:rPr lang="it-IT" sz="2000" dirty="0" err="1">
                <a:solidFill>
                  <a:schemeClr val="accent5">
                    <a:lumMod val="40000"/>
                    <a:lumOff val="60000"/>
                  </a:schemeClr>
                </a:solidFill>
              </a:rPr>
              <a:t>soil</a:t>
            </a:r>
            <a:r>
              <a:rPr lang="it-IT" sz="2000" dirty="0">
                <a:solidFill>
                  <a:schemeClr val="accent5">
                    <a:lumMod val="40000"/>
                    <a:lumOff val="60000"/>
                  </a:schemeClr>
                </a:solidFill>
              </a:rPr>
              <a:t> </a:t>
            </a:r>
            <a:r>
              <a:rPr lang="it-IT" sz="2000" dirty="0" err="1">
                <a:solidFill>
                  <a:schemeClr val="accent5">
                    <a:lumMod val="40000"/>
                    <a:lumOff val="60000"/>
                  </a:schemeClr>
                </a:solidFill>
              </a:rPr>
              <a:t>resuspension</a:t>
            </a:r>
            <a:r>
              <a:rPr lang="it-IT" sz="2000" dirty="0">
                <a:solidFill>
                  <a:schemeClr val="accent5">
                    <a:lumMod val="40000"/>
                    <a:lumOff val="60000"/>
                  </a:schemeClr>
                </a:solidFill>
              </a:rPr>
              <a:t> (Zhao et al., 2006), </a:t>
            </a:r>
            <a:r>
              <a:rPr lang="it-IT" sz="2000" dirty="0" err="1">
                <a:solidFill>
                  <a:schemeClr val="accent5">
                    <a:lumMod val="40000"/>
                    <a:lumOff val="60000"/>
                  </a:schemeClr>
                </a:solidFill>
              </a:rPr>
              <a:t>paints</a:t>
            </a:r>
            <a:r>
              <a:rPr lang="it-IT" sz="2000" dirty="0">
                <a:solidFill>
                  <a:schemeClr val="accent5">
                    <a:lumMod val="40000"/>
                    <a:lumOff val="60000"/>
                  </a:schemeClr>
                </a:solidFill>
              </a:rPr>
              <a:t> (</a:t>
            </a:r>
            <a:r>
              <a:rPr lang="en-US" sz="2000" dirty="0" err="1">
                <a:solidFill>
                  <a:schemeClr val="accent5">
                    <a:lumMod val="40000"/>
                    <a:lumOff val="60000"/>
                  </a:schemeClr>
                </a:solidFill>
              </a:rPr>
              <a:t>Barceloux</a:t>
            </a:r>
            <a:r>
              <a:rPr lang="en-US" sz="2000" dirty="0">
                <a:solidFill>
                  <a:schemeClr val="accent5">
                    <a:lumMod val="40000"/>
                    <a:lumOff val="60000"/>
                  </a:schemeClr>
                </a:solidFill>
              </a:rPr>
              <a:t> and </a:t>
            </a:r>
            <a:r>
              <a:rPr lang="en-US" sz="2000" dirty="0" err="1">
                <a:solidFill>
                  <a:schemeClr val="accent5">
                    <a:lumMod val="40000"/>
                    <a:lumOff val="60000"/>
                  </a:schemeClr>
                </a:solidFill>
              </a:rPr>
              <a:t>Barceloux</a:t>
            </a:r>
            <a:r>
              <a:rPr lang="en-US" sz="2000" dirty="0">
                <a:solidFill>
                  <a:schemeClr val="accent5">
                    <a:lumMod val="40000"/>
                    <a:lumOff val="60000"/>
                  </a:schemeClr>
                </a:solidFill>
              </a:rPr>
              <a:t> 1999</a:t>
            </a:r>
            <a:r>
              <a:rPr lang="it-IT" sz="2000" dirty="0">
                <a:solidFill>
                  <a:schemeClr val="accent5">
                    <a:lumMod val="40000"/>
                    <a:lumOff val="60000"/>
                  </a:schemeClr>
                </a:solidFill>
              </a:rPr>
              <a:t>)</a:t>
            </a:r>
          </a:p>
          <a:p>
            <a:endParaRPr lang="it-IT" sz="2000" dirty="0"/>
          </a:p>
          <a:p>
            <a:endParaRPr lang="it-IT" sz="2000" dirty="0"/>
          </a:p>
        </p:txBody>
      </p:sp>
      <p:sp>
        <p:nvSpPr>
          <p:cNvPr id="5" name="Segnaposto numero diapositiva 4">
            <a:extLst>
              <a:ext uri="{FF2B5EF4-FFF2-40B4-BE49-F238E27FC236}">
                <a16:creationId xmlns="" xmlns:a16="http://schemas.microsoft.com/office/drawing/2014/main" id="{E81EFF6E-A71B-4DA9-BCFC-AC8F554F1C87}"/>
              </a:ext>
            </a:extLst>
          </p:cNvPr>
          <p:cNvSpPr>
            <a:spLocks noGrp="1"/>
          </p:cNvSpPr>
          <p:nvPr>
            <p:ph type="sldNum" sz="quarter" idx="12"/>
          </p:nvPr>
        </p:nvSpPr>
        <p:spPr/>
        <p:txBody>
          <a:bodyPr/>
          <a:lstStyle/>
          <a:p>
            <a:fld id="{740D6560-18B0-4EFB-B3E8-8C9321F51262}" type="slidenum">
              <a:rPr lang="it-IT" smtClean="0"/>
              <a:t>15</a:t>
            </a:fld>
            <a:endParaRPr lang="it-IT"/>
          </a:p>
        </p:txBody>
      </p:sp>
      <p:sp>
        <p:nvSpPr>
          <p:cNvPr id="6" name="Segnaposto piè di pagina 2">
            <a:extLst>
              <a:ext uri="{FF2B5EF4-FFF2-40B4-BE49-F238E27FC236}">
                <a16:creationId xmlns="" xmlns:a16="http://schemas.microsoft.com/office/drawing/2014/main" id="{F1F44A10-3F02-4A3C-99D4-B00343F033D7}"/>
              </a:ext>
            </a:extLst>
          </p:cNvPr>
          <p:cNvSpPr txBox="1">
            <a:spLocks/>
          </p:cNvSpPr>
          <p:nvPr/>
        </p:nvSpPr>
        <p:spPr>
          <a:xfrm>
            <a:off x="1475656" y="6766243"/>
            <a:ext cx="4212264" cy="274320"/>
          </a:xfrm>
          <a:prstGeom prst="rect">
            <a:avLst/>
          </a:prstGeom>
        </p:spPr>
        <p:txBody>
          <a:bodyPr/>
          <a:lstStyle>
            <a:defPPr>
              <a:defRPr lang="it-IT"/>
            </a:defPPr>
            <a:lvl1pPr marL="0" algn="r" defTabSz="914400" rtl="0" eaLnBrk="1" latinLnBrk="0" hangingPunct="1">
              <a:defRPr kumimoji="0" sz="1300" kern="1200">
                <a:solidFill>
                  <a:schemeClr val="bg2">
                    <a:tint val="60000"/>
                    <a:satMod val="1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
        <p:nvSpPr>
          <p:cNvPr id="7" name="Segnaposto piè di pagina 2">
            <a:extLst>
              <a:ext uri="{FF2B5EF4-FFF2-40B4-BE49-F238E27FC236}">
                <a16:creationId xmlns="" xmlns:a16="http://schemas.microsoft.com/office/drawing/2014/main" id="{F005BAD7-9EC1-426A-8649-22E55F688087}"/>
              </a:ext>
            </a:extLst>
          </p:cNvPr>
          <p:cNvSpPr txBox="1">
            <a:spLocks/>
          </p:cNvSpPr>
          <p:nvPr/>
        </p:nvSpPr>
        <p:spPr>
          <a:xfrm>
            <a:off x="1475656" y="6422218"/>
            <a:ext cx="4212264" cy="274320"/>
          </a:xfrm>
          <a:prstGeom prst="rect">
            <a:avLst/>
          </a:prstGeom>
        </p:spPr>
        <p:txBody>
          <a:bodyPr/>
          <a:lstStyle>
            <a:defPPr>
              <a:defRPr lang="it-IT"/>
            </a:defPPr>
            <a:lvl1pPr marL="0" algn="r" defTabSz="914400" rtl="0" eaLnBrk="1" latinLnBrk="0" hangingPunct="1">
              <a:defRPr kumimoji="0" sz="1300" kern="1200">
                <a:solidFill>
                  <a:schemeClr val="bg2">
                    <a:tint val="60000"/>
                    <a:satMod val="1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Tree>
    <p:extLst>
      <p:ext uri="{BB962C8B-B14F-4D97-AF65-F5344CB8AC3E}">
        <p14:creationId xmlns:p14="http://schemas.microsoft.com/office/powerpoint/2010/main" val="35150987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38C83E2-470F-4008-A44A-300567CA4DDF}"/>
              </a:ext>
            </a:extLst>
          </p:cNvPr>
          <p:cNvSpPr>
            <a:spLocks noGrp="1"/>
          </p:cNvSpPr>
          <p:nvPr>
            <p:ph type="title"/>
          </p:nvPr>
        </p:nvSpPr>
        <p:spPr/>
        <p:txBody>
          <a:bodyPr/>
          <a:lstStyle/>
          <a:p>
            <a:r>
              <a:rPr lang="it-IT" dirty="0" err="1"/>
              <a:t>Questionnaire</a:t>
            </a:r>
            <a:endParaRPr lang="en-US" dirty="0"/>
          </a:p>
        </p:txBody>
      </p:sp>
      <p:sp>
        <p:nvSpPr>
          <p:cNvPr id="3" name="Segnaposto contenuto 2">
            <a:extLst>
              <a:ext uri="{FF2B5EF4-FFF2-40B4-BE49-F238E27FC236}">
                <a16:creationId xmlns="" xmlns:a16="http://schemas.microsoft.com/office/drawing/2014/main" id="{527418F3-DECD-4188-8845-35AD1D8CF3AA}"/>
              </a:ext>
            </a:extLst>
          </p:cNvPr>
          <p:cNvSpPr>
            <a:spLocks noGrp="1"/>
          </p:cNvSpPr>
          <p:nvPr>
            <p:ph idx="1"/>
          </p:nvPr>
        </p:nvSpPr>
        <p:spPr/>
        <p:txBody>
          <a:bodyPr>
            <a:normAutofit fontScale="92500" lnSpcReduction="20000"/>
          </a:bodyPr>
          <a:lstStyle/>
          <a:p>
            <a:pPr marL="0" indent="0">
              <a:buNone/>
            </a:pPr>
            <a:r>
              <a:rPr lang="en-US" dirty="0">
                <a:solidFill>
                  <a:schemeClr val="accent5">
                    <a:lumMod val="40000"/>
                    <a:lumOff val="60000"/>
                  </a:schemeClr>
                </a:solidFill>
              </a:rPr>
              <a:t>An indoor sources questionnaire was proposed; questions included items on </a:t>
            </a:r>
          </a:p>
          <a:p>
            <a:pPr marL="0" indent="0">
              <a:buNone/>
            </a:pPr>
            <a:endParaRPr lang="en-US" dirty="0">
              <a:solidFill>
                <a:schemeClr val="accent5">
                  <a:lumMod val="40000"/>
                  <a:lumOff val="60000"/>
                </a:schemeClr>
              </a:solidFill>
            </a:endParaRPr>
          </a:p>
          <a:p>
            <a:r>
              <a:rPr lang="en-US" dirty="0">
                <a:solidFill>
                  <a:schemeClr val="accent5">
                    <a:lumMod val="40000"/>
                    <a:lumOff val="60000"/>
                  </a:schemeClr>
                </a:solidFill>
              </a:rPr>
              <a:t>Smoking</a:t>
            </a:r>
          </a:p>
          <a:p>
            <a:r>
              <a:rPr lang="en-US" dirty="0">
                <a:solidFill>
                  <a:schemeClr val="accent5">
                    <a:lumMod val="40000"/>
                    <a:lumOff val="60000"/>
                  </a:schemeClr>
                </a:solidFill>
              </a:rPr>
              <a:t>Cooking</a:t>
            </a:r>
          </a:p>
          <a:p>
            <a:r>
              <a:rPr lang="en-US" dirty="0">
                <a:solidFill>
                  <a:schemeClr val="accent5">
                    <a:lumMod val="40000"/>
                    <a:lumOff val="60000"/>
                  </a:schemeClr>
                </a:solidFill>
              </a:rPr>
              <a:t>Ventilation </a:t>
            </a:r>
          </a:p>
          <a:p>
            <a:r>
              <a:rPr lang="en-US" dirty="0">
                <a:solidFill>
                  <a:schemeClr val="accent5">
                    <a:lumMod val="40000"/>
                    <a:lumOff val="60000"/>
                  </a:schemeClr>
                </a:solidFill>
              </a:rPr>
              <a:t>Heating system (free fires)</a:t>
            </a:r>
          </a:p>
          <a:p>
            <a:r>
              <a:rPr lang="it-IT" dirty="0">
                <a:solidFill>
                  <a:schemeClr val="accent5">
                    <a:lumMod val="40000"/>
                    <a:lumOff val="60000"/>
                  </a:schemeClr>
                </a:solidFill>
              </a:rPr>
              <a:t>B</a:t>
            </a:r>
            <a:r>
              <a:rPr lang="en-US" dirty="0" err="1">
                <a:solidFill>
                  <a:schemeClr val="accent5">
                    <a:lumMod val="40000"/>
                    <a:lumOff val="60000"/>
                  </a:schemeClr>
                </a:solidFill>
              </a:rPr>
              <a:t>uilding</a:t>
            </a:r>
            <a:r>
              <a:rPr lang="en-US" dirty="0">
                <a:solidFill>
                  <a:schemeClr val="accent5">
                    <a:lumMod val="40000"/>
                    <a:lumOff val="60000"/>
                  </a:schemeClr>
                </a:solidFill>
              </a:rPr>
              <a:t> materials (reinforced concrete or tuff bricks)</a:t>
            </a:r>
          </a:p>
          <a:p>
            <a:r>
              <a:rPr lang="en-US" dirty="0">
                <a:solidFill>
                  <a:schemeClr val="accent5">
                    <a:lumMod val="40000"/>
                    <a:lumOff val="60000"/>
                  </a:schemeClr>
                </a:solidFill>
              </a:rPr>
              <a:t>Daily residence time</a:t>
            </a:r>
          </a:p>
          <a:p>
            <a:r>
              <a:rPr lang="en-US" dirty="0">
                <a:solidFill>
                  <a:schemeClr val="accent5">
                    <a:lumMod val="40000"/>
                    <a:lumOff val="60000"/>
                  </a:schemeClr>
                </a:solidFill>
              </a:rPr>
              <a:t>Traffic in the neighboring streets</a:t>
            </a:r>
          </a:p>
        </p:txBody>
      </p:sp>
      <p:sp>
        <p:nvSpPr>
          <p:cNvPr id="4" name="Segnaposto piè di pagina 3">
            <a:extLst>
              <a:ext uri="{FF2B5EF4-FFF2-40B4-BE49-F238E27FC236}">
                <a16:creationId xmlns="" xmlns:a16="http://schemas.microsoft.com/office/drawing/2014/main" id="{05F9F3E8-263C-4E03-895C-726948CB7D52}"/>
              </a:ext>
            </a:extLst>
          </p:cNvPr>
          <p:cNvSpPr>
            <a:spLocks noGrp="1"/>
          </p:cNvSpPr>
          <p:nvPr>
            <p:ph type="ftr" sz="quarter" idx="11"/>
          </p:nvPr>
        </p:nvSpPr>
        <p:spPr>
          <a:xfrm>
            <a:off x="1691680" y="6315379"/>
            <a:ext cx="4212264" cy="274320"/>
          </a:xfrm>
        </p:spPr>
        <p:txBody>
          <a:bodyPr/>
          <a:lstStyle/>
          <a:p>
            <a:r>
              <a:rPr lang="en-US" sz="1400" dirty="0">
                <a:solidFill>
                  <a:schemeClr val="accent5">
                    <a:lumMod val="40000"/>
                    <a:lumOff val="60000"/>
                  </a:schemeClr>
                </a:solidFill>
              </a:rPr>
              <a:t>8 BIOMAP - </a:t>
            </a:r>
            <a:r>
              <a:rPr lang="en-US" sz="1400" dirty="0" err="1">
                <a:solidFill>
                  <a:schemeClr val="accent5">
                    <a:lumMod val="40000"/>
                    <a:lumOff val="60000"/>
                  </a:schemeClr>
                </a:solidFill>
              </a:rPr>
              <a:t>Dubna</a:t>
            </a:r>
            <a:r>
              <a:rPr lang="en-US" sz="1400" dirty="0">
                <a:solidFill>
                  <a:schemeClr val="accent5">
                    <a:lumMod val="40000"/>
                    <a:lumOff val="60000"/>
                  </a:schemeClr>
                </a:solidFill>
              </a:rPr>
              <a:t>, 2-7 July 2018</a:t>
            </a:r>
            <a:endParaRPr lang="it-IT" sz="1400" dirty="0">
              <a:solidFill>
                <a:schemeClr val="accent5">
                  <a:lumMod val="40000"/>
                  <a:lumOff val="60000"/>
                </a:schemeClr>
              </a:solidFill>
            </a:endParaRPr>
          </a:p>
        </p:txBody>
      </p:sp>
      <p:sp>
        <p:nvSpPr>
          <p:cNvPr id="5" name="Segnaposto numero diapositiva 4">
            <a:extLst>
              <a:ext uri="{FF2B5EF4-FFF2-40B4-BE49-F238E27FC236}">
                <a16:creationId xmlns="" xmlns:a16="http://schemas.microsoft.com/office/drawing/2014/main" id="{C322C392-517A-44E1-B9B5-13CC9935D17D}"/>
              </a:ext>
            </a:extLst>
          </p:cNvPr>
          <p:cNvSpPr>
            <a:spLocks noGrp="1"/>
          </p:cNvSpPr>
          <p:nvPr>
            <p:ph type="sldNum" sz="quarter" idx="12"/>
          </p:nvPr>
        </p:nvSpPr>
        <p:spPr/>
        <p:txBody>
          <a:bodyPr/>
          <a:lstStyle/>
          <a:p>
            <a:fld id="{740D6560-18B0-4EFB-B3E8-8C9321F51262}" type="slidenum">
              <a:rPr lang="it-IT" smtClean="0"/>
              <a:t>16</a:t>
            </a:fld>
            <a:endParaRPr lang="it-IT"/>
          </a:p>
        </p:txBody>
      </p:sp>
    </p:spTree>
    <p:extLst>
      <p:ext uri="{BB962C8B-B14F-4D97-AF65-F5344CB8AC3E}">
        <p14:creationId xmlns:p14="http://schemas.microsoft.com/office/powerpoint/2010/main" val="3775391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
        <p:nvSpPr>
          <p:cNvPr id="5" name="Segnaposto numero diapositiva 4"/>
          <p:cNvSpPr>
            <a:spLocks noGrp="1"/>
          </p:cNvSpPr>
          <p:nvPr>
            <p:ph type="sldNum" sz="quarter" idx="12"/>
          </p:nvPr>
        </p:nvSpPr>
        <p:spPr/>
        <p:txBody>
          <a:bodyPr/>
          <a:lstStyle/>
          <a:p>
            <a:fld id="{740D6560-18B0-4EFB-B3E8-8C9321F51262}" type="slidenum">
              <a:rPr lang="it-IT" smtClean="0"/>
              <a:t>17</a:t>
            </a:fld>
            <a:endParaRPr lang="it-IT"/>
          </a:p>
        </p:txBody>
      </p:sp>
      <p:grpSp>
        <p:nvGrpSpPr>
          <p:cNvPr id="7" name="Gruppo 6">
            <a:extLst>
              <a:ext uri="{FF2B5EF4-FFF2-40B4-BE49-F238E27FC236}">
                <a16:creationId xmlns="" xmlns:a16="http://schemas.microsoft.com/office/drawing/2014/main" id="{BDC6A90D-2676-45FC-96F1-789E18F7FAF7}"/>
              </a:ext>
            </a:extLst>
          </p:cNvPr>
          <p:cNvGrpSpPr/>
          <p:nvPr/>
        </p:nvGrpSpPr>
        <p:grpSpPr>
          <a:xfrm>
            <a:off x="377599" y="2643415"/>
            <a:ext cx="2859300" cy="1361649"/>
            <a:chOff x="377599" y="781451"/>
            <a:chExt cx="2859300" cy="1361649"/>
          </a:xfrm>
        </p:grpSpPr>
        <p:grpSp>
          <p:nvGrpSpPr>
            <p:cNvPr id="6" name="Gruppo 5">
              <a:extLst>
                <a:ext uri="{FF2B5EF4-FFF2-40B4-BE49-F238E27FC236}">
                  <a16:creationId xmlns="" xmlns:a16="http://schemas.microsoft.com/office/drawing/2014/main" id="{8C413BFD-A880-4659-90F8-E979F5460E6E}"/>
                </a:ext>
              </a:extLst>
            </p:cNvPr>
            <p:cNvGrpSpPr/>
            <p:nvPr/>
          </p:nvGrpSpPr>
          <p:grpSpPr>
            <a:xfrm>
              <a:off x="377599" y="858105"/>
              <a:ext cx="223406" cy="1222961"/>
              <a:chOff x="377599" y="858105"/>
              <a:chExt cx="223406" cy="1222961"/>
            </a:xfrm>
          </p:grpSpPr>
          <p:sp>
            <p:nvSpPr>
              <p:cNvPr id="12" name="Ovale 11"/>
              <p:cNvSpPr/>
              <p:nvPr/>
            </p:nvSpPr>
            <p:spPr>
              <a:xfrm>
                <a:off x="377599" y="1320191"/>
                <a:ext cx="216024"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e 12"/>
              <p:cNvSpPr/>
              <p:nvPr/>
            </p:nvSpPr>
            <p:spPr>
              <a:xfrm>
                <a:off x="378261" y="858105"/>
                <a:ext cx="216024" cy="2160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e 13"/>
              <p:cNvSpPr/>
              <p:nvPr/>
            </p:nvSpPr>
            <p:spPr>
              <a:xfrm>
                <a:off x="384981" y="1865042"/>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CasellaDiTesto 14"/>
            <p:cNvSpPr txBox="1"/>
            <p:nvPr/>
          </p:nvSpPr>
          <p:spPr>
            <a:xfrm>
              <a:off x="716619" y="1176175"/>
              <a:ext cx="2520280" cy="646331"/>
            </a:xfrm>
            <a:prstGeom prst="rect">
              <a:avLst/>
            </a:prstGeom>
            <a:noFill/>
          </p:spPr>
          <p:txBody>
            <a:bodyPr wrap="square" rtlCol="0">
              <a:spAutoFit/>
            </a:bodyPr>
            <a:lstStyle/>
            <a:p>
              <a:r>
                <a:rPr lang="it-IT" dirty="0" err="1"/>
                <a:t>Supplementary</a:t>
              </a:r>
              <a:r>
                <a:rPr lang="it-IT" dirty="0"/>
                <a:t> </a:t>
              </a:r>
              <a:r>
                <a:rPr lang="it-IT" dirty="0" err="1"/>
                <a:t>variables</a:t>
              </a:r>
              <a:endParaRPr lang="en-GB" dirty="0"/>
            </a:p>
          </p:txBody>
        </p:sp>
        <p:sp>
          <p:nvSpPr>
            <p:cNvPr id="16" name="CasellaDiTesto 15"/>
            <p:cNvSpPr txBox="1"/>
            <p:nvPr/>
          </p:nvSpPr>
          <p:spPr>
            <a:xfrm>
              <a:off x="681696" y="781451"/>
              <a:ext cx="2520280" cy="369332"/>
            </a:xfrm>
            <a:prstGeom prst="rect">
              <a:avLst/>
            </a:prstGeom>
            <a:noFill/>
          </p:spPr>
          <p:txBody>
            <a:bodyPr wrap="square" rtlCol="0">
              <a:spAutoFit/>
            </a:bodyPr>
            <a:lstStyle/>
            <a:p>
              <a:r>
                <a:rPr lang="it-IT" dirty="0" err="1"/>
                <a:t>Variables</a:t>
              </a:r>
              <a:endParaRPr lang="en-GB" dirty="0"/>
            </a:p>
          </p:txBody>
        </p:sp>
        <p:sp>
          <p:nvSpPr>
            <p:cNvPr id="17" name="CasellaDiTesto 16"/>
            <p:cNvSpPr txBox="1"/>
            <p:nvPr/>
          </p:nvSpPr>
          <p:spPr>
            <a:xfrm>
              <a:off x="702140" y="1773768"/>
              <a:ext cx="2520280" cy="369332"/>
            </a:xfrm>
            <a:prstGeom prst="rect">
              <a:avLst/>
            </a:prstGeom>
            <a:noFill/>
          </p:spPr>
          <p:txBody>
            <a:bodyPr wrap="square" rtlCol="0">
              <a:spAutoFit/>
            </a:bodyPr>
            <a:lstStyle/>
            <a:p>
              <a:r>
                <a:rPr lang="it-IT" dirty="0"/>
                <a:t>Active </a:t>
              </a:r>
              <a:r>
                <a:rPr lang="it-IT" dirty="0" err="1"/>
                <a:t>cases</a:t>
              </a:r>
              <a:endParaRPr lang="en-GB" dirty="0"/>
            </a:p>
          </p:txBody>
        </p:sp>
      </p:grpSp>
      <p:sp>
        <p:nvSpPr>
          <p:cNvPr id="9" name="Rettangolo 8"/>
          <p:cNvSpPr/>
          <p:nvPr/>
        </p:nvSpPr>
        <p:spPr>
          <a:xfrm>
            <a:off x="2702718" y="1466314"/>
            <a:ext cx="6039523" cy="4991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Immagine 1">
            <a:extLst>
              <a:ext uri="{FF2B5EF4-FFF2-40B4-BE49-F238E27FC236}">
                <a16:creationId xmlns="" xmlns:a16="http://schemas.microsoft.com/office/drawing/2014/main" id="{9E62C215-A020-461F-8FF2-2E89E9B7224C}"/>
              </a:ext>
            </a:extLst>
          </p:cNvPr>
          <p:cNvPicPr>
            <a:picLocks noChangeAspect="1"/>
          </p:cNvPicPr>
          <p:nvPr/>
        </p:nvPicPr>
        <p:blipFill rotWithShape="1">
          <a:blip r:embed="rId3"/>
          <a:srcRect t="8532"/>
          <a:stretch/>
        </p:blipFill>
        <p:spPr>
          <a:xfrm>
            <a:off x="3116402" y="1535227"/>
            <a:ext cx="5292224" cy="4918109"/>
          </a:xfrm>
          <a:prstGeom prst="rect">
            <a:avLst/>
          </a:prstGeom>
        </p:spPr>
      </p:pic>
      <p:sp>
        <p:nvSpPr>
          <p:cNvPr id="18" name="Titolo 1">
            <a:extLst>
              <a:ext uri="{FF2B5EF4-FFF2-40B4-BE49-F238E27FC236}">
                <a16:creationId xmlns="" xmlns:a16="http://schemas.microsoft.com/office/drawing/2014/main" id="{FF3EF086-CC71-4E03-A36C-18F9E7007196}"/>
              </a:ext>
            </a:extLst>
          </p:cNvPr>
          <p:cNvSpPr>
            <a:spLocks noGrp="1"/>
          </p:cNvSpPr>
          <p:nvPr>
            <p:ph type="title"/>
          </p:nvPr>
        </p:nvSpPr>
        <p:spPr>
          <a:xfrm>
            <a:off x="539552" y="188640"/>
            <a:ext cx="8229600" cy="1143000"/>
          </a:xfrm>
        </p:spPr>
        <p:txBody>
          <a:bodyPr>
            <a:normAutofit/>
          </a:bodyPr>
          <a:lstStyle/>
          <a:p>
            <a:r>
              <a:rPr lang="it-IT" sz="3200" dirty="0"/>
              <a:t>PCA of indoor </a:t>
            </a:r>
            <a:r>
              <a:rPr lang="it-IT" sz="3200" dirty="0" err="1"/>
              <a:t>sites</a:t>
            </a:r>
            <a:r>
              <a:rPr lang="it-IT" sz="3200" dirty="0"/>
              <a:t> vs. </a:t>
            </a:r>
            <a:r>
              <a:rPr lang="it-IT" sz="3200" dirty="0" err="1"/>
              <a:t>enriched</a:t>
            </a:r>
            <a:r>
              <a:rPr lang="it-IT" sz="3200" dirty="0"/>
              <a:t> </a:t>
            </a:r>
            <a:r>
              <a:rPr lang="it-IT" sz="3200" dirty="0" err="1"/>
              <a:t>metals</a:t>
            </a:r>
            <a:r>
              <a:rPr lang="it-IT" sz="3200" dirty="0"/>
              <a:t> and </a:t>
            </a:r>
            <a:r>
              <a:rPr lang="it-IT" sz="3200" dirty="0" err="1"/>
              <a:t>categorical</a:t>
            </a:r>
            <a:r>
              <a:rPr lang="it-IT" sz="3200" dirty="0"/>
              <a:t> </a:t>
            </a:r>
            <a:r>
              <a:rPr lang="it-IT" sz="3200" dirty="0" err="1"/>
              <a:t>variables</a:t>
            </a:r>
            <a:endParaRPr lang="en-US" sz="3200" dirty="0"/>
          </a:p>
        </p:txBody>
      </p:sp>
    </p:spTree>
    <p:extLst>
      <p:ext uri="{BB962C8B-B14F-4D97-AF65-F5344CB8AC3E}">
        <p14:creationId xmlns:p14="http://schemas.microsoft.com/office/powerpoint/2010/main" val="3302754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AC55A15-6294-471A-8B63-08FFD639728B}"/>
              </a:ext>
            </a:extLst>
          </p:cNvPr>
          <p:cNvSpPr>
            <a:spLocks noGrp="1"/>
          </p:cNvSpPr>
          <p:nvPr>
            <p:ph type="title"/>
          </p:nvPr>
        </p:nvSpPr>
        <p:spPr/>
        <p:txBody>
          <a:bodyPr/>
          <a:lstStyle/>
          <a:p>
            <a:r>
              <a:rPr lang="it-IT" dirty="0"/>
              <a:t>Take home </a:t>
            </a:r>
            <a:r>
              <a:rPr lang="it-IT" dirty="0" err="1"/>
              <a:t>message</a:t>
            </a:r>
            <a:endParaRPr lang="it-IT" dirty="0"/>
          </a:p>
        </p:txBody>
      </p:sp>
      <p:sp>
        <p:nvSpPr>
          <p:cNvPr id="3" name="Segnaposto contenuto 2">
            <a:extLst>
              <a:ext uri="{FF2B5EF4-FFF2-40B4-BE49-F238E27FC236}">
                <a16:creationId xmlns="" xmlns:a16="http://schemas.microsoft.com/office/drawing/2014/main" id="{BE3EDB07-99C3-4F87-A239-B060E75B6813}"/>
              </a:ext>
            </a:extLst>
          </p:cNvPr>
          <p:cNvSpPr>
            <a:spLocks noGrp="1"/>
          </p:cNvSpPr>
          <p:nvPr>
            <p:ph idx="1"/>
          </p:nvPr>
        </p:nvSpPr>
        <p:spPr>
          <a:xfrm>
            <a:off x="251520" y="1646237"/>
            <a:ext cx="8640960" cy="4526280"/>
          </a:xfrm>
        </p:spPr>
        <p:txBody>
          <a:bodyPr>
            <a:normAutofit/>
          </a:bodyPr>
          <a:lstStyle/>
          <a:p>
            <a:r>
              <a:rPr lang="en-US" dirty="0">
                <a:solidFill>
                  <a:schemeClr val="accent5">
                    <a:lumMod val="40000"/>
                    <a:lumOff val="60000"/>
                  </a:schemeClr>
                </a:solidFill>
              </a:rPr>
              <a:t>Moss bags confirm to be powerful biosensors</a:t>
            </a:r>
          </a:p>
          <a:p>
            <a:r>
              <a:rPr lang="en-US" dirty="0">
                <a:solidFill>
                  <a:schemeClr val="accent5">
                    <a:lumMod val="40000"/>
                    <a:lumOff val="60000"/>
                  </a:schemeClr>
                </a:solidFill>
              </a:rPr>
              <a:t>Outdoor contents were generally higher than indoor</a:t>
            </a:r>
          </a:p>
          <a:p>
            <a:r>
              <a:rPr lang="it-IT" dirty="0">
                <a:solidFill>
                  <a:schemeClr val="accent5">
                    <a:lumMod val="40000"/>
                    <a:lumOff val="60000"/>
                  </a:schemeClr>
                </a:solidFill>
              </a:rPr>
              <a:t>Different </a:t>
            </a:r>
            <a:r>
              <a:rPr lang="en-US" dirty="0">
                <a:solidFill>
                  <a:schemeClr val="accent5">
                    <a:lumMod val="40000"/>
                    <a:lumOff val="60000"/>
                  </a:schemeClr>
                </a:solidFill>
              </a:rPr>
              <a:t>elemental footprint in indoor </a:t>
            </a:r>
            <a:r>
              <a:rPr lang="en-US" i="1" dirty="0">
                <a:solidFill>
                  <a:schemeClr val="accent5">
                    <a:lumMod val="40000"/>
                    <a:lumOff val="60000"/>
                  </a:schemeClr>
                </a:solidFill>
              </a:rPr>
              <a:t>vs.</a:t>
            </a:r>
            <a:r>
              <a:rPr lang="en-US" dirty="0">
                <a:solidFill>
                  <a:schemeClr val="accent5">
                    <a:lumMod val="40000"/>
                    <a:lumOff val="60000"/>
                  </a:schemeClr>
                </a:solidFill>
              </a:rPr>
              <a:t> outdoor samples</a:t>
            </a:r>
          </a:p>
          <a:p>
            <a:r>
              <a:rPr lang="en-US" dirty="0">
                <a:solidFill>
                  <a:schemeClr val="accent5">
                    <a:lumMod val="40000"/>
                    <a:lumOff val="60000"/>
                  </a:schemeClr>
                </a:solidFill>
              </a:rPr>
              <a:t>The main </a:t>
            </a:r>
            <a:r>
              <a:rPr lang="en-US" dirty="0" smtClean="0">
                <a:solidFill>
                  <a:schemeClr val="accent5">
                    <a:lumMod val="40000"/>
                    <a:lumOff val="60000"/>
                  </a:schemeClr>
                </a:solidFill>
              </a:rPr>
              <a:t>sources affecting indoor pollution</a:t>
            </a:r>
            <a:endParaRPr lang="en-US" dirty="0">
              <a:solidFill>
                <a:schemeClr val="accent5">
                  <a:lumMod val="40000"/>
                  <a:lumOff val="60000"/>
                </a:schemeClr>
              </a:solidFill>
            </a:endParaRPr>
          </a:p>
          <a:p>
            <a:pPr lvl="1">
              <a:buFont typeface="Wingdings" panose="05000000000000000000" pitchFamily="2" charset="2"/>
              <a:buChar char="§"/>
            </a:pPr>
            <a:r>
              <a:rPr lang="en-US" dirty="0">
                <a:solidFill>
                  <a:schemeClr val="accent5">
                    <a:lumMod val="40000"/>
                    <a:lumOff val="60000"/>
                  </a:schemeClr>
                </a:solidFill>
              </a:rPr>
              <a:t>Traffic</a:t>
            </a:r>
          </a:p>
          <a:p>
            <a:pPr lvl="1">
              <a:buFont typeface="Wingdings" panose="05000000000000000000" pitchFamily="2" charset="2"/>
              <a:buChar char="§"/>
            </a:pPr>
            <a:r>
              <a:rPr lang="en-US" dirty="0">
                <a:solidFill>
                  <a:schemeClr val="accent5">
                    <a:lumMod val="40000"/>
                    <a:lumOff val="60000"/>
                  </a:schemeClr>
                </a:solidFill>
              </a:rPr>
              <a:t>Heating/cooking</a:t>
            </a:r>
          </a:p>
          <a:p>
            <a:pPr lvl="1">
              <a:buFont typeface="Wingdings" panose="05000000000000000000" pitchFamily="2" charset="2"/>
              <a:buChar char="§"/>
            </a:pPr>
            <a:r>
              <a:rPr lang="en-US" dirty="0">
                <a:solidFill>
                  <a:schemeClr val="accent5">
                    <a:lumMod val="40000"/>
                    <a:lumOff val="60000"/>
                  </a:schemeClr>
                </a:solidFill>
              </a:rPr>
              <a:t>Residence time and building</a:t>
            </a:r>
          </a:p>
        </p:txBody>
      </p:sp>
      <p:sp>
        <p:nvSpPr>
          <p:cNvPr id="4" name="Segnaposto piè di pagina 3">
            <a:extLst>
              <a:ext uri="{FF2B5EF4-FFF2-40B4-BE49-F238E27FC236}">
                <a16:creationId xmlns="" xmlns:a16="http://schemas.microsoft.com/office/drawing/2014/main" id="{3A2C89A9-B76B-4F4F-841A-FBA02E164FCF}"/>
              </a:ext>
            </a:extLst>
          </p:cNvPr>
          <p:cNvSpPr>
            <a:spLocks noGrp="1"/>
          </p:cNvSpPr>
          <p:nvPr>
            <p:ph type="ftr" sz="quarter" idx="11"/>
          </p:nvPr>
        </p:nvSpPr>
        <p:spPr>
          <a:xfrm>
            <a:off x="1979712" y="6390199"/>
            <a:ext cx="4212264" cy="274320"/>
          </a:xfrm>
        </p:spPr>
        <p:txBody>
          <a:body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
        <p:nvSpPr>
          <p:cNvPr id="5" name="Segnaposto numero diapositiva 4">
            <a:extLst>
              <a:ext uri="{FF2B5EF4-FFF2-40B4-BE49-F238E27FC236}">
                <a16:creationId xmlns="" xmlns:a16="http://schemas.microsoft.com/office/drawing/2014/main" id="{624FB798-11EF-405D-B0E8-CE630775675A}"/>
              </a:ext>
            </a:extLst>
          </p:cNvPr>
          <p:cNvSpPr>
            <a:spLocks noGrp="1"/>
          </p:cNvSpPr>
          <p:nvPr>
            <p:ph type="sldNum" sz="quarter" idx="12"/>
          </p:nvPr>
        </p:nvSpPr>
        <p:spPr/>
        <p:txBody>
          <a:bodyPr/>
          <a:lstStyle/>
          <a:p>
            <a:fld id="{740D6560-18B0-4EFB-B3E8-8C9321F51262}" type="slidenum">
              <a:rPr lang="it-IT" smtClean="0"/>
              <a:t>18</a:t>
            </a:fld>
            <a:endParaRPr lang="it-IT"/>
          </a:p>
        </p:txBody>
      </p:sp>
    </p:spTree>
    <p:extLst>
      <p:ext uri="{BB962C8B-B14F-4D97-AF65-F5344CB8AC3E}">
        <p14:creationId xmlns:p14="http://schemas.microsoft.com/office/powerpoint/2010/main" val="2886322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A976A9C-4209-4921-B918-1BED0172B518}"/>
              </a:ext>
            </a:extLst>
          </p:cNvPr>
          <p:cNvSpPr>
            <a:spLocks noGrp="1"/>
          </p:cNvSpPr>
          <p:nvPr>
            <p:ph type="title"/>
          </p:nvPr>
        </p:nvSpPr>
        <p:spPr/>
        <p:txBody>
          <a:bodyPr/>
          <a:lstStyle/>
          <a:p>
            <a:r>
              <a:rPr lang="it-IT" dirty="0" err="1"/>
              <a:t>Conclusion</a:t>
            </a:r>
            <a:endParaRPr lang="it-IT" dirty="0"/>
          </a:p>
        </p:txBody>
      </p:sp>
      <p:sp>
        <p:nvSpPr>
          <p:cNvPr id="3" name="Segnaposto contenuto 2">
            <a:extLst>
              <a:ext uri="{FF2B5EF4-FFF2-40B4-BE49-F238E27FC236}">
                <a16:creationId xmlns="" xmlns:a16="http://schemas.microsoft.com/office/drawing/2014/main" id="{7D0C3687-D265-4E6C-A768-0FD2746F6464}"/>
              </a:ext>
            </a:extLst>
          </p:cNvPr>
          <p:cNvSpPr>
            <a:spLocks noGrp="1"/>
          </p:cNvSpPr>
          <p:nvPr>
            <p:ph idx="1"/>
          </p:nvPr>
        </p:nvSpPr>
        <p:spPr>
          <a:xfrm>
            <a:off x="251520" y="1646237"/>
            <a:ext cx="8435280" cy="4526280"/>
          </a:xfrm>
        </p:spPr>
        <p:txBody>
          <a:bodyPr>
            <a:normAutofit/>
          </a:bodyPr>
          <a:lstStyle/>
          <a:p>
            <a:r>
              <a:rPr lang="en-US" dirty="0">
                <a:solidFill>
                  <a:schemeClr val="accent5">
                    <a:lumMod val="40000"/>
                    <a:lumOff val="60000"/>
                  </a:schemeClr>
                </a:solidFill>
              </a:rPr>
              <a:t>Indoor concentrations may </a:t>
            </a:r>
            <a:r>
              <a:rPr lang="en-US" dirty="0" smtClean="0">
                <a:solidFill>
                  <a:schemeClr val="accent5">
                    <a:lumMod val="40000"/>
                    <a:lumOff val="60000"/>
                  </a:schemeClr>
                </a:solidFill>
              </a:rPr>
              <a:t>be </a:t>
            </a:r>
            <a:r>
              <a:rPr lang="en-US" dirty="0">
                <a:solidFill>
                  <a:schemeClr val="accent5">
                    <a:lumMod val="40000"/>
                    <a:lumOff val="60000"/>
                  </a:schemeClr>
                </a:solidFill>
              </a:rPr>
              <a:t>indicative of personal exposures </a:t>
            </a:r>
            <a:r>
              <a:rPr lang="en-US" dirty="0" smtClean="0">
                <a:solidFill>
                  <a:schemeClr val="accent5">
                    <a:lumMod val="40000"/>
                    <a:lumOff val="60000"/>
                  </a:schemeClr>
                </a:solidFill>
              </a:rPr>
              <a:t>as outdoor</a:t>
            </a:r>
            <a:endParaRPr lang="en-US" dirty="0">
              <a:solidFill>
                <a:schemeClr val="accent5">
                  <a:lumMod val="40000"/>
                  <a:lumOff val="60000"/>
                </a:schemeClr>
              </a:solidFill>
            </a:endParaRPr>
          </a:p>
          <a:p>
            <a:r>
              <a:rPr lang="en-US" dirty="0">
                <a:solidFill>
                  <a:schemeClr val="accent5">
                    <a:lumMod val="40000"/>
                    <a:lumOff val="60000"/>
                  </a:schemeClr>
                </a:solidFill>
              </a:rPr>
              <a:t>Source-specific indoor concentrations should be further examined  and considered in the assessment of human health </a:t>
            </a:r>
            <a:r>
              <a:rPr lang="en-US" dirty="0" smtClean="0">
                <a:solidFill>
                  <a:schemeClr val="accent5">
                    <a:lumMod val="40000"/>
                    <a:lumOff val="60000"/>
                  </a:schemeClr>
                </a:solidFill>
              </a:rPr>
              <a:t>risk</a:t>
            </a:r>
          </a:p>
          <a:p>
            <a:r>
              <a:rPr lang="en-US" dirty="0" smtClean="0">
                <a:solidFill>
                  <a:schemeClr val="accent5">
                    <a:lumMod val="40000"/>
                    <a:lumOff val="60000"/>
                  </a:schemeClr>
                </a:solidFill>
              </a:rPr>
              <a:t>The assessment of air pollution by </a:t>
            </a:r>
            <a:r>
              <a:rPr lang="en-US" dirty="0" err="1" smtClean="0">
                <a:solidFill>
                  <a:schemeClr val="accent5">
                    <a:lumMod val="40000"/>
                    <a:lumOff val="60000"/>
                  </a:schemeClr>
                </a:solidFill>
              </a:rPr>
              <a:t>biomonitors</a:t>
            </a:r>
            <a:r>
              <a:rPr lang="en-US" dirty="0" smtClean="0">
                <a:solidFill>
                  <a:schemeClr val="accent5">
                    <a:lumMod val="40000"/>
                    <a:lumOff val="60000"/>
                  </a:schemeClr>
                </a:solidFill>
              </a:rPr>
              <a:t> needs shared and standardized methodology for comparison</a:t>
            </a:r>
            <a:endParaRPr lang="en-US" dirty="0">
              <a:solidFill>
                <a:schemeClr val="accent5">
                  <a:lumMod val="40000"/>
                  <a:lumOff val="60000"/>
                </a:schemeClr>
              </a:solidFill>
            </a:endParaRPr>
          </a:p>
          <a:p>
            <a:endParaRPr lang="it-IT" dirty="0">
              <a:solidFill>
                <a:schemeClr val="accent5">
                  <a:lumMod val="40000"/>
                  <a:lumOff val="60000"/>
                </a:schemeClr>
              </a:solidFill>
            </a:endParaRPr>
          </a:p>
        </p:txBody>
      </p:sp>
      <p:sp>
        <p:nvSpPr>
          <p:cNvPr id="5" name="Segnaposto numero diapositiva 4">
            <a:extLst>
              <a:ext uri="{FF2B5EF4-FFF2-40B4-BE49-F238E27FC236}">
                <a16:creationId xmlns="" xmlns:a16="http://schemas.microsoft.com/office/drawing/2014/main" id="{3D2631B3-D8C1-4333-A3B5-AEECEEE24561}"/>
              </a:ext>
            </a:extLst>
          </p:cNvPr>
          <p:cNvSpPr>
            <a:spLocks noGrp="1"/>
          </p:cNvSpPr>
          <p:nvPr>
            <p:ph type="sldNum" sz="quarter" idx="12"/>
          </p:nvPr>
        </p:nvSpPr>
        <p:spPr/>
        <p:txBody>
          <a:bodyPr/>
          <a:lstStyle/>
          <a:p>
            <a:fld id="{740D6560-18B0-4EFB-B3E8-8C9321F51262}" type="slidenum">
              <a:rPr lang="it-IT" smtClean="0"/>
              <a:t>19</a:t>
            </a:fld>
            <a:endParaRPr lang="it-IT"/>
          </a:p>
        </p:txBody>
      </p:sp>
      <p:sp>
        <p:nvSpPr>
          <p:cNvPr id="6" name="Segnaposto piè di pagina 2">
            <a:extLst>
              <a:ext uri="{FF2B5EF4-FFF2-40B4-BE49-F238E27FC236}">
                <a16:creationId xmlns="" xmlns:a16="http://schemas.microsoft.com/office/drawing/2014/main" id="{C1A74733-A89E-43D4-984A-8B581482026D}"/>
              </a:ext>
            </a:extLst>
          </p:cNvPr>
          <p:cNvSpPr>
            <a:spLocks noGrp="1"/>
          </p:cNvSpPr>
          <p:nvPr>
            <p:ph type="ftr" sz="quarter" idx="11"/>
          </p:nvPr>
        </p:nvSpPr>
        <p:spPr>
          <a:xfrm>
            <a:off x="1295400" y="6400800"/>
            <a:ext cx="4212264" cy="274320"/>
          </a:xfrm>
        </p:spPr>
        <p:txBody>
          <a:body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Tree>
    <p:extLst>
      <p:ext uri="{BB962C8B-B14F-4D97-AF65-F5344CB8AC3E}">
        <p14:creationId xmlns:p14="http://schemas.microsoft.com/office/powerpoint/2010/main" val="118377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2039566-347F-4620-A5A0-10BA0E3313F5}"/>
              </a:ext>
            </a:extLst>
          </p:cNvPr>
          <p:cNvSpPr>
            <a:spLocks noGrp="1"/>
          </p:cNvSpPr>
          <p:nvPr>
            <p:ph type="title"/>
          </p:nvPr>
        </p:nvSpPr>
        <p:spPr>
          <a:xfrm>
            <a:off x="457200" y="215436"/>
            <a:ext cx="8229600" cy="1143000"/>
          </a:xfrm>
        </p:spPr>
        <p:txBody>
          <a:bodyPr>
            <a:normAutofit fontScale="90000"/>
          </a:bodyPr>
          <a:lstStyle/>
          <a:p>
            <a:r>
              <a:rPr lang="it-IT" dirty="0"/>
              <a:t>Moss </a:t>
            </a:r>
            <a:r>
              <a:rPr lang="it-IT" dirty="0" err="1"/>
              <a:t>bags</a:t>
            </a:r>
            <a:r>
              <a:rPr lang="it-IT" dirty="0"/>
              <a:t>: </a:t>
            </a:r>
            <a:r>
              <a:rPr lang="it-IT" dirty="0" err="1"/>
              <a:t>methodological</a:t>
            </a:r>
            <a:r>
              <a:rPr lang="it-IT" dirty="0"/>
              <a:t> background</a:t>
            </a:r>
          </a:p>
        </p:txBody>
      </p:sp>
      <p:sp>
        <p:nvSpPr>
          <p:cNvPr id="5" name="Segnaposto numero diapositiva 4">
            <a:extLst>
              <a:ext uri="{FF2B5EF4-FFF2-40B4-BE49-F238E27FC236}">
                <a16:creationId xmlns="" xmlns:a16="http://schemas.microsoft.com/office/drawing/2014/main" id="{02EE6C83-BAA7-4337-8A94-E59EB05427BD}"/>
              </a:ext>
            </a:extLst>
          </p:cNvPr>
          <p:cNvSpPr>
            <a:spLocks noGrp="1"/>
          </p:cNvSpPr>
          <p:nvPr>
            <p:ph type="sldNum" sz="quarter" idx="12"/>
          </p:nvPr>
        </p:nvSpPr>
        <p:spPr/>
        <p:txBody>
          <a:bodyPr/>
          <a:lstStyle/>
          <a:p>
            <a:fld id="{740D6560-18B0-4EFB-B3E8-8C9321F51262}" type="slidenum">
              <a:rPr lang="it-IT" smtClean="0"/>
              <a:t>2</a:t>
            </a:fld>
            <a:endParaRPr lang="it-IT"/>
          </a:p>
        </p:txBody>
      </p:sp>
      <p:sp>
        <p:nvSpPr>
          <p:cNvPr id="6" name="Segnaposto piè di pagina 2">
            <a:extLst>
              <a:ext uri="{FF2B5EF4-FFF2-40B4-BE49-F238E27FC236}">
                <a16:creationId xmlns="" xmlns:a16="http://schemas.microsoft.com/office/drawing/2014/main" id="{2447D535-C469-4B1E-A0D7-299F75C6FB4C}"/>
              </a:ext>
            </a:extLst>
          </p:cNvPr>
          <p:cNvSpPr>
            <a:spLocks noGrp="1"/>
          </p:cNvSpPr>
          <p:nvPr>
            <p:ph type="ftr" sz="quarter" idx="11"/>
          </p:nvPr>
        </p:nvSpPr>
        <p:spPr>
          <a:xfrm>
            <a:off x="1295400" y="6400800"/>
            <a:ext cx="4212264" cy="274320"/>
          </a:xfrm>
        </p:spPr>
        <p:txBody>
          <a:body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pic>
        <p:nvPicPr>
          <p:cNvPr id="8" name="Immagine 7">
            <a:extLst>
              <a:ext uri="{FF2B5EF4-FFF2-40B4-BE49-F238E27FC236}">
                <a16:creationId xmlns="" xmlns:a16="http://schemas.microsoft.com/office/drawing/2014/main" id="{765F9FB7-9E9C-4833-8A4B-4FC69A827105}"/>
              </a:ext>
            </a:extLst>
          </p:cNvPr>
          <p:cNvPicPr>
            <a:picLocks noChangeAspect="1"/>
          </p:cNvPicPr>
          <p:nvPr/>
        </p:nvPicPr>
        <p:blipFill rotWithShape="1">
          <a:blip r:embed="rId3"/>
          <a:srcRect l="3615" r="4200"/>
          <a:stretch/>
        </p:blipFill>
        <p:spPr>
          <a:xfrm>
            <a:off x="539552" y="1628800"/>
            <a:ext cx="3672408" cy="2925395"/>
          </a:xfrm>
          <a:prstGeom prst="rect">
            <a:avLst/>
          </a:prstGeom>
        </p:spPr>
      </p:pic>
      <p:sp>
        <p:nvSpPr>
          <p:cNvPr id="9" name="CasellaDiTesto 8">
            <a:extLst>
              <a:ext uri="{FF2B5EF4-FFF2-40B4-BE49-F238E27FC236}">
                <a16:creationId xmlns="" xmlns:a16="http://schemas.microsoft.com/office/drawing/2014/main" id="{6FE87184-F34C-4FAD-ABC3-6054B0F8D4B6}"/>
              </a:ext>
            </a:extLst>
          </p:cNvPr>
          <p:cNvSpPr txBox="1"/>
          <p:nvPr/>
        </p:nvSpPr>
        <p:spPr>
          <a:xfrm>
            <a:off x="438944" y="4824559"/>
            <a:ext cx="3960440" cy="1323439"/>
          </a:xfrm>
          <a:prstGeom prst="rect">
            <a:avLst/>
          </a:prstGeom>
          <a:noFill/>
        </p:spPr>
        <p:txBody>
          <a:bodyPr wrap="square" rtlCol="0">
            <a:spAutoFit/>
          </a:bodyPr>
          <a:lstStyle/>
          <a:p>
            <a:r>
              <a:rPr lang="it-IT" sz="2000" dirty="0" err="1">
                <a:solidFill>
                  <a:srgbClr val="FFFF00"/>
                </a:solidFill>
              </a:rPr>
              <a:t>Number</a:t>
            </a:r>
            <a:r>
              <a:rPr lang="it-IT" sz="2000" dirty="0">
                <a:solidFill>
                  <a:srgbClr val="FFFF00"/>
                </a:solidFill>
              </a:rPr>
              <a:t> of </a:t>
            </a:r>
            <a:r>
              <a:rPr lang="it-IT" sz="2000" dirty="0" err="1">
                <a:solidFill>
                  <a:srgbClr val="FFFF00"/>
                </a:solidFill>
              </a:rPr>
              <a:t>papers</a:t>
            </a:r>
            <a:r>
              <a:rPr lang="it-IT" sz="2000" dirty="0">
                <a:solidFill>
                  <a:srgbClr val="FFFF00"/>
                </a:solidFill>
              </a:rPr>
              <a:t> on </a:t>
            </a:r>
            <a:r>
              <a:rPr lang="it-IT" sz="2000" dirty="0" err="1">
                <a:solidFill>
                  <a:srgbClr val="FFFF00"/>
                </a:solidFill>
              </a:rPr>
              <a:t>active</a:t>
            </a:r>
            <a:r>
              <a:rPr lang="it-IT" sz="2000" dirty="0">
                <a:solidFill>
                  <a:srgbClr val="FFFF00"/>
                </a:solidFill>
              </a:rPr>
              <a:t> </a:t>
            </a:r>
            <a:r>
              <a:rPr lang="it-IT" sz="2000" dirty="0" err="1">
                <a:solidFill>
                  <a:srgbClr val="FFFF00"/>
                </a:solidFill>
              </a:rPr>
              <a:t>biomonitoring</a:t>
            </a:r>
            <a:r>
              <a:rPr lang="it-IT" sz="2000" dirty="0">
                <a:solidFill>
                  <a:srgbClr val="FFFF00"/>
                </a:solidFill>
              </a:rPr>
              <a:t> </a:t>
            </a:r>
            <a:r>
              <a:rPr lang="it-IT" sz="2000" dirty="0">
                <a:solidFill>
                  <a:schemeClr val="accent5">
                    <a:lumMod val="40000"/>
                    <a:lumOff val="60000"/>
                  </a:schemeClr>
                </a:solidFill>
              </a:rPr>
              <a:t>(from Ares et al., 2012): </a:t>
            </a:r>
            <a:r>
              <a:rPr lang="it-IT" sz="2000" dirty="0" err="1">
                <a:solidFill>
                  <a:schemeClr val="accent5">
                    <a:lumMod val="40000"/>
                    <a:lumOff val="60000"/>
                  </a:schemeClr>
                </a:solidFill>
              </a:rPr>
              <a:t>metodological</a:t>
            </a:r>
            <a:r>
              <a:rPr lang="it-IT" sz="2000" dirty="0">
                <a:solidFill>
                  <a:schemeClr val="accent5">
                    <a:lumMod val="40000"/>
                    <a:lumOff val="60000"/>
                  </a:schemeClr>
                </a:solidFill>
              </a:rPr>
              <a:t> (white); </a:t>
            </a:r>
            <a:r>
              <a:rPr lang="it-IT" sz="2000" dirty="0" err="1">
                <a:solidFill>
                  <a:schemeClr val="accent5">
                    <a:lumMod val="40000"/>
                    <a:lumOff val="60000"/>
                  </a:schemeClr>
                </a:solidFill>
              </a:rPr>
              <a:t>application</a:t>
            </a:r>
            <a:r>
              <a:rPr lang="it-IT" sz="2000" dirty="0">
                <a:solidFill>
                  <a:schemeClr val="accent5">
                    <a:lumMod val="40000"/>
                    <a:lumOff val="60000"/>
                  </a:schemeClr>
                </a:solidFill>
              </a:rPr>
              <a:t> (</a:t>
            </a:r>
            <a:r>
              <a:rPr lang="it-IT" sz="2000" dirty="0" err="1">
                <a:solidFill>
                  <a:schemeClr val="accent5">
                    <a:lumMod val="40000"/>
                    <a:lumOff val="60000"/>
                  </a:schemeClr>
                </a:solidFill>
              </a:rPr>
              <a:t>grey</a:t>
            </a:r>
            <a:r>
              <a:rPr lang="it-IT" sz="2000" dirty="0">
                <a:solidFill>
                  <a:schemeClr val="accent5">
                    <a:lumMod val="40000"/>
                    <a:lumOff val="60000"/>
                  </a:schemeClr>
                </a:solidFill>
              </a:rPr>
              <a:t>)</a:t>
            </a:r>
          </a:p>
        </p:txBody>
      </p:sp>
      <p:sp>
        <p:nvSpPr>
          <p:cNvPr id="10" name="CasellaDiTesto 9">
            <a:extLst>
              <a:ext uri="{FF2B5EF4-FFF2-40B4-BE49-F238E27FC236}">
                <a16:creationId xmlns="" xmlns:a16="http://schemas.microsoft.com/office/drawing/2014/main" id="{331DE399-5BDC-4098-A655-7508AADBDBE7}"/>
              </a:ext>
            </a:extLst>
          </p:cNvPr>
          <p:cNvSpPr txBox="1"/>
          <p:nvPr/>
        </p:nvSpPr>
        <p:spPr>
          <a:xfrm>
            <a:off x="4399384" y="1946848"/>
            <a:ext cx="4528896" cy="3477875"/>
          </a:xfrm>
          <a:prstGeom prst="rect">
            <a:avLst/>
          </a:prstGeom>
          <a:noFill/>
        </p:spPr>
        <p:txBody>
          <a:bodyPr wrap="square" rtlCol="0">
            <a:spAutoFit/>
          </a:bodyPr>
          <a:lstStyle/>
          <a:p>
            <a:r>
              <a:rPr lang="it-IT" sz="2000" dirty="0">
                <a:solidFill>
                  <a:srgbClr val="FFFF00"/>
                </a:solidFill>
              </a:rPr>
              <a:t>Major </a:t>
            </a:r>
            <a:r>
              <a:rPr lang="it-IT" sz="2000" dirty="0" err="1">
                <a:solidFill>
                  <a:srgbClr val="FFFF00"/>
                </a:solidFill>
              </a:rPr>
              <a:t>factors</a:t>
            </a:r>
            <a:r>
              <a:rPr lang="it-IT" sz="2000" dirty="0">
                <a:solidFill>
                  <a:srgbClr val="FFFF00"/>
                </a:solidFill>
              </a:rPr>
              <a:t> </a:t>
            </a:r>
            <a:r>
              <a:rPr lang="it-IT" sz="2000" dirty="0" err="1">
                <a:solidFill>
                  <a:srgbClr val="FFFF00"/>
                </a:solidFill>
              </a:rPr>
              <a:t>affecting</a:t>
            </a:r>
            <a:r>
              <a:rPr lang="it-IT" sz="2000" dirty="0">
                <a:solidFill>
                  <a:srgbClr val="FFFF00"/>
                </a:solidFill>
              </a:rPr>
              <a:t> </a:t>
            </a:r>
            <a:r>
              <a:rPr lang="it-IT" sz="2000" dirty="0" err="1">
                <a:solidFill>
                  <a:srgbClr val="FFFF00"/>
                </a:solidFill>
              </a:rPr>
              <a:t>element</a:t>
            </a:r>
            <a:r>
              <a:rPr lang="it-IT" sz="2000" dirty="0">
                <a:solidFill>
                  <a:srgbClr val="FFFF00"/>
                </a:solidFill>
              </a:rPr>
              <a:t> </a:t>
            </a:r>
            <a:r>
              <a:rPr lang="it-IT" sz="2000" dirty="0" err="1">
                <a:solidFill>
                  <a:srgbClr val="FFFF00"/>
                </a:solidFill>
              </a:rPr>
              <a:t>accumulation</a:t>
            </a:r>
            <a:r>
              <a:rPr lang="it-IT" sz="2000" dirty="0">
                <a:solidFill>
                  <a:srgbClr val="FFFF00"/>
                </a:solidFill>
              </a:rPr>
              <a:t>:</a:t>
            </a:r>
          </a:p>
          <a:p>
            <a:endParaRPr lang="it-IT" sz="2000" dirty="0">
              <a:solidFill>
                <a:schemeClr val="accent5">
                  <a:lumMod val="40000"/>
                  <a:lumOff val="60000"/>
                </a:schemeClr>
              </a:solidFill>
            </a:endParaRPr>
          </a:p>
          <a:p>
            <a:pPr marL="285750" indent="-285750">
              <a:buFont typeface="Arial" panose="020B0604020202020204" pitchFamily="34" charset="0"/>
              <a:buChar char="•"/>
            </a:pPr>
            <a:r>
              <a:rPr lang="it-IT" sz="2000" dirty="0" err="1">
                <a:solidFill>
                  <a:schemeClr val="accent5">
                    <a:lumMod val="40000"/>
                    <a:lumOff val="60000"/>
                  </a:schemeClr>
                </a:solidFill>
              </a:rPr>
              <a:t>Bag</a:t>
            </a:r>
            <a:r>
              <a:rPr lang="it-IT" sz="2000" dirty="0">
                <a:solidFill>
                  <a:schemeClr val="accent5">
                    <a:lumMod val="40000"/>
                    <a:lumOff val="60000"/>
                  </a:schemeClr>
                </a:solidFill>
              </a:rPr>
              <a:t> </a:t>
            </a:r>
            <a:r>
              <a:rPr lang="it-IT" sz="2000" dirty="0" err="1">
                <a:solidFill>
                  <a:schemeClr val="accent5">
                    <a:lumMod val="40000"/>
                    <a:lumOff val="60000"/>
                  </a:schemeClr>
                </a:solidFill>
              </a:rPr>
              <a:t>shape</a:t>
            </a:r>
            <a:r>
              <a:rPr lang="it-IT" sz="2000" dirty="0">
                <a:solidFill>
                  <a:schemeClr val="accent5">
                    <a:lumMod val="40000"/>
                    <a:lumOff val="60000"/>
                  </a:schemeClr>
                </a:solidFill>
              </a:rPr>
              <a:t>: NO</a:t>
            </a:r>
          </a:p>
          <a:p>
            <a:pPr marL="285750" indent="-285750">
              <a:buFont typeface="Arial" panose="020B0604020202020204" pitchFamily="34" charset="0"/>
              <a:buChar char="•"/>
            </a:pPr>
            <a:r>
              <a:rPr lang="it-IT" sz="2000" dirty="0" err="1">
                <a:solidFill>
                  <a:schemeClr val="accent5">
                    <a:lumMod val="40000"/>
                    <a:lumOff val="60000"/>
                  </a:schemeClr>
                </a:solidFill>
              </a:rPr>
              <a:t>Exposure</a:t>
            </a:r>
            <a:r>
              <a:rPr lang="it-IT" sz="2000" dirty="0">
                <a:solidFill>
                  <a:schemeClr val="accent5">
                    <a:lumMod val="40000"/>
                    <a:lumOff val="60000"/>
                  </a:schemeClr>
                </a:solidFill>
              </a:rPr>
              <a:t> </a:t>
            </a:r>
            <a:r>
              <a:rPr lang="it-IT" sz="2000" dirty="0" err="1">
                <a:solidFill>
                  <a:schemeClr val="accent5">
                    <a:lumMod val="40000"/>
                    <a:lumOff val="60000"/>
                  </a:schemeClr>
                </a:solidFill>
              </a:rPr>
              <a:t>height</a:t>
            </a:r>
            <a:r>
              <a:rPr lang="it-IT" sz="2000" dirty="0">
                <a:solidFill>
                  <a:schemeClr val="accent5">
                    <a:lumMod val="40000"/>
                    <a:lumOff val="60000"/>
                  </a:schemeClr>
                </a:solidFill>
              </a:rPr>
              <a:t>: NO </a:t>
            </a:r>
            <a:r>
              <a:rPr lang="it-IT" sz="2000" dirty="0" err="1">
                <a:solidFill>
                  <a:schemeClr val="accent5">
                    <a:lumMod val="40000"/>
                    <a:lumOff val="60000"/>
                  </a:schemeClr>
                </a:solidFill>
              </a:rPr>
              <a:t>between</a:t>
            </a:r>
            <a:r>
              <a:rPr lang="it-IT" sz="2000" dirty="0">
                <a:solidFill>
                  <a:schemeClr val="accent5">
                    <a:lumMod val="40000"/>
                    <a:lumOff val="60000"/>
                  </a:schemeClr>
                </a:solidFill>
              </a:rPr>
              <a:t> 4-10 m</a:t>
            </a:r>
          </a:p>
          <a:p>
            <a:pPr marL="285750" indent="-285750">
              <a:buFont typeface="Arial" panose="020B0604020202020204" pitchFamily="34" charset="0"/>
              <a:buChar char="•"/>
            </a:pPr>
            <a:r>
              <a:rPr lang="it-IT" sz="2000" dirty="0">
                <a:solidFill>
                  <a:schemeClr val="accent5">
                    <a:lumMod val="40000"/>
                    <a:lumOff val="60000"/>
                  </a:schemeClr>
                </a:solidFill>
              </a:rPr>
              <a:t>Mesh </a:t>
            </a:r>
            <a:r>
              <a:rPr lang="it-IT" sz="2000" dirty="0" err="1">
                <a:solidFill>
                  <a:schemeClr val="accent5">
                    <a:lumMod val="40000"/>
                    <a:lumOff val="60000"/>
                  </a:schemeClr>
                </a:solidFill>
              </a:rPr>
              <a:t>size</a:t>
            </a:r>
            <a:r>
              <a:rPr lang="it-IT" sz="2000" dirty="0">
                <a:solidFill>
                  <a:schemeClr val="accent5">
                    <a:lumMod val="40000"/>
                    <a:lumOff val="60000"/>
                  </a:schemeClr>
                </a:solidFill>
              </a:rPr>
              <a:t>: NO 1-4 mm</a:t>
            </a:r>
          </a:p>
          <a:p>
            <a:pPr marL="285750" indent="-285750">
              <a:buFont typeface="Arial" panose="020B0604020202020204" pitchFamily="34" charset="0"/>
              <a:buChar char="•"/>
            </a:pPr>
            <a:r>
              <a:rPr lang="it-IT" sz="2000" dirty="0" err="1">
                <a:solidFill>
                  <a:schemeClr val="accent5">
                    <a:lumMod val="40000"/>
                    <a:lumOff val="60000"/>
                  </a:schemeClr>
                </a:solidFill>
              </a:rPr>
              <a:t>Exposure</a:t>
            </a:r>
            <a:r>
              <a:rPr lang="it-IT" sz="2000" dirty="0">
                <a:solidFill>
                  <a:schemeClr val="accent5">
                    <a:lumMod val="40000"/>
                    <a:lumOff val="60000"/>
                  </a:schemeClr>
                </a:solidFill>
              </a:rPr>
              <a:t> </a:t>
            </a:r>
            <a:r>
              <a:rPr lang="it-IT" sz="2000" dirty="0" err="1">
                <a:solidFill>
                  <a:schemeClr val="accent5">
                    <a:lumMod val="40000"/>
                    <a:lumOff val="60000"/>
                  </a:schemeClr>
                </a:solidFill>
              </a:rPr>
              <a:t>duration</a:t>
            </a:r>
            <a:r>
              <a:rPr lang="it-IT" sz="2000" dirty="0">
                <a:solidFill>
                  <a:schemeClr val="accent5">
                    <a:lumMod val="40000"/>
                    <a:lumOff val="60000"/>
                  </a:schemeClr>
                </a:solidFill>
              </a:rPr>
              <a:t>: YES</a:t>
            </a:r>
          </a:p>
          <a:p>
            <a:pPr marL="285750" indent="-285750">
              <a:buFont typeface="Arial" panose="020B0604020202020204" pitchFamily="34" charset="0"/>
              <a:buChar char="•"/>
            </a:pPr>
            <a:r>
              <a:rPr lang="it-IT" sz="2000" dirty="0">
                <a:solidFill>
                  <a:schemeClr val="accent5">
                    <a:lumMod val="40000"/>
                    <a:lumOff val="60000"/>
                  </a:schemeClr>
                </a:solidFill>
              </a:rPr>
              <a:t>Moss </a:t>
            </a:r>
            <a:r>
              <a:rPr lang="it-IT" sz="2000" dirty="0" err="1">
                <a:solidFill>
                  <a:schemeClr val="accent5">
                    <a:lumMod val="40000"/>
                    <a:lumOff val="60000"/>
                  </a:schemeClr>
                </a:solidFill>
              </a:rPr>
              <a:t>density</a:t>
            </a:r>
            <a:r>
              <a:rPr lang="it-IT" sz="2000" dirty="0">
                <a:solidFill>
                  <a:schemeClr val="accent5">
                    <a:lumMod val="40000"/>
                    <a:lumOff val="60000"/>
                  </a:schemeClr>
                </a:solidFill>
              </a:rPr>
              <a:t>: YES (&lt; 15 mg cm</a:t>
            </a:r>
            <a:r>
              <a:rPr lang="it-IT" sz="2000" baseline="30000" dirty="0">
                <a:solidFill>
                  <a:schemeClr val="accent5">
                    <a:lumMod val="40000"/>
                    <a:lumOff val="60000"/>
                  </a:schemeClr>
                </a:solidFill>
              </a:rPr>
              <a:t>-2</a:t>
            </a:r>
            <a:r>
              <a:rPr lang="it-IT" sz="2000" dirty="0">
                <a:solidFill>
                  <a:schemeClr val="accent5">
                    <a:lumMod val="40000"/>
                    <a:lumOff val="60000"/>
                  </a:schemeClr>
                </a:solidFill>
              </a:rPr>
              <a:t>)</a:t>
            </a:r>
          </a:p>
          <a:p>
            <a:pPr marL="285750" indent="-285750">
              <a:buFont typeface="Arial" panose="020B0604020202020204" pitchFamily="34" charset="0"/>
              <a:buChar char="•"/>
            </a:pPr>
            <a:endParaRPr lang="it-IT" sz="2000" dirty="0">
              <a:solidFill>
                <a:schemeClr val="accent5">
                  <a:lumMod val="40000"/>
                  <a:lumOff val="60000"/>
                </a:schemeClr>
              </a:solidFill>
            </a:endParaRPr>
          </a:p>
          <a:p>
            <a:r>
              <a:rPr lang="it-IT" sz="2000" dirty="0">
                <a:solidFill>
                  <a:schemeClr val="accent5">
                    <a:lumMod val="40000"/>
                    <a:lumOff val="60000"/>
                  </a:schemeClr>
                </a:solidFill>
              </a:rPr>
              <a:t>(From Capozzi et al. 2016)</a:t>
            </a:r>
          </a:p>
        </p:txBody>
      </p:sp>
    </p:spTree>
    <p:extLst>
      <p:ext uri="{BB962C8B-B14F-4D97-AF65-F5344CB8AC3E}">
        <p14:creationId xmlns:p14="http://schemas.microsoft.com/office/powerpoint/2010/main" val="3459107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3D2631B3-D8C1-4333-A3B5-AEECEEE24561}"/>
              </a:ext>
            </a:extLst>
          </p:cNvPr>
          <p:cNvSpPr>
            <a:spLocks noGrp="1"/>
          </p:cNvSpPr>
          <p:nvPr>
            <p:ph type="sldNum" sz="quarter" idx="12"/>
          </p:nvPr>
        </p:nvSpPr>
        <p:spPr/>
        <p:txBody>
          <a:bodyPr/>
          <a:lstStyle/>
          <a:p>
            <a:fld id="{740D6560-18B0-4EFB-B3E8-8C9321F51262}" type="slidenum">
              <a:rPr lang="it-IT" smtClean="0"/>
              <a:t>20</a:t>
            </a:fld>
            <a:endParaRPr lang="it-IT"/>
          </a:p>
        </p:txBody>
      </p:sp>
      <p:sp>
        <p:nvSpPr>
          <p:cNvPr id="6" name="Segnaposto piè di pagina 2">
            <a:extLst>
              <a:ext uri="{FF2B5EF4-FFF2-40B4-BE49-F238E27FC236}">
                <a16:creationId xmlns="" xmlns:a16="http://schemas.microsoft.com/office/drawing/2014/main" id="{C1A74733-A89E-43D4-984A-8B581482026D}"/>
              </a:ext>
            </a:extLst>
          </p:cNvPr>
          <p:cNvSpPr>
            <a:spLocks noGrp="1"/>
          </p:cNvSpPr>
          <p:nvPr>
            <p:ph type="ftr" sz="quarter" idx="11"/>
          </p:nvPr>
        </p:nvSpPr>
        <p:spPr>
          <a:xfrm>
            <a:off x="1295400" y="6400800"/>
            <a:ext cx="4212264" cy="274320"/>
          </a:xfrm>
        </p:spPr>
        <p:txBody>
          <a:body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
        <p:nvSpPr>
          <p:cNvPr id="10" name="CasellaDiTesto 9">
            <a:extLst>
              <a:ext uri="{FF2B5EF4-FFF2-40B4-BE49-F238E27FC236}">
                <a16:creationId xmlns="" xmlns:a16="http://schemas.microsoft.com/office/drawing/2014/main" id="{C937D3BB-BBA2-43C9-9ACD-CF9CD48B24F3}"/>
              </a:ext>
            </a:extLst>
          </p:cNvPr>
          <p:cNvSpPr txBox="1"/>
          <p:nvPr/>
        </p:nvSpPr>
        <p:spPr>
          <a:xfrm>
            <a:off x="653422" y="550421"/>
            <a:ext cx="7835793" cy="646331"/>
          </a:xfrm>
          <a:prstGeom prst="rect">
            <a:avLst/>
          </a:prstGeom>
          <a:noFill/>
        </p:spPr>
        <p:txBody>
          <a:bodyPr wrap="square" rtlCol="0">
            <a:spAutoFit/>
          </a:bodyPr>
          <a:lstStyle/>
          <a:p>
            <a:pPr algn="ctr"/>
            <a:r>
              <a:rPr lang="it-IT" sz="3600" dirty="0" err="1"/>
              <a:t>Thank</a:t>
            </a:r>
            <a:r>
              <a:rPr lang="it-IT" sz="3600" dirty="0"/>
              <a:t> </a:t>
            </a:r>
            <a:r>
              <a:rPr lang="it-IT" sz="3600" dirty="0" err="1"/>
              <a:t>you</a:t>
            </a:r>
            <a:r>
              <a:rPr lang="it-IT" sz="3600" dirty="0"/>
              <a:t> for </a:t>
            </a:r>
            <a:r>
              <a:rPr lang="it-IT" sz="3600" dirty="0" err="1" smtClean="0"/>
              <a:t>your</a:t>
            </a:r>
            <a:r>
              <a:rPr lang="it-IT" sz="3600" dirty="0" smtClean="0"/>
              <a:t> </a:t>
            </a:r>
            <a:r>
              <a:rPr lang="it-IT" sz="3600" dirty="0" err="1"/>
              <a:t>attention</a:t>
            </a:r>
            <a:r>
              <a:rPr lang="it-IT" sz="3600" dirty="0"/>
              <a:t>!</a:t>
            </a:r>
          </a:p>
        </p:txBody>
      </p:sp>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b="18917"/>
          <a:stretch/>
        </p:blipFill>
        <p:spPr>
          <a:xfrm>
            <a:off x="719190" y="1944825"/>
            <a:ext cx="1404538" cy="1412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magine 2"/>
          <p:cNvPicPr>
            <a:picLocks noChangeAspect="1"/>
          </p:cNvPicPr>
          <p:nvPr/>
        </p:nvPicPr>
        <p:blipFill rotWithShape="1">
          <a:blip r:embed="rId4" cstate="print">
            <a:extLst>
              <a:ext uri="{28A0092B-C50C-407E-A947-70E740481C1C}">
                <a14:useLocalDpi xmlns:a14="http://schemas.microsoft.com/office/drawing/2010/main" val="0"/>
              </a:ext>
            </a:extLst>
          </a:blip>
          <a:srcRect l="1219" t="8545" r="-1219" b="-3553"/>
          <a:stretch/>
        </p:blipFill>
        <p:spPr>
          <a:xfrm>
            <a:off x="6805173" y="4180205"/>
            <a:ext cx="1578172" cy="1499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8758" y="4221088"/>
            <a:ext cx="1485119" cy="1485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magin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0872" y="1977239"/>
            <a:ext cx="1379753" cy="1379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magin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3081" y="1988841"/>
            <a:ext cx="1440159" cy="1440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magine 10"/>
          <p:cNvPicPr>
            <a:picLocks noChangeAspect="1"/>
          </p:cNvPicPr>
          <p:nvPr/>
        </p:nvPicPr>
        <p:blipFill rotWithShape="1">
          <a:blip r:embed="rId8" cstate="print">
            <a:extLst>
              <a:ext uri="{28A0092B-C50C-407E-A947-70E740481C1C}">
                <a14:useLocalDpi xmlns:a14="http://schemas.microsoft.com/office/drawing/2010/main" val="0"/>
              </a:ext>
            </a:extLst>
          </a:blip>
          <a:srcRect l="54924" t="14211" b="30750"/>
          <a:stretch/>
        </p:blipFill>
        <p:spPr>
          <a:xfrm>
            <a:off x="719190" y="4187947"/>
            <a:ext cx="1404538" cy="1545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CasellaDiTesto 11"/>
          <p:cNvSpPr txBox="1"/>
          <p:nvPr/>
        </p:nvSpPr>
        <p:spPr>
          <a:xfrm>
            <a:off x="431158" y="3419708"/>
            <a:ext cx="2528661" cy="369332"/>
          </a:xfrm>
          <a:prstGeom prst="rect">
            <a:avLst/>
          </a:prstGeom>
          <a:noFill/>
        </p:spPr>
        <p:txBody>
          <a:bodyPr wrap="square" rtlCol="0">
            <a:spAutoFit/>
          </a:bodyPr>
          <a:lstStyle/>
          <a:p>
            <a:r>
              <a:rPr lang="it-IT" dirty="0" smtClean="0"/>
              <a:t>Valeria</a:t>
            </a:r>
            <a:r>
              <a:rPr lang="it-IT" dirty="0" smtClean="0">
                <a:solidFill>
                  <a:schemeClr val="bg1"/>
                </a:solidFill>
              </a:rPr>
              <a:t> </a:t>
            </a:r>
            <a:r>
              <a:rPr lang="it-IT" dirty="0" smtClean="0"/>
              <a:t>Spagnuolo</a:t>
            </a:r>
            <a:endParaRPr lang="en-GB" dirty="0"/>
          </a:p>
        </p:txBody>
      </p:sp>
      <p:sp>
        <p:nvSpPr>
          <p:cNvPr id="14" name="CasellaDiTesto 13"/>
          <p:cNvSpPr txBox="1"/>
          <p:nvPr/>
        </p:nvSpPr>
        <p:spPr>
          <a:xfrm>
            <a:off x="6444208" y="3419708"/>
            <a:ext cx="2231023" cy="369332"/>
          </a:xfrm>
          <a:prstGeom prst="rect">
            <a:avLst/>
          </a:prstGeom>
          <a:noFill/>
        </p:spPr>
        <p:txBody>
          <a:bodyPr wrap="square" rtlCol="0">
            <a:spAutoFit/>
          </a:bodyPr>
          <a:lstStyle/>
          <a:p>
            <a:r>
              <a:rPr lang="it-IT" dirty="0" smtClean="0"/>
              <a:t>Anna Di Palma</a:t>
            </a:r>
            <a:endParaRPr lang="en-GB" dirty="0"/>
          </a:p>
        </p:txBody>
      </p:sp>
      <p:sp>
        <p:nvSpPr>
          <p:cNvPr id="15" name="CasellaDiTesto 14"/>
          <p:cNvSpPr txBox="1"/>
          <p:nvPr/>
        </p:nvSpPr>
        <p:spPr>
          <a:xfrm>
            <a:off x="3563888" y="3419708"/>
            <a:ext cx="2135757" cy="369332"/>
          </a:xfrm>
          <a:prstGeom prst="rect">
            <a:avLst/>
          </a:prstGeom>
          <a:noFill/>
        </p:spPr>
        <p:txBody>
          <a:bodyPr wrap="square" rtlCol="0">
            <a:spAutoFit/>
          </a:bodyPr>
          <a:lstStyle/>
          <a:p>
            <a:r>
              <a:rPr lang="it-IT" dirty="0" smtClean="0"/>
              <a:t>Fiore Capozzi</a:t>
            </a:r>
            <a:endParaRPr lang="en-GB" dirty="0"/>
          </a:p>
        </p:txBody>
      </p:sp>
      <p:sp>
        <p:nvSpPr>
          <p:cNvPr id="16" name="CasellaDiTesto 15"/>
          <p:cNvSpPr txBox="1"/>
          <p:nvPr/>
        </p:nvSpPr>
        <p:spPr>
          <a:xfrm>
            <a:off x="6516213" y="5446965"/>
            <a:ext cx="2528661" cy="646331"/>
          </a:xfrm>
          <a:prstGeom prst="rect">
            <a:avLst/>
          </a:prstGeom>
          <a:noFill/>
        </p:spPr>
        <p:txBody>
          <a:bodyPr wrap="square" rtlCol="0">
            <a:spAutoFit/>
          </a:bodyPr>
          <a:lstStyle/>
          <a:p>
            <a:endParaRPr lang="it-IT" dirty="0" smtClean="0"/>
          </a:p>
          <a:p>
            <a:r>
              <a:rPr lang="it-IT" dirty="0" smtClean="0"/>
              <a:t>Simonetta Giordano</a:t>
            </a:r>
            <a:endParaRPr lang="en-GB" dirty="0"/>
          </a:p>
        </p:txBody>
      </p:sp>
      <p:sp>
        <p:nvSpPr>
          <p:cNvPr id="17" name="CasellaDiTesto 16"/>
          <p:cNvSpPr txBox="1"/>
          <p:nvPr/>
        </p:nvSpPr>
        <p:spPr>
          <a:xfrm>
            <a:off x="3851920" y="5795972"/>
            <a:ext cx="2046319" cy="369332"/>
          </a:xfrm>
          <a:prstGeom prst="rect">
            <a:avLst/>
          </a:prstGeom>
          <a:noFill/>
        </p:spPr>
        <p:txBody>
          <a:bodyPr wrap="square" rtlCol="0">
            <a:spAutoFit/>
          </a:bodyPr>
          <a:lstStyle/>
          <a:p>
            <a:r>
              <a:rPr lang="it-IT" dirty="0" smtClean="0"/>
              <a:t>Paola Adamo</a:t>
            </a:r>
            <a:endParaRPr lang="en-GB" dirty="0"/>
          </a:p>
        </p:txBody>
      </p:sp>
      <p:sp>
        <p:nvSpPr>
          <p:cNvPr id="18" name="CasellaDiTesto 17"/>
          <p:cNvSpPr txBox="1"/>
          <p:nvPr/>
        </p:nvSpPr>
        <p:spPr>
          <a:xfrm>
            <a:off x="653473" y="5795972"/>
            <a:ext cx="2557311" cy="369332"/>
          </a:xfrm>
          <a:prstGeom prst="rect">
            <a:avLst/>
          </a:prstGeom>
          <a:noFill/>
        </p:spPr>
        <p:txBody>
          <a:bodyPr wrap="square" rtlCol="0">
            <a:spAutoFit/>
          </a:bodyPr>
          <a:lstStyle/>
          <a:p>
            <a:r>
              <a:rPr lang="it-IT" dirty="0" smtClean="0"/>
              <a:t>M. Cristina Sorrentino</a:t>
            </a:r>
            <a:endParaRPr lang="en-GB" dirty="0"/>
          </a:p>
        </p:txBody>
      </p:sp>
      <p:sp>
        <p:nvSpPr>
          <p:cNvPr id="19" name="CasellaDiTesto 18"/>
          <p:cNvSpPr txBox="1"/>
          <p:nvPr/>
        </p:nvSpPr>
        <p:spPr>
          <a:xfrm>
            <a:off x="703020" y="1412140"/>
            <a:ext cx="1654492" cy="461665"/>
          </a:xfrm>
          <a:prstGeom prst="rect">
            <a:avLst/>
          </a:prstGeom>
          <a:noFill/>
        </p:spPr>
        <p:txBody>
          <a:bodyPr wrap="none" rtlCol="0">
            <a:spAutoFit/>
          </a:bodyPr>
          <a:lstStyle/>
          <a:p>
            <a:r>
              <a:rPr lang="it-IT" sz="2400" dirty="0" err="1" smtClean="0"/>
              <a:t>Our</a:t>
            </a:r>
            <a:r>
              <a:rPr lang="it-IT" sz="2400" dirty="0" smtClean="0"/>
              <a:t> Team:</a:t>
            </a:r>
            <a:endParaRPr lang="it-IT" sz="2400" dirty="0"/>
          </a:p>
        </p:txBody>
      </p:sp>
    </p:spTree>
    <p:extLst>
      <p:ext uri="{BB962C8B-B14F-4D97-AF65-F5344CB8AC3E}">
        <p14:creationId xmlns:p14="http://schemas.microsoft.com/office/powerpoint/2010/main" val="604004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3D2631B3-D8C1-4333-A3B5-AEECEEE24561}"/>
              </a:ext>
            </a:extLst>
          </p:cNvPr>
          <p:cNvSpPr>
            <a:spLocks noGrp="1"/>
          </p:cNvSpPr>
          <p:nvPr>
            <p:ph type="sldNum" sz="quarter" idx="12"/>
          </p:nvPr>
        </p:nvSpPr>
        <p:spPr/>
        <p:txBody>
          <a:bodyPr/>
          <a:lstStyle/>
          <a:p>
            <a:fld id="{740D6560-18B0-4EFB-B3E8-8C9321F51262}" type="slidenum">
              <a:rPr lang="it-IT" smtClean="0"/>
              <a:t>21</a:t>
            </a:fld>
            <a:endParaRPr lang="it-IT"/>
          </a:p>
        </p:txBody>
      </p:sp>
      <p:sp>
        <p:nvSpPr>
          <p:cNvPr id="6" name="Segnaposto piè di pagina 2">
            <a:extLst>
              <a:ext uri="{FF2B5EF4-FFF2-40B4-BE49-F238E27FC236}">
                <a16:creationId xmlns="" xmlns:a16="http://schemas.microsoft.com/office/drawing/2014/main" id="{C1A74733-A89E-43D4-984A-8B581482026D}"/>
              </a:ext>
            </a:extLst>
          </p:cNvPr>
          <p:cNvSpPr>
            <a:spLocks noGrp="1"/>
          </p:cNvSpPr>
          <p:nvPr>
            <p:ph type="ftr" sz="quarter" idx="11"/>
          </p:nvPr>
        </p:nvSpPr>
        <p:spPr>
          <a:xfrm>
            <a:off x="1295400" y="6400800"/>
            <a:ext cx="4212264" cy="274320"/>
          </a:xfrm>
        </p:spPr>
        <p:txBody>
          <a:body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pic>
        <p:nvPicPr>
          <p:cNvPr id="9" name="Immagine 8">
            <a:extLst>
              <a:ext uri="{FF2B5EF4-FFF2-40B4-BE49-F238E27FC236}">
                <a16:creationId xmlns="" xmlns:a16="http://schemas.microsoft.com/office/drawing/2014/main" id="{81201301-3DA2-4811-A2DD-85465E377BDD}"/>
              </a:ext>
            </a:extLst>
          </p:cNvPr>
          <p:cNvPicPr>
            <a:picLocks noChangeAspect="1"/>
          </p:cNvPicPr>
          <p:nvPr/>
        </p:nvPicPr>
        <p:blipFill>
          <a:blip r:embed="rId2"/>
          <a:stretch>
            <a:fillRect/>
          </a:stretch>
        </p:blipFill>
        <p:spPr>
          <a:xfrm>
            <a:off x="768424" y="620688"/>
            <a:ext cx="7620000" cy="5438775"/>
          </a:xfrm>
          <a:prstGeom prst="rect">
            <a:avLst/>
          </a:prstGeom>
        </p:spPr>
      </p:pic>
      <p:sp>
        <p:nvSpPr>
          <p:cNvPr id="10" name="CasellaDiTesto 9">
            <a:extLst>
              <a:ext uri="{FF2B5EF4-FFF2-40B4-BE49-F238E27FC236}">
                <a16:creationId xmlns="" xmlns:a16="http://schemas.microsoft.com/office/drawing/2014/main" id="{C937D3BB-BBA2-43C9-9ACD-CF9CD48B24F3}"/>
              </a:ext>
            </a:extLst>
          </p:cNvPr>
          <p:cNvSpPr txBox="1"/>
          <p:nvPr/>
        </p:nvSpPr>
        <p:spPr>
          <a:xfrm>
            <a:off x="1115616" y="1025441"/>
            <a:ext cx="7007937" cy="1323439"/>
          </a:xfrm>
          <a:prstGeom prst="rect">
            <a:avLst/>
          </a:prstGeom>
          <a:noFill/>
        </p:spPr>
        <p:txBody>
          <a:bodyPr wrap="square" rtlCol="0">
            <a:spAutoFit/>
          </a:bodyPr>
          <a:lstStyle/>
          <a:p>
            <a:pPr algn="ctr"/>
            <a:r>
              <a:rPr lang="it-IT" sz="4000" dirty="0" smtClean="0"/>
              <a:t>Welcome in NAPOLI in </a:t>
            </a:r>
            <a:r>
              <a:rPr lang="it-IT" sz="4000" smtClean="0"/>
              <a:t>2021 for </a:t>
            </a:r>
            <a:r>
              <a:rPr lang="it-IT" sz="4000" dirty="0" smtClean="0"/>
              <a:t>9 BIOMAP!</a:t>
            </a:r>
            <a:endParaRPr lang="it-IT" sz="4000" dirty="0"/>
          </a:p>
        </p:txBody>
      </p:sp>
    </p:spTree>
    <p:extLst>
      <p:ext uri="{BB962C8B-B14F-4D97-AF65-F5344CB8AC3E}">
        <p14:creationId xmlns:p14="http://schemas.microsoft.com/office/powerpoint/2010/main" val="3832592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 xmlns:a16="http://schemas.microsoft.com/office/drawing/2014/main" id="{6B1453A5-1D4B-4679-A72F-4631F33F98B8}"/>
              </a:ext>
            </a:extLst>
          </p:cNvPr>
          <p:cNvSpPr>
            <a:spLocks noGrp="1"/>
          </p:cNvSpPr>
          <p:nvPr>
            <p:ph type="ftr" sz="quarter" idx="11"/>
          </p:nvPr>
        </p:nvSpPr>
        <p:spPr/>
        <p:txBody>
          <a:bodyPr/>
          <a:lstStyle/>
          <a:p>
            <a:r>
              <a:rPr lang="en-US"/>
              <a:t>8 BIOMAP - Dubna, 2-7 July 2018</a:t>
            </a:r>
            <a:endParaRPr lang="it-IT"/>
          </a:p>
        </p:txBody>
      </p:sp>
      <p:sp>
        <p:nvSpPr>
          <p:cNvPr id="5" name="Segnaposto numero diapositiva 4">
            <a:extLst>
              <a:ext uri="{FF2B5EF4-FFF2-40B4-BE49-F238E27FC236}">
                <a16:creationId xmlns="" xmlns:a16="http://schemas.microsoft.com/office/drawing/2014/main" id="{C26D1464-6EBB-4C87-807D-85002261030F}"/>
              </a:ext>
            </a:extLst>
          </p:cNvPr>
          <p:cNvSpPr>
            <a:spLocks noGrp="1"/>
          </p:cNvSpPr>
          <p:nvPr>
            <p:ph type="sldNum" sz="quarter" idx="12"/>
          </p:nvPr>
        </p:nvSpPr>
        <p:spPr/>
        <p:txBody>
          <a:bodyPr/>
          <a:lstStyle/>
          <a:p>
            <a:fld id="{740D6560-18B0-4EFB-B3E8-8C9321F51262}" type="slidenum">
              <a:rPr lang="it-IT" smtClean="0"/>
              <a:t>3</a:t>
            </a:fld>
            <a:endParaRPr lang="it-IT"/>
          </a:p>
        </p:txBody>
      </p:sp>
      <p:pic>
        <p:nvPicPr>
          <p:cNvPr id="6" name="Immagine 5">
            <a:extLst>
              <a:ext uri="{FF2B5EF4-FFF2-40B4-BE49-F238E27FC236}">
                <a16:creationId xmlns="" xmlns:a16="http://schemas.microsoft.com/office/drawing/2014/main" id="{EE20BD0E-B6B5-4E40-A7CB-4B4AB436E975}"/>
              </a:ext>
            </a:extLst>
          </p:cNvPr>
          <p:cNvPicPr>
            <a:picLocks noChangeAspect="1"/>
          </p:cNvPicPr>
          <p:nvPr/>
        </p:nvPicPr>
        <p:blipFill>
          <a:blip r:embed="rId2"/>
          <a:stretch>
            <a:fillRect/>
          </a:stretch>
        </p:blipFill>
        <p:spPr>
          <a:xfrm>
            <a:off x="971600" y="2492896"/>
            <a:ext cx="6912763" cy="2390570"/>
          </a:xfrm>
          <a:prstGeom prst="rect">
            <a:avLst/>
          </a:prstGeom>
        </p:spPr>
      </p:pic>
      <p:sp>
        <p:nvSpPr>
          <p:cNvPr id="7" name="Titolo 1">
            <a:extLst>
              <a:ext uri="{FF2B5EF4-FFF2-40B4-BE49-F238E27FC236}">
                <a16:creationId xmlns="" xmlns:a16="http://schemas.microsoft.com/office/drawing/2014/main" id="{9AABCB95-96EE-4573-B78A-49CDFF2CDF08}"/>
              </a:ext>
            </a:extLst>
          </p:cNvPr>
          <p:cNvSpPr>
            <a:spLocks noGrp="1"/>
          </p:cNvSpPr>
          <p:nvPr>
            <p:ph type="title"/>
          </p:nvPr>
        </p:nvSpPr>
        <p:spPr>
          <a:xfrm>
            <a:off x="457200" y="260350"/>
            <a:ext cx="8229600" cy="1143000"/>
          </a:xfrm>
        </p:spPr>
        <p:txBody>
          <a:bodyPr>
            <a:normAutofit fontScale="90000"/>
          </a:bodyPr>
          <a:lstStyle/>
          <a:p>
            <a:r>
              <a:rPr lang="it-IT" dirty="0"/>
              <a:t>Moss </a:t>
            </a:r>
            <a:r>
              <a:rPr lang="it-IT" dirty="0" err="1"/>
              <a:t>bags</a:t>
            </a:r>
            <a:r>
              <a:rPr lang="it-IT" dirty="0"/>
              <a:t>: a </a:t>
            </a:r>
            <a:r>
              <a:rPr lang="it-IT" dirty="0" err="1"/>
              <a:t>view</a:t>
            </a:r>
            <a:r>
              <a:rPr lang="it-IT" dirty="0"/>
              <a:t> on </a:t>
            </a:r>
            <a:r>
              <a:rPr lang="it-IT" dirty="0" err="1"/>
              <a:t>recent</a:t>
            </a:r>
            <a:r>
              <a:rPr lang="it-IT" dirty="0"/>
              <a:t> </a:t>
            </a:r>
            <a:r>
              <a:rPr lang="it-IT" dirty="0" err="1"/>
              <a:t>applications</a:t>
            </a:r>
            <a:endParaRPr lang="it-IT" dirty="0"/>
          </a:p>
        </p:txBody>
      </p:sp>
      <p:pic>
        <p:nvPicPr>
          <p:cNvPr id="10" name="Immagine 9">
            <a:extLst>
              <a:ext uri="{FF2B5EF4-FFF2-40B4-BE49-F238E27FC236}">
                <a16:creationId xmlns="" xmlns:a16="http://schemas.microsoft.com/office/drawing/2014/main" id="{793E696D-516F-4AAA-99E2-9C97A0E65EF3}"/>
              </a:ext>
            </a:extLst>
          </p:cNvPr>
          <p:cNvPicPr>
            <a:picLocks noChangeAspect="1"/>
          </p:cNvPicPr>
          <p:nvPr/>
        </p:nvPicPr>
        <p:blipFill>
          <a:blip r:embed="rId3"/>
          <a:stretch>
            <a:fillRect/>
          </a:stretch>
        </p:blipFill>
        <p:spPr>
          <a:xfrm>
            <a:off x="609689" y="2492896"/>
            <a:ext cx="7778735" cy="2413309"/>
          </a:xfrm>
          <a:prstGeom prst="rect">
            <a:avLst/>
          </a:prstGeom>
        </p:spPr>
      </p:pic>
      <p:pic>
        <p:nvPicPr>
          <p:cNvPr id="11" name="Immagine 10">
            <a:extLst>
              <a:ext uri="{FF2B5EF4-FFF2-40B4-BE49-F238E27FC236}">
                <a16:creationId xmlns="" xmlns:a16="http://schemas.microsoft.com/office/drawing/2014/main" id="{24A04A74-4B1B-412E-A3A2-4822FF8FFB0C}"/>
              </a:ext>
            </a:extLst>
          </p:cNvPr>
          <p:cNvPicPr>
            <a:picLocks noChangeAspect="1"/>
          </p:cNvPicPr>
          <p:nvPr/>
        </p:nvPicPr>
        <p:blipFill>
          <a:blip r:embed="rId4"/>
          <a:stretch>
            <a:fillRect/>
          </a:stretch>
        </p:blipFill>
        <p:spPr>
          <a:xfrm>
            <a:off x="395211" y="2492896"/>
            <a:ext cx="8475885" cy="2682891"/>
          </a:xfrm>
          <a:prstGeom prst="rect">
            <a:avLst/>
          </a:prstGeom>
        </p:spPr>
      </p:pic>
      <p:pic>
        <p:nvPicPr>
          <p:cNvPr id="9" name="Immagine 8">
            <a:extLst>
              <a:ext uri="{FF2B5EF4-FFF2-40B4-BE49-F238E27FC236}">
                <a16:creationId xmlns="" xmlns:a16="http://schemas.microsoft.com/office/drawing/2014/main" id="{0B381CA6-B86A-42B1-807F-E29F2DD9CDBF}"/>
              </a:ext>
            </a:extLst>
          </p:cNvPr>
          <p:cNvPicPr>
            <a:picLocks noChangeAspect="1"/>
          </p:cNvPicPr>
          <p:nvPr/>
        </p:nvPicPr>
        <p:blipFill rotWithShape="1">
          <a:blip r:embed="rId5"/>
          <a:srcRect t="5610"/>
          <a:stretch/>
        </p:blipFill>
        <p:spPr>
          <a:xfrm>
            <a:off x="338656" y="2405582"/>
            <a:ext cx="8532440" cy="2857517"/>
          </a:xfrm>
          <a:prstGeom prst="rect">
            <a:avLst/>
          </a:prstGeom>
        </p:spPr>
      </p:pic>
      <p:pic>
        <p:nvPicPr>
          <p:cNvPr id="12" name="Immagine 11">
            <a:extLst>
              <a:ext uri="{FF2B5EF4-FFF2-40B4-BE49-F238E27FC236}">
                <a16:creationId xmlns="" xmlns:a16="http://schemas.microsoft.com/office/drawing/2014/main" id="{404C3A18-A4FD-434A-B0DE-DDC6AEDA92B3}"/>
              </a:ext>
            </a:extLst>
          </p:cNvPr>
          <p:cNvPicPr>
            <a:picLocks noChangeAspect="1"/>
          </p:cNvPicPr>
          <p:nvPr/>
        </p:nvPicPr>
        <p:blipFill>
          <a:blip r:embed="rId6"/>
          <a:stretch>
            <a:fillRect/>
          </a:stretch>
        </p:blipFill>
        <p:spPr>
          <a:xfrm>
            <a:off x="438940" y="2894169"/>
            <a:ext cx="8388425" cy="2380300"/>
          </a:xfrm>
          <a:prstGeom prst="rect">
            <a:avLst/>
          </a:prstGeom>
        </p:spPr>
      </p:pic>
      <p:pic>
        <p:nvPicPr>
          <p:cNvPr id="13" name="Immagine 12">
            <a:extLst>
              <a:ext uri="{FF2B5EF4-FFF2-40B4-BE49-F238E27FC236}">
                <a16:creationId xmlns="" xmlns:a16="http://schemas.microsoft.com/office/drawing/2014/main" id="{EAEF3353-010D-41B6-8866-410F7EEC2927}"/>
              </a:ext>
            </a:extLst>
          </p:cNvPr>
          <p:cNvPicPr>
            <a:picLocks noChangeAspect="1"/>
          </p:cNvPicPr>
          <p:nvPr/>
        </p:nvPicPr>
        <p:blipFill>
          <a:blip r:embed="rId7"/>
          <a:stretch>
            <a:fillRect/>
          </a:stretch>
        </p:blipFill>
        <p:spPr>
          <a:xfrm>
            <a:off x="323528" y="2339512"/>
            <a:ext cx="8534061" cy="2912655"/>
          </a:xfrm>
          <a:prstGeom prst="rect">
            <a:avLst/>
          </a:prstGeom>
        </p:spPr>
      </p:pic>
    </p:spTree>
    <p:extLst>
      <p:ext uri="{BB962C8B-B14F-4D97-AF65-F5344CB8AC3E}">
        <p14:creationId xmlns:p14="http://schemas.microsoft.com/office/powerpoint/2010/main" val="63992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EECBDE7-319E-4435-8C06-8405761531CB}"/>
              </a:ext>
            </a:extLst>
          </p:cNvPr>
          <p:cNvSpPr>
            <a:spLocks noGrp="1"/>
          </p:cNvSpPr>
          <p:nvPr>
            <p:ph type="title"/>
          </p:nvPr>
        </p:nvSpPr>
        <p:spPr/>
        <p:txBody>
          <a:bodyPr>
            <a:normAutofit fontScale="90000"/>
          </a:bodyPr>
          <a:lstStyle/>
          <a:p>
            <a:r>
              <a:rPr lang="it-IT" dirty="0" err="1"/>
              <a:t>Towards</a:t>
            </a:r>
            <a:r>
              <a:rPr lang="it-IT" dirty="0"/>
              <a:t> </a:t>
            </a:r>
            <a:r>
              <a:rPr lang="it-IT" dirty="0" err="1"/>
              <a:t>health</a:t>
            </a:r>
            <a:r>
              <a:rPr lang="it-IT" dirty="0"/>
              <a:t> risk </a:t>
            </a:r>
            <a:r>
              <a:rPr lang="it-IT" dirty="0" err="1"/>
              <a:t>assessment</a:t>
            </a:r>
            <a:r>
              <a:rPr lang="it-IT" dirty="0"/>
              <a:t> of air </a:t>
            </a:r>
            <a:r>
              <a:rPr lang="it-IT" dirty="0" err="1"/>
              <a:t>pollution</a:t>
            </a:r>
            <a:endParaRPr lang="it-IT" dirty="0"/>
          </a:p>
        </p:txBody>
      </p:sp>
      <p:sp>
        <p:nvSpPr>
          <p:cNvPr id="4" name="CasellaDiTesto 3">
            <a:extLst>
              <a:ext uri="{FF2B5EF4-FFF2-40B4-BE49-F238E27FC236}">
                <a16:creationId xmlns="" xmlns:a16="http://schemas.microsoft.com/office/drawing/2014/main" id="{BD3BE4BC-6C94-41E4-A756-B44479279E5B}"/>
              </a:ext>
            </a:extLst>
          </p:cNvPr>
          <p:cNvSpPr txBox="1"/>
          <p:nvPr/>
        </p:nvSpPr>
        <p:spPr>
          <a:xfrm>
            <a:off x="323528" y="1772816"/>
            <a:ext cx="8496944" cy="923330"/>
          </a:xfrm>
          <a:prstGeom prst="rect">
            <a:avLst/>
          </a:prstGeom>
          <a:noFill/>
        </p:spPr>
        <p:txBody>
          <a:bodyPr wrap="square" rtlCol="0">
            <a:spAutoFit/>
          </a:bodyPr>
          <a:lstStyle/>
          <a:p>
            <a:r>
              <a:rPr lang="it-IT" dirty="0" err="1">
                <a:solidFill>
                  <a:schemeClr val="accent5">
                    <a:lumMod val="40000"/>
                    <a:lumOff val="60000"/>
                  </a:schemeClr>
                </a:solidFill>
              </a:rPr>
              <a:t>Since</a:t>
            </a:r>
            <a:r>
              <a:rPr lang="it-IT" dirty="0">
                <a:solidFill>
                  <a:schemeClr val="accent5">
                    <a:lumMod val="40000"/>
                    <a:lumOff val="60000"/>
                  </a:schemeClr>
                </a:solidFill>
              </a:rPr>
              <a:t> </a:t>
            </a:r>
            <a:r>
              <a:rPr lang="it-IT" dirty="0" err="1">
                <a:solidFill>
                  <a:schemeClr val="accent5">
                    <a:lumMod val="40000"/>
                    <a:lumOff val="60000"/>
                  </a:schemeClr>
                </a:solidFill>
              </a:rPr>
              <a:t>people</a:t>
            </a:r>
            <a:r>
              <a:rPr lang="it-IT" dirty="0">
                <a:solidFill>
                  <a:schemeClr val="accent5">
                    <a:lumMod val="40000"/>
                    <a:lumOff val="60000"/>
                  </a:schemeClr>
                </a:solidFill>
              </a:rPr>
              <a:t> </a:t>
            </a:r>
            <a:r>
              <a:rPr lang="en-US" dirty="0">
                <a:solidFill>
                  <a:schemeClr val="accent5">
                    <a:lumMod val="40000"/>
                    <a:lumOff val="60000"/>
                  </a:schemeClr>
                </a:solidFill>
              </a:rPr>
              <a:t>spend most of their time indoors, the sole measure of outdoor concentrations of pollutants is not sufficient to </a:t>
            </a:r>
            <a:r>
              <a:rPr lang="it-IT" dirty="0" err="1">
                <a:solidFill>
                  <a:schemeClr val="accent5">
                    <a:lumMod val="40000"/>
                    <a:lumOff val="60000"/>
                  </a:schemeClr>
                </a:solidFill>
              </a:rPr>
              <a:t>assess</a:t>
            </a:r>
            <a:r>
              <a:rPr lang="it-IT" dirty="0">
                <a:solidFill>
                  <a:schemeClr val="accent5">
                    <a:lumMod val="40000"/>
                    <a:lumOff val="60000"/>
                  </a:schemeClr>
                </a:solidFill>
              </a:rPr>
              <a:t> </a:t>
            </a:r>
            <a:r>
              <a:rPr lang="it-IT" dirty="0" err="1">
                <a:solidFill>
                  <a:schemeClr val="accent5">
                    <a:lumMod val="40000"/>
                    <a:lumOff val="60000"/>
                  </a:schemeClr>
                </a:solidFill>
              </a:rPr>
              <a:t>total</a:t>
            </a:r>
            <a:r>
              <a:rPr lang="it-IT" dirty="0">
                <a:solidFill>
                  <a:schemeClr val="accent5">
                    <a:lumMod val="40000"/>
                    <a:lumOff val="60000"/>
                  </a:schemeClr>
                </a:solidFill>
              </a:rPr>
              <a:t> </a:t>
            </a:r>
            <a:r>
              <a:rPr lang="it-IT" dirty="0" err="1">
                <a:solidFill>
                  <a:schemeClr val="accent5">
                    <a:lumMod val="40000"/>
                    <a:lumOff val="60000"/>
                  </a:schemeClr>
                </a:solidFill>
              </a:rPr>
              <a:t>exposure</a:t>
            </a:r>
            <a:r>
              <a:rPr lang="it-IT" dirty="0">
                <a:solidFill>
                  <a:schemeClr val="accent5">
                    <a:lumMod val="40000"/>
                    <a:lumOff val="60000"/>
                  </a:schemeClr>
                </a:solidFill>
              </a:rPr>
              <a:t> to air </a:t>
            </a:r>
            <a:r>
              <a:rPr lang="it-IT" dirty="0" err="1">
                <a:solidFill>
                  <a:schemeClr val="accent5">
                    <a:lumMod val="40000"/>
                    <a:lumOff val="60000"/>
                  </a:schemeClr>
                </a:solidFill>
              </a:rPr>
              <a:t>pollution</a:t>
            </a:r>
            <a:r>
              <a:rPr lang="it-IT" dirty="0">
                <a:solidFill>
                  <a:schemeClr val="accent5">
                    <a:lumMod val="40000"/>
                    <a:lumOff val="60000"/>
                  </a:schemeClr>
                </a:solidFill>
              </a:rPr>
              <a:t> (Bo et al. 2017. Atmosphere 8: 136-153).</a:t>
            </a:r>
          </a:p>
        </p:txBody>
      </p:sp>
      <p:pic>
        <p:nvPicPr>
          <p:cNvPr id="5" name="Immagine 4">
            <a:extLst>
              <a:ext uri="{FF2B5EF4-FFF2-40B4-BE49-F238E27FC236}">
                <a16:creationId xmlns="" xmlns:a16="http://schemas.microsoft.com/office/drawing/2014/main" id="{06BF44CA-BAE0-4FE6-8DFB-969AEAFC1A44}"/>
              </a:ext>
            </a:extLst>
          </p:cNvPr>
          <p:cNvPicPr>
            <a:picLocks noChangeAspect="1"/>
          </p:cNvPicPr>
          <p:nvPr/>
        </p:nvPicPr>
        <p:blipFill>
          <a:blip r:embed="rId3"/>
          <a:stretch>
            <a:fillRect/>
          </a:stretch>
        </p:blipFill>
        <p:spPr>
          <a:xfrm>
            <a:off x="507728" y="2912588"/>
            <a:ext cx="1502296" cy="1502296"/>
          </a:xfrm>
          <a:prstGeom prst="rect">
            <a:avLst/>
          </a:prstGeom>
        </p:spPr>
      </p:pic>
      <p:pic>
        <p:nvPicPr>
          <p:cNvPr id="6" name="Immagine 5">
            <a:extLst>
              <a:ext uri="{FF2B5EF4-FFF2-40B4-BE49-F238E27FC236}">
                <a16:creationId xmlns="" xmlns:a16="http://schemas.microsoft.com/office/drawing/2014/main" id="{7A561BCA-82AF-4A10-85B7-5BFDDF5B8DA9}"/>
              </a:ext>
            </a:extLst>
          </p:cNvPr>
          <p:cNvPicPr>
            <a:picLocks noChangeAspect="1"/>
          </p:cNvPicPr>
          <p:nvPr/>
        </p:nvPicPr>
        <p:blipFill>
          <a:blip r:embed="rId4"/>
          <a:stretch>
            <a:fillRect/>
          </a:stretch>
        </p:blipFill>
        <p:spPr>
          <a:xfrm>
            <a:off x="1747614" y="3370838"/>
            <a:ext cx="1502296" cy="1502296"/>
          </a:xfrm>
          <a:prstGeom prst="rect">
            <a:avLst/>
          </a:prstGeom>
        </p:spPr>
      </p:pic>
      <p:pic>
        <p:nvPicPr>
          <p:cNvPr id="7" name="Immagine 6">
            <a:extLst>
              <a:ext uri="{FF2B5EF4-FFF2-40B4-BE49-F238E27FC236}">
                <a16:creationId xmlns="" xmlns:a16="http://schemas.microsoft.com/office/drawing/2014/main" id="{E0204102-B4AA-47C0-8D7B-EFA0A9409E23}"/>
              </a:ext>
            </a:extLst>
          </p:cNvPr>
          <p:cNvPicPr>
            <a:picLocks noChangeAspect="1"/>
          </p:cNvPicPr>
          <p:nvPr/>
        </p:nvPicPr>
        <p:blipFill>
          <a:blip r:embed="rId5"/>
          <a:stretch>
            <a:fillRect/>
          </a:stretch>
        </p:blipFill>
        <p:spPr>
          <a:xfrm>
            <a:off x="581888" y="4414884"/>
            <a:ext cx="1428136" cy="1428136"/>
          </a:xfrm>
          <a:prstGeom prst="rect">
            <a:avLst/>
          </a:prstGeom>
        </p:spPr>
      </p:pic>
      <p:pic>
        <p:nvPicPr>
          <p:cNvPr id="10" name="Immagine 9">
            <a:extLst>
              <a:ext uri="{FF2B5EF4-FFF2-40B4-BE49-F238E27FC236}">
                <a16:creationId xmlns="" xmlns:a16="http://schemas.microsoft.com/office/drawing/2014/main" id="{100CCE84-43DE-4671-AC7C-E93E4AD18164}"/>
              </a:ext>
            </a:extLst>
          </p:cNvPr>
          <p:cNvPicPr>
            <a:picLocks noChangeAspect="1"/>
          </p:cNvPicPr>
          <p:nvPr/>
        </p:nvPicPr>
        <p:blipFill rotWithShape="1">
          <a:blip r:embed="rId6"/>
          <a:srcRect t="43392" r="23343"/>
          <a:stretch/>
        </p:blipFill>
        <p:spPr>
          <a:xfrm>
            <a:off x="1886269" y="4942936"/>
            <a:ext cx="2088232" cy="1078378"/>
          </a:xfrm>
          <a:prstGeom prst="rect">
            <a:avLst/>
          </a:prstGeom>
        </p:spPr>
      </p:pic>
      <p:pic>
        <p:nvPicPr>
          <p:cNvPr id="13" name="Immagine 12">
            <a:extLst>
              <a:ext uri="{FF2B5EF4-FFF2-40B4-BE49-F238E27FC236}">
                <a16:creationId xmlns="" xmlns:a16="http://schemas.microsoft.com/office/drawing/2014/main" id="{BFC58A22-C5BE-4A37-94B6-A158ED08C23B}"/>
              </a:ext>
            </a:extLst>
          </p:cNvPr>
          <p:cNvPicPr>
            <a:picLocks noChangeAspect="1"/>
          </p:cNvPicPr>
          <p:nvPr/>
        </p:nvPicPr>
        <p:blipFill>
          <a:blip r:embed="rId7"/>
          <a:stretch>
            <a:fillRect/>
          </a:stretch>
        </p:blipFill>
        <p:spPr>
          <a:xfrm>
            <a:off x="3282070" y="3166990"/>
            <a:ext cx="1741045" cy="1741045"/>
          </a:xfrm>
          <a:prstGeom prst="rect">
            <a:avLst/>
          </a:prstGeom>
        </p:spPr>
      </p:pic>
      <p:pic>
        <p:nvPicPr>
          <p:cNvPr id="15" name="Immagine 14">
            <a:extLst>
              <a:ext uri="{FF2B5EF4-FFF2-40B4-BE49-F238E27FC236}">
                <a16:creationId xmlns="" xmlns:a16="http://schemas.microsoft.com/office/drawing/2014/main" id="{3AEEFD06-AB05-4A50-AD20-5A79951D939C}"/>
              </a:ext>
            </a:extLst>
          </p:cNvPr>
          <p:cNvPicPr>
            <a:picLocks noChangeAspect="1"/>
          </p:cNvPicPr>
          <p:nvPr/>
        </p:nvPicPr>
        <p:blipFill>
          <a:blip r:embed="rId8"/>
          <a:stretch>
            <a:fillRect/>
          </a:stretch>
        </p:blipFill>
        <p:spPr>
          <a:xfrm>
            <a:off x="6102808" y="2696146"/>
            <a:ext cx="2533464" cy="1688976"/>
          </a:xfrm>
          <a:prstGeom prst="rect">
            <a:avLst/>
          </a:prstGeom>
        </p:spPr>
      </p:pic>
      <p:pic>
        <p:nvPicPr>
          <p:cNvPr id="17" name="Immagine 16">
            <a:extLst>
              <a:ext uri="{FF2B5EF4-FFF2-40B4-BE49-F238E27FC236}">
                <a16:creationId xmlns="" xmlns:a16="http://schemas.microsoft.com/office/drawing/2014/main" id="{20AFD866-2FD4-41F5-B9A5-17E74B239D82}"/>
              </a:ext>
            </a:extLst>
          </p:cNvPr>
          <p:cNvPicPr>
            <a:picLocks noChangeAspect="1"/>
          </p:cNvPicPr>
          <p:nvPr/>
        </p:nvPicPr>
        <p:blipFill>
          <a:blip r:embed="rId9"/>
          <a:stretch>
            <a:fillRect/>
          </a:stretch>
        </p:blipFill>
        <p:spPr>
          <a:xfrm>
            <a:off x="5637629" y="4579965"/>
            <a:ext cx="1620102" cy="1620102"/>
          </a:xfrm>
          <a:prstGeom prst="rect">
            <a:avLst/>
          </a:prstGeom>
        </p:spPr>
      </p:pic>
      <p:sp>
        <p:nvSpPr>
          <p:cNvPr id="8" name="Segnaposto numero diapositiva 7">
            <a:extLst>
              <a:ext uri="{FF2B5EF4-FFF2-40B4-BE49-F238E27FC236}">
                <a16:creationId xmlns="" xmlns:a16="http://schemas.microsoft.com/office/drawing/2014/main" id="{A810E7E9-7E4E-4C7F-BB74-0975A32365A5}"/>
              </a:ext>
            </a:extLst>
          </p:cNvPr>
          <p:cNvSpPr>
            <a:spLocks noGrp="1"/>
          </p:cNvSpPr>
          <p:nvPr>
            <p:ph type="sldNum" sz="quarter" idx="12"/>
          </p:nvPr>
        </p:nvSpPr>
        <p:spPr/>
        <p:txBody>
          <a:bodyPr/>
          <a:lstStyle/>
          <a:p>
            <a:fld id="{740D6560-18B0-4EFB-B3E8-8C9321F51262}" type="slidenum">
              <a:rPr lang="it-IT" smtClean="0"/>
              <a:t>4</a:t>
            </a:fld>
            <a:endParaRPr lang="it-IT"/>
          </a:p>
        </p:txBody>
      </p:sp>
      <p:sp>
        <p:nvSpPr>
          <p:cNvPr id="14" name="Segnaposto piè di pagina 2">
            <a:extLst>
              <a:ext uri="{FF2B5EF4-FFF2-40B4-BE49-F238E27FC236}">
                <a16:creationId xmlns="" xmlns:a16="http://schemas.microsoft.com/office/drawing/2014/main" id="{A9BFD37A-2952-48FC-80E8-5E1172112915}"/>
              </a:ext>
            </a:extLst>
          </p:cNvPr>
          <p:cNvSpPr>
            <a:spLocks noGrp="1"/>
          </p:cNvSpPr>
          <p:nvPr>
            <p:ph type="ftr" sz="quarter" idx="11"/>
          </p:nvPr>
        </p:nvSpPr>
        <p:spPr>
          <a:xfrm>
            <a:off x="1295400" y="6400800"/>
            <a:ext cx="4212264" cy="274320"/>
          </a:xfrm>
        </p:spPr>
        <p:txBody>
          <a:body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Tree>
    <p:extLst>
      <p:ext uri="{BB962C8B-B14F-4D97-AF65-F5344CB8AC3E}">
        <p14:creationId xmlns:p14="http://schemas.microsoft.com/office/powerpoint/2010/main" val="1295526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3600" dirty="0"/>
              <a:t>indoor/outdoor pollution in urban/rural areas</a:t>
            </a:r>
            <a:endParaRPr lang="it-IT" sz="3600" dirty="0"/>
          </a:p>
        </p:txBody>
      </p:sp>
      <p:sp>
        <p:nvSpPr>
          <p:cNvPr id="3" name="Segnaposto contenuto 2"/>
          <p:cNvSpPr>
            <a:spLocks noGrp="1"/>
          </p:cNvSpPr>
          <p:nvPr>
            <p:ph idx="1"/>
          </p:nvPr>
        </p:nvSpPr>
        <p:spPr>
          <a:xfrm>
            <a:off x="457200" y="1646237"/>
            <a:ext cx="8229600" cy="4526280"/>
          </a:xfrm>
        </p:spPr>
        <p:txBody>
          <a:bodyPr>
            <a:normAutofit/>
          </a:bodyPr>
          <a:lstStyle/>
          <a:p>
            <a:r>
              <a:rPr lang="en-US" dirty="0">
                <a:solidFill>
                  <a:schemeClr val="accent5">
                    <a:lumMod val="40000"/>
                    <a:lumOff val="60000"/>
                  </a:schemeClr>
                </a:solidFill>
              </a:rPr>
              <a:t>The aims were: </a:t>
            </a:r>
          </a:p>
          <a:p>
            <a:r>
              <a:rPr lang="en-US" dirty="0" err="1">
                <a:solidFill>
                  <a:schemeClr val="accent5">
                    <a:lumMod val="40000"/>
                    <a:lumOff val="60000"/>
                  </a:schemeClr>
                </a:solidFill>
              </a:rPr>
              <a:t>i</a:t>
            </a:r>
            <a:r>
              <a:rPr lang="en-US" dirty="0">
                <a:solidFill>
                  <a:schemeClr val="accent5">
                    <a:lumMod val="40000"/>
                    <a:lumOff val="60000"/>
                  </a:schemeClr>
                </a:solidFill>
              </a:rPr>
              <a:t>) to test moss-bag sensitivity in discriminating indoor vs. outdoor trace element composition in coupled exposure sites; </a:t>
            </a:r>
          </a:p>
          <a:p>
            <a:r>
              <a:rPr lang="en-US" dirty="0">
                <a:solidFill>
                  <a:schemeClr val="accent5">
                    <a:lumMod val="40000"/>
                    <a:lumOff val="60000"/>
                  </a:schemeClr>
                </a:solidFill>
              </a:rPr>
              <a:t>ii) to compare the indoor and outdoor element pattern; </a:t>
            </a:r>
          </a:p>
          <a:p>
            <a:r>
              <a:rPr lang="en-US" dirty="0">
                <a:solidFill>
                  <a:schemeClr val="accent5">
                    <a:lumMod val="40000"/>
                    <a:lumOff val="60000"/>
                  </a:schemeClr>
                </a:solidFill>
              </a:rPr>
              <a:t>iii) to relate the differences to environmental/house characteristics. </a:t>
            </a:r>
            <a:endParaRPr lang="it-IT" dirty="0">
              <a:solidFill>
                <a:schemeClr val="accent5">
                  <a:lumMod val="40000"/>
                  <a:lumOff val="60000"/>
                </a:schemeClr>
              </a:solidFill>
            </a:endParaRPr>
          </a:p>
        </p:txBody>
      </p:sp>
      <p:sp>
        <p:nvSpPr>
          <p:cNvPr id="5" name="Segnaposto numero diapositiva 4">
            <a:extLst>
              <a:ext uri="{FF2B5EF4-FFF2-40B4-BE49-F238E27FC236}">
                <a16:creationId xmlns="" xmlns:a16="http://schemas.microsoft.com/office/drawing/2014/main" id="{CA754DD0-4731-45FE-9CF2-E6A4571611D5}"/>
              </a:ext>
            </a:extLst>
          </p:cNvPr>
          <p:cNvSpPr>
            <a:spLocks noGrp="1"/>
          </p:cNvSpPr>
          <p:nvPr>
            <p:ph type="sldNum" sz="quarter" idx="12"/>
          </p:nvPr>
        </p:nvSpPr>
        <p:spPr/>
        <p:txBody>
          <a:bodyPr/>
          <a:lstStyle/>
          <a:p>
            <a:fld id="{740D6560-18B0-4EFB-B3E8-8C9321F51262}" type="slidenum">
              <a:rPr lang="it-IT" smtClean="0"/>
              <a:t>5</a:t>
            </a:fld>
            <a:endParaRPr lang="it-IT"/>
          </a:p>
        </p:txBody>
      </p:sp>
      <p:sp>
        <p:nvSpPr>
          <p:cNvPr id="6" name="Segnaposto piè di pagina 2">
            <a:extLst>
              <a:ext uri="{FF2B5EF4-FFF2-40B4-BE49-F238E27FC236}">
                <a16:creationId xmlns="" xmlns:a16="http://schemas.microsoft.com/office/drawing/2014/main" id="{76B042E7-E2AD-4CED-90AA-1A725B2182AC}"/>
              </a:ext>
            </a:extLst>
          </p:cNvPr>
          <p:cNvSpPr txBox="1">
            <a:spLocks/>
          </p:cNvSpPr>
          <p:nvPr/>
        </p:nvSpPr>
        <p:spPr>
          <a:xfrm>
            <a:off x="1447800" y="6381328"/>
            <a:ext cx="4212264" cy="274320"/>
          </a:xfrm>
          <a:prstGeom prst="rect">
            <a:avLst/>
          </a:prstGeom>
        </p:spPr>
        <p:txBody>
          <a:bodyPr/>
          <a:lstStyle>
            <a:defPPr>
              <a:defRPr lang="it-IT"/>
            </a:defPPr>
            <a:lvl1pPr marL="0" algn="r" defTabSz="914400" rtl="0" eaLnBrk="1" latinLnBrk="0" hangingPunct="1">
              <a:defRPr kumimoji="0" sz="1300" kern="1200">
                <a:solidFill>
                  <a:schemeClr val="bg2">
                    <a:tint val="60000"/>
                    <a:satMod val="1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Experimental</a:t>
            </a:r>
            <a:r>
              <a:rPr lang="it-IT" dirty="0"/>
              <a:t> design</a:t>
            </a:r>
          </a:p>
        </p:txBody>
      </p:sp>
      <p:sp>
        <p:nvSpPr>
          <p:cNvPr id="3" name="CasellaDiTesto 2">
            <a:extLst>
              <a:ext uri="{FF2B5EF4-FFF2-40B4-BE49-F238E27FC236}">
                <a16:creationId xmlns="" xmlns:a16="http://schemas.microsoft.com/office/drawing/2014/main" id="{C2669855-7997-4714-A37A-02214E7CF0E5}"/>
              </a:ext>
            </a:extLst>
          </p:cNvPr>
          <p:cNvSpPr txBox="1"/>
          <p:nvPr/>
        </p:nvSpPr>
        <p:spPr>
          <a:xfrm>
            <a:off x="457200" y="1693394"/>
            <a:ext cx="8229600" cy="4524315"/>
          </a:xfrm>
          <a:prstGeom prst="rect">
            <a:avLst/>
          </a:prstGeom>
          <a:noFill/>
        </p:spPr>
        <p:txBody>
          <a:bodyPr wrap="square" rtlCol="0">
            <a:spAutoFit/>
          </a:bodyPr>
          <a:lstStyle/>
          <a:p>
            <a:pPr marL="342900" indent="-342900">
              <a:buFont typeface="Arial" panose="020B0604020202020204" pitchFamily="34" charset="0"/>
              <a:buChar char="•"/>
            </a:pPr>
            <a:r>
              <a:rPr lang="it-IT" sz="2400" b="1" dirty="0" err="1">
                <a:solidFill>
                  <a:srgbClr val="E58B47"/>
                </a:solidFill>
                <a:latin typeface="Verdana" panose="020B0604030504040204" pitchFamily="34" charset="0"/>
                <a:ea typeface="Verdana" panose="020B0604030504040204" pitchFamily="34" charset="0"/>
              </a:rPr>
              <a:t>Species</a:t>
            </a:r>
            <a:r>
              <a:rPr lang="it-IT" sz="2400" b="1" dirty="0">
                <a:solidFill>
                  <a:srgbClr val="E58B47"/>
                </a:solidFill>
                <a:latin typeface="Verdana" panose="020B0604030504040204" pitchFamily="34" charset="0"/>
                <a:ea typeface="Verdana" panose="020B0604030504040204" pitchFamily="34" charset="0"/>
              </a:rPr>
              <a:t>: </a:t>
            </a:r>
            <a:r>
              <a:rPr lang="it-IT" sz="2400" i="1" dirty="0" err="1">
                <a:solidFill>
                  <a:schemeClr val="accent5">
                    <a:lumMod val="40000"/>
                    <a:lumOff val="60000"/>
                  </a:schemeClr>
                </a:solidFill>
                <a:latin typeface="Verdana" panose="020B0604030504040204" pitchFamily="34" charset="0"/>
                <a:ea typeface="Verdana" panose="020B0604030504040204" pitchFamily="34" charset="0"/>
              </a:rPr>
              <a:t>Hypnum</a:t>
            </a:r>
            <a:r>
              <a:rPr lang="it-IT" sz="2400" i="1" dirty="0">
                <a:solidFill>
                  <a:schemeClr val="accent5">
                    <a:lumMod val="40000"/>
                    <a:lumOff val="60000"/>
                  </a:schemeClr>
                </a:solidFill>
                <a:latin typeface="Verdana" panose="020B0604030504040204" pitchFamily="34" charset="0"/>
                <a:ea typeface="Verdana" panose="020B0604030504040204" pitchFamily="34" charset="0"/>
              </a:rPr>
              <a:t> </a:t>
            </a:r>
            <a:r>
              <a:rPr lang="it-IT" sz="2400" i="1" dirty="0" err="1">
                <a:solidFill>
                  <a:schemeClr val="accent5">
                    <a:lumMod val="40000"/>
                    <a:lumOff val="60000"/>
                  </a:schemeClr>
                </a:solidFill>
                <a:latin typeface="Verdana" panose="020B0604030504040204" pitchFamily="34" charset="0"/>
                <a:ea typeface="Verdana" panose="020B0604030504040204" pitchFamily="34" charset="0"/>
              </a:rPr>
              <a:t>cupressiforme</a:t>
            </a:r>
            <a:endParaRPr lang="it-IT" sz="2400" i="1" dirty="0">
              <a:solidFill>
                <a:schemeClr val="accent5">
                  <a:lumMod val="40000"/>
                  <a:lumOff val="60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it-IT" sz="2400" b="1" dirty="0">
                <a:solidFill>
                  <a:srgbClr val="E58B47"/>
                </a:solidFill>
                <a:latin typeface="Verdana" panose="020B0604030504040204" pitchFamily="34" charset="0"/>
                <a:ea typeface="Verdana" panose="020B0604030504040204" pitchFamily="34" charset="0"/>
              </a:rPr>
              <a:t>12 site </a:t>
            </a:r>
            <a:r>
              <a:rPr lang="it-IT" sz="2400" b="1" dirty="0" err="1">
                <a:solidFill>
                  <a:srgbClr val="E58B47"/>
                </a:solidFill>
                <a:latin typeface="Verdana" panose="020B0604030504040204" pitchFamily="34" charset="0"/>
                <a:ea typeface="Verdana" panose="020B0604030504040204" pitchFamily="34" charset="0"/>
              </a:rPr>
              <a:t>pairs</a:t>
            </a:r>
            <a:r>
              <a:rPr lang="it-IT" sz="2400" b="1" dirty="0">
                <a:solidFill>
                  <a:srgbClr val="E58B47"/>
                </a:solidFill>
                <a:latin typeface="Verdana" panose="020B0604030504040204" pitchFamily="34" charset="0"/>
                <a:ea typeface="Verdana" panose="020B0604030504040204" pitchFamily="34" charset="0"/>
              </a:rPr>
              <a:t>:</a:t>
            </a:r>
            <a:r>
              <a:rPr lang="it-IT" sz="2400" dirty="0">
                <a:solidFill>
                  <a:schemeClr val="accent5">
                    <a:lumMod val="40000"/>
                    <a:lumOff val="60000"/>
                  </a:schemeClr>
                </a:solidFill>
                <a:latin typeface="Verdana" panose="020B0604030504040204" pitchFamily="34" charset="0"/>
                <a:ea typeface="Verdana" panose="020B0604030504040204" pitchFamily="34" charset="0"/>
              </a:rPr>
              <a:t> 6 in Metropolitan city of </a:t>
            </a:r>
            <a:r>
              <a:rPr lang="it-IT" sz="2400" dirty="0" err="1">
                <a:solidFill>
                  <a:schemeClr val="accent5">
                    <a:lumMod val="40000"/>
                    <a:lumOff val="60000"/>
                  </a:schemeClr>
                </a:solidFill>
                <a:latin typeface="Verdana" panose="020B0604030504040204" pitchFamily="34" charset="0"/>
                <a:ea typeface="Verdana" panose="020B0604030504040204" pitchFamily="34" charset="0"/>
              </a:rPr>
              <a:t>Naples</a:t>
            </a:r>
            <a:r>
              <a:rPr lang="it-IT" sz="2400" dirty="0">
                <a:solidFill>
                  <a:schemeClr val="accent5">
                    <a:lumMod val="40000"/>
                    <a:lumOff val="60000"/>
                  </a:schemeClr>
                </a:solidFill>
                <a:latin typeface="Verdana" panose="020B0604030504040204" pitchFamily="34" charset="0"/>
                <a:ea typeface="Verdana" panose="020B0604030504040204" pitchFamily="34" charset="0"/>
              </a:rPr>
              <a:t> (</a:t>
            </a:r>
            <a:r>
              <a:rPr lang="it-IT" sz="2400" dirty="0" err="1">
                <a:solidFill>
                  <a:schemeClr val="accent5">
                    <a:lumMod val="40000"/>
                    <a:lumOff val="60000"/>
                  </a:schemeClr>
                </a:solidFill>
                <a:latin typeface="Verdana" panose="020B0604030504040204" pitchFamily="34" charset="0"/>
                <a:ea typeface="Verdana" panose="020B0604030504040204" pitchFamily="34" charset="0"/>
              </a:rPr>
              <a:t>urban</a:t>
            </a:r>
            <a:r>
              <a:rPr lang="it-IT" sz="2400" dirty="0">
                <a:solidFill>
                  <a:schemeClr val="accent5">
                    <a:lumMod val="40000"/>
                    <a:lumOff val="60000"/>
                  </a:schemeClr>
                </a:solidFill>
                <a:latin typeface="Verdana" panose="020B0604030504040204" pitchFamily="34" charset="0"/>
                <a:ea typeface="Verdana" panose="020B0604030504040204" pitchFamily="34" charset="0"/>
              </a:rPr>
              <a:t>), 6 in rural </a:t>
            </a:r>
            <a:r>
              <a:rPr lang="it-IT" sz="2400" dirty="0" err="1">
                <a:solidFill>
                  <a:schemeClr val="accent5">
                    <a:lumMod val="40000"/>
                    <a:lumOff val="60000"/>
                  </a:schemeClr>
                </a:solidFill>
                <a:latin typeface="Verdana" panose="020B0604030504040204" pitchFamily="34" charset="0"/>
                <a:ea typeface="Verdana" panose="020B0604030504040204" pitchFamily="34" charset="0"/>
              </a:rPr>
              <a:t>residential</a:t>
            </a:r>
            <a:r>
              <a:rPr lang="it-IT" sz="2400" dirty="0">
                <a:solidFill>
                  <a:schemeClr val="accent5">
                    <a:lumMod val="40000"/>
                    <a:lumOff val="60000"/>
                  </a:schemeClr>
                </a:solidFill>
                <a:latin typeface="Verdana" panose="020B0604030504040204" pitchFamily="34" charset="0"/>
                <a:ea typeface="Verdana" panose="020B0604030504040204" pitchFamily="34" charset="0"/>
              </a:rPr>
              <a:t> </a:t>
            </a:r>
            <a:r>
              <a:rPr lang="it-IT" sz="2400" dirty="0" err="1">
                <a:solidFill>
                  <a:schemeClr val="accent5">
                    <a:lumMod val="40000"/>
                    <a:lumOff val="60000"/>
                  </a:schemeClr>
                </a:solidFill>
                <a:latin typeface="Verdana" panose="020B0604030504040204" pitchFamily="34" charset="0"/>
                <a:ea typeface="Verdana" panose="020B0604030504040204" pitchFamily="34" charset="0"/>
              </a:rPr>
              <a:t>areas</a:t>
            </a:r>
            <a:r>
              <a:rPr lang="it-IT" sz="2400" dirty="0">
                <a:solidFill>
                  <a:schemeClr val="accent5">
                    <a:lumMod val="40000"/>
                    <a:lumOff val="60000"/>
                  </a:schemeClr>
                </a:solidFill>
                <a:latin typeface="Verdana" panose="020B0604030504040204" pitchFamily="34" charset="0"/>
                <a:ea typeface="Verdana" panose="020B0604030504040204" pitchFamily="34" charset="0"/>
              </a:rPr>
              <a:t> of Campania </a:t>
            </a:r>
            <a:r>
              <a:rPr lang="it-IT" sz="2400" dirty="0" err="1">
                <a:solidFill>
                  <a:schemeClr val="accent5">
                    <a:lumMod val="40000"/>
                    <a:lumOff val="60000"/>
                  </a:schemeClr>
                </a:solidFill>
                <a:latin typeface="Verdana" panose="020B0604030504040204" pitchFamily="34" charset="0"/>
                <a:ea typeface="Verdana" panose="020B0604030504040204" pitchFamily="34" charset="0"/>
              </a:rPr>
              <a:t>region</a:t>
            </a:r>
            <a:r>
              <a:rPr lang="it-IT" sz="2400" dirty="0">
                <a:solidFill>
                  <a:schemeClr val="accent5">
                    <a:lumMod val="40000"/>
                    <a:lumOff val="60000"/>
                  </a:schemeClr>
                </a:solidFill>
                <a:latin typeface="Verdana" panose="020B0604030504040204" pitchFamily="34" charset="0"/>
                <a:ea typeface="Verdana" panose="020B0604030504040204" pitchFamily="34" charset="0"/>
              </a:rPr>
              <a:t> (rural).</a:t>
            </a:r>
          </a:p>
          <a:p>
            <a:pPr marL="342900" indent="-342900">
              <a:buFont typeface="Arial" panose="020B0604020202020204" pitchFamily="34" charset="0"/>
              <a:buChar char="•"/>
            </a:pPr>
            <a:r>
              <a:rPr lang="en-US" sz="2400" b="1" dirty="0">
                <a:solidFill>
                  <a:srgbClr val="E58B47"/>
                </a:solidFill>
                <a:latin typeface="Verdana" panose="020B0604030504040204" pitchFamily="34" charset="0"/>
                <a:ea typeface="Verdana" panose="020B0604030504040204" pitchFamily="34" charset="0"/>
              </a:rPr>
              <a:t>Indoor exposure:</a:t>
            </a:r>
            <a:r>
              <a:rPr lang="en-US" sz="2400" dirty="0">
                <a:solidFill>
                  <a:schemeClr val="accent5">
                    <a:lumMod val="40000"/>
                    <a:lumOff val="60000"/>
                  </a:schemeClr>
                </a:solidFill>
                <a:latin typeface="Verdana" panose="020B0604030504040204" pitchFamily="34" charset="0"/>
                <a:ea typeface="Verdana" panose="020B0604030504040204" pitchFamily="34" charset="0"/>
              </a:rPr>
              <a:t> bags fixed in triplicate at 2 meters above the floor in bedroom or living room.</a:t>
            </a:r>
          </a:p>
          <a:p>
            <a:pPr marL="342900" indent="-342900">
              <a:buFont typeface="Arial" panose="020B0604020202020204" pitchFamily="34" charset="0"/>
              <a:buChar char="•"/>
            </a:pPr>
            <a:r>
              <a:rPr lang="en-US" sz="2400" b="1" dirty="0">
                <a:solidFill>
                  <a:srgbClr val="E58B47"/>
                </a:solidFill>
                <a:latin typeface="Verdana" panose="020B0604030504040204" pitchFamily="34" charset="0"/>
                <a:ea typeface="Verdana" panose="020B0604030504040204" pitchFamily="34" charset="0"/>
              </a:rPr>
              <a:t>Parallel outdoor exposures:</a:t>
            </a:r>
            <a:r>
              <a:rPr lang="en-US" sz="2400" dirty="0">
                <a:solidFill>
                  <a:schemeClr val="accent5">
                    <a:lumMod val="40000"/>
                    <a:lumOff val="60000"/>
                  </a:schemeClr>
                </a:solidFill>
                <a:latin typeface="Verdana" panose="020B0604030504040204" pitchFamily="34" charset="0"/>
                <a:ea typeface="Verdana" panose="020B0604030504040204" pitchFamily="34" charset="0"/>
              </a:rPr>
              <a:t> bags (in triplicate) assured on the balconies corresponding to the rooms hosting the indoor biosensors.</a:t>
            </a:r>
          </a:p>
          <a:p>
            <a:pPr marL="342900" indent="-342900">
              <a:buFont typeface="Arial" panose="020B0604020202020204" pitchFamily="34" charset="0"/>
              <a:buChar char="•"/>
            </a:pPr>
            <a:r>
              <a:rPr lang="en-US" sz="2400" b="1" dirty="0">
                <a:solidFill>
                  <a:srgbClr val="E58B47"/>
                </a:solidFill>
                <a:latin typeface="Verdana" panose="020B0604030504040204" pitchFamily="34" charset="0"/>
                <a:ea typeface="Verdana" panose="020B0604030504040204" pitchFamily="34" charset="0"/>
              </a:rPr>
              <a:t>Exposure duration:</a:t>
            </a:r>
            <a:r>
              <a:rPr lang="en-US" sz="2400" dirty="0">
                <a:solidFill>
                  <a:schemeClr val="accent5">
                    <a:lumMod val="40000"/>
                    <a:lumOff val="60000"/>
                  </a:schemeClr>
                </a:solidFill>
                <a:latin typeface="Verdana" panose="020B0604030504040204" pitchFamily="34" charset="0"/>
                <a:ea typeface="Verdana" panose="020B0604030504040204" pitchFamily="34" charset="0"/>
              </a:rPr>
              <a:t>12 weeks</a:t>
            </a:r>
          </a:p>
          <a:p>
            <a:pPr marL="342900" indent="-342900">
              <a:buFont typeface="Arial" panose="020B0604020202020204" pitchFamily="34" charset="0"/>
              <a:buChar char="•"/>
            </a:pPr>
            <a:r>
              <a:rPr lang="en-US" sz="2400" b="1" dirty="0">
                <a:solidFill>
                  <a:srgbClr val="E58B47"/>
                </a:solidFill>
                <a:latin typeface="Verdana" panose="020B0604030504040204" pitchFamily="34" charset="0"/>
                <a:ea typeface="Verdana" panose="020B0604030504040204" pitchFamily="34" charset="0"/>
              </a:rPr>
              <a:t>Analysis</a:t>
            </a:r>
            <a:r>
              <a:rPr lang="en-US" sz="2400" dirty="0">
                <a:solidFill>
                  <a:schemeClr val="accent5">
                    <a:lumMod val="40000"/>
                    <a:lumOff val="60000"/>
                  </a:schemeClr>
                </a:solidFill>
                <a:latin typeface="Verdana" panose="020B0604030504040204" pitchFamily="34" charset="0"/>
                <a:ea typeface="Verdana" panose="020B0604030504040204" pitchFamily="34" charset="0"/>
              </a:rPr>
              <a:t>: ICP-MS, 53 elements</a:t>
            </a:r>
            <a:endParaRPr lang="it-IT" sz="2400" dirty="0">
              <a:solidFill>
                <a:schemeClr val="accent5">
                  <a:lumMod val="40000"/>
                  <a:lumOff val="60000"/>
                </a:schemeClr>
              </a:solidFill>
              <a:latin typeface="Verdana" panose="020B0604030504040204" pitchFamily="34" charset="0"/>
              <a:ea typeface="Verdana" panose="020B0604030504040204" pitchFamily="34" charset="0"/>
            </a:endParaRPr>
          </a:p>
        </p:txBody>
      </p:sp>
      <p:sp>
        <p:nvSpPr>
          <p:cNvPr id="5" name="Segnaposto numero diapositiva 4">
            <a:extLst>
              <a:ext uri="{FF2B5EF4-FFF2-40B4-BE49-F238E27FC236}">
                <a16:creationId xmlns="" xmlns:a16="http://schemas.microsoft.com/office/drawing/2014/main" id="{0D932753-D03D-450F-AD42-AD3A8B866A98}"/>
              </a:ext>
            </a:extLst>
          </p:cNvPr>
          <p:cNvSpPr>
            <a:spLocks noGrp="1"/>
          </p:cNvSpPr>
          <p:nvPr>
            <p:ph type="sldNum" sz="quarter" idx="12"/>
          </p:nvPr>
        </p:nvSpPr>
        <p:spPr/>
        <p:txBody>
          <a:bodyPr/>
          <a:lstStyle/>
          <a:p>
            <a:fld id="{740D6560-18B0-4EFB-B3E8-8C9321F51262}" type="slidenum">
              <a:rPr lang="it-IT" smtClean="0"/>
              <a:t>6</a:t>
            </a:fld>
            <a:endParaRPr lang="it-IT"/>
          </a:p>
        </p:txBody>
      </p:sp>
      <p:sp>
        <p:nvSpPr>
          <p:cNvPr id="6" name="Segnaposto piè di pagina 2">
            <a:extLst>
              <a:ext uri="{FF2B5EF4-FFF2-40B4-BE49-F238E27FC236}">
                <a16:creationId xmlns="" xmlns:a16="http://schemas.microsoft.com/office/drawing/2014/main" id="{2467C861-AF1A-43F5-AD22-EF7CFC85ABBA}"/>
              </a:ext>
            </a:extLst>
          </p:cNvPr>
          <p:cNvSpPr>
            <a:spLocks noGrp="1"/>
          </p:cNvSpPr>
          <p:nvPr>
            <p:ph type="ftr" sz="quarter" idx="11"/>
          </p:nvPr>
        </p:nvSpPr>
        <p:spPr>
          <a:xfrm>
            <a:off x="1295400" y="6400800"/>
            <a:ext cx="4212264" cy="274320"/>
          </a:xfrm>
        </p:spPr>
        <p:txBody>
          <a:body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Results</a:t>
            </a:r>
            <a:r>
              <a:rPr lang="it-IT" dirty="0"/>
              <a:t>: </a:t>
            </a:r>
            <a:r>
              <a:rPr lang="it-IT" dirty="0" err="1"/>
              <a:t>Enrichment</a:t>
            </a:r>
            <a:endParaRPr lang="it-IT" dirty="0"/>
          </a:p>
        </p:txBody>
      </p:sp>
      <p:sp>
        <p:nvSpPr>
          <p:cNvPr id="3" name="Segnaposto contenuto 2"/>
          <p:cNvSpPr>
            <a:spLocks noGrp="1"/>
          </p:cNvSpPr>
          <p:nvPr>
            <p:ph idx="1"/>
          </p:nvPr>
        </p:nvSpPr>
        <p:spPr/>
        <p:txBody>
          <a:bodyPr>
            <a:noAutofit/>
          </a:bodyPr>
          <a:lstStyle/>
          <a:p>
            <a:r>
              <a:rPr lang="en-US" sz="2800" dirty="0">
                <a:latin typeface="Georgia" panose="02040502050405020303" pitchFamily="18" charset="0"/>
                <a:ea typeface="Verdana" panose="020B0604030504040204" pitchFamily="34" charset="0"/>
              </a:rPr>
              <a:t>15 (</a:t>
            </a:r>
            <a:r>
              <a:rPr lang="en-US" sz="2800" dirty="0">
                <a:ln w="3175">
                  <a:noFill/>
                </a:ln>
                <a:latin typeface="Georgia" panose="02040502050405020303" pitchFamily="18" charset="0"/>
                <a:ea typeface="Verdana" panose="020B0604030504040204" pitchFamily="34" charset="0"/>
              </a:rPr>
              <a:t>As, B, Ca, Co, Cr, Cu, Mn, Mo, Ni, Sb, Se, Sn, Sr, V, Zn</a:t>
            </a:r>
            <a:r>
              <a:rPr lang="en-US" sz="2800" dirty="0">
                <a:latin typeface="Georgia" panose="02040502050405020303" pitchFamily="18" charset="0"/>
                <a:ea typeface="Verdana" panose="020B0604030504040204" pitchFamily="34" charset="0"/>
              </a:rPr>
              <a:t>) enriched outdoor </a:t>
            </a:r>
          </a:p>
          <a:p>
            <a:r>
              <a:rPr lang="en-US" sz="2800" dirty="0">
                <a:latin typeface="Georgia" panose="02040502050405020303" pitchFamily="18" charset="0"/>
                <a:ea typeface="Verdana" panose="020B0604030504040204" pitchFamily="34" charset="0"/>
              </a:rPr>
              <a:t>7 of them (As, B, Cr, Mo, Ni, Se, V) enriched indoor</a:t>
            </a:r>
          </a:p>
          <a:p>
            <a:r>
              <a:rPr lang="it-IT" sz="2800" dirty="0" err="1">
                <a:latin typeface="Georgia" panose="02040502050405020303" pitchFamily="18" charset="0"/>
                <a:ea typeface="Verdana" panose="020B0604030504040204" pitchFamily="34" charset="0"/>
              </a:rPr>
              <a:t>Assessment</a:t>
            </a:r>
            <a:r>
              <a:rPr lang="it-IT" sz="2800" dirty="0">
                <a:latin typeface="Georgia" panose="02040502050405020303" pitchFamily="18" charset="0"/>
                <a:ea typeface="Verdana" panose="020B0604030504040204" pitchFamily="34" charset="0"/>
              </a:rPr>
              <a:t> of </a:t>
            </a:r>
            <a:r>
              <a:rPr lang="it-IT" sz="2800" dirty="0" err="1">
                <a:latin typeface="Georgia" panose="02040502050405020303" pitchFamily="18" charset="0"/>
                <a:ea typeface="Verdana" panose="020B0604030504040204" pitchFamily="34" charset="0"/>
              </a:rPr>
              <a:t>enrichment</a:t>
            </a:r>
            <a:r>
              <a:rPr lang="it-IT" sz="2800" dirty="0">
                <a:latin typeface="Georgia" panose="02040502050405020303" pitchFamily="18" charset="0"/>
                <a:ea typeface="Verdana" panose="020B0604030504040204" pitchFamily="34" charset="0"/>
              </a:rPr>
              <a:t>:</a:t>
            </a:r>
          </a:p>
          <a:p>
            <a:pPr marL="0" indent="0">
              <a:buNone/>
            </a:pPr>
            <a:r>
              <a:rPr lang="it-IT" sz="2800" dirty="0">
                <a:latin typeface="Georgia" panose="02040502050405020303" pitchFamily="18" charset="0"/>
                <a:ea typeface="Verdana" panose="020B0604030504040204" pitchFamily="34" charset="0"/>
              </a:rPr>
              <a:t> </a:t>
            </a:r>
            <a:r>
              <a:rPr lang="it-IT" sz="2800" dirty="0" err="1">
                <a:solidFill>
                  <a:srgbClr val="E58B47"/>
                </a:solidFill>
                <a:latin typeface="Georgia" panose="02040502050405020303" pitchFamily="18" charset="0"/>
                <a:ea typeface="Verdana" panose="020B0604030504040204" pitchFamily="34" charset="0"/>
              </a:rPr>
              <a:t>xCi</a:t>
            </a:r>
            <a:r>
              <a:rPr lang="it-IT" sz="2800" dirty="0">
                <a:solidFill>
                  <a:srgbClr val="E58B47"/>
                </a:solidFill>
                <a:latin typeface="Georgia" panose="02040502050405020303" pitchFamily="18" charset="0"/>
                <a:ea typeface="Verdana" panose="020B0604030504040204" pitchFamily="34" charset="0"/>
              </a:rPr>
              <a:t> + 1.96 </a:t>
            </a:r>
            <a:r>
              <a:rPr lang="it-IT" sz="2800" dirty="0" err="1">
                <a:solidFill>
                  <a:srgbClr val="E58B47"/>
                </a:solidFill>
                <a:latin typeface="Georgia" panose="02040502050405020303" pitchFamily="18" charset="0"/>
                <a:ea typeface="Verdana" panose="020B0604030504040204" pitchFamily="34" charset="0"/>
              </a:rPr>
              <a:t>sCi</a:t>
            </a:r>
            <a:r>
              <a:rPr lang="it-IT" sz="2800" dirty="0">
                <a:latin typeface="Georgia" panose="02040502050405020303" pitchFamily="18" charset="0"/>
                <a:ea typeface="Verdana" panose="020B0604030504040204" pitchFamily="34" charset="0"/>
              </a:rPr>
              <a:t>, </a:t>
            </a:r>
          </a:p>
          <a:p>
            <a:pPr marL="0" indent="0">
              <a:buNone/>
            </a:pPr>
            <a:r>
              <a:rPr lang="en-US" sz="2800" dirty="0">
                <a:latin typeface="Georgia" panose="02040502050405020303" pitchFamily="18" charset="0"/>
                <a:ea typeface="Verdana" panose="020B0604030504040204" pitchFamily="34" charset="0"/>
              </a:rPr>
              <a:t>where </a:t>
            </a:r>
            <a:r>
              <a:rPr lang="en-US" sz="2800" dirty="0" err="1">
                <a:solidFill>
                  <a:srgbClr val="E58B47"/>
                </a:solidFill>
                <a:latin typeface="Georgia" panose="02040502050405020303" pitchFamily="18" charset="0"/>
                <a:ea typeface="Verdana" panose="020B0604030504040204" pitchFamily="34" charset="0"/>
              </a:rPr>
              <a:t>xCi</a:t>
            </a:r>
            <a:r>
              <a:rPr lang="en-US" sz="2800" dirty="0">
                <a:latin typeface="Georgia" panose="02040502050405020303" pitchFamily="18" charset="0"/>
                <a:ea typeface="Verdana" panose="020B0604030504040204" pitchFamily="34" charset="0"/>
              </a:rPr>
              <a:t> is the mean initial concentration in unexposed moss and </a:t>
            </a:r>
            <a:r>
              <a:rPr lang="en-US" sz="2800" dirty="0" err="1">
                <a:solidFill>
                  <a:srgbClr val="E58B47"/>
                </a:solidFill>
                <a:latin typeface="Georgia" panose="02040502050405020303" pitchFamily="18" charset="0"/>
                <a:ea typeface="Verdana" panose="020B0604030504040204" pitchFamily="34" charset="0"/>
              </a:rPr>
              <a:t>sCi</a:t>
            </a:r>
            <a:r>
              <a:rPr lang="en-US" sz="2800" dirty="0">
                <a:latin typeface="Georgia" panose="02040502050405020303" pitchFamily="18" charset="0"/>
                <a:ea typeface="Verdana" panose="020B0604030504040204" pitchFamily="34" charset="0"/>
              </a:rPr>
              <a:t> is the corresponding standard deviation (Couto et al., 2004 as</a:t>
            </a:r>
          </a:p>
          <a:p>
            <a:pPr marL="0" indent="0">
              <a:buNone/>
            </a:pPr>
            <a:r>
              <a:rPr lang="it-IT" sz="2800" dirty="0" err="1">
                <a:latin typeface="Georgia" panose="02040502050405020303" pitchFamily="18" charset="0"/>
                <a:ea typeface="Verdana" panose="020B0604030504040204" pitchFamily="34" charset="0"/>
              </a:rPr>
              <a:t>modified</a:t>
            </a:r>
            <a:r>
              <a:rPr lang="it-IT" sz="2800" dirty="0">
                <a:latin typeface="Georgia" panose="02040502050405020303" pitchFamily="18" charset="0"/>
                <a:ea typeface="Verdana" panose="020B0604030504040204" pitchFamily="34" charset="0"/>
              </a:rPr>
              <a:t> in Ares et al., 2015)</a:t>
            </a:r>
          </a:p>
        </p:txBody>
      </p:sp>
      <p:sp>
        <p:nvSpPr>
          <p:cNvPr id="5" name="Segnaposto numero diapositiva 4">
            <a:extLst>
              <a:ext uri="{FF2B5EF4-FFF2-40B4-BE49-F238E27FC236}">
                <a16:creationId xmlns="" xmlns:a16="http://schemas.microsoft.com/office/drawing/2014/main" id="{F9DD9D4F-20E0-4BE7-AAF5-ABEAD4EEDA4F}"/>
              </a:ext>
            </a:extLst>
          </p:cNvPr>
          <p:cNvSpPr>
            <a:spLocks noGrp="1"/>
          </p:cNvSpPr>
          <p:nvPr>
            <p:ph type="sldNum" sz="quarter" idx="12"/>
          </p:nvPr>
        </p:nvSpPr>
        <p:spPr/>
        <p:txBody>
          <a:bodyPr/>
          <a:lstStyle/>
          <a:p>
            <a:fld id="{740D6560-18B0-4EFB-B3E8-8C9321F51262}" type="slidenum">
              <a:rPr lang="it-IT" smtClean="0"/>
              <a:t>7</a:t>
            </a:fld>
            <a:endParaRPr lang="it-IT"/>
          </a:p>
        </p:txBody>
      </p:sp>
      <p:sp>
        <p:nvSpPr>
          <p:cNvPr id="6" name="Segnaposto piè di pagina 2">
            <a:extLst>
              <a:ext uri="{FF2B5EF4-FFF2-40B4-BE49-F238E27FC236}">
                <a16:creationId xmlns="" xmlns:a16="http://schemas.microsoft.com/office/drawing/2014/main" id="{4536B1C2-EB4F-41DA-8CF6-109AAF0BBF33}"/>
              </a:ext>
            </a:extLst>
          </p:cNvPr>
          <p:cNvSpPr>
            <a:spLocks noGrp="1"/>
          </p:cNvSpPr>
          <p:nvPr>
            <p:ph type="ftr" sz="quarter" idx="11"/>
          </p:nvPr>
        </p:nvSpPr>
        <p:spPr>
          <a:xfrm>
            <a:off x="1295400" y="6400800"/>
            <a:ext cx="4212264" cy="274320"/>
          </a:xfrm>
        </p:spPr>
        <p:txBody>
          <a:body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GB" dirty="0"/>
          </a:p>
          <a:p>
            <a:pPr algn="ctr">
              <a:lnSpc>
                <a:spcPct val="107000"/>
              </a:lnSpc>
              <a:spcAft>
                <a:spcPts val="800"/>
              </a:spcAft>
            </a:pPr>
            <a:endParaRPr lang="en-GB" dirty="0">
              <a:latin typeface="Calibri"/>
              <a:ea typeface="Calibri"/>
              <a:cs typeface="Times New Roman"/>
            </a:endParaRPr>
          </a:p>
          <a:p>
            <a:endParaRPr lang="it-IT" dirty="0"/>
          </a:p>
        </p:txBody>
      </p:sp>
      <p:sp>
        <p:nvSpPr>
          <p:cNvPr id="2" name="Titolo 1"/>
          <p:cNvSpPr>
            <a:spLocks noGrp="1"/>
          </p:cNvSpPr>
          <p:nvPr>
            <p:ph type="title"/>
          </p:nvPr>
        </p:nvSpPr>
        <p:spPr/>
        <p:txBody>
          <a:bodyPr/>
          <a:lstStyle/>
          <a:p>
            <a:r>
              <a:rPr lang="it-IT" dirty="0"/>
              <a:t>Cluster </a:t>
            </a:r>
            <a:r>
              <a:rPr lang="it-IT" dirty="0" err="1"/>
              <a:t>analysis</a:t>
            </a:r>
            <a:r>
              <a:rPr lang="it-IT" dirty="0"/>
              <a:t> </a:t>
            </a:r>
            <a:r>
              <a:rPr lang="it-IT" dirty="0" err="1"/>
              <a:t>of</a:t>
            </a:r>
            <a:r>
              <a:rPr lang="it-IT" dirty="0"/>
              <a:t> </a:t>
            </a:r>
            <a:r>
              <a:rPr lang="it-IT" dirty="0" err="1"/>
              <a:t>all</a:t>
            </a:r>
            <a:r>
              <a:rPr lang="it-IT" dirty="0"/>
              <a:t> </a:t>
            </a:r>
            <a:r>
              <a:rPr lang="it-IT" dirty="0" err="1"/>
              <a:t>sites</a:t>
            </a:r>
            <a:endParaRPr lang="it-IT"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pSp>
        <p:nvGrpSpPr>
          <p:cNvPr id="8" name="Gruppo 7"/>
          <p:cNvGrpSpPr/>
          <p:nvPr/>
        </p:nvGrpSpPr>
        <p:grpSpPr>
          <a:xfrm>
            <a:off x="1835696" y="1772816"/>
            <a:ext cx="5256584" cy="4680520"/>
            <a:chOff x="2771800" y="1772816"/>
            <a:chExt cx="4176464" cy="3888432"/>
          </a:xfrm>
        </p:grpSpPr>
        <p:sp>
          <p:nvSpPr>
            <p:cNvPr id="7" name="Rettangolo arrotondato 6"/>
            <p:cNvSpPr/>
            <p:nvPr/>
          </p:nvSpPr>
          <p:spPr>
            <a:xfrm>
              <a:off x="2771800" y="1772816"/>
              <a:ext cx="4176464" cy="38884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5" name="Immagine 2"/>
            <p:cNvPicPr>
              <a:picLocks noChangeAspect="1" noChangeArrowheads="1"/>
            </p:cNvPicPr>
            <p:nvPr/>
          </p:nvPicPr>
          <p:blipFill>
            <a:blip r:embed="rId3" cstate="print"/>
            <a:srcRect/>
            <a:stretch>
              <a:fillRect/>
            </a:stretch>
          </p:blipFill>
          <p:spPr bwMode="auto">
            <a:xfrm>
              <a:off x="2915816" y="1923523"/>
              <a:ext cx="3577358" cy="3312368"/>
            </a:xfrm>
            <a:prstGeom prst="rect">
              <a:avLst/>
            </a:prstGeom>
            <a:noFill/>
          </p:spPr>
        </p:pic>
      </p:grpSp>
      <p:sp>
        <p:nvSpPr>
          <p:cNvPr id="1027" name="Rectangle 3"/>
          <p:cNvSpPr>
            <a:spLocks noChangeArrowheads="1"/>
          </p:cNvSpPr>
          <p:nvPr/>
        </p:nvSpPr>
        <p:spPr bwMode="auto">
          <a:xfrm>
            <a:off x="0" y="3552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pitchFamily="34" charset="0"/>
              <a:cs typeface="Arial" pitchFamily="34" charset="0"/>
            </a:endParaRPr>
          </a:p>
        </p:txBody>
      </p:sp>
      <p:sp>
        <p:nvSpPr>
          <p:cNvPr id="9" name="CasellaDiTesto 8"/>
          <p:cNvSpPr txBox="1"/>
          <p:nvPr/>
        </p:nvSpPr>
        <p:spPr>
          <a:xfrm>
            <a:off x="3855971" y="3028996"/>
            <a:ext cx="1224136" cy="369332"/>
          </a:xfrm>
          <a:prstGeom prst="rect">
            <a:avLst/>
          </a:prstGeom>
          <a:noFill/>
        </p:spPr>
        <p:txBody>
          <a:bodyPr wrap="square" rtlCol="0">
            <a:spAutoFit/>
          </a:bodyPr>
          <a:lstStyle/>
          <a:p>
            <a:r>
              <a:rPr lang="it-IT" dirty="0">
                <a:solidFill>
                  <a:srgbClr val="FF0000"/>
                </a:solidFill>
              </a:rPr>
              <a:t>INDOOR</a:t>
            </a:r>
          </a:p>
        </p:txBody>
      </p:sp>
      <p:sp>
        <p:nvSpPr>
          <p:cNvPr id="10" name="CasellaDiTesto 9"/>
          <p:cNvSpPr txBox="1"/>
          <p:nvPr/>
        </p:nvSpPr>
        <p:spPr>
          <a:xfrm>
            <a:off x="3635896" y="4941168"/>
            <a:ext cx="1368152" cy="369332"/>
          </a:xfrm>
          <a:prstGeom prst="rect">
            <a:avLst/>
          </a:prstGeom>
          <a:noFill/>
        </p:spPr>
        <p:txBody>
          <a:bodyPr wrap="square" rtlCol="0">
            <a:spAutoFit/>
          </a:bodyPr>
          <a:lstStyle/>
          <a:p>
            <a:r>
              <a:rPr lang="it-IT" dirty="0">
                <a:solidFill>
                  <a:srgbClr val="00B0F0"/>
                </a:solidFill>
              </a:rPr>
              <a:t>OUTDOOR</a:t>
            </a:r>
          </a:p>
        </p:txBody>
      </p:sp>
      <p:sp>
        <p:nvSpPr>
          <p:cNvPr id="5" name="Segnaposto numero diapositiva 4">
            <a:extLst>
              <a:ext uri="{FF2B5EF4-FFF2-40B4-BE49-F238E27FC236}">
                <a16:creationId xmlns="" xmlns:a16="http://schemas.microsoft.com/office/drawing/2014/main" id="{E9D8CF57-DA27-4562-9C82-BE1B0E091E74}"/>
              </a:ext>
            </a:extLst>
          </p:cNvPr>
          <p:cNvSpPr>
            <a:spLocks noGrp="1"/>
          </p:cNvSpPr>
          <p:nvPr>
            <p:ph type="sldNum" sz="quarter" idx="12"/>
          </p:nvPr>
        </p:nvSpPr>
        <p:spPr/>
        <p:txBody>
          <a:bodyPr/>
          <a:lstStyle/>
          <a:p>
            <a:fld id="{740D6560-18B0-4EFB-B3E8-8C9321F51262}" type="slidenum">
              <a:rPr lang="it-IT" smtClean="0"/>
              <a:t>8</a:t>
            </a:fld>
            <a:endParaRPr lang="it-IT"/>
          </a:p>
        </p:txBody>
      </p:sp>
      <p:cxnSp>
        <p:nvCxnSpPr>
          <p:cNvPr id="11" name="Connettore 2 10">
            <a:extLst>
              <a:ext uri="{FF2B5EF4-FFF2-40B4-BE49-F238E27FC236}">
                <a16:creationId xmlns="" xmlns:a16="http://schemas.microsoft.com/office/drawing/2014/main" id="{BF43D8B8-9448-48E2-9D29-378EB51E11F6}"/>
              </a:ext>
            </a:extLst>
          </p:cNvPr>
          <p:cNvCxnSpPr>
            <a:cxnSpLocks/>
          </p:cNvCxnSpPr>
          <p:nvPr/>
        </p:nvCxnSpPr>
        <p:spPr>
          <a:xfrm>
            <a:off x="2016958" y="2564904"/>
            <a:ext cx="538818"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Segnaposto piè di pagina 2">
            <a:extLst>
              <a:ext uri="{FF2B5EF4-FFF2-40B4-BE49-F238E27FC236}">
                <a16:creationId xmlns="" xmlns:a16="http://schemas.microsoft.com/office/drawing/2014/main" id="{AC86FC6A-9B39-461E-82B5-F409E144A0DF}"/>
              </a:ext>
            </a:extLst>
          </p:cNvPr>
          <p:cNvSpPr>
            <a:spLocks noGrp="1"/>
          </p:cNvSpPr>
          <p:nvPr>
            <p:ph type="ftr" sz="quarter" idx="11"/>
          </p:nvPr>
        </p:nvSpPr>
        <p:spPr>
          <a:xfrm>
            <a:off x="1295400" y="6447998"/>
            <a:ext cx="4212264" cy="274320"/>
          </a:xfrm>
        </p:spPr>
        <p:txBody>
          <a:body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Outdoor PCA – </a:t>
            </a:r>
            <a:r>
              <a:rPr lang="it-IT" dirty="0" err="1"/>
              <a:t>only</a:t>
            </a:r>
            <a:r>
              <a:rPr lang="it-IT" dirty="0"/>
              <a:t> </a:t>
            </a:r>
            <a:r>
              <a:rPr lang="it-IT" dirty="0" err="1"/>
              <a:t>enriched</a:t>
            </a:r>
            <a:r>
              <a:rPr lang="it-IT" dirty="0"/>
              <a:t> </a:t>
            </a:r>
            <a:r>
              <a:rPr lang="it-IT" dirty="0" err="1"/>
              <a:t>elements</a:t>
            </a:r>
            <a:endParaRPr lang="it-IT" dirty="0"/>
          </a:p>
        </p:txBody>
      </p:sp>
      <p:grpSp>
        <p:nvGrpSpPr>
          <p:cNvPr id="13" name="Gruppo 12"/>
          <p:cNvGrpSpPr/>
          <p:nvPr/>
        </p:nvGrpSpPr>
        <p:grpSpPr>
          <a:xfrm>
            <a:off x="1902424" y="1556792"/>
            <a:ext cx="5405880" cy="4824536"/>
            <a:chOff x="1326360" y="764704"/>
            <a:chExt cx="5405880" cy="4824536"/>
          </a:xfrm>
        </p:grpSpPr>
        <p:sp>
          <p:nvSpPr>
            <p:cNvPr id="12" name="Rettangolo arrotondato 11"/>
            <p:cNvSpPr/>
            <p:nvPr/>
          </p:nvSpPr>
          <p:spPr>
            <a:xfrm>
              <a:off x="1326360" y="764704"/>
              <a:ext cx="5405880" cy="482453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bwMode="auto">
            <a:xfrm rot="5607530">
              <a:off x="3903663" y="2368867"/>
              <a:ext cx="1865630" cy="1310005"/>
            </a:xfrm>
            <a:prstGeom prst="ellipse">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p>
          </p:txBody>
        </p:sp>
        <p:sp>
          <p:nvSpPr>
            <p:cNvPr id="7" name="Ovale 6"/>
            <p:cNvSpPr/>
            <p:nvPr/>
          </p:nvSpPr>
          <p:spPr bwMode="auto">
            <a:xfrm rot="1709829">
              <a:off x="2780030" y="1612265"/>
              <a:ext cx="1478915" cy="956310"/>
            </a:xfrm>
            <a:prstGeom prst="ellipse">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p>
          </p:txBody>
        </p:sp>
        <p:sp>
          <p:nvSpPr>
            <p:cNvPr id="8" name="Ovale 7"/>
            <p:cNvSpPr/>
            <p:nvPr/>
          </p:nvSpPr>
          <p:spPr bwMode="auto">
            <a:xfrm rot="1709829">
              <a:off x="2639695" y="3637280"/>
              <a:ext cx="1243965" cy="593090"/>
            </a:xfrm>
            <a:prstGeom prst="ellipse">
              <a:avLst/>
            </a:prstGeom>
            <a:solidFill>
              <a:schemeClr val="bg1">
                <a:lumMod val="65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p>
          </p:txBody>
        </p:sp>
        <p:pic>
          <p:nvPicPr>
            <p:cNvPr id="20481" name="Immagine 4"/>
            <p:cNvPicPr>
              <a:picLocks noChangeAspect="1" noChangeArrowheads="1"/>
            </p:cNvPicPr>
            <p:nvPr/>
          </p:nvPicPr>
          <p:blipFill>
            <a:blip r:embed="rId3" cstate="print"/>
            <a:srcRect/>
            <a:stretch>
              <a:fillRect/>
            </a:stretch>
          </p:blipFill>
          <p:spPr bwMode="auto">
            <a:xfrm>
              <a:off x="1403648" y="893244"/>
              <a:ext cx="4867275" cy="4505325"/>
            </a:xfrm>
            <a:prstGeom prst="rect">
              <a:avLst/>
            </a:prstGeom>
            <a:noFill/>
          </p:spPr>
        </p:pic>
      </p:gr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486"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487" name="Rectangle 7"/>
          <p:cNvSpPr>
            <a:spLocks noChangeArrowheads="1"/>
          </p:cNvSpPr>
          <p:nvPr/>
        </p:nvSpPr>
        <p:spPr bwMode="auto">
          <a:xfrm>
            <a:off x="0" y="496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pitchFamily="34" charset="0"/>
              <a:cs typeface="Arial" pitchFamily="34" charset="0"/>
            </a:endParaRPr>
          </a:p>
        </p:txBody>
      </p:sp>
      <p:sp>
        <p:nvSpPr>
          <p:cNvPr id="3" name="Segnaposto piè di pagina 2">
            <a:extLst>
              <a:ext uri="{FF2B5EF4-FFF2-40B4-BE49-F238E27FC236}">
                <a16:creationId xmlns="" xmlns:a16="http://schemas.microsoft.com/office/drawing/2014/main" id="{AC7E30BD-0222-4079-B3A6-B82F3CF06979}"/>
              </a:ext>
            </a:extLst>
          </p:cNvPr>
          <p:cNvSpPr>
            <a:spLocks noGrp="1"/>
          </p:cNvSpPr>
          <p:nvPr>
            <p:ph type="ftr" sz="quarter" idx="11"/>
          </p:nvPr>
        </p:nvSpPr>
        <p:spPr/>
        <p:txBody>
          <a:bodyPr/>
          <a:lstStyle/>
          <a:p>
            <a:r>
              <a:rPr lang="en-US" sz="1400" dirty="0">
                <a:solidFill>
                  <a:schemeClr val="accent5">
                    <a:lumMod val="60000"/>
                    <a:lumOff val="40000"/>
                  </a:schemeClr>
                </a:solidFill>
              </a:rPr>
              <a:t>8 BIOMAP - </a:t>
            </a:r>
            <a:r>
              <a:rPr lang="en-US" sz="1400" dirty="0" err="1">
                <a:solidFill>
                  <a:schemeClr val="accent5">
                    <a:lumMod val="60000"/>
                    <a:lumOff val="40000"/>
                  </a:schemeClr>
                </a:solidFill>
              </a:rPr>
              <a:t>Dubna</a:t>
            </a:r>
            <a:r>
              <a:rPr lang="en-US" sz="1400" dirty="0">
                <a:solidFill>
                  <a:schemeClr val="accent5">
                    <a:lumMod val="60000"/>
                    <a:lumOff val="40000"/>
                  </a:schemeClr>
                </a:solidFill>
              </a:rPr>
              <a:t>, 2-7 July 2018</a:t>
            </a:r>
            <a:endParaRPr lang="it-IT" sz="1400" dirty="0">
              <a:solidFill>
                <a:schemeClr val="accent5">
                  <a:lumMod val="60000"/>
                  <a:lumOff val="40000"/>
                </a:schemeClr>
              </a:solidFill>
            </a:endParaRPr>
          </a:p>
        </p:txBody>
      </p:sp>
      <p:sp>
        <p:nvSpPr>
          <p:cNvPr id="4" name="Segnaposto numero diapositiva 3">
            <a:extLst>
              <a:ext uri="{FF2B5EF4-FFF2-40B4-BE49-F238E27FC236}">
                <a16:creationId xmlns="" xmlns:a16="http://schemas.microsoft.com/office/drawing/2014/main" id="{F8CAB7CE-1F5A-469E-844E-6D42B22F571C}"/>
              </a:ext>
            </a:extLst>
          </p:cNvPr>
          <p:cNvSpPr>
            <a:spLocks noGrp="1"/>
          </p:cNvSpPr>
          <p:nvPr>
            <p:ph type="sldNum" sz="quarter" idx="12"/>
          </p:nvPr>
        </p:nvSpPr>
        <p:spPr/>
        <p:txBody>
          <a:bodyPr/>
          <a:lstStyle/>
          <a:p>
            <a:fld id="{740D6560-18B0-4EFB-B3E8-8C9321F51262}" type="slidenum">
              <a:rPr lang="it-IT" smtClean="0"/>
              <a:t>9</a:t>
            </a:fld>
            <a:endParaRPr lang="it-IT"/>
          </a:p>
        </p:txBody>
      </p:sp>
      <p:cxnSp>
        <p:nvCxnSpPr>
          <p:cNvPr id="16" name="Connettore 2 15">
            <a:extLst>
              <a:ext uri="{FF2B5EF4-FFF2-40B4-BE49-F238E27FC236}">
                <a16:creationId xmlns="" xmlns:a16="http://schemas.microsoft.com/office/drawing/2014/main" id="{2775AD97-4B6E-40DC-95CF-4D7674C06FE6}"/>
              </a:ext>
            </a:extLst>
          </p:cNvPr>
          <p:cNvCxnSpPr>
            <a:cxnSpLocks/>
          </p:cNvCxnSpPr>
          <p:nvPr/>
        </p:nvCxnSpPr>
        <p:spPr>
          <a:xfrm flipH="1">
            <a:off x="4732991" y="2484541"/>
            <a:ext cx="343065" cy="22437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 xmlns:a16="http://schemas.microsoft.com/office/drawing/2014/main" id="{48CCCBBF-E9AA-409E-A420-0571B26D6153}"/>
              </a:ext>
            </a:extLst>
          </p:cNvPr>
          <p:cNvSpPr txBox="1"/>
          <p:nvPr/>
        </p:nvSpPr>
        <p:spPr>
          <a:xfrm>
            <a:off x="5893258" y="2609513"/>
            <a:ext cx="1519501" cy="646331"/>
          </a:xfrm>
          <a:prstGeom prst="rect">
            <a:avLst/>
          </a:prstGeom>
          <a:noFill/>
        </p:spPr>
        <p:txBody>
          <a:bodyPr wrap="square" rtlCol="0">
            <a:spAutoFit/>
          </a:bodyPr>
          <a:lstStyle/>
          <a:p>
            <a:pPr algn="ctr"/>
            <a:r>
              <a:rPr lang="it-IT" dirty="0">
                <a:solidFill>
                  <a:srgbClr val="00B0F0"/>
                </a:solidFill>
              </a:rPr>
              <a:t>T0 + </a:t>
            </a:r>
            <a:r>
              <a:rPr lang="it-IT" dirty="0" err="1">
                <a:solidFill>
                  <a:srgbClr val="00B0F0"/>
                </a:solidFill>
              </a:rPr>
              <a:t>most</a:t>
            </a:r>
            <a:r>
              <a:rPr lang="it-IT" dirty="0">
                <a:solidFill>
                  <a:srgbClr val="00B0F0"/>
                </a:solidFill>
              </a:rPr>
              <a:t> rural</a:t>
            </a:r>
          </a:p>
        </p:txBody>
      </p:sp>
      <p:sp>
        <p:nvSpPr>
          <p:cNvPr id="11" name="CasellaDiTesto 10">
            <a:extLst>
              <a:ext uri="{FF2B5EF4-FFF2-40B4-BE49-F238E27FC236}">
                <a16:creationId xmlns="" xmlns:a16="http://schemas.microsoft.com/office/drawing/2014/main" id="{016937DA-955E-49E8-8D93-9C363F8C03CB}"/>
              </a:ext>
            </a:extLst>
          </p:cNvPr>
          <p:cNvSpPr txBox="1"/>
          <p:nvPr/>
        </p:nvSpPr>
        <p:spPr>
          <a:xfrm>
            <a:off x="4899247" y="2109479"/>
            <a:ext cx="966600" cy="369332"/>
          </a:xfrm>
          <a:prstGeom prst="rect">
            <a:avLst/>
          </a:prstGeom>
          <a:noFill/>
        </p:spPr>
        <p:txBody>
          <a:bodyPr wrap="square" rtlCol="0">
            <a:spAutoFit/>
          </a:bodyPr>
          <a:lstStyle/>
          <a:p>
            <a:r>
              <a:rPr lang="it-IT" dirty="0" err="1">
                <a:solidFill>
                  <a:srgbClr val="00B0F0"/>
                </a:solidFill>
              </a:rPr>
              <a:t>urban</a:t>
            </a:r>
            <a:endParaRPr lang="it-IT" dirty="0">
              <a:solidFill>
                <a:srgbClr val="00B0F0"/>
              </a:solidFill>
            </a:endParaRPr>
          </a:p>
        </p:txBody>
      </p:sp>
      <p:cxnSp>
        <p:nvCxnSpPr>
          <p:cNvPr id="22" name="Connettore 2 21">
            <a:extLst>
              <a:ext uri="{FF2B5EF4-FFF2-40B4-BE49-F238E27FC236}">
                <a16:creationId xmlns="" xmlns:a16="http://schemas.microsoft.com/office/drawing/2014/main" id="{7A0B8375-62E2-4842-BE15-F1B350198E14}"/>
              </a:ext>
            </a:extLst>
          </p:cNvPr>
          <p:cNvCxnSpPr>
            <a:cxnSpLocks/>
          </p:cNvCxnSpPr>
          <p:nvPr/>
        </p:nvCxnSpPr>
        <p:spPr>
          <a:xfrm flipH="1">
            <a:off x="6105096" y="3221475"/>
            <a:ext cx="343065" cy="22437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lassia">
  <a:themeElements>
    <a:clrScheme name="Galassi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alassia">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alassi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alassi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Galassi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
  <TotalTime>1945</TotalTime>
  <Words>1815</Words>
  <Application>Microsoft Office PowerPoint</Application>
  <PresentationFormat>Экран (4:3)</PresentationFormat>
  <Paragraphs>408</Paragraphs>
  <Slides>21</Slides>
  <Notes>16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21</vt:i4>
      </vt:variant>
    </vt:vector>
  </HeadingPairs>
  <TitlesOfParts>
    <vt:vector size="30" baseType="lpstr">
      <vt:lpstr>Arial</vt:lpstr>
      <vt:lpstr>Calibri</vt:lpstr>
      <vt:lpstr>Georgia</vt:lpstr>
      <vt:lpstr>Rockwell</vt:lpstr>
      <vt:lpstr>Times New Roman</vt:lpstr>
      <vt:lpstr>Verdana</vt:lpstr>
      <vt:lpstr>Wingdings</vt:lpstr>
      <vt:lpstr>Wingdings 2</vt:lpstr>
      <vt:lpstr>Galassia</vt:lpstr>
      <vt:lpstr>     A novel approach using moss bags to explore indoor vs outdoor elemental pollution sources </vt:lpstr>
      <vt:lpstr>Moss bags: methodological background</vt:lpstr>
      <vt:lpstr>Moss bags: a view on recent applications</vt:lpstr>
      <vt:lpstr>Towards health risk assessment of air pollution</vt:lpstr>
      <vt:lpstr>indoor/outdoor pollution in urban/rural areas</vt:lpstr>
      <vt:lpstr>Experimental design</vt:lpstr>
      <vt:lpstr>Results: Enrichment</vt:lpstr>
      <vt:lpstr>Cluster analysis of all sites</vt:lpstr>
      <vt:lpstr>Outdoor PCA – only enriched elements</vt:lpstr>
      <vt:lpstr>Indoor PCA – only enriched elements</vt:lpstr>
      <vt:lpstr>Sum of the elements of environmental concern</vt:lpstr>
      <vt:lpstr>Cluster based on elements of environmental concern</vt:lpstr>
      <vt:lpstr>Indoor or outdoor source?</vt:lpstr>
      <vt:lpstr>Outdoor metal sources</vt:lpstr>
      <vt:lpstr>Indoor metal sources</vt:lpstr>
      <vt:lpstr>Questionnaire</vt:lpstr>
      <vt:lpstr>PCA of indoor sites vs. enriched metals and categorical variables</vt:lpstr>
      <vt:lpstr>Take home message</vt:lpstr>
      <vt:lpstr>Conclusion</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novel approach using moss bags to explore indoor vs outdoor elemental pollution sources</dc:title>
  <dc:creator>Admin</dc:creator>
  <cp:lastModifiedBy>Пользователь Windows</cp:lastModifiedBy>
  <cp:revision>146</cp:revision>
  <dcterms:created xsi:type="dcterms:W3CDTF">2018-06-04T09:50:44Z</dcterms:created>
  <dcterms:modified xsi:type="dcterms:W3CDTF">2018-07-05T05:50:12Z</dcterms:modified>
</cp:coreProperties>
</file>