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vsdx" ContentType="application/vnd.ms-visio.drawing"/>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1"/>
  </p:notesMasterIdLst>
  <p:sldIdLst>
    <p:sldId id="258" r:id="rId2"/>
    <p:sldId id="257" r:id="rId3"/>
    <p:sldId id="317" r:id="rId4"/>
    <p:sldId id="359" r:id="rId5"/>
    <p:sldId id="347" r:id="rId6"/>
    <p:sldId id="366" r:id="rId7"/>
    <p:sldId id="356" r:id="rId8"/>
    <p:sldId id="361" r:id="rId9"/>
    <p:sldId id="357" r:id="rId10"/>
    <p:sldId id="363" r:id="rId11"/>
    <p:sldId id="364" r:id="rId12"/>
    <p:sldId id="365" r:id="rId13"/>
    <p:sldId id="358" r:id="rId14"/>
    <p:sldId id="362" r:id="rId15"/>
    <p:sldId id="327" r:id="rId16"/>
    <p:sldId id="330" r:id="rId17"/>
    <p:sldId id="332" r:id="rId18"/>
    <p:sldId id="290" r:id="rId19"/>
    <p:sldId id="360" r:id="rId20"/>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2060"/>
    <a:srgbClr val="FF3300"/>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163" autoAdjust="0"/>
    <p:restoredTop sz="88986" autoAdjust="0"/>
  </p:normalViewPr>
  <p:slideViewPr>
    <p:cSldViewPr>
      <p:cViewPr varScale="1">
        <p:scale>
          <a:sx n="50" d="100"/>
          <a:sy n="50" d="100"/>
        </p:scale>
        <p:origin x="-630" y="-10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0607448-EB51-40AD-9C44-D9202825FB7D}" type="datetimeFigureOut">
              <a:rPr lang="ru-RU" smtClean="0"/>
              <a:pPr/>
              <a:t>19.02.2019</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B83AA6B-3B8F-40E6-95ED-F19CB877AD85}" type="slidenum">
              <a:rPr lang="ru-RU" smtClean="0"/>
              <a:pPr/>
              <a:t>‹#›</a:t>
            </a:fld>
            <a:endParaRPr lang="ru-RU"/>
          </a:p>
        </p:txBody>
      </p:sp>
    </p:spTree>
    <p:extLst>
      <p:ext uri="{BB962C8B-B14F-4D97-AF65-F5344CB8AC3E}">
        <p14:creationId xmlns:p14="http://schemas.microsoft.com/office/powerpoint/2010/main" xmlns="" val="18449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3</a:t>
            </a:fld>
            <a:endParaRPr lang="ru-RU"/>
          </a:p>
        </p:txBody>
      </p:sp>
    </p:spTree>
    <p:extLst>
      <p:ext uri="{BB962C8B-B14F-4D97-AF65-F5344CB8AC3E}">
        <p14:creationId xmlns:p14="http://schemas.microsoft.com/office/powerpoint/2010/main" xmlns="" val="4158640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12</a:t>
            </a:fld>
            <a:endParaRPr lang="ru-RU"/>
          </a:p>
        </p:txBody>
      </p:sp>
    </p:spTree>
    <p:extLst>
      <p:ext uri="{BB962C8B-B14F-4D97-AF65-F5344CB8AC3E}">
        <p14:creationId xmlns:p14="http://schemas.microsoft.com/office/powerpoint/2010/main" xmlns="" val="5402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13</a:t>
            </a:fld>
            <a:endParaRPr lang="ru-RU"/>
          </a:p>
        </p:txBody>
      </p:sp>
    </p:spTree>
    <p:extLst>
      <p:ext uri="{BB962C8B-B14F-4D97-AF65-F5344CB8AC3E}">
        <p14:creationId xmlns:p14="http://schemas.microsoft.com/office/powerpoint/2010/main" xmlns="" val="3486128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14</a:t>
            </a:fld>
            <a:endParaRPr lang="ru-RU"/>
          </a:p>
        </p:txBody>
      </p:sp>
    </p:spTree>
    <p:extLst>
      <p:ext uri="{BB962C8B-B14F-4D97-AF65-F5344CB8AC3E}">
        <p14:creationId xmlns:p14="http://schemas.microsoft.com/office/powerpoint/2010/main" xmlns="" val="3715398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16</a:t>
            </a:fld>
            <a:endParaRPr lang="ru-RU"/>
          </a:p>
        </p:txBody>
      </p:sp>
    </p:spTree>
    <p:extLst>
      <p:ext uri="{BB962C8B-B14F-4D97-AF65-F5344CB8AC3E}">
        <p14:creationId xmlns:p14="http://schemas.microsoft.com/office/powerpoint/2010/main" xmlns="" val="1028488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19</a:t>
            </a:fld>
            <a:endParaRPr lang="ru-RU"/>
          </a:p>
        </p:txBody>
      </p:sp>
    </p:spTree>
    <p:extLst>
      <p:ext uri="{BB962C8B-B14F-4D97-AF65-F5344CB8AC3E}">
        <p14:creationId xmlns:p14="http://schemas.microsoft.com/office/powerpoint/2010/main" xmlns="" val="2107438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4</a:t>
            </a:fld>
            <a:endParaRPr lang="ru-RU"/>
          </a:p>
        </p:txBody>
      </p:sp>
    </p:spTree>
    <p:extLst>
      <p:ext uri="{BB962C8B-B14F-4D97-AF65-F5344CB8AC3E}">
        <p14:creationId xmlns:p14="http://schemas.microsoft.com/office/powerpoint/2010/main" xmlns="" val="3927526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5</a:t>
            </a:fld>
            <a:endParaRPr lang="ru-RU"/>
          </a:p>
        </p:txBody>
      </p:sp>
    </p:spTree>
    <p:extLst>
      <p:ext uri="{BB962C8B-B14F-4D97-AF65-F5344CB8AC3E}">
        <p14:creationId xmlns:p14="http://schemas.microsoft.com/office/powerpoint/2010/main" xmlns="" val="787483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6</a:t>
            </a:fld>
            <a:endParaRPr lang="ru-RU"/>
          </a:p>
        </p:txBody>
      </p:sp>
    </p:spTree>
    <p:extLst>
      <p:ext uri="{BB962C8B-B14F-4D97-AF65-F5344CB8AC3E}">
        <p14:creationId xmlns:p14="http://schemas.microsoft.com/office/powerpoint/2010/main" xmlns="" val="2107438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7</a:t>
            </a:fld>
            <a:endParaRPr lang="ru-RU"/>
          </a:p>
        </p:txBody>
      </p:sp>
    </p:spTree>
    <p:extLst>
      <p:ext uri="{BB962C8B-B14F-4D97-AF65-F5344CB8AC3E}">
        <p14:creationId xmlns:p14="http://schemas.microsoft.com/office/powerpoint/2010/main" xmlns="" val="1022611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8</a:t>
            </a:fld>
            <a:endParaRPr lang="ru-RU"/>
          </a:p>
        </p:txBody>
      </p:sp>
    </p:spTree>
    <p:extLst>
      <p:ext uri="{BB962C8B-B14F-4D97-AF65-F5344CB8AC3E}">
        <p14:creationId xmlns:p14="http://schemas.microsoft.com/office/powerpoint/2010/main" xmlns="" val="407033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9</a:t>
            </a:fld>
            <a:endParaRPr lang="ru-RU"/>
          </a:p>
        </p:txBody>
      </p:sp>
    </p:spTree>
    <p:extLst>
      <p:ext uri="{BB962C8B-B14F-4D97-AF65-F5344CB8AC3E}">
        <p14:creationId xmlns:p14="http://schemas.microsoft.com/office/powerpoint/2010/main" xmlns="" val="3447018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10</a:t>
            </a:fld>
            <a:endParaRPr lang="ru-RU"/>
          </a:p>
        </p:txBody>
      </p:sp>
    </p:spTree>
    <p:extLst>
      <p:ext uri="{BB962C8B-B14F-4D97-AF65-F5344CB8AC3E}">
        <p14:creationId xmlns:p14="http://schemas.microsoft.com/office/powerpoint/2010/main" xmlns="" val="1458394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11</a:t>
            </a:fld>
            <a:endParaRPr lang="ru-RU"/>
          </a:p>
        </p:txBody>
      </p:sp>
    </p:spTree>
    <p:extLst>
      <p:ext uri="{BB962C8B-B14F-4D97-AF65-F5344CB8AC3E}">
        <p14:creationId xmlns:p14="http://schemas.microsoft.com/office/powerpoint/2010/main" xmlns="" val="2393952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294EA44-4E46-4424-8B2F-DC4E7017C676}" type="datetime1">
              <a:rPr lang="ru-RU" smtClean="0"/>
              <a:pPr/>
              <a:t>19.02.2019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1285C8C-99F3-485D-9A0A-E6C1DAA4C58F}" type="datetime1">
              <a:rPr lang="ru-RU" smtClean="0"/>
              <a:pPr/>
              <a:t>19.02.2019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A11E687-DBE2-4442-94D5-20CB385D8E33}" type="datetime1">
              <a:rPr lang="ru-RU" smtClean="0"/>
              <a:pPr/>
              <a:t>19.02.2019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8998CAA-019B-4824-B4EC-07E477C3FF58}" type="datetime1">
              <a:rPr lang="ru-RU" smtClean="0"/>
              <a:pPr/>
              <a:t>19.02.2019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A006E68-3BC1-4D9A-A769-092CC650CB51}" type="datetime1">
              <a:rPr lang="ru-RU" smtClean="0"/>
              <a:pPr/>
              <a:t>19.02.2019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EA0C5A6-F5F8-4077-B8BA-7603B5E20595}" type="datetime1">
              <a:rPr lang="ru-RU" smtClean="0"/>
              <a:pPr/>
              <a:t>19.02.2019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AD1127D-3E09-4E43-9C2D-8C75BE2F64C5}" type="datetime1">
              <a:rPr lang="ru-RU" smtClean="0"/>
              <a:pPr/>
              <a:t>19.02.2019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9E677C4-BD21-4FAA-B387-6FCD7E7DD1AE}" type="datetime1">
              <a:rPr lang="ru-RU" smtClean="0"/>
              <a:pPr/>
              <a:t>19.02.2019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579E472-2A10-41EB-9767-064586CDAE4D}" type="datetime1">
              <a:rPr lang="ru-RU" smtClean="0"/>
              <a:pPr/>
              <a:t>19.02.2019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3DC98C9-BA6E-4EC2-9496-BB4CB9794E0D}" type="datetime1">
              <a:rPr lang="ru-RU" smtClean="0"/>
              <a:pPr/>
              <a:t>19.02.2019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DE84070-B1D0-4A9A-8CD4-6520D7003A8C}" type="datetime1">
              <a:rPr lang="ru-RU" smtClean="0"/>
              <a:pPr/>
              <a:t>19.02.2019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80D6C-C131-4B8E-972A-EA28309FC0BC}" type="datetime1">
              <a:rPr lang="ru-RU" smtClean="0"/>
              <a:pPr/>
              <a:t>19.02.2019</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C60C2-FB95-4464-969C-DC460CD1CFD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1.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7.png"/><Relationship Id="rId5" Type="http://schemas.openxmlformats.org/officeDocument/2006/relationships/oleObject" Target="../embeddings/oleObject1.bin"/><Relationship Id="rId10" Type="http://schemas.openxmlformats.org/officeDocument/2006/relationships/image" Target="../media/image31.jpeg"/><Relationship Id="rId4" Type="http://schemas.openxmlformats.org/officeDocument/2006/relationships/image" Target="../media/image26.jpe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8.png"/><Relationship Id="rId7" Type="http://schemas.microsoft.com/office/2007/relationships/hdphoto" Target="../media/hdphoto6.wdp"/><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4.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package" Target="../embeddings/_________Microsoft_Visio111.vsd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http://flnph.jinr.ru/images/content/Books/Blok.pdf" TargetMode="External"/><Relationship Id="rId5" Type="http://schemas.openxmlformats.org/officeDocument/2006/relationships/image" Target="../media/image3.emf"/><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microsoft.com/office/2007/relationships/hdphoto" Target="../media/hdphoto3.wdp"/><Relationship Id="rId4" Type="http://schemas.openxmlformats.org/officeDocument/2006/relationships/image" Target="../media/image11.pn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jpe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524000" y="423863"/>
            <a:ext cx="9144000" cy="3581400"/>
          </a:xfrm>
          <a:prstGeom prst="rect">
            <a:avLst/>
          </a:prstGeom>
          <a:noFill/>
          <a:ln w="9525">
            <a:noFill/>
            <a:miter lim="800000"/>
            <a:headEnd/>
            <a:tailEnd/>
          </a:ln>
        </p:spPr>
        <p:txBody>
          <a:bodyPr anchor="b"/>
          <a:lstStyle/>
          <a:p>
            <a:pPr algn="ctr"/>
            <a:r>
              <a:rPr lang="en-GB" sz="4400" b="1">
                <a:solidFill>
                  <a:srgbClr val="C00000"/>
                </a:solidFill>
                <a:effectLst>
                  <a:outerShdw blurRad="38100" dist="38100" dir="2700000" algn="tl">
                    <a:srgbClr val="000000">
                      <a:alpha val="43137"/>
                    </a:srgbClr>
                  </a:outerShdw>
                </a:effectLst>
              </a:rPr>
              <a:t>Programme Advisory Committee for Nuclear Physics</a:t>
            </a:r>
            <a:endParaRPr lang="en-GB" sz="2000" b="1">
              <a:solidFill>
                <a:srgbClr val="C00000"/>
              </a:solidFill>
              <a:effectLst>
                <a:outerShdw blurRad="38100" dist="38100" dir="2700000" algn="tl">
                  <a:srgbClr val="000000">
                    <a:alpha val="43137"/>
                  </a:srgbClr>
                </a:outerShdw>
              </a:effectLst>
            </a:endParaRPr>
          </a:p>
          <a:p>
            <a:pPr algn="ctr"/>
            <a:endParaRPr lang="en-GB" sz="2000" b="1">
              <a:solidFill>
                <a:srgbClr val="0033CC"/>
              </a:solidFill>
              <a:effectLst>
                <a:outerShdw blurRad="38100" dist="38100" dir="2700000" algn="tl">
                  <a:srgbClr val="000000">
                    <a:alpha val="43137"/>
                  </a:srgbClr>
                </a:outerShdw>
              </a:effectLst>
              <a:cs typeface="Times New Roman" pitchFamily="18" charset="0"/>
            </a:endParaRPr>
          </a:p>
          <a:p>
            <a:pPr algn="ctr"/>
            <a:r>
              <a:rPr lang="en-GB" sz="3600" b="1">
                <a:solidFill>
                  <a:srgbClr val="C00000"/>
                </a:solidFill>
                <a:effectLst>
                  <a:outerShdw blurRad="38100" dist="38100" dir="2700000" algn="tl">
                    <a:srgbClr val="000000">
                      <a:alpha val="43137"/>
                    </a:srgbClr>
                  </a:outerShdw>
                </a:effectLst>
                <a:cs typeface="Times New Roman" pitchFamily="18" charset="0"/>
              </a:rPr>
              <a:t>49-th meeting </a:t>
            </a:r>
            <a:endParaRPr lang="en-GB" sz="2000" b="1">
              <a:solidFill>
                <a:srgbClr val="C00000"/>
              </a:solidFill>
              <a:effectLst>
                <a:outerShdw blurRad="38100" dist="38100" dir="2700000" algn="tl">
                  <a:srgbClr val="000000">
                    <a:alpha val="43137"/>
                  </a:srgbClr>
                </a:outerShdw>
              </a:effectLst>
              <a:cs typeface="Times New Roman" pitchFamily="18" charset="0"/>
            </a:endParaRPr>
          </a:p>
          <a:p>
            <a:pPr algn="ctr"/>
            <a:endParaRPr lang="en-GB" sz="2000" b="1">
              <a:solidFill>
                <a:srgbClr val="C00000"/>
              </a:solidFill>
            </a:endParaRPr>
          </a:p>
          <a:p>
            <a:pPr algn="ctr"/>
            <a:r>
              <a:rPr lang="en-GB" b="1">
                <a:solidFill>
                  <a:srgbClr val="C00000"/>
                </a:solidFill>
              </a:rPr>
              <a:t>22–23 January 2019</a:t>
            </a:r>
            <a:endParaRPr lang="en-GB" sz="2800" b="1" i="1">
              <a:solidFill>
                <a:srgbClr val="C00000"/>
              </a:solidFill>
              <a:cs typeface="Times New Roman" pitchFamily="18" charset="0"/>
            </a:endParaRPr>
          </a:p>
        </p:txBody>
      </p:sp>
      <p:sp>
        <p:nvSpPr>
          <p:cNvPr id="2051" name="Номер слайда 1"/>
          <p:cNvSpPr>
            <a:spLocks noGrp="1"/>
          </p:cNvSpPr>
          <p:nvPr>
            <p:ph type="sldNum" sz="quarter" idx="12"/>
          </p:nvPr>
        </p:nvSpPr>
        <p:spPr>
          <a:noFill/>
          <a:ln>
            <a:miter lim="800000"/>
            <a:headEnd/>
            <a:tailEnd/>
          </a:ln>
        </p:spPr>
        <p:txBody>
          <a:bodyPr/>
          <a:lstStyle/>
          <a:p>
            <a:fld id="{26EDB6FA-24A2-4E24-A306-06B2251F416D}" type="slidenum">
              <a:rPr lang="en-GB" smtClean="0">
                <a:latin typeface="Arial" charset="0"/>
              </a:rPr>
              <a:pPr/>
              <a:t>1</a:t>
            </a:fld>
            <a:endParaRPr lang="en-GB">
              <a:latin typeface="Arial" charset="0"/>
            </a:endParaRPr>
          </a:p>
        </p:txBody>
      </p:sp>
      <p:sp>
        <p:nvSpPr>
          <p:cNvPr id="2052" name="Прямоугольник 4"/>
          <p:cNvSpPr>
            <a:spLocks noChangeArrowheads="1"/>
          </p:cNvSpPr>
          <p:nvPr/>
        </p:nvSpPr>
        <p:spPr bwMode="auto">
          <a:xfrm>
            <a:off x="3143251" y="4868863"/>
            <a:ext cx="6049963" cy="646112"/>
          </a:xfrm>
          <a:prstGeom prst="rect">
            <a:avLst/>
          </a:prstGeom>
          <a:noFill/>
          <a:ln w="9525">
            <a:noFill/>
            <a:miter lim="800000"/>
            <a:headEnd/>
            <a:tailEnd/>
          </a:ln>
        </p:spPr>
        <p:txBody>
          <a:bodyPr>
            <a:spAutoFit/>
          </a:bodyPr>
          <a:lstStyle/>
          <a:p>
            <a:pPr algn="ctr"/>
            <a:r>
              <a:rPr lang="en-GB" sz="3600" b="1" dirty="0">
                <a:solidFill>
                  <a:srgbClr val="0033CC"/>
                </a:solidFill>
              </a:rPr>
              <a:t>Marek  Lewitowicz</a:t>
            </a:r>
            <a:r>
              <a:rPr lang="en-GB" dirty="0">
                <a:solidFill>
                  <a:srgbClr val="0033CC"/>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60159"/>
            <a:ext cx="12097344" cy="36933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Status of the Factory of Superheavy Elements: </a:t>
            </a:r>
            <a:r>
              <a:rPr lang="en-US" b="1" i="1" dirty="0" err="1">
                <a:solidFill>
                  <a:srgbClr val="C00000"/>
                </a:solidFill>
                <a:latin typeface="Arial" pitchFamily="34" charset="0"/>
                <a:ea typeface="Times New Roman" pitchFamily="18" charset="0"/>
                <a:cs typeface="Arial" pitchFamily="34" charset="0"/>
              </a:rPr>
              <a:t>Programme</a:t>
            </a:r>
            <a:r>
              <a:rPr lang="en-US" b="1" i="1" dirty="0">
                <a:solidFill>
                  <a:srgbClr val="C00000"/>
                </a:solidFill>
                <a:latin typeface="Arial" pitchFamily="34" charset="0"/>
                <a:ea typeface="Times New Roman" pitchFamily="18" charset="0"/>
                <a:cs typeface="Arial" pitchFamily="34" charset="0"/>
              </a:rPr>
              <a:t> of Day-1 experiments at the SHE Factory </a:t>
            </a:r>
            <a:endParaRPr lang="en-GB" b="1" i="1" dirty="0">
              <a:solidFill>
                <a:srgbClr val="C00000"/>
              </a:solidFill>
              <a:latin typeface="Arial" pitchFamily="34" charset="0"/>
              <a:ea typeface="Times New Roman" pitchFamily="18" charset="0"/>
              <a:cs typeface="Arial" pitchFamily="34" charset="0"/>
            </a:endParaRPr>
          </a:p>
        </p:txBody>
      </p:sp>
      <p:sp>
        <p:nvSpPr>
          <p:cNvPr id="7" name="Прямоугольник 6">
            <a:extLst>
              <a:ext uri="{FF2B5EF4-FFF2-40B4-BE49-F238E27FC236}">
                <a16:creationId xmlns:a16="http://schemas.microsoft.com/office/drawing/2014/main" xmlns="" id="{BDBFBA0B-15AF-46FC-B5D3-65A50CE9A339}"/>
              </a:ext>
            </a:extLst>
          </p:cNvPr>
          <p:cNvSpPr/>
          <p:nvPr/>
        </p:nvSpPr>
        <p:spPr>
          <a:xfrm>
            <a:off x="10820601" y="464980"/>
            <a:ext cx="1237839" cy="338554"/>
          </a:xfrm>
          <a:prstGeom prst="rect">
            <a:avLst/>
          </a:prstGeom>
        </p:spPr>
        <p:txBody>
          <a:bodyPr wrap="none">
            <a:spAutoFit/>
          </a:bodyPr>
          <a:lstStyle/>
          <a:p>
            <a:r>
              <a:rPr lang="en-US" altLang="ru-RU" sz="1600" b="1" kern="0" dirty="0">
                <a:solidFill>
                  <a:schemeClr val="bg1"/>
                </a:solidFill>
              </a:rPr>
              <a:t>V. </a:t>
            </a:r>
            <a:r>
              <a:rPr lang="en-US" altLang="ru-RU" sz="1600" b="1" kern="0" dirty="0" err="1">
                <a:solidFill>
                  <a:schemeClr val="bg1"/>
                </a:solidFill>
              </a:rPr>
              <a:t>Utyonkov</a:t>
            </a:r>
            <a:endParaRPr lang="ru-RU" sz="1600" dirty="0">
              <a:solidFill>
                <a:schemeClr val="bg1"/>
              </a:solidFill>
            </a:endParaRPr>
          </a:p>
        </p:txBody>
      </p:sp>
      <p:sp>
        <p:nvSpPr>
          <p:cNvPr id="5" name="Прямоугольник 4">
            <a:extLst>
              <a:ext uri="{FF2B5EF4-FFF2-40B4-BE49-F238E27FC236}">
                <a16:creationId xmlns:a16="http://schemas.microsoft.com/office/drawing/2014/main" xmlns="" id="{A8D8D9B4-A4ED-48D9-8181-E35B983CCAD9}"/>
              </a:ext>
            </a:extLst>
          </p:cNvPr>
          <p:cNvSpPr/>
          <p:nvPr/>
        </p:nvSpPr>
        <p:spPr>
          <a:xfrm>
            <a:off x="104563" y="637691"/>
            <a:ext cx="9015773" cy="400110"/>
          </a:xfrm>
          <a:prstGeom prst="rect">
            <a:avLst/>
          </a:prstGeom>
        </p:spPr>
        <p:txBody>
          <a:bodyPr wrap="square">
            <a:spAutoFit/>
          </a:bodyPr>
          <a:lstStyle/>
          <a:p>
            <a:pPr algn="just"/>
            <a:r>
              <a:rPr lang="en-US" sz="2000" dirty="0">
                <a:solidFill>
                  <a:srgbClr val="002060"/>
                </a:solidFill>
              </a:rPr>
              <a:t>3. First experiments at SHE Factory </a:t>
            </a:r>
            <a:r>
              <a:rPr lang="en-US" sz="2000" baseline="30000" dirty="0">
                <a:solidFill>
                  <a:srgbClr val="002060"/>
                </a:solidFill>
              </a:rPr>
              <a:t>242</a:t>
            </a:r>
            <a:r>
              <a:rPr lang="en-US" sz="2000" dirty="0">
                <a:solidFill>
                  <a:srgbClr val="002060"/>
                </a:solidFill>
              </a:rPr>
              <a:t>Pu + </a:t>
            </a:r>
            <a:r>
              <a:rPr lang="en-US" sz="2000" baseline="30000" dirty="0">
                <a:solidFill>
                  <a:srgbClr val="002060"/>
                </a:solidFill>
              </a:rPr>
              <a:t>48</a:t>
            </a:r>
            <a:r>
              <a:rPr lang="en-US" sz="2000" dirty="0">
                <a:solidFill>
                  <a:srgbClr val="002060"/>
                </a:solidFill>
              </a:rPr>
              <a:t>Ca  test  reaction – chemical properties</a:t>
            </a:r>
          </a:p>
        </p:txBody>
      </p:sp>
      <p:sp>
        <p:nvSpPr>
          <p:cNvPr id="11" name="TextBox 10">
            <a:extLst>
              <a:ext uri="{FF2B5EF4-FFF2-40B4-BE49-F238E27FC236}">
                <a16:creationId xmlns:a16="http://schemas.microsoft.com/office/drawing/2014/main" xmlns="" id="{2CEBC759-A2C4-4346-AADC-AA27E897FEE0}"/>
              </a:ext>
            </a:extLst>
          </p:cNvPr>
          <p:cNvSpPr txBox="1"/>
          <p:nvPr/>
        </p:nvSpPr>
        <p:spPr>
          <a:xfrm>
            <a:off x="3071664" y="1239630"/>
            <a:ext cx="3507435" cy="369332"/>
          </a:xfrm>
          <a:prstGeom prst="rect">
            <a:avLst/>
          </a:prstGeom>
          <a:noFill/>
        </p:spPr>
        <p:txBody>
          <a:bodyPr wrap="none" rtlCol="0">
            <a:spAutoFit/>
          </a:bodyPr>
          <a:lstStyle/>
          <a:p>
            <a:r>
              <a:rPr lang="en-US" dirty="0">
                <a:solidFill>
                  <a:srgbClr val="0000FF"/>
                </a:solidFill>
                <a:effectLst>
                  <a:outerShdw blurRad="38100" dist="38100" dir="2700000" algn="tl">
                    <a:srgbClr val="000000">
                      <a:alpha val="43137"/>
                    </a:srgbClr>
                  </a:outerShdw>
                </a:effectLst>
                <a:latin typeface="+mn-lt"/>
              </a:rPr>
              <a:t>Is </a:t>
            </a:r>
            <a:r>
              <a:rPr lang="en-US" dirty="0" err="1">
                <a:solidFill>
                  <a:srgbClr val="0000FF"/>
                </a:solidFill>
                <a:effectLst>
                  <a:outerShdw blurRad="38100" dist="38100" dir="2700000" algn="tl">
                    <a:srgbClr val="000000">
                      <a:alpha val="43137"/>
                    </a:srgbClr>
                  </a:outerShdw>
                </a:effectLst>
                <a:latin typeface="+mn-lt"/>
              </a:rPr>
              <a:t>flerovium</a:t>
            </a:r>
            <a:r>
              <a:rPr lang="en-US" dirty="0">
                <a:solidFill>
                  <a:srgbClr val="0000FF"/>
                </a:solidFill>
                <a:effectLst>
                  <a:outerShdw blurRad="38100" dist="38100" dir="2700000" algn="tl">
                    <a:srgbClr val="000000">
                      <a:alpha val="43137"/>
                    </a:srgbClr>
                  </a:outerShdw>
                </a:effectLst>
                <a:latin typeface="+mn-lt"/>
              </a:rPr>
              <a:t> a metal or a noble gas?</a:t>
            </a:r>
            <a:endParaRPr lang="ru-RU" dirty="0">
              <a:solidFill>
                <a:srgbClr val="0000FF"/>
              </a:solidFill>
              <a:effectLst>
                <a:outerShdw blurRad="38100" dist="38100" dir="2700000" algn="tl">
                  <a:srgbClr val="000000">
                    <a:alpha val="43137"/>
                  </a:srgbClr>
                </a:outerShdw>
              </a:effectLst>
              <a:latin typeface="+mn-lt"/>
            </a:endParaRPr>
          </a:p>
        </p:txBody>
      </p:sp>
      <p:pic>
        <p:nvPicPr>
          <p:cNvPr id="15" name="Picture 7">
            <a:extLst>
              <a:ext uri="{FF2B5EF4-FFF2-40B4-BE49-F238E27FC236}">
                <a16:creationId xmlns:a16="http://schemas.microsoft.com/office/drawing/2014/main" xmlns="" id="{BC00F9AE-F1A1-40E4-B0AB-F2DE2B48BB3B}"/>
              </a:ext>
            </a:extLst>
          </p:cNvPr>
          <p:cNvPicPr>
            <a:picLocks noChangeAspect="1" noChangeArrowheads="1"/>
          </p:cNvPicPr>
          <p:nvPr/>
        </p:nvPicPr>
        <p:blipFill>
          <a:blip r:embed="rId3" cstate="print"/>
          <a:srcRect/>
          <a:stretch>
            <a:fillRect/>
          </a:stretch>
        </p:blipFill>
        <p:spPr bwMode="auto">
          <a:xfrm>
            <a:off x="335360" y="1055338"/>
            <a:ext cx="2845153" cy="3357586"/>
          </a:xfrm>
          <a:prstGeom prst="rect">
            <a:avLst/>
          </a:prstGeom>
          <a:noFill/>
          <a:ln w="9525">
            <a:noFill/>
            <a:miter lim="800000"/>
            <a:headEnd/>
            <a:tailEnd/>
          </a:ln>
          <a:effectLst/>
        </p:spPr>
      </p:pic>
      <p:sp>
        <p:nvSpPr>
          <p:cNvPr id="16" name="TextBox 15">
            <a:extLst>
              <a:ext uri="{FF2B5EF4-FFF2-40B4-BE49-F238E27FC236}">
                <a16:creationId xmlns:a16="http://schemas.microsoft.com/office/drawing/2014/main" xmlns="" id="{5C623CB4-4C89-4D49-BE2C-5A8897A71C17}"/>
              </a:ext>
            </a:extLst>
          </p:cNvPr>
          <p:cNvSpPr txBox="1"/>
          <p:nvPr/>
        </p:nvSpPr>
        <p:spPr>
          <a:xfrm>
            <a:off x="180117" y="4341486"/>
            <a:ext cx="3162661" cy="276999"/>
          </a:xfrm>
          <a:prstGeom prst="rect">
            <a:avLst/>
          </a:prstGeom>
          <a:noFill/>
        </p:spPr>
        <p:txBody>
          <a:bodyPr wrap="none" rtlCol="0">
            <a:spAutoFit/>
          </a:bodyPr>
          <a:lstStyle/>
          <a:p>
            <a:r>
              <a:rPr lang="en-US" sz="1200" dirty="0">
                <a:latin typeface="+mn-lt"/>
              </a:rPr>
              <a:t>A. </a:t>
            </a:r>
            <a:r>
              <a:rPr lang="en-US" sz="1200" dirty="0" err="1">
                <a:latin typeface="+mn-lt"/>
              </a:rPr>
              <a:t>Yakushev</a:t>
            </a:r>
            <a:r>
              <a:rPr lang="en-US" sz="1200" dirty="0">
                <a:latin typeface="+mn-lt"/>
              </a:rPr>
              <a:t> et al., </a:t>
            </a:r>
            <a:r>
              <a:rPr lang="sv-SE" sz="1200" dirty="0">
                <a:latin typeface="+mn-lt"/>
              </a:rPr>
              <a:t>Inorg. Chem. </a:t>
            </a:r>
            <a:r>
              <a:rPr lang="sv-SE" sz="1200" b="1" dirty="0">
                <a:latin typeface="+mn-lt"/>
              </a:rPr>
              <a:t>53</a:t>
            </a:r>
            <a:r>
              <a:rPr lang="sv-SE" sz="1200" dirty="0">
                <a:latin typeface="+mn-lt"/>
              </a:rPr>
              <a:t>, 1624 (2014)</a:t>
            </a:r>
            <a:endParaRPr lang="ru-RU" sz="1200" dirty="0">
              <a:latin typeface="+mn-lt"/>
            </a:endParaRPr>
          </a:p>
        </p:txBody>
      </p:sp>
      <p:sp>
        <p:nvSpPr>
          <p:cNvPr id="17" name="TextBox 16">
            <a:extLst>
              <a:ext uri="{FF2B5EF4-FFF2-40B4-BE49-F238E27FC236}">
                <a16:creationId xmlns:a16="http://schemas.microsoft.com/office/drawing/2014/main" xmlns="" id="{4142FB78-5243-43D2-B492-718A68BCEA62}"/>
              </a:ext>
            </a:extLst>
          </p:cNvPr>
          <p:cNvSpPr txBox="1"/>
          <p:nvPr/>
        </p:nvSpPr>
        <p:spPr>
          <a:xfrm>
            <a:off x="3863752" y="1793254"/>
            <a:ext cx="4788747" cy="923330"/>
          </a:xfrm>
          <a:prstGeom prst="rect">
            <a:avLst/>
          </a:prstGeom>
          <a:noFill/>
        </p:spPr>
        <p:txBody>
          <a:bodyPr wrap="none" rtlCol="0">
            <a:spAutoFit/>
          </a:bodyPr>
          <a:lstStyle/>
          <a:p>
            <a:r>
              <a:rPr lang="en-US" b="1" dirty="0">
                <a:latin typeface="+mn-lt"/>
              </a:rPr>
              <a:t>Cross section  </a:t>
            </a:r>
            <a:r>
              <a:rPr lang="en-US" b="1" dirty="0">
                <a:latin typeface="+mn-lt"/>
                <a:sym typeface="Symbol"/>
              </a:rPr>
              <a:t>8</a:t>
            </a:r>
            <a:r>
              <a:rPr lang="en-US" b="1" dirty="0">
                <a:latin typeface="+mn-lt"/>
              </a:rPr>
              <a:t> </a:t>
            </a:r>
            <a:r>
              <a:rPr lang="en-US" b="1" dirty="0" err="1">
                <a:latin typeface="+mn-lt"/>
              </a:rPr>
              <a:t>pb</a:t>
            </a:r>
            <a:r>
              <a:rPr lang="en-US" b="1" dirty="0">
                <a:latin typeface="+mn-lt"/>
              </a:rPr>
              <a:t>   </a:t>
            </a:r>
            <a:r>
              <a:rPr lang="en-US" sz="1600" b="1" dirty="0">
                <a:latin typeface="+mn-lt"/>
              </a:rPr>
              <a:t>(3</a:t>
            </a:r>
            <a:r>
              <a:rPr lang="en-US" sz="1600" b="1" i="1" dirty="0">
                <a:latin typeface="+mn-lt"/>
              </a:rPr>
              <a:t>n</a:t>
            </a:r>
            <a:r>
              <a:rPr lang="en-US" sz="1600" b="1" dirty="0">
                <a:latin typeface="+mn-lt"/>
              </a:rPr>
              <a:t> – 3.6 </a:t>
            </a:r>
            <a:r>
              <a:rPr lang="en-US" sz="1600" b="1" dirty="0" err="1">
                <a:latin typeface="+mn-lt"/>
              </a:rPr>
              <a:t>pb</a:t>
            </a:r>
            <a:r>
              <a:rPr lang="en-US" sz="1600" b="1" dirty="0">
                <a:latin typeface="+mn-lt"/>
              </a:rPr>
              <a:t>, 4</a:t>
            </a:r>
            <a:r>
              <a:rPr lang="en-US" sz="1600" b="1" i="1" dirty="0">
                <a:latin typeface="+mn-lt"/>
              </a:rPr>
              <a:t>n</a:t>
            </a:r>
            <a:r>
              <a:rPr lang="en-US" sz="1600" b="1" dirty="0">
                <a:latin typeface="+mn-lt"/>
              </a:rPr>
              <a:t> – 4.5 </a:t>
            </a:r>
            <a:r>
              <a:rPr lang="en-US" sz="1600" b="1" dirty="0" err="1">
                <a:latin typeface="+mn-lt"/>
              </a:rPr>
              <a:t>pb</a:t>
            </a:r>
            <a:r>
              <a:rPr lang="en-US" sz="1600" b="1" dirty="0">
                <a:latin typeface="+mn-lt"/>
              </a:rPr>
              <a:t>)</a:t>
            </a:r>
          </a:p>
          <a:p>
            <a:pPr>
              <a:spcBef>
                <a:spcPts val="0"/>
              </a:spcBef>
            </a:pPr>
            <a:r>
              <a:rPr lang="en-US" b="1" dirty="0">
                <a:solidFill>
                  <a:srgbClr val="C00000"/>
                </a:solidFill>
                <a:latin typeface="Symbol" pitchFamily="18" charset="2"/>
              </a:rPr>
              <a:t>s</a:t>
            </a:r>
            <a:r>
              <a:rPr lang="en-US" b="1" dirty="0">
                <a:solidFill>
                  <a:srgbClr val="C00000"/>
                </a:solidFill>
                <a:latin typeface="+mn-lt"/>
              </a:rPr>
              <a:t>=8 </a:t>
            </a:r>
            <a:r>
              <a:rPr lang="en-US" b="1" dirty="0" err="1">
                <a:solidFill>
                  <a:srgbClr val="C00000"/>
                </a:solidFill>
                <a:latin typeface="+mn-lt"/>
              </a:rPr>
              <a:t>pb</a:t>
            </a:r>
            <a:r>
              <a:rPr lang="en-US" b="1" dirty="0">
                <a:solidFill>
                  <a:srgbClr val="C00000"/>
                </a:solidFill>
                <a:latin typeface="+mn-lt"/>
              </a:rPr>
              <a:t>, h</a:t>
            </a:r>
            <a:r>
              <a:rPr lang="en-US" sz="2000" b="1" baseline="-25000" dirty="0">
                <a:solidFill>
                  <a:srgbClr val="C00000"/>
                </a:solidFill>
                <a:latin typeface="+mn-lt"/>
              </a:rPr>
              <a:t>t</a:t>
            </a:r>
            <a:r>
              <a:rPr lang="en-US" b="1" dirty="0">
                <a:solidFill>
                  <a:srgbClr val="C00000"/>
                </a:solidFill>
                <a:latin typeface="+mn-lt"/>
              </a:rPr>
              <a:t>=0.5 mg/cm</a:t>
            </a:r>
            <a:r>
              <a:rPr lang="en-US" sz="2000" b="1" baseline="30000" dirty="0">
                <a:solidFill>
                  <a:srgbClr val="C00000"/>
                </a:solidFill>
                <a:latin typeface="+mn-lt"/>
              </a:rPr>
              <a:t>2</a:t>
            </a:r>
            <a:r>
              <a:rPr lang="en-US" b="1" dirty="0">
                <a:solidFill>
                  <a:srgbClr val="C00000"/>
                </a:solidFill>
                <a:latin typeface="+mn-lt"/>
              </a:rPr>
              <a:t>, </a:t>
            </a:r>
            <a:r>
              <a:rPr lang="en-US" b="1" dirty="0">
                <a:solidFill>
                  <a:srgbClr val="C00000"/>
                </a:solidFill>
                <a:latin typeface="+mn-lt"/>
                <a:sym typeface="Symbol"/>
              </a:rPr>
              <a:t></a:t>
            </a:r>
            <a:r>
              <a:rPr lang="en-US" sz="2000" b="1" baseline="-25000" dirty="0" err="1">
                <a:solidFill>
                  <a:srgbClr val="C00000"/>
                </a:solidFill>
                <a:latin typeface="+mn-lt"/>
              </a:rPr>
              <a:t>coll</a:t>
            </a:r>
            <a:r>
              <a:rPr lang="en-US" b="1" dirty="0">
                <a:solidFill>
                  <a:srgbClr val="C00000"/>
                </a:solidFill>
                <a:latin typeface="+mn-lt"/>
              </a:rPr>
              <a:t>=0.6, </a:t>
            </a:r>
            <a:r>
              <a:rPr lang="en-US" b="1" dirty="0" err="1">
                <a:solidFill>
                  <a:srgbClr val="C00000"/>
                </a:solidFill>
                <a:latin typeface="+mn-lt"/>
              </a:rPr>
              <a:t>I</a:t>
            </a:r>
            <a:r>
              <a:rPr lang="en-US" sz="2000" b="1" baseline="-25000" dirty="0" err="1">
                <a:solidFill>
                  <a:srgbClr val="C00000"/>
                </a:solidFill>
                <a:latin typeface="+mn-lt"/>
              </a:rPr>
              <a:t>beam</a:t>
            </a:r>
            <a:r>
              <a:rPr lang="en-US" b="1" dirty="0">
                <a:solidFill>
                  <a:srgbClr val="C00000"/>
                </a:solidFill>
                <a:latin typeface="+mn-lt"/>
              </a:rPr>
              <a:t>=5 </a:t>
            </a:r>
            <a:r>
              <a:rPr lang="en-US" b="1" dirty="0" err="1">
                <a:solidFill>
                  <a:srgbClr val="C00000"/>
                </a:solidFill>
                <a:latin typeface="+mn-lt"/>
              </a:rPr>
              <a:t>p</a:t>
            </a:r>
            <a:r>
              <a:rPr lang="en-US" b="1" dirty="0" err="1">
                <a:solidFill>
                  <a:srgbClr val="C00000"/>
                </a:solidFill>
                <a:latin typeface="Symbol" pitchFamily="18" charset="2"/>
              </a:rPr>
              <a:t>m</a:t>
            </a:r>
            <a:r>
              <a:rPr lang="en-US" b="1" dirty="0" err="1">
                <a:solidFill>
                  <a:srgbClr val="C00000"/>
                </a:solidFill>
                <a:latin typeface="+mn-lt"/>
              </a:rPr>
              <a:t>A</a:t>
            </a:r>
            <a:r>
              <a:rPr lang="en-US" b="1" dirty="0">
                <a:solidFill>
                  <a:srgbClr val="C00000"/>
                </a:solidFill>
                <a:latin typeface="+mn-lt"/>
              </a:rPr>
              <a:t> </a:t>
            </a:r>
            <a:r>
              <a:rPr lang="en-US" b="1" dirty="0">
                <a:solidFill>
                  <a:srgbClr val="C00000"/>
                </a:solidFill>
                <a:latin typeface="+mn-lt"/>
                <a:sym typeface="Symbol"/>
              </a:rPr>
              <a:t></a:t>
            </a:r>
          </a:p>
          <a:p>
            <a:pPr>
              <a:spcBef>
                <a:spcPts val="0"/>
              </a:spcBef>
            </a:pPr>
            <a:r>
              <a:rPr lang="en-US" b="1" dirty="0">
                <a:solidFill>
                  <a:srgbClr val="C00000"/>
                </a:solidFill>
                <a:latin typeface="+mn-lt"/>
                <a:sym typeface="Symbol"/>
              </a:rPr>
              <a:t>16/day  </a:t>
            </a:r>
            <a:r>
              <a:rPr lang="en-US" b="1" dirty="0">
                <a:solidFill>
                  <a:srgbClr val="C00000"/>
                </a:solidFill>
                <a:sym typeface="Symbol"/>
              </a:rPr>
              <a:t></a:t>
            </a:r>
            <a:r>
              <a:rPr lang="en-US" b="1" baseline="-25000" dirty="0" err="1">
                <a:solidFill>
                  <a:srgbClr val="C00000"/>
                </a:solidFill>
              </a:rPr>
              <a:t>chem</a:t>
            </a:r>
            <a:endParaRPr lang="en-US" b="1" dirty="0">
              <a:solidFill>
                <a:srgbClr val="C00000"/>
              </a:solidFill>
              <a:latin typeface="+mn-lt"/>
            </a:endParaRPr>
          </a:p>
        </p:txBody>
      </p:sp>
      <p:sp>
        <p:nvSpPr>
          <p:cNvPr id="18" name="Прямоугольник 17">
            <a:extLst>
              <a:ext uri="{FF2B5EF4-FFF2-40B4-BE49-F238E27FC236}">
                <a16:creationId xmlns:a16="http://schemas.microsoft.com/office/drawing/2014/main" xmlns="" id="{7AC01BD5-F308-4852-83D1-BFF4618EF3DB}"/>
              </a:ext>
            </a:extLst>
          </p:cNvPr>
          <p:cNvSpPr/>
          <p:nvPr/>
        </p:nvSpPr>
        <p:spPr>
          <a:xfrm>
            <a:off x="-229208" y="5168377"/>
            <a:ext cx="6491947" cy="707886"/>
          </a:xfrm>
          <a:prstGeom prst="rect">
            <a:avLst/>
          </a:prstGeom>
        </p:spPr>
        <p:txBody>
          <a:bodyPr wrap="square">
            <a:spAutoFit/>
          </a:bodyPr>
          <a:lstStyle/>
          <a:p>
            <a:pPr algn="ctr"/>
            <a:r>
              <a:rPr lang="en-US" sz="2000" dirty="0">
                <a:solidFill>
                  <a:srgbClr val="002060"/>
                </a:solidFill>
              </a:rPr>
              <a:t>4. First experiments at SHE Factory  </a:t>
            </a:r>
          </a:p>
          <a:p>
            <a:pPr algn="ctr"/>
            <a:r>
              <a:rPr lang="en-US" altLang="ja-JP" sz="2400" kern="0" baseline="30000" dirty="0">
                <a:solidFill>
                  <a:srgbClr val="002060"/>
                </a:solidFill>
                <a:latin typeface="Calibri" pitchFamily="34" charset="0"/>
                <a:cs typeface="Calibri" pitchFamily="34" charset="0"/>
              </a:rPr>
              <a:t>249-251</a:t>
            </a:r>
            <a:r>
              <a:rPr lang="en-US" altLang="ja-JP" sz="2000" kern="0" dirty="0">
                <a:solidFill>
                  <a:srgbClr val="002060"/>
                </a:solidFill>
                <a:latin typeface="Calibri" pitchFamily="34" charset="0"/>
                <a:cs typeface="Calibri" pitchFamily="34" charset="0"/>
              </a:rPr>
              <a:t>Cf+</a:t>
            </a:r>
            <a:r>
              <a:rPr lang="en-US" altLang="ja-JP" sz="2400" kern="0" baseline="30000" dirty="0">
                <a:solidFill>
                  <a:srgbClr val="002060"/>
                </a:solidFill>
                <a:latin typeface="Calibri" pitchFamily="34" charset="0"/>
                <a:cs typeface="Calibri" pitchFamily="34" charset="0"/>
              </a:rPr>
              <a:t>48</a:t>
            </a:r>
            <a:r>
              <a:rPr lang="en-US" altLang="ja-JP" sz="2000" kern="0" dirty="0">
                <a:solidFill>
                  <a:srgbClr val="002060"/>
                </a:solidFill>
                <a:latin typeface="Calibri" pitchFamily="34" charset="0"/>
                <a:cs typeface="Calibri" pitchFamily="34" charset="0"/>
              </a:rPr>
              <a:t>Ca – synthesis of  the heaviest </a:t>
            </a:r>
            <a:r>
              <a:rPr lang="en-US" altLang="ja-JP" sz="2000" kern="0" dirty="0" err="1">
                <a:solidFill>
                  <a:srgbClr val="002060"/>
                </a:solidFill>
                <a:latin typeface="Calibri" pitchFamily="34" charset="0"/>
                <a:cs typeface="Calibri" pitchFamily="34" charset="0"/>
              </a:rPr>
              <a:t>Og</a:t>
            </a:r>
            <a:r>
              <a:rPr lang="en-US" altLang="ja-JP" sz="2000" kern="0" dirty="0">
                <a:solidFill>
                  <a:srgbClr val="002060"/>
                </a:solidFill>
                <a:latin typeface="Calibri" pitchFamily="34" charset="0"/>
                <a:cs typeface="Calibri" pitchFamily="34" charset="0"/>
              </a:rPr>
              <a:t> isotopes</a:t>
            </a:r>
            <a:endParaRPr lang="en-US" sz="2000" dirty="0">
              <a:solidFill>
                <a:srgbClr val="002060"/>
              </a:solidFill>
            </a:endParaRPr>
          </a:p>
        </p:txBody>
      </p:sp>
      <p:pic>
        <p:nvPicPr>
          <p:cNvPr id="19" name="Рисунок 18" descr="z3.bmp">
            <a:extLst>
              <a:ext uri="{FF2B5EF4-FFF2-40B4-BE49-F238E27FC236}">
                <a16:creationId xmlns:a16="http://schemas.microsoft.com/office/drawing/2014/main" xmlns="" id="{A27F2197-3425-437D-B6B5-5022E3F6EC9D}"/>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944603" y="2649099"/>
            <a:ext cx="6060486" cy="3938772"/>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xmlns="" val="2746857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60159"/>
            <a:ext cx="12097344" cy="36933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Status of the Factory of Superheavy Elements: </a:t>
            </a:r>
            <a:r>
              <a:rPr lang="en-US" b="1" i="1" dirty="0" err="1">
                <a:solidFill>
                  <a:srgbClr val="C00000"/>
                </a:solidFill>
                <a:latin typeface="Arial" pitchFamily="34" charset="0"/>
                <a:ea typeface="Times New Roman" pitchFamily="18" charset="0"/>
                <a:cs typeface="Arial" pitchFamily="34" charset="0"/>
              </a:rPr>
              <a:t>Programme</a:t>
            </a:r>
            <a:r>
              <a:rPr lang="en-US" b="1" i="1" dirty="0">
                <a:solidFill>
                  <a:srgbClr val="C00000"/>
                </a:solidFill>
                <a:latin typeface="Arial" pitchFamily="34" charset="0"/>
                <a:ea typeface="Times New Roman" pitchFamily="18" charset="0"/>
                <a:cs typeface="Arial" pitchFamily="34" charset="0"/>
              </a:rPr>
              <a:t> of Day-1 experiments at the SHE Factory </a:t>
            </a:r>
            <a:endParaRPr lang="en-GB" b="1" i="1" dirty="0">
              <a:solidFill>
                <a:srgbClr val="C00000"/>
              </a:solidFill>
              <a:latin typeface="Arial" pitchFamily="34" charset="0"/>
              <a:ea typeface="Times New Roman" pitchFamily="18" charset="0"/>
              <a:cs typeface="Arial" pitchFamily="34" charset="0"/>
            </a:endParaRPr>
          </a:p>
        </p:txBody>
      </p:sp>
      <p:sp>
        <p:nvSpPr>
          <p:cNvPr id="5" name="Прямоугольник 4">
            <a:extLst>
              <a:ext uri="{FF2B5EF4-FFF2-40B4-BE49-F238E27FC236}">
                <a16:creationId xmlns:a16="http://schemas.microsoft.com/office/drawing/2014/main" xmlns="" id="{A8D8D9B4-A4ED-48D9-8181-E35B983CCAD9}"/>
              </a:ext>
            </a:extLst>
          </p:cNvPr>
          <p:cNvSpPr/>
          <p:nvPr/>
        </p:nvSpPr>
        <p:spPr>
          <a:xfrm>
            <a:off x="134949" y="492382"/>
            <a:ext cx="3759189" cy="400110"/>
          </a:xfrm>
          <a:prstGeom prst="rect">
            <a:avLst/>
          </a:prstGeom>
        </p:spPr>
        <p:txBody>
          <a:bodyPr wrap="square">
            <a:spAutoFit/>
          </a:bodyPr>
          <a:lstStyle/>
          <a:p>
            <a:pPr algn="just"/>
            <a:r>
              <a:rPr lang="en-US" sz="2000" b="1" dirty="0">
                <a:solidFill>
                  <a:srgbClr val="002060"/>
                </a:solidFill>
              </a:rPr>
              <a:t>Synthesis of new element 120</a:t>
            </a:r>
          </a:p>
        </p:txBody>
      </p:sp>
      <p:sp>
        <p:nvSpPr>
          <p:cNvPr id="13" name="Прямоугольник 12">
            <a:extLst>
              <a:ext uri="{FF2B5EF4-FFF2-40B4-BE49-F238E27FC236}">
                <a16:creationId xmlns:a16="http://schemas.microsoft.com/office/drawing/2014/main" xmlns="" id="{6DE45BDE-54D7-4BF7-849B-A5C949BD8404}"/>
              </a:ext>
            </a:extLst>
          </p:cNvPr>
          <p:cNvSpPr/>
          <p:nvPr/>
        </p:nvSpPr>
        <p:spPr>
          <a:xfrm>
            <a:off x="8070602" y="492382"/>
            <a:ext cx="3759189" cy="400110"/>
          </a:xfrm>
          <a:prstGeom prst="rect">
            <a:avLst/>
          </a:prstGeom>
        </p:spPr>
        <p:txBody>
          <a:bodyPr wrap="square">
            <a:spAutoFit/>
          </a:bodyPr>
          <a:lstStyle/>
          <a:p>
            <a:pPr algn="just"/>
            <a:r>
              <a:rPr lang="en-US" sz="2000" b="1" dirty="0">
                <a:solidFill>
                  <a:srgbClr val="002060"/>
                </a:solidFill>
              </a:rPr>
              <a:t> Synthesis of new element 119</a:t>
            </a:r>
          </a:p>
        </p:txBody>
      </p:sp>
      <p:pic>
        <p:nvPicPr>
          <p:cNvPr id="14" name="Рисунок 13" descr="z3.bmp">
            <a:extLst>
              <a:ext uri="{FF2B5EF4-FFF2-40B4-BE49-F238E27FC236}">
                <a16:creationId xmlns:a16="http://schemas.microsoft.com/office/drawing/2014/main" xmlns="" id="{361E5D87-3680-484C-B6A0-9E2CDBDFF2CD}"/>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8070602" y="1540297"/>
            <a:ext cx="3303904" cy="2846748"/>
          </a:xfrm>
          <a:prstGeom prst="rect">
            <a:avLst/>
          </a:prstGeom>
        </p:spPr>
      </p:pic>
      <p:sp>
        <p:nvSpPr>
          <p:cNvPr id="20" name="TextBox 19">
            <a:extLst>
              <a:ext uri="{FF2B5EF4-FFF2-40B4-BE49-F238E27FC236}">
                <a16:creationId xmlns:a16="http://schemas.microsoft.com/office/drawing/2014/main" xmlns="" id="{01EEE54B-6362-4A6E-AA8B-B145CFA7FA3B}"/>
              </a:ext>
            </a:extLst>
          </p:cNvPr>
          <p:cNvSpPr txBox="1"/>
          <p:nvPr/>
        </p:nvSpPr>
        <p:spPr>
          <a:xfrm>
            <a:off x="9345635" y="1115805"/>
            <a:ext cx="2727029" cy="400110"/>
          </a:xfrm>
          <a:prstGeom prst="rect">
            <a:avLst/>
          </a:prstGeom>
          <a:noFill/>
        </p:spPr>
        <p:txBody>
          <a:bodyPr wrap="none" rtlCol="0">
            <a:spAutoFit/>
          </a:bodyPr>
          <a:lstStyle/>
          <a:p>
            <a:r>
              <a:rPr lang="en-US" sz="2000" b="1" baseline="30000" dirty="0">
                <a:effectLst>
                  <a:outerShdw blurRad="38100" dist="38100" dir="2700000" algn="tl">
                    <a:srgbClr val="000000">
                      <a:alpha val="43137"/>
                    </a:srgbClr>
                  </a:outerShdw>
                </a:effectLst>
                <a:latin typeface="+mn-lt"/>
              </a:rPr>
              <a:t>249</a:t>
            </a:r>
            <a:r>
              <a:rPr lang="en-US" sz="2000" b="1" dirty="0">
                <a:effectLst>
                  <a:outerShdw blurRad="38100" dist="38100" dir="2700000" algn="tl">
                    <a:srgbClr val="000000">
                      <a:alpha val="43137"/>
                    </a:srgbClr>
                  </a:outerShdw>
                </a:effectLst>
                <a:latin typeface="+mn-lt"/>
              </a:rPr>
              <a:t>Bk(</a:t>
            </a:r>
            <a:r>
              <a:rPr lang="en-US" sz="2000" b="1" baseline="30000" dirty="0">
                <a:effectLst>
                  <a:outerShdw blurRad="38100" dist="38100" dir="2700000" algn="tl">
                    <a:srgbClr val="000000">
                      <a:alpha val="43137"/>
                    </a:srgbClr>
                  </a:outerShdw>
                </a:effectLst>
                <a:latin typeface="+mn-lt"/>
              </a:rPr>
              <a:t>50</a:t>
            </a:r>
            <a:r>
              <a:rPr lang="en-US" sz="2000" b="1" dirty="0">
                <a:effectLst>
                  <a:outerShdw blurRad="38100" dist="38100" dir="2700000" algn="tl">
                    <a:srgbClr val="000000">
                      <a:alpha val="43137"/>
                    </a:srgbClr>
                  </a:outerShdw>
                </a:effectLst>
                <a:latin typeface="+mn-lt"/>
              </a:rPr>
              <a:t>Ti,3-4</a:t>
            </a:r>
            <a:r>
              <a:rPr lang="en-US" sz="2000" b="1" i="1" dirty="0">
                <a:effectLst>
                  <a:outerShdw blurRad="38100" dist="38100" dir="2700000" algn="tl">
                    <a:srgbClr val="000000">
                      <a:alpha val="43137"/>
                    </a:srgbClr>
                  </a:outerShdw>
                </a:effectLst>
                <a:latin typeface="+mn-lt"/>
              </a:rPr>
              <a:t>n</a:t>
            </a:r>
            <a:r>
              <a:rPr lang="en-US" sz="2000" b="1" dirty="0">
                <a:effectLst>
                  <a:outerShdw blurRad="38100" dist="38100" dir="2700000" algn="tl">
                    <a:srgbClr val="000000">
                      <a:alpha val="43137"/>
                    </a:srgbClr>
                  </a:outerShdw>
                </a:effectLst>
                <a:latin typeface="+mn-lt"/>
              </a:rPr>
              <a:t>)</a:t>
            </a:r>
            <a:r>
              <a:rPr lang="en-US" sz="2000" b="1" baseline="30000" dirty="0">
                <a:effectLst>
                  <a:outerShdw blurRad="38100" dist="38100" dir="2700000" algn="tl">
                    <a:srgbClr val="000000">
                      <a:alpha val="43137"/>
                    </a:srgbClr>
                  </a:outerShdw>
                </a:effectLst>
                <a:latin typeface="+mn-lt"/>
              </a:rPr>
              <a:t>295,296</a:t>
            </a:r>
            <a:r>
              <a:rPr lang="en-US" sz="2000" b="1" dirty="0">
                <a:effectLst>
                  <a:outerShdw blurRad="38100" dist="38100" dir="2700000" algn="tl">
                    <a:srgbClr val="000000">
                      <a:alpha val="43137"/>
                    </a:srgbClr>
                  </a:outerShdw>
                </a:effectLst>
                <a:latin typeface="+mn-lt"/>
              </a:rPr>
              <a:t>119</a:t>
            </a:r>
          </a:p>
        </p:txBody>
      </p:sp>
      <p:sp>
        <p:nvSpPr>
          <p:cNvPr id="21" name="TextBox 20">
            <a:extLst>
              <a:ext uri="{FF2B5EF4-FFF2-40B4-BE49-F238E27FC236}">
                <a16:creationId xmlns:a16="http://schemas.microsoft.com/office/drawing/2014/main" xmlns="" id="{4121E3C8-907D-43FE-A806-C8CDCCAFC11A}"/>
              </a:ext>
            </a:extLst>
          </p:cNvPr>
          <p:cNvSpPr txBox="1"/>
          <p:nvPr/>
        </p:nvSpPr>
        <p:spPr>
          <a:xfrm>
            <a:off x="2495600" y="866213"/>
            <a:ext cx="7128792" cy="369332"/>
          </a:xfrm>
          <a:prstGeom prst="rect">
            <a:avLst/>
          </a:prstGeom>
          <a:noFill/>
        </p:spPr>
        <p:txBody>
          <a:bodyPr wrap="square" rtlCol="0">
            <a:spAutoFit/>
          </a:bodyPr>
          <a:lstStyle/>
          <a:p>
            <a:pPr>
              <a:spcBef>
                <a:spcPts val="0"/>
              </a:spcBef>
            </a:pPr>
            <a:r>
              <a:rPr lang="en-US" b="1" dirty="0">
                <a:solidFill>
                  <a:srgbClr val="C00000"/>
                </a:solidFill>
                <a:latin typeface="Symbol" pitchFamily="18" charset="2"/>
              </a:rPr>
              <a:t>s</a:t>
            </a:r>
            <a:r>
              <a:rPr lang="en-US" b="1" dirty="0">
                <a:solidFill>
                  <a:srgbClr val="C00000"/>
                </a:solidFill>
                <a:latin typeface="+mn-lt"/>
              </a:rPr>
              <a:t>=50 fb, h</a:t>
            </a:r>
            <a:r>
              <a:rPr lang="en-US" sz="2000" b="1" baseline="-25000" dirty="0">
                <a:solidFill>
                  <a:srgbClr val="C00000"/>
                </a:solidFill>
                <a:latin typeface="+mn-lt"/>
              </a:rPr>
              <a:t>t</a:t>
            </a:r>
            <a:r>
              <a:rPr lang="en-US" b="1" dirty="0">
                <a:solidFill>
                  <a:srgbClr val="C00000"/>
                </a:solidFill>
                <a:latin typeface="+mn-lt"/>
              </a:rPr>
              <a:t>=0.3 mg/cm</a:t>
            </a:r>
            <a:r>
              <a:rPr lang="en-US" sz="2000" b="1" baseline="30000" dirty="0">
                <a:solidFill>
                  <a:srgbClr val="C00000"/>
                </a:solidFill>
                <a:latin typeface="+mn-lt"/>
              </a:rPr>
              <a:t>2</a:t>
            </a:r>
            <a:r>
              <a:rPr lang="en-US" b="1" dirty="0">
                <a:solidFill>
                  <a:srgbClr val="C00000"/>
                </a:solidFill>
                <a:latin typeface="+mn-lt"/>
              </a:rPr>
              <a:t>, </a:t>
            </a:r>
            <a:r>
              <a:rPr lang="en-US" b="1" dirty="0">
                <a:solidFill>
                  <a:srgbClr val="C00000"/>
                </a:solidFill>
                <a:latin typeface="+mn-lt"/>
                <a:sym typeface="Symbol"/>
              </a:rPr>
              <a:t></a:t>
            </a:r>
            <a:r>
              <a:rPr lang="en-US" sz="2000" b="1" baseline="-25000" dirty="0" err="1">
                <a:solidFill>
                  <a:srgbClr val="C00000"/>
                </a:solidFill>
                <a:latin typeface="+mn-lt"/>
              </a:rPr>
              <a:t>coll</a:t>
            </a:r>
            <a:r>
              <a:rPr lang="en-US" b="1" dirty="0">
                <a:solidFill>
                  <a:srgbClr val="C00000"/>
                </a:solidFill>
                <a:latin typeface="+mn-lt"/>
              </a:rPr>
              <a:t>=0.6, </a:t>
            </a:r>
            <a:r>
              <a:rPr lang="en-US" b="1" dirty="0" err="1">
                <a:solidFill>
                  <a:srgbClr val="C00000"/>
                </a:solidFill>
                <a:latin typeface="+mn-lt"/>
              </a:rPr>
              <a:t>I</a:t>
            </a:r>
            <a:r>
              <a:rPr lang="en-US" sz="2000" b="1" baseline="-25000" dirty="0" err="1">
                <a:solidFill>
                  <a:srgbClr val="C00000"/>
                </a:solidFill>
                <a:latin typeface="+mn-lt"/>
              </a:rPr>
              <a:t>beam</a:t>
            </a:r>
            <a:r>
              <a:rPr lang="en-US" b="1" dirty="0">
                <a:solidFill>
                  <a:srgbClr val="C00000"/>
                </a:solidFill>
                <a:latin typeface="+mn-lt"/>
              </a:rPr>
              <a:t>=3 </a:t>
            </a:r>
            <a:r>
              <a:rPr lang="en-US" b="1" dirty="0" err="1">
                <a:solidFill>
                  <a:srgbClr val="C00000"/>
                </a:solidFill>
                <a:latin typeface="+mn-lt"/>
              </a:rPr>
              <a:t>p</a:t>
            </a:r>
            <a:r>
              <a:rPr lang="en-US" b="1" dirty="0" err="1">
                <a:solidFill>
                  <a:srgbClr val="C00000"/>
                </a:solidFill>
                <a:latin typeface="Symbol" pitchFamily="18" charset="2"/>
              </a:rPr>
              <a:t>m</a:t>
            </a:r>
            <a:r>
              <a:rPr lang="en-US" b="1" dirty="0" err="1">
                <a:solidFill>
                  <a:srgbClr val="C00000"/>
                </a:solidFill>
                <a:latin typeface="+mn-lt"/>
              </a:rPr>
              <a:t>A</a:t>
            </a:r>
            <a:r>
              <a:rPr lang="en-US" b="1" dirty="0">
                <a:solidFill>
                  <a:srgbClr val="C00000"/>
                </a:solidFill>
                <a:latin typeface="+mn-lt"/>
              </a:rPr>
              <a:t> </a:t>
            </a:r>
            <a:r>
              <a:rPr lang="en-US" b="1" dirty="0">
                <a:solidFill>
                  <a:srgbClr val="C00000"/>
                </a:solidFill>
                <a:latin typeface="+mn-lt"/>
                <a:sym typeface="Symbol"/>
              </a:rPr>
              <a:t> 1 event per month</a:t>
            </a:r>
            <a:endParaRPr lang="en-US" b="1" dirty="0">
              <a:solidFill>
                <a:srgbClr val="C00000"/>
              </a:solidFill>
              <a:latin typeface="+mn-lt"/>
            </a:endParaRPr>
          </a:p>
        </p:txBody>
      </p:sp>
      <p:pic>
        <p:nvPicPr>
          <p:cNvPr id="22" name="Рисунок 21" descr="z3.bmp">
            <a:extLst>
              <a:ext uri="{FF2B5EF4-FFF2-40B4-BE49-F238E27FC236}">
                <a16:creationId xmlns:a16="http://schemas.microsoft.com/office/drawing/2014/main" xmlns="" id="{C1660569-0B65-4FC6-9A08-79992EA23BCE}"/>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93421" y="1294548"/>
            <a:ext cx="4662235" cy="3113809"/>
          </a:xfrm>
          <a:prstGeom prst="rect">
            <a:avLst/>
          </a:prstGeom>
        </p:spPr>
      </p:pic>
      <p:sp>
        <p:nvSpPr>
          <p:cNvPr id="23" name="TextBox 22">
            <a:extLst>
              <a:ext uri="{FF2B5EF4-FFF2-40B4-BE49-F238E27FC236}">
                <a16:creationId xmlns:a16="http://schemas.microsoft.com/office/drawing/2014/main" xmlns="" id="{5DAE1B9B-F94D-4E18-9ADA-25678DBE2F72}"/>
              </a:ext>
            </a:extLst>
          </p:cNvPr>
          <p:cNvSpPr txBox="1"/>
          <p:nvPr/>
        </p:nvSpPr>
        <p:spPr>
          <a:xfrm>
            <a:off x="3317696" y="2656025"/>
            <a:ext cx="2823658" cy="1015663"/>
          </a:xfrm>
          <a:prstGeom prst="rect">
            <a:avLst/>
          </a:prstGeom>
          <a:noFill/>
        </p:spPr>
        <p:txBody>
          <a:bodyPr wrap="none" rtlCol="0">
            <a:spAutoFit/>
          </a:bodyPr>
          <a:lstStyle/>
          <a:p>
            <a:r>
              <a:rPr lang="en-US" sz="2000" b="1" baseline="30000" dirty="0">
                <a:effectLst>
                  <a:outerShdw blurRad="38100" dist="38100" dir="2700000" algn="tl">
                    <a:srgbClr val="000000">
                      <a:alpha val="43137"/>
                    </a:srgbClr>
                  </a:outerShdw>
                </a:effectLst>
                <a:latin typeface="+mn-lt"/>
              </a:rPr>
              <a:t>   249</a:t>
            </a:r>
            <a:r>
              <a:rPr lang="en-US" sz="2000" b="1" dirty="0">
                <a:effectLst>
                  <a:outerShdw blurRad="38100" dist="38100" dir="2700000" algn="tl">
                    <a:srgbClr val="000000">
                      <a:alpha val="43137"/>
                    </a:srgbClr>
                  </a:outerShdw>
                </a:effectLst>
                <a:latin typeface="+mn-lt"/>
              </a:rPr>
              <a:t>Cf(</a:t>
            </a:r>
            <a:r>
              <a:rPr lang="en-US" sz="2000" b="1" baseline="30000" dirty="0">
                <a:effectLst>
                  <a:outerShdw blurRad="38100" dist="38100" dir="2700000" algn="tl">
                    <a:srgbClr val="000000">
                      <a:alpha val="43137"/>
                    </a:srgbClr>
                  </a:outerShdw>
                </a:effectLst>
                <a:latin typeface="+mn-lt"/>
              </a:rPr>
              <a:t>50</a:t>
            </a:r>
            <a:r>
              <a:rPr lang="en-US" sz="2000" b="1" dirty="0">
                <a:effectLst>
                  <a:outerShdw blurRad="38100" dist="38100" dir="2700000" algn="tl">
                    <a:srgbClr val="000000">
                      <a:alpha val="43137"/>
                    </a:srgbClr>
                  </a:outerShdw>
                </a:effectLst>
                <a:latin typeface="+mn-lt"/>
              </a:rPr>
              <a:t>Ti,3-4</a:t>
            </a:r>
            <a:r>
              <a:rPr lang="en-US" sz="2000" b="1" i="1" dirty="0">
                <a:effectLst>
                  <a:outerShdw blurRad="38100" dist="38100" dir="2700000" algn="tl">
                    <a:srgbClr val="000000">
                      <a:alpha val="43137"/>
                    </a:srgbClr>
                  </a:outerShdw>
                </a:effectLst>
                <a:latin typeface="+mn-lt"/>
              </a:rPr>
              <a:t>n</a:t>
            </a:r>
            <a:r>
              <a:rPr lang="en-US" sz="2000" b="1" dirty="0">
                <a:effectLst>
                  <a:outerShdw blurRad="38100" dist="38100" dir="2700000" algn="tl">
                    <a:srgbClr val="000000">
                      <a:alpha val="43137"/>
                    </a:srgbClr>
                  </a:outerShdw>
                </a:effectLst>
                <a:latin typeface="+mn-lt"/>
              </a:rPr>
              <a:t>)</a:t>
            </a:r>
            <a:r>
              <a:rPr lang="en-US" sz="2000" b="1" baseline="30000" dirty="0">
                <a:effectLst>
                  <a:outerShdw blurRad="38100" dist="38100" dir="2700000" algn="tl">
                    <a:srgbClr val="000000">
                      <a:alpha val="43137"/>
                    </a:srgbClr>
                  </a:outerShdw>
                </a:effectLst>
                <a:latin typeface="+mn-lt"/>
              </a:rPr>
              <a:t>295,296</a:t>
            </a:r>
            <a:r>
              <a:rPr lang="en-US" sz="2000" b="1" dirty="0">
                <a:effectLst>
                  <a:outerShdw blurRad="38100" dist="38100" dir="2700000" algn="tl">
                    <a:srgbClr val="000000">
                      <a:alpha val="43137"/>
                    </a:srgbClr>
                  </a:outerShdw>
                </a:effectLst>
                <a:latin typeface="+mn-lt"/>
              </a:rPr>
              <a:t>120</a:t>
            </a:r>
          </a:p>
          <a:p>
            <a:r>
              <a:rPr lang="en-US" sz="2000" b="1" baseline="30000" dirty="0">
                <a:effectLst>
                  <a:outerShdw blurRad="38100" dist="38100" dir="2700000" algn="tl">
                    <a:srgbClr val="000000">
                      <a:alpha val="43137"/>
                    </a:srgbClr>
                  </a:outerShdw>
                </a:effectLst>
                <a:latin typeface="+mn-lt"/>
              </a:rPr>
              <a:t>   251</a:t>
            </a:r>
            <a:r>
              <a:rPr lang="en-US" sz="2000" b="1" dirty="0">
                <a:effectLst>
                  <a:outerShdw blurRad="38100" dist="38100" dir="2700000" algn="tl">
                    <a:srgbClr val="000000">
                      <a:alpha val="43137"/>
                    </a:srgbClr>
                  </a:outerShdw>
                </a:effectLst>
                <a:latin typeface="+mn-lt"/>
              </a:rPr>
              <a:t>Cf(</a:t>
            </a:r>
            <a:r>
              <a:rPr lang="en-US" sz="2000" b="1" baseline="30000" dirty="0">
                <a:effectLst>
                  <a:outerShdw blurRad="38100" dist="38100" dir="2700000" algn="tl">
                    <a:srgbClr val="000000">
                      <a:alpha val="43137"/>
                    </a:srgbClr>
                  </a:outerShdw>
                </a:effectLst>
                <a:latin typeface="+mn-lt"/>
              </a:rPr>
              <a:t>50</a:t>
            </a:r>
            <a:r>
              <a:rPr lang="en-US" sz="2000" b="1" dirty="0">
                <a:effectLst>
                  <a:outerShdw blurRad="38100" dist="38100" dir="2700000" algn="tl">
                    <a:srgbClr val="000000">
                      <a:alpha val="43137"/>
                    </a:srgbClr>
                  </a:outerShdw>
                </a:effectLst>
                <a:latin typeface="+mn-lt"/>
              </a:rPr>
              <a:t>Ti,3-4</a:t>
            </a:r>
            <a:r>
              <a:rPr lang="en-US" sz="2000" b="1" i="1" dirty="0">
                <a:effectLst>
                  <a:outerShdw blurRad="38100" dist="38100" dir="2700000" algn="tl">
                    <a:srgbClr val="000000">
                      <a:alpha val="43137"/>
                    </a:srgbClr>
                  </a:outerShdw>
                </a:effectLst>
                <a:latin typeface="+mn-lt"/>
              </a:rPr>
              <a:t>n</a:t>
            </a:r>
            <a:r>
              <a:rPr lang="en-US" sz="2000" b="1" dirty="0">
                <a:effectLst>
                  <a:outerShdw blurRad="38100" dist="38100" dir="2700000" algn="tl">
                    <a:srgbClr val="000000">
                      <a:alpha val="43137"/>
                    </a:srgbClr>
                  </a:outerShdw>
                </a:effectLst>
                <a:latin typeface="+mn-lt"/>
              </a:rPr>
              <a:t>)</a:t>
            </a:r>
            <a:r>
              <a:rPr lang="en-US" sz="2000" b="1" baseline="30000" dirty="0">
                <a:effectLst>
                  <a:outerShdw blurRad="38100" dist="38100" dir="2700000" algn="tl">
                    <a:srgbClr val="000000">
                      <a:alpha val="43137"/>
                    </a:srgbClr>
                  </a:outerShdw>
                </a:effectLst>
                <a:latin typeface="+mn-lt"/>
              </a:rPr>
              <a:t>297,298</a:t>
            </a:r>
            <a:r>
              <a:rPr lang="en-US" sz="2000" b="1" dirty="0">
                <a:effectLst>
                  <a:outerShdw blurRad="38100" dist="38100" dir="2700000" algn="tl">
                    <a:srgbClr val="000000">
                      <a:alpha val="43137"/>
                    </a:srgbClr>
                  </a:outerShdw>
                </a:effectLst>
                <a:latin typeface="+mn-lt"/>
              </a:rPr>
              <a:t>120</a:t>
            </a:r>
          </a:p>
          <a:p>
            <a:r>
              <a:rPr lang="en-US" sz="2000" b="1" baseline="30000" dirty="0">
                <a:solidFill>
                  <a:schemeClr val="tx1">
                    <a:lumMod val="50000"/>
                    <a:lumOff val="50000"/>
                  </a:schemeClr>
                </a:solidFill>
                <a:effectLst>
                  <a:outerShdw blurRad="38100" dist="38100" dir="2700000" algn="tl">
                    <a:srgbClr val="000000">
                      <a:alpha val="43137"/>
                    </a:srgbClr>
                  </a:outerShdw>
                </a:effectLst>
                <a:latin typeface="+mn-lt"/>
              </a:rPr>
              <a:t>248</a:t>
            </a:r>
            <a:r>
              <a:rPr lang="en-US" sz="2000" b="1" dirty="0">
                <a:solidFill>
                  <a:schemeClr val="tx1">
                    <a:lumMod val="50000"/>
                    <a:lumOff val="50000"/>
                  </a:schemeClr>
                </a:solidFill>
                <a:effectLst>
                  <a:outerShdw blurRad="38100" dist="38100" dir="2700000" algn="tl">
                    <a:srgbClr val="000000">
                      <a:alpha val="43137"/>
                    </a:srgbClr>
                  </a:outerShdw>
                </a:effectLst>
                <a:latin typeface="+mn-lt"/>
              </a:rPr>
              <a:t>Cm(</a:t>
            </a:r>
            <a:r>
              <a:rPr lang="en-US" sz="2000" b="1" baseline="30000" dirty="0">
                <a:solidFill>
                  <a:schemeClr val="tx1">
                    <a:lumMod val="50000"/>
                    <a:lumOff val="50000"/>
                  </a:schemeClr>
                </a:solidFill>
                <a:effectLst>
                  <a:outerShdw blurRad="38100" dist="38100" dir="2700000" algn="tl">
                    <a:srgbClr val="000000">
                      <a:alpha val="43137"/>
                    </a:srgbClr>
                  </a:outerShdw>
                </a:effectLst>
                <a:latin typeface="+mn-lt"/>
              </a:rPr>
              <a:t>54</a:t>
            </a:r>
            <a:r>
              <a:rPr lang="en-US" sz="2000" b="1" dirty="0">
                <a:solidFill>
                  <a:schemeClr val="tx1">
                    <a:lumMod val="50000"/>
                    <a:lumOff val="50000"/>
                  </a:schemeClr>
                </a:solidFill>
                <a:effectLst>
                  <a:outerShdw blurRad="38100" dist="38100" dir="2700000" algn="tl">
                    <a:srgbClr val="000000">
                      <a:alpha val="43137"/>
                    </a:srgbClr>
                  </a:outerShdw>
                </a:effectLst>
                <a:latin typeface="+mn-lt"/>
              </a:rPr>
              <a:t>Cr,3-4</a:t>
            </a:r>
            <a:r>
              <a:rPr lang="en-US" sz="2000" b="1" i="1" dirty="0">
                <a:solidFill>
                  <a:schemeClr val="tx1">
                    <a:lumMod val="50000"/>
                    <a:lumOff val="50000"/>
                  </a:schemeClr>
                </a:solidFill>
                <a:effectLst>
                  <a:outerShdw blurRad="38100" dist="38100" dir="2700000" algn="tl">
                    <a:srgbClr val="000000">
                      <a:alpha val="43137"/>
                    </a:srgbClr>
                  </a:outerShdw>
                </a:effectLst>
                <a:latin typeface="+mn-lt"/>
              </a:rPr>
              <a:t>n</a:t>
            </a:r>
            <a:r>
              <a:rPr lang="en-US" sz="2000" b="1" dirty="0">
                <a:solidFill>
                  <a:schemeClr val="tx1">
                    <a:lumMod val="50000"/>
                    <a:lumOff val="50000"/>
                  </a:schemeClr>
                </a:solidFill>
                <a:effectLst>
                  <a:outerShdw blurRad="38100" dist="38100" dir="2700000" algn="tl">
                    <a:srgbClr val="000000">
                      <a:alpha val="43137"/>
                    </a:srgbClr>
                  </a:outerShdw>
                </a:effectLst>
                <a:latin typeface="+mn-lt"/>
              </a:rPr>
              <a:t>)</a:t>
            </a:r>
            <a:r>
              <a:rPr lang="en-US" sz="2000" b="1" baseline="30000" dirty="0">
                <a:solidFill>
                  <a:schemeClr val="tx1">
                    <a:lumMod val="50000"/>
                    <a:lumOff val="50000"/>
                  </a:schemeClr>
                </a:solidFill>
                <a:effectLst>
                  <a:outerShdw blurRad="38100" dist="38100" dir="2700000" algn="tl">
                    <a:srgbClr val="000000">
                      <a:alpha val="43137"/>
                    </a:srgbClr>
                  </a:outerShdw>
                </a:effectLst>
                <a:latin typeface="+mn-lt"/>
              </a:rPr>
              <a:t>298,299</a:t>
            </a:r>
            <a:r>
              <a:rPr lang="en-US" sz="2000" b="1" dirty="0">
                <a:solidFill>
                  <a:schemeClr val="tx1">
                    <a:lumMod val="50000"/>
                    <a:lumOff val="50000"/>
                  </a:schemeClr>
                </a:solidFill>
                <a:effectLst>
                  <a:outerShdw blurRad="38100" dist="38100" dir="2700000" algn="tl">
                    <a:srgbClr val="000000">
                      <a:alpha val="43137"/>
                    </a:srgbClr>
                  </a:outerShdw>
                </a:effectLst>
                <a:latin typeface="+mn-lt"/>
              </a:rPr>
              <a:t>120</a:t>
            </a:r>
          </a:p>
        </p:txBody>
      </p:sp>
      <p:sp>
        <p:nvSpPr>
          <p:cNvPr id="25" name="Прямоугольник 24">
            <a:extLst>
              <a:ext uri="{FF2B5EF4-FFF2-40B4-BE49-F238E27FC236}">
                <a16:creationId xmlns:a16="http://schemas.microsoft.com/office/drawing/2014/main" xmlns="" id="{82BCE416-91BE-4BB3-9AB5-BD3EE4F419B9}"/>
              </a:ext>
            </a:extLst>
          </p:cNvPr>
          <p:cNvSpPr/>
          <p:nvPr/>
        </p:nvSpPr>
        <p:spPr>
          <a:xfrm>
            <a:off x="119336" y="4505052"/>
            <a:ext cx="11953328" cy="230832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285750" indent="-285750" algn="just">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Notwithstanding these remarkable achievements, starting with a completely new set-up there will certainly arise unexpected problems which should be solved before the first production runs can start. The removal of all problems will need time which has to be provided so that all follow-up experiments will profit from this preparation.</a:t>
            </a:r>
          </a:p>
          <a:p>
            <a:pPr algn="just"/>
            <a:endParaRPr lang="en-US" sz="1600" b="1" dirty="0">
              <a:solidFill>
                <a:srgbClr val="C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Therefore, at the next meeting the PAC expects a more detailed schedule of the phases of the experimental </a:t>
            </a:r>
            <a:r>
              <a:rPr lang="en-US" sz="1600" b="1" dirty="0" err="1">
                <a:solidFill>
                  <a:srgbClr val="C00000"/>
                </a:solidFill>
                <a:latin typeface="Arial" panose="020B0604020202020204" pitchFamily="34" charset="0"/>
                <a:cs typeface="Arial" panose="020B0604020202020204" pitchFamily="34" charset="0"/>
              </a:rPr>
              <a:t>programme</a:t>
            </a:r>
            <a:r>
              <a:rPr lang="en-US" sz="1600" b="1" dirty="0">
                <a:solidFill>
                  <a:srgbClr val="C00000"/>
                </a:solidFill>
                <a:latin typeface="Arial" panose="020B0604020202020204" pitchFamily="34" charset="0"/>
                <a:cs typeface="Arial" panose="020B0604020202020204" pitchFamily="34" charset="0"/>
              </a:rPr>
              <a:t> towards Day-1 experiment to be presented, taking into account potential challenges related to unforeseen problems in the commissioning and risk analysis.</a:t>
            </a:r>
          </a:p>
          <a:p>
            <a:pPr algn="just"/>
            <a:endParaRPr lang="en-US" sz="1600" b="1" dirty="0">
              <a:solidFill>
                <a:srgbClr val="C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The PAC supports the </a:t>
            </a:r>
            <a:r>
              <a:rPr lang="en-US" sz="1600" b="1" dirty="0" err="1">
                <a:solidFill>
                  <a:srgbClr val="C00000"/>
                </a:solidFill>
                <a:latin typeface="Arial" panose="020B0604020202020204" pitchFamily="34" charset="0"/>
                <a:cs typeface="Arial" panose="020B0604020202020204" pitchFamily="34" charset="0"/>
              </a:rPr>
              <a:t>programme</a:t>
            </a:r>
            <a:r>
              <a:rPr lang="en-US" sz="1600" b="1" dirty="0">
                <a:solidFill>
                  <a:srgbClr val="C00000"/>
                </a:solidFill>
                <a:latin typeface="Arial" panose="020B0604020202020204" pitchFamily="34" charset="0"/>
                <a:cs typeface="Arial" panose="020B0604020202020204" pitchFamily="34" charset="0"/>
              </a:rPr>
              <a:t> leading to first experiments at the SHE Factory.</a:t>
            </a:r>
            <a:endParaRPr lang="en-GB" sz="1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97934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60159"/>
            <a:ext cx="12097344" cy="36933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Status of the Factory of Superheavy Elements</a:t>
            </a:r>
            <a:endParaRPr lang="en-GB" b="1" i="1" dirty="0">
              <a:solidFill>
                <a:srgbClr val="C00000"/>
              </a:solidFill>
              <a:latin typeface="Arial" pitchFamily="34" charset="0"/>
              <a:ea typeface="Times New Roman" pitchFamily="18" charset="0"/>
              <a:cs typeface="Arial" pitchFamily="34" charset="0"/>
            </a:endParaRPr>
          </a:p>
        </p:txBody>
      </p:sp>
      <p:sp>
        <p:nvSpPr>
          <p:cNvPr id="25" name="Прямоугольник 24">
            <a:extLst>
              <a:ext uri="{FF2B5EF4-FFF2-40B4-BE49-F238E27FC236}">
                <a16:creationId xmlns:a16="http://schemas.microsoft.com/office/drawing/2014/main" xmlns="" id="{82BCE416-91BE-4BB3-9AB5-BD3EE4F419B9}"/>
              </a:ext>
            </a:extLst>
          </p:cNvPr>
          <p:cNvSpPr/>
          <p:nvPr/>
        </p:nvSpPr>
        <p:spPr>
          <a:xfrm>
            <a:off x="119336" y="3356992"/>
            <a:ext cx="11953328" cy="317009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285750" indent="-285750" algn="just">
              <a:buFont typeface="Arial" panose="020B0604020202020204" pitchFamily="34" charset="0"/>
              <a:buChar char="•"/>
            </a:pPr>
            <a:r>
              <a:rPr lang="en-US" sz="2000" b="1" dirty="0">
                <a:solidFill>
                  <a:srgbClr val="C00000"/>
                </a:solidFill>
                <a:latin typeface="Arial" panose="020B0604020202020204" pitchFamily="34" charset="0"/>
                <a:cs typeface="Arial" panose="020B0604020202020204" pitchFamily="34" charset="0"/>
              </a:rPr>
              <a:t>PAC congratulates the FLNR staff on the successful start-up of the DC-280 cyclotron and recommends that the Directorates of JINR and FLNR concentrate their efforts to complete all commissioning work, including the DC-280 cyclotron and the GFS-2 separator, and to prepare for the test experiments. </a:t>
            </a:r>
          </a:p>
          <a:p>
            <a:pPr marL="285750" indent="-285750" algn="just">
              <a:buFont typeface="Arial" panose="020B0604020202020204" pitchFamily="34" charset="0"/>
              <a:buChar char="•"/>
            </a:pPr>
            <a:endParaRPr lang="en-US" sz="2000" b="1" dirty="0">
              <a:solidFill>
                <a:srgbClr val="C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000" b="1" dirty="0">
                <a:solidFill>
                  <a:srgbClr val="C00000"/>
                </a:solidFill>
                <a:latin typeface="Arial" panose="020B0604020202020204" pitchFamily="34" charset="0"/>
                <a:cs typeface="Arial" panose="020B0604020202020204" pitchFamily="34" charset="0"/>
              </a:rPr>
              <a:t>The PAC approves the </a:t>
            </a:r>
            <a:r>
              <a:rPr lang="en-US" sz="2000" b="1" dirty="0" err="1">
                <a:solidFill>
                  <a:srgbClr val="C00000"/>
                </a:solidFill>
                <a:latin typeface="Arial" panose="020B0604020202020204" pitchFamily="34" charset="0"/>
                <a:cs typeface="Arial" panose="020B0604020202020204" pitchFamily="34" charset="0"/>
              </a:rPr>
              <a:t>programme</a:t>
            </a:r>
            <a:r>
              <a:rPr lang="en-US" sz="2000" b="1" dirty="0">
                <a:solidFill>
                  <a:srgbClr val="C00000"/>
                </a:solidFill>
                <a:latin typeface="Arial" panose="020B0604020202020204" pitchFamily="34" charset="0"/>
                <a:cs typeface="Arial" panose="020B0604020202020204" pitchFamily="34" charset="0"/>
              </a:rPr>
              <a:t> of first experiments at the SHE Factory.</a:t>
            </a:r>
          </a:p>
          <a:p>
            <a:pPr marL="285750" indent="-285750" algn="just">
              <a:buFont typeface="Arial" panose="020B0604020202020204" pitchFamily="34" charset="0"/>
              <a:buChar char="•"/>
            </a:pPr>
            <a:endParaRPr lang="en-US" sz="2000" b="1" dirty="0">
              <a:solidFill>
                <a:srgbClr val="C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000" b="1" dirty="0">
                <a:solidFill>
                  <a:srgbClr val="C00000"/>
                </a:solidFill>
                <a:latin typeface="Arial" panose="020B0604020202020204" pitchFamily="34" charset="0"/>
                <a:cs typeface="Arial" panose="020B0604020202020204" pitchFamily="34" charset="0"/>
              </a:rPr>
              <a:t>The PAC requests, for the next meeting, a submission of detailed reports and/or presentations on the SHE Factory prepared by FLNR well in advance of the meeting in order to allow PAC members to prepare the full referee reports in due time.</a:t>
            </a:r>
          </a:p>
        </p:txBody>
      </p:sp>
      <p:sp>
        <p:nvSpPr>
          <p:cNvPr id="4" name="Прямоугольник 8">
            <a:extLst>
              <a:ext uri="{FF2B5EF4-FFF2-40B4-BE49-F238E27FC236}">
                <a16:creationId xmlns:a16="http://schemas.microsoft.com/office/drawing/2014/main" xmlns="" id="{7DC8D3DD-8362-2140-B569-DE4BFF3F2D07}"/>
              </a:ext>
            </a:extLst>
          </p:cNvPr>
          <p:cNvSpPr/>
          <p:nvPr/>
        </p:nvSpPr>
        <p:spPr>
          <a:xfrm>
            <a:off x="1487488" y="885172"/>
            <a:ext cx="9217024" cy="1631216"/>
          </a:xfrm>
          <a:prstGeom prst="rect">
            <a:avLst/>
          </a:prstGeom>
        </p:spPr>
        <p:txBody>
          <a:bodyPr wrap="square">
            <a:spAutoFit/>
          </a:bodyPr>
          <a:lstStyle/>
          <a:p>
            <a:r>
              <a:rPr lang="en-US" sz="2000" b="1" u="sng" dirty="0">
                <a:solidFill>
                  <a:srgbClr val="002060"/>
                </a:solidFill>
              </a:rPr>
              <a:t>In the first quarter of 2019, it is planned:</a:t>
            </a:r>
          </a:p>
          <a:p>
            <a:pPr marL="285750" indent="-285750">
              <a:buFont typeface="Arial" panose="020B0604020202020204" pitchFamily="34" charset="0"/>
              <a:buChar char="•"/>
            </a:pPr>
            <a:r>
              <a:rPr lang="en-US" sz="2000" dirty="0">
                <a:solidFill>
                  <a:srgbClr val="002060"/>
                </a:solidFill>
              </a:rPr>
              <a:t>to continue the work at DC-280 to obtain heavy-ion beams of design parameters, </a:t>
            </a:r>
          </a:p>
          <a:p>
            <a:pPr marL="285750" indent="-285750">
              <a:buFont typeface="Arial" panose="020B0604020202020204" pitchFamily="34" charset="0"/>
              <a:buChar char="•"/>
            </a:pPr>
            <a:r>
              <a:rPr lang="en-US" sz="2000" dirty="0">
                <a:solidFill>
                  <a:srgbClr val="002060"/>
                </a:solidFill>
              </a:rPr>
              <a:t>to complete the commissioning work for the GFS-2 separator, </a:t>
            </a:r>
          </a:p>
          <a:p>
            <a:pPr marL="285750" indent="-285750">
              <a:buFont typeface="Arial" panose="020B0604020202020204" pitchFamily="34" charset="0"/>
              <a:buChar char="•"/>
            </a:pPr>
            <a:r>
              <a:rPr lang="en-US" sz="2000" dirty="0">
                <a:solidFill>
                  <a:srgbClr val="002060"/>
                </a:solidFill>
              </a:rPr>
              <a:t>to initiate the implementation of the experimental </a:t>
            </a:r>
            <a:r>
              <a:rPr lang="en-US" sz="2000" dirty="0" err="1">
                <a:solidFill>
                  <a:srgbClr val="002060"/>
                </a:solidFill>
              </a:rPr>
              <a:t>programme</a:t>
            </a:r>
            <a:r>
              <a:rPr lang="en-US" sz="2000" dirty="0">
                <a:solidFill>
                  <a:srgbClr val="002060"/>
                </a:solidFill>
              </a:rPr>
              <a:t> on the synthesis and study of the properties of SHE at the Factory.</a:t>
            </a:r>
            <a:endParaRPr lang="ru-RU" sz="2000" dirty="0">
              <a:solidFill>
                <a:srgbClr val="002060"/>
              </a:solidFill>
            </a:endParaRPr>
          </a:p>
        </p:txBody>
      </p:sp>
      <p:sp>
        <p:nvSpPr>
          <p:cNvPr id="2" name="ZoneTexte 1">
            <a:extLst>
              <a:ext uri="{FF2B5EF4-FFF2-40B4-BE49-F238E27FC236}">
                <a16:creationId xmlns:a16="http://schemas.microsoft.com/office/drawing/2014/main" xmlns="" id="{8FC2DEE8-DB8A-424C-A574-1ACCA7E4F83E}"/>
              </a:ext>
            </a:extLst>
          </p:cNvPr>
          <p:cNvSpPr txBox="1"/>
          <p:nvPr/>
        </p:nvSpPr>
        <p:spPr>
          <a:xfrm>
            <a:off x="4079776" y="2972069"/>
            <a:ext cx="3501792" cy="369332"/>
          </a:xfrm>
          <a:prstGeom prst="rect">
            <a:avLst/>
          </a:prstGeom>
          <a:noFill/>
        </p:spPr>
        <p:txBody>
          <a:bodyPr wrap="none" rtlCol="0">
            <a:spAutoFit/>
          </a:bodyPr>
          <a:lstStyle/>
          <a:p>
            <a:r>
              <a:rPr lang="en-US" b="1" dirty="0">
                <a:solidFill>
                  <a:srgbClr val="C00000"/>
                </a:solidFill>
                <a:latin typeface="Arial" panose="020B0604020202020204" pitchFamily="34" charset="0"/>
                <a:cs typeface="Arial" panose="020B0604020202020204" pitchFamily="34" charset="0"/>
              </a:rPr>
              <a:t>General PAC recommendation</a:t>
            </a:r>
            <a:endParaRPr lang="en-GB" dirty="0"/>
          </a:p>
        </p:txBody>
      </p:sp>
    </p:spTree>
    <p:extLst>
      <p:ext uri="{BB962C8B-B14F-4D97-AF65-F5344CB8AC3E}">
        <p14:creationId xmlns:p14="http://schemas.microsoft.com/office/powerpoint/2010/main" xmlns="" val="1355799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BE3B6B9A-DF79-4BF0-9CDF-B078F7DE6CB0}"/>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480376" y="162263"/>
            <a:ext cx="2515708" cy="2880320"/>
          </a:xfrm>
          <a:prstGeom prst="rect">
            <a:avLst/>
          </a:prstGeom>
        </p:spPr>
      </p:pic>
      <p:sp>
        <p:nvSpPr>
          <p:cNvPr id="7" name="Прямоугольник 6">
            <a:extLst>
              <a:ext uri="{FF2B5EF4-FFF2-40B4-BE49-F238E27FC236}">
                <a16:creationId xmlns:a16="http://schemas.microsoft.com/office/drawing/2014/main" xmlns="" id="{A4998313-091D-4B96-B986-1C7300CDD870}"/>
              </a:ext>
            </a:extLst>
          </p:cNvPr>
          <p:cNvSpPr/>
          <p:nvPr/>
        </p:nvSpPr>
        <p:spPr>
          <a:xfrm>
            <a:off x="10056440" y="2636912"/>
            <a:ext cx="1737976" cy="338554"/>
          </a:xfrm>
          <a:prstGeom prst="rect">
            <a:avLst/>
          </a:prstGeom>
        </p:spPr>
        <p:txBody>
          <a:bodyPr wrap="none">
            <a:spAutoFit/>
          </a:bodyPr>
          <a:lstStyle/>
          <a:p>
            <a:r>
              <a:rPr lang="en-US" altLang="ru-RU" sz="1600" b="1" kern="0" dirty="0">
                <a:solidFill>
                  <a:schemeClr val="bg1"/>
                </a:solidFill>
              </a:rPr>
              <a:t>Sergey </a:t>
            </a:r>
            <a:r>
              <a:rPr lang="en-US" altLang="ru-RU" sz="1600" b="1" kern="0" dirty="0" err="1">
                <a:solidFill>
                  <a:schemeClr val="bg1"/>
                </a:solidFill>
              </a:rPr>
              <a:t>Zemlyanoy</a:t>
            </a:r>
            <a:endParaRPr lang="ru-RU" sz="1600" dirty="0">
              <a:solidFill>
                <a:schemeClr val="bg1"/>
              </a:solidFill>
            </a:endParaRPr>
          </a:p>
        </p:txBody>
      </p:sp>
      <p:graphicFrame>
        <p:nvGraphicFramePr>
          <p:cNvPr id="20" name="Object 7">
            <a:extLst>
              <a:ext uri="{FF2B5EF4-FFF2-40B4-BE49-F238E27FC236}">
                <a16:creationId xmlns:a16="http://schemas.microsoft.com/office/drawing/2014/main" xmlns="" id="{76763269-06CA-49A8-84EF-F143E596CA90}"/>
              </a:ext>
            </a:extLst>
          </p:cNvPr>
          <p:cNvGraphicFramePr>
            <a:graphicFrameLocks noChangeAspect="1"/>
          </p:cNvGraphicFramePr>
          <p:nvPr>
            <p:extLst>
              <p:ext uri="{D42A27DB-BD31-4B8C-83A1-F6EECF244321}">
                <p14:modId xmlns:p14="http://schemas.microsoft.com/office/powerpoint/2010/main" xmlns="" val="390977439"/>
              </p:ext>
            </p:extLst>
          </p:nvPr>
        </p:nvGraphicFramePr>
        <p:xfrm>
          <a:off x="-170207" y="408735"/>
          <a:ext cx="6140243" cy="4608512"/>
        </p:xfrm>
        <a:graphic>
          <a:graphicData uri="http://schemas.openxmlformats.org/presentationml/2006/ole">
            <p:oleObj spid="_x0000_s2115" name="Presentation" r:id="rId5" imgW="4044542" imgH="3034189" progId="">
              <p:embed/>
            </p:oleObj>
          </a:graphicData>
        </a:graphic>
      </p:graphicFrame>
      <p:sp>
        <p:nvSpPr>
          <p:cNvPr id="22" name="Text Box 11">
            <a:extLst>
              <a:ext uri="{FF2B5EF4-FFF2-40B4-BE49-F238E27FC236}">
                <a16:creationId xmlns:a16="http://schemas.microsoft.com/office/drawing/2014/main" xmlns="" id="{9BE87996-AEE2-43F3-A19D-5F6A07D9B79E}"/>
              </a:ext>
            </a:extLst>
          </p:cNvPr>
          <p:cNvSpPr txBox="1">
            <a:spLocks noChangeArrowheads="1"/>
          </p:cNvSpPr>
          <p:nvPr/>
        </p:nvSpPr>
        <p:spPr bwMode="auto">
          <a:xfrm>
            <a:off x="5249505" y="917091"/>
            <a:ext cx="3869851" cy="2062103"/>
          </a:xfrm>
          <a:prstGeom prst="rect">
            <a:avLst/>
          </a:prstGeom>
          <a:noFill/>
          <a:ln w="9525">
            <a:solidFill>
              <a:srgbClr val="FF6600"/>
            </a:solidFill>
            <a:miter lim="800000"/>
            <a:headEnd/>
            <a:tailEnd/>
          </a:ln>
        </p:spPr>
        <p:txBody>
          <a:bodyPr wrap="square">
            <a:spAutoFit/>
          </a:bodyPr>
          <a:lstStyle/>
          <a:p>
            <a:pPr>
              <a:spcBef>
                <a:spcPct val="50000"/>
              </a:spcBef>
            </a:pPr>
            <a:r>
              <a:rPr lang="en-US" altLang="ru-RU" sz="2000" b="1" dirty="0">
                <a:solidFill>
                  <a:srgbClr val="0033CC"/>
                </a:solidFill>
                <a:latin typeface="Times New Roman" pitchFamily="18" charset="0"/>
              </a:rPr>
              <a:t>The aim</a:t>
            </a:r>
            <a:r>
              <a:rPr lang="en-US" altLang="ru-RU" b="1" dirty="0">
                <a:solidFill>
                  <a:srgbClr val="0033CC"/>
                </a:solidFill>
                <a:latin typeface="Times New Roman" pitchFamily="18" charset="0"/>
              </a:rPr>
              <a:t>: </a:t>
            </a:r>
            <a:r>
              <a:rPr lang="en-US" altLang="ru-RU" b="1" i="1" dirty="0">
                <a:solidFill>
                  <a:srgbClr val="0033CC"/>
                </a:solidFill>
                <a:latin typeface="Times New Roman" pitchFamily="18" charset="0"/>
              </a:rPr>
              <a:t>(by separating stopping and laser ionization chambers)</a:t>
            </a:r>
          </a:p>
          <a:p>
            <a:pPr marL="223838" indent="-223838">
              <a:spcBef>
                <a:spcPct val="50000"/>
              </a:spcBef>
              <a:buFontTx/>
              <a:buChar char="•"/>
            </a:pPr>
            <a:r>
              <a:rPr lang="en-US" altLang="ru-RU" b="1" dirty="0">
                <a:solidFill>
                  <a:srgbClr val="0033CC"/>
                </a:solidFill>
                <a:latin typeface="Times New Roman" pitchFamily="18" charset="0"/>
              </a:rPr>
              <a:t>Increase laser ionization efficiency at high  cyclotron beam current</a:t>
            </a:r>
          </a:p>
          <a:p>
            <a:pPr marL="223838" indent="-223838">
              <a:spcBef>
                <a:spcPct val="50000"/>
              </a:spcBef>
              <a:buFontTx/>
              <a:buChar char="•"/>
            </a:pPr>
            <a:r>
              <a:rPr lang="en-US" altLang="ru-RU" b="1" dirty="0">
                <a:solidFill>
                  <a:srgbClr val="0033CC"/>
                </a:solidFill>
                <a:latin typeface="Times New Roman" pitchFamily="18" charset="0"/>
              </a:rPr>
              <a:t> Increase selectivity (collection of survival ions)</a:t>
            </a:r>
            <a:endParaRPr lang="en-GB" altLang="ru-RU" b="1" dirty="0">
              <a:solidFill>
                <a:srgbClr val="0033CC"/>
              </a:solidFill>
              <a:latin typeface="Times New Roman" pitchFamily="18" charset="0"/>
            </a:endParaRPr>
          </a:p>
        </p:txBody>
      </p:sp>
      <p:sp>
        <p:nvSpPr>
          <p:cNvPr id="23" name="Text Box 12">
            <a:extLst>
              <a:ext uri="{FF2B5EF4-FFF2-40B4-BE49-F238E27FC236}">
                <a16:creationId xmlns:a16="http://schemas.microsoft.com/office/drawing/2014/main" xmlns="" id="{CFB9760B-3EDE-46E1-BF27-1A45D83A948F}"/>
              </a:ext>
            </a:extLst>
          </p:cNvPr>
          <p:cNvSpPr txBox="1">
            <a:spLocks noChangeArrowheads="1"/>
          </p:cNvSpPr>
          <p:nvPr/>
        </p:nvSpPr>
        <p:spPr bwMode="auto">
          <a:xfrm>
            <a:off x="1467984" y="4941168"/>
            <a:ext cx="1992313" cy="1500188"/>
          </a:xfrm>
          <a:prstGeom prst="rect">
            <a:avLst/>
          </a:prstGeom>
          <a:noFill/>
          <a:ln w="25400">
            <a:solidFill>
              <a:srgbClr val="FF0000"/>
            </a:solidFill>
            <a:miter lim="800000"/>
            <a:headEnd/>
            <a:tailEnd/>
          </a:ln>
        </p:spPr>
        <p:txBody>
          <a:bodyPr>
            <a:spAutoFit/>
          </a:bodyPr>
          <a:lstStyle/>
          <a:p>
            <a:pPr>
              <a:spcBef>
                <a:spcPct val="50000"/>
              </a:spcBef>
            </a:pPr>
            <a:r>
              <a:rPr lang="en-GB" altLang="ru-RU" sz="1400" b="1" dirty="0">
                <a:solidFill>
                  <a:srgbClr val="CC0000"/>
                </a:solidFill>
                <a:latin typeface="Arial" charset="0"/>
              </a:rPr>
              <a:t>Working conditions:</a:t>
            </a:r>
          </a:p>
          <a:p>
            <a:pPr>
              <a:spcBef>
                <a:spcPct val="50000"/>
              </a:spcBef>
              <a:buFontTx/>
              <a:buChar char="-"/>
            </a:pPr>
            <a:r>
              <a:rPr lang="en-GB" altLang="ru-RU" sz="1400" b="1" dirty="0">
                <a:solidFill>
                  <a:srgbClr val="CC0000"/>
                </a:solidFill>
                <a:latin typeface="Arial" charset="0"/>
              </a:rPr>
              <a:t>cyclotron – DC</a:t>
            </a:r>
          </a:p>
          <a:p>
            <a:pPr>
              <a:spcBef>
                <a:spcPct val="50000"/>
              </a:spcBef>
              <a:buFontTx/>
              <a:buChar char="-"/>
            </a:pPr>
            <a:r>
              <a:rPr lang="en-GB" altLang="ru-RU" sz="1400" b="1" dirty="0">
                <a:solidFill>
                  <a:srgbClr val="CC0000"/>
                </a:solidFill>
                <a:latin typeface="Arial" charset="0"/>
              </a:rPr>
              <a:t>Ion collector – DC</a:t>
            </a:r>
          </a:p>
          <a:p>
            <a:pPr>
              <a:spcBef>
                <a:spcPct val="50000"/>
              </a:spcBef>
              <a:buFontTx/>
              <a:buChar char="-"/>
            </a:pPr>
            <a:r>
              <a:rPr lang="en-GB" altLang="ru-RU" sz="1400" b="1" dirty="0">
                <a:solidFill>
                  <a:srgbClr val="CC0000"/>
                </a:solidFill>
                <a:latin typeface="Arial" charset="0"/>
              </a:rPr>
              <a:t>Lasers – transverse or longitudinal</a:t>
            </a:r>
          </a:p>
        </p:txBody>
      </p:sp>
      <p:sp>
        <p:nvSpPr>
          <p:cNvPr id="27" name="Rectangle 2">
            <a:extLst>
              <a:ext uri="{FF2B5EF4-FFF2-40B4-BE49-F238E27FC236}">
                <a16:creationId xmlns:a16="http://schemas.microsoft.com/office/drawing/2014/main" xmlns="" id="{13D2E313-7C56-4E2E-B5C4-39F82CD7B520}"/>
              </a:ext>
            </a:extLst>
          </p:cNvPr>
          <p:cNvSpPr>
            <a:spLocks noChangeArrowheads="1"/>
          </p:cNvSpPr>
          <p:nvPr/>
        </p:nvSpPr>
        <p:spPr bwMode="auto">
          <a:xfrm>
            <a:off x="8168904" y="3174881"/>
            <a:ext cx="3240360" cy="313480"/>
          </a:xfrm>
          <a:prstGeom prst="rect">
            <a:avLst/>
          </a:prstGeom>
          <a:ln w="9525">
            <a:noFill/>
            <a:miter lim="800000"/>
            <a:headEnd/>
            <a:tailEnd/>
          </a:ln>
        </p:spPr>
        <p:txBody>
          <a:bodyPr anchor="ctr"/>
          <a:lstStyle/>
          <a:p>
            <a:pPr algn="ctr"/>
            <a:r>
              <a:rPr lang="en-US" altLang="ru-RU" sz="1600" b="1" u="sng" dirty="0">
                <a:solidFill>
                  <a:srgbClr val="002060"/>
                </a:solidFill>
              </a:rPr>
              <a:t>Main parts is ready for installation:</a:t>
            </a:r>
            <a:endParaRPr lang="ru-RU" altLang="ru-RU" sz="1600" b="1" u="sng" dirty="0">
              <a:solidFill>
                <a:srgbClr val="002060"/>
              </a:solidFill>
            </a:endParaRPr>
          </a:p>
        </p:txBody>
      </p:sp>
      <p:pic>
        <p:nvPicPr>
          <p:cNvPr id="28" name="Picture 21">
            <a:extLst>
              <a:ext uri="{FF2B5EF4-FFF2-40B4-BE49-F238E27FC236}">
                <a16:creationId xmlns:a16="http://schemas.microsoft.com/office/drawing/2014/main" xmlns="" id="{74FB461B-56F0-4FB2-AA16-C385BB9F0B84}"/>
              </a:ext>
            </a:extLst>
          </p:cNvPr>
          <p:cNvPicPr>
            <a:picLocks noChangeAspect="1" noChangeArrowheads="1"/>
          </p:cNvPicPr>
          <p:nvPr/>
        </p:nvPicPr>
        <p:blipFill>
          <a:blip r:embed="rId6" cstate="print"/>
          <a:srcRect/>
          <a:stretch>
            <a:fillRect/>
          </a:stretch>
        </p:blipFill>
        <p:spPr bwMode="auto">
          <a:xfrm>
            <a:off x="4644394" y="5341599"/>
            <a:ext cx="2362200" cy="1354138"/>
          </a:xfrm>
          <a:prstGeom prst="rect">
            <a:avLst/>
          </a:prstGeom>
          <a:noFill/>
          <a:ln w="9525">
            <a:noFill/>
            <a:miter lim="800000"/>
            <a:headEnd/>
            <a:tailEnd/>
          </a:ln>
        </p:spPr>
      </p:pic>
      <p:pic>
        <p:nvPicPr>
          <p:cNvPr id="30" name="Picture 20">
            <a:extLst>
              <a:ext uri="{FF2B5EF4-FFF2-40B4-BE49-F238E27FC236}">
                <a16:creationId xmlns:a16="http://schemas.microsoft.com/office/drawing/2014/main" xmlns="" id="{01B3A4BC-BBD1-47B5-B53A-24C83A33528F}"/>
              </a:ext>
            </a:extLst>
          </p:cNvPr>
          <p:cNvPicPr>
            <a:picLocks noChangeAspect="1" noChangeArrowheads="1"/>
          </p:cNvPicPr>
          <p:nvPr/>
        </p:nvPicPr>
        <p:blipFill>
          <a:blip r:embed="rId7" cstate="print"/>
          <a:srcRect/>
          <a:stretch>
            <a:fillRect/>
          </a:stretch>
        </p:blipFill>
        <p:spPr bwMode="auto">
          <a:xfrm>
            <a:off x="5657645" y="3764185"/>
            <a:ext cx="1347788" cy="1536700"/>
          </a:xfrm>
          <a:prstGeom prst="rect">
            <a:avLst/>
          </a:prstGeom>
          <a:noFill/>
          <a:ln w="9525">
            <a:noFill/>
            <a:miter lim="800000"/>
            <a:headEnd/>
            <a:tailEnd/>
          </a:ln>
        </p:spPr>
      </p:pic>
      <p:sp>
        <p:nvSpPr>
          <p:cNvPr id="31" name="Прямоугольник 30">
            <a:extLst>
              <a:ext uri="{FF2B5EF4-FFF2-40B4-BE49-F238E27FC236}">
                <a16:creationId xmlns:a16="http://schemas.microsoft.com/office/drawing/2014/main" xmlns="" id="{7D458A6F-060F-4385-8497-393E9BEE6B6F}"/>
              </a:ext>
            </a:extLst>
          </p:cNvPr>
          <p:cNvSpPr/>
          <p:nvPr/>
        </p:nvSpPr>
        <p:spPr>
          <a:xfrm>
            <a:off x="47328" y="60159"/>
            <a:ext cx="12097344" cy="646331"/>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Status of the GALS set-up</a:t>
            </a:r>
            <a:endParaRPr lang="ru-RU" b="1" i="1" dirty="0">
              <a:solidFill>
                <a:srgbClr val="C00000"/>
              </a:solidFill>
              <a:latin typeface="Arial" pitchFamily="34" charset="0"/>
              <a:ea typeface="Times New Roman" pitchFamily="18" charset="0"/>
              <a:cs typeface="Arial" pitchFamily="34" charset="0"/>
            </a:endParaRPr>
          </a:p>
          <a:p>
            <a:pPr algn="ctr" fontAlgn="base">
              <a:spcBef>
                <a:spcPct val="0"/>
              </a:spcBef>
              <a:spcAft>
                <a:spcPct val="0"/>
              </a:spcAft>
              <a:tabLst>
                <a:tab pos="450850" algn="l"/>
              </a:tabLst>
            </a:pPr>
            <a:r>
              <a:rPr lang="en-US" altLang="ru-RU" dirty="0">
                <a:solidFill>
                  <a:srgbClr val="C00000"/>
                </a:solidFill>
                <a:latin typeface="Arial" panose="020B0604020202020204" pitchFamily="34" charset="0"/>
                <a:cs typeface="Arial" panose="020B0604020202020204" pitchFamily="34" charset="0"/>
              </a:rPr>
              <a:t>Ga</a:t>
            </a:r>
            <a:r>
              <a:rPr lang="en-US" altLang="ru-RU" dirty="0">
                <a:solidFill>
                  <a:srgbClr val="002060"/>
                </a:solidFill>
                <a:latin typeface="Arial" panose="020B0604020202020204" pitchFamily="34" charset="0"/>
                <a:cs typeface="Arial" panose="020B0604020202020204" pitchFamily="34" charset="0"/>
              </a:rPr>
              <a:t>s Cell Based</a:t>
            </a:r>
            <a:r>
              <a:rPr lang="en-US" altLang="ru-RU" dirty="0">
                <a:solidFill>
                  <a:srgbClr val="A50021"/>
                </a:solidFill>
                <a:latin typeface="Arial" panose="020B0604020202020204" pitchFamily="34" charset="0"/>
                <a:cs typeface="Arial" panose="020B0604020202020204" pitchFamily="34" charset="0"/>
              </a:rPr>
              <a:t> </a:t>
            </a:r>
            <a:r>
              <a:rPr lang="en-US" altLang="ru-RU" dirty="0">
                <a:solidFill>
                  <a:srgbClr val="C00000"/>
                </a:solidFill>
                <a:latin typeface="Arial" panose="020B0604020202020204" pitchFamily="34" charset="0"/>
                <a:cs typeface="Arial" panose="020B0604020202020204" pitchFamily="34" charset="0"/>
              </a:rPr>
              <a:t>L</a:t>
            </a:r>
            <a:r>
              <a:rPr lang="en-US" altLang="ru-RU" dirty="0">
                <a:solidFill>
                  <a:srgbClr val="002060"/>
                </a:solidFill>
                <a:latin typeface="Arial" panose="020B0604020202020204" pitchFamily="34" charset="0"/>
                <a:cs typeface="Arial" panose="020B0604020202020204" pitchFamily="34" charset="0"/>
              </a:rPr>
              <a:t>aser Ionization &amp;</a:t>
            </a:r>
            <a:r>
              <a:rPr lang="en-US" altLang="ru-RU" dirty="0">
                <a:solidFill>
                  <a:srgbClr val="A50021"/>
                </a:solidFill>
                <a:latin typeface="Arial" panose="020B0604020202020204" pitchFamily="34" charset="0"/>
                <a:cs typeface="Arial" panose="020B0604020202020204" pitchFamily="34" charset="0"/>
              </a:rPr>
              <a:t> </a:t>
            </a:r>
            <a:r>
              <a:rPr lang="en-US" altLang="ru-RU" dirty="0">
                <a:solidFill>
                  <a:srgbClr val="C00000"/>
                </a:solidFill>
                <a:latin typeface="Arial" panose="020B0604020202020204" pitchFamily="34" charset="0"/>
                <a:cs typeface="Arial" panose="020B0604020202020204" pitchFamily="34" charset="0"/>
              </a:rPr>
              <a:t>S</a:t>
            </a:r>
            <a:r>
              <a:rPr lang="en-US" altLang="ru-RU" dirty="0">
                <a:solidFill>
                  <a:srgbClr val="002060"/>
                </a:solidFill>
                <a:latin typeface="Arial" panose="020B0604020202020204" pitchFamily="34" charset="0"/>
                <a:cs typeface="Arial" panose="020B0604020202020204" pitchFamily="34" charset="0"/>
              </a:rPr>
              <a:t>eparation Setup</a:t>
            </a:r>
            <a:r>
              <a:rPr lang="en-US" i="1" dirty="0">
                <a:solidFill>
                  <a:srgbClr val="C00000"/>
                </a:solidFill>
                <a:latin typeface="Arial" panose="020B0604020202020204" pitchFamily="34" charset="0"/>
                <a:ea typeface="Times New Roman" pitchFamily="18" charset="0"/>
                <a:cs typeface="Arial" pitchFamily="34" charset="0"/>
              </a:rPr>
              <a:t> </a:t>
            </a:r>
            <a:endParaRPr lang="en-GB" i="1" dirty="0">
              <a:solidFill>
                <a:srgbClr val="C00000"/>
              </a:solidFill>
              <a:latin typeface="Arial" panose="020B0604020202020204" pitchFamily="34" charset="0"/>
              <a:ea typeface="Times New Roman" pitchFamily="18" charset="0"/>
              <a:cs typeface="Arial" pitchFamily="34" charset="0"/>
            </a:endParaRPr>
          </a:p>
        </p:txBody>
      </p:sp>
      <p:pic>
        <p:nvPicPr>
          <p:cNvPr id="32" name="Picture 18">
            <a:extLst>
              <a:ext uri="{FF2B5EF4-FFF2-40B4-BE49-F238E27FC236}">
                <a16:creationId xmlns:a16="http://schemas.microsoft.com/office/drawing/2014/main" xmlns="" id="{C44E8E9E-FE04-4031-81A7-C2B86445C7E2}"/>
              </a:ext>
            </a:extLst>
          </p:cNvPr>
          <p:cNvPicPr>
            <a:picLocks noChangeAspect="1" noChangeArrowheads="1"/>
          </p:cNvPicPr>
          <p:nvPr/>
        </p:nvPicPr>
        <p:blipFill>
          <a:blip r:embed="rId8" cstate="print"/>
          <a:srcRect/>
          <a:stretch>
            <a:fillRect/>
          </a:stretch>
        </p:blipFill>
        <p:spPr bwMode="auto">
          <a:xfrm>
            <a:off x="9840416" y="3811889"/>
            <a:ext cx="1981200" cy="1562100"/>
          </a:xfrm>
          <a:prstGeom prst="rect">
            <a:avLst/>
          </a:prstGeom>
          <a:noFill/>
          <a:ln w="9525">
            <a:noFill/>
            <a:miter lim="800000"/>
            <a:headEnd/>
            <a:tailEnd/>
          </a:ln>
        </p:spPr>
      </p:pic>
      <p:pic>
        <p:nvPicPr>
          <p:cNvPr id="33" name="Picture 18">
            <a:extLst>
              <a:ext uri="{FF2B5EF4-FFF2-40B4-BE49-F238E27FC236}">
                <a16:creationId xmlns:a16="http://schemas.microsoft.com/office/drawing/2014/main" xmlns="" id="{57387F8E-1C63-4811-846B-8DFC8F0B4122}"/>
              </a:ext>
            </a:extLst>
          </p:cNvPr>
          <p:cNvPicPr>
            <a:picLocks noChangeAspect="1" noChangeArrowheads="1"/>
          </p:cNvPicPr>
          <p:nvPr/>
        </p:nvPicPr>
        <p:blipFill>
          <a:blip r:embed="rId9" cstate="print"/>
          <a:srcRect/>
          <a:stretch>
            <a:fillRect/>
          </a:stretch>
        </p:blipFill>
        <p:spPr bwMode="auto">
          <a:xfrm>
            <a:off x="9992816" y="5393335"/>
            <a:ext cx="1676400" cy="1404938"/>
          </a:xfrm>
          <a:prstGeom prst="rect">
            <a:avLst/>
          </a:prstGeom>
          <a:noFill/>
          <a:ln w="9525">
            <a:noFill/>
            <a:miter lim="800000"/>
            <a:headEnd/>
            <a:tailEnd/>
          </a:ln>
        </p:spPr>
      </p:pic>
      <p:sp>
        <p:nvSpPr>
          <p:cNvPr id="37" name="Rectangle 2">
            <a:extLst>
              <a:ext uri="{FF2B5EF4-FFF2-40B4-BE49-F238E27FC236}">
                <a16:creationId xmlns:a16="http://schemas.microsoft.com/office/drawing/2014/main" xmlns="" id="{1662F1C4-1B54-4983-881C-72C053312B83}"/>
              </a:ext>
            </a:extLst>
          </p:cNvPr>
          <p:cNvSpPr>
            <a:spLocks noChangeArrowheads="1"/>
          </p:cNvSpPr>
          <p:nvPr/>
        </p:nvSpPr>
        <p:spPr bwMode="auto">
          <a:xfrm>
            <a:off x="5839842" y="3462403"/>
            <a:ext cx="1981200" cy="313480"/>
          </a:xfrm>
          <a:prstGeom prst="rect">
            <a:avLst/>
          </a:prstGeom>
          <a:ln w="9525">
            <a:noFill/>
            <a:miter lim="800000"/>
            <a:headEnd/>
            <a:tailEnd/>
          </a:ln>
        </p:spPr>
        <p:txBody>
          <a:bodyPr anchor="ctr"/>
          <a:lstStyle/>
          <a:p>
            <a:pPr algn="ctr"/>
            <a:r>
              <a:rPr lang="en-US" altLang="ru-RU" sz="1600" b="1" dirty="0">
                <a:solidFill>
                  <a:srgbClr val="002060"/>
                </a:solidFill>
              </a:rPr>
              <a:t>Front end system:</a:t>
            </a:r>
          </a:p>
        </p:txBody>
      </p:sp>
      <p:sp>
        <p:nvSpPr>
          <p:cNvPr id="38" name="Rectangle 2">
            <a:extLst>
              <a:ext uri="{FF2B5EF4-FFF2-40B4-BE49-F238E27FC236}">
                <a16:creationId xmlns:a16="http://schemas.microsoft.com/office/drawing/2014/main" xmlns="" id="{6781BEE7-6978-4BBC-A50C-0C3B3C7D584D}"/>
              </a:ext>
            </a:extLst>
          </p:cNvPr>
          <p:cNvSpPr>
            <a:spLocks noChangeArrowheads="1"/>
          </p:cNvSpPr>
          <p:nvPr/>
        </p:nvSpPr>
        <p:spPr bwMode="auto">
          <a:xfrm>
            <a:off x="9789084" y="3460129"/>
            <a:ext cx="1981200" cy="313480"/>
          </a:xfrm>
          <a:prstGeom prst="rect">
            <a:avLst/>
          </a:prstGeom>
          <a:ln w="9525">
            <a:noFill/>
            <a:miter lim="800000"/>
            <a:headEnd/>
            <a:tailEnd/>
          </a:ln>
        </p:spPr>
        <p:txBody>
          <a:bodyPr anchor="ctr"/>
          <a:lstStyle/>
          <a:p>
            <a:pPr algn="ctr"/>
            <a:r>
              <a:rPr lang="en-US" altLang="ru-RU" sz="1600" b="1" dirty="0">
                <a:solidFill>
                  <a:srgbClr val="002060"/>
                </a:solidFill>
              </a:rPr>
              <a:t>Mass-separator:</a:t>
            </a:r>
          </a:p>
        </p:txBody>
      </p:sp>
      <p:pic>
        <p:nvPicPr>
          <p:cNvPr id="39" name="Picture 5">
            <a:extLst>
              <a:ext uri="{FF2B5EF4-FFF2-40B4-BE49-F238E27FC236}">
                <a16:creationId xmlns:a16="http://schemas.microsoft.com/office/drawing/2014/main" xmlns="" id="{1164303A-EAE9-4001-9614-20EF5DBCFD8D}"/>
              </a:ext>
            </a:extLst>
          </p:cNvPr>
          <p:cNvPicPr>
            <a:picLocks noChangeAspect="1" noChangeArrowheads="1"/>
          </p:cNvPicPr>
          <p:nvPr/>
        </p:nvPicPr>
        <p:blipFill>
          <a:blip r:embed="rId10" cstate="print"/>
          <a:srcRect/>
          <a:stretch>
            <a:fillRect/>
          </a:stretch>
        </p:blipFill>
        <p:spPr bwMode="auto">
          <a:xfrm>
            <a:off x="7059067" y="3762052"/>
            <a:ext cx="1888344" cy="2928386"/>
          </a:xfrm>
          <a:prstGeom prst="rect">
            <a:avLst/>
          </a:prstGeom>
          <a:noFill/>
          <a:ln w="9525">
            <a:noFill/>
            <a:miter lim="800000"/>
            <a:headEnd/>
            <a:tailEnd/>
          </a:ln>
        </p:spPr>
      </p:pic>
    </p:spTree>
    <p:extLst>
      <p:ext uri="{BB962C8B-B14F-4D97-AF65-F5344CB8AC3E}">
        <p14:creationId xmlns:p14="http://schemas.microsoft.com/office/powerpoint/2010/main" xmlns="" val="1037144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324" y="284026"/>
            <a:ext cx="12097344" cy="646331"/>
          </a:xfrm>
          <a:prstGeom prst="rect">
            <a:avLst/>
          </a:prstGeom>
        </p:spPr>
        <p:txBody>
          <a:bodyPr wrap="square">
            <a:spAutoFit/>
          </a:bodyPr>
          <a:lstStyle/>
          <a:p>
            <a:pPr algn="ctr" fontAlgn="base">
              <a:spcBef>
                <a:spcPct val="0"/>
              </a:spcBef>
              <a:spcAft>
                <a:spcPct val="0"/>
              </a:spcAft>
              <a:tabLst>
                <a:tab pos="450850" algn="l"/>
              </a:tabLst>
            </a:pPr>
            <a:r>
              <a:rPr lang="en-GB" b="1" i="1">
                <a:solidFill>
                  <a:srgbClr val="C00000"/>
                </a:solidFill>
                <a:latin typeface="Arial" pitchFamily="34" charset="0"/>
                <a:ea typeface="Times New Roman" pitchFamily="18" charset="0"/>
                <a:cs typeface="Arial" pitchFamily="34" charset="0"/>
              </a:rPr>
              <a:t>Status of the GALS set-up</a:t>
            </a:r>
          </a:p>
          <a:p>
            <a:pPr algn="ctr" fontAlgn="base">
              <a:spcBef>
                <a:spcPct val="0"/>
              </a:spcBef>
              <a:spcAft>
                <a:spcPct val="0"/>
              </a:spcAft>
              <a:tabLst>
                <a:tab pos="450850" algn="l"/>
              </a:tabLst>
            </a:pPr>
            <a:r>
              <a:rPr lang="en-GB" b="1" i="1">
                <a:solidFill>
                  <a:srgbClr val="C00000"/>
                </a:solidFill>
                <a:latin typeface="Arial" pitchFamily="34" charset="0"/>
                <a:ea typeface="Times New Roman" pitchFamily="18" charset="0"/>
                <a:cs typeface="Arial" pitchFamily="34" charset="0"/>
              </a:rPr>
              <a:t>Work plan</a:t>
            </a:r>
            <a:endParaRPr lang="en-GB" i="1">
              <a:solidFill>
                <a:srgbClr val="C00000"/>
              </a:solidFill>
              <a:latin typeface="Arial" panose="020B0604020202020204" pitchFamily="34" charset="0"/>
              <a:ea typeface="Times New Roman" pitchFamily="18" charset="0"/>
              <a:cs typeface="Arial" pitchFamily="34" charset="0"/>
            </a:endParaRPr>
          </a:p>
        </p:txBody>
      </p:sp>
      <p:sp>
        <p:nvSpPr>
          <p:cNvPr id="15" name="Прямоугольник 14">
            <a:extLst>
              <a:ext uri="{FF2B5EF4-FFF2-40B4-BE49-F238E27FC236}">
                <a16:creationId xmlns:a16="http://schemas.microsoft.com/office/drawing/2014/main" xmlns="" id="{8C1B16A4-1A4A-4F65-A928-E22FA127EB66}"/>
              </a:ext>
            </a:extLst>
          </p:cNvPr>
          <p:cNvSpPr/>
          <p:nvPr/>
        </p:nvSpPr>
        <p:spPr>
          <a:xfrm>
            <a:off x="839416" y="5229200"/>
            <a:ext cx="10441160" cy="120032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GB" b="1">
                <a:solidFill>
                  <a:srgbClr val="C00000"/>
                </a:solidFill>
                <a:latin typeface="Arial" panose="020B0604020202020204" pitchFamily="34" charset="0"/>
                <a:cs typeface="Arial" panose="020B0604020202020204" pitchFamily="34" charset="0"/>
              </a:rPr>
              <a:t>The PAC endorses the proposed programme of actions necessary for the start-up of the GALS separator. However, the group would need more manpower including post docs and PhD students in order to ensure that this project delivers within shorter time than presented. Furthermore, the PAC expects a detailed progress report to be presented at its future meeting.</a:t>
            </a:r>
          </a:p>
        </p:txBody>
      </p:sp>
      <p:graphicFrame>
        <p:nvGraphicFramePr>
          <p:cNvPr id="8" name="Group 122">
            <a:extLst>
              <a:ext uri="{FF2B5EF4-FFF2-40B4-BE49-F238E27FC236}">
                <a16:creationId xmlns:a16="http://schemas.microsoft.com/office/drawing/2014/main" xmlns="" id="{84F7D34B-A48E-488C-86A1-C431325A647A}"/>
              </a:ext>
            </a:extLst>
          </p:cNvPr>
          <p:cNvGraphicFramePr>
            <a:graphicFrameLocks/>
          </p:cNvGraphicFramePr>
          <p:nvPr>
            <p:extLst>
              <p:ext uri="{D42A27DB-BD31-4B8C-83A1-F6EECF244321}">
                <p14:modId xmlns:p14="http://schemas.microsoft.com/office/powerpoint/2010/main" xmlns="" val="341716263"/>
              </p:ext>
            </p:extLst>
          </p:nvPr>
        </p:nvGraphicFramePr>
        <p:xfrm>
          <a:off x="2279576" y="1196752"/>
          <a:ext cx="7242447" cy="3766053"/>
        </p:xfrm>
        <a:graphic>
          <a:graphicData uri="http://schemas.openxmlformats.org/drawingml/2006/table">
            <a:tbl>
              <a:tblPr/>
              <a:tblGrid>
                <a:gridCol w="833202">
                  <a:extLst>
                    <a:ext uri="{9D8B030D-6E8A-4147-A177-3AD203B41FA5}">
                      <a16:colId xmlns:a16="http://schemas.microsoft.com/office/drawing/2014/main" xmlns="" val="20000"/>
                    </a:ext>
                  </a:extLst>
                </a:gridCol>
                <a:gridCol w="448647">
                  <a:extLst>
                    <a:ext uri="{9D8B030D-6E8A-4147-A177-3AD203B41FA5}">
                      <a16:colId xmlns:a16="http://schemas.microsoft.com/office/drawing/2014/main" xmlns="" val="20001"/>
                    </a:ext>
                  </a:extLst>
                </a:gridCol>
                <a:gridCol w="416601">
                  <a:extLst>
                    <a:ext uri="{9D8B030D-6E8A-4147-A177-3AD203B41FA5}">
                      <a16:colId xmlns:a16="http://schemas.microsoft.com/office/drawing/2014/main" xmlns="" val="20002"/>
                    </a:ext>
                  </a:extLst>
                </a:gridCol>
                <a:gridCol w="416601">
                  <a:extLst>
                    <a:ext uri="{9D8B030D-6E8A-4147-A177-3AD203B41FA5}">
                      <a16:colId xmlns:a16="http://schemas.microsoft.com/office/drawing/2014/main" xmlns="" val="20003"/>
                    </a:ext>
                  </a:extLst>
                </a:gridCol>
                <a:gridCol w="448647">
                  <a:extLst>
                    <a:ext uri="{9D8B030D-6E8A-4147-A177-3AD203B41FA5}">
                      <a16:colId xmlns:a16="http://schemas.microsoft.com/office/drawing/2014/main" xmlns="" val="20004"/>
                    </a:ext>
                  </a:extLst>
                </a:gridCol>
                <a:gridCol w="416601">
                  <a:extLst>
                    <a:ext uri="{9D8B030D-6E8A-4147-A177-3AD203B41FA5}">
                      <a16:colId xmlns:a16="http://schemas.microsoft.com/office/drawing/2014/main" xmlns="" val="20005"/>
                    </a:ext>
                  </a:extLst>
                </a:gridCol>
                <a:gridCol w="416601">
                  <a:extLst>
                    <a:ext uri="{9D8B030D-6E8A-4147-A177-3AD203B41FA5}">
                      <a16:colId xmlns:a16="http://schemas.microsoft.com/office/drawing/2014/main" xmlns="" val="20006"/>
                    </a:ext>
                  </a:extLst>
                </a:gridCol>
                <a:gridCol w="448647">
                  <a:extLst>
                    <a:ext uri="{9D8B030D-6E8A-4147-A177-3AD203B41FA5}">
                      <a16:colId xmlns:a16="http://schemas.microsoft.com/office/drawing/2014/main" xmlns="" val="20007"/>
                    </a:ext>
                  </a:extLst>
                </a:gridCol>
                <a:gridCol w="416601">
                  <a:extLst>
                    <a:ext uri="{9D8B030D-6E8A-4147-A177-3AD203B41FA5}">
                      <a16:colId xmlns:a16="http://schemas.microsoft.com/office/drawing/2014/main" xmlns="" val="20008"/>
                    </a:ext>
                  </a:extLst>
                </a:gridCol>
                <a:gridCol w="416601">
                  <a:extLst>
                    <a:ext uri="{9D8B030D-6E8A-4147-A177-3AD203B41FA5}">
                      <a16:colId xmlns:a16="http://schemas.microsoft.com/office/drawing/2014/main" xmlns="" val="20009"/>
                    </a:ext>
                  </a:extLst>
                </a:gridCol>
                <a:gridCol w="448647">
                  <a:extLst>
                    <a:ext uri="{9D8B030D-6E8A-4147-A177-3AD203B41FA5}">
                      <a16:colId xmlns:a16="http://schemas.microsoft.com/office/drawing/2014/main" xmlns="" val="20010"/>
                    </a:ext>
                  </a:extLst>
                </a:gridCol>
                <a:gridCol w="416601">
                  <a:extLst>
                    <a:ext uri="{9D8B030D-6E8A-4147-A177-3AD203B41FA5}">
                      <a16:colId xmlns:a16="http://schemas.microsoft.com/office/drawing/2014/main" xmlns="" val="20011"/>
                    </a:ext>
                  </a:extLst>
                </a:gridCol>
                <a:gridCol w="416601">
                  <a:extLst>
                    <a:ext uri="{9D8B030D-6E8A-4147-A177-3AD203B41FA5}">
                      <a16:colId xmlns:a16="http://schemas.microsoft.com/office/drawing/2014/main" xmlns="" val="20012"/>
                    </a:ext>
                  </a:extLst>
                </a:gridCol>
                <a:gridCol w="448647">
                  <a:extLst>
                    <a:ext uri="{9D8B030D-6E8A-4147-A177-3AD203B41FA5}">
                      <a16:colId xmlns:a16="http://schemas.microsoft.com/office/drawing/2014/main" xmlns="" val="20013"/>
                    </a:ext>
                  </a:extLst>
                </a:gridCol>
                <a:gridCol w="416601">
                  <a:extLst>
                    <a:ext uri="{9D8B030D-6E8A-4147-A177-3AD203B41FA5}">
                      <a16:colId xmlns:a16="http://schemas.microsoft.com/office/drawing/2014/main" xmlns="" val="20014"/>
                    </a:ext>
                  </a:extLst>
                </a:gridCol>
                <a:gridCol w="416601">
                  <a:extLst>
                    <a:ext uri="{9D8B030D-6E8A-4147-A177-3AD203B41FA5}">
                      <a16:colId xmlns:a16="http://schemas.microsoft.com/office/drawing/2014/main" xmlns="" val="20015"/>
                    </a:ext>
                  </a:extLst>
                </a:gridCol>
              </a:tblGrid>
              <a:tr h="640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700" b="0" i="0" u="none" strike="noStrike" cap="none" normalizeH="0" baseline="0" dirty="0">
                          <a:ln>
                            <a:noFill/>
                          </a:ln>
                          <a:solidFill>
                            <a:schemeClr val="tx1"/>
                          </a:solidFill>
                          <a:effectLst/>
                          <a:latin typeface="Arial" charset="0"/>
                          <a:cs typeface="Arial" charset="0"/>
                        </a:rPr>
                        <a:t>Laser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700" b="0" i="0" u="none" strike="noStrike" cap="none" normalizeH="0" baseline="0" dirty="0">
                          <a:ln>
                            <a:noFill/>
                          </a:ln>
                          <a:solidFill>
                            <a:schemeClr val="tx1"/>
                          </a:solidFill>
                          <a:effectLst/>
                          <a:latin typeface="Arial" charset="0"/>
                          <a:cs typeface="Arial" charset="0"/>
                        </a:rPr>
                        <a:t>system</a:t>
                      </a:r>
                      <a:r>
                        <a:rPr kumimoji="0" lang="de-DE" altLang="ru-RU" sz="1700" b="0" i="0" u="none" strike="noStrike" cap="none" normalizeH="0" baseline="0" dirty="0">
                          <a:ln>
                            <a:noFill/>
                          </a:ln>
                          <a:solidFill>
                            <a:schemeClr val="tx1"/>
                          </a:solidFill>
                          <a:effectLst/>
                          <a:latin typeface="Arial" charset="0"/>
                          <a:cs typeface="Arial" charset="0"/>
                        </a:rPr>
                        <a:t>       </a:t>
                      </a:r>
                      <a:endParaRPr kumimoji="0" lang="ru-RU" altLang="ru-RU" sz="1700" b="0" i="0" u="none" strike="noStrike" cap="none" normalizeH="0" baseline="0" dirty="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700" b="0" i="0" u="none" strike="noStrike" cap="none" normalizeH="0" baseline="0">
                          <a:ln>
                            <a:noFill/>
                          </a:ln>
                          <a:solidFill>
                            <a:schemeClr val="tx1"/>
                          </a:solidFill>
                          <a:effectLst/>
                          <a:latin typeface="Arial" charset="0"/>
                          <a:cs typeface="Arial" charset="0"/>
                        </a:rPr>
                        <a:t> </a:t>
                      </a:r>
                      <a:r>
                        <a:rPr kumimoji="0" lang="en-US" altLang="ru-RU" sz="1700" b="0" i="0" u="none" strike="noStrike" cap="none" normalizeH="0" baseline="0">
                          <a:ln>
                            <a:noFill/>
                          </a:ln>
                          <a:solidFill>
                            <a:schemeClr val="tx1"/>
                          </a:solidFill>
                          <a:effectLst/>
                          <a:latin typeface="Arial" charset="0"/>
                          <a:cs typeface="Arial" charset="0"/>
                        </a:rPr>
                        <a:t>     Front end system</a:t>
                      </a:r>
                      <a:endParaRPr kumimoji="0" lang="ru-RU"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ru-RU" sz="1700" b="0" i="0" u="none" strike="noStrike" cap="none" normalizeH="0" baseline="0">
                          <a:ln>
                            <a:noFill/>
                          </a:ln>
                          <a:solidFill>
                            <a:schemeClr val="tx1"/>
                          </a:solidFill>
                          <a:effectLst/>
                          <a:latin typeface="Arial" charset="0"/>
                          <a:cs typeface="Arial" charset="0"/>
                        </a:rPr>
                        <a:t> </a:t>
                      </a:r>
                      <a:r>
                        <a:rPr kumimoji="0" lang="en-US" altLang="ru-RU" sz="1700" b="0" i="0" u="none" strike="noStrike" cap="none" normalizeH="0" baseline="0">
                          <a:ln>
                            <a:noFill/>
                          </a:ln>
                          <a:solidFill>
                            <a:schemeClr val="tx1"/>
                          </a:solidFill>
                          <a:effectLst/>
                          <a:latin typeface="Arial" charset="0"/>
                          <a:cs typeface="Arial" charset="0"/>
                        </a:rPr>
                        <a:t>Pump station</a:t>
                      </a:r>
                      <a:endParaRPr kumimoji="0" lang="ru-RU"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700" b="0" i="0" u="none" strike="noStrike" cap="none" normalizeH="0" baseline="0">
                          <a:ln>
                            <a:noFill/>
                          </a:ln>
                          <a:solidFill>
                            <a:schemeClr val="tx1"/>
                          </a:solidFill>
                          <a:effectLst/>
                          <a:latin typeface="Arial" charset="0"/>
                          <a:cs typeface="Arial" charset="0"/>
                        </a:rPr>
                        <a:t>Gas purification</a:t>
                      </a:r>
                      <a:endParaRPr kumimoji="0" lang="ru-RU"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700" b="0" i="0" u="none" strike="noStrike" cap="none" normalizeH="0" baseline="0">
                          <a:ln>
                            <a:noFill/>
                          </a:ln>
                          <a:solidFill>
                            <a:schemeClr val="tx1"/>
                          </a:solidFill>
                          <a:effectLst/>
                          <a:latin typeface="Arial" charset="0"/>
                          <a:cs typeface="Arial" charset="0"/>
                        </a:rPr>
                        <a:t>Separator,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700" b="0" i="0" u="none" strike="noStrike" cap="none" normalizeH="0" baseline="0">
                          <a:ln>
                            <a:noFill/>
                          </a:ln>
                          <a:solidFill>
                            <a:schemeClr val="tx1"/>
                          </a:solidFill>
                          <a:effectLst/>
                          <a:latin typeface="Arial" charset="0"/>
                          <a:cs typeface="Arial" charset="0"/>
                        </a:rPr>
                        <a:t>detection</a:t>
                      </a:r>
                      <a:endParaRPr kumimoji="0" lang="ru-RU"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54211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preparation</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mounting</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dirty="0">
                          <a:ln>
                            <a:noFill/>
                          </a:ln>
                          <a:solidFill>
                            <a:schemeClr val="tx1"/>
                          </a:solidFill>
                          <a:effectLst/>
                          <a:latin typeface="Arial" charset="0"/>
                          <a:cs typeface="Arial" charset="0"/>
                        </a:rPr>
                        <a:t>commissioning </a:t>
                      </a:r>
                      <a:endParaRPr kumimoji="0" lang="ru-RU" altLang="ru-RU" sz="800" b="0" i="0" u="none" strike="noStrike" cap="none" normalizeH="0" baseline="0" dirty="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preparation</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mounting</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commissioning </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dirty="0">
                          <a:ln>
                            <a:noFill/>
                          </a:ln>
                          <a:solidFill>
                            <a:schemeClr val="tx1"/>
                          </a:solidFill>
                          <a:effectLst/>
                          <a:latin typeface="Arial" charset="0"/>
                          <a:cs typeface="Arial" charset="0"/>
                        </a:rPr>
                        <a:t>preparation</a:t>
                      </a:r>
                      <a:endParaRPr kumimoji="0" lang="ru-RU" altLang="ru-RU" sz="800" b="0" i="0" u="none" strike="noStrike" cap="none" normalizeH="0" baseline="0" dirty="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mounting</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commissioning </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preparation</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mounting</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commissioning</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preparation</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mounting</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commissioning </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434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ru-RU" sz="1700" b="0" i="0" u="none" strike="noStrike" cap="none" normalizeH="0" baseline="0">
                          <a:ln>
                            <a:noFill/>
                          </a:ln>
                          <a:solidFill>
                            <a:schemeClr val="tx1"/>
                          </a:solidFill>
                          <a:effectLst/>
                          <a:latin typeface="Arial" charset="0"/>
                          <a:cs typeface="Arial" charset="0"/>
                        </a:rPr>
                        <a:t>201</a:t>
                      </a:r>
                      <a:r>
                        <a:rPr kumimoji="0" lang="ru-RU" altLang="ru-RU" sz="1700" b="0" i="0" u="none" strike="noStrike" cap="none" normalizeH="0" baseline="0">
                          <a:ln>
                            <a:noFill/>
                          </a:ln>
                          <a:solidFill>
                            <a:schemeClr val="tx1"/>
                          </a:solidFill>
                          <a:effectLst/>
                          <a:latin typeface="Arial" charset="0"/>
                          <a:cs typeface="Arial" charset="0"/>
                        </a:rPr>
                        <a:t>7</a:t>
                      </a:r>
                    </a:p>
                  </a:txBody>
                  <a:tcPr marL="76911" marR="76911" marT="38455" marB="384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700" b="0" i="0" u="none" strike="noStrike" cap="none" normalizeH="0" baseline="0">
                          <a:ln>
                            <a:noFill/>
                          </a:ln>
                          <a:solidFill>
                            <a:schemeClr val="tx1"/>
                          </a:solidFill>
                          <a:effectLst/>
                          <a:latin typeface="Arial" charset="0"/>
                          <a:cs typeface="Arial" charset="0"/>
                        </a:rPr>
                        <a:t>      </a:t>
                      </a:r>
                      <a:endParaRPr kumimoji="0" lang="ru-RU"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dirty="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127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ru-RU" sz="1700" b="0" i="0" u="none" strike="noStrike" cap="none" normalizeH="0" baseline="0">
                          <a:ln>
                            <a:noFill/>
                          </a:ln>
                          <a:solidFill>
                            <a:schemeClr val="tx1"/>
                          </a:solidFill>
                          <a:effectLst/>
                          <a:latin typeface="Arial" charset="0"/>
                          <a:cs typeface="Arial" charset="0"/>
                        </a:rPr>
                        <a:t>201</a:t>
                      </a:r>
                      <a:r>
                        <a:rPr kumimoji="0" lang="ru-RU" altLang="ru-RU" sz="1700" b="0" i="0" u="none" strike="noStrike" cap="none" normalizeH="0" baseline="0">
                          <a:ln>
                            <a:noFill/>
                          </a:ln>
                          <a:solidFill>
                            <a:schemeClr val="tx1"/>
                          </a:solidFill>
                          <a:effectLst/>
                          <a:latin typeface="Arial" charset="0"/>
                          <a:cs typeface="Arial" charset="0"/>
                        </a:rPr>
                        <a:t>8</a:t>
                      </a:r>
                    </a:p>
                  </a:txBody>
                  <a:tcPr marL="76911" marR="76911" marT="38455" marB="384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700" b="0" i="0" u="none" strike="noStrike" cap="none" normalizeH="0" baseline="0">
                          <a:ln>
                            <a:noFill/>
                          </a:ln>
                          <a:solidFill>
                            <a:schemeClr val="tx1"/>
                          </a:solidFill>
                          <a:effectLst/>
                          <a:latin typeface="Arial" charset="0"/>
                          <a:cs typeface="Arial" charset="0"/>
                        </a:rPr>
                        <a:t>       </a:t>
                      </a:r>
                      <a:endParaRPr kumimoji="0" lang="ru-RU"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dirty="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dirty="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700" b="0" i="0" u="none" strike="noStrike" cap="none" normalizeH="0" baseline="0">
                          <a:ln>
                            <a:noFill/>
                          </a:ln>
                          <a:solidFill>
                            <a:schemeClr val="tx1"/>
                          </a:solidFill>
                          <a:effectLst/>
                          <a:latin typeface="Arial" charset="0"/>
                          <a:cs typeface="Arial" charset="0"/>
                        </a:rPr>
                        <a:t>      </a:t>
                      </a:r>
                      <a:endParaRPr kumimoji="0" lang="ru-RU"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0339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ru-RU" sz="1700" b="0" i="0" u="none" strike="noStrike" cap="none" normalizeH="0" baseline="0">
                          <a:ln>
                            <a:noFill/>
                          </a:ln>
                          <a:solidFill>
                            <a:schemeClr val="tx1"/>
                          </a:solidFill>
                          <a:effectLst/>
                          <a:latin typeface="Arial" charset="0"/>
                          <a:cs typeface="Arial" charset="0"/>
                        </a:rPr>
                        <a:t>201</a:t>
                      </a:r>
                      <a:r>
                        <a:rPr kumimoji="0" lang="ru-RU" altLang="ru-RU" sz="1700" b="0" i="0" u="none" strike="noStrike" cap="none" normalizeH="0" baseline="0">
                          <a:ln>
                            <a:noFill/>
                          </a:ln>
                          <a:solidFill>
                            <a:schemeClr val="tx1"/>
                          </a:solidFill>
                          <a:effectLst/>
                          <a:latin typeface="Arial" charset="0"/>
                          <a:cs typeface="Arial" charset="0"/>
                        </a:rPr>
                        <a:t>9</a:t>
                      </a:r>
                    </a:p>
                  </a:txBody>
                  <a:tcPr marL="76911" marR="76911" marT="38455" marB="384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dirty="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700" b="0" i="0" u="none" strike="noStrike" cap="none" normalizeH="0" baseline="0">
                          <a:ln>
                            <a:noFill/>
                          </a:ln>
                          <a:solidFill>
                            <a:schemeClr val="tx1"/>
                          </a:solidFill>
                          <a:effectLst/>
                          <a:latin typeface="Arial" charset="0"/>
                          <a:cs typeface="Arial" charset="0"/>
                        </a:rPr>
                        <a:t>  </a:t>
                      </a:r>
                      <a:endParaRPr kumimoji="0" lang="ru-RU"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0339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700" b="0" i="0" u="none" strike="noStrike" cap="none" normalizeH="0" baseline="0">
                          <a:ln>
                            <a:noFill/>
                          </a:ln>
                          <a:solidFill>
                            <a:schemeClr val="tx1"/>
                          </a:solidFill>
                          <a:effectLst/>
                          <a:latin typeface="Arial" charset="0"/>
                          <a:cs typeface="Arial" charset="0"/>
                        </a:rPr>
                        <a:t>20</a:t>
                      </a:r>
                      <a:r>
                        <a:rPr kumimoji="0" lang="ru-RU" altLang="ru-RU" sz="1700" b="0" i="0" u="none" strike="noStrike" cap="none" normalizeH="0" baseline="0">
                          <a:ln>
                            <a:noFill/>
                          </a:ln>
                          <a:solidFill>
                            <a:schemeClr val="tx1"/>
                          </a:solidFill>
                          <a:effectLst/>
                          <a:latin typeface="Arial" charset="0"/>
                          <a:cs typeface="Arial" charset="0"/>
                        </a:rPr>
                        <a:t>2</a:t>
                      </a:r>
                      <a:r>
                        <a:rPr kumimoji="0" lang="en-US" altLang="ru-RU" sz="1700" b="0" i="0" u="none" strike="noStrike" cap="none" normalizeH="0" baseline="0">
                          <a:ln>
                            <a:noFill/>
                          </a:ln>
                          <a:solidFill>
                            <a:schemeClr val="tx1"/>
                          </a:solidFill>
                          <a:effectLst/>
                          <a:latin typeface="Arial" charset="0"/>
                          <a:cs typeface="Arial" charset="0"/>
                        </a:rPr>
                        <a:t>0</a:t>
                      </a:r>
                      <a:endParaRPr kumimoji="0" lang="ru-RU"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dirty="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5"/>
                  </a:ext>
                </a:extLst>
              </a:tr>
              <a:tr h="514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700" b="0" i="0" u="none" strike="noStrike" cap="none" normalizeH="0" baseline="0">
                          <a:ln>
                            <a:noFill/>
                          </a:ln>
                          <a:solidFill>
                            <a:schemeClr val="tx1"/>
                          </a:solidFill>
                          <a:effectLst/>
                          <a:latin typeface="Arial" charset="0"/>
                          <a:cs typeface="Arial" charset="0"/>
                        </a:rPr>
                        <a:t>20</a:t>
                      </a:r>
                      <a:r>
                        <a:rPr kumimoji="0" lang="ru-RU" altLang="ru-RU" sz="1700" b="0" i="0" u="none" strike="noStrike" cap="none" normalizeH="0" baseline="0">
                          <a:ln>
                            <a:noFill/>
                          </a:ln>
                          <a:solidFill>
                            <a:schemeClr val="tx1"/>
                          </a:solidFill>
                          <a:effectLst/>
                          <a:latin typeface="Arial" charset="0"/>
                          <a:cs typeface="Arial" charset="0"/>
                        </a:rPr>
                        <a:t>2</a:t>
                      </a:r>
                      <a:r>
                        <a:rPr kumimoji="0" lang="en-US" altLang="ru-RU" sz="1700" b="0" i="0" u="none" strike="noStrike" cap="none" normalizeH="0" baseline="0">
                          <a:ln>
                            <a:noFill/>
                          </a:ln>
                          <a:solidFill>
                            <a:schemeClr val="tx1"/>
                          </a:solidFill>
                          <a:effectLst/>
                          <a:latin typeface="Arial" charset="0"/>
                          <a:cs typeface="Arial" charset="0"/>
                        </a:rPr>
                        <a:t>1</a:t>
                      </a:r>
                      <a:endParaRPr kumimoji="0" lang="ru-RU"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1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700" b="0" i="0" u="none" strike="noStrike" cap="none" normalizeH="0" baseline="0" dirty="0">
                          <a:ln>
                            <a:noFill/>
                          </a:ln>
                          <a:solidFill>
                            <a:schemeClr val="tx1"/>
                          </a:solidFill>
                          <a:effectLst/>
                          <a:latin typeface="Arial" charset="0"/>
                          <a:cs typeface="Arial" charset="0"/>
                        </a:rPr>
                        <a:t>                                  starting experiments</a:t>
                      </a:r>
                      <a:endParaRPr kumimoji="0" lang="ru-RU" altLang="ru-RU" sz="1700" b="0" i="0" u="none" strike="noStrike" cap="none" normalizeH="0" baseline="0" dirty="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611442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147607" y="692696"/>
            <a:ext cx="904832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dirty="0">
                <a:solidFill>
                  <a:srgbClr val="002060"/>
                </a:solidFill>
                <a:latin typeface="Arial" pitchFamily="34" charset="0"/>
                <a:cs typeface="Arial" pitchFamily="34" charset="0"/>
              </a:rPr>
              <a:t>The PAC heard with interest the excellent report on</a:t>
            </a:r>
            <a:endParaRPr lang="ru-RU" dirty="0">
              <a:solidFill>
                <a:srgbClr val="002060"/>
              </a:solidFill>
              <a:latin typeface="Arial" pitchFamily="34" charset="0"/>
              <a:cs typeface="Arial" pitchFamily="34" charset="0"/>
            </a:endParaRPr>
          </a:p>
          <a:p>
            <a:pPr eaLnBrk="0" fontAlgn="base" hangingPunct="0">
              <a:spcBef>
                <a:spcPct val="0"/>
              </a:spcBef>
              <a:spcAft>
                <a:spcPct val="0"/>
              </a:spcAft>
            </a:pPr>
            <a:r>
              <a:rPr lang="en-US" b="1" dirty="0">
                <a:solidFill>
                  <a:srgbClr val="002060"/>
                </a:solidFill>
                <a:latin typeface="Arial" pitchFamily="34" charset="0"/>
                <a:cs typeface="Arial" pitchFamily="34" charset="0"/>
              </a:rPr>
              <a:t>“Charged-current neutrino-nucleon reactions in the supernova neutrino-sphere”</a:t>
            </a:r>
            <a:endParaRPr lang="en-US" dirty="0">
              <a:solidFill>
                <a:srgbClr val="00206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15</a:t>
            </a:fld>
            <a:endParaRPr lang="ru-RU"/>
          </a:p>
        </p:txBody>
      </p:sp>
      <p:sp>
        <p:nvSpPr>
          <p:cNvPr id="5" name="Прямоугольник 4">
            <a:extLst>
              <a:ext uri="{FF2B5EF4-FFF2-40B4-BE49-F238E27FC236}">
                <a16:creationId xmlns:a16="http://schemas.microsoft.com/office/drawing/2014/main" xmlns="" id="{2FD90503-1FC7-40B8-BDD6-B4FE506D70C0}"/>
              </a:ext>
            </a:extLst>
          </p:cNvPr>
          <p:cNvSpPr/>
          <p:nvPr/>
        </p:nvSpPr>
        <p:spPr>
          <a:xfrm>
            <a:off x="4850433" y="260648"/>
            <a:ext cx="2347117" cy="400110"/>
          </a:xfrm>
          <a:prstGeom prst="rect">
            <a:avLst/>
          </a:prstGeom>
        </p:spPr>
        <p:txBody>
          <a:bodyPr wrap="none">
            <a:spAutoFit/>
          </a:bodyPr>
          <a:lstStyle/>
          <a:p>
            <a:pPr lvl="0" algn="ctr" fontAlgn="base">
              <a:spcBef>
                <a:spcPct val="0"/>
              </a:spcBef>
              <a:spcAft>
                <a:spcPct val="0"/>
              </a:spcAft>
            </a:pPr>
            <a:r>
              <a:rPr lang="en-US" sz="2000" b="1" dirty="0">
                <a:solidFill>
                  <a:srgbClr val="C00000"/>
                </a:solidFill>
                <a:latin typeface="Arial" pitchFamily="34" charset="0"/>
                <a:ea typeface="Times New Roman" pitchFamily="18" charset="0"/>
                <a:cs typeface="Arial" pitchFamily="34" charset="0"/>
              </a:rPr>
              <a:t> Scientific reports</a:t>
            </a:r>
          </a:p>
        </p:txBody>
      </p:sp>
      <p:pic>
        <p:nvPicPr>
          <p:cNvPr id="3" name="Рисунок 2">
            <a:extLst>
              <a:ext uri="{FF2B5EF4-FFF2-40B4-BE49-F238E27FC236}">
                <a16:creationId xmlns:a16="http://schemas.microsoft.com/office/drawing/2014/main" xmlns="" id="{CFC7A85F-D783-431B-9494-C9E47F6CE148}"/>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9984432" y="260648"/>
            <a:ext cx="1918570" cy="2115622"/>
          </a:xfrm>
          <a:prstGeom prst="rect">
            <a:avLst/>
          </a:prstGeom>
        </p:spPr>
      </p:pic>
      <p:sp>
        <p:nvSpPr>
          <p:cNvPr id="7" name="Прямоугольник 6">
            <a:extLst>
              <a:ext uri="{FF2B5EF4-FFF2-40B4-BE49-F238E27FC236}">
                <a16:creationId xmlns:a16="http://schemas.microsoft.com/office/drawing/2014/main" xmlns="" id="{F9B7B6D7-E78F-4784-9D90-76FFCF611CE7}"/>
              </a:ext>
            </a:extLst>
          </p:cNvPr>
          <p:cNvSpPr/>
          <p:nvPr/>
        </p:nvSpPr>
        <p:spPr>
          <a:xfrm>
            <a:off x="10545747" y="2088493"/>
            <a:ext cx="1346844" cy="338554"/>
          </a:xfrm>
          <a:prstGeom prst="rect">
            <a:avLst/>
          </a:prstGeom>
        </p:spPr>
        <p:txBody>
          <a:bodyPr wrap="none">
            <a:spAutoFit/>
          </a:bodyPr>
          <a:lstStyle/>
          <a:p>
            <a:r>
              <a:rPr lang="en-US" altLang="ru-RU" sz="1600" b="1" kern="0" dirty="0">
                <a:solidFill>
                  <a:schemeClr val="bg1"/>
                </a:solidFill>
              </a:rPr>
              <a:t>Alan  </a:t>
            </a:r>
            <a:r>
              <a:rPr lang="en-US" altLang="ru-RU" sz="1600" b="1" kern="0" dirty="0" err="1">
                <a:solidFill>
                  <a:schemeClr val="bg1"/>
                </a:solidFill>
              </a:rPr>
              <a:t>Dzhioev</a:t>
            </a:r>
            <a:endParaRPr lang="ru-RU" sz="1600" dirty="0">
              <a:solidFill>
                <a:schemeClr val="bg1"/>
              </a:solidFill>
            </a:endParaRPr>
          </a:p>
        </p:txBody>
      </p:sp>
      <p:pic>
        <p:nvPicPr>
          <p:cNvPr id="8" name="Рисунок 7">
            <a:extLst>
              <a:ext uri="{FF2B5EF4-FFF2-40B4-BE49-F238E27FC236}">
                <a16:creationId xmlns:a16="http://schemas.microsoft.com/office/drawing/2014/main" xmlns="" id="{1883D9BA-BB23-4A97-BD5A-1882634C78C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356" y="1556792"/>
            <a:ext cx="6961452" cy="4896544"/>
          </a:xfrm>
          <a:prstGeom prst="rect">
            <a:avLst/>
          </a:prstGeom>
        </p:spPr>
      </p:pic>
      <p:sp>
        <p:nvSpPr>
          <p:cNvPr id="10" name="Прямоугольник 9">
            <a:extLst>
              <a:ext uri="{FF2B5EF4-FFF2-40B4-BE49-F238E27FC236}">
                <a16:creationId xmlns:a16="http://schemas.microsoft.com/office/drawing/2014/main" xmlns="" id="{579AF824-9A20-4B41-9035-7F3A1AED205B}"/>
              </a:ext>
            </a:extLst>
          </p:cNvPr>
          <p:cNvSpPr/>
          <p:nvPr/>
        </p:nvSpPr>
        <p:spPr>
          <a:xfrm>
            <a:off x="6888088" y="2636912"/>
            <a:ext cx="5249826" cy="3724096"/>
          </a:xfrm>
          <a:prstGeom prst="rect">
            <a:avLst/>
          </a:prstGeom>
        </p:spPr>
        <p:txBody>
          <a:bodyPr wrap="square">
            <a:spAutoFit/>
          </a:bodyPr>
          <a:lstStyle/>
          <a:p>
            <a:pPr marL="285750" indent="-285750">
              <a:spcAft>
                <a:spcPts val="600"/>
              </a:spcAft>
              <a:buFont typeface="Arial" panose="020B0604020202020204" pitchFamily="34" charset="0"/>
              <a:buChar char="•"/>
            </a:pPr>
            <a:r>
              <a:rPr lang="en-GB" dirty="0"/>
              <a:t>The neutrino and antineutrino opacities due to charged-current reactions near neutrino-sphere have been studied by applying the </a:t>
            </a:r>
            <a:r>
              <a:rPr lang="en-GB" dirty="0" err="1"/>
              <a:t>Skyrme</a:t>
            </a:r>
            <a:r>
              <a:rPr lang="en-GB" dirty="0"/>
              <a:t>-RPA. </a:t>
            </a:r>
          </a:p>
          <a:p>
            <a:pPr marL="285750" indent="-285750">
              <a:spcAft>
                <a:spcPts val="600"/>
              </a:spcAft>
              <a:buFont typeface="Arial" panose="020B0604020202020204" pitchFamily="34" charset="0"/>
              <a:buChar char="•"/>
            </a:pPr>
            <a:r>
              <a:rPr lang="en-GB" dirty="0"/>
              <a:t>The opacities are found to be quite sensitive to the difference between neutron and proton mean-field potentials and RPA correlations.</a:t>
            </a:r>
          </a:p>
          <a:p>
            <a:pPr marL="285750" indent="-285750">
              <a:spcAft>
                <a:spcPts val="600"/>
              </a:spcAft>
              <a:buFont typeface="Arial" panose="020B0604020202020204" pitchFamily="34" charset="0"/>
              <a:buChar char="•"/>
            </a:pPr>
            <a:r>
              <a:rPr lang="en-GB" dirty="0"/>
              <a:t>One expect that RPA particle-hole correlations increase the efficiency of neutrino heating and </a:t>
            </a:r>
            <a:r>
              <a:rPr lang="en-GB" dirty="0" err="1"/>
              <a:t>favor</a:t>
            </a:r>
            <a:r>
              <a:rPr lang="en-GB" dirty="0"/>
              <a:t> the supernova explosion. </a:t>
            </a:r>
          </a:p>
          <a:p>
            <a:pPr marL="285750" indent="-285750">
              <a:spcAft>
                <a:spcPts val="600"/>
              </a:spcAft>
              <a:buFont typeface="Arial" panose="020B0604020202020204" pitchFamily="34" charset="0"/>
              <a:buChar char="•"/>
            </a:pPr>
            <a:r>
              <a:rPr lang="en-GB" dirty="0"/>
              <a:t> </a:t>
            </a:r>
          </a:p>
          <a:p>
            <a:pPr algn="ctr">
              <a:spcAft>
                <a:spcPts val="600"/>
              </a:spcAft>
            </a:pPr>
            <a:r>
              <a:rPr lang="en-GB" dirty="0">
                <a:solidFill>
                  <a:srgbClr val="002060"/>
                </a:solidFill>
                <a:latin typeface="Arial" pitchFamily="34" charset="0"/>
                <a:cs typeface="Arial" pitchFamily="34" charset="0"/>
              </a:rPr>
              <a:t>The PAC supports continuation of these research activities.</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017C60C2-FB95-4464-969C-DC460CD1CFD8}" type="slidenum">
              <a:rPr lang="ru-RU" smtClean="0"/>
              <a:pPr/>
              <a:t>16</a:t>
            </a:fld>
            <a:endParaRPr lang="ru-RU"/>
          </a:p>
        </p:txBody>
      </p:sp>
      <p:sp>
        <p:nvSpPr>
          <p:cNvPr id="5" name="Rectangle 1">
            <a:extLst>
              <a:ext uri="{FF2B5EF4-FFF2-40B4-BE49-F238E27FC236}">
                <a16:creationId xmlns:a16="http://schemas.microsoft.com/office/drawing/2014/main" xmlns="" id="{81A5D1B1-BDFB-4C2D-8F46-16AB019F49BB}"/>
              </a:ext>
            </a:extLst>
          </p:cNvPr>
          <p:cNvSpPr>
            <a:spLocks noChangeArrowheads="1"/>
          </p:cNvSpPr>
          <p:nvPr/>
        </p:nvSpPr>
        <p:spPr bwMode="auto">
          <a:xfrm>
            <a:off x="191344" y="764704"/>
            <a:ext cx="1152128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dirty="0">
                <a:solidFill>
                  <a:srgbClr val="002060"/>
                </a:solidFill>
                <a:latin typeface="Arial" pitchFamily="34" charset="0"/>
                <a:ea typeface="Times New Roman" pitchFamily="18" charset="0"/>
                <a:cs typeface="Arial" pitchFamily="34" charset="0"/>
              </a:rPr>
              <a:t>The PAC appreciated the high quality of presentations of new results and proposals by young scientists in the field of nuclear physics research.</a:t>
            </a:r>
          </a:p>
          <a:p>
            <a:pPr algn="just" eaLnBrk="0" fontAlgn="base" hangingPunct="0">
              <a:spcBef>
                <a:spcPct val="0"/>
              </a:spcBef>
              <a:spcAft>
                <a:spcPct val="0"/>
              </a:spcAft>
            </a:pPr>
            <a:r>
              <a:rPr lang="en-US" dirty="0">
                <a:solidFill>
                  <a:srgbClr val="002060"/>
                </a:solidFill>
                <a:latin typeface="Arial" pitchFamily="34" charset="0"/>
                <a:ea typeface="Times New Roman" pitchFamily="18" charset="0"/>
                <a:cs typeface="Arial" pitchFamily="34" charset="0"/>
              </a:rPr>
              <a:t> </a:t>
            </a:r>
          </a:p>
          <a:p>
            <a:pPr algn="just" eaLnBrk="0" fontAlgn="base" hangingPunct="0">
              <a:spcBef>
                <a:spcPct val="0"/>
              </a:spcBef>
              <a:spcAft>
                <a:spcPct val="0"/>
              </a:spcAft>
            </a:pPr>
            <a:r>
              <a:rPr lang="en-US" dirty="0">
                <a:solidFill>
                  <a:srgbClr val="002060"/>
                </a:solidFill>
                <a:latin typeface="Arial" pitchFamily="34" charset="0"/>
                <a:ea typeface="Times New Roman" pitchFamily="18" charset="0"/>
                <a:cs typeface="Arial" pitchFamily="34" charset="0"/>
              </a:rPr>
              <a:t>The best posters selected are: </a:t>
            </a:r>
          </a:p>
          <a:p>
            <a:pPr algn="just" eaLnBrk="0" fontAlgn="base" hangingPunct="0">
              <a:spcBef>
                <a:spcPct val="0"/>
              </a:spcBef>
              <a:spcAft>
                <a:spcPct val="0"/>
              </a:spcAft>
            </a:pPr>
            <a:endParaRPr lang="en-US" dirty="0">
              <a:solidFill>
                <a:srgbClr val="002060"/>
              </a:solidFill>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“Upgrade of the GERDA experiment” presented by </a:t>
            </a:r>
            <a:r>
              <a:rPr lang="en-US" dirty="0" err="1">
                <a:solidFill>
                  <a:srgbClr val="002060"/>
                </a:solidFill>
                <a:latin typeface="Arial" pitchFamily="34" charset="0"/>
                <a:ea typeface="Times New Roman" pitchFamily="18" charset="0"/>
                <a:cs typeface="Arial" pitchFamily="34" charset="0"/>
              </a:rPr>
              <a:t>Nadezhda</a:t>
            </a:r>
            <a:r>
              <a:rPr lang="en-US" dirty="0">
                <a:solidFill>
                  <a:srgbClr val="002060"/>
                </a:solidFill>
                <a:latin typeface="Arial" pitchFamily="34" charset="0"/>
                <a:ea typeface="Times New Roman" pitchFamily="18" charset="0"/>
                <a:cs typeface="Arial" pitchFamily="34" charset="0"/>
              </a:rPr>
              <a:t> </a:t>
            </a:r>
            <a:r>
              <a:rPr lang="en-US" dirty="0" err="1">
                <a:solidFill>
                  <a:srgbClr val="002060"/>
                </a:solidFill>
                <a:latin typeface="Arial" pitchFamily="34" charset="0"/>
                <a:ea typeface="Times New Roman" pitchFamily="18" charset="0"/>
                <a:cs typeface="Arial" pitchFamily="34" charset="0"/>
              </a:rPr>
              <a:t>Rumantseva</a:t>
            </a:r>
            <a:endParaRPr lang="en-US" dirty="0">
              <a:solidFill>
                <a:srgbClr val="002060"/>
              </a:solidFill>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endParaRPr lang="en-US" dirty="0">
              <a:solidFill>
                <a:srgbClr val="002060"/>
              </a:solidFill>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“Pygmy and Giant dipole resonances in </a:t>
            </a:r>
            <a:r>
              <a:rPr lang="en-US" baseline="30000" dirty="0">
                <a:solidFill>
                  <a:srgbClr val="002060"/>
                </a:solidFill>
                <a:latin typeface="Arial" pitchFamily="34" charset="0"/>
                <a:ea typeface="Times New Roman" pitchFamily="18" charset="0"/>
                <a:cs typeface="Arial" pitchFamily="34" charset="0"/>
              </a:rPr>
              <a:t>48,50</a:t>
            </a:r>
            <a:r>
              <a:rPr lang="en-US" dirty="0">
                <a:solidFill>
                  <a:srgbClr val="002060"/>
                </a:solidFill>
                <a:latin typeface="Arial" pitchFamily="34" charset="0"/>
                <a:ea typeface="Times New Roman" pitchFamily="18" charset="0"/>
                <a:cs typeface="Arial" pitchFamily="34" charset="0"/>
              </a:rPr>
              <a:t>Ca and </a:t>
            </a:r>
            <a:r>
              <a:rPr lang="en-US" baseline="30000" dirty="0">
                <a:solidFill>
                  <a:srgbClr val="002060"/>
                </a:solidFill>
                <a:latin typeface="Arial" pitchFamily="34" charset="0"/>
                <a:ea typeface="Times New Roman" pitchFamily="18" charset="0"/>
                <a:cs typeface="Arial" pitchFamily="34" charset="0"/>
              </a:rPr>
              <a:t>68,70</a:t>
            </a:r>
            <a:r>
              <a:rPr lang="en-US" dirty="0">
                <a:solidFill>
                  <a:srgbClr val="002060"/>
                </a:solidFill>
                <a:latin typeface="Arial" pitchFamily="34" charset="0"/>
                <a:ea typeface="Times New Roman" pitchFamily="18" charset="0"/>
                <a:cs typeface="Arial" pitchFamily="34" charset="0"/>
              </a:rPr>
              <a:t>Ni” presented by </a:t>
            </a:r>
            <a:r>
              <a:rPr lang="en-US" dirty="0" err="1">
                <a:solidFill>
                  <a:srgbClr val="002060"/>
                </a:solidFill>
                <a:latin typeface="Arial" pitchFamily="34" charset="0"/>
                <a:ea typeface="Times New Roman" pitchFamily="18" charset="0"/>
                <a:cs typeface="Arial" pitchFamily="34" charset="0"/>
              </a:rPr>
              <a:t>Nikolay</a:t>
            </a:r>
            <a:r>
              <a:rPr lang="en-US" dirty="0">
                <a:solidFill>
                  <a:srgbClr val="002060"/>
                </a:solidFill>
                <a:latin typeface="Arial" pitchFamily="34" charset="0"/>
                <a:ea typeface="Times New Roman" pitchFamily="18" charset="0"/>
                <a:cs typeface="Arial" pitchFamily="34" charset="0"/>
              </a:rPr>
              <a:t> </a:t>
            </a:r>
            <a:r>
              <a:rPr lang="en-US" dirty="0" err="1">
                <a:solidFill>
                  <a:srgbClr val="002060"/>
                </a:solidFill>
                <a:latin typeface="Arial" pitchFamily="34" charset="0"/>
                <a:ea typeface="Times New Roman" pitchFamily="18" charset="0"/>
                <a:cs typeface="Arial" pitchFamily="34" charset="0"/>
              </a:rPr>
              <a:t>Arsenyev</a:t>
            </a:r>
            <a:endParaRPr lang="en-US" dirty="0">
              <a:solidFill>
                <a:srgbClr val="002060"/>
              </a:solidFill>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endParaRPr lang="en-US" b="1" dirty="0">
              <a:solidFill>
                <a:srgbClr val="002060"/>
              </a:solidFill>
              <a:latin typeface="Arial" pitchFamily="34" charset="0"/>
              <a:cs typeface="Arial" pitchFamily="34" charset="0"/>
            </a:endParaRPr>
          </a:p>
          <a:p>
            <a:pPr marL="801688" lvl="1" indent="-344488"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cs typeface="Arial" pitchFamily="34" charset="0"/>
              </a:rPr>
              <a:t>“New systems based on extracting sorbents for the purification of low-background materials” presented    by </a:t>
            </a:r>
            <a:r>
              <a:rPr lang="en-US" dirty="0" err="1">
                <a:solidFill>
                  <a:srgbClr val="002060"/>
                </a:solidFill>
                <a:latin typeface="Arial" pitchFamily="34" charset="0"/>
                <a:cs typeface="Arial" pitchFamily="34" charset="0"/>
              </a:rPr>
              <a:t>Genko</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Marinov</a:t>
            </a:r>
            <a:endParaRPr lang="en-US" dirty="0">
              <a:solidFill>
                <a:srgbClr val="002060"/>
              </a:solidFill>
              <a:latin typeface="Arial" pitchFamily="34"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endParaRPr lang="en-US" dirty="0">
              <a:latin typeface="Arial" pitchFamily="34"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endParaRPr lang="en-US" b="1" dirty="0">
              <a:latin typeface="Arial" pitchFamily="34" charset="0"/>
              <a:cs typeface="Arial" pitchFamily="34" charset="0"/>
            </a:endParaRPr>
          </a:p>
          <a:p>
            <a:pPr lvl="0" algn="ctr" eaLnBrk="0" fontAlgn="base" hangingPunct="0">
              <a:spcBef>
                <a:spcPct val="0"/>
              </a:spcBef>
              <a:spcAft>
                <a:spcPct val="0"/>
              </a:spcAft>
            </a:pPr>
            <a:r>
              <a:rPr lang="en-US" b="1" dirty="0">
                <a:solidFill>
                  <a:srgbClr val="C00000"/>
                </a:solidFill>
                <a:latin typeface="Arial" pitchFamily="34" charset="0"/>
                <a:ea typeface="Times New Roman" pitchFamily="18" charset="0"/>
                <a:cs typeface="Arial" pitchFamily="34" charset="0"/>
              </a:rPr>
              <a:t>The PAC recommended the poster </a:t>
            </a:r>
          </a:p>
          <a:p>
            <a:pPr lvl="0" algn="ctr" eaLnBrk="0" fontAlgn="base" hangingPunct="0">
              <a:spcBef>
                <a:spcPct val="0"/>
              </a:spcBef>
              <a:spcAft>
                <a:spcPct val="0"/>
              </a:spcAft>
            </a:pPr>
            <a:r>
              <a:rPr lang="en-US" b="1" dirty="0">
                <a:solidFill>
                  <a:srgbClr val="C00000"/>
                </a:solidFill>
                <a:latin typeface="Arial" pitchFamily="34" charset="0"/>
                <a:ea typeface="Times New Roman" pitchFamily="18" charset="0"/>
                <a:cs typeface="Arial" pitchFamily="34" charset="0"/>
              </a:rPr>
              <a:t>“Upgrade of the GERDA experiment” </a:t>
            </a:r>
          </a:p>
          <a:p>
            <a:pPr lvl="0" algn="ctr" eaLnBrk="0" fontAlgn="base" hangingPunct="0">
              <a:spcBef>
                <a:spcPct val="0"/>
              </a:spcBef>
              <a:spcAft>
                <a:spcPct val="0"/>
              </a:spcAft>
            </a:pPr>
            <a:r>
              <a:rPr lang="en-US" b="1" dirty="0">
                <a:solidFill>
                  <a:srgbClr val="C00000"/>
                </a:solidFill>
                <a:latin typeface="Arial" pitchFamily="34" charset="0"/>
                <a:ea typeface="Times New Roman" pitchFamily="18" charset="0"/>
                <a:cs typeface="Arial" pitchFamily="34" charset="0"/>
              </a:rPr>
              <a:t>for presentation at the session of the Scientific Council in February  2019.</a:t>
            </a:r>
            <a:endParaRPr lang="en-US" b="1" dirty="0">
              <a:solidFill>
                <a:srgbClr val="C00000"/>
              </a:solidFill>
              <a:latin typeface="Arial" pitchFamily="34" charset="0"/>
              <a:cs typeface="Arial" pitchFamily="34" charset="0"/>
            </a:endParaRPr>
          </a:p>
        </p:txBody>
      </p:sp>
      <p:sp>
        <p:nvSpPr>
          <p:cNvPr id="2" name="Прямоугольник 1">
            <a:extLst>
              <a:ext uri="{FF2B5EF4-FFF2-40B4-BE49-F238E27FC236}">
                <a16:creationId xmlns:a16="http://schemas.microsoft.com/office/drawing/2014/main" xmlns="" id="{B02A33D5-3840-4CCD-AE10-7509AAB8C104}"/>
              </a:ext>
            </a:extLst>
          </p:cNvPr>
          <p:cNvSpPr/>
          <p:nvPr/>
        </p:nvSpPr>
        <p:spPr>
          <a:xfrm>
            <a:off x="4947542" y="188640"/>
            <a:ext cx="2008884" cy="400110"/>
          </a:xfrm>
          <a:prstGeom prst="rect">
            <a:avLst/>
          </a:prstGeom>
        </p:spPr>
        <p:txBody>
          <a:bodyPr wrap="none">
            <a:spAutoFit/>
          </a:bodyPr>
          <a:lstStyle/>
          <a:p>
            <a:pPr lvl="0" algn="ctr" fontAlgn="base">
              <a:spcBef>
                <a:spcPct val="0"/>
              </a:spcBef>
              <a:spcAft>
                <a:spcPct val="0"/>
              </a:spcAft>
            </a:pPr>
            <a:r>
              <a:rPr lang="en-US" sz="2000" b="1" dirty="0">
                <a:solidFill>
                  <a:srgbClr val="C00000"/>
                </a:solidFill>
                <a:latin typeface="Arial" pitchFamily="34" charset="0"/>
                <a:ea typeface="Times New Roman" pitchFamily="18" charset="0"/>
                <a:cs typeface="Arial" pitchFamily="34" charset="0"/>
              </a:rPr>
              <a:t>Poster session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191344" y="764704"/>
            <a:ext cx="11737304"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144463" algn="l"/>
              </a:tabLst>
            </a:pPr>
            <a:r>
              <a:rPr lang="en-GB" sz="2400" b="1">
                <a:solidFill>
                  <a:srgbClr val="C00000"/>
                </a:solidFill>
                <a:latin typeface="Arial" pitchFamily="34" charset="0"/>
                <a:ea typeface="Times New Roman" pitchFamily="18" charset="0"/>
                <a:cs typeface="Arial" pitchFamily="34" charset="0"/>
              </a:rPr>
              <a:t>Next meeting of the PAC</a:t>
            </a:r>
          </a:p>
          <a:p>
            <a:pPr fontAlgn="base">
              <a:spcBef>
                <a:spcPct val="0"/>
              </a:spcBef>
              <a:spcAft>
                <a:spcPct val="0"/>
              </a:spcAft>
              <a:tabLst>
                <a:tab pos="144463" algn="l"/>
              </a:tabLst>
            </a:pPr>
            <a:endParaRPr lang="en-GB" sz="2000">
              <a:solidFill>
                <a:srgbClr val="C00000"/>
              </a:solidFill>
              <a:latin typeface="Arial" pitchFamily="34" charset="0"/>
              <a:cs typeface="Arial" pitchFamily="34" charset="0"/>
            </a:endParaRPr>
          </a:p>
          <a:p>
            <a:pPr algn="ctr" eaLnBrk="0" fontAlgn="base" hangingPunct="0">
              <a:spcBef>
                <a:spcPct val="0"/>
              </a:spcBef>
              <a:spcAft>
                <a:spcPct val="0"/>
              </a:spcAft>
              <a:tabLst>
                <a:tab pos="144463" algn="l"/>
              </a:tabLst>
            </a:pPr>
            <a:r>
              <a:rPr lang="en-GB" sz="2000">
                <a:solidFill>
                  <a:srgbClr val="C00000"/>
                </a:solidFill>
                <a:latin typeface="Arial" pitchFamily="34" charset="0"/>
                <a:ea typeface="Times New Roman" pitchFamily="18" charset="0"/>
                <a:cs typeface="Arial" pitchFamily="34" charset="0"/>
              </a:rPr>
              <a:t>The next meeting of the PAC for Nuclear Physics will be held on </a:t>
            </a:r>
            <a:endParaRPr lang="en-GB" sz="2000" b="1">
              <a:solidFill>
                <a:srgbClr val="C00000"/>
              </a:solidFill>
              <a:latin typeface="Arial" pitchFamily="34" charset="0"/>
              <a:ea typeface="Times New Roman" pitchFamily="18" charset="0"/>
              <a:cs typeface="Arial" pitchFamily="34" charset="0"/>
            </a:endParaRPr>
          </a:p>
          <a:p>
            <a:pPr algn="ctr" eaLnBrk="0" fontAlgn="base" hangingPunct="0">
              <a:spcBef>
                <a:spcPct val="0"/>
              </a:spcBef>
              <a:spcAft>
                <a:spcPct val="0"/>
              </a:spcAft>
              <a:tabLst>
                <a:tab pos="144463" algn="l"/>
              </a:tabLst>
            </a:pPr>
            <a:r>
              <a:rPr lang="en-GB" sz="2000" b="1">
                <a:solidFill>
                  <a:srgbClr val="C00000"/>
                </a:solidFill>
                <a:latin typeface="Arial" pitchFamily="34" charset="0"/>
                <a:cs typeface="Arial" pitchFamily="34" charset="0"/>
              </a:rPr>
              <a:t>24 – 25 June 2019.</a:t>
            </a:r>
          </a:p>
          <a:p>
            <a:pPr eaLnBrk="0" fontAlgn="base" hangingPunct="0">
              <a:spcBef>
                <a:spcPct val="0"/>
              </a:spcBef>
              <a:spcAft>
                <a:spcPct val="0"/>
              </a:spcAft>
              <a:tabLst>
                <a:tab pos="144463" algn="l"/>
              </a:tabLst>
            </a:pPr>
            <a:endParaRPr lang="en-GB" sz="2000" b="1">
              <a:latin typeface="Arial" pitchFamily="34" charset="0"/>
              <a:cs typeface="Arial" pitchFamily="34" charset="0"/>
            </a:endParaRPr>
          </a:p>
          <a:p>
            <a:pPr eaLnBrk="0" fontAlgn="base" hangingPunct="0">
              <a:spcBef>
                <a:spcPct val="0"/>
              </a:spcBef>
              <a:spcAft>
                <a:spcPct val="0"/>
              </a:spcAft>
              <a:tabLst>
                <a:tab pos="144463" algn="l"/>
              </a:tabLst>
            </a:pPr>
            <a:r>
              <a:rPr lang="en-GB" sz="2000">
                <a:solidFill>
                  <a:srgbClr val="002060"/>
                </a:solidFill>
                <a:latin typeface="Arial" pitchFamily="34" charset="0"/>
                <a:ea typeface="Times New Roman" pitchFamily="18" charset="0"/>
                <a:cs typeface="Arial" pitchFamily="34" charset="0"/>
              </a:rPr>
              <a:t>Its tentative agenda will include:</a:t>
            </a:r>
          </a:p>
          <a:p>
            <a:pPr eaLnBrk="0" fontAlgn="base" hangingPunct="0">
              <a:spcBef>
                <a:spcPct val="0"/>
              </a:spcBef>
              <a:spcAft>
                <a:spcPct val="0"/>
              </a:spcAft>
              <a:tabLst>
                <a:tab pos="144463" algn="l"/>
              </a:tabLst>
            </a:pPr>
            <a:endParaRPr lang="en-GB" sz="2000">
              <a:solidFill>
                <a:srgbClr val="002060"/>
              </a:solidFill>
              <a:latin typeface="Arial" pitchFamily="34" charset="0"/>
              <a:cs typeface="Arial" pitchFamily="34" charset="0"/>
            </a:endParaRPr>
          </a:p>
          <a:p>
            <a:pPr marL="342900" indent="-342900" eaLnBrk="0" fontAlgn="base" hangingPunct="0">
              <a:spcBef>
                <a:spcPct val="0"/>
              </a:spcBef>
              <a:spcAft>
                <a:spcPct val="0"/>
              </a:spcAft>
              <a:buFont typeface="Arial" panose="020B0604020202020204" pitchFamily="34" charset="0"/>
              <a:buChar char="•"/>
              <a:tabLst>
                <a:tab pos="144463" algn="l"/>
              </a:tabLst>
            </a:pPr>
            <a:r>
              <a:rPr lang="en-GB" sz="2000">
                <a:solidFill>
                  <a:srgbClr val="002060"/>
                </a:solidFill>
                <a:latin typeface="Arial" pitchFamily="34" charset="0"/>
                <a:ea typeface="Times New Roman" pitchFamily="18" charset="0"/>
                <a:cs typeface="Arial" pitchFamily="34" charset="0"/>
              </a:rPr>
              <a:t>reports and recommendations on themes and projects to be completed in 2019;</a:t>
            </a:r>
          </a:p>
          <a:p>
            <a:pPr marL="342900" indent="-342900" eaLnBrk="0" fontAlgn="base" hangingPunct="0">
              <a:spcBef>
                <a:spcPct val="0"/>
              </a:spcBef>
              <a:spcAft>
                <a:spcPct val="0"/>
              </a:spcAft>
              <a:buFont typeface="Arial" panose="020B0604020202020204" pitchFamily="34" charset="0"/>
              <a:buChar char="•"/>
              <a:tabLst>
                <a:tab pos="144463" algn="l"/>
              </a:tabLst>
            </a:pPr>
            <a:r>
              <a:rPr lang="en-GB" sz="2000">
                <a:solidFill>
                  <a:srgbClr val="002060"/>
                </a:solidFill>
                <a:latin typeface="Arial" pitchFamily="34" charset="0"/>
                <a:ea typeface="Times New Roman" pitchFamily="18" charset="0"/>
                <a:cs typeface="Arial" pitchFamily="34" charset="0"/>
              </a:rPr>
              <a:t>status of the SHE Factory and its scientific programme;</a:t>
            </a:r>
          </a:p>
          <a:p>
            <a:pPr marL="342900" indent="-342900" eaLnBrk="0" fontAlgn="base" hangingPunct="0">
              <a:spcBef>
                <a:spcPct val="0"/>
              </a:spcBef>
              <a:spcAft>
                <a:spcPct val="0"/>
              </a:spcAft>
              <a:buFont typeface="Arial" panose="020B0604020202020204" pitchFamily="34" charset="0"/>
              <a:buChar char="•"/>
              <a:tabLst>
                <a:tab pos="144463" algn="l"/>
              </a:tabLst>
            </a:pPr>
            <a:r>
              <a:rPr lang="en-GB" sz="2000">
                <a:solidFill>
                  <a:srgbClr val="002060"/>
                </a:solidFill>
                <a:latin typeface="Arial" pitchFamily="34" charset="0"/>
                <a:ea typeface="Times New Roman" pitchFamily="18" charset="0"/>
                <a:cs typeface="Arial" pitchFamily="34" charset="0"/>
              </a:rPr>
              <a:t>first results from ACCULLINA-2;</a:t>
            </a:r>
          </a:p>
          <a:p>
            <a:pPr marL="342900" indent="-342900" eaLnBrk="0" fontAlgn="base" hangingPunct="0">
              <a:spcBef>
                <a:spcPct val="0"/>
              </a:spcBef>
              <a:spcAft>
                <a:spcPct val="0"/>
              </a:spcAft>
              <a:buFont typeface="Arial" panose="020B0604020202020204" pitchFamily="34" charset="0"/>
              <a:buChar char="•"/>
              <a:tabLst>
                <a:tab pos="144463" algn="l"/>
              </a:tabLst>
            </a:pPr>
            <a:r>
              <a:rPr lang="en-GB" sz="2000">
                <a:solidFill>
                  <a:srgbClr val="002060"/>
                </a:solidFill>
                <a:latin typeface="Arial" pitchFamily="34" charset="0"/>
                <a:ea typeface="Times New Roman" pitchFamily="18" charset="0"/>
                <a:cs typeface="Arial" pitchFamily="34" charset="0"/>
              </a:rPr>
              <a:t>consideration of new projects;</a:t>
            </a:r>
          </a:p>
          <a:p>
            <a:pPr marL="342900" indent="-342900" eaLnBrk="0" fontAlgn="base" hangingPunct="0">
              <a:spcBef>
                <a:spcPct val="0"/>
              </a:spcBef>
              <a:spcAft>
                <a:spcPct val="0"/>
              </a:spcAft>
              <a:buFont typeface="Arial" panose="020B0604020202020204" pitchFamily="34" charset="0"/>
              <a:buChar char="•"/>
              <a:tabLst>
                <a:tab pos="144463" algn="l"/>
              </a:tabLst>
            </a:pPr>
            <a:r>
              <a:rPr lang="en-GB" sz="2000">
                <a:solidFill>
                  <a:srgbClr val="002060"/>
                </a:solidFill>
                <a:latin typeface="Arial" pitchFamily="34" charset="0"/>
                <a:ea typeface="Times New Roman" pitchFamily="18" charset="0"/>
                <a:cs typeface="Arial" pitchFamily="34" charset="0"/>
              </a:rPr>
              <a:t>new project of prototype linear accelerator;</a:t>
            </a:r>
          </a:p>
          <a:p>
            <a:pPr marL="342900" indent="-342900" eaLnBrk="0" fontAlgn="base" hangingPunct="0">
              <a:spcBef>
                <a:spcPct val="0"/>
              </a:spcBef>
              <a:spcAft>
                <a:spcPct val="0"/>
              </a:spcAft>
              <a:buFont typeface="Arial" panose="020B0604020202020204" pitchFamily="34" charset="0"/>
              <a:buChar char="•"/>
              <a:tabLst>
                <a:tab pos="144463" algn="l"/>
              </a:tabLst>
            </a:pPr>
            <a:r>
              <a:rPr lang="en-GB" sz="2000">
                <a:solidFill>
                  <a:srgbClr val="002060"/>
                </a:solidFill>
                <a:latin typeface="Arial" pitchFamily="34" charset="0"/>
                <a:ea typeface="Times New Roman" pitchFamily="18" charset="0"/>
                <a:cs typeface="Arial" pitchFamily="34" charset="0"/>
              </a:rPr>
              <a:t>scientific reports;</a:t>
            </a:r>
          </a:p>
          <a:p>
            <a:pPr marL="342900" indent="-342900" eaLnBrk="0" fontAlgn="base" hangingPunct="0">
              <a:spcBef>
                <a:spcPct val="0"/>
              </a:spcBef>
              <a:spcAft>
                <a:spcPct val="0"/>
              </a:spcAft>
              <a:buFont typeface="Arial" panose="020B0604020202020204" pitchFamily="34" charset="0"/>
              <a:buChar char="•"/>
              <a:tabLst>
                <a:tab pos="144463" algn="l"/>
              </a:tabLst>
            </a:pPr>
            <a:r>
              <a:rPr lang="en-GB" sz="2000">
                <a:solidFill>
                  <a:srgbClr val="002060"/>
                </a:solidFill>
                <a:latin typeface="Arial" pitchFamily="34" charset="0"/>
                <a:ea typeface="Times New Roman" pitchFamily="18" charset="0"/>
                <a:cs typeface="Arial" pitchFamily="34" charset="0"/>
              </a:rPr>
              <a:t>poster presentations of new results and proposals by young scientists in the field of nuclear physics research.</a:t>
            </a:r>
          </a:p>
        </p:txBody>
      </p:sp>
      <p:sp>
        <p:nvSpPr>
          <p:cNvPr id="4" name="Номер слайда 3"/>
          <p:cNvSpPr>
            <a:spLocks noGrp="1"/>
          </p:cNvSpPr>
          <p:nvPr>
            <p:ph type="sldNum" sz="quarter" idx="12"/>
          </p:nvPr>
        </p:nvSpPr>
        <p:spPr/>
        <p:txBody>
          <a:bodyPr/>
          <a:lstStyle/>
          <a:p>
            <a:fld id="{017C60C2-FB95-4464-969C-DC460CD1CFD8}" type="slidenum">
              <a:rPr lang="en-GB" smtClean="0"/>
              <a:pPr/>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2666976" y="2786059"/>
            <a:ext cx="6769100" cy="1138773"/>
          </a:xfrm>
          <a:prstGeom prst="rect">
            <a:avLst/>
          </a:prstGeom>
          <a:noFill/>
          <a:ln w="9525">
            <a:noFill/>
            <a:miter lim="800000"/>
            <a:headEnd/>
            <a:tailEnd/>
          </a:ln>
        </p:spPr>
        <p:txBody>
          <a:bodyPr>
            <a:spAutoFit/>
          </a:bodyPr>
          <a:lstStyle/>
          <a:p>
            <a:pPr algn="ctr"/>
            <a:r>
              <a:rPr lang="en-US" altLang="ru-RU" sz="3200" dirty="0">
                <a:solidFill>
                  <a:srgbClr val="002060"/>
                </a:solidFill>
                <a:latin typeface="Arial" pitchFamily="34" charset="0"/>
                <a:cs typeface="Arial" pitchFamily="34" charset="0"/>
              </a:rPr>
              <a:t>THANK YOU FOR YOUR ATTENTION</a:t>
            </a:r>
            <a:r>
              <a:rPr lang="en-US" altLang="ru-RU" sz="3600" dirty="0">
                <a:solidFill>
                  <a:srgbClr val="002060"/>
                </a:solidFill>
                <a:latin typeface="Arial" pitchFamily="34" charset="0"/>
                <a:cs typeface="Arial" pitchFamily="34" charset="0"/>
              </a:rPr>
              <a:t>!</a:t>
            </a:r>
            <a:endParaRPr lang="ru-RU" altLang="ru-RU" sz="3600" dirty="0">
              <a:solidFill>
                <a:srgbClr val="00206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18</a:t>
            </a:fld>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60159"/>
            <a:ext cx="12097344" cy="36933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Status of the Factory of Superheavy Elements: DC-280 cyclotron</a:t>
            </a:r>
            <a:endParaRPr lang="en-GB" b="1" i="1" dirty="0">
              <a:solidFill>
                <a:srgbClr val="C00000"/>
              </a:solidFill>
              <a:latin typeface="Arial" pitchFamily="34" charset="0"/>
              <a:ea typeface="Times New Roman" pitchFamily="18" charset="0"/>
              <a:cs typeface="Arial" pitchFamily="34" charset="0"/>
            </a:endParaRPr>
          </a:p>
        </p:txBody>
      </p:sp>
      <p:sp>
        <p:nvSpPr>
          <p:cNvPr id="13" name="Прямоугольник 12">
            <a:extLst>
              <a:ext uri="{FF2B5EF4-FFF2-40B4-BE49-F238E27FC236}">
                <a16:creationId xmlns:a16="http://schemas.microsoft.com/office/drawing/2014/main" xmlns="" id="{C2A4E8D4-113D-48DE-B28D-168450388B0C}"/>
              </a:ext>
            </a:extLst>
          </p:cNvPr>
          <p:cNvSpPr/>
          <p:nvPr/>
        </p:nvSpPr>
        <p:spPr>
          <a:xfrm>
            <a:off x="223128" y="503567"/>
            <a:ext cx="10337367" cy="369332"/>
          </a:xfrm>
          <a:prstGeom prst="rect">
            <a:avLst/>
          </a:prstGeom>
        </p:spPr>
        <p:txBody>
          <a:bodyPr wrap="square">
            <a:spAutoFit/>
          </a:bodyPr>
          <a:lstStyle/>
          <a:p>
            <a:r>
              <a:rPr lang="en-US" dirty="0">
                <a:solidFill>
                  <a:srgbClr val="002060"/>
                </a:solidFill>
              </a:rPr>
              <a:t>On 26 December 2018, the first beam of accelerated krypton ions was produced inside the DC-280 cyclotron.</a:t>
            </a:r>
          </a:p>
        </p:txBody>
      </p:sp>
      <p:sp>
        <p:nvSpPr>
          <p:cNvPr id="4" name="Прямоугольник 3">
            <a:extLst>
              <a:ext uri="{FF2B5EF4-FFF2-40B4-BE49-F238E27FC236}">
                <a16:creationId xmlns:a16="http://schemas.microsoft.com/office/drawing/2014/main" xmlns="" id="{77088812-02D4-4203-814D-F0D2C7C9859C}"/>
              </a:ext>
            </a:extLst>
          </p:cNvPr>
          <p:cNvSpPr/>
          <p:nvPr/>
        </p:nvSpPr>
        <p:spPr>
          <a:xfrm>
            <a:off x="6199422" y="1980703"/>
            <a:ext cx="5800486" cy="923330"/>
          </a:xfrm>
          <a:prstGeom prst="rect">
            <a:avLst/>
          </a:prstGeom>
        </p:spPr>
        <p:txBody>
          <a:bodyPr wrap="square">
            <a:spAutoFit/>
          </a:bodyPr>
          <a:lstStyle/>
          <a:p>
            <a:pPr algn="ctr"/>
            <a:r>
              <a:rPr lang="en-US" altLang="ru-RU" b="1" dirty="0">
                <a:solidFill>
                  <a:srgbClr val="990033"/>
                </a:solidFill>
                <a:latin typeface="Times New Roman" panose="02020603050405020304" pitchFamily="18" charset="0"/>
                <a:cs typeface="Times New Roman" panose="02020603050405020304" pitchFamily="18" charset="0"/>
              </a:rPr>
              <a:t>Current at radius of 1700 mm was up to 4 µA at injection current of 31 µA</a:t>
            </a:r>
          </a:p>
          <a:p>
            <a:pPr algn="ctr"/>
            <a:r>
              <a:rPr lang="en-US" altLang="ru-RU" b="1" dirty="0">
                <a:solidFill>
                  <a:srgbClr val="990033"/>
                </a:solidFill>
                <a:latin typeface="Times New Roman" panose="02020603050405020304" pitchFamily="18" charset="0"/>
                <a:cs typeface="Times New Roman" panose="02020603050405020304" pitchFamily="18" charset="0"/>
              </a:rPr>
              <a:t>Beam was not extracted due to problems with deflector</a:t>
            </a:r>
            <a:endParaRPr lang="ru-RU" dirty="0"/>
          </a:p>
        </p:txBody>
      </p:sp>
      <p:pic>
        <p:nvPicPr>
          <p:cNvPr id="15" name="Рисунок 14">
            <a:extLst>
              <a:ext uri="{FF2B5EF4-FFF2-40B4-BE49-F238E27FC236}">
                <a16:creationId xmlns:a16="http://schemas.microsoft.com/office/drawing/2014/main" xmlns="" id="{AAF8C173-A164-4801-AA2F-AEF53A9D9E45}"/>
              </a:ext>
            </a:extLst>
          </p:cNvPr>
          <p:cNvPicPr>
            <a:picLocks noChangeAspect="1"/>
          </p:cNvPicPr>
          <p:nvPr/>
        </p:nvPicPr>
        <p:blipFill rotWithShape="1">
          <a:blip r:embed="rId3" cstate="screen">
            <a:extLst>
              <a:ext uri="{BEBA8EAE-BF5A-486C-A8C5-ECC9F3942E4B}">
                <a14:imgProps xmlns:a14="http://schemas.microsoft.com/office/drawing/2010/main" xmlns="">
                  <a14:imgLayer r:embed="rId4">
                    <a14:imgEffect>
                      <a14:brightnessContrast bright="30000"/>
                    </a14:imgEffect>
                  </a14:imgLayer>
                </a14:imgProps>
              </a:ext>
              <a:ext uri="{28A0092B-C50C-407E-A947-70E740481C1C}">
                <a14:useLocalDpi xmlns:a14="http://schemas.microsoft.com/office/drawing/2010/main" xmlns=""/>
              </a:ext>
            </a:extLst>
          </a:blip>
          <a:srcRect r="-1287"/>
          <a:stretch/>
        </p:blipFill>
        <p:spPr>
          <a:xfrm>
            <a:off x="2189660" y="934808"/>
            <a:ext cx="1231755" cy="826889"/>
          </a:xfrm>
          <a:prstGeom prst="rect">
            <a:avLst/>
          </a:prstGeom>
        </p:spPr>
      </p:pic>
      <p:pic>
        <p:nvPicPr>
          <p:cNvPr id="17" name="Рисунок 16">
            <a:extLst>
              <a:ext uri="{FF2B5EF4-FFF2-40B4-BE49-F238E27FC236}">
                <a16:creationId xmlns:a16="http://schemas.microsoft.com/office/drawing/2014/main" xmlns="" id="{5B051693-FD74-4C7E-BDEA-2D812D286939}"/>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450802" y="1823606"/>
            <a:ext cx="5369194" cy="2446566"/>
          </a:xfrm>
          <a:prstGeom prst="rect">
            <a:avLst/>
          </a:prstGeom>
        </p:spPr>
      </p:pic>
      <p:pic>
        <p:nvPicPr>
          <p:cNvPr id="21" name="Рисунок 20">
            <a:extLst>
              <a:ext uri="{FF2B5EF4-FFF2-40B4-BE49-F238E27FC236}">
                <a16:creationId xmlns:a16="http://schemas.microsoft.com/office/drawing/2014/main" xmlns="" id="{BABEAF3E-E67B-4924-B654-A27CF82A8E1B}"/>
              </a:ext>
            </a:extLst>
          </p:cNvPr>
          <p:cNvPicPr>
            <a:picLocks noChangeAspect="1"/>
          </p:cNvPicPr>
          <p:nvPr/>
        </p:nvPicPr>
        <p:blipFill rotWithShape="1">
          <a:blip r:embed="rId6" cstate="screen">
            <a:extLst>
              <a:ext uri="{BEBA8EAE-BF5A-486C-A8C5-ECC9F3942E4B}">
                <a14:imgProps xmlns:a14="http://schemas.microsoft.com/office/drawing/2010/main" xmlns="">
                  <a14:imgLayer r:embed="rId7">
                    <a14:imgEffect>
                      <a14:brightnessContrast bright="40000"/>
                    </a14:imgEffect>
                  </a14:imgLayer>
                </a14:imgProps>
              </a:ext>
              <a:ext uri="{28A0092B-C50C-407E-A947-70E740481C1C}">
                <a14:useLocalDpi xmlns:a14="http://schemas.microsoft.com/office/drawing/2010/main" xmlns=""/>
              </a:ext>
            </a:extLst>
          </a:blip>
          <a:srcRect/>
          <a:stretch/>
        </p:blipFill>
        <p:spPr>
          <a:xfrm>
            <a:off x="3780046" y="934808"/>
            <a:ext cx="1281646" cy="826889"/>
          </a:xfrm>
          <a:prstGeom prst="rect">
            <a:avLst/>
          </a:prstGeom>
          <a:ln>
            <a:solidFill>
              <a:schemeClr val="tx1"/>
            </a:solidFill>
            <a:prstDash val="sysDot"/>
          </a:ln>
        </p:spPr>
      </p:pic>
      <p:sp>
        <p:nvSpPr>
          <p:cNvPr id="23" name="Прямоугольник 22">
            <a:extLst>
              <a:ext uri="{FF2B5EF4-FFF2-40B4-BE49-F238E27FC236}">
                <a16:creationId xmlns:a16="http://schemas.microsoft.com/office/drawing/2014/main" xmlns="" id="{F0DC8FFA-0DA8-4267-9EC7-5D4B709D79DE}"/>
              </a:ext>
            </a:extLst>
          </p:cNvPr>
          <p:cNvSpPr/>
          <p:nvPr/>
        </p:nvSpPr>
        <p:spPr>
          <a:xfrm>
            <a:off x="6080721" y="1108039"/>
            <a:ext cx="1927131" cy="369332"/>
          </a:xfrm>
          <a:prstGeom prst="rect">
            <a:avLst/>
          </a:prstGeom>
        </p:spPr>
        <p:txBody>
          <a:bodyPr wrap="none">
            <a:spAutoFit/>
          </a:bodyPr>
          <a:lstStyle/>
          <a:p>
            <a:r>
              <a:rPr lang="en-US" altLang="ru-RU" b="1" dirty="0">
                <a:solidFill>
                  <a:srgbClr val="990033"/>
                </a:solidFill>
                <a:latin typeface="Times New Roman" panose="02020603050405020304" pitchFamily="18" charset="0"/>
                <a:cs typeface="Times New Roman" panose="02020603050405020304" pitchFamily="18" charset="0"/>
              </a:rPr>
              <a:t>Ion beam: </a:t>
            </a:r>
            <a:r>
              <a:rPr lang="en-US" altLang="ru-RU" b="1" baseline="-25000" dirty="0">
                <a:solidFill>
                  <a:srgbClr val="FF0000"/>
                </a:solidFill>
                <a:latin typeface="Times New Roman" panose="02020603050405020304" pitchFamily="18" charset="0"/>
                <a:cs typeface="Times New Roman" panose="02020603050405020304" pitchFamily="18" charset="0"/>
              </a:rPr>
              <a:t>84</a:t>
            </a:r>
            <a:r>
              <a:rPr lang="en-US" altLang="ru-RU" b="1" dirty="0">
                <a:solidFill>
                  <a:srgbClr val="FF0000"/>
                </a:solidFill>
                <a:latin typeface="Times New Roman" panose="02020603050405020304" pitchFamily="18" charset="0"/>
                <a:cs typeface="Times New Roman" panose="02020603050405020304" pitchFamily="18" charset="0"/>
              </a:rPr>
              <a:t>Kr</a:t>
            </a:r>
            <a:r>
              <a:rPr lang="en-US" altLang="ru-RU" b="1" baseline="30000" dirty="0">
                <a:solidFill>
                  <a:srgbClr val="FF0000"/>
                </a:solidFill>
                <a:latin typeface="Times New Roman" panose="02020603050405020304" pitchFamily="18" charset="0"/>
                <a:cs typeface="Times New Roman" panose="02020603050405020304" pitchFamily="18" charset="0"/>
              </a:rPr>
              <a:t>+14</a:t>
            </a:r>
            <a:endParaRPr lang="ru-RU" b="1" baseline="30000" dirty="0">
              <a:solidFill>
                <a:srgbClr val="FF0000"/>
              </a:solidFill>
              <a:latin typeface="Times New Roman" panose="02020603050405020304" pitchFamily="18" charset="0"/>
              <a:cs typeface="Times New Roman" panose="02020603050405020304" pitchFamily="18" charset="0"/>
            </a:endParaRPr>
          </a:p>
        </p:txBody>
      </p:sp>
      <p:sp>
        <p:nvSpPr>
          <p:cNvPr id="25" name="Прямоугольник 24">
            <a:extLst>
              <a:ext uri="{FF2B5EF4-FFF2-40B4-BE49-F238E27FC236}">
                <a16:creationId xmlns:a16="http://schemas.microsoft.com/office/drawing/2014/main" xmlns="" id="{47F6B8C0-3067-46A1-BC40-8026B5C8DF51}"/>
              </a:ext>
            </a:extLst>
          </p:cNvPr>
          <p:cNvSpPr/>
          <p:nvPr/>
        </p:nvSpPr>
        <p:spPr>
          <a:xfrm>
            <a:off x="1557426" y="1263689"/>
            <a:ext cx="684803" cy="369332"/>
          </a:xfrm>
          <a:prstGeom prst="rect">
            <a:avLst/>
          </a:prstGeom>
        </p:spPr>
        <p:txBody>
          <a:bodyPr wrap="none">
            <a:spAutoFit/>
          </a:bodyPr>
          <a:lstStyle/>
          <a:p>
            <a:r>
              <a:rPr lang="en-US" altLang="ru-RU" b="1" dirty="0">
                <a:solidFill>
                  <a:srgbClr val="FF0000"/>
                </a:solidFill>
                <a:latin typeface="Times New Roman" panose="02020603050405020304" pitchFamily="18" charset="0"/>
                <a:cs typeface="Times New Roman" panose="02020603050405020304" pitchFamily="18" charset="0"/>
              </a:rPr>
              <a:t>ILF1</a:t>
            </a:r>
            <a:endParaRPr lang="ru-RU" dirty="0"/>
          </a:p>
        </p:txBody>
      </p:sp>
      <p:sp>
        <p:nvSpPr>
          <p:cNvPr id="27" name="Прямоугольник 26">
            <a:extLst>
              <a:ext uri="{FF2B5EF4-FFF2-40B4-BE49-F238E27FC236}">
                <a16:creationId xmlns:a16="http://schemas.microsoft.com/office/drawing/2014/main" xmlns="" id="{795DA49C-0CA4-4685-AFF3-5AF28B4A042F}"/>
              </a:ext>
            </a:extLst>
          </p:cNvPr>
          <p:cNvSpPr/>
          <p:nvPr/>
        </p:nvSpPr>
        <p:spPr>
          <a:xfrm>
            <a:off x="4972506" y="1279916"/>
            <a:ext cx="684803" cy="369332"/>
          </a:xfrm>
          <a:prstGeom prst="rect">
            <a:avLst/>
          </a:prstGeom>
        </p:spPr>
        <p:txBody>
          <a:bodyPr wrap="none">
            <a:spAutoFit/>
          </a:bodyPr>
          <a:lstStyle/>
          <a:p>
            <a:r>
              <a:rPr lang="en-US" altLang="ru-RU" b="1" dirty="0">
                <a:solidFill>
                  <a:srgbClr val="FF0000"/>
                </a:solidFill>
                <a:latin typeface="Times New Roman" panose="02020603050405020304" pitchFamily="18" charset="0"/>
                <a:cs typeface="Times New Roman" panose="02020603050405020304" pitchFamily="18" charset="0"/>
              </a:rPr>
              <a:t>ILF2</a:t>
            </a:r>
            <a:endParaRPr lang="ru-RU" dirty="0"/>
          </a:p>
        </p:txBody>
      </p:sp>
      <p:graphicFrame>
        <p:nvGraphicFramePr>
          <p:cNvPr id="28" name="Таблица 27">
            <a:extLst>
              <a:ext uri="{FF2B5EF4-FFF2-40B4-BE49-F238E27FC236}">
                <a16:creationId xmlns:a16="http://schemas.microsoft.com/office/drawing/2014/main" xmlns="" id="{B08131E0-D8EA-47BE-A00B-0256093639B9}"/>
              </a:ext>
            </a:extLst>
          </p:cNvPr>
          <p:cNvGraphicFramePr>
            <a:graphicFrameLocks noGrp="1"/>
          </p:cNvGraphicFramePr>
          <p:nvPr>
            <p:extLst>
              <p:ext uri="{D42A27DB-BD31-4B8C-83A1-F6EECF244321}">
                <p14:modId xmlns:p14="http://schemas.microsoft.com/office/powerpoint/2010/main" xmlns="" val="2373768263"/>
              </p:ext>
            </p:extLst>
          </p:nvPr>
        </p:nvGraphicFramePr>
        <p:xfrm>
          <a:off x="8077234" y="878783"/>
          <a:ext cx="2376804" cy="1002032"/>
        </p:xfrm>
        <a:graphic>
          <a:graphicData uri="http://schemas.openxmlformats.org/drawingml/2006/table">
            <a:tbl>
              <a:tblPr firstRow="1" firstCol="1" bandRow="1">
                <a:tableStyleId>{21E4AEA4-8DFA-4A89-87EB-49C32662AFE0}</a:tableStyleId>
              </a:tblPr>
              <a:tblGrid>
                <a:gridCol w="751204">
                  <a:extLst>
                    <a:ext uri="{9D8B030D-6E8A-4147-A177-3AD203B41FA5}">
                      <a16:colId xmlns:a16="http://schemas.microsoft.com/office/drawing/2014/main" xmlns="" val="20000"/>
                    </a:ext>
                  </a:extLst>
                </a:gridCol>
                <a:gridCol w="581891">
                  <a:extLst>
                    <a:ext uri="{9D8B030D-6E8A-4147-A177-3AD203B41FA5}">
                      <a16:colId xmlns:a16="http://schemas.microsoft.com/office/drawing/2014/main" xmlns="" val="20001"/>
                    </a:ext>
                  </a:extLst>
                </a:gridCol>
                <a:gridCol w="600363">
                  <a:extLst>
                    <a:ext uri="{9D8B030D-6E8A-4147-A177-3AD203B41FA5}">
                      <a16:colId xmlns:a16="http://schemas.microsoft.com/office/drawing/2014/main" xmlns="" val="20002"/>
                    </a:ext>
                  </a:extLst>
                </a:gridCol>
                <a:gridCol w="443346">
                  <a:extLst>
                    <a:ext uri="{9D8B030D-6E8A-4147-A177-3AD203B41FA5}">
                      <a16:colId xmlns:a16="http://schemas.microsoft.com/office/drawing/2014/main" xmlns="" val="20003"/>
                    </a:ext>
                  </a:extLst>
                </a:gridCol>
              </a:tblGrid>
              <a:tr h="0">
                <a:tc>
                  <a:txBody>
                    <a:bodyPr/>
                    <a:lstStyle/>
                    <a:p>
                      <a:pPr algn="ctr">
                        <a:lnSpc>
                          <a:spcPct val="115000"/>
                        </a:lnSpc>
                        <a:spcAft>
                          <a:spcPts val="0"/>
                        </a:spcAft>
                      </a:pPr>
                      <a:r>
                        <a:rPr lang="en-US" sz="1200" dirty="0">
                          <a:effectLst/>
                        </a:rPr>
                        <a:t>Faraday cup</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dirty="0">
                          <a:effectLst/>
                        </a:rPr>
                        <a:t>I</a:t>
                      </a:r>
                      <a:endParaRPr lang="ru-RU" sz="1100" dirty="0">
                        <a:effectLst/>
                      </a:endParaRPr>
                    </a:p>
                    <a:p>
                      <a:pPr algn="ctr">
                        <a:lnSpc>
                          <a:spcPct val="115000"/>
                        </a:lnSpc>
                        <a:spcAft>
                          <a:spcPts val="0"/>
                        </a:spcAft>
                      </a:pPr>
                      <a:r>
                        <a:rPr lang="en-US" sz="1200" dirty="0">
                          <a:effectLst/>
                        </a:rPr>
                        <a:t>(µA)</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dirty="0">
                          <a:effectLst/>
                        </a:rPr>
                        <a:t>I</a:t>
                      </a:r>
                      <a:endParaRPr lang="ru-RU" sz="1100" dirty="0">
                        <a:effectLst/>
                      </a:endParaRPr>
                    </a:p>
                    <a:p>
                      <a:pPr algn="ctr">
                        <a:lnSpc>
                          <a:spcPct val="115000"/>
                        </a:lnSpc>
                        <a:spcAft>
                          <a:spcPts val="0"/>
                        </a:spcAft>
                      </a:pPr>
                      <a:r>
                        <a:rPr lang="en-US" sz="1200" dirty="0">
                          <a:effectLst/>
                        </a:rPr>
                        <a:t>(µA)</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I</a:t>
                      </a:r>
                      <a:endParaRPr lang="ru-RU" sz="1100">
                        <a:effectLst/>
                      </a:endParaRPr>
                    </a:p>
                    <a:p>
                      <a:pPr algn="ctr">
                        <a:lnSpc>
                          <a:spcPct val="115000"/>
                        </a:lnSpc>
                        <a:spcAft>
                          <a:spcPts val="0"/>
                        </a:spcAft>
                      </a:pPr>
                      <a:r>
                        <a:rPr lang="en-US" sz="1200">
                          <a:effectLst/>
                        </a:rPr>
                        <a:t>(µA)</a:t>
                      </a:r>
                      <a:endParaRPr lang="ru-RU" sz="110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0">
                <a:tc>
                  <a:txBody>
                    <a:bodyPr/>
                    <a:lstStyle/>
                    <a:p>
                      <a:pPr algn="ctr">
                        <a:lnSpc>
                          <a:spcPct val="115000"/>
                        </a:lnSpc>
                        <a:spcAft>
                          <a:spcPts val="0"/>
                        </a:spcAft>
                      </a:pPr>
                      <a:r>
                        <a:rPr lang="en-US" sz="1200">
                          <a:effectLst/>
                        </a:rPr>
                        <a:t>IFC1</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40.7</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tabLst>
                          <a:tab pos="165100" algn="l"/>
                          <a:tab pos="246380" algn="ctr"/>
                        </a:tabLst>
                      </a:pPr>
                      <a:r>
                        <a:rPr lang="en-US" sz="1200" dirty="0">
                          <a:effectLst/>
                        </a:rPr>
                        <a:t>3</a:t>
                      </a:r>
                      <a:r>
                        <a:rPr lang="ru-RU" sz="1200" dirty="0">
                          <a:effectLst/>
                        </a:rPr>
                        <a:t>0</a:t>
                      </a:r>
                      <a:r>
                        <a:rPr lang="en-US" sz="1200" dirty="0">
                          <a:effectLst/>
                        </a:rPr>
                        <a:t>.1</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18.1</a:t>
                      </a:r>
                      <a:endParaRPr lang="ru-RU" sz="110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0">
                <a:tc>
                  <a:txBody>
                    <a:bodyPr/>
                    <a:lstStyle/>
                    <a:p>
                      <a:pPr algn="ctr">
                        <a:lnSpc>
                          <a:spcPct val="115000"/>
                        </a:lnSpc>
                        <a:spcAft>
                          <a:spcPts val="0"/>
                        </a:spcAft>
                      </a:pPr>
                      <a:r>
                        <a:rPr lang="en-US" sz="1200">
                          <a:effectLst/>
                        </a:rPr>
                        <a:t>IFC1</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41</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32.7</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18.6</a:t>
                      </a:r>
                      <a:endParaRPr lang="ru-RU" sz="110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0">
                <a:tc>
                  <a:txBody>
                    <a:bodyPr/>
                    <a:lstStyle/>
                    <a:p>
                      <a:pPr algn="ctr">
                        <a:lnSpc>
                          <a:spcPct val="115000"/>
                        </a:lnSpc>
                        <a:spcAft>
                          <a:spcPts val="0"/>
                        </a:spcAft>
                      </a:pPr>
                      <a:r>
                        <a:rPr lang="en-US" sz="1200">
                          <a:effectLst/>
                        </a:rPr>
                        <a:t>IFC1</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dirty="0">
                          <a:effectLst/>
                        </a:rPr>
                        <a:t>40.8</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30.8</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17.7</a:t>
                      </a: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bl>
          </a:graphicData>
        </a:graphic>
      </p:graphicFrame>
      <p:cxnSp>
        <p:nvCxnSpPr>
          <p:cNvPr id="29" name="Прямая со стрелкой 21">
            <a:extLst>
              <a:ext uri="{FF2B5EF4-FFF2-40B4-BE49-F238E27FC236}">
                <a16:creationId xmlns:a16="http://schemas.microsoft.com/office/drawing/2014/main" xmlns="" id="{65840335-D114-4DC1-B7D2-D0B0FD3957C9}"/>
              </a:ext>
            </a:extLst>
          </p:cNvPr>
          <p:cNvCxnSpPr>
            <a:cxnSpLocks noChangeShapeType="1"/>
          </p:cNvCxnSpPr>
          <p:nvPr/>
        </p:nvCxnSpPr>
        <p:spPr bwMode="auto">
          <a:xfrm>
            <a:off x="3135399" y="1753567"/>
            <a:ext cx="572032" cy="633326"/>
          </a:xfrm>
          <a:prstGeom prst="straightConnector1">
            <a:avLst/>
          </a:prstGeom>
          <a:noFill/>
          <a:ln w="28575" algn="ctr">
            <a:solidFill>
              <a:srgbClr val="FF33CC"/>
            </a:solidFill>
            <a:round/>
            <a:headEnd/>
            <a:tailEnd type="arrow" w="med" len="med"/>
          </a:ln>
        </p:spPr>
      </p:cxnSp>
      <p:cxnSp>
        <p:nvCxnSpPr>
          <p:cNvPr id="30" name="Прямая со стрелкой 21">
            <a:extLst>
              <a:ext uri="{FF2B5EF4-FFF2-40B4-BE49-F238E27FC236}">
                <a16:creationId xmlns:a16="http://schemas.microsoft.com/office/drawing/2014/main" xmlns="" id="{7460A10B-70C5-4716-8AC6-0F7577FDE5ED}"/>
              </a:ext>
            </a:extLst>
          </p:cNvPr>
          <p:cNvCxnSpPr>
            <a:cxnSpLocks noChangeShapeType="1"/>
          </p:cNvCxnSpPr>
          <p:nvPr/>
        </p:nvCxnSpPr>
        <p:spPr bwMode="auto">
          <a:xfrm>
            <a:off x="4587970" y="1753569"/>
            <a:ext cx="555881" cy="633326"/>
          </a:xfrm>
          <a:prstGeom prst="straightConnector1">
            <a:avLst/>
          </a:prstGeom>
          <a:noFill/>
          <a:ln w="28575" algn="ctr">
            <a:solidFill>
              <a:srgbClr val="FF33CC"/>
            </a:solidFill>
            <a:round/>
            <a:headEnd/>
            <a:tailEnd type="arrow" w="med" len="med"/>
          </a:ln>
        </p:spPr>
      </p:cxnSp>
      <p:sp>
        <p:nvSpPr>
          <p:cNvPr id="53" name="Прямоугольник 52">
            <a:extLst>
              <a:ext uri="{FF2B5EF4-FFF2-40B4-BE49-F238E27FC236}">
                <a16:creationId xmlns:a16="http://schemas.microsoft.com/office/drawing/2014/main" xmlns="" id="{7732A9FF-E849-446B-BDFD-69D4D6F60F52}"/>
              </a:ext>
            </a:extLst>
          </p:cNvPr>
          <p:cNvSpPr/>
          <p:nvPr/>
        </p:nvSpPr>
        <p:spPr>
          <a:xfrm>
            <a:off x="73168" y="4332081"/>
            <a:ext cx="6525841" cy="646331"/>
          </a:xfrm>
          <a:prstGeom prst="rect">
            <a:avLst/>
          </a:prstGeom>
        </p:spPr>
        <p:txBody>
          <a:bodyPr wrap="square">
            <a:spAutoFit/>
          </a:bodyPr>
          <a:lstStyle/>
          <a:p>
            <a:r>
              <a:rPr lang="en-US" dirty="0">
                <a:solidFill>
                  <a:srgbClr val="002060"/>
                </a:solidFill>
              </a:rPr>
              <a:t>On 17 January 2019, the first beam was successfully accelerated and extracted from the cyclotron. </a:t>
            </a:r>
          </a:p>
        </p:txBody>
      </p:sp>
      <p:pic>
        <p:nvPicPr>
          <p:cNvPr id="7" name="Рисунок 6">
            <a:extLst>
              <a:ext uri="{FF2B5EF4-FFF2-40B4-BE49-F238E27FC236}">
                <a16:creationId xmlns:a16="http://schemas.microsoft.com/office/drawing/2014/main" xmlns="" id="{BB0EB775-4EDB-4793-B943-FCA2A35BBEED}"/>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7378022" y="2955983"/>
            <a:ext cx="4465602" cy="3841858"/>
          </a:xfrm>
          <a:prstGeom prst="rect">
            <a:avLst/>
          </a:prstGeom>
        </p:spPr>
      </p:pic>
      <p:sp>
        <p:nvSpPr>
          <p:cNvPr id="9" name="Прямоугольник 8">
            <a:extLst>
              <a:ext uri="{FF2B5EF4-FFF2-40B4-BE49-F238E27FC236}">
                <a16:creationId xmlns:a16="http://schemas.microsoft.com/office/drawing/2014/main" xmlns="" id="{93B787FF-6846-405F-AB4B-2C5F47689FB3}"/>
              </a:ext>
            </a:extLst>
          </p:cNvPr>
          <p:cNvSpPr/>
          <p:nvPr/>
        </p:nvSpPr>
        <p:spPr>
          <a:xfrm>
            <a:off x="78944" y="5020669"/>
            <a:ext cx="7256973" cy="1754326"/>
          </a:xfrm>
          <a:prstGeom prst="rect">
            <a:avLst/>
          </a:prstGeom>
        </p:spPr>
        <p:txBody>
          <a:bodyPr wrap="square">
            <a:spAutoFit/>
          </a:bodyPr>
          <a:lstStyle/>
          <a:p>
            <a:r>
              <a:rPr lang="en-US" b="1" u="sng" dirty="0">
                <a:solidFill>
                  <a:srgbClr val="002060"/>
                </a:solidFill>
              </a:rPr>
              <a:t>In the first quarter of 2019, it is planned:</a:t>
            </a:r>
          </a:p>
          <a:p>
            <a:pPr marL="285750" indent="-285750">
              <a:buFont typeface="Arial" panose="020B0604020202020204" pitchFamily="34" charset="0"/>
              <a:buChar char="•"/>
            </a:pPr>
            <a:r>
              <a:rPr lang="en-US" dirty="0">
                <a:solidFill>
                  <a:srgbClr val="002060"/>
                </a:solidFill>
              </a:rPr>
              <a:t>to continue the work at DC-280 to obtain heavy-ion beams of design parameters, </a:t>
            </a:r>
          </a:p>
          <a:p>
            <a:pPr marL="285750" indent="-285750">
              <a:buFont typeface="Arial" panose="020B0604020202020204" pitchFamily="34" charset="0"/>
              <a:buChar char="•"/>
            </a:pPr>
            <a:r>
              <a:rPr lang="en-US" dirty="0">
                <a:solidFill>
                  <a:srgbClr val="002060"/>
                </a:solidFill>
              </a:rPr>
              <a:t>to complete the commissioning work for the GFS-2 separator, </a:t>
            </a:r>
          </a:p>
          <a:p>
            <a:pPr marL="285750" indent="-285750">
              <a:buFont typeface="Arial" panose="020B0604020202020204" pitchFamily="34" charset="0"/>
              <a:buChar char="•"/>
            </a:pPr>
            <a:r>
              <a:rPr lang="en-US" dirty="0">
                <a:solidFill>
                  <a:srgbClr val="002060"/>
                </a:solidFill>
              </a:rPr>
              <a:t>to initiate the implementation of the experimental </a:t>
            </a:r>
            <a:r>
              <a:rPr lang="en-US" dirty="0" err="1">
                <a:solidFill>
                  <a:srgbClr val="002060"/>
                </a:solidFill>
              </a:rPr>
              <a:t>programme</a:t>
            </a:r>
            <a:r>
              <a:rPr lang="en-US" dirty="0">
                <a:solidFill>
                  <a:srgbClr val="002060"/>
                </a:solidFill>
              </a:rPr>
              <a:t> on the synthesis and study of the properties of SHE at the Factory.</a:t>
            </a:r>
            <a:endParaRPr lang="ru-RU" dirty="0">
              <a:solidFill>
                <a:srgbClr val="002060"/>
              </a:solidFill>
            </a:endParaRPr>
          </a:p>
        </p:txBody>
      </p:sp>
    </p:spTree>
    <p:extLst>
      <p:ext uri="{BB962C8B-B14F-4D97-AF65-F5344CB8AC3E}">
        <p14:creationId xmlns:p14="http://schemas.microsoft.com/office/powerpoint/2010/main" xmlns="" val="3775012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xmlns="" id="{50D494AD-FBFB-4E06-A78A-518429946B9B}"/>
              </a:ext>
            </a:extLst>
          </p:cNvPr>
          <p:cNvSpPr txBox="1">
            <a:spLocks noChangeArrowheads="1"/>
          </p:cNvSpPr>
          <p:nvPr/>
        </p:nvSpPr>
        <p:spPr bwMode="auto">
          <a:xfrm>
            <a:off x="1847528" y="-27384"/>
            <a:ext cx="874394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algn="ctr" defTabSz="457200" eaLnBrk="1" hangingPunct="1">
              <a:defRPr/>
            </a:pPr>
            <a:r>
              <a:rPr lang="en-GB" altLang="ru-RU" sz="1600" b="1" kern="0">
                <a:solidFill>
                  <a:srgbClr val="C00000"/>
                </a:solidFill>
              </a:rPr>
              <a:t>Programme Advisory Committee for Nuclear Physics</a:t>
            </a:r>
            <a:endParaRPr lang="en-GB" altLang="ru-RU" sz="1600" kern="0">
              <a:solidFill>
                <a:srgbClr val="C00000"/>
              </a:solidFill>
            </a:endParaRPr>
          </a:p>
          <a:p>
            <a:pPr algn="ctr" defTabSz="457200" eaLnBrk="1" hangingPunct="1">
              <a:defRPr/>
            </a:pPr>
            <a:r>
              <a:rPr lang="en-GB" altLang="ru-RU" sz="1600" b="1" kern="0">
                <a:solidFill>
                  <a:srgbClr val="C00000"/>
                </a:solidFill>
              </a:rPr>
              <a:t>49th meeting, 22–23 January 2019</a:t>
            </a:r>
            <a:endParaRPr lang="en-GB" altLang="ru-RU" sz="1600" kern="0">
              <a:solidFill>
                <a:srgbClr val="C00000"/>
              </a:solidFill>
            </a:endParaRPr>
          </a:p>
        </p:txBody>
      </p:sp>
      <p:sp>
        <p:nvSpPr>
          <p:cNvPr id="4" name="ZoneTexte 3">
            <a:extLst>
              <a:ext uri="{FF2B5EF4-FFF2-40B4-BE49-F238E27FC236}">
                <a16:creationId xmlns:a16="http://schemas.microsoft.com/office/drawing/2014/main" xmlns="" id="{4276F065-E1D5-4664-AA50-7503A0EB8487}"/>
              </a:ext>
            </a:extLst>
          </p:cNvPr>
          <p:cNvSpPr txBox="1">
            <a:spLocks noChangeArrowheads="1"/>
          </p:cNvSpPr>
          <p:nvPr/>
        </p:nvSpPr>
        <p:spPr bwMode="auto">
          <a:xfrm>
            <a:off x="86892" y="646490"/>
            <a:ext cx="12025336" cy="5693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defTabSz="457200" eaLnBrk="1" hangingPunct="1">
              <a:lnSpc>
                <a:spcPct val="130000"/>
              </a:lnSpc>
              <a:defRPr/>
            </a:pPr>
            <a:endParaRPr lang="en-GB" altLang="ru-RU" sz="600" kern="0">
              <a:solidFill>
                <a:srgbClr val="C00000"/>
              </a:solidFill>
            </a:endParaRPr>
          </a:p>
          <a:p>
            <a:pPr defTabSz="457200" eaLnBrk="1" hangingPunct="1">
              <a:lnSpc>
                <a:spcPct val="130000"/>
              </a:lnSpc>
              <a:defRPr/>
            </a:pPr>
            <a:r>
              <a:rPr lang="en-GB" altLang="ru-RU" sz="1400" kern="0"/>
              <a:t>1. Opening of the meeting 																		</a:t>
            </a:r>
            <a:r>
              <a:rPr lang="en-GB" altLang="ru-RU" sz="1400" i="1" kern="0"/>
              <a:t>M. </a:t>
            </a:r>
            <a:r>
              <a:rPr lang="en-GB" sz="1400" i="1" kern="0"/>
              <a:t>Lewitowicz</a:t>
            </a:r>
            <a:r>
              <a:rPr lang="en-GB" altLang="ru-RU" sz="1300" kern="0"/>
              <a:t>	</a:t>
            </a:r>
          </a:p>
          <a:p>
            <a:pPr defTabSz="457200" eaLnBrk="1" hangingPunct="1">
              <a:lnSpc>
                <a:spcPct val="130000"/>
              </a:lnSpc>
              <a:defRPr/>
            </a:pPr>
            <a:r>
              <a:rPr lang="en-GB" altLang="ru-RU" sz="1400" kern="0"/>
              <a:t>2. Implementation of the recommendations of the previous PAC meeting 										</a:t>
            </a:r>
            <a:r>
              <a:rPr lang="en-GB" altLang="ru-RU" sz="1400" i="1" kern="0"/>
              <a:t>M. </a:t>
            </a:r>
            <a:r>
              <a:rPr lang="en-GB" sz="1400" i="1" kern="0"/>
              <a:t>Lewitowicz</a:t>
            </a:r>
          </a:p>
          <a:p>
            <a:pPr defTabSz="457200" eaLnBrk="1" hangingPunct="1">
              <a:lnSpc>
                <a:spcPct val="130000"/>
              </a:lnSpc>
              <a:defRPr/>
            </a:pPr>
            <a:r>
              <a:rPr lang="en-GB" altLang="ru-RU" sz="1400" kern="0"/>
              <a:t>3. Information on the Resolution of the 124rd session of the JINR Scientific Council (September  2018) 					M. Itkis</a:t>
            </a:r>
          </a:p>
          <a:p>
            <a:pPr defTabSz="457200" eaLnBrk="1" hangingPunct="1">
              <a:lnSpc>
                <a:spcPct val="130000"/>
              </a:lnSpc>
              <a:defRPr/>
            </a:pPr>
            <a:r>
              <a:rPr lang="en-GB" altLang="ru-RU" sz="1400" kern="0"/>
              <a:t>    and on the decisions of the JINR Committee of Plenipotentiaries (November 2018)       										</a:t>
            </a:r>
          </a:p>
          <a:p>
            <a:pPr defTabSz="457200" eaLnBrk="1" hangingPunct="1">
              <a:lnSpc>
                <a:spcPct val="130000"/>
              </a:lnSpc>
              <a:defRPr/>
            </a:pPr>
            <a:endParaRPr lang="en-GB" altLang="ru-RU" sz="400" b="1" kern="0">
              <a:solidFill>
                <a:srgbClr val="0033CC"/>
              </a:solidFill>
            </a:endParaRPr>
          </a:p>
          <a:p>
            <a:pPr defTabSz="457200" eaLnBrk="1" hangingPunct="1">
              <a:lnSpc>
                <a:spcPct val="130000"/>
              </a:lnSpc>
              <a:defRPr/>
            </a:pPr>
            <a:r>
              <a:rPr lang="en-GB" altLang="ru-RU" sz="1400" b="1" kern="0">
                <a:solidFill>
                  <a:srgbClr val="002060"/>
                </a:solidFill>
              </a:rPr>
              <a:t>4. Concepts of new neutron source at the Frank Laboratory of Neutron Physics and programme of experiments		E. Lychagin</a:t>
            </a:r>
          </a:p>
          <a:p>
            <a:pPr defTabSz="457200" eaLnBrk="1" hangingPunct="1">
              <a:lnSpc>
                <a:spcPct val="130000"/>
              </a:lnSpc>
              <a:defRPr/>
            </a:pPr>
            <a:r>
              <a:rPr lang="en-GB" altLang="ru-RU" sz="1400" b="1" kern="0">
                <a:solidFill>
                  <a:srgbClr val="002060"/>
                </a:solidFill>
              </a:rPr>
              <a:t>5. Status of the Factory of Superheavy Elements</a:t>
            </a:r>
          </a:p>
          <a:p>
            <a:pPr defTabSz="457200" eaLnBrk="1" hangingPunct="1">
              <a:lnSpc>
                <a:spcPct val="130000"/>
              </a:lnSpc>
              <a:defRPr/>
            </a:pPr>
            <a:r>
              <a:rPr lang="en-GB" altLang="ru-RU" sz="1400" b="1" kern="0">
                <a:solidFill>
                  <a:srgbClr val="002060"/>
                </a:solidFill>
              </a:rPr>
              <a:t>    5.1. DC-280 cyclotron																 		I. Kalagin</a:t>
            </a:r>
          </a:p>
          <a:p>
            <a:pPr defTabSz="457200" eaLnBrk="1" hangingPunct="1">
              <a:lnSpc>
                <a:spcPct val="130000"/>
              </a:lnSpc>
              <a:defRPr/>
            </a:pPr>
            <a:r>
              <a:rPr lang="en-GB" altLang="ru-RU" sz="1300" b="1" kern="0">
                <a:solidFill>
                  <a:srgbClr val="002060"/>
                </a:solidFill>
              </a:rPr>
              <a:t>    </a:t>
            </a:r>
            <a:r>
              <a:rPr lang="en-GB" altLang="ru-RU" sz="1400" b="1" kern="0">
                <a:solidFill>
                  <a:srgbClr val="002060"/>
                </a:solidFill>
              </a:rPr>
              <a:t>5.2 Separators 																			A. Popeko</a:t>
            </a:r>
          </a:p>
          <a:p>
            <a:pPr defTabSz="457200" eaLnBrk="1" hangingPunct="1">
              <a:lnSpc>
                <a:spcPct val="130000"/>
              </a:lnSpc>
              <a:defRPr/>
            </a:pPr>
            <a:r>
              <a:rPr lang="en-GB" altLang="ru-RU" sz="1300" b="1" kern="0">
                <a:solidFill>
                  <a:srgbClr val="002060"/>
                </a:solidFill>
              </a:rPr>
              <a:t>    </a:t>
            </a:r>
            <a:r>
              <a:rPr lang="en-GB" altLang="ru-RU" sz="1400" b="1" kern="0">
                <a:solidFill>
                  <a:srgbClr val="002060"/>
                </a:solidFill>
              </a:rPr>
              <a:t>5.3 Programme of Day-1 experiments at the SHE Factory 												V. Utyonkov</a:t>
            </a:r>
          </a:p>
          <a:p>
            <a:pPr defTabSz="457200" eaLnBrk="1" hangingPunct="1">
              <a:lnSpc>
                <a:spcPct val="130000"/>
              </a:lnSpc>
              <a:defRPr/>
            </a:pPr>
            <a:r>
              <a:rPr lang="en-GB" altLang="ru-RU" sz="1400" b="1" kern="0">
                <a:solidFill>
                  <a:srgbClr val="002060"/>
                </a:solidFill>
              </a:rPr>
              <a:t>6. Status of the GALS set-up 	 																S. Zemlyanoy</a:t>
            </a:r>
          </a:p>
          <a:p>
            <a:pPr defTabSz="457200" eaLnBrk="1" hangingPunct="1">
              <a:lnSpc>
                <a:spcPct val="130000"/>
              </a:lnSpc>
              <a:defRPr/>
            </a:pPr>
            <a:endParaRPr lang="en-GB" altLang="ru-RU" sz="400" kern="0">
              <a:solidFill>
                <a:srgbClr val="000000"/>
              </a:solidFill>
            </a:endParaRPr>
          </a:p>
          <a:p>
            <a:pPr defTabSz="457200" eaLnBrk="1" hangingPunct="1">
              <a:lnSpc>
                <a:spcPct val="130000"/>
              </a:lnSpc>
              <a:defRPr/>
            </a:pPr>
            <a:r>
              <a:rPr lang="en-GB" altLang="ru-RU" sz="1400" kern="0"/>
              <a:t>7. General discussion</a:t>
            </a:r>
          </a:p>
          <a:p>
            <a:pPr defTabSz="457200" eaLnBrk="1" hangingPunct="1">
              <a:lnSpc>
                <a:spcPct val="130000"/>
              </a:lnSpc>
              <a:defRPr/>
            </a:pPr>
            <a:r>
              <a:rPr lang="en-GB" altLang="ru-RU" sz="1400" kern="0"/>
              <a:t>8. Meeting of the PAC members with the JINR Directorate (closed discussion)</a:t>
            </a:r>
          </a:p>
          <a:p>
            <a:pPr defTabSz="457200" eaLnBrk="1" hangingPunct="1">
              <a:lnSpc>
                <a:spcPct val="130000"/>
              </a:lnSpc>
              <a:defRPr/>
            </a:pPr>
            <a:r>
              <a:rPr lang="en-GB" altLang="ru-RU" sz="1400" kern="0"/>
              <a:t>9. Scientific report: “Charged-current neutrino-nucleon reactions in the supernova neutrino-sphere”						A. Dzhioev</a:t>
            </a:r>
          </a:p>
          <a:p>
            <a:pPr defTabSz="457200" eaLnBrk="1" hangingPunct="1">
              <a:lnSpc>
                <a:spcPct val="130000"/>
              </a:lnSpc>
              <a:defRPr/>
            </a:pPr>
            <a:r>
              <a:rPr lang="en-GB" altLang="ru-RU" sz="1400" kern="0"/>
              <a:t>10. Poster presentations by young scientists</a:t>
            </a:r>
          </a:p>
          <a:p>
            <a:pPr defTabSz="457200" eaLnBrk="1" hangingPunct="1">
              <a:lnSpc>
                <a:spcPct val="130000"/>
              </a:lnSpc>
              <a:defRPr/>
            </a:pPr>
            <a:r>
              <a:rPr lang="en-GB" altLang="ru-RU" sz="1400" kern="0"/>
              <a:t>11. General conclusion on the poster presentations</a:t>
            </a:r>
          </a:p>
          <a:p>
            <a:pPr defTabSz="457200" eaLnBrk="1" hangingPunct="1">
              <a:lnSpc>
                <a:spcPct val="130000"/>
              </a:lnSpc>
              <a:defRPr/>
            </a:pPr>
            <a:r>
              <a:rPr lang="en-GB" altLang="ru-RU" sz="1400" kern="0"/>
              <a:t>12. </a:t>
            </a:r>
            <a:r>
              <a:rPr lang="en-GB" sz="1400"/>
              <a:t>Proposals for the agenda of the next PAC meeting </a:t>
            </a:r>
            <a:r>
              <a:rPr lang="en-GB" altLang="ru-RU" sz="1400" kern="0"/>
              <a:t>(closed discussion)</a:t>
            </a:r>
          </a:p>
          <a:p>
            <a:pPr defTabSz="457200" eaLnBrk="1" hangingPunct="1">
              <a:lnSpc>
                <a:spcPct val="130000"/>
              </a:lnSpc>
              <a:defRPr/>
            </a:pPr>
            <a:r>
              <a:rPr lang="en-GB" altLang="ru-RU" sz="1400" kern="0"/>
              <a:t>13. Preparation of the PAC recommendations</a:t>
            </a:r>
          </a:p>
          <a:p>
            <a:pPr defTabSz="457200" eaLnBrk="1" hangingPunct="1">
              <a:lnSpc>
                <a:spcPct val="130000"/>
              </a:lnSpc>
              <a:defRPr/>
            </a:pPr>
            <a:r>
              <a:rPr lang="en-GB" altLang="ru-RU" sz="1400" kern="0"/>
              <a:t>14.</a:t>
            </a:r>
            <a:r>
              <a:rPr lang="en-GB" sz="1400"/>
              <a:t> PAC recommendations</a:t>
            </a:r>
          </a:p>
          <a:p>
            <a:pPr defTabSz="457200" eaLnBrk="1" hangingPunct="1">
              <a:lnSpc>
                <a:spcPct val="130000"/>
              </a:lnSpc>
              <a:defRPr/>
            </a:pPr>
            <a:r>
              <a:rPr lang="en-GB" altLang="ru-RU" sz="1400" kern="0"/>
              <a:t>15. </a:t>
            </a:r>
            <a:r>
              <a:rPr lang="en-GB" sz="1400"/>
              <a:t>Closing of the meeting</a:t>
            </a:r>
            <a:endParaRPr lang="en-GB" altLang="ru-RU" sz="1400" kern="0"/>
          </a:p>
        </p:txBody>
      </p:sp>
    </p:spTree>
    <p:extLst>
      <p:ext uri="{BB962C8B-B14F-4D97-AF65-F5344CB8AC3E}">
        <p14:creationId xmlns:p14="http://schemas.microsoft.com/office/powerpoint/2010/main" xmlns="" val="284537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47328" y="18959"/>
            <a:ext cx="12025336" cy="707886"/>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Concepts of new neutron source at the Frank Laboratory of Neutron Physics and </a:t>
            </a:r>
            <a:r>
              <a:rPr lang="en-US" altLang="ko-KR" sz="2000" b="1" i="1" dirty="0" err="1">
                <a:solidFill>
                  <a:srgbClr val="C00000"/>
                </a:solidFill>
                <a:latin typeface="Arial" pitchFamily="34" charset="0"/>
                <a:ea typeface="Batang" pitchFamily="18" charset="-127"/>
                <a:cs typeface="Arial" pitchFamily="34" charset="0"/>
              </a:rPr>
              <a:t>programme</a:t>
            </a:r>
            <a:r>
              <a:rPr lang="en-US" altLang="ko-KR" sz="2000" b="1" i="1" dirty="0">
                <a:solidFill>
                  <a:srgbClr val="C00000"/>
                </a:solidFill>
                <a:latin typeface="Arial" pitchFamily="34" charset="0"/>
                <a:ea typeface="Batang" pitchFamily="18" charset="-127"/>
                <a:cs typeface="Arial" pitchFamily="34" charset="0"/>
              </a:rPr>
              <a:t> of experiments</a:t>
            </a:r>
            <a:endParaRPr lang="ru-RU" sz="2000" dirty="0">
              <a:solidFill>
                <a:srgbClr val="C00000"/>
              </a:solidFill>
            </a:endParaRPr>
          </a:p>
        </p:txBody>
      </p:sp>
      <p:sp>
        <p:nvSpPr>
          <p:cNvPr id="6" name="Номер слайда 5"/>
          <p:cNvSpPr>
            <a:spLocks noGrp="1"/>
          </p:cNvSpPr>
          <p:nvPr>
            <p:ph type="sldNum" sz="quarter" idx="12"/>
          </p:nvPr>
        </p:nvSpPr>
        <p:spPr>
          <a:xfrm>
            <a:off x="8834992" y="9064835"/>
            <a:ext cx="2844800" cy="365125"/>
          </a:xfrm>
        </p:spPr>
        <p:txBody>
          <a:bodyPr/>
          <a:lstStyle/>
          <a:p>
            <a:fld id="{017C60C2-FB95-4464-969C-DC460CD1CFD8}" type="slidenum">
              <a:rPr lang="ru-RU" smtClean="0"/>
              <a:pPr/>
              <a:t>3</a:t>
            </a:fld>
            <a:endParaRPr lang="ru-RU"/>
          </a:p>
        </p:txBody>
      </p:sp>
      <p:sp>
        <p:nvSpPr>
          <p:cNvPr id="9" name="Прямоугольник 8">
            <a:extLst>
              <a:ext uri="{FF2B5EF4-FFF2-40B4-BE49-F238E27FC236}">
                <a16:creationId xmlns:a16="http://schemas.microsoft.com/office/drawing/2014/main" xmlns="" id="{8C1B16A4-1A4A-4F65-A928-E22FA127EB66}"/>
              </a:ext>
            </a:extLst>
          </p:cNvPr>
          <p:cNvSpPr/>
          <p:nvPr/>
        </p:nvSpPr>
        <p:spPr>
          <a:xfrm>
            <a:off x="3290734" y="2487008"/>
            <a:ext cx="3744416" cy="369332"/>
          </a:xfrm>
          <a:prstGeom prst="rect">
            <a:avLst/>
          </a:prstGeom>
        </p:spPr>
        <p:txBody>
          <a:bodyPr wrap="square">
            <a:spAutoFit/>
          </a:bodyPr>
          <a:lstStyle/>
          <a:p>
            <a:pPr lvl="0" algn="just" eaLnBrk="0" fontAlgn="base" hangingPunct="0">
              <a:spcBef>
                <a:spcPct val="0"/>
              </a:spcBef>
              <a:spcAft>
                <a:spcPct val="0"/>
              </a:spcAft>
            </a:pPr>
            <a:r>
              <a:rPr lang="en-US" altLang="ko-KR" dirty="0">
                <a:solidFill>
                  <a:srgbClr val="002060"/>
                </a:solidFill>
                <a:latin typeface="Arial" pitchFamily="34" charset="0"/>
                <a:ea typeface="Times New Roman" pitchFamily="18" charset="0"/>
                <a:cs typeface="Arial" pitchFamily="34" charset="0"/>
              </a:rPr>
              <a:t>Two initial concepts of the source:</a:t>
            </a:r>
          </a:p>
        </p:txBody>
      </p:sp>
      <p:pic>
        <p:nvPicPr>
          <p:cNvPr id="8" name="Рисунок 7">
            <a:extLst>
              <a:ext uri="{FF2B5EF4-FFF2-40B4-BE49-F238E27FC236}">
                <a16:creationId xmlns:a16="http://schemas.microsoft.com/office/drawing/2014/main" xmlns="" id="{A53DDA37-825A-4D00-86BC-8E0302BB68F4}"/>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128448" y="476672"/>
            <a:ext cx="1872208" cy="1935619"/>
          </a:xfrm>
          <a:prstGeom prst="rect">
            <a:avLst/>
          </a:prstGeom>
        </p:spPr>
      </p:pic>
      <p:sp>
        <p:nvSpPr>
          <p:cNvPr id="13" name="Прямоугольник 12">
            <a:extLst>
              <a:ext uri="{FF2B5EF4-FFF2-40B4-BE49-F238E27FC236}">
                <a16:creationId xmlns:a16="http://schemas.microsoft.com/office/drawing/2014/main" xmlns="" id="{5C3CDC13-242E-4AC9-8F8B-AF608C22F24D}"/>
              </a:ext>
            </a:extLst>
          </p:cNvPr>
          <p:cNvSpPr/>
          <p:nvPr/>
        </p:nvSpPr>
        <p:spPr>
          <a:xfrm>
            <a:off x="10293564" y="2073737"/>
            <a:ext cx="1399742" cy="338554"/>
          </a:xfrm>
          <a:prstGeom prst="rect">
            <a:avLst/>
          </a:prstGeom>
        </p:spPr>
        <p:txBody>
          <a:bodyPr wrap="none">
            <a:spAutoFit/>
          </a:bodyPr>
          <a:lstStyle/>
          <a:p>
            <a:r>
              <a:rPr lang="en-US" altLang="ru-RU" sz="1600" b="1" kern="0" dirty="0" err="1">
                <a:solidFill>
                  <a:schemeClr val="bg1"/>
                </a:solidFill>
              </a:rPr>
              <a:t>Egor</a:t>
            </a:r>
            <a:r>
              <a:rPr lang="en-US" altLang="ru-RU" sz="1600" b="1" kern="0" dirty="0">
                <a:solidFill>
                  <a:schemeClr val="bg1"/>
                </a:solidFill>
              </a:rPr>
              <a:t>  Lychagin</a:t>
            </a:r>
            <a:endParaRPr lang="ru-RU" sz="1600" dirty="0">
              <a:solidFill>
                <a:schemeClr val="bg1"/>
              </a:solidFill>
            </a:endParaRPr>
          </a:p>
        </p:txBody>
      </p:sp>
      <p:pic>
        <p:nvPicPr>
          <p:cNvPr id="14" name="Рисунок 13">
            <a:extLst>
              <a:ext uri="{FF2B5EF4-FFF2-40B4-BE49-F238E27FC236}">
                <a16:creationId xmlns:a16="http://schemas.microsoft.com/office/drawing/2014/main" xmlns="" id="{23071C1C-A59A-4E0E-B677-C96E41F916A9}"/>
              </a:ext>
            </a:extLst>
          </p:cNvPr>
          <p:cNvPicPr>
            <a:picLocks noChangeAspect="1"/>
          </p:cNvPicPr>
          <p:nvPr/>
        </p:nvPicPr>
        <p:blipFill>
          <a:blip r:embed="rId5" cstate="print"/>
          <a:stretch>
            <a:fillRect/>
          </a:stretch>
        </p:blipFill>
        <p:spPr>
          <a:xfrm>
            <a:off x="1206359" y="3505707"/>
            <a:ext cx="2730214" cy="2215180"/>
          </a:xfrm>
          <a:prstGeom prst="rect">
            <a:avLst/>
          </a:prstGeom>
        </p:spPr>
      </p:pic>
      <p:sp>
        <p:nvSpPr>
          <p:cNvPr id="15" name="TextBox 14">
            <a:extLst>
              <a:ext uri="{FF2B5EF4-FFF2-40B4-BE49-F238E27FC236}">
                <a16:creationId xmlns:a16="http://schemas.microsoft.com/office/drawing/2014/main" xmlns="" id="{B11A2914-9743-48B8-82FC-A0DB824CB9E0}"/>
              </a:ext>
            </a:extLst>
          </p:cNvPr>
          <p:cNvSpPr txBox="1"/>
          <p:nvPr/>
        </p:nvSpPr>
        <p:spPr>
          <a:xfrm>
            <a:off x="2109525" y="2996952"/>
            <a:ext cx="1079719" cy="369332"/>
          </a:xfrm>
          <a:prstGeom prst="rect">
            <a:avLst/>
          </a:prstGeom>
          <a:noFill/>
        </p:spPr>
        <p:txBody>
          <a:bodyPr wrap="none" rtlCol="0">
            <a:spAutoFit/>
          </a:bodyPr>
          <a:lstStyle/>
          <a:p>
            <a:r>
              <a:rPr lang="en-US" dirty="0"/>
              <a:t>“</a:t>
            </a:r>
            <a:r>
              <a:rPr lang="en-US" dirty="0" err="1"/>
              <a:t>Neptun</a:t>
            </a:r>
            <a:r>
              <a:rPr lang="en-US" dirty="0"/>
              <a:t>”</a:t>
            </a:r>
            <a:endParaRPr lang="ru-RU" dirty="0"/>
          </a:p>
        </p:txBody>
      </p:sp>
      <p:sp>
        <p:nvSpPr>
          <p:cNvPr id="16" name="Прямоугольник 15">
            <a:extLst>
              <a:ext uri="{FF2B5EF4-FFF2-40B4-BE49-F238E27FC236}">
                <a16:creationId xmlns:a16="http://schemas.microsoft.com/office/drawing/2014/main" xmlns="" id="{90926F13-3AFC-48F8-80FB-A287747F8276}"/>
              </a:ext>
            </a:extLst>
          </p:cNvPr>
          <p:cNvSpPr/>
          <p:nvPr/>
        </p:nvSpPr>
        <p:spPr>
          <a:xfrm>
            <a:off x="515888" y="5858842"/>
            <a:ext cx="4211960" cy="830997"/>
          </a:xfrm>
          <a:prstGeom prst="rect">
            <a:avLst/>
          </a:prstGeom>
        </p:spPr>
        <p:txBody>
          <a:bodyPr wrap="square">
            <a:spAutoFit/>
          </a:bodyPr>
          <a:lstStyle/>
          <a:p>
            <a:r>
              <a:rPr lang="en-US" sz="1200" dirty="0"/>
              <a:t>E.P. </a:t>
            </a:r>
            <a:r>
              <a:rPr lang="da-DK" sz="1200" dirty="0"/>
              <a:t>Shabalin, V.L. Aksenov, </a:t>
            </a:r>
            <a:r>
              <a:rPr lang="en-US" sz="1200" dirty="0"/>
              <a:t>G.G. </a:t>
            </a:r>
            <a:r>
              <a:rPr lang="en-US" sz="1200" dirty="0" err="1"/>
              <a:t>Komyshev</a:t>
            </a:r>
            <a:r>
              <a:rPr lang="en-US" sz="1200" dirty="0"/>
              <a:t>, A.D. </a:t>
            </a:r>
            <a:r>
              <a:rPr lang="en-US" sz="1200" dirty="0" err="1"/>
              <a:t>Rogov</a:t>
            </a:r>
            <a:r>
              <a:rPr lang="en-US" sz="1200" dirty="0"/>
              <a:t> “</a:t>
            </a:r>
            <a:r>
              <a:rPr lang="en-US" sz="1200" b="1" dirty="0"/>
              <a:t>Highly Intense Pulsed Neutron Source Based on Neptunium</a:t>
            </a:r>
            <a:r>
              <a:rPr lang="en-US" sz="1200" dirty="0"/>
              <a:t>” JINR Preprint </a:t>
            </a:r>
            <a:r>
              <a:rPr lang="da-DK" sz="1200" dirty="0"/>
              <a:t>P13-2017-57</a:t>
            </a:r>
            <a:r>
              <a:rPr lang="ru-RU" sz="1200" dirty="0"/>
              <a:t> (</a:t>
            </a:r>
            <a:r>
              <a:rPr lang="en-US" sz="1200" dirty="0"/>
              <a:t>in</a:t>
            </a:r>
            <a:r>
              <a:rPr lang="ru-RU" sz="1200" dirty="0"/>
              <a:t> </a:t>
            </a:r>
            <a:r>
              <a:rPr lang="en-US" sz="1200" dirty="0"/>
              <a:t>Russian</a:t>
            </a:r>
            <a:r>
              <a:rPr lang="ru-RU" sz="1200" dirty="0"/>
              <a:t>)</a:t>
            </a:r>
            <a:r>
              <a:rPr lang="en-US" sz="1200" dirty="0"/>
              <a:t> </a:t>
            </a:r>
          </a:p>
          <a:p>
            <a:r>
              <a:rPr lang="en-US" sz="1200" dirty="0">
                <a:hlinkClick r:id="rId6"/>
              </a:rPr>
              <a:t>http://flnph.jinr.ru/images/content/Books/Blok.pdf</a:t>
            </a:r>
            <a:r>
              <a:rPr lang="en-US" sz="1200" dirty="0"/>
              <a:t> (in English)</a:t>
            </a:r>
            <a:endParaRPr lang="ru-RU" sz="1200" dirty="0"/>
          </a:p>
        </p:txBody>
      </p:sp>
      <p:graphicFrame>
        <p:nvGraphicFramePr>
          <p:cNvPr id="18" name="Объект 17">
            <a:extLst>
              <a:ext uri="{FF2B5EF4-FFF2-40B4-BE49-F238E27FC236}">
                <a16:creationId xmlns:a16="http://schemas.microsoft.com/office/drawing/2014/main" xmlns="" id="{B158146E-09F7-4DCF-B18E-8E62A82D70C9}"/>
              </a:ext>
            </a:extLst>
          </p:cNvPr>
          <p:cNvGraphicFramePr>
            <a:graphicFrameLocks noChangeAspect="1"/>
          </p:cNvGraphicFramePr>
          <p:nvPr>
            <p:extLst>
              <p:ext uri="{D42A27DB-BD31-4B8C-83A1-F6EECF244321}">
                <p14:modId xmlns:p14="http://schemas.microsoft.com/office/powerpoint/2010/main" xmlns="" val="3497456634"/>
              </p:ext>
            </p:extLst>
          </p:nvPr>
        </p:nvGraphicFramePr>
        <p:xfrm>
          <a:off x="6500937" y="3489126"/>
          <a:ext cx="3195463" cy="2067049"/>
        </p:xfrm>
        <a:graphic>
          <a:graphicData uri="http://schemas.openxmlformats.org/presentationml/2006/ole">
            <p:oleObj spid="_x0000_s1260" r:id="rId7" imgW="4667931" imgH="3042938" progId="">
              <p:embed/>
            </p:oleObj>
          </a:graphicData>
        </a:graphic>
      </p:graphicFrame>
      <p:sp>
        <p:nvSpPr>
          <p:cNvPr id="19" name="Прямоугольник 18">
            <a:extLst>
              <a:ext uri="{FF2B5EF4-FFF2-40B4-BE49-F238E27FC236}">
                <a16:creationId xmlns:a16="http://schemas.microsoft.com/office/drawing/2014/main" xmlns="" id="{979A1774-ECBF-4A5D-8A19-752A97CECF85}"/>
              </a:ext>
            </a:extLst>
          </p:cNvPr>
          <p:cNvSpPr/>
          <p:nvPr/>
        </p:nvSpPr>
        <p:spPr>
          <a:xfrm>
            <a:off x="7604302" y="2982739"/>
            <a:ext cx="988732" cy="369332"/>
          </a:xfrm>
          <a:prstGeom prst="rect">
            <a:avLst/>
          </a:prstGeom>
        </p:spPr>
        <p:txBody>
          <a:bodyPr wrap="none">
            <a:spAutoFit/>
          </a:bodyPr>
          <a:lstStyle/>
          <a:p>
            <a:r>
              <a:rPr lang="en-US" dirty="0"/>
              <a:t>“Pluton”</a:t>
            </a:r>
            <a:endParaRPr lang="ru-RU" dirty="0"/>
          </a:p>
        </p:txBody>
      </p:sp>
      <p:sp>
        <p:nvSpPr>
          <p:cNvPr id="20" name="Прямоугольник 19">
            <a:extLst>
              <a:ext uri="{FF2B5EF4-FFF2-40B4-BE49-F238E27FC236}">
                <a16:creationId xmlns:a16="http://schemas.microsoft.com/office/drawing/2014/main" xmlns="" id="{98D5A7AB-A9AD-43E0-9F82-E599F3984CC4}"/>
              </a:ext>
            </a:extLst>
          </p:cNvPr>
          <p:cNvSpPr/>
          <p:nvPr/>
        </p:nvSpPr>
        <p:spPr>
          <a:xfrm>
            <a:off x="6023992" y="5986154"/>
            <a:ext cx="4392488" cy="646331"/>
          </a:xfrm>
          <a:prstGeom prst="rect">
            <a:avLst/>
          </a:prstGeom>
        </p:spPr>
        <p:txBody>
          <a:bodyPr wrap="square">
            <a:spAutoFit/>
          </a:bodyPr>
          <a:lstStyle/>
          <a:p>
            <a:r>
              <a:rPr lang="en-US" sz="1200" dirty="0" err="1"/>
              <a:t>Vinogradov</a:t>
            </a:r>
            <a:r>
              <a:rPr lang="en-US" sz="1200" dirty="0"/>
              <a:t> A.V., </a:t>
            </a:r>
            <a:r>
              <a:rPr lang="en-US" sz="1200" dirty="0" err="1"/>
              <a:t>Pepelyshev</a:t>
            </a:r>
            <a:r>
              <a:rPr lang="en-US" sz="1200" dirty="0"/>
              <a:t> </a:t>
            </a:r>
            <a:r>
              <a:rPr lang="en-US" sz="1200" dirty="0" err="1"/>
              <a:t>Yu.N</a:t>
            </a:r>
            <a:r>
              <a:rPr lang="en-US" sz="1200" dirty="0"/>
              <a:t>., </a:t>
            </a:r>
            <a:r>
              <a:rPr lang="en-US" sz="1200" dirty="0" err="1"/>
              <a:t>Rogov</a:t>
            </a:r>
            <a:r>
              <a:rPr lang="en-US" sz="1200" dirty="0"/>
              <a:t> A.D., </a:t>
            </a:r>
            <a:r>
              <a:rPr lang="en-US" sz="1200" dirty="0" err="1"/>
              <a:t>Sidorkin</a:t>
            </a:r>
            <a:r>
              <a:rPr lang="en-US" sz="1200" dirty="0"/>
              <a:t> S.F. “</a:t>
            </a:r>
            <a:r>
              <a:rPr lang="en-US" sz="1200" b="1" dirty="0"/>
              <a:t>High-flux pulsed neutron source driven by a proton accelerator for beam research</a:t>
            </a:r>
            <a:r>
              <a:rPr lang="en-US" sz="1200" dirty="0"/>
              <a:t>” JINR Preprint </a:t>
            </a:r>
            <a:r>
              <a:rPr lang="ru-RU" sz="1200" dirty="0"/>
              <a:t>Р-13-2018-40 (</a:t>
            </a:r>
            <a:r>
              <a:rPr lang="en-US" sz="1200" dirty="0"/>
              <a:t>in</a:t>
            </a:r>
            <a:r>
              <a:rPr lang="ru-RU" sz="1200" dirty="0"/>
              <a:t> </a:t>
            </a:r>
            <a:r>
              <a:rPr lang="en-US" sz="1200" dirty="0"/>
              <a:t>Russian</a:t>
            </a:r>
            <a:r>
              <a:rPr lang="ru-RU" sz="1200" dirty="0"/>
              <a:t>)</a:t>
            </a:r>
          </a:p>
        </p:txBody>
      </p:sp>
      <p:sp>
        <p:nvSpPr>
          <p:cNvPr id="24" name="Прямоугольник 23">
            <a:extLst>
              <a:ext uri="{FF2B5EF4-FFF2-40B4-BE49-F238E27FC236}">
                <a16:creationId xmlns:a16="http://schemas.microsoft.com/office/drawing/2014/main" xmlns="" id="{56A09473-7F2B-4CC2-9FA8-11446CBA8894}"/>
              </a:ext>
            </a:extLst>
          </p:cNvPr>
          <p:cNvSpPr/>
          <p:nvPr/>
        </p:nvSpPr>
        <p:spPr>
          <a:xfrm>
            <a:off x="309636" y="803714"/>
            <a:ext cx="8954715" cy="2031325"/>
          </a:xfrm>
          <a:prstGeom prst="rect">
            <a:avLst/>
          </a:prstGeom>
        </p:spPr>
        <p:txBody>
          <a:bodyPr wrap="square">
            <a:spAutoFit/>
          </a:bodyPr>
          <a:lstStyle/>
          <a:p>
            <a:pPr lvl="0" algn="just" eaLnBrk="0" fontAlgn="base" hangingPunct="0">
              <a:spcBef>
                <a:spcPct val="0"/>
              </a:spcBef>
              <a:spcAft>
                <a:spcPct val="0"/>
              </a:spcAft>
            </a:pPr>
            <a:r>
              <a:rPr lang="en-US" altLang="ko-KR" dirty="0">
                <a:solidFill>
                  <a:srgbClr val="002060"/>
                </a:solidFill>
                <a:latin typeface="Arial" pitchFamily="34" charset="0"/>
                <a:ea typeface="Times New Roman" pitchFamily="18" charset="0"/>
                <a:cs typeface="Arial" pitchFamily="34" charset="0"/>
              </a:rPr>
              <a:t>Main parameters of the source</a:t>
            </a:r>
            <a:r>
              <a:rPr lang="ru-RU" altLang="ko-KR" dirty="0">
                <a:solidFill>
                  <a:srgbClr val="002060"/>
                </a:solidFill>
                <a:latin typeface="Arial" pitchFamily="34" charset="0"/>
                <a:ea typeface="Times New Roman" pitchFamily="18" charset="0"/>
                <a:cs typeface="Arial" pitchFamily="34" charset="0"/>
              </a:rPr>
              <a:t>:</a:t>
            </a:r>
          </a:p>
          <a:p>
            <a:pPr marL="342900" indent="-342900">
              <a:buFont typeface="Arial" panose="020B0604020202020204" pitchFamily="34" charset="0"/>
              <a:buChar char="•"/>
            </a:pPr>
            <a:r>
              <a:rPr lang="en-US" dirty="0"/>
              <a:t>Average thermal neutron flux density </a:t>
            </a:r>
            <a:r>
              <a:rPr lang="el-GR" dirty="0"/>
              <a:t>Φ</a:t>
            </a:r>
            <a:r>
              <a:rPr lang="en-US" baseline="-25000" dirty="0"/>
              <a:t>n</a:t>
            </a:r>
            <a:r>
              <a:rPr lang="en-US" dirty="0"/>
              <a:t> not less than 10</a:t>
            </a:r>
            <a:r>
              <a:rPr lang="en-US" baseline="30000" dirty="0"/>
              <a:t>14</a:t>
            </a:r>
            <a:r>
              <a:rPr lang="en-US" dirty="0"/>
              <a:t> n/(cm</a:t>
            </a:r>
            <a:r>
              <a:rPr lang="en-US" baseline="30000" dirty="0"/>
              <a:t>2</a:t>
            </a:r>
            <a:r>
              <a:rPr lang="en-US" dirty="0"/>
              <a:t>⋅s)</a:t>
            </a:r>
          </a:p>
          <a:p>
            <a:pPr marL="342900" indent="-342900">
              <a:buFont typeface="Arial" panose="020B0604020202020204" pitchFamily="34" charset="0"/>
              <a:buChar char="•"/>
            </a:pPr>
            <a:r>
              <a:rPr lang="en-US" dirty="0"/>
              <a:t>Instantaneous flux in pulse </a:t>
            </a:r>
            <a:r>
              <a:rPr lang="el-GR" dirty="0"/>
              <a:t>Φ &gt;10</a:t>
            </a:r>
            <a:r>
              <a:rPr lang="el-GR" baseline="30000" dirty="0"/>
              <a:t>16</a:t>
            </a:r>
            <a:r>
              <a:rPr lang="el-GR" dirty="0"/>
              <a:t> </a:t>
            </a:r>
            <a:r>
              <a:rPr lang="en-US" dirty="0"/>
              <a:t>cm</a:t>
            </a:r>
            <a:r>
              <a:rPr lang="en-US" baseline="30000" dirty="0"/>
              <a:t>−2</a:t>
            </a:r>
            <a:r>
              <a:rPr lang="en-US" dirty="0"/>
              <a:t>⋅s</a:t>
            </a:r>
            <a:r>
              <a:rPr lang="en-US" baseline="30000" dirty="0"/>
              <a:t>−1</a:t>
            </a:r>
          </a:p>
          <a:p>
            <a:pPr marL="342900" indent="-342900">
              <a:buFont typeface="Arial" panose="020B0604020202020204" pitchFamily="34" charset="0"/>
              <a:buChar char="•"/>
            </a:pPr>
            <a:r>
              <a:rPr lang="en-US" dirty="0"/>
              <a:t>Pulse width 200 ÷ 300 </a:t>
            </a:r>
            <a:r>
              <a:rPr lang="el-GR" dirty="0"/>
              <a:t>μ</a:t>
            </a:r>
            <a:r>
              <a:rPr lang="en-US" dirty="0"/>
              <a:t>s and 20 ÷ 30 </a:t>
            </a:r>
            <a:r>
              <a:rPr lang="el-GR" dirty="0"/>
              <a:t>μ</a:t>
            </a:r>
            <a:r>
              <a:rPr lang="en-US" dirty="0"/>
              <a:t>s (the pulse width is limited from shortest side using target with multiplication)</a:t>
            </a:r>
          </a:p>
          <a:p>
            <a:pPr marL="342900" indent="-342900">
              <a:buFont typeface="Arial" panose="020B0604020202020204" pitchFamily="34" charset="0"/>
              <a:buChar char="•"/>
            </a:pPr>
            <a:r>
              <a:rPr lang="en-US" dirty="0"/>
              <a:t>Repetition rate 10-30 Hz</a:t>
            </a:r>
          </a:p>
          <a:p>
            <a:pPr lvl="0" algn="just" eaLnBrk="0" fontAlgn="base" hangingPunct="0">
              <a:spcBef>
                <a:spcPct val="0"/>
              </a:spcBef>
              <a:spcAft>
                <a:spcPct val="0"/>
              </a:spcAft>
            </a:pPr>
            <a:endParaRPr lang="en-US" altLang="ko-KR" dirty="0">
              <a:solidFill>
                <a:srgbClr val="002060"/>
              </a:solidFill>
              <a:latin typeface="Arial" pitchFamily="34" charset="0"/>
              <a:ea typeface="Times New Roman" pitchFamily="18" charset="0"/>
              <a:cs typeface="Arial" pitchFamily="34" charset="0"/>
            </a:endParaRPr>
          </a:p>
        </p:txBody>
      </p:sp>
      <p:cxnSp>
        <p:nvCxnSpPr>
          <p:cNvPr id="3" name="Connecteur droit avec flèche 2">
            <a:extLst>
              <a:ext uri="{FF2B5EF4-FFF2-40B4-BE49-F238E27FC236}">
                <a16:creationId xmlns:a16="http://schemas.microsoft.com/office/drawing/2014/main" xmlns="" id="{74ADDDF0-940F-524A-A281-2BD9DAC371DF}"/>
              </a:ext>
            </a:extLst>
          </p:cNvPr>
          <p:cNvCxnSpPr>
            <a:cxnSpLocks/>
          </p:cNvCxnSpPr>
          <p:nvPr/>
        </p:nvCxnSpPr>
        <p:spPr>
          <a:xfrm flipV="1">
            <a:off x="5658043" y="5157192"/>
            <a:ext cx="1032916" cy="5164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xmlns="" id="{1D8752DF-39DB-6544-9AD9-9A4B805DD5E3}"/>
              </a:ext>
            </a:extLst>
          </p:cNvPr>
          <p:cNvSpPr txBox="1"/>
          <p:nvPr/>
        </p:nvSpPr>
        <p:spPr>
          <a:xfrm rot="19902009">
            <a:off x="5135489" y="5175477"/>
            <a:ext cx="1558119" cy="276999"/>
          </a:xfrm>
          <a:prstGeom prst="rect">
            <a:avLst/>
          </a:prstGeom>
          <a:noFill/>
        </p:spPr>
        <p:txBody>
          <a:bodyPr wrap="none" rtlCol="0">
            <a:spAutoFit/>
          </a:bodyPr>
          <a:lstStyle/>
          <a:p>
            <a:r>
              <a:rPr lang="en-GB" sz="1200" b="1" dirty="0">
                <a:solidFill>
                  <a:srgbClr val="FF0000"/>
                </a:solidFill>
              </a:rPr>
              <a:t>100 kW proton LINAC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47328" y="18959"/>
            <a:ext cx="12025336" cy="400110"/>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Concepts of new neutron source at the FLNP and </a:t>
            </a:r>
            <a:r>
              <a:rPr lang="en-US" altLang="ko-KR" sz="2000" b="1" i="1" dirty="0" err="1">
                <a:solidFill>
                  <a:srgbClr val="C00000"/>
                </a:solidFill>
                <a:latin typeface="Arial" pitchFamily="34" charset="0"/>
                <a:ea typeface="Batang" pitchFamily="18" charset="-127"/>
                <a:cs typeface="Arial" pitchFamily="34" charset="0"/>
              </a:rPr>
              <a:t>programme</a:t>
            </a:r>
            <a:r>
              <a:rPr lang="en-US" altLang="ko-KR" sz="2000" b="1" i="1" dirty="0">
                <a:solidFill>
                  <a:srgbClr val="C00000"/>
                </a:solidFill>
                <a:latin typeface="Arial" pitchFamily="34" charset="0"/>
                <a:ea typeface="Batang" pitchFamily="18" charset="-127"/>
                <a:cs typeface="Arial" pitchFamily="34" charset="0"/>
              </a:rPr>
              <a:t> of experiments</a:t>
            </a:r>
            <a:endParaRPr lang="ru-RU" sz="2000" dirty="0">
              <a:solidFill>
                <a:srgbClr val="C00000"/>
              </a:solidFill>
            </a:endParaRPr>
          </a:p>
        </p:txBody>
      </p:sp>
      <p:sp>
        <p:nvSpPr>
          <p:cNvPr id="6" name="Номер слайда 5"/>
          <p:cNvSpPr>
            <a:spLocks noGrp="1"/>
          </p:cNvSpPr>
          <p:nvPr>
            <p:ph type="sldNum" sz="quarter" idx="12"/>
          </p:nvPr>
        </p:nvSpPr>
        <p:spPr>
          <a:xfrm>
            <a:off x="8834992" y="9064835"/>
            <a:ext cx="2844800" cy="365125"/>
          </a:xfrm>
        </p:spPr>
        <p:txBody>
          <a:bodyPr/>
          <a:lstStyle/>
          <a:p>
            <a:fld id="{017C60C2-FB95-4464-969C-DC460CD1CFD8}" type="slidenum">
              <a:rPr lang="ru-RU" smtClean="0"/>
              <a:pPr/>
              <a:t>4</a:t>
            </a:fld>
            <a:endParaRPr lang="ru-RU"/>
          </a:p>
        </p:txBody>
      </p:sp>
      <p:sp>
        <p:nvSpPr>
          <p:cNvPr id="21" name="TextBox 20">
            <a:extLst>
              <a:ext uri="{FF2B5EF4-FFF2-40B4-BE49-F238E27FC236}">
                <a16:creationId xmlns:a16="http://schemas.microsoft.com/office/drawing/2014/main" xmlns="" id="{1C7F0A38-DA41-45C8-BAAE-2078DC5BC43B}"/>
              </a:ext>
            </a:extLst>
          </p:cNvPr>
          <p:cNvSpPr txBox="1"/>
          <p:nvPr/>
        </p:nvSpPr>
        <p:spPr>
          <a:xfrm>
            <a:off x="335360" y="823158"/>
            <a:ext cx="1944635" cy="369332"/>
          </a:xfrm>
          <a:prstGeom prst="rect">
            <a:avLst/>
          </a:prstGeom>
          <a:noFill/>
        </p:spPr>
        <p:txBody>
          <a:bodyPr wrap="none" rtlCol="0">
            <a:spAutoFit/>
          </a:bodyPr>
          <a:lstStyle/>
          <a:p>
            <a:r>
              <a:rPr lang="ru-RU" b="1" dirty="0">
                <a:solidFill>
                  <a:srgbClr val="002060"/>
                </a:solidFill>
              </a:rPr>
              <a:t> </a:t>
            </a:r>
            <a:r>
              <a:rPr lang="en-US" b="1" u="sng" dirty="0">
                <a:solidFill>
                  <a:srgbClr val="002060"/>
                </a:solidFill>
              </a:rPr>
              <a:t>Reactor “</a:t>
            </a:r>
            <a:r>
              <a:rPr lang="en-US" b="1" u="sng" dirty="0" err="1">
                <a:solidFill>
                  <a:srgbClr val="002060"/>
                </a:solidFill>
              </a:rPr>
              <a:t>Neptun</a:t>
            </a:r>
            <a:r>
              <a:rPr lang="en-US" b="1" u="sng" dirty="0">
                <a:solidFill>
                  <a:srgbClr val="002060"/>
                </a:solidFill>
              </a:rPr>
              <a:t>”</a:t>
            </a:r>
            <a:endParaRPr lang="ru-RU" b="1" u="sng" dirty="0">
              <a:solidFill>
                <a:srgbClr val="002060"/>
              </a:solidFill>
            </a:endParaRPr>
          </a:p>
        </p:txBody>
      </p:sp>
      <p:sp>
        <p:nvSpPr>
          <p:cNvPr id="22" name="Прямоугольник 21">
            <a:extLst>
              <a:ext uri="{FF2B5EF4-FFF2-40B4-BE49-F238E27FC236}">
                <a16:creationId xmlns:a16="http://schemas.microsoft.com/office/drawing/2014/main" xmlns="" id="{F2C892FE-3725-407B-A7DC-6BAA40152D1E}"/>
              </a:ext>
            </a:extLst>
          </p:cNvPr>
          <p:cNvSpPr/>
          <p:nvPr/>
        </p:nvSpPr>
        <p:spPr>
          <a:xfrm>
            <a:off x="5663952" y="818193"/>
            <a:ext cx="2353914" cy="369332"/>
          </a:xfrm>
          <a:prstGeom prst="rect">
            <a:avLst/>
          </a:prstGeom>
        </p:spPr>
        <p:txBody>
          <a:bodyPr wrap="none">
            <a:spAutoFit/>
          </a:bodyPr>
          <a:lstStyle/>
          <a:p>
            <a:r>
              <a:rPr lang="en-US" b="1" u="sng" dirty="0" err="1">
                <a:solidFill>
                  <a:srgbClr val="002060"/>
                </a:solidFill>
              </a:rPr>
              <a:t>Superbooster</a:t>
            </a:r>
            <a:r>
              <a:rPr lang="en-US" b="1" u="sng" dirty="0">
                <a:solidFill>
                  <a:srgbClr val="002060"/>
                </a:solidFill>
              </a:rPr>
              <a:t> “Pluton”</a:t>
            </a:r>
            <a:endParaRPr lang="ru-RU" b="1" u="sng" dirty="0">
              <a:solidFill>
                <a:srgbClr val="002060"/>
              </a:solidFill>
            </a:endParaRPr>
          </a:p>
        </p:txBody>
      </p:sp>
      <p:sp>
        <p:nvSpPr>
          <p:cNvPr id="25" name="TextBox 24">
            <a:extLst>
              <a:ext uri="{FF2B5EF4-FFF2-40B4-BE49-F238E27FC236}">
                <a16:creationId xmlns:a16="http://schemas.microsoft.com/office/drawing/2014/main" xmlns="" id="{2D8F140C-C67D-40CE-84EE-37352ACFBF85}"/>
              </a:ext>
            </a:extLst>
          </p:cNvPr>
          <p:cNvSpPr txBox="1"/>
          <p:nvPr/>
        </p:nvSpPr>
        <p:spPr>
          <a:xfrm>
            <a:off x="241695" y="1153775"/>
            <a:ext cx="4076600" cy="3139321"/>
          </a:xfrm>
          <a:prstGeom prst="rect">
            <a:avLst/>
          </a:prstGeom>
          <a:noFill/>
        </p:spPr>
        <p:txBody>
          <a:bodyPr wrap="square" rtlCol="0">
            <a:spAutoFit/>
          </a:bodyPr>
          <a:lstStyle/>
          <a:p>
            <a:pPr algn="ctr"/>
            <a:r>
              <a:rPr lang="en-US" dirty="0"/>
              <a:t>with</a:t>
            </a:r>
          </a:p>
          <a:p>
            <a:pPr marL="285750" indent="-285750">
              <a:buFont typeface="Arial" panose="020B0604020202020204" pitchFamily="34" charset="0"/>
              <a:buChar char="•"/>
            </a:pPr>
            <a:r>
              <a:rPr lang="en-US" dirty="0"/>
              <a:t>neptunium fuel</a:t>
            </a:r>
          </a:p>
          <a:p>
            <a:pPr marL="285750" indent="-285750">
              <a:buFont typeface="Arial" panose="020B0604020202020204" pitchFamily="34" charset="0"/>
              <a:buChar char="•"/>
            </a:pPr>
            <a:r>
              <a:rPr lang="en-US" dirty="0"/>
              <a:t>an average power of ~10 MW</a:t>
            </a:r>
          </a:p>
          <a:p>
            <a:pPr marL="285750" indent="-285750">
              <a:buFont typeface="Arial" panose="020B0604020202020204" pitchFamily="34" charset="0"/>
              <a:buChar char="•"/>
            </a:pPr>
            <a:r>
              <a:rPr lang="en-US" dirty="0"/>
              <a:t>modulation reactivity by void</a:t>
            </a:r>
          </a:p>
          <a:p>
            <a:pPr marL="285750" indent="-285750">
              <a:buFont typeface="Arial" panose="020B0604020202020204" pitchFamily="34" charset="0"/>
              <a:buChar char="•"/>
            </a:pPr>
            <a:r>
              <a:rPr lang="en-US" dirty="0"/>
              <a:t>sodium coolant</a:t>
            </a:r>
          </a:p>
          <a:p>
            <a:pPr marL="285750" indent="-285750">
              <a:buFont typeface="Arial" panose="020B0604020202020204" pitchFamily="34" charset="0"/>
              <a:buChar char="•"/>
            </a:pPr>
            <a:r>
              <a:rPr lang="en-US" dirty="0"/>
              <a:t>pulse width about 200 </a:t>
            </a:r>
            <a:r>
              <a:rPr lang="en-US" dirty="0">
                <a:sym typeface="Symbol" panose="05050102010706020507" pitchFamily="18" charset="2"/>
              </a:rPr>
              <a:t>s</a:t>
            </a:r>
            <a:endParaRPr lang="ru-RU" dirty="0">
              <a:sym typeface="Symbol" panose="05050102010706020507" pitchFamily="18" charset="2"/>
            </a:endParaRPr>
          </a:p>
          <a:p>
            <a:pPr marL="285750" indent="-285750">
              <a:buFont typeface="Arial" panose="020B0604020202020204" pitchFamily="34" charset="0"/>
              <a:buChar char="•"/>
            </a:pPr>
            <a:endParaRPr lang="en-US" dirty="0">
              <a:sym typeface="Symbol" panose="05050102010706020507" pitchFamily="18" charset="2"/>
            </a:endParaRPr>
          </a:p>
          <a:p>
            <a:r>
              <a:rPr lang="en-US" dirty="0">
                <a:sym typeface="Symbol" panose="05050102010706020507" pitchFamily="18" charset="2"/>
              </a:rPr>
              <a:t>+ does not need an accelerator</a:t>
            </a:r>
          </a:p>
          <a:p>
            <a:r>
              <a:rPr lang="en-US" dirty="0">
                <a:sym typeface="Symbol" panose="05050102010706020507" pitchFamily="18" charset="2"/>
              </a:rPr>
              <a:t>- there is no possibility to produce </a:t>
            </a:r>
            <a:r>
              <a:rPr lang="ru-RU" dirty="0">
                <a:sym typeface="Symbol" panose="05050102010706020507" pitchFamily="18" charset="2"/>
              </a:rPr>
              <a:t/>
            </a:r>
            <a:br>
              <a:rPr lang="ru-RU" dirty="0">
                <a:sym typeface="Symbol" panose="05050102010706020507" pitchFamily="18" charset="2"/>
              </a:rPr>
            </a:br>
            <a:r>
              <a:rPr lang="en-US" dirty="0">
                <a:sym typeface="Symbol" panose="05050102010706020507" pitchFamily="18" charset="2"/>
              </a:rPr>
              <a:t> “short” pulse (only cutting by choppers)</a:t>
            </a:r>
          </a:p>
          <a:p>
            <a:r>
              <a:rPr lang="en-US" dirty="0"/>
              <a:t>- needs developing a new type of fuel</a:t>
            </a:r>
            <a:endParaRPr lang="ru-RU" dirty="0"/>
          </a:p>
        </p:txBody>
      </p:sp>
      <p:sp>
        <p:nvSpPr>
          <p:cNvPr id="26" name="TextBox 25">
            <a:extLst>
              <a:ext uri="{FF2B5EF4-FFF2-40B4-BE49-F238E27FC236}">
                <a16:creationId xmlns:a16="http://schemas.microsoft.com/office/drawing/2014/main" xmlns="" id="{BDE0EC34-2B99-4FFD-9DBF-2C5099295C45}"/>
              </a:ext>
            </a:extLst>
          </p:cNvPr>
          <p:cNvSpPr txBox="1"/>
          <p:nvPr/>
        </p:nvSpPr>
        <p:spPr>
          <a:xfrm>
            <a:off x="5591945" y="1095007"/>
            <a:ext cx="6048672" cy="3139321"/>
          </a:xfrm>
          <a:prstGeom prst="rect">
            <a:avLst/>
          </a:prstGeom>
          <a:noFill/>
        </p:spPr>
        <p:txBody>
          <a:bodyPr wrap="square" rtlCol="0">
            <a:spAutoFit/>
          </a:bodyPr>
          <a:lstStyle/>
          <a:p>
            <a:pPr algn="ctr"/>
            <a:r>
              <a:rPr lang="en-US" dirty="0"/>
              <a:t>with</a:t>
            </a:r>
          </a:p>
          <a:p>
            <a:pPr marL="285750" indent="-285750">
              <a:buFont typeface="Arial" panose="020B0604020202020204" pitchFamily="34" charset="0"/>
              <a:buChar char="•"/>
            </a:pPr>
            <a:r>
              <a:rPr lang="en-US" dirty="0"/>
              <a:t>plutonium fuel</a:t>
            </a:r>
          </a:p>
          <a:p>
            <a:pPr marL="285750" indent="-285750">
              <a:buFont typeface="Arial" panose="020B0604020202020204" pitchFamily="34" charset="0"/>
              <a:buChar char="•"/>
            </a:pPr>
            <a:r>
              <a:rPr lang="en-US" dirty="0"/>
              <a:t>proton </a:t>
            </a:r>
            <a:r>
              <a:rPr lang="en-US" dirty="0" err="1"/>
              <a:t>linac</a:t>
            </a:r>
            <a:r>
              <a:rPr lang="en-US" dirty="0"/>
              <a:t> at 100kW</a:t>
            </a:r>
          </a:p>
          <a:p>
            <a:pPr marL="285750" indent="-285750">
              <a:buFont typeface="Arial" panose="020B0604020202020204" pitchFamily="34" charset="0"/>
              <a:buChar char="•"/>
            </a:pPr>
            <a:r>
              <a:rPr lang="en-US" dirty="0"/>
              <a:t>an average power of ~10 MW</a:t>
            </a:r>
          </a:p>
          <a:p>
            <a:pPr marL="285750" indent="-285750">
              <a:buFont typeface="Arial" panose="020B0604020202020204" pitchFamily="34" charset="0"/>
              <a:buChar char="•"/>
            </a:pPr>
            <a:r>
              <a:rPr lang="en-US" dirty="0"/>
              <a:t>modulation reactivity by reflector</a:t>
            </a:r>
            <a:r>
              <a:rPr lang="ru-RU" dirty="0"/>
              <a:t> </a:t>
            </a:r>
            <a:r>
              <a:rPr lang="en-US" dirty="0"/>
              <a:t>water coolant</a:t>
            </a:r>
          </a:p>
          <a:p>
            <a:pPr marL="285750" indent="-285750">
              <a:buFont typeface="Arial" panose="020B0604020202020204" pitchFamily="34" charset="0"/>
              <a:buChar char="•"/>
            </a:pPr>
            <a:r>
              <a:rPr lang="en-US" dirty="0"/>
              <a:t>pulse width about 50-200 </a:t>
            </a:r>
            <a:r>
              <a:rPr lang="en-US" dirty="0">
                <a:sym typeface="Symbol" panose="05050102010706020507" pitchFamily="18" charset="2"/>
              </a:rPr>
              <a:t>s</a:t>
            </a:r>
          </a:p>
          <a:p>
            <a:pPr marL="285750" indent="-285750">
              <a:buFont typeface="Arial" panose="020B0604020202020204" pitchFamily="34" charset="0"/>
              <a:buChar char="•"/>
            </a:pPr>
            <a:endParaRPr lang="en-US" dirty="0">
              <a:sym typeface="Symbol" panose="05050102010706020507" pitchFamily="18" charset="2"/>
            </a:endParaRPr>
          </a:p>
          <a:p>
            <a:r>
              <a:rPr lang="en-US" dirty="0">
                <a:sym typeface="Symbol" panose="05050102010706020507" pitchFamily="18" charset="2"/>
              </a:rPr>
              <a:t>+ has an accelerator allowing to extend</a:t>
            </a:r>
            <a:r>
              <a:rPr lang="ru-RU" dirty="0">
                <a:sym typeface="Symbol" panose="05050102010706020507" pitchFamily="18" charset="2"/>
              </a:rPr>
              <a:t> </a:t>
            </a:r>
            <a:r>
              <a:rPr lang="en-US" dirty="0">
                <a:sym typeface="Symbol" panose="05050102010706020507" pitchFamily="18" charset="2"/>
              </a:rPr>
              <a:t>the scientific</a:t>
            </a:r>
            <a:r>
              <a:rPr lang="ru-RU" dirty="0">
                <a:sym typeface="Symbol" panose="05050102010706020507" pitchFamily="18" charset="2"/>
              </a:rPr>
              <a:t> </a:t>
            </a:r>
            <a:r>
              <a:rPr lang="en-US" dirty="0">
                <a:sym typeface="Symbol" panose="05050102010706020507" pitchFamily="18" charset="2"/>
              </a:rPr>
              <a:t>program</a:t>
            </a:r>
          </a:p>
          <a:p>
            <a:r>
              <a:rPr lang="en-US" dirty="0">
                <a:sym typeface="Symbol" panose="05050102010706020507" pitchFamily="18" charset="2"/>
              </a:rPr>
              <a:t>+ allows to vary pulse width</a:t>
            </a:r>
          </a:p>
          <a:p>
            <a:r>
              <a:rPr lang="en-US" dirty="0"/>
              <a:t>- the </a:t>
            </a:r>
            <a:r>
              <a:rPr lang="en-US" dirty="0">
                <a:sym typeface="Symbol" panose="05050102010706020507" pitchFamily="18" charset="2"/>
              </a:rPr>
              <a:t>accelerator looks as a “week link” at</a:t>
            </a:r>
            <a:r>
              <a:rPr lang="ru-RU" dirty="0">
                <a:sym typeface="Symbol" panose="05050102010706020507" pitchFamily="18" charset="2"/>
              </a:rPr>
              <a:t> </a:t>
            </a:r>
            <a:r>
              <a:rPr lang="en-US" dirty="0">
                <a:sym typeface="Symbol" panose="05050102010706020507" pitchFamily="18" charset="2"/>
              </a:rPr>
              <a:t>the system</a:t>
            </a:r>
            <a:endParaRPr lang="ru-RU" dirty="0"/>
          </a:p>
          <a:p>
            <a:pPr marL="285750" indent="-285750">
              <a:buFont typeface="Arial" panose="020B0604020202020204" pitchFamily="34" charset="0"/>
              <a:buChar char="•"/>
            </a:pPr>
            <a:endParaRPr lang="ru-RU" dirty="0"/>
          </a:p>
        </p:txBody>
      </p:sp>
      <p:sp>
        <p:nvSpPr>
          <p:cNvPr id="27" name="Прямоугольник 26">
            <a:extLst>
              <a:ext uri="{FF2B5EF4-FFF2-40B4-BE49-F238E27FC236}">
                <a16:creationId xmlns:a16="http://schemas.microsoft.com/office/drawing/2014/main" xmlns="" id="{D2512044-913C-4ACE-ABB0-F066CB1F683A}"/>
              </a:ext>
            </a:extLst>
          </p:cNvPr>
          <p:cNvSpPr/>
          <p:nvPr/>
        </p:nvSpPr>
        <p:spPr>
          <a:xfrm>
            <a:off x="241695" y="4252861"/>
            <a:ext cx="11665296" cy="646331"/>
          </a:xfrm>
          <a:prstGeom prst="rect">
            <a:avLst/>
          </a:prstGeom>
        </p:spPr>
        <p:txBody>
          <a:bodyPr wrap="square">
            <a:spAutoFit/>
          </a:bodyPr>
          <a:lstStyle/>
          <a:p>
            <a:pPr algn="ctr"/>
            <a:r>
              <a:rPr lang="en-US" b="1" dirty="0">
                <a:solidFill>
                  <a:srgbClr val="002060"/>
                </a:solidFill>
                <a:latin typeface="Calibri" panose="020F0502020204030204" pitchFamily="34" charset="0"/>
                <a:cs typeface="Calibri" panose="020F0502020204030204" pitchFamily="34" charset="0"/>
              </a:rPr>
              <a:t>An agreement has been signed between JINR and the Chief Designer (NIKIET) for developing the two conceptual projects of the source during 2019.</a:t>
            </a:r>
          </a:p>
        </p:txBody>
      </p:sp>
      <p:sp>
        <p:nvSpPr>
          <p:cNvPr id="28" name="Прямоугольник 27">
            <a:extLst>
              <a:ext uri="{FF2B5EF4-FFF2-40B4-BE49-F238E27FC236}">
                <a16:creationId xmlns:a16="http://schemas.microsoft.com/office/drawing/2014/main" xmlns="" id="{1CF5D454-C305-41B3-A598-113B5D5994DD}"/>
              </a:ext>
            </a:extLst>
          </p:cNvPr>
          <p:cNvSpPr/>
          <p:nvPr/>
        </p:nvSpPr>
        <p:spPr>
          <a:xfrm>
            <a:off x="4271367" y="427873"/>
            <a:ext cx="2785170" cy="369332"/>
          </a:xfrm>
          <a:prstGeom prst="rect">
            <a:avLst/>
          </a:prstGeom>
        </p:spPr>
        <p:txBody>
          <a:bodyPr wrap="square">
            <a:spAutoFit/>
          </a:bodyPr>
          <a:lstStyle/>
          <a:p>
            <a:pPr lvl="0" algn="ctr" eaLnBrk="0" fontAlgn="base" hangingPunct="0">
              <a:spcBef>
                <a:spcPct val="0"/>
              </a:spcBef>
              <a:spcAft>
                <a:spcPct val="0"/>
              </a:spcAft>
            </a:pPr>
            <a:r>
              <a:rPr lang="en-US" altLang="ko-KR" b="1" u="sng" dirty="0">
                <a:solidFill>
                  <a:srgbClr val="002060"/>
                </a:solidFill>
                <a:latin typeface="Arial" pitchFamily="34" charset="0"/>
                <a:ea typeface="Times New Roman" pitchFamily="18" charset="0"/>
                <a:cs typeface="Arial" pitchFamily="34" charset="0"/>
              </a:rPr>
              <a:t>Nowadays situation:</a:t>
            </a:r>
            <a:endParaRPr lang="ru-RU" altLang="ko-KR" b="1" u="sng" dirty="0">
              <a:solidFill>
                <a:srgbClr val="002060"/>
              </a:solidFill>
              <a:latin typeface="Arial" pitchFamily="34" charset="0"/>
              <a:ea typeface="Times New Roman" pitchFamily="18" charset="0"/>
              <a:cs typeface="Arial" pitchFamily="34" charset="0"/>
            </a:endParaRPr>
          </a:p>
        </p:txBody>
      </p:sp>
      <p:sp>
        <p:nvSpPr>
          <p:cNvPr id="29" name="Прямоугольник 28">
            <a:extLst>
              <a:ext uri="{FF2B5EF4-FFF2-40B4-BE49-F238E27FC236}">
                <a16:creationId xmlns:a16="http://schemas.microsoft.com/office/drawing/2014/main" xmlns="" id="{CD439A8E-287C-45EE-8F69-D516D7A1BD21}"/>
              </a:ext>
            </a:extLst>
          </p:cNvPr>
          <p:cNvSpPr/>
          <p:nvPr/>
        </p:nvSpPr>
        <p:spPr>
          <a:xfrm>
            <a:off x="119336" y="4941168"/>
            <a:ext cx="11953328" cy="181588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The PAC recommends that FLNP continue developing both concepts of the new neutron source, compare their parameters and cost between each other also with those of other existing or projected neutron sources, and formalize this activity under a specific theme of the Laboratory. </a:t>
            </a:r>
            <a:endParaRPr lang="ru-RU" sz="16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The PAC also notes that a broader discussion on the possible nuclear physics </a:t>
            </a:r>
            <a:r>
              <a:rPr lang="en-US" sz="1600" b="1" dirty="0" err="1">
                <a:solidFill>
                  <a:srgbClr val="C00000"/>
                </a:solidFill>
                <a:latin typeface="Arial" panose="020B0604020202020204" pitchFamily="34" charset="0"/>
                <a:cs typeface="Arial" panose="020B0604020202020204" pitchFamily="34" charset="0"/>
              </a:rPr>
              <a:t>programme</a:t>
            </a:r>
            <a:r>
              <a:rPr lang="en-US" sz="1600" b="1" dirty="0">
                <a:solidFill>
                  <a:srgbClr val="C00000"/>
                </a:solidFill>
                <a:latin typeface="Arial" panose="020B0604020202020204" pitchFamily="34" charset="0"/>
                <a:cs typeface="Arial" panose="020B0604020202020204" pitchFamily="34" charset="0"/>
              </a:rPr>
              <a:t> for the new source with other laboratories is needed taking into account that the proton accelerator is considered to be included in one of the source options. </a:t>
            </a:r>
            <a:endParaRPr lang="ru-RU" sz="16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The PAC recommends exploration of proposed neutron techniques and methods at the IBR-2 reactor.</a:t>
            </a:r>
            <a:endParaRPr lang="en-GB" sz="1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40233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60159"/>
            <a:ext cx="12097344" cy="36933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Status of the Factory of Superheavy Elements: DC-280 cyclotron</a:t>
            </a:r>
            <a:endParaRPr lang="en-GB" b="1" i="1" dirty="0">
              <a:solidFill>
                <a:srgbClr val="C00000"/>
              </a:solidFill>
              <a:latin typeface="Arial" pitchFamily="34" charset="0"/>
              <a:ea typeface="Times New Roman" pitchFamily="18" charset="0"/>
              <a:cs typeface="Arial" pitchFamily="34" charset="0"/>
            </a:endParaRPr>
          </a:p>
        </p:txBody>
      </p:sp>
      <p:pic>
        <p:nvPicPr>
          <p:cNvPr id="5" name="Рисунок 4">
            <a:extLst>
              <a:ext uri="{FF2B5EF4-FFF2-40B4-BE49-F238E27FC236}">
                <a16:creationId xmlns:a16="http://schemas.microsoft.com/office/drawing/2014/main" xmlns="" id="{D99BF8BD-9028-42C6-8AD3-A24BD205206D}"/>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408368" y="476672"/>
            <a:ext cx="2592288" cy="2842516"/>
          </a:xfrm>
          <a:prstGeom prst="rect">
            <a:avLst/>
          </a:prstGeom>
        </p:spPr>
      </p:pic>
      <p:sp>
        <p:nvSpPr>
          <p:cNvPr id="16" name="Прямоугольник 15">
            <a:extLst>
              <a:ext uri="{FF2B5EF4-FFF2-40B4-BE49-F238E27FC236}">
                <a16:creationId xmlns:a16="http://schemas.microsoft.com/office/drawing/2014/main" xmlns="" id="{5C82976E-AEE3-433B-AE38-623E8F7DAE97}"/>
              </a:ext>
            </a:extLst>
          </p:cNvPr>
          <p:cNvSpPr/>
          <p:nvPr/>
        </p:nvSpPr>
        <p:spPr>
          <a:xfrm>
            <a:off x="10704512" y="2996952"/>
            <a:ext cx="1189749" cy="338554"/>
          </a:xfrm>
          <a:prstGeom prst="rect">
            <a:avLst/>
          </a:prstGeom>
        </p:spPr>
        <p:txBody>
          <a:bodyPr wrap="none">
            <a:spAutoFit/>
          </a:bodyPr>
          <a:lstStyle/>
          <a:p>
            <a:r>
              <a:rPr lang="en-US" altLang="ru-RU" sz="1600" b="1" kern="0" dirty="0">
                <a:solidFill>
                  <a:schemeClr val="bg1"/>
                </a:solidFill>
              </a:rPr>
              <a:t>Igor </a:t>
            </a:r>
            <a:r>
              <a:rPr lang="en-US" altLang="ru-RU" sz="1600" b="1" kern="0" dirty="0" err="1">
                <a:solidFill>
                  <a:schemeClr val="bg1"/>
                </a:solidFill>
              </a:rPr>
              <a:t>Kalagin</a:t>
            </a:r>
            <a:endParaRPr lang="ru-RU" sz="1600" dirty="0">
              <a:solidFill>
                <a:schemeClr val="bg1"/>
              </a:solidFill>
            </a:endParaRPr>
          </a:p>
        </p:txBody>
      </p:sp>
      <p:pic>
        <p:nvPicPr>
          <p:cNvPr id="18" name="Рисунок 17">
            <a:extLst>
              <a:ext uri="{FF2B5EF4-FFF2-40B4-BE49-F238E27FC236}">
                <a16:creationId xmlns:a16="http://schemas.microsoft.com/office/drawing/2014/main" xmlns="" id="{0C14EBBB-F6E3-4B56-85E8-345D6BD77EE6}"/>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35360" y="980483"/>
            <a:ext cx="3943852" cy="2392118"/>
          </a:xfrm>
          <a:prstGeom prst="rect">
            <a:avLst/>
          </a:prstGeom>
        </p:spPr>
      </p:pic>
      <p:sp>
        <p:nvSpPr>
          <p:cNvPr id="19" name="TextBox 18">
            <a:extLst>
              <a:ext uri="{FF2B5EF4-FFF2-40B4-BE49-F238E27FC236}">
                <a16:creationId xmlns:a16="http://schemas.microsoft.com/office/drawing/2014/main" xmlns="" id="{2E64E939-F547-426F-8B52-43BE286269FF}"/>
              </a:ext>
            </a:extLst>
          </p:cNvPr>
          <p:cNvSpPr txBox="1">
            <a:spLocks noChangeArrowheads="1"/>
          </p:cNvSpPr>
          <p:nvPr/>
        </p:nvSpPr>
        <p:spPr bwMode="auto">
          <a:xfrm>
            <a:off x="2379976" y="980483"/>
            <a:ext cx="18848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bg1"/>
                </a:solidFill>
                <a:latin typeface="Arial" panose="020B0604020202020204" pitchFamily="34" charset="0"/>
              </a:defRPr>
            </a:lvl1pPr>
            <a:lvl2pPr marL="742950" indent="-285750" eaLnBrk="0" hangingPunct="0">
              <a:defRPr kumimoji="1" sz="2400">
                <a:solidFill>
                  <a:schemeClr val="bg1"/>
                </a:solidFill>
                <a:latin typeface="Arial" panose="020B0604020202020204" pitchFamily="34" charset="0"/>
              </a:defRPr>
            </a:lvl2pPr>
            <a:lvl3pPr marL="1143000" indent="-228600" eaLnBrk="0" hangingPunct="0">
              <a:defRPr kumimoji="1" sz="2400">
                <a:solidFill>
                  <a:schemeClr val="bg1"/>
                </a:solidFill>
                <a:latin typeface="Arial" panose="020B0604020202020204" pitchFamily="34" charset="0"/>
              </a:defRPr>
            </a:lvl3pPr>
            <a:lvl4pPr marL="1600200" indent="-228600" eaLnBrk="0" hangingPunct="0">
              <a:defRPr kumimoji="1" sz="2400">
                <a:solidFill>
                  <a:schemeClr val="bg1"/>
                </a:solidFill>
                <a:latin typeface="Arial" panose="020B0604020202020204" pitchFamily="34" charset="0"/>
              </a:defRPr>
            </a:lvl4pPr>
            <a:lvl5pPr marL="2057400" indent="-228600" eaLnBrk="0" hangingPunct="0">
              <a:defRPr kumimoji="1" sz="2400">
                <a:solidFill>
                  <a:schemeClr val="bg1"/>
                </a:solidFill>
                <a:latin typeface="Arial" panose="020B0604020202020204" pitchFamily="34" charset="0"/>
              </a:defRPr>
            </a:lvl5pPr>
            <a:lvl6pPr marL="2514600" indent="-228600" eaLnBrk="0" fontAlgn="base" hangingPunct="0">
              <a:spcBef>
                <a:spcPct val="0"/>
              </a:spcBef>
              <a:spcAft>
                <a:spcPct val="0"/>
              </a:spcAft>
              <a:defRPr kumimoji="1" sz="2400">
                <a:solidFill>
                  <a:schemeClr val="bg1"/>
                </a:solidFill>
                <a:latin typeface="Arial" panose="020B0604020202020204" pitchFamily="34" charset="0"/>
              </a:defRPr>
            </a:lvl6pPr>
            <a:lvl7pPr marL="2971800" indent="-228600" eaLnBrk="0" fontAlgn="base" hangingPunct="0">
              <a:spcBef>
                <a:spcPct val="0"/>
              </a:spcBef>
              <a:spcAft>
                <a:spcPct val="0"/>
              </a:spcAft>
              <a:defRPr kumimoji="1" sz="2400">
                <a:solidFill>
                  <a:schemeClr val="bg1"/>
                </a:solidFill>
                <a:latin typeface="Arial" panose="020B0604020202020204" pitchFamily="34" charset="0"/>
              </a:defRPr>
            </a:lvl7pPr>
            <a:lvl8pPr marL="3429000" indent="-228600" eaLnBrk="0" fontAlgn="base" hangingPunct="0">
              <a:spcBef>
                <a:spcPct val="0"/>
              </a:spcBef>
              <a:spcAft>
                <a:spcPct val="0"/>
              </a:spcAft>
              <a:defRPr kumimoji="1" sz="2400">
                <a:solidFill>
                  <a:schemeClr val="bg1"/>
                </a:solidFill>
                <a:latin typeface="Arial" panose="020B0604020202020204" pitchFamily="34" charset="0"/>
              </a:defRPr>
            </a:lvl8pPr>
            <a:lvl9pPr marL="3886200" indent="-228600" eaLnBrk="0" fontAlgn="base" hangingPunct="0">
              <a:spcBef>
                <a:spcPct val="0"/>
              </a:spcBef>
              <a:spcAft>
                <a:spcPct val="0"/>
              </a:spcAft>
              <a:defRPr kumimoji="1" sz="2400">
                <a:solidFill>
                  <a:schemeClr val="bg1"/>
                </a:solidFill>
                <a:latin typeface="Arial" panose="020B0604020202020204" pitchFamily="34" charset="0"/>
              </a:defRPr>
            </a:lvl9pPr>
          </a:lstStyle>
          <a:p>
            <a:pPr algn="ctr" eaLnBrk="1" hangingPunct="1"/>
            <a:r>
              <a:rPr lang="en-US" altLang="ru-RU" sz="1800" dirty="0">
                <a:solidFill>
                  <a:srgbClr val="4C27A9"/>
                </a:solidFill>
                <a:latin typeface="Times New Roman" pitchFamily="18" charset="0"/>
                <a:ea typeface="Gungsuh" pitchFamily="18" charset="-127"/>
                <a:cs typeface="Times New Roman" pitchFamily="18" charset="0"/>
              </a:rPr>
              <a:t>SHE factory building </a:t>
            </a:r>
            <a:r>
              <a:rPr lang="en-US" altLang="ru-RU" sz="1800" dirty="0">
                <a:solidFill>
                  <a:srgbClr val="4C27A9"/>
                </a:solidFill>
                <a:latin typeface="Times New Roman" panose="02020603050405020304" pitchFamily="18" charset="0"/>
                <a:cs typeface="Times New Roman" panose="02020603050405020304" pitchFamily="18" charset="0"/>
              </a:rPr>
              <a:t>2018</a:t>
            </a:r>
            <a:endParaRPr lang="ru-RU" altLang="ru-RU" sz="1800" dirty="0">
              <a:solidFill>
                <a:srgbClr val="4C27A9"/>
              </a:solidFill>
              <a:latin typeface="Times New Roman" panose="02020603050405020304" pitchFamily="18" charset="0"/>
              <a:cs typeface="Times New Roman" panose="02020603050405020304" pitchFamily="18" charset="0"/>
            </a:endParaRPr>
          </a:p>
        </p:txBody>
      </p:sp>
      <p:sp>
        <p:nvSpPr>
          <p:cNvPr id="20" name="Прямоугольник 19">
            <a:extLst>
              <a:ext uri="{FF2B5EF4-FFF2-40B4-BE49-F238E27FC236}">
                <a16:creationId xmlns:a16="http://schemas.microsoft.com/office/drawing/2014/main" xmlns="" id="{2B924B89-7E4A-42BA-956B-B69CD9D51AA0}"/>
              </a:ext>
            </a:extLst>
          </p:cNvPr>
          <p:cNvSpPr/>
          <p:nvPr/>
        </p:nvSpPr>
        <p:spPr>
          <a:xfrm>
            <a:off x="223129" y="503567"/>
            <a:ext cx="8496944" cy="369332"/>
          </a:xfrm>
          <a:prstGeom prst="rect">
            <a:avLst/>
          </a:prstGeom>
        </p:spPr>
        <p:txBody>
          <a:bodyPr wrap="square">
            <a:spAutoFit/>
          </a:bodyPr>
          <a:lstStyle/>
          <a:p>
            <a:r>
              <a:rPr lang="en-US" dirty="0">
                <a:solidFill>
                  <a:srgbClr val="002060"/>
                </a:solidFill>
              </a:rPr>
              <a:t>The construction of the experimental building of the SHE Factory has been completed. </a:t>
            </a:r>
            <a:endParaRPr lang="ru-RU" dirty="0">
              <a:solidFill>
                <a:srgbClr val="002060"/>
              </a:solidFill>
            </a:endParaRPr>
          </a:p>
        </p:txBody>
      </p:sp>
      <p:sp>
        <p:nvSpPr>
          <p:cNvPr id="22" name="Прямоугольник 21">
            <a:extLst>
              <a:ext uri="{FF2B5EF4-FFF2-40B4-BE49-F238E27FC236}">
                <a16:creationId xmlns:a16="http://schemas.microsoft.com/office/drawing/2014/main" xmlns="" id="{F402B886-5B46-4B95-8EE8-C0D8E1B40886}"/>
              </a:ext>
            </a:extLst>
          </p:cNvPr>
          <p:cNvSpPr/>
          <p:nvPr/>
        </p:nvSpPr>
        <p:spPr>
          <a:xfrm>
            <a:off x="223129" y="4869471"/>
            <a:ext cx="6952991" cy="1477328"/>
          </a:xfrm>
          <a:prstGeom prst="rect">
            <a:avLst/>
          </a:prstGeom>
        </p:spPr>
        <p:txBody>
          <a:bodyPr wrap="square">
            <a:spAutoFit/>
          </a:bodyPr>
          <a:lstStyle/>
          <a:p>
            <a:pPr marL="285750" indent="-285750" algn="just">
              <a:buFont typeface="Arial" panose="020B0604020202020204" pitchFamily="34" charset="0"/>
              <a:buChar char="•"/>
            </a:pPr>
            <a:r>
              <a:rPr lang="en-US" dirty="0">
                <a:solidFill>
                  <a:srgbClr val="002060"/>
                </a:solidFill>
              </a:rPr>
              <a:t>A certificate of compliance of the constructed object with the requirements of technical regulations by the Federal Environmental, Industrial and Nuclear Supervision Service of Russia (</a:t>
            </a:r>
            <a:r>
              <a:rPr lang="en-US" dirty="0" err="1">
                <a:solidFill>
                  <a:srgbClr val="002060"/>
                </a:solidFill>
              </a:rPr>
              <a:t>Rostekhnadzor</a:t>
            </a:r>
            <a:r>
              <a:rPr lang="en-US" dirty="0">
                <a:solidFill>
                  <a:srgbClr val="002060"/>
                </a:solidFill>
              </a:rPr>
              <a:t>) has been obtained. </a:t>
            </a:r>
          </a:p>
          <a:p>
            <a:pPr marL="285750" indent="-285750" algn="just">
              <a:buFont typeface="Arial" panose="020B0604020202020204" pitchFamily="34" charset="0"/>
              <a:buChar char="•"/>
            </a:pPr>
            <a:r>
              <a:rPr lang="en-US" dirty="0">
                <a:solidFill>
                  <a:srgbClr val="002060"/>
                </a:solidFill>
              </a:rPr>
              <a:t>Complex commissioning work has been conducted.</a:t>
            </a:r>
            <a:endParaRPr lang="ru-RU" dirty="0">
              <a:solidFill>
                <a:srgbClr val="002060"/>
              </a:solidFill>
            </a:endParaRPr>
          </a:p>
        </p:txBody>
      </p:sp>
      <p:pic>
        <p:nvPicPr>
          <p:cNvPr id="24" name="Рисунок 23">
            <a:extLst>
              <a:ext uri="{FF2B5EF4-FFF2-40B4-BE49-F238E27FC236}">
                <a16:creationId xmlns:a16="http://schemas.microsoft.com/office/drawing/2014/main" xmlns="" id="{596DC141-46DD-4661-9DBB-9D34C909FD40}"/>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3883514" y="1626814"/>
            <a:ext cx="4043712" cy="2620480"/>
          </a:xfrm>
          <a:prstGeom prst="rect">
            <a:avLst/>
          </a:prstGeom>
        </p:spPr>
      </p:pic>
      <p:pic>
        <p:nvPicPr>
          <p:cNvPr id="26" name="Picture 8">
            <a:extLst>
              <a:ext uri="{FF2B5EF4-FFF2-40B4-BE49-F238E27FC236}">
                <a16:creationId xmlns:a16="http://schemas.microsoft.com/office/drawing/2014/main" xmlns="" id="{22CB72E0-4AAD-4D5F-9D76-D660A724125F}"/>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7464152" y="2317105"/>
            <a:ext cx="3185120" cy="45193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60159"/>
            <a:ext cx="12097344" cy="36933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Status of the Factory of Superheavy Elements: DC-280 cyclotron</a:t>
            </a:r>
            <a:endParaRPr lang="en-GB" b="1" i="1" dirty="0">
              <a:solidFill>
                <a:srgbClr val="C00000"/>
              </a:solidFill>
              <a:latin typeface="Arial" pitchFamily="34" charset="0"/>
              <a:ea typeface="Times New Roman" pitchFamily="18" charset="0"/>
              <a:cs typeface="Arial" pitchFamily="34" charset="0"/>
            </a:endParaRPr>
          </a:p>
        </p:txBody>
      </p:sp>
      <p:sp>
        <p:nvSpPr>
          <p:cNvPr id="13" name="Прямоугольник 12">
            <a:extLst>
              <a:ext uri="{FF2B5EF4-FFF2-40B4-BE49-F238E27FC236}">
                <a16:creationId xmlns:a16="http://schemas.microsoft.com/office/drawing/2014/main" xmlns="" id="{C2A4E8D4-113D-48DE-B28D-168450388B0C}"/>
              </a:ext>
            </a:extLst>
          </p:cNvPr>
          <p:cNvSpPr/>
          <p:nvPr/>
        </p:nvSpPr>
        <p:spPr>
          <a:xfrm>
            <a:off x="223128" y="503567"/>
            <a:ext cx="10337367" cy="369332"/>
          </a:xfrm>
          <a:prstGeom prst="rect">
            <a:avLst/>
          </a:prstGeom>
        </p:spPr>
        <p:txBody>
          <a:bodyPr wrap="square">
            <a:spAutoFit/>
          </a:bodyPr>
          <a:lstStyle/>
          <a:p>
            <a:r>
              <a:rPr lang="en-US" dirty="0">
                <a:solidFill>
                  <a:srgbClr val="002060"/>
                </a:solidFill>
              </a:rPr>
              <a:t>On 26 December 2018, the first beam of accelerated krypton ions was produced inside the DC-280 cyclotron.</a:t>
            </a:r>
          </a:p>
        </p:txBody>
      </p:sp>
      <p:sp>
        <p:nvSpPr>
          <p:cNvPr id="4" name="Прямоугольник 3">
            <a:extLst>
              <a:ext uri="{FF2B5EF4-FFF2-40B4-BE49-F238E27FC236}">
                <a16:creationId xmlns:a16="http://schemas.microsoft.com/office/drawing/2014/main" xmlns="" id="{77088812-02D4-4203-814D-F0D2C7C9859C}"/>
              </a:ext>
            </a:extLst>
          </p:cNvPr>
          <p:cNvSpPr/>
          <p:nvPr/>
        </p:nvSpPr>
        <p:spPr>
          <a:xfrm>
            <a:off x="5807968" y="1916832"/>
            <a:ext cx="5800486" cy="646331"/>
          </a:xfrm>
          <a:prstGeom prst="rect">
            <a:avLst/>
          </a:prstGeom>
        </p:spPr>
        <p:txBody>
          <a:bodyPr wrap="square">
            <a:spAutoFit/>
          </a:bodyPr>
          <a:lstStyle/>
          <a:p>
            <a:pPr algn="ctr"/>
            <a:r>
              <a:rPr lang="en-US" altLang="ru-RU" b="1" dirty="0">
                <a:solidFill>
                  <a:srgbClr val="990033"/>
                </a:solidFill>
                <a:latin typeface="Times New Roman" panose="02020603050405020304" pitchFamily="18" charset="0"/>
                <a:cs typeface="Times New Roman" panose="02020603050405020304" pitchFamily="18" charset="0"/>
              </a:rPr>
              <a:t>Current at radius of 1700 mm was up to 4 µA at injection current of 31 µA</a:t>
            </a:r>
          </a:p>
        </p:txBody>
      </p:sp>
      <p:pic>
        <p:nvPicPr>
          <p:cNvPr id="15" name="Рисунок 14">
            <a:extLst>
              <a:ext uri="{FF2B5EF4-FFF2-40B4-BE49-F238E27FC236}">
                <a16:creationId xmlns:a16="http://schemas.microsoft.com/office/drawing/2014/main" xmlns="" id="{AAF8C173-A164-4801-AA2F-AEF53A9D9E45}"/>
              </a:ext>
            </a:extLst>
          </p:cNvPr>
          <p:cNvPicPr>
            <a:picLocks noChangeAspect="1"/>
          </p:cNvPicPr>
          <p:nvPr/>
        </p:nvPicPr>
        <p:blipFill rotWithShape="1">
          <a:blip r:embed="rId3" cstate="screen">
            <a:extLst>
              <a:ext uri="{BEBA8EAE-BF5A-486C-A8C5-ECC9F3942E4B}">
                <a14:imgProps xmlns:a14="http://schemas.microsoft.com/office/drawing/2010/main" xmlns="">
                  <a14:imgLayer r:embed="rId4">
                    <a14:imgEffect>
                      <a14:brightnessContrast bright="30000"/>
                    </a14:imgEffect>
                  </a14:imgLayer>
                </a14:imgProps>
              </a:ext>
              <a:ext uri="{28A0092B-C50C-407E-A947-70E740481C1C}">
                <a14:useLocalDpi xmlns:a14="http://schemas.microsoft.com/office/drawing/2010/main" xmlns=""/>
              </a:ext>
            </a:extLst>
          </a:blip>
          <a:srcRect r="-1287"/>
          <a:stretch/>
        </p:blipFill>
        <p:spPr>
          <a:xfrm>
            <a:off x="1919536" y="1340768"/>
            <a:ext cx="1231755" cy="826889"/>
          </a:xfrm>
          <a:prstGeom prst="rect">
            <a:avLst/>
          </a:prstGeom>
        </p:spPr>
      </p:pic>
      <p:pic>
        <p:nvPicPr>
          <p:cNvPr id="21" name="Рисунок 20">
            <a:extLst>
              <a:ext uri="{FF2B5EF4-FFF2-40B4-BE49-F238E27FC236}">
                <a16:creationId xmlns:a16="http://schemas.microsoft.com/office/drawing/2014/main" xmlns="" id="{BABEAF3E-E67B-4924-B654-A27CF82A8E1B}"/>
              </a:ext>
            </a:extLst>
          </p:cNvPr>
          <p:cNvPicPr>
            <a:picLocks noChangeAspect="1"/>
          </p:cNvPicPr>
          <p:nvPr/>
        </p:nvPicPr>
        <p:blipFill rotWithShape="1">
          <a:blip r:embed="rId5" cstate="screen">
            <a:extLst>
              <a:ext uri="{BEBA8EAE-BF5A-486C-A8C5-ECC9F3942E4B}">
                <a14:imgProps xmlns:a14="http://schemas.microsoft.com/office/drawing/2010/main" xmlns="">
                  <a14:imgLayer r:embed="rId6">
                    <a14:imgEffect>
                      <a14:brightnessContrast bright="40000"/>
                    </a14:imgEffect>
                  </a14:imgLayer>
                </a14:imgProps>
              </a:ext>
              <a:ext uri="{28A0092B-C50C-407E-A947-70E740481C1C}">
                <a14:useLocalDpi xmlns:a14="http://schemas.microsoft.com/office/drawing/2010/main" xmlns=""/>
              </a:ext>
            </a:extLst>
          </a:blip>
          <a:srcRect/>
          <a:stretch/>
        </p:blipFill>
        <p:spPr>
          <a:xfrm>
            <a:off x="3575720" y="1340768"/>
            <a:ext cx="1281646" cy="826889"/>
          </a:xfrm>
          <a:prstGeom prst="rect">
            <a:avLst/>
          </a:prstGeom>
          <a:ln>
            <a:solidFill>
              <a:schemeClr val="tx1"/>
            </a:solidFill>
            <a:prstDash val="sysDot"/>
          </a:ln>
        </p:spPr>
      </p:pic>
      <p:sp>
        <p:nvSpPr>
          <p:cNvPr id="23" name="Прямоугольник 22">
            <a:extLst>
              <a:ext uri="{FF2B5EF4-FFF2-40B4-BE49-F238E27FC236}">
                <a16:creationId xmlns:a16="http://schemas.microsoft.com/office/drawing/2014/main" xmlns="" id="{F0DC8FFA-0DA8-4267-9EC7-5D4B709D79DE}"/>
              </a:ext>
            </a:extLst>
          </p:cNvPr>
          <p:cNvSpPr/>
          <p:nvPr/>
        </p:nvSpPr>
        <p:spPr>
          <a:xfrm>
            <a:off x="7104112" y="1340768"/>
            <a:ext cx="1927131" cy="369332"/>
          </a:xfrm>
          <a:prstGeom prst="rect">
            <a:avLst/>
          </a:prstGeom>
        </p:spPr>
        <p:txBody>
          <a:bodyPr wrap="none">
            <a:spAutoFit/>
          </a:bodyPr>
          <a:lstStyle/>
          <a:p>
            <a:r>
              <a:rPr lang="en-US" altLang="ru-RU" b="1" dirty="0">
                <a:solidFill>
                  <a:srgbClr val="990033"/>
                </a:solidFill>
                <a:latin typeface="Times New Roman" panose="02020603050405020304" pitchFamily="18" charset="0"/>
                <a:cs typeface="Times New Roman" panose="02020603050405020304" pitchFamily="18" charset="0"/>
              </a:rPr>
              <a:t>Ion beam: </a:t>
            </a:r>
            <a:r>
              <a:rPr lang="en-US" altLang="ru-RU" b="1" baseline="-25000" dirty="0">
                <a:solidFill>
                  <a:srgbClr val="FF0000"/>
                </a:solidFill>
                <a:latin typeface="Times New Roman" panose="02020603050405020304" pitchFamily="18" charset="0"/>
                <a:cs typeface="Times New Roman" panose="02020603050405020304" pitchFamily="18" charset="0"/>
              </a:rPr>
              <a:t>84</a:t>
            </a:r>
            <a:r>
              <a:rPr lang="en-US" altLang="ru-RU" b="1" dirty="0">
                <a:solidFill>
                  <a:srgbClr val="FF0000"/>
                </a:solidFill>
                <a:latin typeface="Times New Roman" panose="02020603050405020304" pitchFamily="18" charset="0"/>
                <a:cs typeface="Times New Roman" panose="02020603050405020304" pitchFamily="18" charset="0"/>
              </a:rPr>
              <a:t>Kr</a:t>
            </a:r>
            <a:r>
              <a:rPr lang="en-US" altLang="ru-RU" b="1" baseline="30000" dirty="0">
                <a:solidFill>
                  <a:srgbClr val="FF0000"/>
                </a:solidFill>
                <a:latin typeface="Times New Roman" panose="02020603050405020304" pitchFamily="18" charset="0"/>
                <a:cs typeface="Times New Roman" panose="02020603050405020304" pitchFamily="18" charset="0"/>
              </a:rPr>
              <a:t>+14</a:t>
            </a:r>
            <a:endParaRPr lang="ru-RU" b="1" baseline="30000" dirty="0">
              <a:solidFill>
                <a:srgbClr val="FF0000"/>
              </a:solidFill>
              <a:latin typeface="Times New Roman" panose="02020603050405020304" pitchFamily="18" charset="0"/>
              <a:cs typeface="Times New Roman" panose="02020603050405020304" pitchFamily="18" charset="0"/>
            </a:endParaRPr>
          </a:p>
        </p:txBody>
      </p:sp>
      <p:sp>
        <p:nvSpPr>
          <p:cNvPr id="25" name="Прямоугольник 24">
            <a:extLst>
              <a:ext uri="{FF2B5EF4-FFF2-40B4-BE49-F238E27FC236}">
                <a16:creationId xmlns:a16="http://schemas.microsoft.com/office/drawing/2014/main" xmlns="" id="{47F6B8C0-3067-46A1-BC40-8026B5C8DF51}"/>
              </a:ext>
            </a:extLst>
          </p:cNvPr>
          <p:cNvSpPr/>
          <p:nvPr/>
        </p:nvSpPr>
        <p:spPr>
          <a:xfrm>
            <a:off x="1919536" y="2348880"/>
            <a:ext cx="684803" cy="369332"/>
          </a:xfrm>
          <a:prstGeom prst="rect">
            <a:avLst/>
          </a:prstGeom>
        </p:spPr>
        <p:txBody>
          <a:bodyPr wrap="square">
            <a:spAutoFit/>
          </a:bodyPr>
          <a:lstStyle/>
          <a:p>
            <a:r>
              <a:rPr lang="en-US" altLang="ru-RU" b="1" dirty="0">
                <a:solidFill>
                  <a:srgbClr val="FF0000"/>
                </a:solidFill>
                <a:latin typeface="Times New Roman" panose="02020603050405020304" pitchFamily="18" charset="0"/>
                <a:cs typeface="Times New Roman" panose="02020603050405020304" pitchFamily="18" charset="0"/>
              </a:rPr>
              <a:t>ILF1</a:t>
            </a:r>
            <a:endParaRPr lang="ru-RU" dirty="0"/>
          </a:p>
        </p:txBody>
      </p:sp>
      <p:sp>
        <p:nvSpPr>
          <p:cNvPr id="27" name="Прямоугольник 26">
            <a:extLst>
              <a:ext uri="{FF2B5EF4-FFF2-40B4-BE49-F238E27FC236}">
                <a16:creationId xmlns:a16="http://schemas.microsoft.com/office/drawing/2014/main" xmlns="" id="{795DA49C-0CA4-4685-AFF3-5AF28B4A042F}"/>
              </a:ext>
            </a:extLst>
          </p:cNvPr>
          <p:cNvSpPr/>
          <p:nvPr/>
        </p:nvSpPr>
        <p:spPr>
          <a:xfrm>
            <a:off x="3935760" y="2348880"/>
            <a:ext cx="684803" cy="369332"/>
          </a:xfrm>
          <a:prstGeom prst="rect">
            <a:avLst/>
          </a:prstGeom>
        </p:spPr>
        <p:txBody>
          <a:bodyPr wrap="none">
            <a:spAutoFit/>
          </a:bodyPr>
          <a:lstStyle/>
          <a:p>
            <a:r>
              <a:rPr lang="en-US" altLang="ru-RU" b="1" dirty="0">
                <a:solidFill>
                  <a:srgbClr val="FF0000"/>
                </a:solidFill>
                <a:latin typeface="Times New Roman" panose="02020603050405020304" pitchFamily="18" charset="0"/>
                <a:cs typeface="Times New Roman" panose="02020603050405020304" pitchFamily="18" charset="0"/>
              </a:rPr>
              <a:t>ILF2</a:t>
            </a:r>
            <a:endParaRPr lang="ru-RU" dirty="0"/>
          </a:p>
        </p:txBody>
      </p:sp>
      <p:sp>
        <p:nvSpPr>
          <p:cNvPr id="53" name="Прямоугольник 52">
            <a:extLst>
              <a:ext uri="{FF2B5EF4-FFF2-40B4-BE49-F238E27FC236}">
                <a16:creationId xmlns:a16="http://schemas.microsoft.com/office/drawing/2014/main" xmlns="" id="{7732A9FF-E849-446B-BDFD-69D4D6F60F52}"/>
              </a:ext>
            </a:extLst>
          </p:cNvPr>
          <p:cNvSpPr/>
          <p:nvPr/>
        </p:nvSpPr>
        <p:spPr>
          <a:xfrm>
            <a:off x="1049343" y="3120483"/>
            <a:ext cx="9865096" cy="7017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dirty="0">
                <a:solidFill>
                  <a:srgbClr val="002060"/>
                </a:solidFill>
              </a:rPr>
              <a:t>On 17 January 2019, the first beam was successfully accelerated and extracted from the cyclotron.</a:t>
            </a:r>
          </a:p>
          <a:p>
            <a:pPr algn="ctr" fontAlgn="base">
              <a:spcBef>
                <a:spcPct val="20000"/>
              </a:spcBef>
              <a:spcAft>
                <a:spcPct val="0"/>
              </a:spcAft>
              <a:buClr>
                <a:schemeClr val="accent1"/>
              </a:buClr>
              <a:buSzPct val="80000"/>
              <a:defRPr/>
            </a:pPr>
            <a:r>
              <a:rPr lang="en-US" b="1" dirty="0">
                <a:solidFill>
                  <a:srgbClr val="002060"/>
                </a:solidFill>
              </a:rPr>
              <a:t>Transmission factor 18.2%</a:t>
            </a:r>
            <a:r>
              <a:rPr lang="en-US" b="1" dirty="0">
                <a:solidFill>
                  <a:srgbClr val="002060"/>
                </a:solidFill>
                <a:sym typeface="Symbol" panose="05050102010706020507" pitchFamily="18" charset="2"/>
              </a:rPr>
              <a:t>÷</a:t>
            </a:r>
            <a:r>
              <a:rPr lang="en-US" b="1" dirty="0">
                <a:solidFill>
                  <a:srgbClr val="002060"/>
                </a:solidFill>
              </a:rPr>
              <a:t>27.3% at the extracted beam intensity of </a:t>
            </a:r>
            <a:r>
              <a:rPr lang="en-US" b="1" dirty="0">
                <a:solidFill>
                  <a:srgbClr val="002060"/>
                </a:solidFill>
                <a:sym typeface="Symbol" panose="05050102010706020507" pitchFamily="18" charset="2"/>
              </a:rPr>
              <a:t>2÷3 </a:t>
            </a:r>
            <a:r>
              <a:rPr lang="ru-RU" b="1"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sym typeface="Symbol" panose="05050102010706020507" pitchFamily="18" charset="2"/>
              </a:rPr>
              <a:t></a:t>
            </a:r>
            <a:r>
              <a:rPr lang="en-US" b="1" dirty="0">
                <a:solidFill>
                  <a:srgbClr val="002060"/>
                </a:solidFill>
              </a:rPr>
              <a:t>A</a:t>
            </a:r>
            <a:endParaRPr lang="ru-RU" b="1" dirty="0">
              <a:solidFill>
                <a:srgbClr val="002060"/>
              </a:solidFill>
            </a:endParaRPr>
          </a:p>
        </p:txBody>
      </p:sp>
      <p:sp>
        <p:nvSpPr>
          <p:cNvPr id="9" name="Прямоугольник 8">
            <a:extLst>
              <a:ext uri="{FF2B5EF4-FFF2-40B4-BE49-F238E27FC236}">
                <a16:creationId xmlns:a16="http://schemas.microsoft.com/office/drawing/2014/main" xmlns="" id="{93B787FF-6846-405F-AB4B-2C5F47689FB3}"/>
              </a:ext>
            </a:extLst>
          </p:cNvPr>
          <p:cNvSpPr/>
          <p:nvPr/>
        </p:nvSpPr>
        <p:spPr>
          <a:xfrm>
            <a:off x="365267" y="4405780"/>
            <a:ext cx="11233248" cy="1477328"/>
          </a:xfrm>
          <a:prstGeom prst="rect">
            <a:avLst/>
          </a:prstGeom>
        </p:spPr>
        <p:txBody>
          <a:bodyPr wrap="square">
            <a:spAutoFit/>
          </a:bodyPr>
          <a:lstStyle/>
          <a:p>
            <a:r>
              <a:rPr lang="en-US" b="1" u="sng" dirty="0">
                <a:solidFill>
                  <a:srgbClr val="002060"/>
                </a:solidFill>
              </a:rPr>
              <a:t>In the first quarter of 2019, it is planned:</a:t>
            </a:r>
          </a:p>
          <a:p>
            <a:pPr marL="285750" indent="-285750">
              <a:buFont typeface="Arial" panose="020B0604020202020204" pitchFamily="34" charset="0"/>
              <a:buChar char="•"/>
            </a:pPr>
            <a:r>
              <a:rPr lang="en-US" dirty="0">
                <a:solidFill>
                  <a:srgbClr val="002060"/>
                </a:solidFill>
              </a:rPr>
              <a:t>to continue the work at DC-280 to obtain heavy-ion beams of design parameters, </a:t>
            </a:r>
          </a:p>
          <a:p>
            <a:pPr marL="285750" indent="-285750">
              <a:buFont typeface="Arial" panose="020B0604020202020204" pitchFamily="34" charset="0"/>
              <a:buChar char="•"/>
            </a:pPr>
            <a:r>
              <a:rPr lang="en-US" dirty="0">
                <a:solidFill>
                  <a:srgbClr val="002060"/>
                </a:solidFill>
              </a:rPr>
              <a:t>to complete the commissioning work for the GFS-2 separator, </a:t>
            </a:r>
          </a:p>
          <a:p>
            <a:pPr marL="285750" indent="-285750">
              <a:buFont typeface="Arial" panose="020B0604020202020204" pitchFamily="34" charset="0"/>
              <a:buChar char="•"/>
            </a:pPr>
            <a:r>
              <a:rPr lang="en-US" dirty="0">
                <a:solidFill>
                  <a:srgbClr val="002060"/>
                </a:solidFill>
              </a:rPr>
              <a:t>to initiate the implementation of the experimental </a:t>
            </a:r>
            <a:r>
              <a:rPr lang="en-US" dirty="0" err="1">
                <a:solidFill>
                  <a:srgbClr val="002060"/>
                </a:solidFill>
              </a:rPr>
              <a:t>programme</a:t>
            </a:r>
            <a:r>
              <a:rPr lang="en-US" dirty="0">
                <a:solidFill>
                  <a:srgbClr val="002060"/>
                </a:solidFill>
              </a:rPr>
              <a:t> on the synthesis and study of the properties of SHE at the Factory.</a:t>
            </a:r>
            <a:endParaRPr lang="ru-RU" dirty="0">
              <a:solidFill>
                <a:srgbClr val="002060"/>
              </a:solidFill>
            </a:endParaRPr>
          </a:p>
        </p:txBody>
      </p:sp>
    </p:spTree>
    <p:extLst>
      <p:ext uri="{BB962C8B-B14F-4D97-AF65-F5344CB8AC3E}">
        <p14:creationId xmlns:p14="http://schemas.microsoft.com/office/powerpoint/2010/main" xmlns="" val="3775012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60159"/>
            <a:ext cx="12097344" cy="36933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Status of the Factory of Superheavy Elements: Separators GFS-2 and GFS-3</a:t>
            </a:r>
            <a:endParaRPr lang="en-GB" b="1" i="1" dirty="0">
              <a:solidFill>
                <a:srgbClr val="C00000"/>
              </a:solidFill>
              <a:latin typeface="Arial" pitchFamily="34" charset="0"/>
              <a:ea typeface="Times New Roman" pitchFamily="18" charset="0"/>
              <a:cs typeface="Arial" pitchFamily="34" charset="0"/>
            </a:endParaRPr>
          </a:p>
        </p:txBody>
      </p:sp>
      <p:pic>
        <p:nvPicPr>
          <p:cNvPr id="4" name="Рисунок 3">
            <a:extLst>
              <a:ext uri="{FF2B5EF4-FFF2-40B4-BE49-F238E27FC236}">
                <a16:creationId xmlns:a16="http://schemas.microsoft.com/office/drawing/2014/main" xmlns="" id="{4D31EA8F-ACCD-4A11-8B1C-1EB9CB1E717E}"/>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403331" y="500880"/>
            <a:ext cx="2165277" cy="1936098"/>
          </a:xfrm>
          <a:prstGeom prst="rect">
            <a:avLst/>
          </a:prstGeom>
        </p:spPr>
      </p:pic>
      <p:sp>
        <p:nvSpPr>
          <p:cNvPr id="7" name="Title 1">
            <a:extLst>
              <a:ext uri="{FF2B5EF4-FFF2-40B4-BE49-F238E27FC236}">
                <a16:creationId xmlns:a16="http://schemas.microsoft.com/office/drawing/2014/main" xmlns="" id="{ECCEBCF4-277F-42A0-A8E1-52A2E9E3D556}"/>
              </a:ext>
            </a:extLst>
          </p:cNvPr>
          <p:cNvSpPr txBox="1">
            <a:spLocks/>
          </p:cNvSpPr>
          <p:nvPr/>
        </p:nvSpPr>
        <p:spPr>
          <a:xfrm>
            <a:off x="-600744" y="582932"/>
            <a:ext cx="7772400" cy="66175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10" name="Content Placeholder 3">
            <a:extLst>
              <a:ext uri="{FF2B5EF4-FFF2-40B4-BE49-F238E27FC236}">
                <a16:creationId xmlns:a16="http://schemas.microsoft.com/office/drawing/2014/main" xmlns="" id="{8D1D0B94-9ED2-42E1-A2C9-25D23F86CD97}"/>
              </a:ext>
            </a:extLst>
          </p:cNvPr>
          <p:cNvSpPr txBox="1">
            <a:spLocks/>
          </p:cNvSpPr>
          <p:nvPr/>
        </p:nvSpPr>
        <p:spPr>
          <a:xfrm>
            <a:off x="4376243" y="5059332"/>
            <a:ext cx="4224818" cy="1981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200" b="1" u="sng" dirty="0">
                <a:solidFill>
                  <a:srgbClr val="0066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be delivered in spring 2019:</a:t>
            </a:r>
          </a:p>
          <a:p>
            <a:pPr marL="1079500" indent="-273050"/>
            <a:r>
              <a:rPr lang="en-US" sz="2200" b="1" dirty="0">
                <a:solidFill>
                  <a:srgbClr val="0066FF"/>
                </a:solidFill>
                <a:latin typeface="Times New Roman" panose="02020603050405020304" pitchFamily="18" charset="0"/>
                <a:cs typeface="Times New Roman" panose="02020603050405020304" pitchFamily="18" charset="0"/>
              </a:rPr>
              <a:t>Beam line lenses </a:t>
            </a:r>
          </a:p>
          <a:p>
            <a:pPr marL="1079500" indent="-273050"/>
            <a:r>
              <a:rPr lang="en-US" sz="2200" b="1" dirty="0">
                <a:solidFill>
                  <a:srgbClr val="0066FF"/>
                </a:solidFill>
                <a:latin typeface="Times New Roman" panose="02020603050405020304" pitchFamily="18" charset="0"/>
                <a:cs typeface="Times New Roman" panose="02020603050405020304" pitchFamily="18" charset="0"/>
              </a:rPr>
              <a:t>Target block Ø240</a:t>
            </a:r>
          </a:p>
          <a:p>
            <a:pPr marL="1079500" indent="-273050"/>
            <a:r>
              <a:rPr lang="en-US" sz="2200" b="1" dirty="0">
                <a:solidFill>
                  <a:srgbClr val="0066FF"/>
                </a:solidFill>
                <a:latin typeface="Times New Roman" panose="02020603050405020304" pitchFamily="18" charset="0"/>
                <a:cs typeface="Times New Roman" panose="02020603050405020304" pitchFamily="18" charset="0"/>
              </a:rPr>
              <a:t>Detector chamber</a:t>
            </a:r>
            <a:endParaRPr lang="ru-RU" sz="2200" b="1" dirty="0">
              <a:solidFill>
                <a:srgbClr val="0066FF"/>
              </a:solidFill>
              <a:latin typeface="Times New Roman" panose="02020603050405020304" pitchFamily="18" charset="0"/>
              <a:cs typeface="Times New Roman" panose="02020603050405020304" pitchFamily="18" charset="0"/>
            </a:endParaRPr>
          </a:p>
        </p:txBody>
      </p:sp>
      <p:sp>
        <p:nvSpPr>
          <p:cNvPr id="11" name="Content Placeholder 3">
            <a:extLst>
              <a:ext uri="{FF2B5EF4-FFF2-40B4-BE49-F238E27FC236}">
                <a16:creationId xmlns:a16="http://schemas.microsoft.com/office/drawing/2014/main" xmlns="" id="{0E31DC41-5371-4045-83DB-9AA00BF868EE}"/>
              </a:ext>
            </a:extLst>
          </p:cNvPr>
          <p:cNvSpPr txBox="1">
            <a:spLocks/>
          </p:cNvSpPr>
          <p:nvPr/>
        </p:nvSpPr>
        <p:spPr>
          <a:xfrm>
            <a:off x="4488170" y="963215"/>
            <a:ext cx="3505200" cy="1981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xmlns="" id="{E923A40B-9FF6-4434-AB9C-2AF0136C2937}"/>
              </a:ext>
            </a:extLst>
          </p:cNvPr>
          <p:cNvSpPr/>
          <p:nvPr/>
        </p:nvSpPr>
        <p:spPr>
          <a:xfrm>
            <a:off x="396442" y="564615"/>
            <a:ext cx="2558649" cy="523220"/>
          </a:xfrm>
          <a:prstGeom prst="rect">
            <a:avLst/>
          </a:prstGeom>
        </p:spPr>
        <p:txBody>
          <a:bodyPr wrap="none">
            <a:spAutoFit/>
          </a:bodyPr>
          <a:lstStyle/>
          <a:p>
            <a:r>
              <a:rPr lang="en-US" sz="2800" b="1" u="sng" dirty="0">
                <a:solidFill>
                  <a:srgbClr val="002060"/>
                </a:solidFill>
                <a:effectLst>
                  <a:outerShdw blurRad="38100" dist="38100" dir="2700000" algn="tl">
                    <a:srgbClr val="000000">
                      <a:alpha val="43137"/>
                    </a:srgbClr>
                  </a:outerShdw>
                </a:effectLst>
              </a:rPr>
              <a:t>GFS-II separator</a:t>
            </a:r>
            <a:endParaRPr lang="ru-RU" sz="2800" b="1" u="sng" dirty="0">
              <a:solidFill>
                <a:srgbClr val="002060"/>
              </a:solidFill>
              <a:effectLst>
                <a:outerShdw blurRad="38100" dist="38100" dir="2700000" algn="tl">
                  <a:srgbClr val="000000">
                    <a:alpha val="43137"/>
                  </a:srgbClr>
                </a:outerShdw>
              </a:effectLst>
            </a:endParaRPr>
          </a:p>
        </p:txBody>
      </p:sp>
      <p:sp>
        <p:nvSpPr>
          <p:cNvPr id="17" name="Content Placeholder 3">
            <a:extLst>
              <a:ext uri="{FF2B5EF4-FFF2-40B4-BE49-F238E27FC236}">
                <a16:creationId xmlns:a16="http://schemas.microsoft.com/office/drawing/2014/main" xmlns="" id="{D662B803-2C73-425D-8D64-4F2CC56FC0F7}"/>
              </a:ext>
            </a:extLst>
          </p:cNvPr>
          <p:cNvSpPr txBox="1">
            <a:spLocks/>
          </p:cNvSpPr>
          <p:nvPr/>
        </p:nvSpPr>
        <p:spPr>
          <a:xfrm>
            <a:off x="982970" y="4959474"/>
            <a:ext cx="3505200" cy="1981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2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 ready:</a:t>
            </a:r>
            <a:endParaRPr lang="en-US" sz="2200" b="1" i="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200" b="1" dirty="0">
                <a:solidFill>
                  <a:srgbClr val="C00000"/>
                </a:solidFill>
                <a:latin typeface="Times New Roman" panose="02020603050405020304" pitchFamily="18" charset="0"/>
                <a:cs typeface="Times New Roman" panose="02020603050405020304" pitchFamily="18" charset="0"/>
              </a:rPr>
              <a:t>Rotating window </a:t>
            </a:r>
          </a:p>
          <a:p>
            <a:r>
              <a:rPr lang="en-US" sz="2200" b="1" dirty="0">
                <a:solidFill>
                  <a:srgbClr val="C00000"/>
                </a:solidFill>
                <a:latin typeface="Times New Roman" panose="02020603050405020304" pitchFamily="18" charset="0"/>
                <a:cs typeface="Times New Roman" panose="02020603050405020304" pitchFamily="18" charset="0"/>
              </a:rPr>
              <a:t>Target block Ø150</a:t>
            </a:r>
          </a:p>
          <a:p>
            <a:r>
              <a:rPr lang="en-US" sz="2200" b="1" dirty="0">
                <a:solidFill>
                  <a:srgbClr val="C00000"/>
                </a:solidFill>
                <a:latin typeface="Times New Roman" panose="02020603050405020304" pitchFamily="18" charset="0"/>
                <a:cs typeface="Times New Roman" panose="02020603050405020304" pitchFamily="18" charset="0"/>
              </a:rPr>
              <a:t>Signal cables</a:t>
            </a:r>
            <a:endParaRPr lang="ru-RU" sz="2200" b="1" dirty="0">
              <a:solidFill>
                <a:srgbClr val="C00000"/>
              </a:solidFill>
              <a:latin typeface="Times New Roman" panose="02020603050405020304" pitchFamily="18" charset="0"/>
              <a:cs typeface="Times New Roman" panose="02020603050405020304" pitchFamily="18" charset="0"/>
            </a:endParaRPr>
          </a:p>
        </p:txBody>
      </p:sp>
      <p:sp>
        <p:nvSpPr>
          <p:cNvPr id="18" name="Прямоугольник 17">
            <a:extLst>
              <a:ext uri="{FF2B5EF4-FFF2-40B4-BE49-F238E27FC236}">
                <a16:creationId xmlns:a16="http://schemas.microsoft.com/office/drawing/2014/main" xmlns="" id="{8D39B637-58A2-4DE3-A5D7-6508EF51B032}"/>
              </a:ext>
            </a:extLst>
          </p:cNvPr>
          <p:cNvSpPr/>
          <p:nvPr/>
        </p:nvSpPr>
        <p:spPr>
          <a:xfrm>
            <a:off x="10094177" y="2098424"/>
            <a:ext cx="1775520" cy="338554"/>
          </a:xfrm>
          <a:prstGeom prst="rect">
            <a:avLst/>
          </a:prstGeom>
        </p:spPr>
        <p:txBody>
          <a:bodyPr wrap="square">
            <a:spAutoFit/>
          </a:bodyPr>
          <a:lstStyle/>
          <a:p>
            <a:r>
              <a:rPr lang="en-US" altLang="ru-RU" sz="1600" b="1" kern="0" dirty="0">
                <a:solidFill>
                  <a:schemeClr val="bg1"/>
                </a:solidFill>
              </a:rPr>
              <a:t>Andrey Popeko</a:t>
            </a:r>
            <a:endParaRPr lang="ru-RU" sz="1600" dirty="0">
              <a:solidFill>
                <a:schemeClr val="bg1"/>
              </a:solidFill>
            </a:endParaRPr>
          </a:p>
        </p:txBody>
      </p:sp>
      <p:pic>
        <p:nvPicPr>
          <p:cNvPr id="13" name="Picture 16">
            <a:extLst>
              <a:ext uri="{FF2B5EF4-FFF2-40B4-BE49-F238E27FC236}">
                <a16:creationId xmlns:a16="http://schemas.microsoft.com/office/drawing/2014/main" xmlns="" id="{A9C7F034-DA51-2544-BC33-7D9B4DFCA713}"/>
              </a:ext>
            </a:extLst>
          </p:cNvPr>
          <p:cNvPicPr>
            <a:picLocks noChangeAspect="1"/>
          </p:cNvPicPr>
          <p:nvPr/>
        </p:nvPicPr>
        <p:blipFill>
          <a:blip r:embed="rId4" cstate="screen">
            <a:extLst>
              <a:ext uri="{BEBA8EAE-BF5A-486C-A8C5-ECC9F3942E4B}">
                <a14:imgProps xmlns:a14="http://schemas.microsoft.com/office/drawing/2010/main" xmlns="">
                  <a14:imgLayer r:embed="rId5">
                    <a14:imgEffect>
                      <a14:brightnessContrast bright="20000"/>
                    </a14:imgEffect>
                  </a14:imgLayer>
                </a14:imgProps>
              </a:ext>
              <a:ext uri="{28A0092B-C50C-407E-A947-70E740481C1C}">
                <a14:useLocalDpi xmlns:a14="http://schemas.microsoft.com/office/drawing/2010/main" xmlns=""/>
              </a:ext>
            </a:extLst>
          </a:blip>
          <a:stretch>
            <a:fillRect/>
          </a:stretch>
        </p:blipFill>
        <p:spPr>
          <a:xfrm>
            <a:off x="4637925" y="1942259"/>
            <a:ext cx="4142812" cy="2764877"/>
          </a:xfrm>
          <a:prstGeom prst="rect">
            <a:avLst/>
          </a:prstGeom>
        </p:spPr>
      </p:pic>
      <p:sp>
        <p:nvSpPr>
          <p:cNvPr id="15" name="TextBox 1">
            <a:extLst>
              <a:ext uri="{FF2B5EF4-FFF2-40B4-BE49-F238E27FC236}">
                <a16:creationId xmlns:a16="http://schemas.microsoft.com/office/drawing/2014/main" xmlns="" id="{B4EBCACD-9E20-6844-88A4-7F787299F00E}"/>
              </a:ext>
            </a:extLst>
          </p:cNvPr>
          <p:cNvSpPr txBox="1"/>
          <p:nvPr/>
        </p:nvSpPr>
        <p:spPr>
          <a:xfrm>
            <a:off x="1016884" y="3876139"/>
            <a:ext cx="3546164" cy="830997"/>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Assembled on 12.06.2018,</a:t>
            </a:r>
          </a:p>
          <a:p>
            <a:r>
              <a:rPr lang="en-US" sz="2400" b="1" dirty="0">
                <a:solidFill>
                  <a:srgbClr val="FF0000"/>
                </a:solidFill>
                <a:latin typeface="Times New Roman" panose="02020603050405020304" pitchFamily="18" charset="0"/>
                <a:cs typeface="Times New Roman" panose="02020603050405020304" pitchFamily="18" charset="0"/>
              </a:rPr>
              <a:t>vacuum chamber tested</a:t>
            </a:r>
            <a:endParaRPr lang="ru-RU" sz="2400" b="1" dirty="0">
              <a:solidFill>
                <a:srgbClr val="FF0000"/>
              </a:solidFill>
              <a:latin typeface="Times New Roman" panose="02020603050405020304" pitchFamily="18" charset="0"/>
              <a:cs typeface="Times New Roman" panose="02020603050405020304" pitchFamily="18" charset="0"/>
            </a:endParaRPr>
          </a:p>
        </p:txBody>
      </p:sp>
      <p:pic>
        <p:nvPicPr>
          <p:cNvPr id="16" name="Picture 10">
            <a:extLst>
              <a:ext uri="{FF2B5EF4-FFF2-40B4-BE49-F238E27FC236}">
                <a16:creationId xmlns:a16="http://schemas.microsoft.com/office/drawing/2014/main" xmlns="" id="{5AE6DBBE-7F1F-1240-B2D5-75D3AE8E1966}"/>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261443" y="1340768"/>
            <a:ext cx="3342456" cy="2336739"/>
          </a:xfrm>
          <a:prstGeom prst="rect">
            <a:avLst/>
          </a:prstGeom>
        </p:spPr>
      </p:pic>
      <p:pic>
        <p:nvPicPr>
          <p:cNvPr id="19" name="Picture 5">
            <a:extLst>
              <a:ext uri="{FF2B5EF4-FFF2-40B4-BE49-F238E27FC236}">
                <a16:creationId xmlns:a16="http://schemas.microsoft.com/office/drawing/2014/main" xmlns="" id="{A6D72FD6-8399-5945-A23D-539EBFE79FB8}"/>
              </a:ext>
            </a:extLst>
          </p:cNvPr>
          <p:cNvPicPr>
            <a:picLocks noChangeAspect="1"/>
          </p:cNvPicPr>
          <p:nvPr/>
        </p:nvPicPr>
        <p:blipFill>
          <a:blip r:embed="rId7" cstate="print">
            <a:clrChange>
              <a:clrFrom>
                <a:srgbClr val="FDFDFD"/>
              </a:clrFrom>
              <a:clrTo>
                <a:srgbClr val="FDFDFD">
                  <a:alpha val="0"/>
                </a:srgbClr>
              </a:clrTo>
            </a:clrChange>
          </a:blip>
          <a:stretch>
            <a:fillRect/>
          </a:stretch>
        </p:blipFill>
        <p:spPr>
          <a:xfrm>
            <a:off x="6705600" y="775263"/>
            <a:ext cx="1477575" cy="814800"/>
          </a:xfrm>
          <a:prstGeom prst="rect">
            <a:avLst/>
          </a:prstGeom>
        </p:spPr>
      </p:pic>
      <p:pic>
        <p:nvPicPr>
          <p:cNvPr id="20" name="Picture 2" descr="flerovlab new logotype">
            <a:extLst>
              <a:ext uri="{FF2B5EF4-FFF2-40B4-BE49-F238E27FC236}">
                <a16:creationId xmlns:a16="http://schemas.microsoft.com/office/drawing/2014/main" xmlns="" id="{7D776776-8965-F84A-A660-85D824F86EC1}"/>
              </a:ext>
            </a:extLst>
          </p:cNvPr>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5123402" y="620688"/>
            <a:ext cx="1365250" cy="1123950"/>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Content Placeholder 4">
            <a:extLst>
              <a:ext uri="{FF2B5EF4-FFF2-40B4-BE49-F238E27FC236}">
                <a16:creationId xmlns:a16="http://schemas.microsoft.com/office/drawing/2014/main" xmlns="" id="{7EB76105-BC3F-1B47-8D47-2EBF5A5AF374}"/>
              </a:ext>
            </a:extLst>
          </p:cNvPr>
          <p:cNvPicPr>
            <a:picLocks noChangeAspect="1"/>
          </p:cNvPicPr>
          <p:nvPr/>
        </p:nvPicPr>
        <p:blipFill>
          <a:blip r:embed="rId9">
            <a:extLst>
              <a:ext uri="{28A0092B-C50C-407E-A947-70E740481C1C}">
                <a14:useLocalDpi xmlns:a14="http://schemas.microsoft.com/office/drawing/2010/main" xmlns=""/>
              </a:ext>
            </a:extLst>
          </a:blip>
          <a:stretch>
            <a:fillRect/>
          </a:stretch>
        </p:blipFill>
        <p:spPr>
          <a:xfrm>
            <a:off x="9240654" y="2931056"/>
            <a:ext cx="2490630" cy="2698182"/>
          </a:xfrm>
          <a:prstGeom prst="rect">
            <a:avLst/>
          </a:prstGeom>
        </p:spPr>
      </p:pic>
      <p:sp>
        <p:nvSpPr>
          <p:cNvPr id="5" name="ZoneTexte 4">
            <a:extLst>
              <a:ext uri="{FF2B5EF4-FFF2-40B4-BE49-F238E27FC236}">
                <a16:creationId xmlns:a16="http://schemas.microsoft.com/office/drawing/2014/main" xmlns="" id="{874E8893-84EA-FF46-B39F-CC6B667ED439}"/>
              </a:ext>
            </a:extLst>
          </p:cNvPr>
          <p:cNvSpPr txBox="1"/>
          <p:nvPr/>
        </p:nvSpPr>
        <p:spPr>
          <a:xfrm>
            <a:off x="8623808" y="5800150"/>
            <a:ext cx="3493585" cy="646331"/>
          </a:xfrm>
          <a:prstGeom prst="rect">
            <a:avLst/>
          </a:prstGeom>
          <a:noFill/>
        </p:spPr>
        <p:txBody>
          <a:bodyPr wrap="none" rtlCol="0">
            <a:spAutoFit/>
          </a:bodyPr>
          <a:lstStyle/>
          <a:p>
            <a:pPr algn="ctr"/>
            <a:r>
              <a:rPr lang="en-US" altLang="ru-RU" b="1" dirty="0">
                <a:solidFill>
                  <a:srgbClr val="FF0000"/>
                </a:solidFill>
                <a:latin typeface="Times New Roman" panose="02020603050405020304" pitchFamily="18" charset="0"/>
                <a:cs typeface="Times New Roman" panose="02020603050405020304" pitchFamily="18" charset="0"/>
              </a:rPr>
              <a:t>Detectors &amp; Data Taking Systems</a:t>
            </a:r>
            <a:br>
              <a:rPr lang="en-US" altLang="ru-RU" b="1" dirty="0">
                <a:solidFill>
                  <a:srgbClr val="FF0000"/>
                </a:solidFill>
                <a:latin typeface="Times New Roman" panose="02020603050405020304" pitchFamily="18" charset="0"/>
                <a:cs typeface="Times New Roman" panose="02020603050405020304" pitchFamily="18" charset="0"/>
              </a:rPr>
            </a:br>
            <a:r>
              <a:rPr lang="en-US" altLang="ru-RU" b="1" dirty="0">
                <a:solidFill>
                  <a:srgbClr val="0066FF"/>
                </a:solidFill>
                <a:latin typeface="Times New Roman" panose="02020603050405020304" pitchFamily="18" charset="0"/>
                <a:cs typeface="Times New Roman" panose="02020603050405020304" pitchFamily="18" charset="0"/>
              </a:rPr>
              <a:t>under testing</a:t>
            </a:r>
            <a:endParaRPr lang="en-GB" dirty="0"/>
          </a:p>
        </p:txBody>
      </p:sp>
    </p:spTree>
    <p:extLst>
      <p:ext uri="{BB962C8B-B14F-4D97-AF65-F5344CB8AC3E}">
        <p14:creationId xmlns:p14="http://schemas.microsoft.com/office/powerpoint/2010/main" xmlns="" val="653955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60159"/>
            <a:ext cx="12097344" cy="36933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Status of the Factory of Superheavy Elements: Separators GFS-2 and GFS-3</a:t>
            </a:r>
            <a:endParaRPr lang="en-GB" b="1" i="1" dirty="0">
              <a:solidFill>
                <a:srgbClr val="C00000"/>
              </a:solidFill>
              <a:latin typeface="Arial" pitchFamily="34" charset="0"/>
              <a:ea typeface="Times New Roman" pitchFamily="18" charset="0"/>
              <a:cs typeface="Arial" pitchFamily="34" charset="0"/>
            </a:endParaRPr>
          </a:p>
        </p:txBody>
      </p:sp>
      <p:sp>
        <p:nvSpPr>
          <p:cNvPr id="7" name="Title 1">
            <a:extLst>
              <a:ext uri="{FF2B5EF4-FFF2-40B4-BE49-F238E27FC236}">
                <a16:creationId xmlns:a16="http://schemas.microsoft.com/office/drawing/2014/main" xmlns="" id="{ECCEBCF4-277F-42A0-A8E1-52A2E9E3D556}"/>
              </a:ext>
            </a:extLst>
          </p:cNvPr>
          <p:cNvSpPr txBox="1">
            <a:spLocks/>
          </p:cNvSpPr>
          <p:nvPr/>
        </p:nvSpPr>
        <p:spPr>
          <a:xfrm>
            <a:off x="-600744" y="582932"/>
            <a:ext cx="7772400" cy="66175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11" name="Content Placeholder 3">
            <a:extLst>
              <a:ext uri="{FF2B5EF4-FFF2-40B4-BE49-F238E27FC236}">
                <a16:creationId xmlns:a16="http://schemas.microsoft.com/office/drawing/2014/main" xmlns="" id="{0E31DC41-5371-4045-83DB-9AA00BF868EE}"/>
              </a:ext>
            </a:extLst>
          </p:cNvPr>
          <p:cNvSpPr txBox="1">
            <a:spLocks/>
          </p:cNvSpPr>
          <p:nvPr/>
        </p:nvSpPr>
        <p:spPr>
          <a:xfrm>
            <a:off x="4488170" y="963215"/>
            <a:ext cx="3505200" cy="1981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xmlns="" id="{E923A40B-9FF6-4434-AB9C-2AF0136C2937}"/>
              </a:ext>
            </a:extLst>
          </p:cNvPr>
          <p:cNvSpPr/>
          <p:nvPr/>
        </p:nvSpPr>
        <p:spPr>
          <a:xfrm>
            <a:off x="299375" y="611501"/>
            <a:ext cx="6660721" cy="430887"/>
          </a:xfrm>
          <a:prstGeom prst="rect">
            <a:avLst/>
          </a:prstGeom>
        </p:spPr>
        <p:txBody>
          <a:bodyPr wrap="square">
            <a:spAutoFit/>
          </a:bodyPr>
          <a:lstStyle/>
          <a:p>
            <a:r>
              <a:rPr lang="en-US" sz="2200" b="1" u="sng" dirty="0">
                <a:solidFill>
                  <a:srgbClr val="002060"/>
                </a:solidFill>
                <a:effectLst>
                  <a:outerShdw blurRad="38100" dist="38100" dir="2700000" algn="tl">
                    <a:srgbClr val="000000">
                      <a:alpha val="43137"/>
                    </a:srgbClr>
                  </a:outerShdw>
                </a:effectLst>
              </a:rPr>
              <a:t>Gas-filled pre-separator GFS-3 (QVDHQHQVD)</a:t>
            </a:r>
            <a:endParaRPr lang="ru-RU" sz="2200" b="1" u="sng" dirty="0">
              <a:solidFill>
                <a:srgbClr val="002060"/>
              </a:solidFill>
              <a:effectLst>
                <a:outerShdw blurRad="38100" dist="38100" dir="2700000" algn="tl">
                  <a:srgbClr val="000000">
                    <a:alpha val="43137"/>
                  </a:srgbClr>
                </a:outerShdw>
              </a:effectLst>
            </a:endParaRPr>
          </a:p>
        </p:txBody>
      </p:sp>
      <p:pic>
        <p:nvPicPr>
          <p:cNvPr id="13" name="Picture 1">
            <a:extLst>
              <a:ext uri="{FF2B5EF4-FFF2-40B4-BE49-F238E27FC236}">
                <a16:creationId xmlns:a16="http://schemas.microsoft.com/office/drawing/2014/main" xmlns="" id="{14CD27BF-C4BA-4DE2-8925-8B1A9719AEEC}"/>
              </a:ext>
            </a:extLst>
          </p:cNvPr>
          <p:cNvPicPr>
            <a:picLocks noChangeAspect="1"/>
          </p:cNvPicPr>
          <p:nvPr/>
        </p:nvPicPr>
        <p:blipFill>
          <a:blip r:embed="rId3" cstate="screen">
            <a:extLst>
              <a:ext uri="{BEBA8EAE-BF5A-486C-A8C5-ECC9F3942E4B}">
                <a14:imgProps xmlns:a14="http://schemas.microsoft.com/office/drawing/2010/main" xmlns="">
                  <a14:imgLayer r:embed="rId4">
                    <a14:imgEffect>
                      <a14:brightnessContrast contrast="20000"/>
                    </a14:imgEffect>
                  </a14:imgLayer>
                </a14:imgProps>
              </a:ext>
              <a:ext uri="{28A0092B-C50C-407E-A947-70E740481C1C}">
                <a14:useLocalDpi xmlns:a14="http://schemas.microsoft.com/office/drawing/2010/main" xmlns=""/>
              </a:ext>
            </a:extLst>
          </a:blip>
          <a:stretch>
            <a:fillRect/>
          </a:stretch>
        </p:blipFill>
        <p:spPr>
          <a:xfrm>
            <a:off x="3110262" y="1211877"/>
            <a:ext cx="4488160" cy="3465076"/>
          </a:xfrm>
          <a:prstGeom prst="rect">
            <a:avLst/>
          </a:prstGeom>
        </p:spPr>
      </p:pic>
      <p:pic>
        <p:nvPicPr>
          <p:cNvPr id="14" name="Picture 3">
            <a:extLst>
              <a:ext uri="{FF2B5EF4-FFF2-40B4-BE49-F238E27FC236}">
                <a16:creationId xmlns:a16="http://schemas.microsoft.com/office/drawing/2014/main" xmlns="" id="{AEDA184B-D419-4A35-9E05-B03E6D5C6DBB}"/>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684620" y="740656"/>
            <a:ext cx="4254172" cy="2724648"/>
          </a:xfrm>
          <a:prstGeom prst="rect">
            <a:avLst/>
          </a:prstGeom>
        </p:spPr>
      </p:pic>
      <p:sp>
        <p:nvSpPr>
          <p:cNvPr id="15" name="TextBox 14">
            <a:extLst>
              <a:ext uri="{FF2B5EF4-FFF2-40B4-BE49-F238E27FC236}">
                <a16:creationId xmlns:a16="http://schemas.microsoft.com/office/drawing/2014/main" xmlns="" id="{6C7AE0E3-FEA0-4300-BF91-5B636EDC8223}"/>
              </a:ext>
            </a:extLst>
          </p:cNvPr>
          <p:cNvSpPr txBox="1"/>
          <p:nvPr/>
        </p:nvSpPr>
        <p:spPr>
          <a:xfrm>
            <a:off x="10599964" y="3017053"/>
            <a:ext cx="1338828" cy="400110"/>
          </a:xfrm>
          <a:prstGeom prst="rect">
            <a:avLst/>
          </a:prstGeom>
          <a:noFill/>
        </p:spPr>
        <p:txBody>
          <a:bodyPr wrap="none" rtlCol="0">
            <a:spAutoFit/>
          </a:bodyPr>
          <a:lstStyle/>
          <a:p>
            <a:r>
              <a:rPr lang="en-US" sz="2000" b="1" dirty="0">
                <a:solidFill>
                  <a:srgbClr val="0066FF"/>
                </a:solidFill>
                <a:latin typeface="Times New Roman" panose="02020603050405020304" pitchFamily="18" charset="0"/>
                <a:cs typeface="Times New Roman" panose="02020603050405020304" pitchFamily="18" charset="0"/>
              </a:rPr>
              <a:t>17.12.2018</a:t>
            </a:r>
            <a:endParaRPr lang="ru-RU" sz="2000" b="1" dirty="0">
              <a:solidFill>
                <a:srgbClr val="0066FF"/>
              </a:solidFill>
              <a:latin typeface="Times New Roman" panose="02020603050405020304" pitchFamily="18" charset="0"/>
              <a:cs typeface="Times New Roman" panose="02020603050405020304" pitchFamily="18" charset="0"/>
            </a:endParaRPr>
          </a:p>
        </p:txBody>
      </p:sp>
      <p:sp>
        <p:nvSpPr>
          <p:cNvPr id="16" name="Content Placeholder 3">
            <a:extLst>
              <a:ext uri="{FF2B5EF4-FFF2-40B4-BE49-F238E27FC236}">
                <a16:creationId xmlns:a16="http://schemas.microsoft.com/office/drawing/2014/main" xmlns="" id="{FCB142CB-73AC-412C-9F4A-6333B9311E18}"/>
              </a:ext>
            </a:extLst>
          </p:cNvPr>
          <p:cNvSpPr txBox="1">
            <a:spLocks/>
          </p:cNvSpPr>
          <p:nvPr/>
        </p:nvSpPr>
        <p:spPr>
          <a:xfrm>
            <a:off x="7989061" y="3722576"/>
            <a:ext cx="3186844" cy="12018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GFS-3: </a:t>
            </a:r>
          </a:p>
          <a:p>
            <a:r>
              <a:rPr lang="en-US" sz="2000" b="1" dirty="0">
                <a:solidFill>
                  <a:srgbClr val="C00000"/>
                </a:solidFill>
                <a:latin typeface="Times New Roman" panose="02020603050405020304" pitchFamily="18" charset="0"/>
                <a:cs typeface="Times New Roman" panose="02020603050405020304" pitchFamily="18" charset="0"/>
              </a:rPr>
              <a:t>installation – May 2019</a:t>
            </a:r>
          </a:p>
          <a:p>
            <a:r>
              <a:rPr lang="en-US" sz="2000" b="1" dirty="0">
                <a:solidFill>
                  <a:srgbClr val="C00000"/>
                </a:solidFill>
                <a:latin typeface="Times New Roman" panose="02020603050405020304" pitchFamily="18" charset="0"/>
                <a:cs typeface="Times New Roman" panose="02020603050405020304" pitchFamily="18" charset="0"/>
              </a:rPr>
              <a:t>launching - 2020</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xmlns="" id="{8F0F5B03-A2FB-4055-8286-D1427783388E}"/>
              </a:ext>
            </a:extLst>
          </p:cNvPr>
          <p:cNvSpPr/>
          <p:nvPr/>
        </p:nvSpPr>
        <p:spPr>
          <a:xfrm>
            <a:off x="459718" y="5220812"/>
            <a:ext cx="11272563" cy="1323439"/>
          </a:xfrm>
          <a:prstGeom prst="rect">
            <a:avLst/>
          </a:prstGeom>
          <a:solidFill>
            <a:schemeClr val="accent3">
              <a:lumMod val="60000"/>
              <a:lumOff val="40000"/>
            </a:schemeClr>
          </a:solidFill>
        </p:spPr>
        <p:txBody>
          <a:bodyPr wrap="square">
            <a:spAutoFit/>
          </a:bodyPr>
          <a:lstStyle/>
          <a:p>
            <a:pPr algn="just"/>
            <a:r>
              <a:rPr lang="en-GB" sz="2000" dirty="0">
                <a:solidFill>
                  <a:srgbClr val="C00000"/>
                </a:solidFill>
                <a:latin typeface="Arial" panose="020B0604020202020204" pitchFamily="34" charset="0"/>
                <a:cs typeface="Arial" panose="020B0604020202020204" pitchFamily="34" charset="0"/>
              </a:rPr>
              <a:t>The PAC recognizes efforts made by the Laboratory in order to prepare for the commissioning of the SHE Factory as well as the progress in the construction of GFS-2, appreciates this work, and supports its continuation. The PAC expects a report about the in-beam tests on the performance of the GFS-2 separator and on the optimal conditions of operation at the next meeting. </a:t>
            </a:r>
          </a:p>
        </p:txBody>
      </p:sp>
      <p:sp>
        <p:nvSpPr>
          <p:cNvPr id="4" name="ZoneTexte 3">
            <a:extLst>
              <a:ext uri="{FF2B5EF4-FFF2-40B4-BE49-F238E27FC236}">
                <a16:creationId xmlns:a16="http://schemas.microsoft.com/office/drawing/2014/main" xmlns="" id="{75EA1001-29B2-3945-8401-0AF461006B80}"/>
              </a:ext>
            </a:extLst>
          </p:cNvPr>
          <p:cNvSpPr txBox="1"/>
          <p:nvPr/>
        </p:nvSpPr>
        <p:spPr>
          <a:xfrm>
            <a:off x="-363828" y="1791174"/>
            <a:ext cx="3658501" cy="2821285"/>
          </a:xfrm>
          <a:prstGeom prst="rect">
            <a:avLst/>
          </a:prstGeom>
          <a:noFill/>
        </p:spPr>
        <p:txBody>
          <a:bodyPr wrap="square" rtlCol="0">
            <a:spAutoFit/>
          </a:bodyPr>
          <a:lstStyle/>
          <a:p>
            <a:pPr marL="984250" indent="-355600">
              <a:spcAft>
                <a:spcPts val="1000"/>
              </a:spcAft>
              <a:buClr>
                <a:srgbClr val="FF0000"/>
              </a:buClr>
              <a:buFont typeface="Wingdings" panose="05000000000000000000" pitchFamily="2" charset="2"/>
              <a:buChar char="Ø"/>
              <a:defRPr/>
            </a:pPr>
            <a:r>
              <a:rPr lang="en-US" altLang="ru-RU" b="1" dirty="0">
                <a:solidFill>
                  <a:srgbClr val="003399"/>
                </a:solidFill>
                <a:latin typeface="Times New Roman" panose="02020603050405020304" pitchFamily="18" charset="0"/>
                <a:cs typeface="Times New Roman" panose="02020603050405020304" pitchFamily="18" charset="0"/>
              </a:rPr>
              <a:t>chemistry;</a:t>
            </a:r>
          </a:p>
          <a:p>
            <a:pPr marL="984250" indent="-355600">
              <a:spcAft>
                <a:spcPts val="1000"/>
              </a:spcAft>
              <a:buClr>
                <a:srgbClr val="FF0000"/>
              </a:buClr>
              <a:buFont typeface="Wingdings" panose="05000000000000000000" pitchFamily="2" charset="2"/>
              <a:buChar char="Ø"/>
              <a:defRPr/>
            </a:pPr>
            <a:r>
              <a:rPr lang="en-US" altLang="ru-RU" b="1" dirty="0">
                <a:solidFill>
                  <a:srgbClr val="003399"/>
                </a:solidFill>
                <a:latin typeface="Times New Roman" panose="02020603050405020304" pitchFamily="18" charset="0"/>
                <a:cs typeface="Times New Roman" panose="02020603050405020304" pitchFamily="18" charset="0"/>
              </a:rPr>
              <a:t>fusion and multi-nucleon transfer reactions;</a:t>
            </a:r>
          </a:p>
          <a:p>
            <a:pPr marL="984250" indent="-355600">
              <a:spcAft>
                <a:spcPts val="1000"/>
              </a:spcAft>
              <a:buClr>
                <a:srgbClr val="FF0000"/>
              </a:buClr>
              <a:buFont typeface="Wingdings" panose="05000000000000000000" pitchFamily="2" charset="2"/>
              <a:buChar char="Ø"/>
              <a:defRPr/>
            </a:pPr>
            <a:r>
              <a:rPr lang="en-US" altLang="ru-RU" b="1" dirty="0">
                <a:solidFill>
                  <a:srgbClr val="003399"/>
                </a:solidFill>
                <a:latin typeface="Times New Roman" panose="02020603050405020304" pitchFamily="18" charset="0"/>
                <a:cs typeface="Times New Roman" panose="02020603050405020304" pitchFamily="18" charset="0"/>
              </a:rPr>
              <a:t>mass-spectrometry and nuclear spectroscopy;</a:t>
            </a:r>
          </a:p>
          <a:p>
            <a:pPr marL="984250" indent="-355600">
              <a:spcAft>
                <a:spcPts val="1000"/>
              </a:spcAft>
              <a:buClr>
                <a:srgbClr val="FF0000"/>
              </a:buClr>
              <a:buFont typeface="Wingdings" panose="05000000000000000000" pitchFamily="2" charset="2"/>
              <a:buChar char="Ø"/>
              <a:defRPr/>
            </a:pPr>
            <a:r>
              <a:rPr lang="en-US" altLang="ru-RU" b="1" dirty="0">
                <a:solidFill>
                  <a:srgbClr val="003399"/>
                </a:solidFill>
                <a:latin typeface="Times New Roman" panose="02020603050405020304" pitchFamily="18" charset="0"/>
                <a:cs typeface="Times New Roman" panose="02020603050405020304" pitchFamily="18" charset="0"/>
              </a:rPr>
              <a:t>laser spectroscopy of heavy atoms.</a:t>
            </a:r>
            <a:endParaRPr lang="ru-RU" altLang="ru-RU" b="1" dirty="0">
              <a:solidFill>
                <a:srgbClr val="003399"/>
              </a:solidFill>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xmlns="" val="1384080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60159"/>
            <a:ext cx="12097344" cy="36933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Status of the Factory of Superheavy Elements: </a:t>
            </a:r>
            <a:r>
              <a:rPr lang="en-US" b="1" i="1" dirty="0" err="1">
                <a:solidFill>
                  <a:srgbClr val="C00000"/>
                </a:solidFill>
                <a:latin typeface="Arial" pitchFamily="34" charset="0"/>
                <a:ea typeface="Times New Roman" pitchFamily="18" charset="0"/>
                <a:cs typeface="Arial" pitchFamily="34" charset="0"/>
              </a:rPr>
              <a:t>Programme</a:t>
            </a:r>
            <a:r>
              <a:rPr lang="en-US" b="1" i="1" dirty="0">
                <a:solidFill>
                  <a:srgbClr val="C00000"/>
                </a:solidFill>
                <a:latin typeface="Arial" pitchFamily="34" charset="0"/>
                <a:ea typeface="Times New Roman" pitchFamily="18" charset="0"/>
                <a:cs typeface="Arial" pitchFamily="34" charset="0"/>
              </a:rPr>
              <a:t> of Day-1 experiments at the SHE Factory </a:t>
            </a:r>
            <a:endParaRPr lang="en-GB" b="1" i="1" dirty="0">
              <a:solidFill>
                <a:srgbClr val="C00000"/>
              </a:solidFill>
              <a:latin typeface="Arial" pitchFamily="34" charset="0"/>
              <a:ea typeface="Times New Roman" pitchFamily="18" charset="0"/>
              <a:cs typeface="Arial" pitchFamily="34" charset="0"/>
            </a:endParaRPr>
          </a:p>
        </p:txBody>
      </p:sp>
      <p:pic>
        <p:nvPicPr>
          <p:cNvPr id="4" name="Рисунок 3">
            <a:extLst>
              <a:ext uri="{FF2B5EF4-FFF2-40B4-BE49-F238E27FC236}">
                <a16:creationId xmlns:a16="http://schemas.microsoft.com/office/drawing/2014/main" xmlns="" id="{CDE44143-C308-40E6-A8B7-0433F5493FE7}"/>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262971" y="464980"/>
            <a:ext cx="2824466" cy="2933766"/>
          </a:xfrm>
          <a:prstGeom prst="rect">
            <a:avLst/>
          </a:prstGeom>
        </p:spPr>
      </p:pic>
      <p:sp>
        <p:nvSpPr>
          <p:cNvPr id="7" name="Прямоугольник 6">
            <a:extLst>
              <a:ext uri="{FF2B5EF4-FFF2-40B4-BE49-F238E27FC236}">
                <a16:creationId xmlns:a16="http://schemas.microsoft.com/office/drawing/2014/main" xmlns="" id="{BDBFBA0B-15AF-46FC-B5D3-65A50CE9A339}"/>
              </a:ext>
            </a:extLst>
          </p:cNvPr>
          <p:cNvSpPr/>
          <p:nvPr/>
        </p:nvSpPr>
        <p:spPr>
          <a:xfrm>
            <a:off x="9984432" y="2996952"/>
            <a:ext cx="1784463" cy="338554"/>
          </a:xfrm>
          <a:prstGeom prst="rect">
            <a:avLst/>
          </a:prstGeom>
        </p:spPr>
        <p:txBody>
          <a:bodyPr wrap="none">
            <a:spAutoFit/>
          </a:bodyPr>
          <a:lstStyle/>
          <a:p>
            <a:r>
              <a:rPr lang="en-US" altLang="ru-RU" sz="1600" b="1" kern="0" dirty="0">
                <a:solidFill>
                  <a:schemeClr val="bg1"/>
                </a:solidFill>
              </a:rPr>
              <a:t>Vladimir </a:t>
            </a:r>
            <a:r>
              <a:rPr lang="en-US" altLang="ru-RU" sz="1600" b="1" kern="0" dirty="0" err="1">
                <a:solidFill>
                  <a:schemeClr val="bg1"/>
                </a:solidFill>
              </a:rPr>
              <a:t>Utyonkov</a:t>
            </a:r>
            <a:endParaRPr lang="ru-RU" sz="1600" dirty="0">
              <a:solidFill>
                <a:schemeClr val="bg1"/>
              </a:solidFill>
            </a:endParaRPr>
          </a:p>
        </p:txBody>
      </p:sp>
      <p:sp>
        <p:nvSpPr>
          <p:cNvPr id="5" name="Прямоугольник 4">
            <a:extLst>
              <a:ext uri="{FF2B5EF4-FFF2-40B4-BE49-F238E27FC236}">
                <a16:creationId xmlns:a16="http://schemas.microsoft.com/office/drawing/2014/main" xmlns="" id="{A8D8D9B4-A4ED-48D9-8181-E35B983CCAD9}"/>
              </a:ext>
            </a:extLst>
          </p:cNvPr>
          <p:cNvSpPr/>
          <p:nvPr/>
        </p:nvSpPr>
        <p:spPr>
          <a:xfrm>
            <a:off x="189069" y="702394"/>
            <a:ext cx="8727741" cy="1477328"/>
          </a:xfrm>
          <a:prstGeom prst="rect">
            <a:avLst/>
          </a:prstGeom>
        </p:spPr>
        <p:txBody>
          <a:bodyPr wrap="square">
            <a:spAutoFit/>
          </a:bodyPr>
          <a:lstStyle/>
          <a:p>
            <a:pPr marL="342900" indent="-342900" algn="just">
              <a:buFont typeface="+mj-lt"/>
              <a:buAutoNum type="arabicPeriod"/>
            </a:pPr>
            <a:r>
              <a:rPr lang="en-US" dirty="0">
                <a:solidFill>
                  <a:srgbClr val="002060"/>
                </a:solidFill>
              </a:rPr>
              <a:t>At the first stage, in order to characterize the experimental set-up, a set of test experiments will be carried out, using fusion reactions</a:t>
            </a:r>
          </a:p>
          <a:p>
            <a:pPr marL="342900" indent="-342900" algn="just">
              <a:buFont typeface="+mj-lt"/>
              <a:buAutoNum type="arabicPeriod"/>
            </a:pPr>
            <a:endParaRPr lang="en-US" dirty="0">
              <a:solidFill>
                <a:srgbClr val="002060"/>
              </a:solidFill>
            </a:endParaRPr>
          </a:p>
          <a:p>
            <a:pPr algn="just"/>
            <a:endParaRPr lang="en-US" dirty="0">
              <a:solidFill>
                <a:srgbClr val="002060"/>
              </a:solidFill>
            </a:endParaRPr>
          </a:p>
          <a:p>
            <a:pPr marL="342900" indent="-342900" algn="just">
              <a:buFont typeface="+mj-lt"/>
              <a:buAutoNum type="arabicPeriod"/>
            </a:pPr>
            <a:endParaRPr lang="ru-RU" dirty="0">
              <a:solidFill>
                <a:srgbClr val="002060"/>
              </a:solidFill>
            </a:endParaRPr>
          </a:p>
        </p:txBody>
      </p:sp>
      <p:sp>
        <p:nvSpPr>
          <p:cNvPr id="9" name="Rectangle 2">
            <a:extLst>
              <a:ext uri="{FF2B5EF4-FFF2-40B4-BE49-F238E27FC236}">
                <a16:creationId xmlns:a16="http://schemas.microsoft.com/office/drawing/2014/main" xmlns="" id="{855A6E02-5843-4720-A3BF-BAB8BA86131F}"/>
              </a:ext>
            </a:extLst>
          </p:cNvPr>
          <p:cNvSpPr txBox="1">
            <a:spLocks noChangeArrowheads="1"/>
          </p:cNvSpPr>
          <p:nvPr/>
        </p:nvSpPr>
        <p:spPr bwMode="auto">
          <a:xfrm>
            <a:off x="479376" y="1268760"/>
            <a:ext cx="7786742" cy="17905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600" b="1" i="0" u="none" strike="noStrike" kern="0" cap="none" spc="0" normalizeH="0" baseline="30000" noProof="0" dirty="0" err="1">
                <a:ln>
                  <a:noFill/>
                </a:ln>
                <a:solidFill>
                  <a:srgbClr val="0000FF"/>
                </a:solidFill>
                <a:uLnTx/>
                <a:uFillTx/>
                <a:latin typeface="Calibri" pitchFamily="34" charset="0"/>
                <a:ea typeface="+mj-ea"/>
                <a:cs typeface="Calibri" pitchFamily="34" charset="0"/>
              </a:rPr>
              <a:t>nat</a:t>
            </a:r>
            <a:r>
              <a:rPr kumimoji="0" lang="en-US" altLang="ja-JP" b="1" i="0" u="none" strike="noStrike" kern="0" cap="none" spc="0" normalizeH="0" baseline="0" noProof="0" dirty="0" err="1">
                <a:ln>
                  <a:noFill/>
                </a:ln>
                <a:solidFill>
                  <a:srgbClr val="0000FF"/>
                </a:solidFill>
                <a:uLnTx/>
                <a:uFillTx/>
                <a:latin typeface="Calibri" pitchFamily="34" charset="0"/>
                <a:ea typeface="+mj-ea"/>
                <a:cs typeface="Calibri" pitchFamily="34" charset="0"/>
              </a:rPr>
              <a:t>Yb</a:t>
            </a:r>
            <a:r>
              <a:rPr lang="en-US" altLang="ja-JP" b="1" kern="0" dirty="0">
                <a:solidFill>
                  <a:srgbClr val="0000FF"/>
                </a:solidFill>
                <a:latin typeface="Calibri" pitchFamily="34" charset="0"/>
                <a:ea typeface="+mj-ea"/>
                <a:cs typeface="Calibri" pitchFamily="34" charset="0"/>
              </a:rPr>
              <a:t>+</a:t>
            </a:r>
            <a:r>
              <a:rPr lang="en-US" altLang="ja-JP" sz="2400" b="1" kern="0" baseline="30000" dirty="0">
                <a:solidFill>
                  <a:srgbClr val="0000FF"/>
                </a:solidFill>
                <a:latin typeface="Calibri" pitchFamily="34" charset="0"/>
                <a:ea typeface="+mj-ea"/>
                <a:cs typeface="Calibri" pitchFamily="34" charset="0"/>
              </a:rPr>
              <a:t>40</a:t>
            </a:r>
            <a:r>
              <a:rPr lang="en-US" altLang="ja-JP" b="1" kern="0" dirty="0">
                <a:solidFill>
                  <a:srgbClr val="0000FF"/>
                </a:solidFill>
                <a:latin typeface="Calibri" pitchFamily="34" charset="0"/>
                <a:ea typeface="+mj-ea"/>
                <a:cs typeface="Calibri" pitchFamily="34" charset="0"/>
              </a:rPr>
              <a:t>Ar</a:t>
            </a:r>
            <a:r>
              <a:rPr lang="en-US" altLang="ja-JP" b="1" kern="0" dirty="0">
                <a:solidFill>
                  <a:srgbClr val="0000FF"/>
                </a:solidFill>
                <a:latin typeface="Calibri" pitchFamily="34" charset="0"/>
                <a:ea typeface="+mj-ea"/>
                <a:cs typeface="Calibri" pitchFamily="34" charset="0"/>
                <a:sym typeface="Symbol"/>
              </a:rPr>
              <a:t></a:t>
            </a:r>
            <a:r>
              <a:rPr lang="en-US" altLang="ja-JP" b="1" kern="0" dirty="0">
                <a:solidFill>
                  <a:srgbClr val="0000FF"/>
                </a:solidFill>
                <a:latin typeface="Calibri" pitchFamily="34" charset="0"/>
                <a:cs typeface="Calibri" pitchFamily="34" charset="0"/>
              </a:rPr>
              <a:t>Ra</a:t>
            </a:r>
            <a:r>
              <a:rPr lang="en-US" altLang="ja-JP" b="1" kern="0" dirty="0">
                <a:solidFill>
                  <a:srgbClr val="0000FF"/>
                </a:solidFill>
                <a:latin typeface="Calibri" pitchFamily="34" charset="0"/>
                <a:ea typeface="+mj-ea"/>
                <a:cs typeface="Calibri" pitchFamily="34" charset="0"/>
              </a:rPr>
              <a:t>, </a:t>
            </a:r>
            <a:r>
              <a:rPr lang="en-US" altLang="ja-JP" sz="2600" b="1" kern="0" baseline="30000" dirty="0">
                <a:solidFill>
                  <a:srgbClr val="0000FF"/>
                </a:solidFill>
                <a:latin typeface="Calibri" pitchFamily="34" charset="0"/>
                <a:cs typeface="Calibri" pitchFamily="34" charset="0"/>
              </a:rPr>
              <a:t>nat</a:t>
            </a:r>
            <a:r>
              <a:rPr lang="en-US" altLang="ja-JP" b="1" kern="0" dirty="0">
                <a:solidFill>
                  <a:srgbClr val="0000FF"/>
                </a:solidFill>
                <a:latin typeface="Calibri" pitchFamily="34" charset="0"/>
                <a:cs typeface="Calibri" pitchFamily="34" charset="0"/>
              </a:rPr>
              <a:t>Yb+</a:t>
            </a:r>
            <a:r>
              <a:rPr lang="en-US" altLang="ja-JP" sz="2400" b="1" kern="0" baseline="30000" dirty="0">
                <a:solidFill>
                  <a:srgbClr val="0000FF"/>
                </a:solidFill>
                <a:latin typeface="Calibri" pitchFamily="34" charset="0"/>
                <a:cs typeface="Calibri" pitchFamily="34" charset="0"/>
              </a:rPr>
              <a:t>48</a:t>
            </a:r>
            <a:r>
              <a:rPr lang="en-US" altLang="ja-JP" b="1" kern="0" dirty="0">
                <a:solidFill>
                  <a:srgbClr val="0000FF"/>
                </a:solidFill>
                <a:latin typeface="Calibri" pitchFamily="34" charset="0"/>
                <a:cs typeface="Calibri" pitchFamily="34" charset="0"/>
              </a:rPr>
              <a:t>Ca</a:t>
            </a:r>
            <a:r>
              <a:rPr lang="en-US" altLang="ja-JP" b="1" kern="0" dirty="0">
                <a:solidFill>
                  <a:srgbClr val="0000FF"/>
                </a:solidFill>
                <a:latin typeface="Calibri" pitchFamily="34" charset="0"/>
                <a:cs typeface="Calibri" pitchFamily="34" charset="0"/>
                <a:sym typeface="Symbol"/>
              </a:rPr>
              <a:t> </a:t>
            </a:r>
            <a:r>
              <a:rPr lang="en-US" altLang="ja-JP" b="1" kern="0" dirty="0">
                <a:solidFill>
                  <a:srgbClr val="0000FF"/>
                </a:solidFill>
                <a:latin typeface="Calibri" pitchFamily="34" charset="0"/>
                <a:cs typeface="Calibri" pitchFamily="34" charset="0"/>
              </a:rPr>
              <a:t>Th,</a:t>
            </a:r>
            <a:r>
              <a:rPr lang="en-US" altLang="ja-JP" b="1" kern="0" dirty="0">
                <a:solidFill>
                  <a:srgbClr val="0000FF"/>
                </a:solidFill>
                <a:latin typeface="Calibri" pitchFamily="34" charset="0"/>
                <a:ea typeface="+mj-ea"/>
                <a:cs typeface="Calibri" pitchFamily="34" charset="0"/>
              </a:rPr>
              <a:t> </a:t>
            </a:r>
            <a:r>
              <a:rPr lang="en-US" altLang="ja-JP" sz="2400" b="1" kern="0" baseline="30000" dirty="0">
                <a:solidFill>
                  <a:srgbClr val="0000FF"/>
                </a:solidFill>
                <a:latin typeface="Calibri" pitchFamily="34" charset="0"/>
                <a:ea typeface="+mj-ea"/>
                <a:cs typeface="Calibri" pitchFamily="34" charset="0"/>
              </a:rPr>
              <a:t>170</a:t>
            </a:r>
            <a:r>
              <a:rPr lang="en-US" altLang="ja-JP" b="1" kern="0" dirty="0">
                <a:solidFill>
                  <a:srgbClr val="0000FF"/>
                </a:solidFill>
                <a:latin typeface="Calibri" pitchFamily="34" charset="0"/>
                <a:ea typeface="+mj-ea"/>
                <a:cs typeface="Calibri" pitchFamily="34" charset="0"/>
              </a:rPr>
              <a:t>Er+</a:t>
            </a:r>
            <a:r>
              <a:rPr lang="en-US" altLang="ja-JP" sz="2400" b="1" kern="0" baseline="30000" dirty="0">
                <a:solidFill>
                  <a:srgbClr val="0000FF"/>
                </a:solidFill>
                <a:latin typeface="Calibri" pitchFamily="34" charset="0"/>
                <a:ea typeface="+mj-ea"/>
                <a:cs typeface="Calibri" pitchFamily="34" charset="0"/>
              </a:rPr>
              <a:t>50</a:t>
            </a:r>
            <a:r>
              <a:rPr lang="en-US" altLang="ja-JP" b="1" kern="0" dirty="0">
                <a:solidFill>
                  <a:srgbClr val="0000FF"/>
                </a:solidFill>
                <a:latin typeface="Calibri" pitchFamily="34" charset="0"/>
                <a:ea typeface="+mj-ea"/>
                <a:cs typeface="Calibri" pitchFamily="34" charset="0"/>
              </a:rPr>
              <a:t>Ti</a:t>
            </a:r>
            <a:r>
              <a:rPr lang="en-US" altLang="ja-JP" b="1" kern="0" dirty="0">
                <a:solidFill>
                  <a:srgbClr val="0000FF"/>
                </a:solidFill>
                <a:latin typeface="Calibri" pitchFamily="34" charset="0"/>
                <a:cs typeface="Calibri" pitchFamily="34" charset="0"/>
                <a:sym typeface="Symbol"/>
              </a:rPr>
              <a:t> </a:t>
            </a:r>
            <a:r>
              <a:rPr lang="en-US" altLang="ja-JP" b="1" kern="0" dirty="0">
                <a:solidFill>
                  <a:srgbClr val="0000FF"/>
                </a:solidFill>
                <a:latin typeface="Calibri" pitchFamily="34" charset="0"/>
                <a:cs typeface="Calibri" pitchFamily="34" charset="0"/>
              </a:rPr>
              <a:t>Th, and </a:t>
            </a:r>
            <a:r>
              <a:rPr lang="en-US" altLang="ja-JP" sz="2400" b="1" kern="0" baseline="30000" dirty="0">
                <a:solidFill>
                  <a:srgbClr val="0000FF"/>
                </a:solidFill>
                <a:latin typeface="Calibri" pitchFamily="34" charset="0"/>
                <a:cs typeface="Calibri" pitchFamily="34" charset="0"/>
              </a:rPr>
              <a:t>206,208</a:t>
            </a:r>
            <a:r>
              <a:rPr lang="en-US" altLang="ja-JP" b="1" kern="0" dirty="0">
                <a:solidFill>
                  <a:srgbClr val="0000FF"/>
                </a:solidFill>
                <a:latin typeface="Calibri" pitchFamily="34" charset="0"/>
                <a:cs typeface="Calibri" pitchFamily="34" charset="0"/>
              </a:rPr>
              <a:t>Pb+</a:t>
            </a:r>
            <a:r>
              <a:rPr lang="en-US" altLang="ja-JP" sz="2400" b="1" kern="0" baseline="30000" dirty="0">
                <a:solidFill>
                  <a:srgbClr val="0000FF"/>
                </a:solidFill>
                <a:latin typeface="Calibri" pitchFamily="34" charset="0"/>
                <a:cs typeface="Calibri" pitchFamily="34" charset="0"/>
              </a:rPr>
              <a:t>48</a:t>
            </a:r>
            <a:r>
              <a:rPr lang="en-US" altLang="ja-JP" b="1" kern="0" dirty="0">
                <a:solidFill>
                  <a:srgbClr val="0000FF"/>
                </a:solidFill>
                <a:latin typeface="Calibri" pitchFamily="34" charset="0"/>
                <a:cs typeface="Calibri" pitchFamily="34" charset="0"/>
              </a:rPr>
              <a:t>Ca</a:t>
            </a:r>
            <a:r>
              <a:rPr lang="en-US" altLang="ja-JP" b="1" kern="0" dirty="0">
                <a:solidFill>
                  <a:srgbClr val="0000FF"/>
                </a:solidFill>
                <a:latin typeface="Calibri" pitchFamily="34" charset="0"/>
                <a:cs typeface="Calibri" pitchFamily="34" charset="0"/>
                <a:sym typeface="Symbol"/>
              </a:rPr>
              <a:t> </a:t>
            </a:r>
            <a:r>
              <a:rPr lang="en-US" altLang="ja-JP" b="1" kern="0" dirty="0">
                <a:solidFill>
                  <a:srgbClr val="0000FF"/>
                </a:solidFill>
                <a:latin typeface="Calibri" pitchFamily="34" charset="0"/>
                <a:cs typeface="Calibri" pitchFamily="34" charset="0"/>
              </a:rPr>
              <a:t>No</a:t>
            </a:r>
          </a:p>
          <a:p>
            <a:pPr lvl="0">
              <a:defRPr/>
            </a:pPr>
            <a:endParaRPr kumimoji="0" lang="en-US" b="1" i="0" u="none" strike="noStrike" kern="0" cap="none" spc="0" normalizeH="0" baseline="0" noProof="0" dirty="0">
              <a:ln>
                <a:noFill/>
              </a:ln>
              <a:solidFill>
                <a:srgbClr val="0000FF"/>
              </a:solidFill>
              <a:uLnTx/>
              <a:uFillTx/>
              <a:latin typeface="Calibri" pitchFamily="34" charset="0"/>
              <a:ea typeface="+mj-ea"/>
              <a:cs typeface="Calibri" pitchFamily="34" charset="0"/>
            </a:endParaRPr>
          </a:p>
          <a:p>
            <a:pPr>
              <a:defRPr/>
            </a:pPr>
            <a:r>
              <a:rPr lang="en-US" b="1" dirty="0"/>
              <a:t>Cross section ~10</a:t>
            </a:r>
            <a:r>
              <a:rPr lang="en-US" sz="2400" b="1" baseline="30000" dirty="0"/>
              <a:t>8-9</a:t>
            </a:r>
            <a:r>
              <a:rPr lang="en-US" b="1" dirty="0"/>
              <a:t> </a:t>
            </a:r>
            <a:r>
              <a:rPr lang="en-US" b="1" dirty="0" err="1"/>
              <a:t>pb</a:t>
            </a:r>
            <a:endParaRPr lang="en-US" b="1" dirty="0"/>
          </a:p>
          <a:p>
            <a:pPr>
              <a:spcBef>
                <a:spcPts val="600"/>
              </a:spcBef>
            </a:pPr>
            <a:r>
              <a:rPr lang="en-US" b="1" dirty="0">
                <a:solidFill>
                  <a:srgbClr val="C00000"/>
                </a:solidFill>
              </a:rPr>
              <a:t>Adjustment of optical elements  </a:t>
            </a:r>
            <a:r>
              <a:rPr lang="en-US" b="1" i="1" dirty="0">
                <a:solidFill>
                  <a:srgbClr val="C00000"/>
                </a:solidFill>
              </a:rPr>
              <a:t>Q</a:t>
            </a:r>
            <a:r>
              <a:rPr lang="en-US" sz="2000" b="1" baseline="-25000" dirty="0">
                <a:solidFill>
                  <a:srgbClr val="C00000"/>
                </a:solidFill>
              </a:rPr>
              <a:t>v</a:t>
            </a:r>
            <a:r>
              <a:rPr lang="en-US" b="1" dirty="0">
                <a:solidFill>
                  <a:srgbClr val="C00000"/>
                </a:solidFill>
              </a:rPr>
              <a:t>, </a:t>
            </a:r>
            <a:r>
              <a:rPr lang="en-US" b="1" i="1" dirty="0">
                <a:solidFill>
                  <a:srgbClr val="C00000"/>
                </a:solidFill>
              </a:rPr>
              <a:t>D</a:t>
            </a:r>
            <a:r>
              <a:rPr lang="en-US" b="1" dirty="0">
                <a:solidFill>
                  <a:srgbClr val="C00000"/>
                </a:solidFill>
              </a:rPr>
              <a:t>, </a:t>
            </a:r>
            <a:r>
              <a:rPr lang="en-US" b="1" i="1" dirty="0" err="1">
                <a:solidFill>
                  <a:srgbClr val="C00000"/>
                </a:solidFill>
              </a:rPr>
              <a:t>Q</a:t>
            </a:r>
            <a:r>
              <a:rPr lang="en-US" sz="2000" b="1" baseline="-25000" dirty="0" err="1">
                <a:solidFill>
                  <a:srgbClr val="C00000"/>
                </a:solidFill>
              </a:rPr>
              <a:t>h</a:t>
            </a:r>
            <a:r>
              <a:rPr lang="en-US" b="1" dirty="0">
                <a:solidFill>
                  <a:srgbClr val="C00000"/>
                </a:solidFill>
              </a:rPr>
              <a:t>,</a:t>
            </a:r>
            <a:r>
              <a:rPr lang="en-US" b="1" baseline="-25000" dirty="0">
                <a:solidFill>
                  <a:srgbClr val="C00000"/>
                </a:solidFill>
              </a:rPr>
              <a:t> </a:t>
            </a:r>
            <a:r>
              <a:rPr lang="en-US" b="1" i="1" dirty="0">
                <a:solidFill>
                  <a:srgbClr val="C00000"/>
                </a:solidFill>
              </a:rPr>
              <a:t>Q</a:t>
            </a:r>
            <a:r>
              <a:rPr lang="en-US" sz="2000" b="1" baseline="-25000" dirty="0">
                <a:solidFill>
                  <a:srgbClr val="C00000"/>
                </a:solidFill>
              </a:rPr>
              <a:t>v</a:t>
            </a:r>
            <a:r>
              <a:rPr lang="en-US" b="1" dirty="0">
                <a:solidFill>
                  <a:srgbClr val="C00000"/>
                </a:solidFill>
              </a:rPr>
              <a:t>,</a:t>
            </a:r>
            <a:r>
              <a:rPr lang="en-US" b="1" baseline="-25000" dirty="0">
                <a:solidFill>
                  <a:srgbClr val="C00000"/>
                </a:solidFill>
              </a:rPr>
              <a:t> </a:t>
            </a:r>
            <a:r>
              <a:rPr lang="en-US" b="1" i="1" dirty="0">
                <a:solidFill>
                  <a:srgbClr val="C00000"/>
                </a:solidFill>
              </a:rPr>
              <a:t>D</a:t>
            </a:r>
            <a:endParaRPr lang="en-US" b="1" dirty="0">
              <a:solidFill>
                <a:srgbClr val="C00000"/>
              </a:solidFill>
            </a:endParaRPr>
          </a:p>
          <a:p>
            <a:r>
              <a:rPr lang="en-US" b="1" dirty="0">
                <a:solidFill>
                  <a:srgbClr val="663300"/>
                </a:solidFill>
              </a:rPr>
              <a:t>Transmission</a:t>
            </a:r>
          </a:p>
          <a:p>
            <a:r>
              <a:rPr lang="en-US" b="1" dirty="0">
                <a:solidFill>
                  <a:srgbClr val="663300"/>
                </a:solidFill>
              </a:rPr>
              <a:t>…</a:t>
            </a:r>
          </a:p>
        </p:txBody>
      </p:sp>
      <p:pic>
        <p:nvPicPr>
          <p:cNvPr id="12" name="Рисунок 11" descr="z5.bmp">
            <a:extLst>
              <a:ext uri="{FF2B5EF4-FFF2-40B4-BE49-F238E27FC236}">
                <a16:creationId xmlns:a16="http://schemas.microsoft.com/office/drawing/2014/main" xmlns="" id="{2B43886C-AAD7-4EC2-A0D8-E335DE63FABE}"/>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669015" y="2936913"/>
            <a:ext cx="2283252" cy="3797930"/>
          </a:xfrm>
          <a:prstGeom prst="rect">
            <a:avLst/>
          </a:prstGeom>
        </p:spPr>
      </p:pic>
      <p:sp>
        <p:nvSpPr>
          <p:cNvPr id="13" name="TextBox 12">
            <a:extLst>
              <a:ext uri="{FF2B5EF4-FFF2-40B4-BE49-F238E27FC236}">
                <a16:creationId xmlns:a16="http://schemas.microsoft.com/office/drawing/2014/main" xmlns="" id="{A35354AB-7550-4B85-AFC8-5C4420777FCA}"/>
              </a:ext>
            </a:extLst>
          </p:cNvPr>
          <p:cNvSpPr txBox="1"/>
          <p:nvPr/>
        </p:nvSpPr>
        <p:spPr>
          <a:xfrm>
            <a:off x="202895" y="3140968"/>
            <a:ext cx="6105389" cy="3370153"/>
          </a:xfrm>
          <a:prstGeom prst="rect">
            <a:avLst/>
          </a:prstGeom>
          <a:noFill/>
        </p:spPr>
        <p:txBody>
          <a:bodyPr wrap="none" rtlCol="0">
            <a:spAutoFit/>
          </a:bodyPr>
          <a:lstStyle/>
          <a:p>
            <a:pPr marL="342900" indent="-342900">
              <a:buFont typeface="+mj-lt"/>
              <a:buAutoNum type="arabicPeriod" startAt="2"/>
            </a:pPr>
            <a:r>
              <a:rPr lang="en-US" dirty="0">
                <a:solidFill>
                  <a:srgbClr val="002060"/>
                </a:solidFill>
              </a:rPr>
              <a:t>First experiments at SHE Factory </a:t>
            </a:r>
            <a:r>
              <a:rPr lang="en-US" baseline="30000" dirty="0">
                <a:solidFill>
                  <a:srgbClr val="002060"/>
                </a:solidFill>
              </a:rPr>
              <a:t>243</a:t>
            </a:r>
            <a:r>
              <a:rPr lang="en-US" dirty="0">
                <a:solidFill>
                  <a:srgbClr val="002060"/>
                </a:solidFill>
              </a:rPr>
              <a:t>Am + </a:t>
            </a:r>
            <a:r>
              <a:rPr lang="en-US" baseline="30000" dirty="0">
                <a:solidFill>
                  <a:srgbClr val="002060"/>
                </a:solidFill>
              </a:rPr>
              <a:t>48</a:t>
            </a:r>
            <a:r>
              <a:rPr lang="en-US" dirty="0">
                <a:solidFill>
                  <a:srgbClr val="002060"/>
                </a:solidFill>
              </a:rPr>
              <a:t>Ca  test  reaction</a:t>
            </a:r>
          </a:p>
          <a:p>
            <a:endParaRPr lang="en-US" b="1" dirty="0">
              <a:latin typeface="+mn-lt"/>
            </a:endParaRPr>
          </a:p>
          <a:p>
            <a:r>
              <a:rPr lang="en-US" b="1" dirty="0">
                <a:latin typeface="+mn-lt"/>
              </a:rPr>
              <a:t>Cross section  </a:t>
            </a:r>
            <a:r>
              <a:rPr lang="en-US" b="1" dirty="0">
                <a:latin typeface="+mn-lt"/>
                <a:sym typeface="Symbol"/>
              </a:rPr>
              <a:t></a:t>
            </a:r>
            <a:r>
              <a:rPr lang="en-US" b="1" dirty="0">
                <a:latin typeface="+mn-lt"/>
              </a:rPr>
              <a:t>10 </a:t>
            </a:r>
            <a:r>
              <a:rPr lang="en-US" b="1" dirty="0" err="1">
                <a:latin typeface="+mn-lt"/>
              </a:rPr>
              <a:t>pb</a:t>
            </a:r>
            <a:endParaRPr lang="en-US" b="1" dirty="0">
              <a:latin typeface="+mn-lt"/>
            </a:endParaRPr>
          </a:p>
          <a:p>
            <a:pPr>
              <a:spcBef>
                <a:spcPts val="0"/>
              </a:spcBef>
            </a:pPr>
            <a:r>
              <a:rPr lang="en-US" b="1" dirty="0">
                <a:solidFill>
                  <a:srgbClr val="C00000"/>
                </a:solidFill>
                <a:latin typeface="Symbol" pitchFamily="18" charset="2"/>
              </a:rPr>
              <a:t>s</a:t>
            </a:r>
            <a:r>
              <a:rPr lang="en-US" b="1" dirty="0">
                <a:solidFill>
                  <a:srgbClr val="C00000"/>
                </a:solidFill>
                <a:latin typeface="+mn-lt"/>
              </a:rPr>
              <a:t>=8.5 </a:t>
            </a:r>
            <a:r>
              <a:rPr lang="en-US" b="1" dirty="0" err="1">
                <a:solidFill>
                  <a:srgbClr val="C00000"/>
                </a:solidFill>
                <a:latin typeface="+mn-lt"/>
              </a:rPr>
              <a:t>pb</a:t>
            </a:r>
            <a:r>
              <a:rPr lang="en-US" b="1" dirty="0">
                <a:solidFill>
                  <a:srgbClr val="C00000"/>
                </a:solidFill>
                <a:latin typeface="+mn-lt"/>
              </a:rPr>
              <a:t>, h</a:t>
            </a:r>
            <a:r>
              <a:rPr lang="en-US" sz="2000" b="1" baseline="-25000" dirty="0">
                <a:solidFill>
                  <a:srgbClr val="C00000"/>
                </a:solidFill>
                <a:latin typeface="+mn-lt"/>
              </a:rPr>
              <a:t>t</a:t>
            </a:r>
            <a:r>
              <a:rPr lang="en-US" b="1" dirty="0">
                <a:solidFill>
                  <a:srgbClr val="C00000"/>
                </a:solidFill>
                <a:latin typeface="+mn-lt"/>
              </a:rPr>
              <a:t>=0.5 mg/cm</a:t>
            </a:r>
            <a:r>
              <a:rPr lang="en-US" sz="2000" b="1" baseline="30000" dirty="0">
                <a:solidFill>
                  <a:srgbClr val="C00000"/>
                </a:solidFill>
                <a:latin typeface="+mn-lt"/>
              </a:rPr>
              <a:t>2</a:t>
            </a:r>
            <a:r>
              <a:rPr lang="en-US" b="1" dirty="0">
                <a:solidFill>
                  <a:srgbClr val="C00000"/>
                </a:solidFill>
                <a:latin typeface="+mn-lt"/>
              </a:rPr>
              <a:t>, </a:t>
            </a:r>
            <a:r>
              <a:rPr lang="en-US" b="1" dirty="0">
                <a:solidFill>
                  <a:srgbClr val="C00000"/>
                </a:solidFill>
                <a:latin typeface="+mn-lt"/>
                <a:sym typeface="Symbol"/>
              </a:rPr>
              <a:t></a:t>
            </a:r>
            <a:r>
              <a:rPr lang="en-US" sz="2000" b="1" baseline="-25000" dirty="0" err="1">
                <a:solidFill>
                  <a:srgbClr val="C00000"/>
                </a:solidFill>
                <a:latin typeface="+mn-lt"/>
              </a:rPr>
              <a:t>coll</a:t>
            </a:r>
            <a:r>
              <a:rPr lang="en-US" b="1" dirty="0">
                <a:solidFill>
                  <a:srgbClr val="C00000"/>
                </a:solidFill>
                <a:latin typeface="+mn-lt"/>
              </a:rPr>
              <a:t>=0.6, </a:t>
            </a:r>
            <a:r>
              <a:rPr lang="en-US" b="1" dirty="0" err="1">
                <a:solidFill>
                  <a:srgbClr val="C00000"/>
                </a:solidFill>
                <a:latin typeface="+mn-lt"/>
              </a:rPr>
              <a:t>I</a:t>
            </a:r>
            <a:r>
              <a:rPr lang="en-US" sz="2000" b="1" baseline="-25000" dirty="0" err="1">
                <a:solidFill>
                  <a:srgbClr val="C00000"/>
                </a:solidFill>
                <a:latin typeface="+mn-lt"/>
              </a:rPr>
              <a:t>beam</a:t>
            </a:r>
            <a:r>
              <a:rPr lang="en-US" b="1" dirty="0">
                <a:solidFill>
                  <a:srgbClr val="C00000"/>
                </a:solidFill>
                <a:latin typeface="+mn-lt"/>
              </a:rPr>
              <a:t>=5 </a:t>
            </a:r>
            <a:r>
              <a:rPr lang="en-US" b="1" dirty="0" err="1">
                <a:solidFill>
                  <a:srgbClr val="C00000"/>
                </a:solidFill>
                <a:latin typeface="+mn-lt"/>
              </a:rPr>
              <a:t>p</a:t>
            </a:r>
            <a:r>
              <a:rPr lang="en-US" b="1" dirty="0" err="1">
                <a:solidFill>
                  <a:srgbClr val="C00000"/>
                </a:solidFill>
                <a:latin typeface="Symbol" pitchFamily="18" charset="2"/>
              </a:rPr>
              <a:t>m</a:t>
            </a:r>
            <a:r>
              <a:rPr lang="en-US" b="1" dirty="0" err="1">
                <a:solidFill>
                  <a:srgbClr val="C00000"/>
                </a:solidFill>
                <a:latin typeface="+mn-lt"/>
              </a:rPr>
              <a:t>A</a:t>
            </a:r>
            <a:r>
              <a:rPr lang="en-US" b="1" dirty="0">
                <a:solidFill>
                  <a:srgbClr val="C00000"/>
                </a:solidFill>
                <a:latin typeface="+mn-lt"/>
              </a:rPr>
              <a:t> </a:t>
            </a:r>
            <a:r>
              <a:rPr lang="en-US" b="1" dirty="0">
                <a:solidFill>
                  <a:srgbClr val="C00000"/>
                </a:solidFill>
                <a:latin typeface="+mn-lt"/>
                <a:sym typeface="Symbol"/>
              </a:rPr>
              <a:t> 17/day</a:t>
            </a:r>
            <a:endParaRPr lang="en-US" b="1" dirty="0">
              <a:solidFill>
                <a:srgbClr val="C00000"/>
              </a:solidFill>
              <a:latin typeface="+mn-lt"/>
            </a:endParaRPr>
          </a:p>
          <a:p>
            <a:pPr>
              <a:spcBef>
                <a:spcPts val="600"/>
              </a:spcBef>
            </a:pPr>
            <a:r>
              <a:rPr lang="en-US" b="1" dirty="0">
                <a:solidFill>
                  <a:srgbClr val="0000FF"/>
                </a:solidFill>
                <a:latin typeface="+mn-lt"/>
              </a:rPr>
              <a:t>Excitation function for the 2</a:t>
            </a:r>
            <a:r>
              <a:rPr lang="en-US" b="1" i="1" dirty="0">
                <a:solidFill>
                  <a:srgbClr val="0000FF"/>
                </a:solidFill>
                <a:latin typeface="+mn-lt"/>
              </a:rPr>
              <a:t>n</a:t>
            </a:r>
            <a:r>
              <a:rPr lang="en-US" b="1" dirty="0">
                <a:solidFill>
                  <a:srgbClr val="0000FF"/>
                </a:solidFill>
                <a:latin typeface="+mn-lt"/>
              </a:rPr>
              <a:t>-evaporation channel</a:t>
            </a:r>
          </a:p>
          <a:p>
            <a:pPr>
              <a:spcBef>
                <a:spcPts val="0"/>
              </a:spcBef>
            </a:pPr>
            <a:r>
              <a:rPr lang="en-US" b="1" dirty="0">
                <a:solidFill>
                  <a:srgbClr val="0000FF"/>
                </a:solidFill>
                <a:latin typeface="+mn-lt"/>
              </a:rPr>
              <a:t>  - Observation of </a:t>
            </a:r>
            <a:r>
              <a:rPr lang="en-US" b="1" dirty="0">
                <a:solidFill>
                  <a:srgbClr val="0000FF"/>
                </a:solidFill>
                <a:latin typeface="Symbol" pitchFamily="18" charset="2"/>
              </a:rPr>
              <a:t>a</a:t>
            </a:r>
            <a:r>
              <a:rPr lang="en-US" b="1" dirty="0">
                <a:solidFill>
                  <a:srgbClr val="0000FF"/>
                </a:solidFill>
                <a:latin typeface="+mn-lt"/>
              </a:rPr>
              <a:t> decay of </a:t>
            </a:r>
            <a:r>
              <a:rPr lang="en-US" sz="2000" b="1" baseline="30000" dirty="0">
                <a:solidFill>
                  <a:srgbClr val="0000FF"/>
                </a:solidFill>
                <a:latin typeface="+mn-lt"/>
              </a:rPr>
              <a:t>281</a:t>
            </a:r>
            <a:r>
              <a:rPr lang="en-US" b="1" dirty="0">
                <a:solidFill>
                  <a:srgbClr val="0000FF"/>
                </a:solidFill>
                <a:latin typeface="+mn-lt"/>
              </a:rPr>
              <a:t>Rg</a:t>
            </a:r>
          </a:p>
          <a:p>
            <a:pPr>
              <a:spcBef>
                <a:spcPts val="600"/>
              </a:spcBef>
            </a:pPr>
            <a:r>
              <a:rPr lang="en-US" b="1" dirty="0">
                <a:solidFill>
                  <a:srgbClr val="006600"/>
                </a:solidFill>
                <a:latin typeface="+mn-lt"/>
              </a:rPr>
              <a:t>Excitation function for the 3</a:t>
            </a:r>
            <a:r>
              <a:rPr lang="en-US" b="1" i="1" dirty="0">
                <a:solidFill>
                  <a:srgbClr val="006600"/>
                </a:solidFill>
                <a:latin typeface="+mn-lt"/>
              </a:rPr>
              <a:t>n</a:t>
            </a:r>
            <a:r>
              <a:rPr lang="en-US" b="1" dirty="0">
                <a:solidFill>
                  <a:srgbClr val="006600"/>
                </a:solidFill>
                <a:latin typeface="+mn-lt"/>
              </a:rPr>
              <a:t>-evaporation channel</a:t>
            </a:r>
          </a:p>
          <a:p>
            <a:pPr>
              <a:spcBef>
                <a:spcPts val="0"/>
              </a:spcBef>
            </a:pPr>
            <a:r>
              <a:rPr lang="en-US" b="1" dirty="0">
                <a:solidFill>
                  <a:srgbClr val="006600"/>
                </a:solidFill>
                <a:latin typeface="+mn-lt"/>
              </a:rPr>
              <a:t>  - Two decay times of </a:t>
            </a:r>
            <a:r>
              <a:rPr lang="en-US" sz="2000" b="1" baseline="30000" dirty="0">
                <a:solidFill>
                  <a:srgbClr val="006600"/>
                </a:solidFill>
                <a:latin typeface="+mn-lt"/>
              </a:rPr>
              <a:t>276</a:t>
            </a:r>
            <a:r>
              <a:rPr lang="en-US" b="1" dirty="0">
                <a:solidFill>
                  <a:srgbClr val="006600"/>
                </a:solidFill>
                <a:latin typeface="+mn-lt"/>
              </a:rPr>
              <a:t>Mt</a:t>
            </a:r>
          </a:p>
          <a:p>
            <a:pPr>
              <a:spcBef>
                <a:spcPts val="0"/>
              </a:spcBef>
            </a:pPr>
            <a:r>
              <a:rPr lang="en-US" b="1" dirty="0">
                <a:solidFill>
                  <a:srgbClr val="006600"/>
                </a:solidFill>
                <a:latin typeface="+mn-lt"/>
              </a:rPr>
              <a:t>  - Level of cross section for the </a:t>
            </a:r>
            <a:r>
              <a:rPr lang="en-US" b="1" dirty="0" err="1">
                <a:solidFill>
                  <a:srgbClr val="006600"/>
                </a:solidFill>
                <a:latin typeface="+mn-lt"/>
              </a:rPr>
              <a:t>p</a:t>
            </a:r>
            <a:r>
              <a:rPr lang="en-US" b="1" i="1" dirty="0" err="1">
                <a:solidFill>
                  <a:srgbClr val="006600"/>
                </a:solidFill>
                <a:latin typeface="+mn-lt"/>
              </a:rPr>
              <a:t>xn</a:t>
            </a:r>
            <a:r>
              <a:rPr lang="en-US" b="1" dirty="0">
                <a:solidFill>
                  <a:srgbClr val="006600"/>
                </a:solidFill>
                <a:latin typeface="+mn-lt"/>
              </a:rPr>
              <a:t> channel</a:t>
            </a:r>
          </a:p>
          <a:p>
            <a:pPr>
              <a:spcBef>
                <a:spcPts val="0"/>
              </a:spcBef>
            </a:pPr>
            <a:r>
              <a:rPr lang="en-US" b="1" dirty="0">
                <a:solidFill>
                  <a:srgbClr val="006600"/>
                </a:solidFill>
                <a:latin typeface="+mn-lt"/>
              </a:rPr>
              <a:t>  - Level of EC branch for </a:t>
            </a:r>
            <a:r>
              <a:rPr lang="en-US" b="1" baseline="30000" dirty="0">
                <a:solidFill>
                  <a:srgbClr val="006600"/>
                </a:solidFill>
                <a:latin typeface="+mn-lt"/>
              </a:rPr>
              <a:t>288</a:t>
            </a:r>
            <a:r>
              <a:rPr lang="en-US" b="1" dirty="0">
                <a:solidFill>
                  <a:srgbClr val="006600"/>
                </a:solidFill>
                <a:latin typeface="+mn-lt"/>
              </a:rPr>
              <a:t>Mc and </a:t>
            </a:r>
            <a:r>
              <a:rPr lang="en-US" b="1" baseline="30000" dirty="0">
                <a:solidFill>
                  <a:srgbClr val="006600"/>
                </a:solidFill>
                <a:latin typeface="+mn-lt"/>
              </a:rPr>
              <a:t>284</a:t>
            </a:r>
            <a:r>
              <a:rPr lang="en-US" b="1" dirty="0">
                <a:solidFill>
                  <a:srgbClr val="006600"/>
                </a:solidFill>
                <a:latin typeface="+mn-lt"/>
              </a:rPr>
              <a:t>Nh</a:t>
            </a:r>
          </a:p>
          <a:p>
            <a:pPr>
              <a:spcBef>
                <a:spcPts val="600"/>
              </a:spcBef>
            </a:pPr>
            <a:r>
              <a:rPr lang="en-US" b="1" dirty="0">
                <a:solidFill>
                  <a:srgbClr val="663300"/>
                </a:solidFill>
                <a:latin typeface="+mn-lt"/>
              </a:rPr>
              <a:t>5</a:t>
            </a:r>
            <a:r>
              <a:rPr lang="en-US" b="1" i="1" dirty="0">
                <a:solidFill>
                  <a:srgbClr val="663300"/>
                </a:solidFill>
                <a:latin typeface="+mn-lt"/>
              </a:rPr>
              <a:t>n</a:t>
            </a:r>
            <a:r>
              <a:rPr lang="en-US" b="1" dirty="0">
                <a:solidFill>
                  <a:srgbClr val="663300"/>
                </a:solidFill>
                <a:latin typeface="+mn-lt"/>
              </a:rPr>
              <a:t>-evaporation channel: new isotope </a:t>
            </a:r>
            <a:r>
              <a:rPr lang="en-US" b="1" baseline="30000" dirty="0">
                <a:solidFill>
                  <a:srgbClr val="663300"/>
                </a:solidFill>
                <a:latin typeface="+mn-lt"/>
              </a:rPr>
              <a:t>286</a:t>
            </a:r>
            <a:r>
              <a:rPr lang="en-US" b="1" dirty="0">
                <a:solidFill>
                  <a:srgbClr val="663300"/>
                </a:solidFill>
                <a:latin typeface="+mn-lt"/>
              </a:rPr>
              <a:t>Mc </a:t>
            </a:r>
            <a:r>
              <a:rPr lang="en-US" sz="1600" b="1" i="1" dirty="0">
                <a:solidFill>
                  <a:srgbClr val="663300"/>
                </a:solidFill>
                <a:latin typeface="+mn-lt"/>
              </a:rPr>
              <a:t>&amp;</a:t>
            </a:r>
            <a:r>
              <a:rPr lang="en-US" b="1" dirty="0">
                <a:solidFill>
                  <a:srgbClr val="663300"/>
                </a:solidFill>
                <a:latin typeface="+mn-lt"/>
              </a:rPr>
              <a:t> descendants</a:t>
            </a:r>
          </a:p>
        </p:txBody>
      </p:sp>
      <p:pic>
        <p:nvPicPr>
          <p:cNvPr id="14" name="Рисунок 13">
            <a:extLst>
              <a:ext uri="{FF2B5EF4-FFF2-40B4-BE49-F238E27FC236}">
                <a16:creationId xmlns:a16="http://schemas.microsoft.com/office/drawing/2014/main" xmlns="" id="{C39D940B-9DCC-49B7-9B63-A511B9782AE6}"/>
              </a:ext>
            </a:extLst>
          </p:cNvPr>
          <p:cNvPicPr>
            <a:picLocks noChangeAspect="1"/>
          </p:cNvPicPr>
          <p:nvPr/>
        </p:nvPicPr>
        <p:blipFill>
          <a:blip r:embed="rId5" cstate="screen">
            <a:extLst>
              <a:ext uri="{28A0092B-C50C-407E-A947-70E740481C1C}">
                <a14:useLocalDpi xmlns:a14="http://schemas.microsoft.com/office/drawing/2010/main" xmlns=""/>
              </a:ext>
            </a:extLst>
          </a:blip>
          <a:srcRect/>
          <a:stretch>
            <a:fillRect/>
          </a:stretch>
        </p:blipFill>
        <p:spPr>
          <a:xfrm>
            <a:off x="9051807" y="4653136"/>
            <a:ext cx="3035630" cy="1964232"/>
          </a:xfrm>
          <a:prstGeom prst="rect">
            <a:avLst/>
          </a:prstGeom>
        </p:spPr>
      </p:pic>
    </p:spTree>
    <p:extLst>
      <p:ext uri="{BB962C8B-B14F-4D97-AF65-F5344CB8AC3E}">
        <p14:creationId xmlns:p14="http://schemas.microsoft.com/office/powerpoint/2010/main" xmlns="" val="94753215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20960</TotalTime>
  <Words>2094</Words>
  <Application>Microsoft Macintosh PowerPoint</Application>
  <PresentationFormat>Произвольный</PresentationFormat>
  <Paragraphs>309</Paragraphs>
  <Slides>19</Slides>
  <Notes>14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19</vt:i4>
      </vt:variant>
    </vt:vector>
  </HeadingPairs>
  <TitlesOfParts>
    <vt:vector size="21" baseType="lpstr">
      <vt:lpstr>Тема Office</vt:lpstr>
      <vt:lpstr>Presentation</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Work</dc:creator>
  <cp:lastModifiedBy>Work</cp:lastModifiedBy>
  <cp:revision>480</cp:revision>
  <cp:lastPrinted>2018-08-13T08:31:04Z</cp:lastPrinted>
  <dcterms:created xsi:type="dcterms:W3CDTF">2017-07-20T07:19:18Z</dcterms:created>
  <dcterms:modified xsi:type="dcterms:W3CDTF">2019-02-19T09:42:41Z</dcterms:modified>
</cp:coreProperties>
</file>