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6" r:id="rId5"/>
    <p:sldMasterId id="2147483728" r:id="rId6"/>
    <p:sldMasterId id="2147483740" r:id="rId7"/>
    <p:sldMasterId id="2147483757" r:id="rId8"/>
    <p:sldMasterId id="2147483774" r:id="rId9"/>
    <p:sldMasterId id="2147483777" r:id="rId10"/>
  </p:sldMasterIdLst>
  <p:sldIdLst>
    <p:sldId id="257" r:id="rId11"/>
    <p:sldId id="274" r:id="rId12"/>
    <p:sldId id="276" r:id="rId13"/>
    <p:sldId id="279" r:id="rId14"/>
    <p:sldId id="277" r:id="rId15"/>
    <p:sldId id="278" r:id="rId16"/>
    <p:sldId id="281" r:id="rId17"/>
    <p:sldId id="280" r:id="rId18"/>
    <p:sldId id="275" r:id="rId19"/>
    <p:sldId id="256" r:id="rId20"/>
    <p:sldId id="283" r:id="rId21"/>
    <p:sldId id="258" r:id="rId22"/>
    <p:sldId id="260" r:id="rId23"/>
    <p:sldId id="284" r:id="rId24"/>
    <p:sldId id="261" r:id="rId25"/>
    <p:sldId id="262" r:id="rId26"/>
    <p:sldId id="263" r:id="rId27"/>
    <p:sldId id="264" r:id="rId28"/>
    <p:sldId id="265" r:id="rId29"/>
    <p:sldId id="266" r:id="rId30"/>
    <p:sldId id="285" r:id="rId31"/>
    <p:sldId id="282" r:id="rId32"/>
    <p:sldId id="267" r:id="rId33"/>
    <p:sldId id="268" r:id="rId34"/>
    <p:sldId id="269" r:id="rId35"/>
    <p:sldId id="270" r:id="rId36"/>
    <p:sldId id="271" r:id="rId37"/>
    <p:sldId id="286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F5184D8-DFC0-4D96-B541-C8250F03CFDB}">
          <p14:sldIdLst>
            <p14:sldId id="257"/>
          </p14:sldIdLst>
        </p14:section>
        <p14:section name="Intro" id="{179BD8B6-B2BE-4232-BE51-41371F7B5918}">
          <p14:sldIdLst>
            <p14:sldId id="274"/>
            <p14:sldId id="276"/>
          </p14:sldIdLst>
        </p14:section>
        <p14:section name="JINR-SOLARIS history" id="{9CB2803A-702B-4401-96AD-A55C7F67D20E}">
          <p14:sldIdLst>
            <p14:sldId id="279"/>
            <p14:sldId id="277"/>
            <p14:sldId id="278"/>
          </p14:sldIdLst>
        </p14:section>
        <p14:section name="Comissioning" id="{BA3E499E-B110-4712-BED4-8C48B3872F74}">
          <p14:sldIdLst>
            <p14:sldId id="281"/>
            <p14:sldId id="280"/>
            <p14:sldId id="275"/>
            <p14:sldId id="256"/>
          </p14:sldIdLst>
        </p14:section>
        <p14:section name="SOLCRYS concept" id="{89242438-6A46-42DF-8ACA-AD0E88784071}">
          <p14:sldIdLst>
            <p14:sldId id="283"/>
            <p14:sldId id="258"/>
            <p14:sldId id="260"/>
            <p14:sldId id="284"/>
            <p14:sldId id="261"/>
            <p14:sldId id="262"/>
            <p14:sldId id="263"/>
            <p14:sldId id="264"/>
            <p14:sldId id="265"/>
            <p14:sldId id="266"/>
            <p14:sldId id="285"/>
          </p14:sldIdLst>
        </p14:section>
        <p14:section name="Belarus" id="{CFC60E32-4B3E-476B-BA2B-35A473ED7F50}">
          <p14:sldIdLst>
            <p14:sldId id="282"/>
            <p14:sldId id="267"/>
            <p14:sldId id="268"/>
            <p14:sldId id="269"/>
            <p14:sldId id="270"/>
            <p14:sldId id="271"/>
          </p14:sldIdLst>
        </p14:section>
        <p14:section name="Conclusion" id="{405076C0-D751-4DAA-80B0-60986AC0B5BE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8" d="100"/>
          <a:sy n="98" d="100"/>
        </p:scale>
        <p:origin x="83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5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27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DAB4-F6ED-425D-BEE5-FCC0194C5B61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265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69EE-EE6E-47E7-8620-F68D5C5EDE64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4769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1DF-42B9-4F4E-8DE5-8B9A23EC96D4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105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7EE5-81BF-4B7A-9BFB-0FB3A5F56BBF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2513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CC0A-5059-4DA7-827D-E4D11BD7E40A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174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8F18-A46A-4ECD-AEAA-4748E467512B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752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5AD2-5AC7-4F9A-967F-19117A98FB74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35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E32F3-BF60-405F-9240-4F4E288EF71A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0246215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4635500" y="6524626"/>
            <a:ext cx="3860800" cy="2889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ОИЯИ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745DAF7-607F-4402-89EF-335670FBF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9799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8363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33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F56B-A687-4DAD-AFA0-E8B36D23B022}" type="datetimeFigureOut">
              <a:rPr lang="ru-RU" smtClean="0"/>
              <a:t>21.01.2018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6E32F3-BF60-405F-9240-4F4E288EF71A}" type="slidenum">
              <a:rPr lang="en-GB" altLang="fr-FR" smtClean="0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0175390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82588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93931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0403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8028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F56B-A687-4DAD-AFA0-E8B36D23B022}" type="datetimeFigureOut">
              <a:rPr lang="ru-RU" smtClean="0"/>
              <a:t>21.01.2018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ОИЯИ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5DAF7-607F-4402-89EF-335670FBF8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87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27742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5662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2203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7474-114D-46E9-8BD1-0FA71BC51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421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24417" y="1268413"/>
            <a:ext cx="5384800" cy="2227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417" y="3648075"/>
            <a:ext cx="5384800" cy="22288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212417" y="1268413"/>
            <a:ext cx="5384800" cy="46085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5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0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3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6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93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35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ko-KR"/>
              <a:t>Образец подзаголовка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A4006-A5E4-4704-98BB-A46B118FB60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altLang="ko-KR"/>
              <a:t>Образец заголовка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BFC3F-A231-4662-8D7E-25401BE7A50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56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4FB4D-FAD5-4AA6-BB04-96DBE8990EE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9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87FA-2188-4B79-B2E7-A9688F4E0E5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4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D31FB-4CBA-49A6-8CFB-A9843FFA52F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99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altLang="ko-KR"/>
              <a:t>Образец заголовка</a:t>
            </a:r>
            <a:endParaRPr lang="ko-KR" alt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BE67F-3BDE-4287-BD5A-338BF4DEC05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75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E34C-A1C4-4036-88F5-E60A45D8877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52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926EE-92DA-4866-9EBC-135F5F04C45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3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ko-KR" noProof="0"/>
              <a:t>Вставка рисунка</a:t>
            </a:r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AFFA1-5704-46ED-AB98-3F2C7D6B179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6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FD985-E6F9-4D89-A038-62A98B4A873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3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7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AE6A-E1E3-4EA8-ACE1-5AB1B40C0E1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96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32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86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11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91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95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844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70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216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7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85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42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13/10/2016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5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1778D-B3A2-4356-BA81-0D64A7784E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9428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6927C-51AB-48FC-9BF6-84C0F583EA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9479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B3BCB-D0DA-4B34-95A5-E692BF460C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511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135A3-B8EE-4F02-9459-B8A7BB02FA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7699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542D6-816F-4EF0-B528-308AFD4ABF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3709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DE008-35BD-46C6-A4D5-34F9E5C774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379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31AB7-5332-4509-B994-3737E0ED2F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9887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54A13-5BD9-4551-AC88-E3C2871E25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658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29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DBEE0-5F17-4C6D-8024-6E5EB88BAE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3721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7C519-0654-4A07-BD7F-C1A8AADD42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600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3B99C-7BB9-426E-81EE-A68E6CCC48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8915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6D25-E40A-4651-84DA-5ED802074F8F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D7983-2209-4AED-B015-99513648AC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295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1437-6D98-4815-B967-4046D9CB3197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24F98-7FFF-4494-8708-B20707743E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123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D092-3494-4A59-A656-81B1C1BAF134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4D0B5-5D2F-485B-BAD8-31C401FD19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760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20395-22F2-4FCF-9AFD-5E3D2EB50100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F425-481A-42F8-903A-0B0078CA77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6934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395A7-7A02-435D-8C53-16BA38C52688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B0D6-4A45-4A1D-AB60-4E34EC6574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317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20149-8A6F-4AAC-8E8C-AE825D63D775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00DB-2C1F-43DC-BAC0-109119555A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770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86E8-A224-4B7D-BE31-B5E4AE183C38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F856-765E-480F-81FD-8A1B546309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22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446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25902-8423-4CA2-AA2F-8C6F522D2B51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7166-7E66-45C6-AA11-CD1FC33DD2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496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9F867-F3FC-4CDA-B3D2-6B64DC2142C2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2FAC-26AA-4612-81E8-75D54C82ED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937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5A0D4-99CE-4B7A-9289-3821303D2F43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FEEF7-2BF3-4FFC-98FA-69AF0797A0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190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52ED1-F2F6-4DC7-ACBA-96C17A1380FD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0DB7F-5A43-41D8-A814-CF254AB0F6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656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Овал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7E648C-3F8E-4611-BA27-43C5BC48C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602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13467" y="6532564"/>
            <a:ext cx="2844800" cy="249237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06533" y="6532564"/>
            <a:ext cx="5774267" cy="249237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85033" y="6532564"/>
            <a:ext cx="609600" cy="249237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1C0D54-4EC4-4026-8ED8-7A683FBA58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0569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Овал 5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Овал 6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A487F6-3144-40A8-A53A-50E08E78A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0882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3DC5C-E22D-430B-8B96-654D7CDF9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91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0FEAB4-8B98-4878-9271-BD5F3EB85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46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23EAC-15A6-4326-ACF6-3B6DBFF52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08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32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633210-ADE9-468F-AEED-7B32417B2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17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29C213-8E50-4734-9FA6-290B232FE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175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232151-2AC6-422B-B079-5473370F6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506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EFA3-4C3C-4C90-A5CE-C58138552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17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B680D-EF32-4EC5-9D66-518469D65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67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C7B1D5-5ACB-4486-8363-843FB441DF2F}" type="datetime1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7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4BB21B-D620-4B19-9726-914BE0B1F65E}" type="datetime1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82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28130-4E7D-442A-97E5-21C3FB61F834}" type="datetime1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871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CD249-1C15-445C-829A-E5574194947E}" type="datetime1">
              <a:rPr lang="en-US" smtClean="0"/>
              <a:t>1/21/2018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620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4A4E7-E0CE-4147-859A-65A2416F9A0E}" type="datetime1">
              <a:rPr lang="en-US" smtClean="0"/>
              <a:t>1/21/2018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6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15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2A57-2E7E-435D-9E1F-48E0B628DD20}" type="datetime1">
              <a:rPr lang="en-US" smtClean="0"/>
              <a:t>1/21/2018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3DC4A-2020-4C32-8804-BF71FFAD07C2}" type="datetime1">
              <a:rPr lang="en-US" smtClean="0"/>
              <a:t>1/21/2018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B0009B-3F4B-40CC-8B18-36A683D46C54}" type="datetime1">
              <a:rPr lang="en-US" smtClean="0"/>
              <a:t>1/21/2018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4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EC679-2406-46B1-8D04-87E8485AC64D}" type="datetime1">
              <a:rPr lang="en-US" smtClean="0"/>
              <a:t>1/21/2018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1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94A234-B3DD-4172-B31E-6F5BB7351E6C}" type="datetime1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3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4CA65-A29D-4B10-9B40-4C3BE5AD39F5}" type="datetime1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65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5075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D17C5-8E88-4298-AD64-B56FE0373DF6}" type="datetime1">
              <a:rPr lang="en-US" smtClean="0"/>
              <a:t>1/21/2018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Round Table Italy-Russia @ Dubna on ASTROBILOLOGY, DEC 11-12, 2011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8F726-BC23-4D41-9271-FCC326EB4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69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686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fld id="{57DE29CA-357D-A046-B195-BA5596A5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2567-E686-4993-AF21-DA65DF03103F}" type="datetime1">
              <a:rPr lang="en-US" smtClean="0"/>
              <a:t>1/21/2018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Round Table Italy-Russia @ Dubna on ASTROBILOLOGY, DEC 11-12, 2011</a:t>
            </a:r>
          </a:p>
        </p:txBody>
      </p:sp>
    </p:spTree>
    <p:extLst>
      <p:ext uri="{BB962C8B-B14F-4D97-AF65-F5344CB8AC3E}">
        <p14:creationId xmlns:p14="http://schemas.microsoft.com/office/powerpoint/2010/main" val="287596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088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AD3616E-06F3-4171-97D3-BF13E7463318}" type="datetime1">
              <a:rPr lang="en-US" smtClean="0"/>
              <a:t>1/21/2018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6612"/>
            <a:ext cx="433066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Round Table Italy-Russia @ Dubna on ASTROBILOLOGY, DEC 11-12, 2011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F7FA682-3C3C-445C-A30B-9E4C04937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930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E2DC-A4B0-4158-97BF-3D6BCDA9A804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121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DF5E-5CC9-4570-B10B-D80B247D71E0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088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7F3A-9178-4618-8D65-48DC3C031E75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22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8DD6-A6CA-440B-BE66-E8EA9B0E2FDB}" type="datetime1">
              <a:rPr lang="ru-RU" smtClean="0"/>
              <a:t>21.01.2018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2841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213B-6DD1-43A8-B79A-D32219F87269}" type="datetime1">
              <a:rPr lang="ru-RU" smtClean="0"/>
              <a:t>21.01.2018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174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A6FF-2805-43DD-8AC4-7E361077D406}" type="datetime1">
              <a:rPr lang="ru-RU" smtClean="0"/>
              <a:t>21.01.2018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2852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F682-F301-4D8A-9D4A-B30A2A990479}" type="datetime1">
              <a:rPr lang="ru-RU" smtClean="0"/>
              <a:t>21.01.2018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52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CAE8-5E56-446E-A271-6FE753A61BB7}" type="datetime1">
              <a:rPr lang="ru-RU" smtClean="0"/>
              <a:t>21.01.2018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63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D7CF-A084-4BBF-A821-8B191E8B847A}" type="datetime1">
              <a:rPr lang="ru-RU" smtClean="0"/>
              <a:t>21.01.2018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9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1521"/>
            <a:ext cx="12186089" cy="6112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A9DF09-F029-408A-BA9B-219FF3446A02}"/>
              </a:ext>
            </a:extLst>
          </p:cNvPr>
          <p:cNvSpPr txBox="1"/>
          <p:nvPr userDrawn="1"/>
        </p:nvSpPr>
        <p:spPr>
          <a:xfrm>
            <a:off x="11563499" y="1517508"/>
            <a:ext cx="677108" cy="418304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SOLARIS: JU &amp; JINR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poster_naglowek.png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9"/>
          <a:stretch/>
        </p:blipFill>
        <p:spPr>
          <a:xfrm>
            <a:off x="0" y="0"/>
            <a:ext cx="12192000" cy="12017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485" y="882292"/>
            <a:ext cx="10351975" cy="88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4485" y="1809881"/>
            <a:ext cx="10351975" cy="4443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04484" y="6365367"/>
            <a:ext cx="2464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AC67B-886C-4ABF-A2D4-FFA5F1E3E7D4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98362" y="6365366"/>
            <a:ext cx="2099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75B3B-75F3-40EE-A299-99E920743E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C7D3F-C689-4698-B1EB-DCA96EC6305D}"/>
              </a:ext>
            </a:extLst>
          </p:cNvPr>
          <p:cNvSpPr txBox="1"/>
          <p:nvPr/>
        </p:nvSpPr>
        <p:spPr>
          <a:xfrm>
            <a:off x="0" y="1326627"/>
            <a:ext cx="738664" cy="48627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IBR-2: JINR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615DFF-E344-46AF-AE1B-09986463631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81800" y="6011694"/>
            <a:ext cx="1310200" cy="9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2F31-424E-4F94-A465-FF50F2F9092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67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35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ko-KR"/>
              <a:t>Образец заголовка</a:t>
            </a:r>
            <a:endParaRPr lang="ko-KR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ko-KR"/>
              <a:t>Образец текста</a:t>
            </a:r>
          </a:p>
          <a:p>
            <a:pPr lvl="1"/>
            <a:r>
              <a:rPr lang="ru-RU" altLang="ko-KR"/>
              <a:t>Второй уровень</a:t>
            </a:r>
          </a:p>
          <a:p>
            <a:pPr lvl="2"/>
            <a:r>
              <a:rPr lang="ru-RU" altLang="ko-KR"/>
              <a:t>Третий уровень</a:t>
            </a:r>
          </a:p>
          <a:p>
            <a:pPr lvl="3"/>
            <a:r>
              <a:rPr lang="ru-RU" altLang="ko-KR"/>
              <a:t>Четвертый уровень</a:t>
            </a:r>
          </a:p>
          <a:p>
            <a:pPr lvl="4"/>
            <a:r>
              <a:rPr lang="ru-RU" altLang="ko-KR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 altLang="ko-KR">
                <a:solidFill>
                  <a:prstClr val="black">
                    <a:tint val="75000"/>
                  </a:prstClr>
                </a:solidFill>
              </a:rPr>
              <a:t>13/10/2016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004E05F-3AEB-4ECD-A883-973D90585EA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6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/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13/10/2016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9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13/10/2016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1E6D622-5680-4730-BF7D-7C09460213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590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AC7632-D4DE-4F04-909B-32185A5BF3DA}" type="datetimeFigureOut">
              <a:rPr lang="ru-RU"/>
              <a:pPr>
                <a:defRPr/>
              </a:pPr>
              <a:t>21.01.2018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523872-419A-4F93-993A-86AAFCB364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02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Овал 7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81" name="Текст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2040467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ru-RU"/>
              <a:t>June 20-21 2013 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55218" y="6305550"/>
            <a:ext cx="5725583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/>
              <a:t>Yu.N.Kopatch, PAC for Nuclear Physics 46-th Session</a:t>
            </a: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fld id="{023AD118-E05E-4F16-ACD1-4F9710DFD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5364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524" y="365125"/>
            <a:ext cx="103132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0524" y="1825625"/>
            <a:ext cx="103132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49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Round Table Italy-Russia @ Dubna on ASTROBILOLOGY, DEC 11-12, 2011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85782" y="6356350"/>
            <a:ext cx="868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C87172BA-429C-4147-BB29-3D0FE571CE5F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E456D-AA94-4667-96D7-FD6071ED86E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466241" y="2937492"/>
            <a:ext cx="5973005" cy="10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7D64F-3B12-4EDE-9463-FA96F54F21DD}" type="datetime1">
              <a:rPr lang="ru-RU" smtClean="0"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188B85-3D22-4171-88D0-0840B1963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8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/>
        </p:nvGrpSpPr>
        <p:grpSpPr bwMode="auto">
          <a:xfrm>
            <a:off x="-4318000" y="0"/>
            <a:ext cx="15900400" cy="3810000"/>
            <a:chOff x="-2040" y="0"/>
            <a:chExt cx="7512" cy="2400"/>
          </a:xfrm>
        </p:grpSpPr>
        <p:sp>
          <p:nvSpPr>
            <p:cNvPr id="104456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457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458" name="Line 5"/>
            <p:cNvSpPr>
              <a:spLocks noChangeShapeType="1"/>
            </p:cNvSpPr>
            <p:nvPr userDrawn="1"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44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6684" y="301625"/>
            <a:ext cx="97514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</a:p>
        </p:txBody>
      </p:sp>
      <p:sp>
        <p:nvSpPr>
          <p:cNvPr id="1044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6684" y="1827213"/>
            <a:ext cx="975148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24.09.2009</a:t>
            </a:r>
            <a:endParaRPr lang="en-US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107 session of JINR SC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31B7474-114D-46E9-8BD1-0FA71BC51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21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31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42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9725" indent="-3397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39825" indent="-2254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597025" indent="-2254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4225" indent="-2254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079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184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8289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5394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14D54-7FB4-4CC2-8DA8-2C81A40F8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609" y="1122363"/>
            <a:ext cx="10726365" cy="2387600"/>
          </a:xfrm>
        </p:spPr>
        <p:txBody>
          <a:bodyPr>
            <a:noAutofit/>
          </a:bodyPr>
          <a:lstStyle/>
          <a:p>
            <a:r>
              <a:rPr lang="en-US" sz="4400" dirty="0"/>
              <a:t>Cooperation between JINR and the National Synchrotron Radiation Centre SOLARIS (Kraków, Poland)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1AD8C2-7A98-47EA-9416-C342A3821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8536"/>
            <a:ext cx="9144000" cy="919264"/>
          </a:xfrm>
        </p:spPr>
        <p:txBody>
          <a:bodyPr/>
          <a:lstStyle/>
          <a:p>
            <a:r>
              <a:rPr lang="en-US" dirty="0"/>
              <a:t>47-th meeting of the PAC for Condensed Matter Physics </a:t>
            </a:r>
          </a:p>
          <a:p>
            <a:r>
              <a:rPr lang="en-US" dirty="0"/>
              <a:t>Speaker: V. Shvetsov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5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10398-4EFB-4B2E-82FA-CB14B7A9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65" y="1155210"/>
            <a:ext cx="10933826" cy="48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4C18759-342F-4A91-B595-F960FA4E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85" y="810956"/>
            <a:ext cx="10351975" cy="888670"/>
          </a:xfrm>
        </p:spPr>
        <p:txBody>
          <a:bodyPr>
            <a:normAutofit fontScale="90000"/>
          </a:bodyPr>
          <a:lstStyle/>
          <a:p>
            <a:r>
              <a:rPr lang="en-US" dirty="0"/>
              <a:t>SOLCRYS – new laboratory for structural research at Polish synchrotron SOLARIS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15E7DFD-F368-405A-89EE-EBB1548D1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484" y="2108196"/>
            <a:ext cx="10351975" cy="44430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SOLCRYS laboratory will be a part of the SOLARIS synchrotron in Cracow where the state of the art structural research will be performed. The Laboratory will comprise </a:t>
            </a:r>
            <a:r>
              <a:rPr lang="en-US" dirty="0">
                <a:solidFill>
                  <a:srgbClr val="C00000"/>
                </a:solidFill>
              </a:rPr>
              <a:t>two beamlines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“classical” beamline called MX/</a:t>
            </a:r>
            <a:r>
              <a:rPr lang="en-US" dirty="0" err="1"/>
              <a:t>BioSAXS</a:t>
            </a:r>
            <a:r>
              <a:rPr lang="en-US" dirty="0"/>
              <a:t>/PD with three experimental </a:t>
            </a:r>
            <a:r>
              <a:rPr lang="en-US" dirty="0" err="1"/>
              <a:t>endstations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second experimental line which will be equipped with a </a:t>
            </a:r>
            <a:r>
              <a:rPr lang="en-US" dirty="0" err="1"/>
              <a:t>CryoTEM</a:t>
            </a:r>
            <a:r>
              <a:rPr lang="en-US" dirty="0"/>
              <a:t> microscope;</a:t>
            </a:r>
          </a:p>
          <a:p>
            <a:r>
              <a:rPr lang="en-US" dirty="0"/>
              <a:t>In order to organize the SOLCRYS laboratory the extension of the existing experimental hall will be necessary. The extended part of the building will contain the </a:t>
            </a:r>
            <a:r>
              <a:rPr lang="en-US" dirty="0" err="1"/>
              <a:t>endstations</a:t>
            </a:r>
            <a:r>
              <a:rPr lang="en-US" dirty="0"/>
              <a:t> of the beamlines and </a:t>
            </a:r>
            <a:r>
              <a:rPr lang="en-US" dirty="0" err="1"/>
              <a:t>Cryo</a:t>
            </a:r>
            <a:r>
              <a:rPr lang="en-US" dirty="0"/>
              <a:t> TEM microscope room as well as the small lab for sample preparation;</a:t>
            </a:r>
          </a:p>
          <a:p>
            <a:r>
              <a:rPr lang="en-US" dirty="0"/>
              <a:t>Research methods available in these two parts of the laboratory will be complementary enabling complex structural characterization of various materials including the biological samples(proteins, protein complexes, nucleic acids </a:t>
            </a:r>
            <a:r>
              <a:rPr lang="en-US" dirty="0" err="1"/>
              <a:t>etc</a:t>
            </a:r>
            <a:r>
              <a:rPr lang="en-US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83636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36" y="798470"/>
            <a:ext cx="8619021" cy="6086915"/>
          </a:xfrm>
        </p:spPr>
      </p:pic>
      <p:sp>
        <p:nvSpPr>
          <p:cNvPr id="6" name="pole tekstowe 5"/>
          <p:cNvSpPr txBox="1"/>
          <p:nvPr/>
        </p:nvSpPr>
        <p:spPr>
          <a:xfrm>
            <a:off x="1631504" y="5734998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Fig. 3. M. Kozak, W. Rypniewski, M. Jaskólski (2012) </a:t>
            </a:r>
            <a:r>
              <a:rPr lang="pl-PL" i="1" dirty="0"/>
              <a:t>Synchrotron Radiation in Natural Science</a:t>
            </a:r>
            <a:r>
              <a:rPr lang="pl-PL" dirty="0"/>
              <a:t> </a:t>
            </a:r>
            <a:r>
              <a:rPr lang="pl-PL" b="1" dirty="0"/>
              <a:t>11</a:t>
            </a:r>
            <a:r>
              <a:rPr lang="pl-PL" dirty="0"/>
              <a:t>, 5-10)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General idea of MX-SAXS </a:t>
            </a:r>
            <a:r>
              <a:rPr lang="pl-PL" b="1" dirty="0" err="1"/>
              <a:t>beamline</a:t>
            </a:r>
            <a:br>
              <a:rPr lang="pl-PL" b="1" dirty="0"/>
            </a:br>
            <a:r>
              <a:rPr lang="pl-PL" b="1" dirty="0"/>
              <a:t>(</a:t>
            </a:r>
            <a:r>
              <a:rPr lang="pl-PL" b="1" dirty="0" err="1"/>
              <a:t>initial</a:t>
            </a:r>
            <a:r>
              <a:rPr lang="pl-PL" b="1" dirty="0"/>
              <a:t> </a:t>
            </a:r>
            <a:r>
              <a:rPr lang="pl-PL" b="1" dirty="0" err="1"/>
              <a:t>project</a:t>
            </a:r>
            <a:r>
              <a:rPr lang="pl-PL" b="1" dirty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371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975" y="1126518"/>
            <a:ext cx="7276282" cy="5750062"/>
          </a:xfrm>
          <a:prstGeom prst="rect">
            <a:avLst/>
          </a:prstGeom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1150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Garamond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ctr"/>
            <a:r>
              <a:rPr lang="pl-PL" altLang="pl-PL" sz="4000" b="1" dirty="0">
                <a:solidFill>
                  <a:schemeClr val="tx1"/>
                </a:solidFill>
                <a:latin typeface="+mj-lt"/>
              </a:rPr>
              <a:t>PX/SAXS BL, NCPS Solaris, Kraków, Poland</a:t>
            </a:r>
          </a:p>
          <a:p>
            <a:pPr algn="ctr"/>
            <a:r>
              <a:rPr lang="pl-PL" altLang="pl-PL" sz="4000" b="1" dirty="0">
                <a:solidFill>
                  <a:schemeClr val="tx1"/>
                </a:solidFill>
                <a:latin typeface="+mj-lt"/>
              </a:rPr>
              <a:t>Extended hall  </a:t>
            </a:r>
          </a:p>
        </p:txBody>
      </p:sp>
    </p:spTree>
    <p:extLst>
      <p:ext uri="{BB962C8B-B14F-4D97-AF65-F5344CB8AC3E}">
        <p14:creationId xmlns:p14="http://schemas.microsoft.com/office/powerpoint/2010/main" val="362415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altLang="pl-PL" b="1" dirty="0"/>
              <a:t>MX/SAXS</a:t>
            </a:r>
            <a:r>
              <a:rPr lang="en-US" altLang="pl-PL" b="1" dirty="0"/>
              <a:t>/PD</a:t>
            </a:r>
            <a:r>
              <a:rPr lang="pl-PL" altLang="pl-PL" b="1" dirty="0"/>
              <a:t> BL</a:t>
            </a:r>
            <a:endParaRPr lang="pl-PL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F77A2A-486C-4790-A155-ABB0AA051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High-energy beamline MX/</a:t>
            </a:r>
            <a:r>
              <a:rPr lang="en-US" dirty="0" err="1"/>
              <a:t>BioSAXS</a:t>
            </a:r>
            <a:r>
              <a:rPr lang="en-US" dirty="0"/>
              <a:t>/PD will use the monochromatized synchrotron radiation from the</a:t>
            </a:r>
          </a:p>
          <a:p>
            <a:r>
              <a:rPr lang="en-US" dirty="0"/>
              <a:t>superconducting wiggler. It will be equipped with 3 </a:t>
            </a:r>
            <a:r>
              <a:rPr lang="en-US" dirty="0" err="1"/>
              <a:t>endstations</a:t>
            </a:r>
            <a:r>
              <a:rPr lang="en-US" dirty="0"/>
              <a:t> enabling measurements in 4 experimental modes:</a:t>
            </a:r>
          </a:p>
          <a:p>
            <a:pPr lvl="1"/>
            <a:r>
              <a:rPr lang="en-US" dirty="0"/>
              <a:t>single crystal diffraction (in particular protein crystallography - PX);</a:t>
            </a:r>
          </a:p>
          <a:p>
            <a:pPr lvl="1"/>
            <a:r>
              <a:rPr lang="en-US" dirty="0"/>
              <a:t>small angle X-ray scattering (SAXS);</a:t>
            </a:r>
          </a:p>
          <a:p>
            <a:pPr lvl="1"/>
            <a:r>
              <a:rPr lang="en-US" dirty="0"/>
              <a:t>powder diffraction (PD);</a:t>
            </a:r>
          </a:p>
          <a:p>
            <a:pPr lvl="1"/>
            <a:r>
              <a:rPr lang="en-US" dirty="0"/>
              <a:t>X-ray absorption spectroscopy (XAS);</a:t>
            </a:r>
          </a:p>
        </p:txBody>
      </p:sp>
    </p:spTree>
    <p:extLst>
      <p:ext uri="{BB962C8B-B14F-4D97-AF65-F5344CB8AC3E}">
        <p14:creationId xmlns:p14="http://schemas.microsoft.com/office/powerpoint/2010/main" val="54873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9881" y="58366"/>
            <a:ext cx="10351975" cy="10505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altLang="pl-PL" b="1" dirty="0"/>
              <a:t>MX/SAXS</a:t>
            </a:r>
            <a:r>
              <a:rPr lang="en-US" altLang="pl-PL" b="1" dirty="0"/>
              <a:t>/PD</a:t>
            </a:r>
            <a:r>
              <a:rPr lang="pl-PL" altLang="pl-PL" b="1" dirty="0"/>
              <a:t> BL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47502" y="1436844"/>
            <a:ext cx="8396970" cy="5304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Macromolecular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Crystallography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tunable beamline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Muliwavelength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Anomalous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Diffraction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MAD)</a:t>
            </a:r>
          </a:p>
          <a:p>
            <a:r>
              <a:rPr lang="pl-PL" dirty="0"/>
              <a:t>W</a:t>
            </a:r>
            <a:r>
              <a:rPr lang="en-US" dirty="0" err="1"/>
              <a:t>avelength</a:t>
            </a:r>
            <a:r>
              <a:rPr lang="en-US" dirty="0"/>
              <a:t> range</a:t>
            </a:r>
            <a:r>
              <a:rPr lang="pl-PL" dirty="0"/>
              <a:t>:</a:t>
            </a:r>
            <a:r>
              <a:rPr lang="en-US" dirty="0"/>
              <a:t> 0.6 – 3</a:t>
            </a:r>
            <a:r>
              <a:rPr lang="pl-PL" dirty="0"/>
              <a:t>.0</a:t>
            </a:r>
            <a:r>
              <a:rPr lang="en-US" dirty="0"/>
              <a:t> Å </a:t>
            </a:r>
            <a:r>
              <a:rPr lang="pl-PL" dirty="0"/>
              <a:t>; </a:t>
            </a:r>
          </a:p>
          <a:p>
            <a:r>
              <a:rPr lang="pl-PL" dirty="0"/>
              <a:t>Energy</a:t>
            </a:r>
            <a:r>
              <a:rPr lang="en-US" dirty="0"/>
              <a:t> resolution ~</a:t>
            </a:r>
            <a:r>
              <a:rPr lang="pl-PL" dirty="0"/>
              <a:t> </a:t>
            </a:r>
            <a:r>
              <a:rPr lang="en-US" dirty="0"/>
              <a:t>1 </a:t>
            </a:r>
            <a:r>
              <a:rPr lang="en-US" baseline="30000" dirty="0"/>
              <a:t>x</a:t>
            </a:r>
            <a:r>
              <a:rPr lang="en-US" dirty="0"/>
              <a:t> 10</a:t>
            </a:r>
            <a:r>
              <a:rPr lang="en-US" baseline="30000" dirty="0"/>
              <a:t>-4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b="1" dirty="0"/>
              <a:t>Vertically Collimating Mirror </a:t>
            </a:r>
            <a:r>
              <a:rPr lang="en-US" dirty="0"/>
              <a:t>(Si and Rh)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b="1" dirty="0"/>
              <a:t>Cryogenically-cooled DCM </a:t>
            </a:r>
            <a:r>
              <a:rPr lang="en-US" dirty="0"/>
              <a:t>operating at </a:t>
            </a:r>
            <a:r>
              <a:rPr lang="pl-PL" dirty="0"/>
              <a:t>5</a:t>
            </a:r>
            <a:r>
              <a:rPr lang="en-US" dirty="0"/>
              <a:t>-2</a:t>
            </a:r>
            <a:r>
              <a:rPr lang="pl-PL" dirty="0"/>
              <a:t>1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(~0.6 –3.0 Å) </a:t>
            </a:r>
          </a:p>
          <a:p>
            <a:pPr marL="0" indent="0">
              <a:buNone/>
            </a:pPr>
            <a:r>
              <a:rPr lang="en-US" dirty="0"/>
              <a:t>c)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Toroidal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Focussing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Mirror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d) </a:t>
            </a:r>
            <a:r>
              <a:rPr lang="en-US" dirty="0" err="1"/>
              <a:t>Endstation</a:t>
            </a:r>
            <a:endParaRPr lang="pl-PL" dirty="0"/>
          </a:p>
          <a:p>
            <a:endParaRPr lang="en-US" dirty="0"/>
          </a:p>
          <a:p>
            <a:pPr marL="0" indent="0">
              <a:buNone/>
            </a:pPr>
            <a:r>
              <a:rPr lang="pl-PL" dirty="0" err="1"/>
              <a:t>Expecte</a:t>
            </a:r>
            <a:r>
              <a:rPr lang="en-US" dirty="0"/>
              <a:t>d spot size at the sample position</a:t>
            </a:r>
            <a:r>
              <a:rPr lang="pl-PL" dirty="0"/>
              <a:t> ~</a:t>
            </a:r>
            <a:r>
              <a:rPr lang="en-US" dirty="0"/>
              <a:t> 50μm 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1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842" y="130020"/>
            <a:ext cx="10351975" cy="88867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altLang="pl-PL" dirty="0"/>
              <a:t>MX/SAXS</a:t>
            </a:r>
            <a:r>
              <a:rPr lang="en-US" altLang="pl-PL" dirty="0"/>
              <a:t>/PD</a:t>
            </a:r>
            <a:r>
              <a:rPr lang="pl-PL" altLang="pl-PL" dirty="0"/>
              <a:t> BL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47503" y="1436844"/>
            <a:ext cx="8324961" cy="52325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X-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tunable beamline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anomalous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SAXS)</a:t>
            </a:r>
          </a:p>
          <a:p>
            <a:r>
              <a:rPr lang="pl-PL" dirty="0"/>
              <a:t>W</a:t>
            </a:r>
            <a:r>
              <a:rPr lang="en-US" dirty="0" err="1"/>
              <a:t>avelength</a:t>
            </a:r>
            <a:r>
              <a:rPr lang="en-US" dirty="0"/>
              <a:t> range</a:t>
            </a:r>
            <a:r>
              <a:rPr lang="pl-PL" dirty="0"/>
              <a:t>:</a:t>
            </a:r>
            <a:r>
              <a:rPr lang="en-US" dirty="0"/>
              <a:t> 0.</a:t>
            </a:r>
            <a:r>
              <a:rPr lang="pl-PL" dirty="0"/>
              <a:t>75</a:t>
            </a:r>
            <a:r>
              <a:rPr lang="en-US" dirty="0"/>
              <a:t> – </a:t>
            </a:r>
            <a:r>
              <a:rPr lang="pl-PL" dirty="0"/>
              <a:t>2.0</a:t>
            </a:r>
            <a:r>
              <a:rPr lang="en-US" dirty="0"/>
              <a:t> Å </a:t>
            </a:r>
            <a:r>
              <a:rPr lang="pl-PL" dirty="0"/>
              <a:t>; </a:t>
            </a:r>
          </a:p>
          <a:p>
            <a:r>
              <a:rPr lang="pl-PL" dirty="0"/>
              <a:t>Energy</a:t>
            </a:r>
            <a:r>
              <a:rPr lang="en-US" dirty="0"/>
              <a:t> resolution ~</a:t>
            </a:r>
            <a:r>
              <a:rPr lang="pl-PL" dirty="0"/>
              <a:t> </a:t>
            </a:r>
            <a:r>
              <a:rPr lang="en-US" dirty="0"/>
              <a:t>1</a:t>
            </a:r>
            <a:r>
              <a:rPr lang="pl-PL" dirty="0"/>
              <a:t>-2</a:t>
            </a:r>
            <a:r>
              <a:rPr lang="en-US" dirty="0"/>
              <a:t> </a:t>
            </a:r>
            <a:r>
              <a:rPr lang="en-US" baseline="30000" dirty="0"/>
              <a:t>x</a:t>
            </a:r>
            <a:r>
              <a:rPr lang="en-US" dirty="0"/>
              <a:t> 10</a:t>
            </a:r>
            <a:r>
              <a:rPr lang="en-US" baseline="30000" dirty="0"/>
              <a:t>-4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pl-PL" b="1" dirty="0" err="1"/>
              <a:t>Toroidal</a:t>
            </a:r>
            <a:r>
              <a:rPr lang="en-US" b="1" dirty="0"/>
              <a:t> Collimating Mirror </a:t>
            </a:r>
            <a:r>
              <a:rPr lang="en-US" dirty="0"/>
              <a:t>(Si and Rh)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b) </a:t>
            </a:r>
            <a:r>
              <a:rPr lang="pl-PL" b="1" dirty="0" err="1"/>
              <a:t>Water</a:t>
            </a:r>
            <a:r>
              <a:rPr lang="en-US" b="1" dirty="0"/>
              <a:t>-cooled DCM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en-US" b="1" dirty="0"/>
              <a:t>Cryogenically-cooled DCM</a:t>
            </a:r>
            <a:r>
              <a:rPr lang="pl-PL" b="1" dirty="0"/>
              <a:t> (</a:t>
            </a:r>
            <a:r>
              <a:rPr lang="pl-PL" b="1" dirty="0" err="1"/>
              <a:t>preffered</a:t>
            </a:r>
            <a:r>
              <a:rPr lang="pl-PL" b="1" dirty="0"/>
              <a:t>)</a:t>
            </a:r>
            <a:r>
              <a:rPr lang="pl-PL" dirty="0"/>
              <a:t> </a:t>
            </a:r>
            <a:r>
              <a:rPr lang="en-US" dirty="0"/>
              <a:t>(~0.</a:t>
            </a:r>
            <a:r>
              <a:rPr lang="pl-PL" dirty="0"/>
              <a:t>75</a:t>
            </a:r>
            <a:r>
              <a:rPr lang="en-US" dirty="0"/>
              <a:t> –</a:t>
            </a:r>
            <a:r>
              <a:rPr lang="pl-PL" dirty="0"/>
              <a:t>2</a:t>
            </a:r>
            <a:r>
              <a:rPr lang="en-US" dirty="0"/>
              <a:t>.0 Å) </a:t>
            </a:r>
          </a:p>
          <a:p>
            <a:pPr marL="0" indent="0">
              <a:buNone/>
            </a:pPr>
            <a:r>
              <a:rPr lang="en-US" dirty="0"/>
              <a:t>c) </a:t>
            </a:r>
            <a:r>
              <a:rPr lang="en-US" dirty="0" err="1"/>
              <a:t>Endstation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err="1"/>
              <a:t>Expected</a:t>
            </a:r>
            <a:r>
              <a:rPr lang="pl-PL" dirty="0"/>
              <a:t> </a:t>
            </a:r>
            <a:r>
              <a:rPr lang="pl-PL" dirty="0" err="1"/>
              <a:t>beam</a:t>
            </a:r>
            <a:r>
              <a:rPr lang="pl-PL" dirty="0"/>
              <a:t> </a:t>
            </a:r>
            <a:r>
              <a:rPr lang="pl-PL" dirty="0" err="1"/>
              <a:t>size</a:t>
            </a:r>
            <a:r>
              <a:rPr lang="pl-PL" dirty="0"/>
              <a:t> ~100-150 </a:t>
            </a:r>
            <a:r>
              <a:rPr lang="en-US" dirty="0" err="1"/>
              <a:t>μm</a:t>
            </a:r>
            <a:endParaRPr lang="pl-PL" dirty="0"/>
          </a:p>
          <a:p>
            <a:endParaRPr lang="pl-P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4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8856" y="0"/>
            <a:ext cx="10351975" cy="115434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altLang="pl-PL" dirty="0"/>
              <a:t>MX/SAXS</a:t>
            </a:r>
            <a:r>
              <a:rPr lang="en-US" altLang="pl-PL" dirty="0"/>
              <a:t>/PD</a:t>
            </a:r>
            <a:r>
              <a:rPr lang="pl-PL" altLang="pl-PL" dirty="0"/>
              <a:t> BL</a:t>
            </a:r>
            <a:r>
              <a:rPr lang="en-US" altLang="pl-PL" dirty="0"/>
              <a:t> </a:t>
            </a:r>
            <a:r>
              <a:rPr lang="pl-PL" altLang="pl-PL" dirty="0"/>
              <a:t>- </a:t>
            </a:r>
            <a:r>
              <a:rPr lang="pl-PL" altLang="pl-PL" b="1" dirty="0"/>
              <a:t>endstations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1600200"/>
            <a:ext cx="8507288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Macromolecular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Crystallography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tunable beamline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MAD)</a:t>
            </a:r>
          </a:p>
          <a:p>
            <a:r>
              <a:rPr lang="pl-PL" dirty="0" err="1"/>
              <a:t>Detectors</a:t>
            </a:r>
            <a:r>
              <a:rPr lang="pl-PL" dirty="0"/>
              <a:t> – </a:t>
            </a:r>
            <a:r>
              <a:rPr lang="pl-PL" dirty="0" err="1"/>
              <a:t>Pilaus</a:t>
            </a:r>
            <a:r>
              <a:rPr lang="pl-PL" dirty="0"/>
              <a:t> 3X 6M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EigerX</a:t>
            </a:r>
            <a:r>
              <a:rPr lang="pl-PL" dirty="0"/>
              <a:t> 9M (</a:t>
            </a:r>
            <a:r>
              <a:rPr lang="pl-PL" dirty="0" err="1"/>
              <a:t>Dectris</a:t>
            </a:r>
            <a:r>
              <a:rPr lang="pl-PL" dirty="0"/>
              <a:t>), </a:t>
            </a:r>
          </a:p>
          <a:p>
            <a:r>
              <a:rPr lang="pl-PL" dirty="0" err="1"/>
              <a:t>cryocooling</a:t>
            </a:r>
            <a:r>
              <a:rPr lang="pl-PL" dirty="0"/>
              <a:t> system,</a:t>
            </a:r>
          </a:p>
          <a:p>
            <a:r>
              <a:rPr lang="pl-PL" dirty="0" err="1"/>
              <a:t>robotic</a:t>
            </a:r>
            <a:r>
              <a:rPr lang="pl-PL" dirty="0"/>
              <a:t> </a:t>
            </a:r>
            <a:r>
              <a:rPr lang="pl-PL" dirty="0" err="1"/>
              <a:t>autosampler</a:t>
            </a:r>
            <a:r>
              <a:rPr lang="pl-PL" dirty="0"/>
              <a:t> for </a:t>
            </a:r>
            <a:r>
              <a:rPr lang="pl-PL" dirty="0" err="1"/>
              <a:t>remote</a:t>
            </a:r>
            <a:r>
              <a:rPr lang="pl-PL" dirty="0"/>
              <a:t> </a:t>
            </a:r>
            <a:r>
              <a:rPr lang="pl-PL" dirty="0" err="1"/>
              <a:t>access</a:t>
            </a:r>
            <a:r>
              <a:rPr lang="pl-PL" dirty="0"/>
              <a:t>,</a:t>
            </a:r>
          </a:p>
          <a:p>
            <a:r>
              <a:rPr lang="pl-PL" dirty="0"/>
              <a:t>high </a:t>
            </a:r>
            <a:r>
              <a:rPr lang="pl-PL" dirty="0" err="1"/>
              <a:t>pressure</a:t>
            </a:r>
            <a:r>
              <a:rPr lang="pl-PL" dirty="0"/>
              <a:t> (HP) </a:t>
            </a:r>
            <a:r>
              <a:rPr lang="pl-PL" dirty="0" err="1"/>
              <a:t>cell</a:t>
            </a:r>
            <a:r>
              <a:rPr lang="pl-PL" dirty="0"/>
              <a:t> (mini HP </a:t>
            </a:r>
            <a:r>
              <a:rPr lang="pl-PL" dirty="0" err="1"/>
              <a:t>cell</a:t>
            </a:r>
            <a:r>
              <a:rPr lang="pl-PL" dirty="0"/>
              <a:t>).</a:t>
            </a:r>
          </a:p>
          <a:p>
            <a:endParaRPr lang="pl-PL" dirty="0"/>
          </a:p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X-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tunable beamline 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</a:t>
            </a:r>
            <a:r>
              <a:rPr lang="pl-PL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anomalous</a:t>
            </a: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SAXS)</a:t>
            </a:r>
          </a:p>
          <a:p>
            <a:r>
              <a:rPr lang="pl-PL" dirty="0" err="1"/>
              <a:t>Detectors</a:t>
            </a:r>
            <a:r>
              <a:rPr lang="pl-PL" dirty="0"/>
              <a:t> (for SAXS/WAXS) – </a:t>
            </a:r>
            <a:r>
              <a:rPr lang="pl-PL" dirty="0" err="1"/>
              <a:t>Pilaus</a:t>
            </a:r>
            <a:r>
              <a:rPr lang="pl-PL" dirty="0"/>
              <a:t> 3S 2M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EigerX</a:t>
            </a:r>
            <a:r>
              <a:rPr lang="pl-PL" dirty="0"/>
              <a:t> 4M, </a:t>
            </a:r>
          </a:p>
          <a:p>
            <a:r>
              <a:rPr lang="pl-PL" dirty="0" err="1"/>
              <a:t>size</a:t>
            </a:r>
            <a:r>
              <a:rPr lang="pl-PL" dirty="0"/>
              <a:t> </a:t>
            </a:r>
            <a:r>
              <a:rPr lang="pl-PL" dirty="0" err="1"/>
              <a:t>exclusion</a:t>
            </a:r>
            <a:r>
              <a:rPr lang="pl-PL" dirty="0"/>
              <a:t> </a:t>
            </a:r>
            <a:r>
              <a:rPr lang="pl-PL" dirty="0" err="1"/>
              <a:t>chromatography</a:t>
            </a:r>
            <a:r>
              <a:rPr lang="pl-PL" dirty="0"/>
              <a:t> system (SEC),</a:t>
            </a:r>
          </a:p>
          <a:p>
            <a:r>
              <a:rPr lang="pl-PL" dirty="0" err="1"/>
              <a:t>temperature</a:t>
            </a:r>
            <a:r>
              <a:rPr lang="pl-PL" dirty="0"/>
              <a:t> </a:t>
            </a:r>
            <a:r>
              <a:rPr lang="pl-PL" dirty="0" err="1"/>
              <a:t>attachments</a:t>
            </a:r>
            <a:r>
              <a:rPr lang="pl-PL" dirty="0"/>
              <a:t>,</a:t>
            </a:r>
          </a:p>
          <a:p>
            <a:r>
              <a:rPr lang="pl-PL" dirty="0"/>
              <a:t>HP system (</a:t>
            </a:r>
            <a:r>
              <a:rPr lang="pl-PL" dirty="0" err="1"/>
              <a:t>optional</a:t>
            </a:r>
            <a:r>
              <a:rPr lang="pl-PL" dirty="0"/>
              <a:t>).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048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58366"/>
            <a:ext cx="8229600" cy="99437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/>
              <a:t>SC </a:t>
            </a:r>
            <a:r>
              <a:rPr lang="pl-PL" b="1" dirty="0" err="1"/>
              <a:t>wiggler</a:t>
            </a:r>
            <a:r>
              <a:rPr lang="pl-PL" b="1" dirty="0"/>
              <a:t> for MX/SAXS </a:t>
            </a:r>
            <a:r>
              <a:rPr lang="pl-PL" b="1" dirty="0" err="1"/>
              <a:t>beam</a:t>
            </a:r>
            <a:r>
              <a:rPr lang="pl-PL" b="1" dirty="0"/>
              <a:t> </a:t>
            </a:r>
            <a:r>
              <a:rPr lang="pl-PL" b="1" dirty="0" err="1"/>
              <a:t>line</a:t>
            </a:r>
            <a:r>
              <a:rPr lang="pl-PL" b="1" dirty="0"/>
              <a:t> </a:t>
            </a: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0" y="1052736"/>
            <a:ext cx="7000672" cy="56358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8D746F-3CF4-4E56-90E7-CEE0DDCE1E41}"/>
              </a:ext>
            </a:extLst>
          </p:cNvPr>
          <p:cNvSpPr txBox="1"/>
          <p:nvPr/>
        </p:nvSpPr>
        <p:spPr>
          <a:xfrm>
            <a:off x="8132324" y="1588852"/>
            <a:ext cx="2821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manufacturer – BINP Novosibirsk. An example – SC wiggler SCW30 produced for ALBA at Spain</a:t>
            </a:r>
          </a:p>
        </p:txBody>
      </p:sp>
    </p:spTree>
    <p:extLst>
      <p:ext uri="{BB962C8B-B14F-4D97-AF65-F5344CB8AC3E}">
        <p14:creationId xmlns:p14="http://schemas.microsoft.com/office/powerpoint/2010/main" val="36377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456" y="590462"/>
            <a:ext cx="10351975" cy="88867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for MX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outstation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9496" y="1600200"/>
            <a:ext cx="9001000" cy="514116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The MX </a:t>
            </a:r>
            <a:r>
              <a:rPr lang="pl-PL" dirty="0" err="1"/>
              <a:t>endstation</a:t>
            </a:r>
            <a:r>
              <a:rPr lang="pl-PL" dirty="0"/>
              <a:t> </a:t>
            </a:r>
            <a:r>
              <a:rPr lang="pl-PL" dirty="0" err="1"/>
              <a:t>will</a:t>
            </a:r>
            <a:r>
              <a:rPr lang="pl-PL" dirty="0"/>
              <a:t> be </a:t>
            </a:r>
            <a:r>
              <a:rPr lang="pl-PL" dirty="0" err="1"/>
              <a:t>used</a:t>
            </a:r>
            <a:r>
              <a:rPr lang="pl-PL" dirty="0"/>
              <a:t> for </a:t>
            </a:r>
            <a:r>
              <a:rPr lang="pl-PL" dirty="0" err="1"/>
              <a:t>routine</a:t>
            </a:r>
            <a:r>
              <a:rPr lang="pl-PL" dirty="0"/>
              <a:t> </a:t>
            </a:r>
            <a:r>
              <a:rPr lang="pl-PL" dirty="0" err="1"/>
              <a:t>collection</a:t>
            </a:r>
            <a:r>
              <a:rPr lang="pl-PL" dirty="0"/>
              <a:t> of </a:t>
            </a:r>
            <a:r>
              <a:rPr lang="pl-PL" dirty="0" err="1"/>
              <a:t>diffraction</a:t>
            </a:r>
            <a:r>
              <a:rPr lang="pl-PL" dirty="0"/>
              <a:t> data for </a:t>
            </a:r>
            <a:r>
              <a:rPr lang="pl-PL" dirty="0" err="1"/>
              <a:t>macromolecular</a:t>
            </a:r>
            <a:r>
              <a:rPr lang="pl-PL" dirty="0"/>
              <a:t> </a:t>
            </a:r>
            <a:r>
              <a:rPr lang="pl-PL" dirty="0" err="1"/>
              <a:t>crystallography</a:t>
            </a:r>
            <a:r>
              <a:rPr lang="pl-PL" dirty="0"/>
              <a:t> </a:t>
            </a:r>
            <a:r>
              <a:rPr lang="pl-PL" dirty="0" err="1"/>
              <a:t>including</a:t>
            </a:r>
            <a:r>
              <a:rPr lang="pl-PL" dirty="0"/>
              <a:t>:</a:t>
            </a:r>
          </a:p>
          <a:p>
            <a:pPr lvl="1"/>
            <a:r>
              <a:rPr lang="pl-PL" dirty="0" err="1"/>
              <a:t>Multiwavelength</a:t>
            </a:r>
            <a:r>
              <a:rPr lang="pl-PL" dirty="0"/>
              <a:t> </a:t>
            </a:r>
            <a:r>
              <a:rPr lang="pl-PL" dirty="0" err="1"/>
              <a:t>Anomalous</a:t>
            </a:r>
            <a:r>
              <a:rPr lang="pl-PL" dirty="0"/>
              <a:t> </a:t>
            </a:r>
            <a:r>
              <a:rPr lang="pl-PL" dirty="0" err="1"/>
              <a:t>Diffraction</a:t>
            </a:r>
            <a:r>
              <a:rPr lang="pl-PL" dirty="0"/>
              <a:t> </a:t>
            </a:r>
            <a:r>
              <a:rPr lang="pl-PL" dirty="0" err="1"/>
              <a:t>experiments</a:t>
            </a:r>
            <a:r>
              <a:rPr lang="pl-PL" dirty="0"/>
              <a:t> </a:t>
            </a:r>
          </a:p>
          <a:p>
            <a:pPr marL="457200" lvl="1" indent="0">
              <a:buNone/>
            </a:pPr>
            <a:r>
              <a:rPr lang="pl-PL" dirty="0"/>
              <a:t>(</a:t>
            </a:r>
            <a:r>
              <a:rPr lang="pl-PL" dirty="0" err="1"/>
              <a:t>using</a:t>
            </a:r>
            <a:r>
              <a:rPr lang="pl-PL" dirty="0"/>
              <a:t> Se – </a:t>
            </a:r>
            <a:r>
              <a:rPr lang="pl-PL" dirty="0" err="1"/>
              <a:t>selenomethionine</a:t>
            </a:r>
            <a:r>
              <a:rPr lang="pl-PL" dirty="0"/>
              <a:t> </a:t>
            </a:r>
            <a:r>
              <a:rPr lang="pl-PL" dirty="0" err="1"/>
              <a:t>substituted</a:t>
            </a:r>
            <a:r>
              <a:rPr lang="pl-PL" dirty="0"/>
              <a:t> </a:t>
            </a:r>
            <a:r>
              <a:rPr lang="pl-PL" dirty="0" err="1"/>
              <a:t>proteins</a:t>
            </a:r>
            <a:r>
              <a:rPr lang="pl-PL" dirty="0"/>
              <a:t>, Br – </a:t>
            </a:r>
            <a:r>
              <a:rPr lang="pl-PL" dirty="0" err="1"/>
              <a:t>brominated</a:t>
            </a:r>
            <a:r>
              <a:rPr lang="pl-PL" dirty="0"/>
              <a:t> </a:t>
            </a:r>
            <a:r>
              <a:rPr lang="pl-PL" dirty="0" err="1"/>
              <a:t>oligonucleotides</a:t>
            </a:r>
            <a:r>
              <a:rPr lang="pl-PL" dirty="0"/>
              <a:t>, …),</a:t>
            </a:r>
          </a:p>
          <a:p>
            <a:pPr lvl="1"/>
            <a:r>
              <a:rPr lang="pl-PL" dirty="0" err="1"/>
              <a:t>Cryocrystallography</a:t>
            </a:r>
            <a:r>
              <a:rPr lang="pl-PL" dirty="0"/>
              <a:t>,</a:t>
            </a:r>
          </a:p>
          <a:p>
            <a:pPr lvl="1"/>
            <a:r>
              <a:rPr lang="pl-PL" dirty="0"/>
              <a:t>Remote </a:t>
            </a:r>
            <a:r>
              <a:rPr lang="pl-PL" dirty="0" err="1"/>
              <a:t>access</a:t>
            </a:r>
            <a:r>
              <a:rPr lang="pl-PL" dirty="0"/>
              <a:t>, high </a:t>
            </a:r>
            <a:r>
              <a:rPr lang="pl-PL" dirty="0" err="1"/>
              <a:t>pressure</a:t>
            </a:r>
            <a:r>
              <a:rPr lang="pl-PL" dirty="0"/>
              <a:t> (</a:t>
            </a:r>
            <a:r>
              <a:rPr lang="pl-PL" dirty="0" err="1"/>
              <a:t>option</a:t>
            </a:r>
            <a:r>
              <a:rPr lang="pl-PL" dirty="0"/>
              <a:t>).</a:t>
            </a:r>
          </a:p>
          <a:p>
            <a:r>
              <a:rPr lang="pl-PL" dirty="0"/>
              <a:t>Objects:</a:t>
            </a:r>
          </a:p>
          <a:p>
            <a:pPr lvl="1"/>
            <a:r>
              <a:rPr lang="pl-PL" dirty="0"/>
              <a:t>Protein and </a:t>
            </a:r>
            <a:r>
              <a:rPr lang="pl-PL" dirty="0" err="1"/>
              <a:t>peptides</a:t>
            </a:r>
            <a:r>
              <a:rPr lang="pl-PL" dirty="0"/>
              <a:t> (</a:t>
            </a:r>
            <a:r>
              <a:rPr lang="pl-PL" dirty="0" err="1"/>
              <a:t>crystals</a:t>
            </a:r>
            <a:r>
              <a:rPr lang="pl-PL" dirty="0"/>
              <a:t>),</a:t>
            </a:r>
          </a:p>
          <a:p>
            <a:pPr lvl="1"/>
            <a:r>
              <a:rPr lang="pl-PL" dirty="0"/>
              <a:t>Protein </a:t>
            </a:r>
            <a:r>
              <a:rPr lang="pl-PL" dirty="0" err="1"/>
              <a:t>complexes</a:t>
            </a:r>
            <a:r>
              <a:rPr lang="pl-PL" dirty="0"/>
              <a:t>, </a:t>
            </a:r>
            <a:r>
              <a:rPr lang="pl-PL" dirty="0" err="1"/>
              <a:t>viruses</a:t>
            </a:r>
            <a:r>
              <a:rPr lang="pl-PL" dirty="0"/>
              <a:t> (</a:t>
            </a:r>
            <a:r>
              <a:rPr lang="pl-PL" dirty="0" err="1"/>
              <a:t>crystals</a:t>
            </a:r>
            <a:r>
              <a:rPr lang="pl-PL" dirty="0"/>
              <a:t>),</a:t>
            </a:r>
          </a:p>
          <a:p>
            <a:pPr lvl="1"/>
            <a:r>
              <a:rPr lang="pl-PL" dirty="0" err="1"/>
              <a:t>Nucleic</a:t>
            </a:r>
            <a:r>
              <a:rPr lang="pl-PL" dirty="0"/>
              <a:t> </a:t>
            </a:r>
            <a:r>
              <a:rPr lang="pl-PL" dirty="0" err="1"/>
              <a:t>acids</a:t>
            </a:r>
            <a:r>
              <a:rPr lang="pl-PL" dirty="0"/>
              <a:t> (</a:t>
            </a:r>
            <a:r>
              <a:rPr lang="pl-PL" dirty="0" err="1"/>
              <a:t>crystals</a:t>
            </a:r>
            <a:r>
              <a:rPr lang="pl-PL" dirty="0"/>
              <a:t>),</a:t>
            </a:r>
          </a:p>
          <a:p>
            <a:pPr lvl="1"/>
            <a:r>
              <a:rPr lang="pl-PL" dirty="0"/>
              <a:t>Protein </a:t>
            </a:r>
            <a:r>
              <a:rPr lang="pl-PL" dirty="0" err="1"/>
              <a:t>fibrils</a:t>
            </a:r>
            <a:r>
              <a:rPr lang="pl-PL" dirty="0"/>
              <a:t> (</a:t>
            </a:r>
            <a:r>
              <a:rPr lang="pl-PL" dirty="0" err="1"/>
              <a:t>fiber</a:t>
            </a:r>
            <a:r>
              <a:rPr lang="pl-PL" dirty="0"/>
              <a:t> </a:t>
            </a:r>
            <a:r>
              <a:rPr lang="pl-PL" dirty="0" err="1"/>
              <a:t>diffraction</a:t>
            </a:r>
            <a:r>
              <a:rPr lang="pl-PL" dirty="0"/>
              <a:t> - </a:t>
            </a:r>
            <a:r>
              <a:rPr lang="pl-PL" dirty="0" err="1"/>
              <a:t>eg</a:t>
            </a:r>
            <a:r>
              <a:rPr lang="pl-PL" dirty="0"/>
              <a:t>. </a:t>
            </a:r>
            <a:r>
              <a:rPr lang="pl-PL" dirty="0" err="1"/>
              <a:t>amyloids</a:t>
            </a:r>
            <a:r>
              <a:rPr lang="pl-PL" dirty="0"/>
              <a:t>).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354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301930-4CAA-4E27-8D8A-05880EC5D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3" t="221" r="50213" b="13753"/>
          <a:stretch/>
        </p:blipFill>
        <p:spPr>
          <a:xfrm>
            <a:off x="1514430" y="765243"/>
            <a:ext cx="8459663" cy="6092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9047F-BC36-4F16-B6C7-97075312AC61}"/>
              </a:ext>
            </a:extLst>
          </p:cNvPr>
          <p:cNvSpPr txBox="1"/>
          <p:nvPr/>
        </p:nvSpPr>
        <p:spPr>
          <a:xfrm>
            <a:off x="3904034" y="3811621"/>
            <a:ext cx="85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at 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9D64D-217E-4918-A453-822547310CAE}"/>
              </a:ext>
            </a:extLst>
          </p:cNvPr>
          <p:cNvSpPr txBox="1"/>
          <p:nvPr/>
        </p:nvSpPr>
        <p:spPr>
          <a:xfrm>
            <a:off x="8693285" y="3996287"/>
            <a:ext cx="1214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at China;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at Japan;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5D8E8-77EB-4505-AEB9-141231FA1EFA}"/>
              </a:ext>
            </a:extLst>
          </p:cNvPr>
          <p:cNvSpPr txBox="1"/>
          <p:nvPr/>
        </p:nvSpPr>
        <p:spPr>
          <a:xfrm>
            <a:off x="5947249" y="2972730"/>
            <a:ext cx="1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12 at Europe</a:t>
            </a:r>
          </a:p>
        </p:txBody>
      </p:sp>
    </p:spTree>
    <p:extLst>
      <p:ext uri="{BB962C8B-B14F-4D97-AF65-F5344CB8AC3E}">
        <p14:creationId xmlns:p14="http://schemas.microsoft.com/office/powerpoint/2010/main" val="42426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4485" y="51882"/>
            <a:ext cx="10351975" cy="127756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for SAXS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outstation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4485" y="1417638"/>
            <a:ext cx="10351975" cy="5440362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SAXS s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this station will include wide range of biological objects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materials,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nanoparticles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nanocomposites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solid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lvl="1"/>
            <a:r>
              <a:rPr lang="pl-PL" dirty="0" err="1"/>
              <a:t>nanocomposites</a:t>
            </a:r>
            <a:r>
              <a:rPr lang="pl-PL" dirty="0"/>
              <a:t> </a:t>
            </a:r>
          </a:p>
          <a:p>
            <a:pPr lvl="1"/>
            <a:r>
              <a:rPr lang="pl-PL" dirty="0" err="1"/>
              <a:t>polymers</a:t>
            </a:r>
            <a:r>
              <a:rPr lang="pl-PL" dirty="0"/>
              <a:t> and </a:t>
            </a:r>
            <a:r>
              <a:rPr lang="pl-PL" dirty="0" err="1"/>
              <a:t>copolymers</a:t>
            </a:r>
            <a:r>
              <a:rPr lang="pl-PL" dirty="0"/>
              <a:t>,</a:t>
            </a:r>
          </a:p>
          <a:p>
            <a:pPr lvl="1"/>
            <a:r>
              <a:rPr lang="pl-PL" dirty="0" err="1"/>
              <a:t>nanoparticles</a:t>
            </a:r>
            <a:r>
              <a:rPr lang="pl-PL" dirty="0"/>
              <a:t>,</a:t>
            </a:r>
          </a:p>
          <a:p>
            <a:pPr lvl="1"/>
            <a:r>
              <a:rPr lang="pl-PL" dirty="0" err="1"/>
              <a:t>semiconductors</a:t>
            </a:r>
            <a:r>
              <a:rPr lang="pl-PL" dirty="0"/>
              <a:t> and </a:t>
            </a:r>
            <a:r>
              <a:rPr lang="pl-PL" dirty="0" err="1"/>
              <a:t>new</a:t>
            </a:r>
            <a:r>
              <a:rPr lang="pl-PL" dirty="0"/>
              <a:t> materials for </a:t>
            </a:r>
            <a:r>
              <a:rPr lang="pl-PL" dirty="0" err="1"/>
              <a:t>nanoelectronics</a:t>
            </a:r>
            <a:endParaRPr lang="pl-PL" dirty="0"/>
          </a:p>
          <a:p>
            <a:pPr lvl="1"/>
            <a:r>
              <a:rPr lang="pl-PL" dirty="0" err="1"/>
              <a:t>nanomaterials</a:t>
            </a:r>
            <a:r>
              <a:rPr lang="pl-PL" dirty="0"/>
              <a:t> for </a:t>
            </a:r>
            <a:r>
              <a:rPr lang="pl-PL" dirty="0" err="1"/>
              <a:t>energy</a:t>
            </a:r>
            <a:r>
              <a:rPr lang="pl-PL" dirty="0"/>
              <a:t> </a:t>
            </a:r>
            <a:r>
              <a:rPr lang="pl-PL" dirty="0" err="1"/>
              <a:t>storage</a:t>
            </a:r>
            <a:r>
              <a:rPr lang="pl-PL" dirty="0"/>
              <a:t> </a:t>
            </a:r>
            <a:r>
              <a:rPr lang="pl-PL" dirty="0" err="1"/>
              <a:t>applications</a:t>
            </a:r>
            <a:endParaRPr lang="pl-PL" dirty="0"/>
          </a:p>
          <a:p>
            <a:pPr lvl="1"/>
            <a:r>
              <a:rPr lang="pl-PL" dirty="0" err="1"/>
              <a:t>amphiphilic</a:t>
            </a:r>
            <a:r>
              <a:rPr lang="pl-PL" dirty="0"/>
              <a:t> </a:t>
            </a:r>
            <a:r>
              <a:rPr lang="pl-PL" dirty="0" err="1"/>
              <a:t>molecules</a:t>
            </a:r>
            <a:r>
              <a:rPr lang="pl-PL" dirty="0"/>
              <a:t> (</a:t>
            </a:r>
            <a:r>
              <a:rPr lang="pl-PL" dirty="0" err="1"/>
              <a:t>surfactants</a:t>
            </a:r>
            <a:r>
              <a:rPr lang="pl-PL" dirty="0"/>
              <a:t>, </a:t>
            </a:r>
            <a:r>
              <a:rPr lang="pl-PL" dirty="0" err="1"/>
              <a:t>lipids</a:t>
            </a:r>
            <a:r>
              <a:rPr lang="pl-PL" dirty="0"/>
              <a:t> </a:t>
            </a:r>
            <a:r>
              <a:rPr lang="pl-PL" dirty="0" err="1"/>
              <a:t>etc</a:t>
            </a:r>
            <a:r>
              <a:rPr lang="pl-PL" dirty="0"/>
              <a:t>),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 delivery systems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intrinsically disordered proteins,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globular and membrane proteins,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macromolecular complexes,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viruses and virus-like particles,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liposomes, biological membranes, nucleic acids and their complexes with proteins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932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8868F-48A1-431E-AB5E-0E488673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CryoTEM</a:t>
            </a:r>
            <a:r>
              <a:rPr lang="en-US" dirty="0"/>
              <a:t> BL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1F56DA-D3B4-43B4-AACB-E0E457BDC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34000"/>
              </a:lnSpc>
              <a:buNone/>
            </a:pPr>
            <a:r>
              <a:rPr lang="en-US" dirty="0"/>
              <a:t>The </a:t>
            </a:r>
            <a:r>
              <a:rPr lang="en-US" dirty="0" err="1"/>
              <a:t>cryo</a:t>
            </a:r>
            <a:r>
              <a:rPr lang="en-US" dirty="0"/>
              <a:t> electron microscopy has shown a burst like development during last years. The progress in development of instruments caused that </a:t>
            </a:r>
            <a:r>
              <a:rPr lang="en-US" dirty="0" err="1"/>
              <a:t>cryo</a:t>
            </a:r>
            <a:r>
              <a:rPr lang="en-US" dirty="0"/>
              <a:t> transmission electron microscopy became one of the main techniques used for determination of the structure of macromolecules with the resolution </a:t>
            </a:r>
            <a:r>
              <a:rPr lang="en-US" dirty="0" err="1"/>
              <a:t>asgood</a:t>
            </a:r>
            <a:r>
              <a:rPr lang="en-US" dirty="0"/>
              <a:t> as 0.2 nm.</a:t>
            </a:r>
          </a:p>
          <a:p>
            <a:pPr marL="0" indent="0">
              <a:lnSpc>
                <a:spcPct val="134000"/>
              </a:lnSpc>
              <a:buNone/>
            </a:pPr>
            <a:endParaRPr lang="en-US" dirty="0"/>
          </a:p>
          <a:p>
            <a:pPr marL="0" indent="0">
              <a:lnSpc>
                <a:spcPct val="134000"/>
              </a:lnSpc>
              <a:buNone/>
            </a:pPr>
            <a:r>
              <a:rPr lang="en-US" dirty="0"/>
              <a:t>The newest microscopes like the Titan </a:t>
            </a:r>
            <a:r>
              <a:rPr lang="en-US" dirty="0" err="1"/>
              <a:t>Krios</a:t>
            </a:r>
            <a:r>
              <a:rPr lang="en-US" dirty="0"/>
              <a:t> transmission electron microscope (TEM) with direct beam detector are ready for use in protein and cellular imaging. The instrument permits full range of semiautomated applications, including: 2D electron crystallography, single particle analysis, </a:t>
            </a:r>
            <a:r>
              <a:rPr lang="en-US" dirty="0" err="1"/>
              <a:t>cryo</a:t>
            </a:r>
            <a:r>
              <a:rPr lang="en-US" dirty="0"/>
              <a:t> electron microscopy, and dual-axis cellular tomography of frozen hydrated cell organelles and cells. </a:t>
            </a:r>
            <a:r>
              <a:rPr lang="en-US" dirty="0" err="1"/>
              <a:t>Cryo</a:t>
            </a:r>
            <a:r>
              <a:rPr lang="en-US" dirty="0"/>
              <a:t> techniques preserve sample integrity by maintaining the sample in its natural condition and state.</a:t>
            </a:r>
          </a:p>
        </p:txBody>
      </p:sp>
    </p:spTree>
    <p:extLst>
      <p:ext uri="{BB962C8B-B14F-4D97-AF65-F5344CB8AC3E}">
        <p14:creationId xmlns:p14="http://schemas.microsoft.com/office/powerpoint/2010/main" val="37162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5F9FF0-62BB-4ECE-B203-81770BCE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slides, courtesy of </a:t>
            </a:r>
            <a:r>
              <a:rPr lang="en-US" dirty="0" err="1"/>
              <a:t>P.Kuzhir</a:t>
            </a:r>
            <a:r>
              <a:rPr lang="en-US" dirty="0"/>
              <a:t> from BSU, Minsk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5999BC-4C9B-4ED6-8454-879A90A88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3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>
            <a:extLst>
              <a:ext uri="{FF2B5EF4-FFF2-40B4-BE49-F238E27FC236}">
                <a16:creationId xmlns:a16="http://schemas.microsoft.com/office/drawing/2014/main" id="{883FDB76-E030-4D50-AB08-3A55243A3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328" y="23814"/>
            <a:ext cx="17462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BD"/>
                </a:solidFill>
              </a:rPr>
              <a:t>Our aim</a:t>
            </a:r>
          </a:p>
        </p:txBody>
      </p:sp>
      <p:sp>
        <p:nvSpPr>
          <p:cNvPr id="3075" name="TextBox 7">
            <a:extLst>
              <a:ext uri="{FF2B5EF4-FFF2-40B4-BE49-F238E27FC236}">
                <a16:creationId xmlns:a16="http://schemas.microsoft.com/office/drawing/2014/main" id="{8741006C-E4B6-4E80-96BF-3634C4AA5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762001"/>
            <a:ext cx="8378825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2200" dirty="0">
                <a:solidFill>
                  <a:srgbClr val="C00000"/>
                </a:solidFill>
              </a:rPr>
              <a:t>Looking for new materials promising for </a:t>
            </a:r>
          </a:p>
          <a:p>
            <a:r>
              <a:rPr lang="en-US" altLang="en-US" sz="2200" dirty="0">
                <a:solidFill>
                  <a:srgbClr val="C00000"/>
                </a:solidFill>
              </a:rPr>
              <a:t>Optoelectronics, nanoelectronics, photovoltaic, and thermoelectric applications</a:t>
            </a:r>
            <a:endParaRPr lang="ru-RU" altLang="en-US" sz="2200" dirty="0">
              <a:solidFill>
                <a:srgbClr val="C00000"/>
              </a:solidFill>
            </a:endParaRPr>
          </a:p>
        </p:txBody>
      </p:sp>
      <p:sp>
        <p:nvSpPr>
          <p:cNvPr id="3076" name="AutoShape 2" descr="&amp;Kcy;&amp;acy;&amp;rcy;&amp;tcy;&amp;icy;&amp;ncy;&amp;kcy;&amp;icy; &amp;pcy;&amp;ocy; &amp;zcy;&amp;acy;&amp;pcy;&amp;rcy;&amp;ocy;&amp;scy;&amp;ucy; belarusian state university">
            <a:extLst>
              <a:ext uri="{FF2B5EF4-FFF2-40B4-BE49-F238E27FC236}">
                <a16:creationId xmlns:a16="http://schemas.microsoft.com/office/drawing/2014/main" id="{E5EC670B-4DF7-43CE-AA9A-219A379A4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77" name="AutoShape 4" descr="&amp;Kcy;&amp;acy;&amp;rcy;&amp;tcy;&amp;icy;&amp;ncy;&amp;kcy;&amp;icy; &amp;pcy;&amp;ocy; &amp;zcy;&amp;acy;&amp;pcy;&amp;rcy;&amp;ocy;&amp;scy;&amp;ucy; belarusian state university">
            <a:extLst>
              <a:ext uri="{FF2B5EF4-FFF2-40B4-BE49-F238E27FC236}">
                <a16:creationId xmlns:a16="http://schemas.microsoft.com/office/drawing/2014/main" id="{0204085E-2592-48EC-BD31-1CAC2F135F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820863"/>
            <a:ext cx="9201150" cy="380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78" name="TextBox 6">
            <a:extLst>
              <a:ext uri="{FF2B5EF4-FFF2-40B4-BE49-F238E27FC236}">
                <a16:creationId xmlns:a16="http://schemas.microsoft.com/office/drawing/2014/main" id="{918F673A-F0CE-4B5A-B952-2E6BEB2EC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2133600"/>
            <a:ext cx="8150225" cy="3632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BD"/>
                </a:solidFill>
              </a:rPr>
              <a:t>Open questions, which could be solved </a:t>
            </a:r>
          </a:p>
          <a:p>
            <a:pPr algn="ctr"/>
            <a:r>
              <a:rPr lang="en-US" altLang="en-US" sz="2800" b="1" dirty="0">
                <a:solidFill>
                  <a:srgbClr val="0000BD"/>
                </a:solidFill>
              </a:rPr>
              <a:t>using synchrotron techniques</a:t>
            </a:r>
          </a:p>
          <a:p>
            <a:endParaRPr lang="en-US" altLang="en-US" sz="1600" dirty="0">
              <a:solidFill>
                <a:srgbClr val="0000BD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rgbClr val="C00000"/>
                </a:solidFill>
              </a:rPr>
              <a:t>- </a:t>
            </a:r>
            <a:r>
              <a:rPr lang="en-US" altLang="en-US" dirty="0">
                <a:solidFill>
                  <a:srgbClr val="C00000"/>
                </a:solidFill>
              </a:rPr>
              <a:t>What is crystalline structure of materials </a:t>
            </a:r>
            <a:br>
              <a:rPr lang="en-US" altLang="en-US" dirty="0">
                <a:solidFill>
                  <a:srgbClr val="C00000"/>
                </a:solidFill>
              </a:rPr>
            </a:br>
            <a:r>
              <a:rPr lang="en-US" altLang="en-US" dirty="0">
                <a:solidFill>
                  <a:srgbClr val="C00000"/>
                </a:solidFill>
              </a:rPr>
              <a:t>(phase composition, defectiveness, etc.)? 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rgbClr val="C00000"/>
                </a:solidFill>
              </a:rPr>
              <a:t>- How is it transformed with temperature and pressure?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rgbClr val="C00000"/>
                </a:solidFill>
              </a:rPr>
              <a:t>- What is local atomic order?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altLang="en-US" dirty="0">
                <a:solidFill>
                  <a:srgbClr val="C00000"/>
                </a:solidFill>
              </a:rPr>
              <a:t> What is electronic density of states?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altLang="en-US" dirty="0">
                <a:solidFill>
                  <a:srgbClr val="C00000"/>
                </a:solidFill>
              </a:rPr>
              <a:t> Influence and presence of impurities, </a:t>
            </a:r>
            <a:r>
              <a:rPr lang="en-US" altLang="en-US" dirty="0" err="1">
                <a:solidFill>
                  <a:srgbClr val="C00000"/>
                </a:solidFill>
              </a:rPr>
              <a:t>deffects</a:t>
            </a:r>
            <a:r>
              <a:rPr lang="en-US" altLang="en-US" dirty="0">
                <a:solidFill>
                  <a:srgbClr val="C00000"/>
                </a:solidFill>
              </a:rPr>
              <a:t> on the electronic properties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rgbClr val="C00000"/>
                </a:solidFill>
              </a:rPr>
              <a:t>- . . .</a:t>
            </a:r>
          </a:p>
        </p:txBody>
      </p:sp>
    </p:spTree>
    <p:extLst>
      <p:ext uri="{BB962C8B-B14F-4D97-AF65-F5344CB8AC3E}">
        <p14:creationId xmlns:p14="http://schemas.microsoft.com/office/powerpoint/2010/main" val="115385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40F591B0-69E7-4137-A7AF-D0B06496C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165101"/>
            <a:ext cx="8863012" cy="1292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/>
            <a:r>
              <a:rPr lang="en-US" altLang="en-US" sz="2600" dirty="0">
                <a:solidFill>
                  <a:srgbClr val="0000BD"/>
                </a:solidFill>
              </a:rPr>
              <a:t>Revealing peculiarities of electronic structure 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of different materials using X-ray absorption spectroscopy 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(</a:t>
            </a:r>
            <a:r>
              <a:rPr lang="en-US" altLang="en-US" sz="2600" b="1" dirty="0">
                <a:solidFill>
                  <a:srgbClr val="0000BD"/>
                </a:solidFill>
              </a:rPr>
              <a:t>MX experimental station</a:t>
            </a:r>
            <a:r>
              <a:rPr lang="en-US" altLang="en-US" sz="2600" dirty="0">
                <a:solidFill>
                  <a:srgbClr val="0000BD"/>
                </a:solidFill>
              </a:rPr>
              <a:t>)</a:t>
            </a:r>
            <a:endParaRPr lang="ru-RU" altLang="en-US" sz="2600" dirty="0">
              <a:solidFill>
                <a:srgbClr val="0000BD"/>
              </a:solidFill>
            </a:endParaRPr>
          </a:p>
        </p:txBody>
      </p:sp>
      <p:sp>
        <p:nvSpPr>
          <p:cNvPr id="4099" name="Прямоугольник 8">
            <a:extLst>
              <a:ext uri="{FF2B5EF4-FFF2-40B4-BE49-F238E27FC236}">
                <a16:creationId xmlns:a16="http://schemas.microsoft.com/office/drawing/2014/main" id="{39F294D8-A562-4E89-B002-F861C555A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4800600"/>
            <a:ext cx="7750175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b="1" dirty="0">
                <a:solidFill>
                  <a:srgbClr val="C00000"/>
                </a:solidFill>
              </a:rPr>
              <a:t>Objects: </a:t>
            </a:r>
          </a:p>
          <a:p>
            <a:r>
              <a:rPr lang="en-US" altLang="en-US" u="sng" dirty="0">
                <a:solidFill>
                  <a:srgbClr val="FF0000"/>
                </a:solidFill>
              </a:rPr>
              <a:t>topological insulators, </a:t>
            </a:r>
          </a:p>
          <a:p>
            <a:r>
              <a:rPr lang="en-US" altLang="en-US" u="sng" dirty="0">
                <a:solidFill>
                  <a:srgbClr val="FF0000"/>
                </a:solidFill>
              </a:rPr>
              <a:t>2D crystals (graphene, MoS2, MoSe2, WS2, WSe2, </a:t>
            </a:r>
            <a:r>
              <a:rPr lang="en-US" altLang="en-US" u="sng" dirty="0" err="1">
                <a:solidFill>
                  <a:srgbClr val="FF0000"/>
                </a:solidFill>
              </a:rPr>
              <a:t>silicene</a:t>
            </a:r>
            <a:r>
              <a:rPr lang="en-US" altLang="en-US" u="sng" dirty="0">
                <a:solidFill>
                  <a:srgbClr val="FF0000"/>
                </a:solidFill>
              </a:rPr>
              <a:t>), as they are and modified (or defected) after ionizing radiation treatment;</a:t>
            </a:r>
            <a:r>
              <a:rPr lang="en-US" altLang="en-US" dirty="0">
                <a:solidFill>
                  <a:srgbClr val="FF0000"/>
                </a:solidFill>
              </a:rPr>
              <a:t> </a:t>
            </a:r>
          </a:p>
          <a:p>
            <a:r>
              <a:rPr lang="en-US" altLang="en-US" dirty="0"/>
              <a:t>chalcogenide semiconductors, bismuth semiconductor compounds (</a:t>
            </a:r>
            <a:r>
              <a:rPr lang="en-US" altLang="en-US" i="1" dirty="0"/>
              <a:t>oxyhalides, </a:t>
            </a:r>
            <a:r>
              <a:rPr lang="en-US" altLang="en-US" i="1" dirty="0" err="1"/>
              <a:t>oxysulfides</a:t>
            </a:r>
            <a:r>
              <a:rPr lang="en-US" altLang="en-US" dirty="0"/>
              <a:t>)</a:t>
            </a:r>
          </a:p>
        </p:txBody>
      </p:sp>
      <p:pic>
        <p:nvPicPr>
          <p:cNvPr id="4100" name="Picture 1">
            <a:extLst>
              <a:ext uri="{FF2B5EF4-FFF2-40B4-BE49-F238E27FC236}">
                <a16:creationId xmlns:a16="http://schemas.microsoft.com/office/drawing/2014/main" id="{1F576CB1-E8E7-493F-8787-E39D5DFE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1"/>
            <a:ext cx="2501900" cy="10398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">
            <a:extLst>
              <a:ext uri="{FF2B5EF4-FFF2-40B4-BE49-F238E27FC236}">
                <a16:creationId xmlns:a16="http://schemas.microsoft.com/office/drawing/2014/main" id="{9291BC13-38C3-4CE4-B958-F40B66A2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19200"/>
            <a:ext cx="2195513" cy="1709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">
            <a:extLst>
              <a:ext uri="{FF2B5EF4-FFF2-40B4-BE49-F238E27FC236}">
                <a16:creationId xmlns:a16="http://schemas.microsoft.com/office/drawing/2014/main" id="{786DA2B5-2602-477B-B2FF-998AC80A0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28194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2">
            <a:extLst>
              <a:ext uri="{FF2B5EF4-FFF2-40B4-BE49-F238E27FC236}">
                <a16:creationId xmlns:a16="http://schemas.microsoft.com/office/drawing/2014/main" id="{83091FD2-59E9-4505-9063-A8FC58788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1295401"/>
            <a:ext cx="140811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Прямоугольник 14">
            <a:extLst>
              <a:ext uri="{FF2B5EF4-FFF2-40B4-BE49-F238E27FC236}">
                <a16:creationId xmlns:a16="http://schemas.microsoft.com/office/drawing/2014/main" id="{51A3F2E3-FDE2-4321-BC6C-361208E72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1" y="4343401"/>
            <a:ext cx="2144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1000">
                <a:cs typeface="Times New Roman" panose="02020603050405020304" pitchFamily="18" charset="0"/>
              </a:rPr>
              <a:t>Nanoscale Research Letters  (2016)</a:t>
            </a:r>
            <a:endParaRPr lang="ru-RU" altLang="en-US" sz="1000"/>
          </a:p>
        </p:txBody>
      </p:sp>
      <p:sp>
        <p:nvSpPr>
          <p:cNvPr id="4105" name="Прямоугольник 15">
            <a:extLst>
              <a:ext uri="{FF2B5EF4-FFF2-40B4-BE49-F238E27FC236}">
                <a16:creationId xmlns:a16="http://schemas.microsoft.com/office/drawing/2014/main" id="{992B062B-6A02-49F2-A435-0DE776C08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67201"/>
            <a:ext cx="2184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1000"/>
              <a:t>Appl.Phys. Lett. 108, 123101 (2016) </a:t>
            </a:r>
            <a:endParaRPr lang="ru-RU" altLang="en-US" sz="1000"/>
          </a:p>
        </p:txBody>
      </p:sp>
    </p:spTree>
    <p:extLst>
      <p:ext uri="{BB962C8B-B14F-4D97-AF65-F5344CB8AC3E}">
        <p14:creationId xmlns:p14="http://schemas.microsoft.com/office/powerpoint/2010/main" val="187294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B24C007D-D398-47C2-A2B9-F007808AE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165101"/>
            <a:ext cx="8863012" cy="1292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/>
            <a:r>
              <a:rPr lang="en-US" altLang="en-US" sz="2600" dirty="0">
                <a:solidFill>
                  <a:srgbClr val="0000BD"/>
                </a:solidFill>
              </a:rPr>
              <a:t>Revealing peculiarities of electronic structure 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of different materials using X-ray absorption spectroscopy 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(</a:t>
            </a:r>
            <a:r>
              <a:rPr lang="en-US" altLang="en-US" sz="2600" b="1" dirty="0">
                <a:solidFill>
                  <a:srgbClr val="0000BD"/>
                </a:solidFill>
              </a:rPr>
              <a:t>MX experimental station</a:t>
            </a:r>
            <a:r>
              <a:rPr lang="en-US" altLang="en-US" sz="2600" dirty="0">
                <a:solidFill>
                  <a:srgbClr val="0000BD"/>
                </a:solidFill>
              </a:rPr>
              <a:t>)</a:t>
            </a:r>
            <a:endParaRPr lang="ru-RU" altLang="en-US" sz="2600" dirty="0">
              <a:solidFill>
                <a:srgbClr val="0000BD"/>
              </a:solidFill>
            </a:endParaRPr>
          </a:p>
        </p:txBody>
      </p:sp>
      <p:pic>
        <p:nvPicPr>
          <p:cNvPr id="5123" name="Рисунок 4">
            <a:extLst>
              <a:ext uri="{FF2B5EF4-FFF2-40B4-BE49-F238E27FC236}">
                <a16:creationId xmlns:a16="http://schemas.microsoft.com/office/drawing/2014/main" id="{F8296EB2-8B9E-4EEC-B8C4-22BDFB05A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981201"/>
            <a:ext cx="46069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6">
            <a:extLst>
              <a:ext uri="{FF2B5EF4-FFF2-40B4-BE49-F238E27FC236}">
                <a16:creationId xmlns:a16="http://schemas.microsoft.com/office/drawing/2014/main" id="{2D13755D-E07E-4781-A395-5BA3969F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431" y="4114801"/>
            <a:ext cx="37369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fr-FR" altLang="en-US" sz="1000"/>
              <a:t>Journ. Chem. Phys. 138 (2013), 154706. DOI: 10.1063/1.4801501.</a:t>
            </a:r>
            <a:endParaRPr lang="ru-RU" altLang="en-US" sz="1000"/>
          </a:p>
        </p:txBody>
      </p:sp>
      <p:pic>
        <p:nvPicPr>
          <p:cNvPr id="5125" name="Рисунок 4" descr="C:\Users\Администратор\Dropbox\atomic oxygen on graphene\origin files\2nd vers\Figure3_new version.png">
            <a:extLst>
              <a:ext uri="{FF2B5EF4-FFF2-40B4-BE49-F238E27FC236}">
                <a16:creationId xmlns:a16="http://schemas.microsoft.com/office/drawing/2014/main" id="{54EB0165-CA7B-4FB6-9A09-C79EA011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r="52615"/>
          <a:stretch>
            <a:fillRect/>
          </a:stretch>
        </p:blipFill>
        <p:spPr bwMode="auto">
          <a:xfrm>
            <a:off x="2435225" y="1828800"/>
            <a:ext cx="25669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>
            <a:extLst>
              <a:ext uri="{FF2B5EF4-FFF2-40B4-BE49-F238E27FC236}">
                <a16:creationId xmlns:a16="http://schemas.microsoft.com/office/drawing/2014/main" id="{00330365-EFEA-43CE-AB18-7FD245865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4694238"/>
            <a:ext cx="267652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1000" dirty="0"/>
              <a:t>JPCC </a:t>
            </a:r>
            <a:r>
              <a:rPr lang="ru-RU" altLang="en-US" sz="1000" dirty="0"/>
              <a:t>(2017). </a:t>
            </a:r>
            <a:r>
              <a:rPr lang="pl-PL" altLang="en-US" sz="1000" dirty="0"/>
              <a:t>DOI: 10.1021/acs.jpcc.7b07840.</a:t>
            </a:r>
          </a:p>
        </p:txBody>
      </p:sp>
      <p:sp>
        <p:nvSpPr>
          <p:cNvPr id="5127" name="Прямоугольник 8">
            <a:extLst>
              <a:ext uri="{FF2B5EF4-FFF2-40B4-BE49-F238E27FC236}">
                <a16:creationId xmlns:a16="http://schemas.microsoft.com/office/drawing/2014/main" id="{C097C522-185F-4046-9B94-4C4DAA983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4953000"/>
            <a:ext cx="7750175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b="1" dirty="0">
                <a:solidFill>
                  <a:srgbClr val="C00000"/>
                </a:solidFill>
              </a:rPr>
              <a:t>Objects: </a:t>
            </a:r>
          </a:p>
          <a:p>
            <a:r>
              <a:rPr lang="en-US" altLang="en-US" u="sng" dirty="0"/>
              <a:t>topological insulators, </a:t>
            </a:r>
          </a:p>
          <a:p>
            <a:r>
              <a:rPr lang="en-US" altLang="en-US" u="sng" dirty="0"/>
              <a:t>2D crystals (graphene, MoS2, MoSe2, WS2, WSe2, </a:t>
            </a:r>
            <a:r>
              <a:rPr lang="en-US" altLang="en-US" u="sng" dirty="0" err="1"/>
              <a:t>silicene</a:t>
            </a:r>
            <a:r>
              <a:rPr lang="en-US" altLang="en-US" u="sng" dirty="0"/>
              <a:t>), as they are and modified (or defected) after ionizing radiation treatment;</a:t>
            </a:r>
            <a:r>
              <a:rPr lang="en-US" altLang="en-US" dirty="0"/>
              <a:t> 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chalcogenide semiconductors, bismuth semiconductor compounds (</a:t>
            </a:r>
            <a:r>
              <a:rPr lang="en-US" altLang="en-US" i="1" dirty="0">
                <a:solidFill>
                  <a:srgbClr val="C00000"/>
                </a:solidFill>
              </a:rPr>
              <a:t>oxyhalides, </a:t>
            </a:r>
            <a:r>
              <a:rPr lang="en-US" altLang="en-US" i="1" dirty="0" err="1">
                <a:solidFill>
                  <a:srgbClr val="C00000"/>
                </a:solidFill>
              </a:rPr>
              <a:t>oxysulfides</a:t>
            </a:r>
            <a:r>
              <a:rPr lang="en-US" altLang="en-US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544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id="{68386557-E218-4766-9749-A29097657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165101"/>
            <a:ext cx="7847012" cy="16922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/>
            <a:r>
              <a:rPr lang="en-US" altLang="en-US" sz="2600" dirty="0">
                <a:solidFill>
                  <a:srgbClr val="0000BD"/>
                </a:solidFill>
              </a:rPr>
              <a:t>Analysis of materials structure and its modification 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with temperature / pressure by 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small-angle X-ray scattering and powder diffraction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(</a:t>
            </a:r>
            <a:r>
              <a:rPr lang="en-US" altLang="en-US" sz="2600" b="1" dirty="0" err="1">
                <a:solidFill>
                  <a:srgbClr val="0000BD"/>
                </a:solidFill>
              </a:rPr>
              <a:t>BioSAXS</a:t>
            </a:r>
            <a:r>
              <a:rPr lang="en-US" altLang="en-US" sz="2600" b="1" dirty="0">
                <a:solidFill>
                  <a:srgbClr val="0000BD"/>
                </a:solidFill>
              </a:rPr>
              <a:t> and PD experimental stations</a:t>
            </a:r>
            <a:r>
              <a:rPr lang="en-US" altLang="en-US" sz="2600" dirty="0">
                <a:solidFill>
                  <a:srgbClr val="0000BD"/>
                </a:solidFill>
              </a:rPr>
              <a:t>)</a:t>
            </a:r>
            <a:endParaRPr lang="ru-RU" altLang="en-US" sz="2600" dirty="0">
              <a:solidFill>
                <a:srgbClr val="0000BD"/>
              </a:solidFill>
            </a:endParaRPr>
          </a:p>
        </p:txBody>
      </p:sp>
      <p:grpSp>
        <p:nvGrpSpPr>
          <p:cNvPr id="6147" name="Группа 6">
            <a:extLst>
              <a:ext uri="{FF2B5EF4-FFF2-40B4-BE49-F238E27FC236}">
                <a16:creationId xmlns:a16="http://schemas.microsoft.com/office/drawing/2014/main" id="{50F57799-FEB2-4531-BF87-AA142697370D}"/>
              </a:ext>
            </a:extLst>
          </p:cNvPr>
          <p:cNvGrpSpPr>
            <a:grpSpLocks/>
          </p:cNvGrpSpPr>
          <p:nvPr/>
        </p:nvGrpSpPr>
        <p:grpSpPr bwMode="auto">
          <a:xfrm>
            <a:off x="6870700" y="2081214"/>
            <a:ext cx="2751138" cy="2181225"/>
            <a:chOff x="990600" y="2055091"/>
            <a:chExt cx="2590800" cy="2372080"/>
          </a:xfrm>
        </p:grpSpPr>
        <p:pic>
          <p:nvPicPr>
            <p:cNvPr id="6154" name="图片 7" descr="xrd-Fitted Raman-XPS-组合">
              <a:extLst>
                <a:ext uri="{FF2B5EF4-FFF2-40B4-BE49-F238E27FC236}">
                  <a16:creationId xmlns:a16="http://schemas.microsoft.com/office/drawing/2014/main" id="{21295CFB-F01C-417C-B11D-0938B342E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0784"/>
            <a:stretch>
              <a:fillRect/>
            </a:stretch>
          </p:blipFill>
          <p:spPr bwMode="auto">
            <a:xfrm>
              <a:off x="990600" y="2055091"/>
              <a:ext cx="2514600" cy="237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2E3B3A4-5B47-4825-9DDD-83CAF4755D62}"/>
                </a:ext>
              </a:extLst>
            </p:cNvPr>
            <p:cNvSpPr/>
            <p:nvPr/>
          </p:nvSpPr>
          <p:spPr>
            <a:xfrm>
              <a:off x="2742716" y="2286429"/>
              <a:ext cx="609952" cy="151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156" name="Прямоугольник 1">
              <a:extLst>
                <a:ext uri="{FF2B5EF4-FFF2-40B4-BE49-F238E27FC236}">
                  <a16:creationId xmlns:a16="http://schemas.microsoft.com/office/drawing/2014/main" id="{2C21AEFB-D3E8-4AEF-A5FA-08F8C3B0D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133600"/>
              <a:ext cx="1219200" cy="56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en-US" altLang="en-US" sz="1400">
                  <a:solidFill>
                    <a:srgbClr val="002060"/>
                  </a:solidFill>
                  <a:latin typeface="Times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XRD patterns </a:t>
              </a:r>
            </a:p>
            <a:p>
              <a:r>
                <a:rPr lang="en-US" altLang="en-US" sz="1400">
                  <a:solidFill>
                    <a:srgbClr val="002060"/>
                  </a:solidFill>
                  <a:latin typeface="Times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of MoS</a:t>
              </a:r>
              <a:r>
                <a:rPr lang="en-US" altLang="en-US" sz="1400" baseline="-25000">
                  <a:solidFill>
                    <a:srgbClr val="002060"/>
                  </a:solidFill>
                  <a:latin typeface="Times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en-US" sz="1400">
                  <a:solidFill>
                    <a:srgbClr val="002060"/>
                  </a:solidFill>
                  <a:latin typeface="Times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/rGO </a:t>
              </a:r>
              <a:endParaRPr lang="ru-RU" altLang="en-US" sz="1400">
                <a:solidFill>
                  <a:srgbClr val="002060"/>
                </a:solidFill>
              </a:endParaRPr>
            </a:p>
          </p:txBody>
        </p:sp>
      </p:grpSp>
      <p:sp>
        <p:nvSpPr>
          <p:cNvPr id="6148" name="Rectangle 8">
            <a:extLst>
              <a:ext uri="{FF2B5EF4-FFF2-40B4-BE49-F238E27FC236}">
                <a16:creationId xmlns:a16="http://schemas.microsoft.com/office/drawing/2014/main" id="{C980D72D-313C-4574-B879-739715455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4333876"/>
            <a:ext cx="34702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1000" dirty="0"/>
              <a:t>Journal RSC Advances</a:t>
            </a:r>
            <a:r>
              <a:rPr lang="ru-RU" altLang="en-US" sz="1000" dirty="0"/>
              <a:t> </a:t>
            </a:r>
            <a:r>
              <a:rPr lang="en-US" altLang="en-US" sz="1000" dirty="0"/>
              <a:t>(</a:t>
            </a:r>
            <a:r>
              <a:rPr lang="ru-RU" altLang="en-US" sz="1000" dirty="0"/>
              <a:t>2018</a:t>
            </a:r>
            <a:r>
              <a:rPr lang="en-US" altLang="en-US" sz="1000" dirty="0"/>
              <a:t>).</a:t>
            </a:r>
            <a:r>
              <a:rPr lang="ru-RU" altLang="en-US" sz="1000" dirty="0"/>
              <a:t> </a:t>
            </a:r>
            <a:r>
              <a:rPr lang="en-US" altLang="en-US" sz="1000" dirty="0"/>
              <a:t>DOI: 10.1039/C7RA12455D </a:t>
            </a:r>
          </a:p>
        </p:txBody>
      </p:sp>
      <p:pic>
        <p:nvPicPr>
          <p:cNvPr id="6149" name="Рисунок 26">
            <a:extLst>
              <a:ext uri="{FF2B5EF4-FFF2-40B4-BE49-F238E27FC236}">
                <a16:creationId xmlns:a16="http://schemas.microsoft.com/office/drawing/2014/main" id="{2A0443FE-D7C9-41BA-A80D-1FD9A6B44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352675"/>
            <a:ext cx="24669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9">
            <a:extLst>
              <a:ext uri="{FF2B5EF4-FFF2-40B4-BE49-F238E27FC236}">
                <a16:creationId xmlns:a16="http://schemas.microsoft.com/office/drawing/2014/main" id="{B35C2008-988E-40B4-93A6-96564049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4333876"/>
            <a:ext cx="426085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pt-BR" altLang="en-US" sz="1000" dirty="0"/>
              <a:t>Electrochimica Acta 190 (2016), 612. DOI: 10.1016/j.electacta.2015.12.229.</a:t>
            </a:r>
            <a:endParaRPr lang="ru-RU" altLang="en-US" sz="1000" dirty="0"/>
          </a:p>
        </p:txBody>
      </p:sp>
      <p:pic>
        <p:nvPicPr>
          <p:cNvPr id="6151" name="Picture 2">
            <a:extLst>
              <a:ext uri="{FF2B5EF4-FFF2-40B4-BE49-F238E27FC236}">
                <a16:creationId xmlns:a16="http://schemas.microsoft.com/office/drawing/2014/main" id="{49B98D5D-BB73-4E78-85C4-BB21F712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4" y="2352675"/>
            <a:ext cx="214153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11">
            <a:extLst>
              <a:ext uri="{FF2B5EF4-FFF2-40B4-BE49-F238E27FC236}">
                <a16:creationId xmlns:a16="http://schemas.microsoft.com/office/drawing/2014/main" id="{BCF006D7-C6F5-4076-98B1-5158FE7F8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876800"/>
            <a:ext cx="6530975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C00000"/>
                </a:solidFill>
              </a:rPr>
              <a:t>Objects: </a:t>
            </a:r>
          </a:p>
          <a:p>
            <a:r>
              <a:rPr lang="en-US" altLang="en-US" sz="2000" dirty="0">
                <a:solidFill>
                  <a:srgbClr val="C00000"/>
                </a:solidFill>
              </a:rPr>
              <a:t>chalcogenide semiconductors, bismuth semiconductor compounds (</a:t>
            </a:r>
            <a:r>
              <a:rPr lang="en-US" altLang="en-US" sz="2000" i="1" dirty="0">
                <a:solidFill>
                  <a:srgbClr val="C00000"/>
                </a:solidFill>
              </a:rPr>
              <a:t>oxyhalides, </a:t>
            </a:r>
            <a:r>
              <a:rPr lang="en-US" altLang="en-US" sz="2000" i="1" dirty="0" err="1">
                <a:solidFill>
                  <a:srgbClr val="C00000"/>
                </a:solidFill>
              </a:rPr>
              <a:t>oxysulfides</a:t>
            </a:r>
            <a:r>
              <a:rPr lang="en-US" altLang="en-US" sz="2000" dirty="0">
                <a:solidFill>
                  <a:srgbClr val="C00000"/>
                </a:solidFill>
              </a:rPr>
              <a:t>),</a:t>
            </a:r>
          </a:p>
          <a:p>
            <a:r>
              <a:rPr lang="en-US" altLang="en-US" sz="2000" dirty="0">
                <a:solidFill>
                  <a:srgbClr val="C00000"/>
                </a:solidFill>
              </a:rPr>
              <a:t>two-dimensional materials (</a:t>
            </a:r>
            <a:r>
              <a:rPr lang="en-US" altLang="en-US" sz="2000" i="1" dirty="0">
                <a:solidFill>
                  <a:srgbClr val="C00000"/>
                </a:solidFill>
              </a:rPr>
              <a:t>graphene, MoS</a:t>
            </a:r>
            <a:r>
              <a:rPr lang="en-US" altLang="en-US" sz="2000" i="1" baseline="-25000" dirty="0">
                <a:solidFill>
                  <a:srgbClr val="C00000"/>
                </a:solidFill>
              </a:rPr>
              <a:t>2</a:t>
            </a:r>
            <a:r>
              <a:rPr lang="en-US" altLang="en-US" sz="2000" i="1" dirty="0">
                <a:solidFill>
                  <a:srgbClr val="C00000"/>
                </a:solidFill>
              </a:rPr>
              <a:t>, MoSe</a:t>
            </a:r>
            <a:r>
              <a:rPr lang="en-US" altLang="en-US" sz="2000" i="1" baseline="-25000" dirty="0">
                <a:solidFill>
                  <a:srgbClr val="C00000"/>
                </a:solidFill>
              </a:rPr>
              <a:t>2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, </a:t>
            </a:r>
            <a:r>
              <a:rPr lang="en-US" altLang="en-US" sz="2000" u="sng" dirty="0">
                <a:solidFill>
                  <a:srgbClr val="FF0000"/>
                </a:solidFill>
              </a:rPr>
              <a:t>WS2, WSe2, </a:t>
            </a:r>
            <a:r>
              <a:rPr lang="en-US" altLang="en-US" sz="2000" u="sng" dirty="0" err="1">
                <a:solidFill>
                  <a:srgbClr val="FF0000"/>
                </a:solidFill>
              </a:rPr>
              <a:t>silicene</a:t>
            </a:r>
            <a:r>
              <a:rPr lang="en-US" altLang="en-US" sz="2000" i="1" dirty="0">
                <a:solidFill>
                  <a:srgbClr val="C00000"/>
                </a:solidFill>
              </a:rPr>
              <a:t> etc.</a:t>
            </a:r>
            <a:r>
              <a:rPr lang="en-US" altLang="en-US" sz="2000" dirty="0">
                <a:solidFill>
                  <a:srgbClr val="C00000"/>
                </a:solidFill>
              </a:rPr>
              <a:t>)</a:t>
            </a:r>
            <a:endParaRPr lang="ru-RU" altLang="en-US" sz="2000" dirty="0">
              <a:solidFill>
                <a:srgbClr val="C00000"/>
              </a:solidFill>
            </a:endParaRPr>
          </a:p>
        </p:txBody>
      </p:sp>
      <p:sp>
        <p:nvSpPr>
          <p:cNvPr id="6153" name="Прямоугольник 12">
            <a:extLst>
              <a:ext uri="{FF2B5EF4-FFF2-40B4-BE49-F238E27FC236}">
                <a16:creationId xmlns:a16="http://schemas.microsoft.com/office/drawing/2014/main" id="{936367D2-A23B-466D-A317-477F701D1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13" y="2295526"/>
            <a:ext cx="10461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en-US" altLang="en-US" sz="1200">
                <a:solidFill>
                  <a:srgbClr val="002060"/>
                </a:solidFill>
              </a:rPr>
              <a:t>BiOI on FTO</a:t>
            </a:r>
            <a:endParaRPr lang="ru-RU" altLang="en-US" sz="1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>
            <a:extLst>
              <a:ext uri="{FF2B5EF4-FFF2-40B4-BE49-F238E27FC236}">
                <a16:creationId xmlns:a16="http://schemas.microsoft.com/office/drawing/2014/main" id="{36589688-2160-4693-8464-017021E2A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165101"/>
            <a:ext cx="5256212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/>
            <a:r>
              <a:rPr lang="en-US" altLang="en-US" sz="2600" dirty="0">
                <a:solidFill>
                  <a:srgbClr val="0000BD"/>
                </a:solidFill>
              </a:rPr>
              <a:t>Diffraction study of single crystals</a:t>
            </a:r>
            <a:br>
              <a:rPr lang="en-US" altLang="en-US" sz="2600" dirty="0">
                <a:solidFill>
                  <a:srgbClr val="0000BD"/>
                </a:solidFill>
              </a:rPr>
            </a:br>
            <a:r>
              <a:rPr lang="en-US" altLang="en-US" sz="2600" dirty="0">
                <a:solidFill>
                  <a:srgbClr val="0000BD"/>
                </a:solidFill>
              </a:rPr>
              <a:t>(</a:t>
            </a:r>
            <a:r>
              <a:rPr lang="en-US" altLang="en-US" sz="2600" b="1" dirty="0">
                <a:solidFill>
                  <a:srgbClr val="0000BD"/>
                </a:solidFill>
              </a:rPr>
              <a:t>MX experimental station</a:t>
            </a:r>
            <a:r>
              <a:rPr lang="en-US" altLang="en-US" sz="2600" dirty="0">
                <a:solidFill>
                  <a:srgbClr val="0000BD"/>
                </a:solidFill>
              </a:rPr>
              <a:t>)</a:t>
            </a:r>
            <a:endParaRPr lang="ru-RU" altLang="en-US" sz="2600" dirty="0">
              <a:solidFill>
                <a:srgbClr val="0000BD"/>
              </a:solidFill>
            </a:endParaRPr>
          </a:p>
        </p:txBody>
      </p:sp>
      <p:sp>
        <p:nvSpPr>
          <p:cNvPr id="7171" name="Прямоугольник 5">
            <a:extLst>
              <a:ext uri="{FF2B5EF4-FFF2-40B4-BE49-F238E27FC236}">
                <a16:creationId xmlns:a16="http://schemas.microsoft.com/office/drawing/2014/main" id="{9D0FAFA4-BC59-4E01-B70A-358E64427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638800"/>
            <a:ext cx="4419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C00000"/>
                </a:solidFill>
              </a:rPr>
              <a:t>Objects: </a:t>
            </a:r>
            <a:r>
              <a:rPr lang="ru-RU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dirty="0">
                <a:solidFill>
                  <a:srgbClr val="C00000"/>
                </a:solidFill>
              </a:rPr>
              <a:t>metal halide perovskites</a:t>
            </a:r>
            <a:endParaRPr lang="ru-RU" altLang="en-US" sz="2000" dirty="0">
              <a:solidFill>
                <a:srgbClr val="C00000"/>
              </a:solidFill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DC855D3F-D885-41D1-B9BF-4477E44D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81188"/>
            <a:ext cx="2514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>
            <a:extLst>
              <a:ext uri="{FF2B5EF4-FFF2-40B4-BE49-F238E27FC236}">
                <a16:creationId xmlns:a16="http://schemas.microsoft.com/office/drawing/2014/main" id="{F69716BC-BAB2-48BD-B40E-69070514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6564"/>
            <a:ext cx="25146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7">
            <a:extLst>
              <a:ext uri="{FF2B5EF4-FFF2-40B4-BE49-F238E27FC236}">
                <a16:creationId xmlns:a16="http://schemas.microsoft.com/office/drawing/2014/main" id="{4914006A-43A3-4D75-A4EA-1FD83714B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238" y="4356101"/>
            <a:ext cx="3675062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r>
              <a:rPr lang="it-IT" altLang="en-US" sz="1000"/>
              <a:t>Sci. Chi. Mat. 60 (2017), 1063. DOI: 10.1007/s40843-017-9039-8.</a:t>
            </a:r>
            <a:endParaRPr lang="ru-RU" altLang="en-US" sz="1000"/>
          </a:p>
        </p:txBody>
      </p:sp>
      <p:pic>
        <p:nvPicPr>
          <p:cNvPr id="7175" name="Picture 2">
            <a:extLst>
              <a:ext uri="{FF2B5EF4-FFF2-40B4-BE49-F238E27FC236}">
                <a16:creationId xmlns:a16="http://schemas.microsoft.com/office/drawing/2014/main" id="{AEA06195-5CC0-40E1-A82B-90E67D77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32004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BE4EC9F-2CB0-446D-92EF-100F7A407FD7}"/>
              </a:ext>
            </a:extLst>
          </p:cNvPr>
          <p:cNvSpPr>
            <a:spLocks noGrp="1"/>
          </p:cNvSpPr>
          <p:nvPr/>
        </p:nvSpPr>
        <p:spPr>
          <a:xfrm>
            <a:off x="6073775" y="4351339"/>
            <a:ext cx="3733800" cy="250825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Phys. Chem. Chem. Phys. 6 (2017). DOI: 10.1039/C6CP07182A.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875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0A8B2-1690-484B-8AB5-3CEB81B4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ED911E-3501-4D0F-AE7E-1349D7E74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Year 2017 – only at ESRF and SPRING-8 we spent 228 man-days, didn’t check other sources;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Not all our requests for beamtime were fulfilled;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JINR lab at SOLARIS which is much closer and guaranties 50% of beam time available – very good synergy with our neutron scattering instruments at IBR-2;</a:t>
            </a:r>
          </a:p>
        </p:txBody>
      </p:sp>
    </p:spTree>
    <p:extLst>
      <p:ext uri="{BB962C8B-B14F-4D97-AF65-F5344CB8AC3E}">
        <p14:creationId xmlns:p14="http://schemas.microsoft.com/office/powerpoint/2010/main" val="94563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5D3660-BF76-4408-BC14-4913D952FDA9}"/>
              </a:ext>
            </a:extLst>
          </p:cNvPr>
          <p:cNvSpPr txBox="1"/>
          <p:nvPr/>
        </p:nvSpPr>
        <p:spPr>
          <a:xfrm rot="20347011">
            <a:off x="1035888" y="3365877"/>
            <a:ext cx="9108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57572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31A0BD-92D5-4E43-9E93-4F07DA368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9" t="32340" r="18259" b="17541"/>
          <a:stretch/>
        </p:blipFill>
        <p:spPr>
          <a:xfrm>
            <a:off x="771727" y="765241"/>
            <a:ext cx="10583543" cy="60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1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824CF-00FC-43D5-AE8D-CE51BC014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E1D16A-8409-4F1E-94FF-4834B4E98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5" r="24496" b="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6641A-774C-4A5D-85E7-70EF362868E0}"/>
              </a:ext>
            </a:extLst>
          </p:cNvPr>
          <p:cNvSpPr txBox="1"/>
          <p:nvPr/>
        </p:nvSpPr>
        <p:spPr>
          <a:xfrm>
            <a:off x="354570" y="706877"/>
            <a:ext cx="543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 of 2013 visit of the JINR delegation to SOLARIS</a:t>
            </a:r>
          </a:p>
        </p:txBody>
      </p:sp>
    </p:spTree>
    <p:extLst>
      <p:ext uri="{BB962C8B-B14F-4D97-AF65-F5344CB8AC3E}">
        <p14:creationId xmlns:p14="http://schemas.microsoft.com/office/powerpoint/2010/main" val="88111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ED8946-E65E-4056-AB0F-9276FDAF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69" y="932471"/>
            <a:ext cx="8814889" cy="5729678"/>
          </a:xfrm>
          <a:prstGeom prst="rect">
            <a:avLst/>
          </a:prstGeom>
        </p:spPr>
      </p:pic>
      <p:sp>
        <p:nvSpPr>
          <p:cNvPr id="3" name="pole tekstowe 10">
            <a:extLst>
              <a:ext uri="{FF2B5EF4-FFF2-40B4-BE49-F238E27FC236}">
                <a16:creationId xmlns:a16="http://schemas.microsoft.com/office/drawing/2014/main" id="{0FBD53CC-75F3-49B9-84F9-273E19633B34}"/>
              </a:ext>
            </a:extLst>
          </p:cNvPr>
          <p:cNvSpPr txBox="1"/>
          <p:nvPr/>
        </p:nvSpPr>
        <p:spPr>
          <a:xfrm>
            <a:off x="7247044" y="1154044"/>
            <a:ext cx="3512500" cy="36933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b="1" u="sng" dirty="0">
                <a:latin typeface="+mn-lt"/>
              </a:rPr>
              <a:t>600 </a:t>
            </a:r>
            <a:r>
              <a:rPr lang="pl-PL" b="1" u="sng" dirty="0" err="1">
                <a:latin typeface="+mn-lt"/>
              </a:rPr>
              <a:t>MeV</a:t>
            </a:r>
            <a:r>
              <a:rPr lang="pl-PL" b="1" u="sng" dirty="0">
                <a:latin typeface="+mn-lt"/>
              </a:rPr>
              <a:t> </a:t>
            </a:r>
            <a:r>
              <a:rPr lang="pl-PL" b="1" u="sng" dirty="0" err="1">
                <a:latin typeface="+mn-lt"/>
              </a:rPr>
              <a:t>Injector</a:t>
            </a:r>
            <a:r>
              <a:rPr lang="pl-PL" b="1" u="sng" dirty="0">
                <a:latin typeface="+mn-lt"/>
              </a:rPr>
              <a:t>:</a:t>
            </a:r>
          </a:p>
          <a:p>
            <a:r>
              <a:rPr lang="pl-PL" dirty="0" err="1">
                <a:latin typeface="+mn-lt"/>
              </a:rPr>
              <a:t>Thermionic</a:t>
            </a:r>
            <a:r>
              <a:rPr lang="pl-PL" dirty="0">
                <a:latin typeface="+mn-lt"/>
              </a:rPr>
              <a:t> RF </a:t>
            </a:r>
            <a:r>
              <a:rPr lang="pl-PL" dirty="0" err="1">
                <a:latin typeface="+mn-lt"/>
              </a:rPr>
              <a:t>Gun</a:t>
            </a:r>
            <a:endParaRPr lang="pl-PL" dirty="0">
              <a:latin typeface="+mn-lt"/>
            </a:endParaRPr>
          </a:p>
          <a:p>
            <a:r>
              <a:rPr lang="pl-PL" dirty="0">
                <a:latin typeface="+mn-lt"/>
              </a:rPr>
              <a:t>6 </a:t>
            </a:r>
            <a:r>
              <a:rPr lang="pl-PL" dirty="0" err="1">
                <a:latin typeface="+mn-lt"/>
              </a:rPr>
              <a:t>accelerating</a:t>
            </a:r>
            <a:r>
              <a:rPr lang="pl-PL" dirty="0">
                <a:latin typeface="+mn-lt"/>
              </a:rPr>
              <a:t> </a:t>
            </a:r>
            <a:r>
              <a:rPr lang="pl-PL" dirty="0" err="1">
                <a:latin typeface="+mn-lt"/>
              </a:rPr>
              <a:t>structures</a:t>
            </a:r>
            <a:endParaRPr lang="pl-PL" dirty="0">
              <a:latin typeface="+mn-lt"/>
            </a:endParaRPr>
          </a:p>
          <a:p>
            <a:r>
              <a:rPr lang="pl-PL" dirty="0">
                <a:latin typeface="+mn-lt"/>
              </a:rPr>
              <a:t>Transfer </a:t>
            </a:r>
            <a:r>
              <a:rPr lang="pl-PL" dirty="0" err="1">
                <a:latin typeface="+mn-lt"/>
              </a:rPr>
              <a:t>line</a:t>
            </a:r>
            <a:r>
              <a:rPr lang="pl-PL" dirty="0">
                <a:latin typeface="+mn-lt"/>
              </a:rPr>
              <a:t> with DC </a:t>
            </a:r>
            <a:r>
              <a:rPr lang="pl-PL" dirty="0" err="1">
                <a:latin typeface="+mn-lt"/>
              </a:rPr>
              <a:t>septum</a:t>
            </a:r>
            <a:endParaRPr lang="pl-PL" dirty="0">
              <a:latin typeface="+mn-lt"/>
            </a:endParaRPr>
          </a:p>
          <a:p>
            <a:r>
              <a:rPr lang="pl-PL" dirty="0">
                <a:latin typeface="+mn-lt"/>
              </a:rPr>
              <a:t>Normalized emittance 10</a:t>
            </a:r>
            <a:r>
              <a:rPr lang="en-US" dirty="0">
                <a:latin typeface="+mn-lt"/>
              </a:rPr>
              <a:t> </a:t>
            </a:r>
            <a:r>
              <a:rPr lang="pl-PL" dirty="0">
                <a:latin typeface="+mn-lt"/>
              </a:rPr>
              <a:t>mm mrad</a:t>
            </a:r>
          </a:p>
          <a:p>
            <a:r>
              <a:rPr lang="pl-PL" dirty="0" err="1">
                <a:latin typeface="+mn-lt"/>
              </a:rPr>
              <a:t>Energy</a:t>
            </a:r>
            <a:r>
              <a:rPr lang="pl-PL" dirty="0">
                <a:latin typeface="+mn-lt"/>
              </a:rPr>
              <a:t> </a:t>
            </a:r>
            <a:r>
              <a:rPr lang="pl-PL" dirty="0" err="1">
                <a:latin typeface="+mn-lt"/>
              </a:rPr>
              <a:t>spread</a:t>
            </a:r>
            <a:r>
              <a:rPr lang="pl-PL" dirty="0">
                <a:latin typeface="+mn-lt"/>
              </a:rPr>
              <a:t> &lt;0.2%</a:t>
            </a:r>
          </a:p>
          <a:p>
            <a:r>
              <a:rPr lang="pl-PL" b="1" u="sng" dirty="0">
                <a:latin typeface="+mn-lt"/>
              </a:rPr>
              <a:t>1.5 </a:t>
            </a:r>
            <a:r>
              <a:rPr lang="pl-PL" b="1" u="sng" dirty="0" err="1">
                <a:latin typeface="+mn-lt"/>
              </a:rPr>
              <a:t>GeV</a:t>
            </a:r>
            <a:r>
              <a:rPr lang="pl-PL" b="1" u="sng" dirty="0">
                <a:latin typeface="+mn-lt"/>
              </a:rPr>
              <a:t> Storage Ring</a:t>
            </a:r>
          </a:p>
          <a:p>
            <a:r>
              <a:rPr lang="pl-PL" dirty="0">
                <a:latin typeface="+mn-lt"/>
              </a:rPr>
              <a:t>12 DBA magnet blocks</a:t>
            </a:r>
            <a:endParaRPr lang="en-US" dirty="0">
              <a:latin typeface="+mn-lt"/>
            </a:endParaRPr>
          </a:p>
          <a:p>
            <a:r>
              <a:rPr lang="pl-PL" dirty="0"/>
              <a:t>Natural emittance 5.598</a:t>
            </a:r>
            <a:r>
              <a:rPr lang="en-US" dirty="0"/>
              <a:t> </a:t>
            </a:r>
            <a:r>
              <a:rPr lang="pl-PL" dirty="0"/>
              <a:t>mm mrad</a:t>
            </a:r>
            <a:endParaRPr lang="pl-PL" dirty="0">
              <a:latin typeface="+mn-lt"/>
            </a:endParaRPr>
          </a:p>
          <a:p>
            <a:r>
              <a:rPr lang="pl-PL" dirty="0">
                <a:latin typeface="+mn-lt"/>
              </a:rPr>
              <a:t>100 MHz RF system</a:t>
            </a:r>
          </a:p>
          <a:p>
            <a:r>
              <a:rPr lang="pl-PL" dirty="0">
                <a:latin typeface="+mn-lt"/>
              </a:rPr>
              <a:t>300 MHz </a:t>
            </a:r>
            <a:r>
              <a:rPr lang="pl-PL" dirty="0" err="1">
                <a:latin typeface="+mn-lt"/>
              </a:rPr>
              <a:t>Landau</a:t>
            </a:r>
            <a:r>
              <a:rPr lang="pl-PL" dirty="0">
                <a:latin typeface="+mn-lt"/>
              </a:rPr>
              <a:t> </a:t>
            </a:r>
            <a:r>
              <a:rPr lang="pl-PL" dirty="0" err="1">
                <a:latin typeface="+mn-lt"/>
              </a:rPr>
              <a:t>Cavities</a:t>
            </a:r>
            <a:endParaRPr lang="pl-PL" dirty="0">
              <a:latin typeface="+mn-lt"/>
            </a:endParaRPr>
          </a:p>
          <a:p>
            <a:r>
              <a:rPr lang="pl-PL" dirty="0" err="1"/>
              <a:t>Injection</a:t>
            </a:r>
            <a:r>
              <a:rPr lang="pl-PL" dirty="0"/>
              <a:t> dipole </a:t>
            </a:r>
            <a:r>
              <a:rPr lang="pl-PL" dirty="0" err="1"/>
              <a:t>kicker</a:t>
            </a:r>
            <a:endParaRPr lang="pl-PL" dirty="0"/>
          </a:p>
          <a:p>
            <a:r>
              <a:rPr lang="pl-PL" dirty="0">
                <a:latin typeface="+mn-lt"/>
              </a:rPr>
              <a:t>Ramping</a:t>
            </a:r>
          </a:p>
        </p:txBody>
      </p:sp>
    </p:spTree>
    <p:extLst>
      <p:ext uri="{BB962C8B-B14F-4D97-AF65-F5344CB8AC3E}">
        <p14:creationId xmlns:p14="http://schemas.microsoft.com/office/powerpoint/2010/main" val="160223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DF00A-CE13-44EE-B926-3BCB705B7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2217834"/>
            <a:ext cx="5294715" cy="2422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1FDCC2-493B-47A2-9BF5-C0F59D815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9766"/>
            <a:ext cx="5294716" cy="203846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29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2FAEC-1FDD-453F-92FA-B2DDA2AB5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458"/>
            <a:ext cx="12192000" cy="3275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18000-E5E6-4C62-BE88-A0D3DB52D9BD}"/>
              </a:ext>
            </a:extLst>
          </p:cNvPr>
          <p:cNvSpPr txBox="1"/>
          <p:nvPr/>
        </p:nvSpPr>
        <p:spPr>
          <a:xfrm>
            <a:off x="5291847" y="6134911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2015</a:t>
            </a:r>
          </a:p>
        </p:txBody>
      </p:sp>
    </p:spTree>
    <p:extLst>
      <p:ext uri="{BB962C8B-B14F-4D97-AF65-F5344CB8AC3E}">
        <p14:creationId xmlns:p14="http://schemas.microsoft.com/office/powerpoint/2010/main" val="38711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D514963-FD31-4EFA-B1B4-AAA7BA53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SOLARIS ring orbit correction: 36 BPM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420B1-F997-4AF4-837B-96D3301F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71" y="1857432"/>
            <a:ext cx="5240574" cy="2603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0ADC9E-5704-4BBC-9070-EEB530FF3086}"/>
              </a:ext>
            </a:extLst>
          </p:cNvPr>
          <p:cNvSpPr txBox="1"/>
          <p:nvPr/>
        </p:nvSpPr>
        <p:spPr>
          <a:xfrm>
            <a:off x="835971" y="4547311"/>
            <a:ext cx="5240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any correction the rms orbit at 1.5 GeV is 0.70 mm in the horizontal plane and 1.09 mm in the vertical plane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523F75-2802-4EE9-9747-B7CEA589C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72" y="1959974"/>
            <a:ext cx="4974076" cy="2500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4F9003-2A9A-4AF4-A40C-0F87B319D549}"/>
              </a:ext>
            </a:extLst>
          </p:cNvPr>
          <p:cNvSpPr txBox="1"/>
          <p:nvPr/>
        </p:nvSpPr>
        <p:spPr>
          <a:xfrm>
            <a:off x="6380473" y="4649853"/>
            <a:ext cx="497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After a few BBA iterations the rms values were reduced to 97.67 </a:t>
            </a:r>
            <a:r>
              <a:rPr lang="en-US" dirty="0" err="1"/>
              <a:t>μm</a:t>
            </a:r>
            <a:r>
              <a:rPr lang="en-US" dirty="0"/>
              <a:t> and 88.81 </a:t>
            </a:r>
            <a:r>
              <a:rPr lang="en-US" dirty="0" err="1"/>
              <a:t>μm</a:t>
            </a:r>
            <a:r>
              <a:rPr lang="en-US" dirty="0"/>
              <a:t>, respectively</a:t>
            </a:r>
          </a:p>
        </p:txBody>
      </p:sp>
    </p:spTree>
    <p:extLst>
      <p:ext uri="{BB962C8B-B14F-4D97-AF65-F5344CB8AC3E}">
        <p14:creationId xmlns:p14="http://schemas.microsoft.com/office/powerpoint/2010/main" val="129922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610EA7-7ABD-44A2-8688-8186F26DE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" t="2105" r="1324" b="1886"/>
          <a:stretch/>
        </p:blipFill>
        <p:spPr>
          <a:xfrm>
            <a:off x="1582366" y="0"/>
            <a:ext cx="8320391" cy="67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6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annual_report_2015_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PACE_Shvetsov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5_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NTS_FLNP_2017</Template>
  <TotalTime>496</TotalTime>
  <Words>1348</Words>
  <Application>Microsoft Office PowerPoint</Application>
  <PresentationFormat>Широкоэкранный</PresentationFormat>
  <Paragraphs>154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29</vt:i4>
      </vt:variant>
    </vt:vector>
  </HeadingPairs>
  <TitlesOfParts>
    <vt:vector size="54" baseType="lpstr">
      <vt:lpstr>맑은 고딕</vt:lpstr>
      <vt:lpstr>SimSun</vt:lpstr>
      <vt:lpstr>Arial</vt:lpstr>
      <vt:lpstr>Calibri</vt:lpstr>
      <vt:lpstr>Calibri Light</vt:lpstr>
      <vt:lpstr>Corbel</vt:lpstr>
      <vt:lpstr>Gill Sans MT</vt:lpstr>
      <vt:lpstr>Palatino Linotype</vt:lpstr>
      <vt:lpstr>Times</vt:lpstr>
      <vt:lpstr>Times New Roman</vt:lpstr>
      <vt:lpstr>Trebuchet MS</vt:lpstr>
      <vt:lpstr>Verdana</vt:lpstr>
      <vt:lpstr>Wingdings</vt:lpstr>
      <vt:lpstr>Wingdings 2</vt:lpstr>
      <vt:lpstr>Wingdings 3</vt:lpstr>
      <vt:lpstr>annual_report_2015_nts</vt:lpstr>
      <vt:lpstr>2_Тема Office</vt:lpstr>
      <vt:lpstr>Тема Office</vt:lpstr>
      <vt:lpstr>1_Тема Office</vt:lpstr>
      <vt:lpstr>3_Тема Office</vt:lpstr>
      <vt:lpstr>Солнцестояние</vt:lpstr>
      <vt:lpstr>SPACE_Shvetsov</vt:lpstr>
      <vt:lpstr>Аспект</vt:lpstr>
      <vt:lpstr>5_Затмение</vt:lpstr>
      <vt:lpstr>4_Тема Office</vt:lpstr>
      <vt:lpstr>Cooperation between JINR and the National Synchrotron Radiation Centre SOLARIS (Kraków, Poland)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SOLARIS ring orbit correction: 36 BPM</vt:lpstr>
      <vt:lpstr>Презентация PowerPoint</vt:lpstr>
      <vt:lpstr>Презентация PowerPoint</vt:lpstr>
      <vt:lpstr>SOLCRYS – new laboratory for structural research at Polish synchrotron SOLARIS</vt:lpstr>
      <vt:lpstr>General idea of MX-SAXS beamline (initial project)</vt:lpstr>
      <vt:lpstr>Презентация PowerPoint</vt:lpstr>
      <vt:lpstr>MX/SAXS/PD BL</vt:lpstr>
      <vt:lpstr>MX/SAXS/PD BL</vt:lpstr>
      <vt:lpstr>MX/SAXS/PD BL</vt:lpstr>
      <vt:lpstr>MX/SAXS/PD BL - endstations</vt:lpstr>
      <vt:lpstr>SC wiggler for MX/SAXS beam line </vt:lpstr>
      <vt:lpstr>Scientific topics (examples) for MX outstation</vt:lpstr>
      <vt:lpstr>Scientific topics (examples) for SAXS outstation</vt:lpstr>
      <vt:lpstr>CryoTEM BL</vt:lpstr>
      <vt:lpstr>Several slides, courtesy of P.Kuzhir from BSU, Minsk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Valery Shvetsov</dc:creator>
  <cp:lastModifiedBy>Valery Shvetsov</cp:lastModifiedBy>
  <cp:revision>33</cp:revision>
  <dcterms:created xsi:type="dcterms:W3CDTF">2018-01-20T18:16:32Z</dcterms:created>
  <dcterms:modified xsi:type="dcterms:W3CDTF">2018-01-21T15:32:18Z</dcterms:modified>
</cp:coreProperties>
</file>