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22"/>
  </p:notesMasterIdLst>
  <p:handoutMasterIdLst>
    <p:handoutMasterId r:id="rId23"/>
  </p:handoutMasterIdLst>
  <p:sldIdLst>
    <p:sldId id="395" r:id="rId2"/>
    <p:sldId id="283" r:id="rId3"/>
    <p:sldId id="397" r:id="rId4"/>
    <p:sldId id="402" r:id="rId5"/>
    <p:sldId id="403" r:id="rId6"/>
    <p:sldId id="418" r:id="rId7"/>
    <p:sldId id="401" r:id="rId8"/>
    <p:sldId id="407" r:id="rId9"/>
    <p:sldId id="411" r:id="rId10"/>
    <p:sldId id="412" r:id="rId11"/>
    <p:sldId id="413" r:id="rId12"/>
    <p:sldId id="414" r:id="rId13"/>
    <p:sldId id="408" r:id="rId14"/>
    <p:sldId id="419" r:id="rId15"/>
    <p:sldId id="415" r:id="rId16"/>
    <p:sldId id="416" r:id="rId17"/>
    <p:sldId id="417" r:id="rId18"/>
    <p:sldId id="409" r:id="rId19"/>
    <p:sldId id="406" r:id="rId20"/>
    <p:sldId id="268" r:id="rId21"/>
  </p:sldIdLst>
  <p:sldSz cx="9144000" cy="6858000" type="screen4x3"/>
  <p:notesSz cx="6858000" cy="9945688"/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pitchFamily="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pitchFamily="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pitchFamily="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pitchFamily="8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3E7E"/>
    <a:srgbClr val="04576F"/>
    <a:srgbClr val="2E8D5E"/>
    <a:srgbClr val="8D2E5E"/>
    <a:srgbClr val="ED8D00"/>
    <a:srgbClr val="EDED00"/>
    <a:srgbClr val="87CCF3"/>
    <a:srgbClr val="FFFFFF"/>
    <a:srgbClr val="66CCFF"/>
    <a:srgbClr val="045C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43" autoAdjust="0"/>
    <p:restoredTop sz="87477" autoAdjust="0"/>
  </p:normalViewPr>
  <p:slideViewPr>
    <p:cSldViewPr>
      <p:cViewPr varScale="1">
        <p:scale>
          <a:sx n="81" d="100"/>
          <a:sy n="81" d="100"/>
        </p:scale>
        <p:origin x="141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46"/>
    </p:cViewPr>
  </p:sorterViewPr>
  <p:notesViewPr>
    <p:cSldViewPr>
      <p:cViewPr varScale="1">
        <p:scale>
          <a:sx n="84" d="100"/>
          <a:sy n="84" d="100"/>
        </p:scale>
        <p:origin x="2130" y="84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30"/>
      <c:depthPercent val="100"/>
      <c:rAngAx val="0"/>
      <c:perspective val="2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30"/>
      <c:depthPercent val="100"/>
      <c:rAngAx val="0"/>
      <c:perspective val="2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CA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CA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029200" y="9448404"/>
            <a:ext cx="1828800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A702EEE-09D2-4125-9EF9-B486845F9D45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9900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CA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CA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24202"/>
            <a:ext cx="5029200" cy="447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448404"/>
            <a:ext cx="2971800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4404F05-4F59-493F-BDDB-8D8ABAD8E224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414839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ヒラギノ角ゴ Pro W3" pitchFamily="8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ヒラギノ角ゴ Pro W3" pitchFamily="8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ヒラギノ角ゴ Pro W3" pitchFamily="8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ヒラギノ角ゴ Pro W3" pitchFamily="8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ヒラギノ角ゴ Pro W3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04F05-4F59-493F-BDDB-8D8ABAD8E224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14544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9448404"/>
            <a:ext cx="3657600" cy="497284"/>
          </a:xfrm>
          <a:prstGeom prst="rect">
            <a:avLst/>
          </a:prstGeom>
        </p:spPr>
        <p:txBody>
          <a:bodyPr/>
          <a:lstStyle/>
          <a:p>
            <a:r>
              <a:rPr lang="en-CA"/>
              <a:t>UNRESTRICTED / </a:t>
            </a:r>
            <a:br>
              <a:rPr lang="en-CA"/>
            </a:br>
            <a:r>
              <a:rPr lang="en-CA"/>
              <a:t>ILLIMITÉE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404F05-4F59-493F-BDDB-8D8ABAD8E224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69763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9448404"/>
            <a:ext cx="3657600" cy="497284"/>
          </a:xfrm>
          <a:prstGeom prst="rect">
            <a:avLst/>
          </a:prstGeom>
        </p:spPr>
        <p:txBody>
          <a:bodyPr/>
          <a:lstStyle/>
          <a:p>
            <a:r>
              <a:rPr lang="en-CA"/>
              <a:t>UNRESTRICTED / </a:t>
            </a:r>
            <a:br>
              <a:rPr lang="en-CA"/>
            </a:br>
            <a:r>
              <a:rPr lang="en-CA"/>
              <a:t>ILLIMITÉE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404F05-4F59-493F-BDDB-8D8ABAD8E224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02936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9448404"/>
            <a:ext cx="3657600" cy="497284"/>
          </a:xfrm>
          <a:prstGeom prst="rect">
            <a:avLst/>
          </a:prstGeom>
        </p:spPr>
        <p:txBody>
          <a:bodyPr/>
          <a:lstStyle/>
          <a:p>
            <a:r>
              <a:rPr lang="en-CA"/>
              <a:t>UNRESTRICTED / </a:t>
            </a:r>
            <a:br>
              <a:rPr lang="en-CA"/>
            </a:br>
            <a:r>
              <a:rPr lang="en-CA"/>
              <a:t>ILLIMITÉE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404F05-4F59-493F-BDDB-8D8ABAD8E224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01585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9448404"/>
            <a:ext cx="3657600" cy="497284"/>
          </a:xfrm>
          <a:prstGeom prst="rect">
            <a:avLst/>
          </a:prstGeom>
        </p:spPr>
        <p:txBody>
          <a:bodyPr/>
          <a:lstStyle/>
          <a:p>
            <a:r>
              <a:rPr lang="en-CA"/>
              <a:t>UNRESTRICTED / </a:t>
            </a:r>
            <a:br>
              <a:rPr lang="en-CA"/>
            </a:br>
            <a:r>
              <a:rPr lang="en-CA"/>
              <a:t>ILLIMITÉE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404F05-4F59-493F-BDDB-8D8ABAD8E224}" type="slidenum">
              <a:rPr lang="en-CA" smtClean="0"/>
              <a:pPr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59228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9448404"/>
            <a:ext cx="3657600" cy="497284"/>
          </a:xfrm>
          <a:prstGeom prst="rect">
            <a:avLst/>
          </a:prstGeom>
        </p:spPr>
        <p:txBody>
          <a:bodyPr/>
          <a:lstStyle/>
          <a:p>
            <a:r>
              <a:rPr lang="en-CA"/>
              <a:t>UNRESTRICTED / </a:t>
            </a:r>
            <a:br>
              <a:rPr lang="en-CA"/>
            </a:br>
            <a:r>
              <a:rPr lang="en-CA"/>
              <a:t>ILLIMITÉE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404F05-4F59-493F-BDDB-8D8ABAD8E224}" type="slidenum">
              <a:rPr lang="en-CA" smtClean="0"/>
              <a:pPr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64710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9448404"/>
            <a:ext cx="3657600" cy="497284"/>
          </a:xfrm>
          <a:prstGeom prst="rect">
            <a:avLst/>
          </a:prstGeom>
        </p:spPr>
        <p:txBody>
          <a:bodyPr/>
          <a:lstStyle/>
          <a:p>
            <a:r>
              <a:rPr lang="en-CA"/>
              <a:t>UNRESTRICTED / </a:t>
            </a:r>
            <a:br>
              <a:rPr lang="en-CA"/>
            </a:br>
            <a:r>
              <a:rPr lang="en-CA"/>
              <a:t>ILLIMITÉE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404F05-4F59-493F-BDDB-8D8ABAD8E224}" type="slidenum">
              <a:rPr lang="en-CA" smtClean="0"/>
              <a:pPr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93254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9448404"/>
            <a:ext cx="3657600" cy="497284"/>
          </a:xfrm>
          <a:prstGeom prst="rect">
            <a:avLst/>
          </a:prstGeom>
        </p:spPr>
        <p:txBody>
          <a:bodyPr/>
          <a:lstStyle/>
          <a:p>
            <a:r>
              <a:rPr lang="en-CA"/>
              <a:t>UNRESTRICTED / </a:t>
            </a:r>
            <a:br>
              <a:rPr lang="en-CA"/>
            </a:br>
            <a:r>
              <a:rPr lang="en-CA"/>
              <a:t>ILLIMITÉE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404F05-4F59-493F-BDDB-8D8ABAD8E224}" type="slidenum">
              <a:rPr lang="en-CA" smtClean="0"/>
              <a:pPr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83698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9448404"/>
            <a:ext cx="3657600" cy="497284"/>
          </a:xfrm>
          <a:prstGeom prst="rect">
            <a:avLst/>
          </a:prstGeom>
        </p:spPr>
        <p:txBody>
          <a:bodyPr/>
          <a:lstStyle/>
          <a:p>
            <a:r>
              <a:rPr lang="en-CA"/>
              <a:t>UNRESTRICTED / </a:t>
            </a:r>
            <a:br>
              <a:rPr lang="en-CA"/>
            </a:br>
            <a:r>
              <a:rPr lang="en-CA"/>
              <a:t>ILLIMITÉE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404F05-4F59-493F-BDDB-8D8ABAD8E224}" type="slidenum">
              <a:rPr lang="en-CA" smtClean="0"/>
              <a:pPr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40181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04F05-4F59-493F-BDDB-8D8ABAD8E224}" type="slidenum">
              <a:rPr lang="en-CA" smtClean="0"/>
              <a:pPr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7415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mr-IN" dirty="0">
                <a:cs typeface="Times New Roman" pitchFamily="18" charset="0"/>
              </a:rPr>
              <a:t>…</a:t>
            </a:r>
            <a:endParaRPr lang="en-US" dirty="0">
              <a:cs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Times New Roman" pitchFamily="18" charset="0"/>
              </a:rPr>
              <a:t>Due to </a:t>
            </a:r>
            <a:r>
              <a:rPr lang="en-US" baseline="0" dirty="0">
                <a:cs typeface="Times New Roman" pitchFamily="18" charset="0"/>
              </a:rPr>
              <a:t>the specific definition of the condensed matter research methodology at JINR, the experimental work is performed mostly at the laboratory of neutron physics.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9448404"/>
            <a:ext cx="3657600" cy="497284"/>
          </a:xfrm>
          <a:prstGeom prst="rect">
            <a:avLst/>
          </a:prstGeom>
        </p:spPr>
        <p:txBody>
          <a:bodyPr/>
          <a:lstStyle/>
          <a:p>
            <a:r>
              <a:rPr lang="en-CA"/>
              <a:t>UNRESTRICTED / </a:t>
            </a:r>
            <a:br>
              <a:rPr lang="en-CA"/>
            </a:br>
            <a:r>
              <a:rPr lang="en-CA"/>
              <a:t>ILLIMITÉE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404F05-4F59-493F-BDDB-8D8ABAD8E224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0943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9448404"/>
            <a:ext cx="3657600" cy="497284"/>
          </a:xfrm>
          <a:prstGeom prst="rect">
            <a:avLst/>
          </a:prstGeom>
        </p:spPr>
        <p:txBody>
          <a:bodyPr/>
          <a:lstStyle/>
          <a:p>
            <a:r>
              <a:rPr lang="en-CA"/>
              <a:t>UNRESTRICTED / </a:t>
            </a:r>
            <a:br>
              <a:rPr lang="en-CA"/>
            </a:br>
            <a:r>
              <a:rPr lang="en-CA"/>
              <a:t>ILLIMITÉE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404F05-4F59-493F-BDDB-8D8ABAD8E224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1467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9448404"/>
            <a:ext cx="3657600" cy="497284"/>
          </a:xfrm>
          <a:prstGeom prst="rect">
            <a:avLst/>
          </a:prstGeom>
        </p:spPr>
        <p:txBody>
          <a:bodyPr/>
          <a:lstStyle/>
          <a:p>
            <a:r>
              <a:rPr lang="en-CA"/>
              <a:t>UNRESTRICTED / </a:t>
            </a:r>
            <a:br>
              <a:rPr lang="en-CA"/>
            </a:br>
            <a:r>
              <a:rPr lang="en-CA"/>
              <a:t>ILLIMITÉE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404F05-4F59-493F-BDDB-8D8ABAD8E224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3562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9448404"/>
            <a:ext cx="3657600" cy="497284"/>
          </a:xfrm>
          <a:prstGeom prst="rect">
            <a:avLst/>
          </a:prstGeom>
        </p:spPr>
        <p:txBody>
          <a:bodyPr/>
          <a:lstStyle/>
          <a:p>
            <a:r>
              <a:rPr lang="en-CA"/>
              <a:t>UNRESTRICTED / </a:t>
            </a:r>
            <a:br>
              <a:rPr lang="en-CA"/>
            </a:br>
            <a:r>
              <a:rPr lang="en-CA"/>
              <a:t>ILLIMITÉE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404F05-4F59-493F-BDDB-8D8ABAD8E224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1057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Times New Roman" pitchFamily="18" charset="0"/>
              </a:rPr>
              <a:t>The research directions are aligned well with the JINR’s scientific program in condensed matter physics. Some of the research will benefit from the complementarity of neutron and X-ray based measurements, some will achieve opportunity for further expansion, and others will help to create new competencies.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9448404"/>
            <a:ext cx="3657600" cy="497284"/>
          </a:xfrm>
          <a:prstGeom prst="rect">
            <a:avLst/>
          </a:prstGeom>
        </p:spPr>
        <p:txBody>
          <a:bodyPr/>
          <a:lstStyle/>
          <a:p>
            <a:r>
              <a:rPr lang="en-CA"/>
              <a:t>UNRESTRICTED / </a:t>
            </a:r>
            <a:br>
              <a:rPr lang="en-CA"/>
            </a:br>
            <a:r>
              <a:rPr lang="en-CA"/>
              <a:t>ILLIMITÉE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404F05-4F59-493F-BDDB-8D8ABAD8E224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9408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9448404"/>
            <a:ext cx="3657600" cy="497284"/>
          </a:xfrm>
          <a:prstGeom prst="rect">
            <a:avLst/>
          </a:prstGeom>
        </p:spPr>
        <p:txBody>
          <a:bodyPr/>
          <a:lstStyle/>
          <a:p>
            <a:r>
              <a:rPr lang="en-CA"/>
              <a:t>UNRESTRICTED / </a:t>
            </a:r>
            <a:br>
              <a:rPr lang="en-CA"/>
            </a:br>
            <a:r>
              <a:rPr lang="en-CA"/>
              <a:t>ILLIMITÉE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404F05-4F59-493F-BDDB-8D8ABAD8E224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3419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9448404"/>
            <a:ext cx="3657600" cy="497284"/>
          </a:xfrm>
          <a:prstGeom prst="rect">
            <a:avLst/>
          </a:prstGeom>
        </p:spPr>
        <p:txBody>
          <a:bodyPr/>
          <a:lstStyle/>
          <a:p>
            <a:r>
              <a:rPr lang="en-CA"/>
              <a:t>UNRESTRICTED / </a:t>
            </a:r>
            <a:br>
              <a:rPr lang="en-CA"/>
            </a:br>
            <a:r>
              <a:rPr lang="en-CA"/>
              <a:t>ILLIMITÉE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404F05-4F59-493F-BDDB-8D8ABAD8E224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2147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9448404"/>
            <a:ext cx="3657600" cy="497284"/>
          </a:xfrm>
          <a:prstGeom prst="rect">
            <a:avLst/>
          </a:prstGeom>
        </p:spPr>
        <p:txBody>
          <a:bodyPr/>
          <a:lstStyle/>
          <a:p>
            <a:r>
              <a:rPr lang="en-CA"/>
              <a:t>UNRESTRICTED / </a:t>
            </a:r>
            <a:br>
              <a:rPr lang="en-CA"/>
            </a:br>
            <a:r>
              <a:rPr lang="en-CA"/>
              <a:t>ILLIMITÉE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404F05-4F59-493F-BDDB-8D8ABAD8E224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322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8">
            <a:extLst>
              <a:ext uri="{FF2B5EF4-FFF2-40B4-BE49-F238E27FC236}">
                <a16:creationId xmlns:a16="http://schemas.microsoft.com/office/drawing/2014/main" id="{039BAC6F-964E-43FB-86EC-D0607AEB9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080000"/>
            <a:ext cx="8064000" cy="2520000"/>
          </a:xfrm>
          <a:prstGeom prst="rect">
            <a:avLst/>
          </a:prstGeom>
        </p:spPr>
        <p:txBody>
          <a:bodyPr vert="horz" lIns="0" tIns="0" rIns="0" bIns="0" anchor="b">
            <a:noAutofit/>
          </a:bodyPr>
          <a:lstStyle>
            <a:lvl1pPr algn="ctr">
              <a:defRPr kumimoji="0" lang="en-US" sz="5200" b="1" kern="12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25400" dir="5400000" algn="ctr" rotWithShape="0">
                    <a:schemeClr val="bg1">
                      <a:alpha val="43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7CD2A23-83EE-445C-9131-B7C5708008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3960000"/>
            <a:ext cx="8064000" cy="865187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 dirty="0"/>
              <a:t>Edit Master text styles</a:t>
            </a:r>
            <a:endParaRPr lang="en-CA" dirty="0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B379A3BA-2662-4F3C-9406-CFBB767B7E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0" y="5004000"/>
            <a:ext cx="8071648" cy="865187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defRPr sz="2500"/>
            </a:lvl1pPr>
          </a:lstStyle>
          <a:p>
            <a:pPr lvl="0"/>
            <a:r>
              <a:rPr lang="en-US" dirty="0"/>
              <a:t>Edit Master text styles</a:t>
            </a:r>
            <a:endParaRPr lang="en-CA" dirty="0"/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A4A96A64-2CA4-4716-85AD-227947A4CE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9552" y="6192000"/>
            <a:ext cx="8071648" cy="361131"/>
          </a:xfrm>
          <a:prstGeom prst="rect">
            <a:avLst/>
          </a:prstGeom>
        </p:spPr>
        <p:txBody>
          <a:bodyPr lIns="0" tIns="0" rIns="0" bIns="0"/>
          <a:lstStyle>
            <a:lvl1pPr algn="l">
              <a:spcBef>
                <a:spcPts val="0"/>
              </a:spcBef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609348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5B8E195-7640-4ED1-A61D-B5743A7654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6000" y="2710800"/>
            <a:ext cx="8010000" cy="34776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Pct val="95000"/>
              <a:buFont typeface="Arial" panose="020B0604020202020204" pitchFamily="34" charset="0"/>
              <a:buChar char="•"/>
              <a:defRPr kumimoji="0" lang="en-US" sz="2400" b="1" kern="1200" dirty="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342900" indent="-342900" algn="l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Pct val="95000"/>
              <a:buFont typeface="Arial" panose="020B0604020202020204" pitchFamily="34" charset="0"/>
              <a:buChar char="•"/>
              <a:defRPr kumimoji="0" lang="en-US" sz="24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n-ea"/>
                <a:cs typeface="+mn-cs"/>
              </a:defRPr>
            </a:lvl2pPr>
            <a:lvl3pPr marL="342900" indent="-342900" algn="l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Pct val="95000"/>
              <a:buFont typeface="Arial" panose="020B0604020202020204" pitchFamily="34" charset="0"/>
              <a:buChar char="•"/>
              <a:defRPr kumimoji="0" lang="en-US" sz="24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n-ea"/>
                <a:cs typeface="+mn-cs"/>
              </a:defRPr>
            </a:lvl3pPr>
            <a:lvl4pPr marL="342900" indent="-342900" algn="l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Pct val="95000"/>
              <a:buFont typeface="Arial" panose="020B0604020202020204" pitchFamily="34" charset="0"/>
              <a:buChar char="•"/>
              <a:defRPr kumimoji="0" lang="en-US" sz="24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n-ea"/>
                <a:cs typeface="+mn-cs"/>
              </a:defRPr>
            </a:lvl4pPr>
            <a:lvl5pPr marL="342900" indent="-342900" algn="l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Pct val="95000"/>
              <a:buFont typeface="Arial" panose="020B0604020202020204" pitchFamily="34" charset="0"/>
              <a:buChar char="•"/>
              <a:defRPr kumimoji="0" lang="en-CA" sz="2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Edit Master text styles</a:t>
            </a:r>
            <a:endParaRPr lang="en-CA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678D1A7F-BACF-4B49-A4F6-2E8D14706E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8000" y="914400"/>
            <a:ext cx="2304000" cy="792000"/>
          </a:xfrm>
          <a:prstGeom prst="rect">
            <a:avLst/>
          </a:prstGeom>
        </p:spPr>
        <p:txBody>
          <a:bodyPr wrap="none" lIns="0" tIns="0" rIns="0" bIns="0"/>
          <a:lstStyle>
            <a:lvl1pPr algn="r">
              <a:defRPr kumimoji="0" lang="en-CA" sz="5000" b="1" kern="1200" dirty="0">
                <a:ln>
                  <a:solidFill>
                    <a:schemeClr val="tx1"/>
                  </a:solidFill>
                </a:ln>
                <a:solidFill>
                  <a:srgbClr val="87CCF3"/>
                </a:solidFill>
                <a:effectLst>
                  <a:outerShdw blurRad="38100" dist="25400" dir="5400000" algn="tl" rotWithShape="0">
                    <a:schemeClr val="tx1">
                      <a:alpha val="43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60968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56">
            <a:extLst>
              <a:ext uri="{FF2B5EF4-FFF2-40B4-BE49-F238E27FC236}">
                <a16:creationId xmlns:a16="http://schemas.microsoft.com/office/drawing/2014/main" id="{DA094D55-230C-40D7-9AAE-2B799423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0000"/>
            <a:ext cx="8002800" cy="475200"/>
          </a:xfrm>
          <a:prstGeom prst="rect">
            <a:avLst/>
          </a:prstGeom>
        </p:spPr>
        <p:txBody>
          <a:bodyPr lIns="0" rIns="0" bIns="0"/>
          <a:lstStyle>
            <a:lvl1pPr algn="l" rtl="0" eaLnBrk="1" latinLnBrk="0" hangingPunct="1">
              <a:spcBef>
                <a:spcPct val="0"/>
              </a:spcBef>
              <a:buNone/>
              <a:defRPr kumimoji="0" lang="en-CA" sz="3000" b="1" kern="120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62" name="Slide Number Placeholder 61">
            <a:extLst>
              <a:ext uri="{FF2B5EF4-FFF2-40B4-BE49-F238E27FC236}">
                <a16:creationId xmlns:a16="http://schemas.microsoft.com/office/drawing/2014/main" id="{F3B4695D-025E-4E2A-9CD7-FA4DD8E246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32000" y="6526800"/>
            <a:ext cx="504000" cy="216000"/>
          </a:xfrm>
        </p:spPr>
        <p:txBody>
          <a:bodyPr lIns="0" tIns="0" rIns="0" bIns="0"/>
          <a:lstStyle>
            <a:lvl1pPr>
              <a:defRPr kumimoji="0" lang="en-CA" sz="1300" kern="1200" dirty="0">
                <a:solidFill>
                  <a:srgbClr val="87CCF3"/>
                </a:solidFill>
                <a:latin typeface="+mn-lt"/>
                <a:ea typeface="ヒラギノ角ゴ Pro W3" pitchFamily="84" charset="-128"/>
                <a:cs typeface="+mn-cs"/>
              </a:defRPr>
            </a:lvl1pPr>
          </a:lstStyle>
          <a:p>
            <a:r>
              <a:rPr lang="en-CA" dirty="0"/>
              <a:t>p. </a:t>
            </a:r>
            <a:fld id="{437AA501-59D8-4B68-A59B-ECA8EDC684B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893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675AD8-21D2-4BBB-BF36-4AF60B5CC38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"/>
            <a:ext cx="9144000" cy="958596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E173260-8FDD-4536-A8EB-542E550D36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2000" y="6526800"/>
            <a:ext cx="5040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kumimoji="0" lang="en-CA" sz="1300" kern="1200" dirty="0">
                <a:solidFill>
                  <a:srgbClr val="87CCF3"/>
                </a:solidFill>
                <a:latin typeface="+mn-lt"/>
                <a:ea typeface="ヒラギノ角ゴ Pro W3" pitchFamily="84" charset="-128"/>
                <a:cs typeface="+mn-cs"/>
              </a:defRPr>
            </a:lvl1pPr>
          </a:lstStyle>
          <a:p>
            <a:r>
              <a:rPr lang="en-CA" dirty="0"/>
              <a:t>p. </a:t>
            </a:r>
            <a:fld id="{437AA501-59D8-4B68-A59B-ECA8EDC684B2}" type="slidenum">
              <a:rPr smtClean="0"/>
              <a:pPr/>
              <a:t>‹#›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52EF27-6A6C-431F-AABF-24389CA6DC3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727" y="0"/>
            <a:ext cx="1390257" cy="50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446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lang="en-US" sz="5200" b="1" kern="1200" dirty="0">
          <a:ln>
            <a:solidFill>
              <a:schemeClr val="tx1"/>
            </a:solidFill>
          </a:ln>
          <a:solidFill>
            <a:srgbClr val="C00000"/>
          </a:solidFill>
          <a:effectLst>
            <a:outerShdw blurRad="38100" dist="25400" dir="5400000" algn="tl" rotWithShape="0">
              <a:srgbClr val="000000">
                <a:alpha val="43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rtl="0" eaLnBrk="1" latinLnBrk="0" hangingPunct="1">
        <a:spcBef>
          <a:spcPct val="20000"/>
        </a:spcBef>
        <a:buClr>
          <a:srgbClr val="87CCF3"/>
        </a:buClr>
        <a:buSzPct val="95000"/>
        <a:buFontTx/>
        <a:buNone/>
        <a:defRPr kumimoji="0" lang="en-US" sz="3600" b="1" kern="1200" dirty="0">
          <a:solidFill>
            <a:srgbClr val="223E7E"/>
          </a:solidFill>
          <a:latin typeface="+mn-lt"/>
          <a:ea typeface="+mn-ea"/>
          <a:cs typeface="+mn-cs"/>
        </a:defRPr>
      </a:lvl1pPr>
      <a:lvl2pPr marL="0" indent="0" algn="ctr" rtl="0" eaLnBrk="1" latinLnBrk="0" hangingPunct="1">
        <a:spcBef>
          <a:spcPct val="20000"/>
        </a:spcBef>
        <a:buClr>
          <a:srgbClr val="87CCF3"/>
        </a:buClr>
        <a:buSzPct val="85000"/>
        <a:buFontTx/>
        <a:buNone/>
        <a:defRPr kumimoji="0" lang="en-US" sz="2500" b="1" kern="1200" dirty="0">
          <a:solidFill>
            <a:srgbClr val="223E7E"/>
          </a:solidFill>
          <a:latin typeface="+mn-lt"/>
          <a:ea typeface="+mn-ea"/>
          <a:cs typeface="+mn-cs"/>
        </a:defRPr>
      </a:lvl2pPr>
      <a:lvl3pPr marL="0" indent="0" algn="l" rtl="0" eaLnBrk="1" latinLnBrk="0" hangingPunct="1">
        <a:spcBef>
          <a:spcPct val="20000"/>
        </a:spcBef>
        <a:buClr>
          <a:srgbClr val="87CCF3"/>
        </a:buClr>
        <a:buSzPct val="70000"/>
        <a:buFontTx/>
        <a:buNone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rgbClr val="87CCF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rgbClr val="87CCF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image" Target="../media/image11.emf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emf"/><Relationship Id="rId5" Type="http://schemas.openxmlformats.org/officeDocument/2006/relationships/image" Target="../media/image11.emf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emf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200" dirty="0">
                <a:solidFill>
                  <a:srgbClr val="C00000"/>
                </a:solidFill>
              </a:rPr>
              <a:t>SOLCRYS – new JINR facility for structural research at synchrotron SOLARIS</a:t>
            </a:r>
            <a:endParaRPr lang="en-CA" sz="5200" dirty="0">
              <a:solidFill>
                <a:srgbClr val="C0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223E7E"/>
                </a:solidFill>
              </a:rPr>
              <a:t>Norbert Ku</a:t>
            </a:r>
            <a:r>
              <a:rPr lang="sk-SK" sz="3600" b="1" dirty="0">
                <a:solidFill>
                  <a:srgbClr val="223E7E"/>
                </a:solidFill>
              </a:rPr>
              <a:t>č</a:t>
            </a:r>
            <a:r>
              <a:rPr lang="en-US" sz="3600" b="1" dirty="0" err="1">
                <a:solidFill>
                  <a:srgbClr val="223E7E"/>
                </a:solidFill>
              </a:rPr>
              <a:t>erka</a:t>
            </a:r>
            <a:endParaRPr lang="en-US" sz="15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12D427-27C2-40B1-A74B-FFA1B0B86E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Frank Laboratory of Neutron Physics</a:t>
            </a:r>
          </a:p>
          <a:p>
            <a:r>
              <a:rPr lang="en-US" dirty="0"/>
              <a:t>at Joint Institute for Nuclear Research in Dubna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5903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Small Angle X-ray Scattering</a:t>
            </a:r>
            <a:endParaRPr lang="en-CA" sz="3000" b="1" dirty="0">
              <a:solidFill>
                <a:schemeClr val="tx2">
                  <a:lumMod val="9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C36B5AC0-1C96-46C1-B536-0C7D2AB8D6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wrap="none"/>
          <a:lstStyle/>
          <a:p>
            <a:r>
              <a:rPr lang="en-CA" sz="1300" dirty="0">
                <a:solidFill>
                  <a:srgbClr val="87CCF3"/>
                </a:solidFill>
              </a:rPr>
              <a:t>p.</a:t>
            </a:r>
            <a:fld id="{B26D0A97-99EA-4F59-82E1-B6372FA01846}" type="slidenum">
              <a:rPr lang="en-CA" sz="1300" smtClean="0">
                <a:solidFill>
                  <a:srgbClr val="87CCF3"/>
                </a:solidFill>
              </a:rPr>
              <a:pPr/>
              <a:t>10</a:t>
            </a:fld>
            <a:endParaRPr lang="en-CA" sz="1300" dirty="0">
              <a:solidFill>
                <a:srgbClr val="87CCF3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985127-1B16-4079-BCAE-B749534855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932"/>
          <a:stretch/>
        </p:blipFill>
        <p:spPr>
          <a:xfrm>
            <a:off x="0" y="1556792"/>
            <a:ext cx="9144000" cy="38222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38C1DE-6571-4854-A826-CC3440620F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138000"/>
            <a:ext cx="3674426" cy="72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DE3C33-2750-41DF-9B3F-DCCA56A355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4470" y="946052"/>
            <a:ext cx="1279530" cy="394716"/>
          </a:xfrm>
          <a:prstGeom prst="rect">
            <a:avLst/>
          </a:prstGeom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1DB0354-0B45-48E6-964C-EE471274F1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3807817"/>
              </p:ext>
            </p:extLst>
          </p:nvPr>
        </p:nvGraphicFramePr>
        <p:xfrm>
          <a:off x="0" y="1555200"/>
          <a:ext cx="9144000" cy="382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" name="Image" r:id="rId7" imgW="12190320" imgH="5104440" progId="Photoshop.Image.7">
                  <p:embed/>
                </p:oleObj>
              </mc:Choice>
              <mc:Fallback>
                <p:oleObj name="Image" r:id="rId7" imgW="12190320" imgH="5104440" progId="Photoshop.Image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0" y="1555200"/>
                        <a:ext cx="9144000" cy="3829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3622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72D78C-4579-46E3-88A4-9EA119C4BD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463" b="14479"/>
          <a:stretch/>
        </p:blipFill>
        <p:spPr>
          <a:xfrm>
            <a:off x="0" y="1484784"/>
            <a:ext cx="9144000" cy="446449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Powder Diffraction</a:t>
            </a:r>
            <a:endParaRPr lang="en-CA" sz="3000" b="1" dirty="0">
              <a:solidFill>
                <a:schemeClr val="tx2">
                  <a:lumMod val="9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C36B5AC0-1C96-46C1-B536-0C7D2AB8D6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wrap="none"/>
          <a:lstStyle/>
          <a:p>
            <a:r>
              <a:rPr lang="en-CA" sz="1300" dirty="0">
                <a:solidFill>
                  <a:srgbClr val="87CCF3"/>
                </a:solidFill>
              </a:rPr>
              <a:t>p.</a:t>
            </a:r>
            <a:fld id="{B26D0A97-99EA-4F59-82E1-B6372FA01846}" type="slidenum">
              <a:rPr lang="en-CA" sz="1300" smtClean="0">
                <a:solidFill>
                  <a:srgbClr val="87CCF3"/>
                </a:solidFill>
              </a:rPr>
              <a:pPr/>
              <a:t>11</a:t>
            </a:fld>
            <a:endParaRPr lang="en-CA" sz="1300" dirty="0">
              <a:solidFill>
                <a:srgbClr val="87CCF3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F6A1DD-75C0-4113-BA36-38A1EFAF74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138000"/>
            <a:ext cx="3674426" cy="72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5BFAA0-B10B-4A7F-AC75-A9BB33DC36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4470" y="946052"/>
            <a:ext cx="1279530" cy="394716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66555D0-1818-44C5-9B46-F467641AED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9938716"/>
              </p:ext>
            </p:extLst>
          </p:nvPr>
        </p:nvGraphicFramePr>
        <p:xfrm>
          <a:off x="0" y="1483200"/>
          <a:ext cx="9144000" cy="446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9" name="Image" r:id="rId7" imgW="12190320" imgH="5955480" progId="Photoshop.Image.7">
                  <p:embed/>
                </p:oleObj>
              </mc:Choice>
              <mc:Fallback>
                <p:oleObj name="Image" r:id="rId7" imgW="12190320" imgH="5955480" progId="Photoshop.Image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0" y="1483200"/>
                        <a:ext cx="9144000" cy="4467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7642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81C484-374A-4156-AAC8-7A94A2DBCE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154" r="16149"/>
          <a:stretch/>
        </p:blipFill>
        <p:spPr>
          <a:xfrm>
            <a:off x="1476672" y="1340768"/>
            <a:ext cx="7667328" cy="522415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1" dirty="0" err="1">
                <a:solidFill>
                  <a:schemeClr val="tx2">
                    <a:lumMod val="9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Cryo</a:t>
            </a:r>
            <a:r>
              <a:rPr lang="en-US" sz="30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 Transmission Electron Microscope</a:t>
            </a:r>
            <a:endParaRPr lang="en-CA" sz="3000" b="1" dirty="0">
              <a:solidFill>
                <a:schemeClr val="tx2">
                  <a:lumMod val="9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C36B5AC0-1C96-46C1-B536-0C7D2AB8D6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wrap="none"/>
          <a:lstStyle/>
          <a:p>
            <a:r>
              <a:rPr lang="en-CA" sz="1300" dirty="0">
                <a:solidFill>
                  <a:srgbClr val="87CCF3"/>
                </a:solidFill>
              </a:rPr>
              <a:t>p.</a:t>
            </a:r>
            <a:fld id="{B26D0A97-99EA-4F59-82E1-B6372FA01846}" type="slidenum">
              <a:rPr lang="en-CA" sz="1300" smtClean="0">
                <a:solidFill>
                  <a:srgbClr val="87CCF3"/>
                </a:solidFill>
              </a:rPr>
              <a:pPr/>
              <a:t>12</a:t>
            </a:fld>
            <a:endParaRPr lang="en-CA" sz="1300" dirty="0">
              <a:solidFill>
                <a:srgbClr val="87CCF3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CFE142-3639-46A6-BF95-972930D140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9405" y="6381329"/>
            <a:ext cx="3221435" cy="1489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973378-4FE6-4986-993F-1E7B12D454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138000"/>
            <a:ext cx="3674426" cy="720000"/>
          </a:xfrm>
          <a:prstGeom prst="rect">
            <a:avLst/>
          </a:prstGeom>
        </p:spPr>
      </p:pic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5DA770F2-534A-412B-8289-78D44966EFE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mathMultiply">
            <a:avLst>
              <a:gd name="adj1" fmla="val 469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727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1">
            <a:extLst>
              <a:ext uri="{FF2B5EF4-FFF2-40B4-BE49-F238E27FC236}">
                <a16:creationId xmlns:a16="http://schemas.microsoft.com/office/drawing/2014/main" id="{1CC2FC66-D93F-46FE-9180-98CDF1FC5C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192" y="920900"/>
            <a:ext cx="2375768" cy="215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SOLCRYS – objectives</a:t>
            </a:r>
            <a:endParaRPr lang="en-CA" sz="3000" b="1" dirty="0">
              <a:solidFill>
                <a:schemeClr val="tx2">
                  <a:lumMod val="9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C36B5AC0-1C96-46C1-B536-0C7D2AB8D6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wrap="none"/>
          <a:lstStyle/>
          <a:p>
            <a:r>
              <a:rPr lang="en-CA" sz="1300" dirty="0">
                <a:solidFill>
                  <a:srgbClr val="87CCF3"/>
                </a:solidFill>
              </a:rPr>
              <a:t>p.</a:t>
            </a:r>
            <a:fld id="{B26D0A97-99EA-4F59-82E1-B6372FA01846}" type="slidenum">
              <a:rPr lang="en-CA" sz="1300" smtClean="0">
                <a:solidFill>
                  <a:srgbClr val="87CCF3"/>
                </a:solidFill>
              </a:rPr>
              <a:pPr/>
              <a:t>13</a:t>
            </a:fld>
            <a:endParaRPr lang="en-CA" sz="1300" dirty="0">
              <a:solidFill>
                <a:srgbClr val="87CCF3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A18F8EC1-96D7-4B0E-87E6-2FA628F445B6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196752"/>
            <a:ext cx="9144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+mj-lt"/>
              </a:rPr>
              <a:t>electronic structure of different materials</a:t>
            </a:r>
          </a:p>
          <a:p>
            <a:r>
              <a:rPr lang="en-US" altLang="en-US" b="1" dirty="0">
                <a:latin typeface="+mj-lt"/>
              </a:rPr>
              <a:t>     using X-ray absorption spectroscopy</a:t>
            </a:r>
          </a:p>
          <a:p>
            <a:r>
              <a:rPr lang="en-US" altLang="en-US" b="1" dirty="0">
                <a:latin typeface="+mj-lt"/>
              </a:rPr>
              <a:t>     (topological insulators)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b="1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+mj-lt"/>
              </a:rPr>
              <a:t>heavy atom diffraction of single crystals and powders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b="1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</a:rPr>
              <a:t>diffraction at high pressure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</a:rPr>
              <a:t>macromolecular crystallography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</a:rPr>
              <a:t>structure of bio-macromolecular assemblies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0C61933C-3513-46D1-ACA3-DFCC25DDA65D}"/>
              </a:ext>
            </a:extLst>
          </p:cNvPr>
          <p:cNvSpPr txBox="1">
            <a:spLocks/>
          </p:cNvSpPr>
          <p:nvPr/>
        </p:nvSpPr>
        <p:spPr>
          <a:xfrm>
            <a:off x="5940152" y="3080190"/>
            <a:ext cx="3203848" cy="306000"/>
          </a:xfrm>
          <a:prstGeom prst="rect">
            <a:avLst/>
          </a:prstGeom>
        </p:spPr>
        <p:txBody>
          <a:bodyPr/>
          <a:lstStyle>
            <a:defPPr>
              <a:defRPr lang="en-CA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  <a:cs typeface="+mn-cs"/>
              </a:defRPr>
            </a:lvl9pPr>
          </a:lstStyle>
          <a:p>
            <a:r>
              <a:rPr lang="en-US" sz="1600" i="1" dirty="0">
                <a:solidFill>
                  <a:srgbClr val="7030A0"/>
                </a:solidFill>
                <a:latin typeface="+mj-lt"/>
                <a:cs typeface="Arial" pitchFamily="34" charset="0"/>
              </a:rPr>
              <a:t>courtesy of </a:t>
            </a:r>
            <a:r>
              <a:rPr lang="en-US" sz="1600" i="1" dirty="0" err="1">
                <a:solidFill>
                  <a:srgbClr val="7030A0"/>
                </a:solidFill>
                <a:latin typeface="+mj-lt"/>
                <a:cs typeface="Arial" pitchFamily="34" charset="0"/>
              </a:rPr>
              <a:t>P.Kuzhir</a:t>
            </a:r>
            <a:r>
              <a:rPr lang="en-US" sz="1600" i="1" dirty="0">
                <a:solidFill>
                  <a:srgbClr val="7030A0"/>
                </a:solidFill>
                <a:latin typeface="+mj-lt"/>
                <a:cs typeface="Arial" pitchFamily="34" charset="0"/>
              </a:rPr>
              <a:t> from BSU, Minsk</a:t>
            </a:r>
            <a:endParaRPr lang="ru-RU" sz="1600" i="1" dirty="0">
              <a:solidFill>
                <a:srgbClr val="7030A0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9" name="Группа 3">
            <a:extLst>
              <a:ext uri="{FF2B5EF4-FFF2-40B4-BE49-F238E27FC236}">
                <a16:creationId xmlns:a16="http://schemas.microsoft.com/office/drawing/2014/main" id="{16D4F23B-97C6-41BB-8633-DF0DF3901E1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031398" y="4446541"/>
            <a:ext cx="1435396" cy="1512000"/>
            <a:chOff x="3889459" y="1519792"/>
            <a:chExt cx="1249210" cy="1315662"/>
          </a:xfrm>
        </p:grpSpPr>
        <p:pic>
          <p:nvPicPr>
            <p:cNvPr id="10" name="Picture 4" descr="Different stages in the formation of magnetoferritin.">
              <a:extLst>
                <a:ext uri="{FF2B5EF4-FFF2-40B4-BE49-F238E27FC236}">
                  <a16:creationId xmlns:a16="http://schemas.microsoft.com/office/drawing/2014/main" id="{243B9EAB-E97D-43D7-8E36-248A8D47F3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 r="67880"/>
            <a:stretch>
              <a:fillRect/>
            </a:stretch>
          </p:blipFill>
          <p:spPr bwMode="auto">
            <a:xfrm>
              <a:off x="3889459" y="1519792"/>
              <a:ext cx="1249210" cy="1315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4" descr="Different stages in the formation of magnetoferritin.">
              <a:extLst>
                <a:ext uri="{FF2B5EF4-FFF2-40B4-BE49-F238E27FC236}">
                  <a16:creationId xmlns:a16="http://schemas.microsoft.com/office/drawing/2014/main" id="{BCF62B79-23E3-460B-BE4D-84E2F1FF38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 l="10320" t="30244" r="82727" b="52138"/>
            <a:stretch>
              <a:fillRect/>
            </a:stretch>
          </p:blipFill>
          <p:spPr bwMode="auto">
            <a:xfrm>
              <a:off x="4219243" y="2118106"/>
              <a:ext cx="320716" cy="274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5983FB4C-5322-456E-974E-A34AD55C42E9}"/>
              </a:ext>
            </a:extLst>
          </p:cNvPr>
          <p:cNvSpPr txBox="1">
            <a:spLocks/>
          </p:cNvSpPr>
          <p:nvPr/>
        </p:nvSpPr>
        <p:spPr>
          <a:xfrm>
            <a:off x="6354192" y="5958541"/>
            <a:ext cx="2789808" cy="571346"/>
          </a:xfrm>
          <a:prstGeom prst="rect">
            <a:avLst/>
          </a:prstGeom>
        </p:spPr>
        <p:txBody>
          <a:bodyPr/>
          <a:lstStyle>
            <a:defPPr>
              <a:defRPr lang="en-CA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  <a:cs typeface="+mn-cs"/>
              </a:defRPr>
            </a:lvl9pPr>
          </a:lstStyle>
          <a:p>
            <a:pPr algn="ctr"/>
            <a:r>
              <a:rPr lang="sk-SK" sz="1600" i="1" dirty="0" err="1">
                <a:solidFill>
                  <a:srgbClr val="7030A0"/>
                </a:solidFill>
                <a:latin typeface="+mj-lt"/>
                <a:cs typeface="Arial" pitchFamily="34" charset="0"/>
              </a:rPr>
              <a:t>Magnetoferritin</a:t>
            </a:r>
            <a:endParaRPr lang="sk-SK" sz="1600" i="1" dirty="0">
              <a:solidFill>
                <a:srgbClr val="7030A0"/>
              </a:solidFill>
              <a:latin typeface="+mj-lt"/>
              <a:cs typeface="Arial" pitchFamily="34" charset="0"/>
            </a:endParaRPr>
          </a:p>
          <a:p>
            <a:r>
              <a:rPr lang="en-US" sz="1600" i="1" dirty="0" err="1">
                <a:solidFill>
                  <a:srgbClr val="7030A0"/>
                </a:solidFill>
                <a:latin typeface="+mj-lt"/>
                <a:cs typeface="Arial" pitchFamily="34" charset="0"/>
              </a:rPr>
              <a:t>P.Kop</a:t>
            </a:r>
            <a:r>
              <a:rPr lang="sk-SK" sz="1600" i="1" dirty="0">
                <a:solidFill>
                  <a:srgbClr val="7030A0"/>
                </a:solidFill>
                <a:latin typeface="+mj-lt"/>
                <a:cs typeface="Arial" pitchFamily="34" charset="0"/>
              </a:rPr>
              <a:t>č</a:t>
            </a:r>
            <a:r>
              <a:rPr lang="en-US" sz="1600" i="1" dirty="0" err="1">
                <a:solidFill>
                  <a:srgbClr val="7030A0"/>
                </a:solidFill>
                <a:latin typeface="+mj-lt"/>
                <a:cs typeface="Arial" pitchFamily="34" charset="0"/>
              </a:rPr>
              <a:t>ansk</a:t>
            </a:r>
            <a:r>
              <a:rPr lang="sk-SK" sz="1600" i="1" dirty="0">
                <a:solidFill>
                  <a:srgbClr val="7030A0"/>
                </a:solidFill>
                <a:latin typeface="+mj-lt"/>
                <a:cs typeface="Arial" pitchFamily="34" charset="0"/>
              </a:rPr>
              <a:t>ý, </a:t>
            </a:r>
            <a:r>
              <a:rPr lang="sk-SK" sz="1600" i="1" dirty="0" err="1">
                <a:solidFill>
                  <a:srgbClr val="7030A0"/>
                </a:solidFill>
                <a:latin typeface="+mj-lt"/>
                <a:cs typeface="Arial" pitchFamily="34" charset="0"/>
              </a:rPr>
              <a:t>V.I.Pet</a:t>
            </a:r>
            <a:r>
              <a:rPr lang="en-GB" sz="1600" i="1" dirty="0" err="1">
                <a:solidFill>
                  <a:srgbClr val="7030A0"/>
                </a:solidFill>
                <a:latin typeface="+mj-lt"/>
                <a:cs typeface="Arial" pitchFamily="34" charset="0"/>
              </a:rPr>
              <a:t>renko</a:t>
            </a:r>
            <a:r>
              <a:rPr lang="en-US" sz="1600" i="1" dirty="0">
                <a:solidFill>
                  <a:srgbClr val="7030A0"/>
                </a:solidFill>
                <a:latin typeface="+mj-lt"/>
                <a:cs typeface="Arial" pitchFamily="34" charset="0"/>
              </a:rPr>
              <a:t>, et al.</a:t>
            </a:r>
            <a:endParaRPr lang="ru-RU" sz="1600" i="1" dirty="0">
              <a:solidFill>
                <a:srgbClr val="7030A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435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SOLCRYS – desires</a:t>
            </a:r>
            <a:endParaRPr lang="en-CA" sz="3000" b="1" dirty="0">
              <a:solidFill>
                <a:schemeClr val="tx2">
                  <a:lumMod val="9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C36B5AC0-1C96-46C1-B536-0C7D2AB8D6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wrap="none"/>
          <a:lstStyle/>
          <a:p>
            <a:r>
              <a:rPr lang="en-CA" sz="1300" dirty="0">
                <a:solidFill>
                  <a:srgbClr val="87CCF3"/>
                </a:solidFill>
              </a:rPr>
              <a:t>p.</a:t>
            </a:r>
            <a:fld id="{B26D0A97-99EA-4F59-82E1-B6372FA01846}" type="slidenum">
              <a:rPr lang="en-CA" sz="1300" smtClean="0">
                <a:solidFill>
                  <a:srgbClr val="87CCF3"/>
                </a:solidFill>
              </a:rPr>
              <a:pPr/>
              <a:t>14</a:t>
            </a:fld>
            <a:endParaRPr lang="en-CA" sz="1300" dirty="0">
              <a:solidFill>
                <a:srgbClr val="87CCF3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3291F3-1C00-4B70-9A4B-C8A799E000D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57653" y="816744"/>
            <a:ext cx="4086347" cy="2900288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A18F8EC1-96D7-4B0E-87E6-2FA628F445B6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196752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err="1">
                <a:latin typeface="+mj-lt"/>
              </a:rPr>
              <a:t>SuperConducting</a:t>
            </a:r>
            <a:r>
              <a:rPr lang="en-US" b="1" dirty="0">
                <a:latin typeface="+mj-lt"/>
              </a:rPr>
              <a:t> Wiggler providing</a:t>
            </a:r>
          </a:p>
          <a:p>
            <a:r>
              <a:rPr lang="en-US" b="1" dirty="0">
                <a:latin typeface="+mj-lt"/>
              </a:rPr>
              <a:t>     X-rays at the energy up to </a:t>
            </a:r>
            <a:r>
              <a:rPr lang="en-US" b="1" u="sng" dirty="0">
                <a:latin typeface="+mj-lt"/>
              </a:rPr>
              <a:t>20keV (0.6 Å)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</a:rPr>
              <a:t>Front end infrastructure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err="1">
                <a:latin typeface="+mj-lt"/>
              </a:rPr>
              <a:t>Endstations</a:t>
            </a:r>
            <a:r>
              <a:rPr lang="en-US" b="1" dirty="0">
                <a:latin typeface="+mj-lt"/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</a:rPr>
              <a:t>SAXS/WAXS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</a:rPr>
              <a:t>Macromolecular crystallography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</a:rPr>
              <a:t>Powder diffraction with a </a:t>
            </a:r>
            <a:r>
              <a:rPr lang="en-US" b="1" u="sng" dirty="0">
                <a:latin typeface="+mj-lt"/>
              </a:rPr>
              <a:t>high pressure option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latin typeface="+mj-lt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2A22623-46E5-4F6D-AA02-E4E41690E304}"/>
              </a:ext>
            </a:extLst>
          </p:cNvPr>
          <p:cNvCxnSpPr>
            <a:cxnSpLocks/>
          </p:cNvCxnSpPr>
          <p:nvPr/>
        </p:nvCxnSpPr>
        <p:spPr>
          <a:xfrm flipV="1">
            <a:off x="8118000" y="1314000"/>
            <a:ext cx="0" cy="20162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4624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SOLCRYS – desires</a:t>
            </a:r>
            <a:endParaRPr lang="en-CA" sz="3000" b="1" dirty="0">
              <a:solidFill>
                <a:schemeClr val="tx2">
                  <a:lumMod val="9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C36B5AC0-1C96-46C1-B536-0C7D2AB8D6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wrap="none"/>
          <a:lstStyle/>
          <a:p>
            <a:r>
              <a:rPr lang="en-CA" sz="1300" dirty="0">
                <a:solidFill>
                  <a:srgbClr val="87CCF3"/>
                </a:solidFill>
              </a:rPr>
              <a:t>p.</a:t>
            </a:r>
            <a:fld id="{B26D0A97-99EA-4F59-82E1-B6372FA01846}" type="slidenum">
              <a:rPr lang="en-CA" sz="1300" smtClean="0">
                <a:solidFill>
                  <a:srgbClr val="87CCF3"/>
                </a:solidFill>
              </a:rPr>
              <a:pPr/>
              <a:t>15</a:t>
            </a:fld>
            <a:endParaRPr lang="en-CA" sz="1300" dirty="0">
              <a:solidFill>
                <a:srgbClr val="87CCF3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A18F8EC1-96D7-4B0E-87E6-2FA628F445B6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196752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</a:rPr>
              <a:t>High pressure diffraction (</a:t>
            </a:r>
            <a:r>
              <a:rPr lang="en-US" b="1" i="1" dirty="0">
                <a:latin typeface="+mj-lt"/>
              </a:rPr>
              <a:t>ALS, Berkeley</a:t>
            </a:r>
            <a:r>
              <a:rPr lang="ru-RU" b="1" i="1" dirty="0">
                <a:latin typeface="+mj-lt"/>
              </a:rPr>
              <a:t> </a:t>
            </a:r>
            <a:r>
              <a:rPr lang="en-US" b="1" i="1" dirty="0">
                <a:latin typeface="+mj-lt"/>
              </a:rPr>
              <a:t>and/or NSLS, Brookhaven</a:t>
            </a:r>
            <a:r>
              <a:rPr lang="en-US" b="1" dirty="0">
                <a:latin typeface="+mj-lt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</a:rPr>
              <a:t>Energy &gt; 17keV &amp; </a:t>
            </a:r>
            <a:r>
              <a:rPr lang="ru-RU" b="1" dirty="0">
                <a:latin typeface="+mj-lt"/>
              </a:rPr>
              <a:t>Δ</a:t>
            </a:r>
            <a:r>
              <a:rPr lang="en-US" b="1" dirty="0">
                <a:latin typeface="+mj-lt"/>
              </a:rPr>
              <a:t>E</a:t>
            </a:r>
            <a:r>
              <a:rPr lang="ru-RU" b="1" dirty="0">
                <a:latin typeface="+mj-lt"/>
              </a:rPr>
              <a:t>/</a:t>
            </a:r>
            <a:r>
              <a:rPr lang="en-US" b="1" dirty="0">
                <a:latin typeface="+mj-lt"/>
              </a:rPr>
              <a:t>E</a:t>
            </a:r>
            <a:r>
              <a:rPr lang="ru-RU" b="1" dirty="0">
                <a:latin typeface="+mj-lt"/>
              </a:rPr>
              <a:t>~2</a:t>
            </a:r>
            <a:r>
              <a:rPr lang="en-US" b="1" dirty="0">
                <a:latin typeface="+mj-lt"/>
              </a:rPr>
              <a:t>x</a:t>
            </a:r>
            <a:r>
              <a:rPr lang="ru-RU" b="1" dirty="0">
                <a:latin typeface="+mj-lt"/>
              </a:rPr>
              <a:t>10</a:t>
            </a:r>
            <a:r>
              <a:rPr lang="ru-RU" b="1" baseline="30000" dirty="0">
                <a:latin typeface="+mj-lt"/>
              </a:rPr>
              <a:t>-4</a:t>
            </a:r>
            <a:endParaRPr lang="en-US" b="1" baseline="300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</a:rPr>
              <a:t>Focusing </a:t>
            </a:r>
            <a:r>
              <a:rPr lang="en-US" b="1" u="sng" dirty="0">
                <a:latin typeface="+mj-lt"/>
              </a:rPr>
              <a:t>down to 20</a:t>
            </a:r>
            <a:r>
              <a:rPr lang="el-GR" b="1" u="sng" dirty="0">
                <a:latin typeface="+mj-lt"/>
                <a:cs typeface="Arial" panose="020B0604020202020204" pitchFamily="34" charset="0"/>
              </a:rPr>
              <a:t>μ</a:t>
            </a:r>
            <a:r>
              <a:rPr lang="en-US" b="1" u="sng" dirty="0">
                <a:latin typeface="+mj-lt"/>
              </a:rPr>
              <a:t>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A4D004-93FF-154E-AD85-852E3B94D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960" y="1628800"/>
            <a:ext cx="1173500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48B3D0F-4551-F044-9723-137C498CFD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780460"/>
              </p:ext>
            </p:extLst>
          </p:nvPr>
        </p:nvGraphicFramePr>
        <p:xfrm>
          <a:off x="251520" y="5381510"/>
          <a:ext cx="8640961" cy="10718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6482">
                  <a:extLst>
                    <a:ext uri="{9D8B030D-6E8A-4147-A177-3AD203B41FA5}">
                      <a16:colId xmlns:a16="http://schemas.microsoft.com/office/drawing/2014/main" val="2604091072"/>
                    </a:ext>
                  </a:extLst>
                </a:gridCol>
                <a:gridCol w="1176127">
                  <a:extLst>
                    <a:ext uri="{9D8B030D-6E8A-4147-A177-3AD203B41FA5}">
                      <a16:colId xmlns:a16="http://schemas.microsoft.com/office/drawing/2014/main" val="4264242334"/>
                    </a:ext>
                  </a:extLst>
                </a:gridCol>
                <a:gridCol w="1524356">
                  <a:extLst>
                    <a:ext uri="{9D8B030D-6E8A-4147-A177-3AD203B41FA5}">
                      <a16:colId xmlns:a16="http://schemas.microsoft.com/office/drawing/2014/main" val="904189723"/>
                    </a:ext>
                  </a:extLst>
                </a:gridCol>
                <a:gridCol w="1807843">
                  <a:extLst>
                    <a:ext uri="{9D8B030D-6E8A-4147-A177-3AD203B41FA5}">
                      <a16:colId xmlns:a16="http://schemas.microsoft.com/office/drawing/2014/main" val="3493686711"/>
                    </a:ext>
                  </a:extLst>
                </a:gridCol>
                <a:gridCol w="1407627">
                  <a:extLst>
                    <a:ext uri="{9D8B030D-6E8A-4147-A177-3AD203B41FA5}">
                      <a16:colId xmlns:a16="http://schemas.microsoft.com/office/drawing/2014/main" val="1340158543"/>
                    </a:ext>
                  </a:extLst>
                </a:gridCol>
                <a:gridCol w="1258526">
                  <a:extLst>
                    <a:ext uri="{9D8B030D-6E8A-4147-A177-3AD203B41FA5}">
                      <a16:colId xmlns:a16="http://schemas.microsoft.com/office/drawing/2014/main" val="1202386316"/>
                    </a:ext>
                  </a:extLst>
                </a:gridCol>
              </a:tblGrid>
              <a:tr h="52814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Parameter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focus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Divergence in the focus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Flux in the focus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Energy resolution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Energy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3389501"/>
                  </a:ext>
                </a:extLst>
              </a:tr>
              <a:tr h="5436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Value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&lt;20x20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kumimoji="0" lang="el-G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</a:t>
                      </a:r>
                      <a:r>
                        <a:rPr kumimoji="0"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&lt;</a:t>
                      </a:r>
                      <a:r>
                        <a:rPr lang="ru-RU" sz="1600" dirty="0">
                          <a:effectLst/>
                        </a:rPr>
                        <a:t> 1 </a:t>
                      </a:r>
                      <a:r>
                        <a:rPr lang="en-US" sz="1600" dirty="0" err="1">
                          <a:effectLst/>
                        </a:rPr>
                        <a:t>mrad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~10</a:t>
                      </a:r>
                      <a:r>
                        <a:rPr lang="en-US" sz="1600" baseline="30000" dirty="0">
                          <a:effectLst/>
                        </a:rPr>
                        <a:t>11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photon/sec</a:t>
                      </a:r>
                      <a:endParaRPr lang="ru-RU" sz="16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(&gt;10</a:t>
                      </a:r>
                      <a:r>
                        <a:rPr lang="en-US" sz="1600" baseline="30000" dirty="0">
                          <a:effectLst/>
                        </a:rPr>
                        <a:t>10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r>
                        <a:rPr lang="en-US" sz="1600" dirty="0">
                          <a:effectLst/>
                        </a:rPr>
                        <a:t>x</a:t>
                      </a:r>
                      <a:r>
                        <a:rPr lang="ru-RU" sz="1600" dirty="0">
                          <a:effectLst/>
                        </a:rPr>
                        <a:t>10</a:t>
                      </a:r>
                      <a:r>
                        <a:rPr lang="ru-RU" sz="1600" baseline="30000" dirty="0">
                          <a:effectLst/>
                        </a:rPr>
                        <a:t>-4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&gt;17 </a:t>
                      </a:r>
                      <a:r>
                        <a:rPr lang="en-US" sz="1600" dirty="0" err="1">
                          <a:effectLst/>
                        </a:rPr>
                        <a:t>keV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3592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3352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SOLCRYS – desires</a:t>
            </a:r>
            <a:endParaRPr lang="en-CA" sz="3000" b="1" dirty="0">
              <a:solidFill>
                <a:schemeClr val="tx2">
                  <a:lumMod val="9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C36B5AC0-1C96-46C1-B536-0C7D2AB8D6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wrap="none"/>
          <a:lstStyle/>
          <a:p>
            <a:r>
              <a:rPr lang="en-CA" sz="1300" dirty="0">
                <a:solidFill>
                  <a:srgbClr val="87CCF3"/>
                </a:solidFill>
              </a:rPr>
              <a:t>p.</a:t>
            </a:r>
            <a:fld id="{B26D0A97-99EA-4F59-82E1-B6372FA01846}" type="slidenum">
              <a:rPr lang="en-CA" sz="1300" smtClean="0">
                <a:solidFill>
                  <a:srgbClr val="87CCF3"/>
                </a:solidFill>
              </a:rPr>
              <a:pPr/>
              <a:t>16</a:t>
            </a:fld>
            <a:endParaRPr lang="en-CA" sz="1300" dirty="0">
              <a:solidFill>
                <a:srgbClr val="87CCF3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A18F8EC1-96D7-4B0E-87E6-2FA628F445B6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196752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</a:rPr>
              <a:t>Beamline </a:t>
            </a:r>
            <a:r>
              <a:rPr lang="en-US" b="1" dirty="0" err="1">
                <a:latin typeface="+mj-lt"/>
              </a:rPr>
              <a:t>endstation</a:t>
            </a:r>
            <a:r>
              <a:rPr lang="en-US" b="1" dirty="0">
                <a:latin typeface="+mj-lt"/>
              </a:rPr>
              <a:t> compatibilities allow co-sharing by SAXS and EXAFS (</a:t>
            </a:r>
            <a:r>
              <a:rPr lang="en-US" b="1" i="1" dirty="0">
                <a:latin typeface="+mj-lt"/>
              </a:rPr>
              <a:t>MAX-lab, Lund and STM at </a:t>
            </a:r>
            <a:r>
              <a:rPr lang="en-US" b="1" i="1" dirty="0" err="1">
                <a:latin typeface="+mj-lt"/>
              </a:rPr>
              <a:t>Kurchatov</a:t>
            </a:r>
            <a:r>
              <a:rPr lang="en-US" b="1" i="1" dirty="0">
                <a:latin typeface="+mj-lt"/>
              </a:rPr>
              <a:t> Institute, Moscow</a:t>
            </a:r>
            <a:r>
              <a:rPr lang="ru-RU" b="1" dirty="0">
                <a:latin typeface="+mj-lt"/>
              </a:rPr>
              <a:t>)</a:t>
            </a:r>
            <a:endParaRPr lang="en-US" b="1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</a:rPr>
              <a:t>Monochromator with a varied wavelength is applicable to methods: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</a:rPr>
              <a:t>harder X-rays apply to heavy atom crystal diffraction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</a:rPr>
              <a:t>dispersion mode applies to high pressure diffraction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</a:rPr>
              <a:t>option to use an anomalous scattering in SAXS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</a:rPr>
              <a:t>Protein crystallography requires a dedicated beamline attainable by </a:t>
            </a:r>
            <a:r>
              <a:rPr lang="en-US" b="1" u="sng" dirty="0">
                <a:latin typeface="+mj-lt"/>
              </a:rPr>
              <a:t>utilizing splitters</a:t>
            </a:r>
            <a:r>
              <a:rPr lang="en-US" b="1" dirty="0">
                <a:latin typeface="+mj-lt"/>
              </a:rPr>
              <a:t> (max of 3 </a:t>
            </a:r>
            <a:r>
              <a:rPr lang="en-US" b="1" dirty="0" err="1">
                <a:latin typeface="+mj-lt"/>
              </a:rPr>
              <a:t>endstations</a:t>
            </a:r>
            <a:r>
              <a:rPr lang="en-US" b="1" dirty="0">
                <a:latin typeface="+mj-lt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</a:rPr>
              <a:t>The need of auxiliary equipment and preparation lab (equipment and </a:t>
            </a:r>
            <a:r>
              <a:rPr lang="en-US" b="1" u="sng" dirty="0">
                <a:latin typeface="+mj-lt"/>
              </a:rPr>
              <a:t>specialists</a:t>
            </a:r>
            <a:r>
              <a:rPr lang="en-US" b="1" dirty="0"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53150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SOLCRYS – desires</a:t>
            </a:r>
            <a:endParaRPr lang="en-CA" sz="3000" b="1" dirty="0">
              <a:solidFill>
                <a:schemeClr val="tx2">
                  <a:lumMod val="9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C36B5AC0-1C96-46C1-B536-0C7D2AB8D6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wrap="none"/>
          <a:lstStyle/>
          <a:p>
            <a:r>
              <a:rPr lang="en-CA" sz="1300" dirty="0">
                <a:solidFill>
                  <a:srgbClr val="87CCF3"/>
                </a:solidFill>
              </a:rPr>
              <a:t>p.</a:t>
            </a:r>
            <a:fld id="{B26D0A97-99EA-4F59-82E1-B6372FA01846}" type="slidenum">
              <a:rPr lang="en-CA" sz="1300" smtClean="0">
                <a:solidFill>
                  <a:srgbClr val="87CCF3"/>
                </a:solidFill>
              </a:rPr>
              <a:pPr/>
              <a:t>17</a:t>
            </a:fld>
            <a:endParaRPr lang="en-CA" sz="1300" dirty="0">
              <a:solidFill>
                <a:srgbClr val="87CCF3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A18F8EC1-96D7-4B0E-87E6-2FA628F445B6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196752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</a:rPr>
              <a:t>User program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b="1" dirty="0">
              <a:latin typeface="+mj-lt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</a:rPr>
              <a:t>beamline access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b="1" dirty="0">
              <a:latin typeface="+mj-lt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</a:rPr>
              <a:t>proposal system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b="1" dirty="0">
              <a:latin typeface="+mj-lt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</a:rPr>
              <a:t>exchange of specialists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b="1" dirty="0">
              <a:latin typeface="+mj-lt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</a:rPr>
              <a:t>long term </a:t>
            </a:r>
            <a:r>
              <a:rPr lang="en-US" b="1" dirty="0" err="1">
                <a:latin typeface="+mj-lt"/>
              </a:rPr>
              <a:t>secondments</a:t>
            </a: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41201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11474F8-DBCE-435F-AB97-72A626A648E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6263" y="2711450"/>
            <a:ext cx="8244209" cy="3476625"/>
          </a:xfrm>
        </p:spPr>
        <p:txBody>
          <a:bodyPr/>
          <a:lstStyle/>
          <a:p>
            <a:r>
              <a:rPr lang="en-CA" dirty="0"/>
              <a:t>The joint work over the concept of new beamlines at Solaris has been established</a:t>
            </a:r>
          </a:p>
          <a:p>
            <a:r>
              <a:rPr lang="en-CA" dirty="0" err="1"/>
              <a:t>Endstation</a:t>
            </a:r>
            <a:r>
              <a:rPr lang="en-CA" dirty="0"/>
              <a:t> competencies have been selected</a:t>
            </a:r>
          </a:p>
          <a:p>
            <a:r>
              <a:rPr lang="en-CA" dirty="0"/>
              <a:t>Desires and proposals for </a:t>
            </a:r>
            <a:r>
              <a:rPr lang="en-CA" dirty="0" err="1"/>
              <a:t>endstation</a:t>
            </a:r>
            <a:r>
              <a:rPr lang="en-CA" dirty="0"/>
              <a:t> parameters are being discussed</a:t>
            </a:r>
          </a:p>
          <a:p>
            <a:r>
              <a:rPr lang="en-CA" dirty="0"/>
              <a:t>The idea of user program is included from the very beginning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3869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867C246A-C4A2-466A-AD68-472DAE0E8B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17440"/>
            <a:ext cx="9144000" cy="5040560"/>
          </a:xfrm>
          <a:prstGeom prst="roundRect">
            <a:avLst>
              <a:gd name="adj" fmla="val 34279"/>
            </a:avLst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2D2A7CE-5CDA-4C5E-8A4C-8250B77B7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 sz="5400" dirty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Thank You</a:t>
            </a:r>
            <a:br>
              <a:rPr lang="en-US" sz="5400" dirty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5400" dirty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for Your Attention!</a:t>
            </a:r>
            <a:endParaRPr lang="en-CA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C30C24B-8CBC-4F59-904D-8AF9C60878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666000"/>
            <a:ext cx="2449500" cy="884729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A18D61F-5535-4F37-853D-3E6D3EC5E6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1324">
            <a:off x="5065272" y="556590"/>
            <a:ext cx="4018040" cy="186371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4BA8287-1F03-4BA3-8329-7F9E6B8E8B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389" y="666000"/>
            <a:ext cx="2024754" cy="885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99D0DD-AA82-C548-AD7C-8FF73E500C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462" t="43390" r="42913" b="46610"/>
          <a:stretch/>
        </p:blipFill>
        <p:spPr>
          <a:xfrm>
            <a:off x="3059832" y="4005064"/>
            <a:ext cx="2160240" cy="504056"/>
          </a:xfrm>
          <a:prstGeom prst="roundRect">
            <a:avLst>
              <a:gd name="adj" fmla="val 34279"/>
            </a:avLst>
          </a:prstGeom>
        </p:spPr>
      </p:pic>
    </p:spTree>
    <p:extLst>
      <p:ext uri="{BB962C8B-B14F-4D97-AF65-F5344CB8AC3E}">
        <p14:creationId xmlns:p14="http://schemas.microsoft.com/office/powerpoint/2010/main" val="1465801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905D7FF-E123-46CF-9541-1A4C31CBB47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6263" y="2711450"/>
            <a:ext cx="8010525" cy="3476625"/>
          </a:xfrm>
        </p:spPr>
        <p:txBody>
          <a:bodyPr/>
          <a:lstStyle/>
          <a:p>
            <a:pPr marL="0" lvl="0" indent="0">
              <a:buNone/>
            </a:pPr>
            <a:r>
              <a:rPr lang="sk-SK" dirty="0"/>
              <a:t>	</a:t>
            </a:r>
            <a:r>
              <a:rPr lang="en-US" dirty="0"/>
              <a:t>JINR</a:t>
            </a:r>
            <a:r>
              <a:rPr lang="sk-SK" dirty="0"/>
              <a:t>		</a:t>
            </a:r>
            <a:r>
              <a:rPr lang="en-US" dirty="0"/>
              <a:t>		SOLARIS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	</a:t>
            </a:r>
            <a:r>
              <a:rPr lang="en-US" dirty="0"/>
              <a:t>Norbert Ku</a:t>
            </a:r>
            <a:r>
              <a:rPr lang="sk-SK" dirty="0" err="1"/>
              <a:t>čerka</a:t>
            </a:r>
            <a:r>
              <a:rPr lang="sk-SK" dirty="0"/>
              <a:t>		Marek Stankiewicz</a:t>
            </a:r>
            <a:endParaRPr lang="en-US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sk-SK" dirty="0"/>
              <a:t>Alexander I. Kuklin		Maciej Kozak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	</a:t>
            </a:r>
            <a:r>
              <a:rPr lang="en-CA" dirty="0"/>
              <a:t>Evgeniy </a:t>
            </a:r>
            <a:r>
              <a:rPr lang="sk-SK" dirty="0"/>
              <a:t>V. Lukin		Jacek Szade</a:t>
            </a:r>
            <a:endParaRPr lang="en-US" dirty="0"/>
          </a:p>
          <a:p>
            <a:pPr marL="0" lvl="0" indent="0">
              <a:spcBef>
                <a:spcPts val="0"/>
              </a:spcBef>
              <a:buNone/>
            </a:pPr>
            <a:r>
              <a:rPr lang="sk-SK" dirty="0"/>
              <a:t>	</a:t>
            </a:r>
            <a:r>
              <a:rPr lang="en-US" dirty="0"/>
              <a:t>Dorota Chudoba</a:t>
            </a:r>
            <a:r>
              <a:rPr lang="sk-SK" dirty="0"/>
              <a:t>		</a:t>
            </a:r>
            <a:r>
              <a:rPr lang="en-US" dirty="0" err="1"/>
              <a:t>Michał</a:t>
            </a:r>
            <a:r>
              <a:rPr lang="en-US" dirty="0"/>
              <a:t> </a:t>
            </a:r>
            <a:r>
              <a:rPr lang="en-US" dirty="0" err="1"/>
              <a:t>Młynarczyk</a:t>
            </a:r>
            <a:endParaRPr lang="en-US" dirty="0"/>
          </a:p>
          <a:p>
            <a:pPr marL="0" lvl="0" indent="0">
              <a:buNone/>
            </a:pPr>
            <a:r>
              <a:rPr lang="sk-SK" dirty="0"/>
              <a:t>				and</a:t>
            </a:r>
            <a:endParaRPr lang="ru-RU" dirty="0"/>
          </a:p>
          <a:p>
            <a:pPr marL="0" lvl="0" indent="0">
              <a:buNone/>
            </a:pPr>
            <a:r>
              <a:rPr lang="en-US" dirty="0"/>
              <a:t>Denis P. Kozlenko</a:t>
            </a:r>
            <a:r>
              <a:rPr lang="sk-SK" dirty="0"/>
              <a:t>, </a:t>
            </a:r>
            <a:r>
              <a:rPr lang="en-US" dirty="0"/>
              <a:t>Mikhail V. Avdeev</a:t>
            </a:r>
            <a:r>
              <a:rPr lang="sk-SK" dirty="0"/>
              <a:t>, Andrey V. Rogachev, Pavel </a:t>
            </a:r>
            <a:r>
              <a:rPr lang="sk-SK" dirty="0" err="1"/>
              <a:t>Yu</a:t>
            </a:r>
            <a:r>
              <a:rPr lang="sk-SK" dirty="0"/>
              <a:t>. Apel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Workgroup</a:t>
            </a:r>
            <a:endParaRPr lang="en-CA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200" dirty="0">
                <a:solidFill>
                  <a:srgbClr val="C00000"/>
                </a:solidFill>
              </a:rPr>
              <a:t>SOLCRYS </a:t>
            </a:r>
            <a:r>
              <a:rPr lang="ru-RU" sz="5200" dirty="0">
                <a:solidFill>
                  <a:srgbClr val="C00000"/>
                </a:solidFill>
              </a:rPr>
              <a:t>– новая установка структурных исследований на синхротроне SOLARIS</a:t>
            </a:r>
            <a:endParaRPr lang="en-CA" sz="5200" dirty="0">
              <a:solidFill>
                <a:srgbClr val="C0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err="1">
                <a:solidFill>
                  <a:srgbClr val="223E7E"/>
                </a:solidFill>
              </a:rPr>
              <a:t>Норберт</a:t>
            </a:r>
            <a:r>
              <a:rPr lang="ru-RU" sz="3600" b="1" dirty="0">
                <a:solidFill>
                  <a:srgbClr val="223E7E"/>
                </a:solidFill>
              </a:rPr>
              <a:t> </a:t>
            </a:r>
            <a:r>
              <a:rPr lang="ru-RU" sz="3600" b="1" dirty="0" err="1">
                <a:solidFill>
                  <a:srgbClr val="223E7E"/>
                </a:solidFill>
              </a:rPr>
              <a:t>Кучерка</a:t>
            </a:r>
            <a:endParaRPr lang="en-US" sz="3600" b="1" dirty="0">
              <a:solidFill>
                <a:srgbClr val="223E7E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914B25-408A-4C15-9BC1-7909B5292F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5536" y="5004000"/>
            <a:ext cx="8352928" cy="865187"/>
          </a:xfrm>
        </p:spPr>
        <p:txBody>
          <a:bodyPr/>
          <a:lstStyle/>
          <a:p>
            <a:r>
              <a:rPr lang="ru-RU" dirty="0"/>
              <a:t>Лаборатория  Нейтронной Физики им. И.М. Франка</a:t>
            </a:r>
            <a:endParaRPr lang="en-US" dirty="0"/>
          </a:p>
          <a:p>
            <a:r>
              <a:rPr lang="ru-RU" dirty="0"/>
              <a:t>Объединенный Институт Ядерных Исследований</a:t>
            </a:r>
          </a:p>
          <a:p>
            <a:r>
              <a:rPr lang="ru-RU" dirty="0"/>
              <a:t>в Дубне</a:t>
            </a:r>
            <a:endParaRPr lang="en-C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EA4089A-3D38-48A3-91F3-9CD2AD8ECE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848" y="3617996"/>
            <a:ext cx="5430008" cy="3258004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07504" y="1628800"/>
            <a:ext cx="89288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b="1" dirty="0">
                <a:latin typeface="+mj-lt"/>
                <a:ea typeface="+mn-ea"/>
              </a:rPr>
              <a:t>solid and liquid states of matter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b="1" dirty="0">
                <a:latin typeface="+mj-lt"/>
                <a:ea typeface="+mn-ea"/>
              </a:rPr>
              <a:t>novel functional materials &amp; materials under extreme conditions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b="1" dirty="0">
                <a:latin typeface="+mj-lt"/>
                <a:ea typeface="+mn-ea"/>
              </a:rPr>
              <a:t>nanomaterials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  <a:ea typeface="+mn-ea"/>
              </a:rPr>
              <a:t>surfaces and interfaces</a:t>
            </a:r>
            <a:endParaRPr lang="en-CA" b="1" dirty="0">
              <a:latin typeface="+mj-lt"/>
              <a:ea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b="1" dirty="0">
                <a:latin typeface="+mj-lt"/>
                <a:ea typeface="+mn-ea"/>
              </a:rPr>
              <a:t>polymers and soft matter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b="1" dirty="0">
                <a:latin typeface="+mj-lt"/>
                <a:ea typeface="+mn-ea"/>
              </a:rPr>
              <a:t>solutions and chemical reactions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b="1" dirty="0">
                <a:latin typeface="+mj-lt"/>
                <a:ea typeface="+mn-ea"/>
              </a:rPr>
              <a:t>engineering structures</a:t>
            </a:r>
          </a:p>
        </p:txBody>
      </p:sp>
      <p:graphicFrame>
        <p:nvGraphicFramePr>
          <p:cNvPr id="10" name="Chart 9">
            <a:extLst/>
          </p:cNvPr>
          <p:cNvGraphicFramePr>
            <a:graphicFrameLocks/>
          </p:cNvGraphicFramePr>
          <p:nvPr>
            <p:extLst/>
          </p:nvPr>
        </p:nvGraphicFramePr>
        <p:xfrm>
          <a:off x="0" y="3861048"/>
          <a:ext cx="4860032" cy="3014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b">
            <a:noAutofit/>
          </a:bodyPr>
          <a:lstStyle/>
          <a:p>
            <a:r>
              <a:rPr lang="en-US" sz="30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Condensed Matter Research Fields at JINR</a:t>
            </a:r>
            <a:endParaRPr lang="en-CA" sz="3000" b="1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F314FBE7-787A-4753-8A1F-311C6CF2C5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wrap="none"/>
          <a:lstStyle/>
          <a:p>
            <a:r>
              <a:rPr lang="en-CA" sz="1300" dirty="0">
                <a:solidFill>
                  <a:srgbClr val="87CCF3"/>
                </a:solidFill>
              </a:rPr>
              <a:t>p.</a:t>
            </a:r>
            <a:fld id="{B26D0A97-99EA-4F59-82E1-B6372FA01846}" type="slidenum">
              <a:rPr lang="en-CA" sz="1300" smtClean="0">
                <a:solidFill>
                  <a:srgbClr val="87CCF3"/>
                </a:solidFill>
              </a:rPr>
              <a:pPr/>
              <a:t>3</a:t>
            </a:fld>
            <a:endParaRPr lang="en-CA" sz="1300" dirty="0">
              <a:solidFill>
                <a:srgbClr val="87CCF3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AD91A6-45A7-4E77-A8E9-8D59BBE2513F}"/>
              </a:ext>
            </a:extLst>
          </p:cNvPr>
          <p:cNvSpPr txBox="1"/>
          <p:nvPr/>
        </p:nvSpPr>
        <p:spPr>
          <a:xfrm>
            <a:off x="4033266" y="6519446"/>
            <a:ext cx="1438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source: FLNP</a:t>
            </a:r>
            <a:endParaRPr lang="en-CA" sz="1600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719EACEA-DFC4-47C7-912A-AD603F4B19E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0" y="4132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81632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0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Advantages of Neutrons</a:t>
            </a:r>
            <a:endParaRPr lang="en-CA" sz="3000" b="1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DB6AFBCA-AD32-4622-90F9-722B797F78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wrap="none"/>
          <a:lstStyle/>
          <a:p>
            <a:r>
              <a:rPr lang="en-CA" sz="1300" dirty="0">
                <a:solidFill>
                  <a:srgbClr val="87CCF3"/>
                </a:solidFill>
              </a:rPr>
              <a:t>p.</a:t>
            </a:r>
            <a:fld id="{B26D0A97-99EA-4F59-82E1-B6372FA01846}" type="slidenum">
              <a:rPr lang="en-CA" sz="1300" smtClean="0">
                <a:solidFill>
                  <a:srgbClr val="87CCF3"/>
                </a:solidFill>
              </a:rPr>
              <a:pPr/>
              <a:t>4</a:t>
            </a:fld>
            <a:endParaRPr lang="en-CA" sz="1300" dirty="0">
              <a:solidFill>
                <a:srgbClr val="87CCF3"/>
              </a:solidFill>
            </a:endParaRPr>
          </a:p>
        </p:txBody>
      </p:sp>
      <p:sp>
        <p:nvSpPr>
          <p:cNvPr id="6" name="Rectangle 2052"/>
          <p:cNvSpPr>
            <a:spLocks noChangeArrowheads="1"/>
          </p:cNvSpPr>
          <p:nvPr/>
        </p:nvSpPr>
        <p:spPr bwMode="auto">
          <a:xfrm>
            <a:off x="107504" y="1412776"/>
            <a:ext cx="878497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  <a:cs typeface="Arial" charset="0"/>
              </a:rPr>
              <a:t>No El. Interactions:		==&gt; deep penetration into matter</a:t>
            </a:r>
          </a:p>
          <a:p>
            <a:pPr marL="342900" indent="-34290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  <a:cs typeface="Arial" charset="0"/>
              </a:rPr>
              <a:t>Magnetic Moment:	==&gt; the world smallest magnetometer</a:t>
            </a:r>
          </a:p>
          <a:p>
            <a:pPr marL="342900" indent="-34290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  <a:cs typeface="Arial" charset="0"/>
              </a:rPr>
              <a:t>Scattering Power:		==&gt; sensitivity to light elements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+mj-lt"/>
                <a:cs typeface="Arial" charset="0"/>
              </a:rPr>
              <a:t>				==&gt; sensitivity to isotope exchange</a:t>
            </a: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457200" y="3501008"/>
            <a:ext cx="8291264" cy="47545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rgbClr val="223E7E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ko-KR" sz="30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Disadvantage</a:t>
            </a:r>
            <a:endParaRPr lang="en-CA" sz="3000" b="1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2052"/>
          <p:cNvSpPr>
            <a:spLocks noChangeArrowheads="1"/>
          </p:cNvSpPr>
          <p:nvPr/>
        </p:nvSpPr>
        <p:spPr bwMode="auto">
          <a:xfrm>
            <a:off x="107504" y="4221088"/>
            <a:ext cx="86409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  <a:cs typeface="Arial" charset="0"/>
              </a:rPr>
              <a:t>Low Brilliance:		==&gt; not the method of first choice</a:t>
            </a:r>
          </a:p>
        </p:txBody>
      </p:sp>
    </p:spTree>
    <p:extLst>
      <p:ext uri="{BB962C8B-B14F-4D97-AF65-F5344CB8AC3E}">
        <p14:creationId xmlns:p14="http://schemas.microsoft.com/office/powerpoint/2010/main" val="55699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0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Disadvantages of X-rays</a:t>
            </a:r>
            <a:endParaRPr lang="en-CA" sz="3000" b="1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C8959D95-3065-4EBC-8947-6C7BC47B69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wrap="none"/>
          <a:lstStyle/>
          <a:p>
            <a:r>
              <a:rPr lang="en-CA" sz="1300" dirty="0">
                <a:solidFill>
                  <a:srgbClr val="87CCF3"/>
                </a:solidFill>
              </a:rPr>
              <a:t>p.</a:t>
            </a:r>
            <a:fld id="{B26D0A97-99EA-4F59-82E1-B6372FA01846}" type="slidenum">
              <a:rPr lang="en-CA" sz="1300" smtClean="0">
                <a:solidFill>
                  <a:srgbClr val="87CCF3"/>
                </a:solidFill>
              </a:rPr>
              <a:pPr/>
              <a:t>5</a:t>
            </a:fld>
            <a:endParaRPr lang="en-CA" sz="1300" dirty="0">
              <a:solidFill>
                <a:srgbClr val="87CCF3"/>
              </a:solidFill>
            </a:endParaRPr>
          </a:p>
        </p:txBody>
      </p:sp>
      <p:sp>
        <p:nvSpPr>
          <p:cNvPr id="6" name="Rectangle 2052"/>
          <p:cNvSpPr>
            <a:spLocks noChangeArrowheads="1"/>
          </p:cNvSpPr>
          <p:nvPr/>
        </p:nvSpPr>
        <p:spPr bwMode="auto">
          <a:xfrm>
            <a:off x="107504" y="1412776"/>
            <a:ext cx="892899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  <a:cs typeface="Arial" charset="0"/>
              </a:rPr>
              <a:t>El. Interactions:		==&gt; small penetration into matter</a:t>
            </a:r>
          </a:p>
          <a:p>
            <a:pPr marL="342900" indent="-34290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  <a:cs typeface="Arial" charset="0"/>
              </a:rPr>
              <a:t>No Magnetic Moment:	==&gt; low sensitivity to magnetism</a:t>
            </a:r>
          </a:p>
          <a:p>
            <a:pPr marL="342900" indent="-34290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  <a:cs typeface="Arial" charset="0"/>
              </a:rPr>
              <a:t>Scattering Power:		==&gt; low sensitivity to light elements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+mj-lt"/>
                <a:cs typeface="Arial" charset="0"/>
              </a:rPr>
              <a:t>				==&gt; no sensitivity to isotope exchange</a:t>
            </a: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457200" y="3501008"/>
            <a:ext cx="8291264" cy="47545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rgbClr val="223E7E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ko-KR" sz="30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Advantage</a:t>
            </a:r>
            <a:endParaRPr lang="en-CA" sz="3000" b="1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2052"/>
          <p:cNvSpPr>
            <a:spLocks noChangeArrowheads="1"/>
          </p:cNvSpPr>
          <p:nvPr/>
        </p:nvSpPr>
        <p:spPr bwMode="auto">
          <a:xfrm>
            <a:off x="107504" y="4221088"/>
            <a:ext cx="86409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  <a:cs typeface="Arial" charset="0"/>
              </a:rPr>
              <a:t>Very High Brilliance:	==&gt; method of the first choice</a:t>
            </a:r>
          </a:p>
        </p:txBody>
      </p:sp>
    </p:spTree>
    <p:extLst>
      <p:ext uri="{BB962C8B-B14F-4D97-AF65-F5344CB8AC3E}">
        <p14:creationId xmlns:p14="http://schemas.microsoft.com/office/powerpoint/2010/main" val="214570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0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Advantages</a:t>
            </a:r>
            <a:endParaRPr lang="en-CA" sz="3000" b="1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C8959D95-3065-4EBC-8947-6C7BC47B69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wrap="none"/>
          <a:lstStyle/>
          <a:p>
            <a:r>
              <a:rPr lang="en-CA" sz="1300" dirty="0">
                <a:solidFill>
                  <a:srgbClr val="87CCF3"/>
                </a:solidFill>
              </a:rPr>
              <a:t>p.</a:t>
            </a:r>
            <a:fld id="{B26D0A97-99EA-4F59-82E1-B6372FA01846}" type="slidenum">
              <a:rPr lang="en-CA" sz="1300" smtClean="0">
                <a:solidFill>
                  <a:srgbClr val="87CCF3"/>
                </a:solidFill>
              </a:rPr>
              <a:pPr/>
              <a:t>6</a:t>
            </a:fld>
            <a:endParaRPr lang="en-CA" sz="1300" dirty="0">
              <a:solidFill>
                <a:srgbClr val="87CCF3"/>
              </a:solidFill>
            </a:endParaRPr>
          </a:p>
        </p:txBody>
      </p:sp>
      <p:sp>
        <p:nvSpPr>
          <p:cNvPr id="6" name="Rectangle 2052"/>
          <p:cNvSpPr>
            <a:spLocks noChangeArrowheads="1"/>
          </p:cNvSpPr>
          <p:nvPr/>
        </p:nvSpPr>
        <p:spPr bwMode="auto">
          <a:xfrm>
            <a:off x="107504" y="1412776"/>
            <a:ext cx="8928992" cy="335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  <a:cs typeface="Arial" charset="0"/>
              </a:rPr>
              <a:t>neutrons:		==&gt; deep penetration into matter</a:t>
            </a:r>
          </a:p>
          <a:p>
            <a:pPr lvl="6">
              <a:lnSpc>
                <a:spcPct val="150000"/>
              </a:lnSpc>
            </a:pPr>
            <a:r>
              <a:rPr lang="en-US" b="1" dirty="0">
                <a:latin typeface="+mj-lt"/>
                <a:cs typeface="Arial" charset="0"/>
              </a:rPr>
              <a:t>==&gt; sensitivity to magnetism, light elements and isotope exchange</a:t>
            </a:r>
          </a:p>
          <a:p>
            <a:pPr lvl="6">
              <a:lnSpc>
                <a:spcPct val="150000"/>
              </a:lnSpc>
            </a:pPr>
            <a:endParaRPr lang="en-US" b="1" dirty="0">
              <a:latin typeface="+mj-lt"/>
              <a:cs typeface="Arial" charset="0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  <a:cs typeface="Arial" charset="0"/>
              </a:rPr>
              <a:t>X-rays:		==&gt; very high brilliance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+mj-lt"/>
                <a:cs typeface="Arial" charset="0"/>
              </a:rPr>
              <a:t>+ others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6580800"/>
            <a:ext cx="2339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CA" sz="1200" dirty="0">
                <a:solidFill>
                  <a:srgbClr val="223E7E"/>
                </a:solidFill>
                <a:latin typeface="Comic Sans MS" pitchFamily="66" charset="0"/>
              </a:rPr>
              <a:t>Chen et al. PNAS 109, 2012</a:t>
            </a:r>
            <a:endParaRPr lang="ru-RU" sz="1200" dirty="0">
              <a:solidFill>
                <a:srgbClr val="223E7E"/>
              </a:solidFill>
              <a:latin typeface="Comic Sans MS" pitchFamily="66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343644" y="4725144"/>
            <a:ext cx="2880320" cy="2124000"/>
            <a:chOff x="1475656" y="4725144"/>
            <a:chExt cx="2880320" cy="2124000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9467" y="4725144"/>
              <a:ext cx="2446509" cy="2124000"/>
            </a:xfrm>
            <a:prstGeom prst="rect">
              <a:avLst/>
            </a:prstGeom>
          </p:spPr>
        </p:pic>
        <p:sp>
          <p:nvSpPr>
            <p:cNvPr id="18" name="Rectangle 2052"/>
            <p:cNvSpPr>
              <a:spLocks noChangeArrowheads="1"/>
            </p:cNvSpPr>
            <p:nvPr/>
          </p:nvSpPr>
          <p:spPr bwMode="auto">
            <a:xfrm>
              <a:off x="1475656" y="5758078"/>
              <a:ext cx="130251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93675" indent="-193675" eaLnBrk="1" hangingPunct="1">
                <a:spcBef>
                  <a:spcPts val="0"/>
                </a:spcBef>
                <a:spcAft>
                  <a:spcPts val="600"/>
                </a:spcAft>
                <a:buClr>
                  <a:srgbClr val="87CCF3"/>
                </a:buClr>
              </a:pPr>
              <a:r>
                <a:rPr lang="en-US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  <a:ea typeface="+mn-ea"/>
                </a:rPr>
                <a:t>X-rays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2339752" y="5373618"/>
              <a:ext cx="576064" cy="215622"/>
            </a:xfrm>
            <a:prstGeom prst="line">
              <a:avLst/>
            </a:prstGeom>
            <a:ln w="63500">
              <a:solidFill>
                <a:srgbClr val="FFFF99"/>
              </a:solidFill>
              <a:prstDash val="sysDot"/>
            </a:ln>
            <a:effectLst>
              <a:outerShdw blurRad="50800" dist="38100" dir="2700000" algn="tl" rotWithShape="0">
                <a:srgbClr val="C0C0C0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043444" y="5650267"/>
              <a:ext cx="614177" cy="338643"/>
            </a:xfrm>
            <a:prstGeom prst="line">
              <a:avLst/>
            </a:prstGeom>
            <a:ln w="63500">
              <a:solidFill>
                <a:srgbClr val="FFFF99"/>
              </a:solidFill>
              <a:prstDash val="sysDot"/>
            </a:ln>
            <a:effectLst>
              <a:outerShdw blurRad="50800" dist="38100" dir="2700000" algn="tl" rotWithShape="0">
                <a:srgbClr val="C0C0C0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3069075" y="5186810"/>
              <a:ext cx="804570" cy="312910"/>
            </a:xfrm>
            <a:prstGeom prst="line">
              <a:avLst/>
            </a:prstGeom>
            <a:ln w="63500">
              <a:solidFill>
                <a:srgbClr val="FFFF99"/>
              </a:solidFill>
              <a:prstDash val="sysDot"/>
            </a:ln>
            <a:effectLst>
              <a:outerShdw blurRad="50800" dist="38100" dir="2700000" algn="tl" rotWithShape="0">
                <a:srgbClr val="C0C0C0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3688647" y="5250597"/>
              <a:ext cx="244034" cy="738313"/>
            </a:xfrm>
            <a:prstGeom prst="line">
              <a:avLst/>
            </a:prstGeom>
            <a:ln w="63500">
              <a:solidFill>
                <a:srgbClr val="FFFF99"/>
              </a:solidFill>
              <a:prstDash val="sysDot"/>
            </a:ln>
            <a:effectLst>
              <a:outerShdw blurRad="50800" dist="38100" dir="2700000" algn="tl" rotWithShape="0">
                <a:srgbClr val="C0C0C0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2809196" y="5682645"/>
              <a:ext cx="138449" cy="640573"/>
            </a:xfrm>
            <a:prstGeom prst="line">
              <a:avLst/>
            </a:prstGeom>
            <a:ln w="63500">
              <a:solidFill>
                <a:srgbClr val="FFFF99"/>
              </a:solidFill>
              <a:prstDash val="sysDot"/>
            </a:ln>
            <a:effectLst>
              <a:outerShdw blurRad="50800" dist="38100" dir="2700000" algn="tl" rotWithShape="0">
                <a:srgbClr val="C0C0C0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4872036" y="4725144"/>
            <a:ext cx="2430221" cy="2124000"/>
            <a:chOff x="4572000" y="4725144"/>
            <a:chExt cx="2430221" cy="2124000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4725144"/>
              <a:ext cx="2430221" cy="2124000"/>
            </a:xfrm>
            <a:prstGeom prst="rect">
              <a:avLst/>
            </a:prstGeom>
          </p:spPr>
        </p:pic>
        <p:cxnSp>
          <p:nvCxnSpPr>
            <p:cNvPr id="31" name="Straight Connector 30"/>
            <p:cNvCxnSpPr/>
            <p:nvPr/>
          </p:nvCxnSpPr>
          <p:spPr>
            <a:xfrm>
              <a:off x="5036449" y="5634649"/>
              <a:ext cx="327639" cy="47996"/>
            </a:xfrm>
            <a:prstGeom prst="line">
              <a:avLst/>
            </a:prstGeom>
            <a:ln w="63500">
              <a:solidFill>
                <a:srgbClr val="FF9966"/>
              </a:solidFill>
              <a:prstDash val="sysDot"/>
            </a:ln>
            <a:effectLst>
              <a:outerShdw blurRad="50800" dist="38100" dir="2700000" algn="tl" rotWithShape="0">
                <a:srgbClr val="C0C0C0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6588224" y="5208106"/>
              <a:ext cx="47617" cy="549972"/>
            </a:xfrm>
            <a:prstGeom prst="line">
              <a:avLst/>
            </a:prstGeom>
            <a:ln w="63500">
              <a:solidFill>
                <a:srgbClr val="FF9966"/>
              </a:solidFill>
              <a:prstDash val="sysDot"/>
            </a:ln>
            <a:effectLst>
              <a:outerShdw blurRad="50800" dist="38100" dir="2700000" algn="tl" rotWithShape="0">
                <a:srgbClr val="C0C0C0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2052"/>
          <p:cNvSpPr>
            <a:spLocks noChangeArrowheads="1"/>
          </p:cNvSpPr>
          <p:nvPr/>
        </p:nvSpPr>
        <p:spPr bwMode="auto">
          <a:xfrm>
            <a:off x="5664124" y="6219743"/>
            <a:ext cx="178819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93675" indent="-193675" eaLnBrk="1" hangingPunct="1">
              <a:spcBef>
                <a:spcPts val="0"/>
              </a:spcBef>
              <a:spcAft>
                <a:spcPts val="600"/>
              </a:spcAft>
              <a:buClr>
                <a:srgbClr val="87CCF3"/>
              </a:buClr>
            </a:pPr>
            <a:r>
              <a:rPr lang="en-US" sz="3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n-ea"/>
              </a:rPr>
              <a:t>neutrons</a:t>
            </a:r>
          </a:p>
        </p:txBody>
      </p:sp>
      <p:sp>
        <p:nvSpPr>
          <p:cNvPr id="21" name="Rectangle 2052">
            <a:extLst>
              <a:ext uri="{FF2B5EF4-FFF2-40B4-BE49-F238E27FC236}">
                <a16:creationId xmlns:a16="http://schemas.microsoft.com/office/drawing/2014/main" id="{5652565B-EAA4-4F3E-A62A-008D5CBE55AB}"/>
              </a:ext>
            </a:extLst>
          </p:cNvPr>
          <p:cNvSpPr>
            <a:spLocks noChangeArrowheads="1"/>
          </p:cNvSpPr>
          <p:nvPr/>
        </p:nvSpPr>
        <p:spPr bwMode="auto">
          <a:xfrm rot="21093161">
            <a:off x="664567" y="4914945"/>
            <a:ext cx="752683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93675" indent="-193675" eaLnBrk="1" hangingPunct="1">
              <a:spcBef>
                <a:spcPts val="0"/>
              </a:spcBef>
              <a:spcAft>
                <a:spcPts val="600"/>
              </a:spcAft>
              <a:buClr>
                <a:srgbClr val="87CCF3"/>
              </a:buClr>
            </a:pPr>
            <a:r>
              <a:rPr lang="en-US" sz="3000" dirty="0">
                <a:solidFill>
                  <a:srgbClr val="04576F"/>
                </a:solidFill>
                <a:effectLst>
                  <a:glow rad="76200">
                    <a:schemeClr val="bg1"/>
                  </a:glow>
                </a:effectLst>
                <a:latin typeface="Comic Sans MS" pitchFamily="66" charset="0"/>
                <a:ea typeface="+mn-ea"/>
              </a:rPr>
              <a:t>Complementarity of Neutrons and X-rays</a:t>
            </a:r>
          </a:p>
        </p:txBody>
      </p:sp>
    </p:spTree>
    <p:extLst>
      <p:ext uri="{BB962C8B-B14F-4D97-AF65-F5344CB8AC3E}">
        <p14:creationId xmlns:p14="http://schemas.microsoft.com/office/powerpoint/2010/main" val="28139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2AB2B7-6E2B-4007-901D-95A9431ED1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513"/>
          <a:stretch/>
        </p:blipFill>
        <p:spPr>
          <a:xfrm>
            <a:off x="5436096" y="1197227"/>
            <a:ext cx="3707904" cy="565312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SOLCRYS – laboratory for structural research</a:t>
            </a:r>
            <a:endParaRPr lang="en-CA" sz="3000" b="1" dirty="0">
              <a:solidFill>
                <a:schemeClr val="tx2">
                  <a:lumMod val="9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C36B5AC0-1C96-46C1-B536-0C7D2AB8D6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wrap="none"/>
          <a:lstStyle/>
          <a:p>
            <a:r>
              <a:rPr lang="en-CA" sz="1300" dirty="0">
                <a:solidFill>
                  <a:srgbClr val="87CCF3"/>
                </a:solidFill>
              </a:rPr>
              <a:t>p.</a:t>
            </a:r>
            <a:fld id="{B26D0A97-99EA-4F59-82E1-B6372FA01846}" type="slidenum">
              <a:rPr lang="en-CA" sz="1300" smtClean="0">
                <a:solidFill>
                  <a:srgbClr val="87CCF3"/>
                </a:solidFill>
              </a:rPr>
              <a:pPr/>
              <a:t>7</a:t>
            </a:fld>
            <a:endParaRPr lang="en-CA" sz="1300" dirty="0">
              <a:solidFill>
                <a:srgbClr val="87CCF3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44EB2753-D7A8-4893-8806-F62F03D2B58D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247750"/>
            <a:ext cx="9144000" cy="5565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  <a:ea typeface="+mn-ea"/>
              </a:rPr>
              <a:t>Materials science</a:t>
            </a:r>
          </a:p>
          <a:p>
            <a:pPr>
              <a:spcAft>
                <a:spcPts val="400"/>
              </a:spcAft>
            </a:pPr>
            <a:r>
              <a:rPr lang="en-US" sz="1800" b="1" dirty="0">
                <a:latin typeface="+mj-lt"/>
                <a:ea typeface="+mn-ea"/>
              </a:rPr>
              <a:t>	- </a:t>
            </a:r>
            <a:r>
              <a:rPr lang="en-US" sz="1800" b="1" dirty="0">
                <a:latin typeface="+mj-lt"/>
              </a:rPr>
              <a:t>structure of crystalline materials</a:t>
            </a:r>
          </a:p>
          <a:p>
            <a:pPr>
              <a:spcAft>
                <a:spcPts val="400"/>
              </a:spcAft>
            </a:pPr>
            <a:r>
              <a:rPr lang="en-US" sz="1800" b="1" dirty="0">
                <a:latin typeface="+mj-lt"/>
                <a:ea typeface="+mn-ea"/>
              </a:rPr>
              <a:t>	- semiconductors and new electronic materials</a:t>
            </a:r>
          </a:p>
          <a:p>
            <a:pPr>
              <a:spcAft>
                <a:spcPts val="400"/>
              </a:spcAft>
            </a:pPr>
            <a:r>
              <a:rPr lang="en-US" sz="1800" b="1" dirty="0">
                <a:latin typeface="+mj-lt"/>
                <a:ea typeface="+mn-ea"/>
              </a:rPr>
              <a:t>	- alloys and nanocomposites</a:t>
            </a:r>
          </a:p>
          <a:p>
            <a:pPr>
              <a:spcAft>
                <a:spcPts val="400"/>
              </a:spcAft>
            </a:pPr>
            <a:r>
              <a:rPr lang="en-US" sz="1800" b="1" dirty="0">
                <a:latin typeface="+mj-lt"/>
                <a:ea typeface="+mn-ea"/>
              </a:rPr>
              <a:t>	- polymers and fibers</a:t>
            </a:r>
          </a:p>
          <a:p>
            <a:pPr marL="342900" indent="-342900">
              <a:spcBef>
                <a:spcPts val="6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  <a:ea typeface="+mn-ea"/>
              </a:rPr>
              <a:t>Chemistry</a:t>
            </a:r>
          </a:p>
          <a:p>
            <a:pPr>
              <a:spcAft>
                <a:spcPts val="400"/>
              </a:spcAft>
            </a:pPr>
            <a:r>
              <a:rPr lang="en-US" sz="1800" b="1" dirty="0">
                <a:latin typeface="+mj-lt"/>
                <a:ea typeface="+mn-ea"/>
              </a:rPr>
              <a:t>	- catalysis</a:t>
            </a:r>
          </a:p>
          <a:p>
            <a:pPr>
              <a:spcAft>
                <a:spcPts val="400"/>
              </a:spcAft>
            </a:pPr>
            <a:r>
              <a:rPr lang="en-US" sz="1800" b="1" dirty="0">
                <a:latin typeface="+mj-lt"/>
                <a:ea typeface="+mn-ea"/>
              </a:rPr>
              <a:t>	- porous materials</a:t>
            </a:r>
          </a:p>
          <a:p>
            <a:pPr marL="342900" indent="-342900">
              <a:spcBef>
                <a:spcPts val="6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  <a:ea typeface="+mn-ea"/>
              </a:rPr>
              <a:t>Pharmacy</a:t>
            </a:r>
          </a:p>
          <a:p>
            <a:pPr>
              <a:spcAft>
                <a:spcPts val="400"/>
              </a:spcAft>
            </a:pPr>
            <a:r>
              <a:rPr lang="en-US" sz="1800" b="1" dirty="0">
                <a:latin typeface="+mj-lt"/>
                <a:ea typeface="+mn-ea"/>
              </a:rPr>
              <a:t>	- drug polymorphism</a:t>
            </a:r>
          </a:p>
          <a:p>
            <a:pPr>
              <a:spcAft>
                <a:spcPts val="400"/>
              </a:spcAft>
            </a:pPr>
            <a:r>
              <a:rPr lang="en-US" sz="1800" b="1" dirty="0">
                <a:latin typeface="+mj-lt"/>
                <a:ea typeface="+mn-ea"/>
              </a:rPr>
              <a:t>	- drug carriers</a:t>
            </a:r>
          </a:p>
          <a:p>
            <a:pPr>
              <a:spcAft>
                <a:spcPts val="400"/>
              </a:spcAft>
            </a:pPr>
            <a:r>
              <a:rPr lang="en-US" sz="1800" b="1" dirty="0">
                <a:latin typeface="+mj-lt"/>
                <a:ea typeface="+mn-ea"/>
              </a:rPr>
              <a:t>	- gels, lotions, creams</a:t>
            </a:r>
          </a:p>
          <a:p>
            <a:pPr marL="342900" indent="-342900">
              <a:spcBef>
                <a:spcPts val="6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  <a:ea typeface="+mn-ea"/>
              </a:rPr>
              <a:t>Structural biology</a:t>
            </a:r>
          </a:p>
          <a:p>
            <a:pPr>
              <a:spcAft>
                <a:spcPts val="400"/>
              </a:spcAft>
            </a:pPr>
            <a:r>
              <a:rPr lang="en-US" sz="1800" b="1" dirty="0">
                <a:latin typeface="+mj-lt"/>
                <a:ea typeface="+mn-ea"/>
              </a:rPr>
              <a:t>	- proteins and nucleic acids</a:t>
            </a:r>
          </a:p>
          <a:p>
            <a:pPr>
              <a:spcAft>
                <a:spcPts val="400"/>
              </a:spcAft>
            </a:pPr>
            <a:r>
              <a:rPr lang="en-US" sz="1800" b="1" dirty="0">
                <a:latin typeface="+mj-lt"/>
                <a:ea typeface="+mn-ea"/>
              </a:rPr>
              <a:t>	- </a:t>
            </a:r>
            <a:r>
              <a:rPr lang="en-US" sz="1800" b="1" dirty="0" err="1">
                <a:latin typeface="+mj-lt"/>
                <a:ea typeface="+mn-ea"/>
              </a:rPr>
              <a:t>biomacromolecular</a:t>
            </a:r>
            <a:r>
              <a:rPr lang="en-US" sz="1800" b="1" dirty="0">
                <a:latin typeface="+mj-lt"/>
                <a:ea typeface="+mn-ea"/>
              </a:rPr>
              <a:t> solutions</a:t>
            </a:r>
          </a:p>
        </p:txBody>
      </p:sp>
    </p:spTree>
    <p:extLst>
      <p:ext uri="{BB962C8B-B14F-4D97-AF65-F5344CB8AC3E}">
        <p14:creationId xmlns:p14="http://schemas.microsoft.com/office/powerpoint/2010/main" val="3234579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SOLCRYS – beamlines proposed</a:t>
            </a:r>
            <a:endParaRPr lang="en-CA" sz="3000" b="1" dirty="0">
              <a:solidFill>
                <a:schemeClr val="tx2">
                  <a:lumMod val="9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C36B5AC0-1C96-46C1-B536-0C7D2AB8D6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wrap="none"/>
          <a:lstStyle/>
          <a:p>
            <a:r>
              <a:rPr lang="en-CA" sz="1300" dirty="0">
                <a:solidFill>
                  <a:srgbClr val="87CCF3"/>
                </a:solidFill>
              </a:rPr>
              <a:t>p.</a:t>
            </a:r>
            <a:fld id="{B26D0A97-99EA-4F59-82E1-B6372FA01846}" type="slidenum">
              <a:rPr lang="en-CA" sz="1300" smtClean="0">
                <a:solidFill>
                  <a:srgbClr val="87CCF3"/>
                </a:solidFill>
              </a:rPr>
              <a:pPr/>
              <a:t>8</a:t>
            </a:fld>
            <a:endParaRPr lang="en-CA" sz="1300" dirty="0">
              <a:solidFill>
                <a:srgbClr val="87CCF3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A18F8EC1-96D7-4B0E-87E6-2FA628F445B6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196752"/>
            <a:ext cx="9144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latin typeface="+mj-lt"/>
              <a:ea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  <a:ea typeface="+mn-ea"/>
              </a:rPr>
              <a:t>MX</a:t>
            </a:r>
          </a:p>
          <a:p>
            <a:r>
              <a:rPr lang="en-US" b="1" dirty="0">
                <a:latin typeface="+mj-lt"/>
                <a:ea typeface="+mn-ea"/>
              </a:rPr>
              <a:t>	- Macromolecular X-ray Crystallography</a:t>
            </a:r>
          </a:p>
          <a:p>
            <a:endParaRPr lang="en-US" b="1" dirty="0">
              <a:latin typeface="+mj-lt"/>
              <a:ea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err="1">
                <a:latin typeface="+mj-lt"/>
                <a:ea typeface="+mn-ea"/>
              </a:rPr>
              <a:t>BioSAXS</a:t>
            </a:r>
            <a:endParaRPr lang="en-US" b="1" dirty="0">
              <a:latin typeface="+mj-lt"/>
              <a:ea typeface="+mn-ea"/>
            </a:endParaRPr>
          </a:p>
          <a:p>
            <a:r>
              <a:rPr lang="en-US" b="1" dirty="0">
                <a:latin typeface="+mj-lt"/>
                <a:ea typeface="+mn-ea"/>
              </a:rPr>
              <a:t>	- Small-Angle X-ray Scattering of Bio-macromolecular solutions</a:t>
            </a:r>
          </a:p>
          <a:p>
            <a:endParaRPr lang="en-US" b="1" dirty="0">
              <a:latin typeface="+mj-lt"/>
              <a:ea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  <a:ea typeface="+mn-ea"/>
              </a:rPr>
              <a:t>PD</a:t>
            </a:r>
          </a:p>
          <a:p>
            <a:r>
              <a:rPr lang="en-US" b="1" dirty="0">
                <a:latin typeface="+mj-lt"/>
                <a:ea typeface="+mn-ea"/>
              </a:rPr>
              <a:t>	- Powder Diffraction in a wide range of temperature &amp; pressure</a:t>
            </a:r>
          </a:p>
          <a:p>
            <a:endParaRPr lang="en-US" b="1" dirty="0">
              <a:latin typeface="+mj-lt"/>
              <a:ea typeface="+mn-ea"/>
            </a:endParaRPr>
          </a:p>
          <a:p>
            <a:endParaRPr lang="en-US" b="1" dirty="0">
              <a:latin typeface="+mj-lt"/>
              <a:ea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err="1">
                <a:latin typeface="+mj-lt"/>
                <a:ea typeface="+mn-ea"/>
              </a:rPr>
              <a:t>Cryo</a:t>
            </a:r>
            <a:r>
              <a:rPr lang="en-US" b="1" dirty="0">
                <a:latin typeface="+mj-lt"/>
                <a:ea typeface="+mn-ea"/>
              </a:rPr>
              <a:t> TEM</a:t>
            </a:r>
          </a:p>
          <a:p>
            <a:r>
              <a:rPr lang="en-US" b="1" dirty="0">
                <a:latin typeface="+mj-lt"/>
                <a:ea typeface="+mn-ea"/>
              </a:rPr>
              <a:t>	- </a:t>
            </a:r>
            <a:r>
              <a:rPr lang="en-US" b="1" dirty="0" err="1">
                <a:latin typeface="+mj-lt"/>
                <a:ea typeface="+mn-ea"/>
              </a:rPr>
              <a:t>Cryo</a:t>
            </a:r>
            <a:r>
              <a:rPr lang="en-US" b="1" dirty="0">
                <a:latin typeface="+mj-lt"/>
                <a:ea typeface="+mn-ea"/>
              </a:rPr>
              <a:t> Transmission Electron Microscopy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5F6328-68D5-49E7-B1DB-26644C034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63284"/>
            <a:ext cx="1279530" cy="39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336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7C0861-4E57-4F49-9B27-C8A1B01A0F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531"/>
          <a:stretch/>
        </p:blipFill>
        <p:spPr>
          <a:xfrm>
            <a:off x="0" y="1340768"/>
            <a:ext cx="9144000" cy="465313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MX-</a:t>
            </a:r>
            <a:r>
              <a:rPr lang="en-US" sz="3000" b="1" dirty="0" err="1">
                <a:solidFill>
                  <a:schemeClr val="tx2">
                    <a:lumMod val="9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BioSAXS</a:t>
            </a:r>
            <a:r>
              <a:rPr lang="en-US" sz="30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-PD beamline</a:t>
            </a:r>
            <a:endParaRPr lang="en-CA" sz="3000" b="1" dirty="0">
              <a:solidFill>
                <a:schemeClr val="tx2">
                  <a:lumMod val="9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C36B5AC0-1C96-46C1-B536-0C7D2AB8D6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wrap="none"/>
          <a:lstStyle/>
          <a:p>
            <a:r>
              <a:rPr lang="en-CA" sz="1300" dirty="0">
                <a:solidFill>
                  <a:srgbClr val="87CCF3"/>
                </a:solidFill>
              </a:rPr>
              <a:t>p.</a:t>
            </a:r>
            <a:fld id="{B26D0A97-99EA-4F59-82E1-B6372FA01846}" type="slidenum">
              <a:rPr lang="en-CA" sz="1300" smtClean="0">
                <a:solidFill>
                  <a:srgbClr val="87CCF3"/>
                </a:solidFill>
              </a:rPr>
              <a:pPr/>
              <a:t>9</a:t>
            </a:fld>
            <a:endParaRPr lang="en-CA" sz="1300" dirty="0">
              <a:solidFill>
                <a:srgbClr val="87CCF3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5F043A-B63D-41AC-8DD8-34E87AD906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138000"/>
            <a:ext cx="3674426" cy="72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CFB23A-322B-4D71-A1F8-456DED07F3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4470" y="946052"/>
            <a:ext cx="1279530" cy="394716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3393660-7421-4E3C-8A10-D311CE852F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6301324"/>
              </p:ext>
            </p:extLst>
          </p:nvPr>
        </p:nvGraphicFramePr>
        <p:xfrm>
          <a:off x="0" y="1339200"/>
          <a:ext cx="9144000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Image" r:id="rId7" imgW="12190320" imgH="6196680" progId="Photoshop.Image.7">
                  <p:embed/>
                </p:oleObj>
              </mc:Choice>
              <mc:Fallback>
                <p:oleObj name="Image" r:id="rId7" imgW="12190320" imgH="6196680" progId="Photoshop.Image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0" y="1339200"/>
                        <a:ext cx="9144000" cy="464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58539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Kucerka - JINR+FaFUK+FLNP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Kucerka - JINR+FaFUK+FLNP</Template>
  <TotalTime>11008</TotalTime>
  <Words>643</Words>
  <Application>Microsoft Macintosh PowerPoint</Application>
  <PresentationFormat>On-screen Show (4:3)</PresentationFormat>
  <Paragraphs>213</Paragraphs>
  <Slides>20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ヒラギノ角ゴ Pro W3</vt:lpstr>
      <vt:lpstr>Arial</vt:lpstr>
      <vt:lpstr>Calibri</vt:lpstr>
      <vt:lpstr>Comic Sans MS</vt:lpstr>
      <vt:lpstr>Constantia</vt:lpstr>
      <vt:lpstr>HY중고딕</vt:lpstr>
      <vt:lpstr>Times New Roman</vt:lpstr>
      <vt:lpstr>Wingdings 2</vt:lpstr>
      <vt:lpstr>1_Kucerka - JINR+FaFUK+FLNP</vt:lpstr>
      <vt:lpstr>Image</vt:lpstr>
      <vt:lpstr>SOLCRYS – new JINR facility for structural research at synchrotron SOLARIS</vt:lpstr>
      <vt:lpstr>Workgroup</vt:lpstr>
      <vt:lpstr>Condensed Matter Research Fields at JINR</vt:lpstr>
      <vt:lpstr>Advantages of Neutrons</vt:lpstr>
      <vt:lpstr>Disadvantages of X-rays</vt:lpstr>
      <vt:lpstr>Advantages</vt:lpstr>
      <vt:lpstr>SOLCRYS – laboratory for structural research</vt:lpstr>
      <vt:lpstr>SOLCRYS – beamlines proposed</vt:lpstr>
      <vt:lpstr>MX-BioSAXS-PD beamline</vt:lpstr>
      <vt:lpstr>Small Angle X-ray Scattering</vt:lpstr>
      <vt:lpstr>Powder Diffraction</vt:lpstr>
      <vt:lpstr>Cryo Transmission Electron Microscope</vt:lpstr>
      <vt:lpstr>SOLCRYS – objectives</vt:lpstr>
      <vt:lpstr>SOLCRYS – desires</vt:lpstr>
      <vt:lpstr>SOLCRYS – desires</vt:lpstr>
      <vt:lpstr>SOLCRYS – desires</vt:lpstr>
      <vt:lpstr>SOLCRYS – desires</vt:lpstr>
      <vt:lpstr>Summary</vt:lpstr>
      <vt:lpstr>Thank You for Your Attention!</vt:lpstr>
      <vt:lpstr>SOLCRYS – новая установка структурных исследований на синхротроне SOLARIS</vt:lpstr>
    </vt:vector>
  </TitlesOfParts>
  <Company>Microsoft</Company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title title</dc:title>
  <dc:creator>Kučerka Norbert</dc:creator>
  <cp:lastModifiedBy>Norbert Kucerka</cp:lastModifiedBy>
  <cp:revision>818</cp:revision>
  <cp:lastPrinted>2018-05-25T11:17:04Z</cp:lastPrinted>
  <dcterms:created xsi:type="dcterms:W3CDTF">2014-09-17T07:20:34Z</dcterms:created>
  <dcterms:modified xsi:type="dcterms:W3CDTF">2018-06-14T05:39:05Z</dcterms:modified>
</cp:coreProperties>
</file>