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86" r:id="rId5"/>
    <p:sldMasterId id="2147483798" r:id="rId6"/>
    <p:sldMasterId id="2147483810" r:id="rId7"/>
    <p:sldMasterId id="2147483823" r:id="rId8"/>
    <p:sldMasterId id="2147483847" r:id="rId9"/>
    <p:sldMasterId id="2147483883" r:id="rId10"/>
    <p:sldMasterId id="2147483895" r:id="rId11"/>
    <p:sldMasterId id="2147483925" r:id="rId12"/>
    <p:sldMasterId id="2147483961" r:id="rId13"/>
    <p:sldMasterId id="2147483973" r:id="rId14"/>
    <p:sldMasterId id="2147483985" r:id="rId15"/>
  </p:sldMasterIdLst>
  <p:notesMasterIdLst>
    <p:notesMasterId r:id="rId61"/>
  </p:notesMasterIdLst>
  <p:sldIdLst>
    <p:sldId id="286" r:id="rId16"/>
    <p:sldId id="387" r:id="rId17"/>
    <p:sldId id="296" r:id="rId18"/>
    <p:sldId id="283" r:id="rId19"/>
    <p:sldId id="268" r:id="rId20"/>
    <p:sldId id="264" r:id="rId21"/>
    <p:sldId id="281" r:id="rId22"/>
    <p:sldId id="317" r:id="rId23"/>
    <p:sldId id="326" r:id="rId24"/>
    <p:sldId id="324" r:id="rId25"/>
    <p:sldId id="320" r:id="rId26"/>
    <p:sldId id="343" r:id="rId27"/>
    <p:sldId id="381" r:id="rId28"/>
    <p:sldId id="344" r:id="rId29"/>
    <p:sldId id="392" r:id="rId30"/>
    <p:sldId id="353" r:id="rId31"/>
    <p:sldId id="367" r:id="rId32"/>
    <p:sldId id="369" r:id="rId33"/>
    <p:sldId id="372" r:id="rId34"/>
    <p:sldId id="393" r:id="rId35"/>
    <p:sldId id="329" r:id="rId36"/>
    <p:sldId id="351" r:id="rId37"/>
    <p:sldId id="356" r:id="rId38"/>
    <p:sldId id="354" r:id="rId39"/>
    <p:sldId id="352" r:id="rId40"/>
    <p:sldId id="330" r:id="rId41"/>
    <p:sldId id="358" r:id="rId42"/>
    <p:sldId id="386" r:id="rId43"/>
    <p:sldId id="316" r:id="rId44"/>
    <p:sldId id="384" r:id="rId45"/>
    <p:sldId id="385" r:id="rId46"/>
    <p:sldId id="388" r:id="rId47"/>
    <p:sldId id="347" r:id="rId48"/>
    <p:sldId id="332" r:id="rId49"/>
    <p:sldId id="396" r:id="rId50"/>
    <p:sldId id="397" r:id="rId51"/>
    <p:sldId id="377" r:id="rId52"/>
    <p:sldId id="371" r:id="rId53"/>
    <p:sldId id="395" r:id="rId54"/>
    <p:sldId id="378" r:id="rId55"/>
    <p:sldId id="379" r:id="rId56"/>
    <p:sldId id="380" r:id="rId57"/>
    <p:sldId id="365" r:id="rId58"/>
    <p:sldId id="362" r:id="rId59"/>
    <p:sldId id="363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D9E8"/>
    <a:srgbClr val="E7E600"/>
    <a:srgbClr val="CCCC00"/>
    <a:srgbClr val="E9FECE"/>
    <a:srgbClr val="996600"/>
    <a:srgbClr val="7A6B46"/>
    <a:srgbClr val="993300"/>
    <a:srgbClr val="1133AF"/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74295" autoAdjust="0"/>
  </p:normalViewPr>
  <p:slideViewPr>
    <p:cSldViewPr snapToGrid="0">
      <p:cViewPr varScale="1">
        <p:scale>
          <a:sx n="59" d="100"/>
          <a:sy n="59" d="100"/>
        </p:scale>
        <p:origin x="1485" y="3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C940-1CB6-4B24-BA3F-3753CBFB3C4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D02E7-AE8A-460E-8FB2-B2B60B09C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ru-RU" dirty="0" smtClean="0"/>
              <a:t> </a:t>
            </a:r>
            <a:r>
              <a:rPr lang="en-US" dirty="0" smtClean="0"/>
              <a:t>DANSS project is devoted to development and creation of a neutrino detector in order to perform neutrino reactor diagnostics and to search for short-range neutrino</a:t>
            </a:r>
            <a:r>
              <a:rPr lang="en-US" baseline="0" dirty="0" smtClean="0"/>
              <a:t> oscillation to a sterile state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60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Energy calibration is performed permanently with cosmic muons – here you can see their tracks.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05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it looks like this. A part of the crew is on board, </a:t>
            </a:r>
            <a:r>
              <a:rPr lang="en-US" dirty="0" err="1" smtClean="0"/>
              <a:t>ridind</a:t>
            </a:r>
            <a:r>
              <a:rPr lang="en-US" dirty="0" smtClean="0"/>
              <a:t> up and down. Detailed</a:t>
            </a:r>
            <a:r>
              <a:rPr lang="en-US" baseline="0" dirty="0" smtClean="0"/>
              <a:t> description of the detector is given in this paper (</a:t>
            </a:r>
            <a:r>
              <a:rPr lang="ru-RU" baseline="0" dirty="0" smtClean="0"/>
              <a:t>показать)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63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Distribution of time between detection of positron (Prompt) and neutron (Delayed) signals. Left part reflects neutron moderation, right exponent is neutron capture by </a:t>
            </a:r>
            <a:r>
              <a:rPr lang="en-US" baseline="0" dirty="0" err="1" smtClean="0"/>
              <a:t>Gd</a:t>
            </a:r>
            <a:r>
              <a:rPr lang="en-US" baseline="0" dirty="0" smtClean="0"/>
              <a:t>, and flat component corresponds to random coincidences. Black curve was measured when the reactor was stopped; this is our background.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7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speaking about energy spectra I remind you that in several neutrino experiments (</a:t>
            </a:r>
            <a:r>
              <a:rPr lang="en-US" baseline="0" dirty="0" err="1" smtClean="0"/>
              <a:t>Daya</a:t>
            </a:r>
            <a:r>
              <a:rPr lang="en-US" baseline="0" dirty="0" smtClean="0"/>
              <a:t> Bay, Double </a:t>
            </a:r>
            <a:r>
              <a:rPr lang="en-US" baseline="0" dirty="0" err="1" smtClean="0"/>
              <a:t>Chooz</a:t>
            </a:r>
            <a:r>
              <a:rPr lang="en-US" baseline="0" dirty="0" smtClean="0"/>
              <a:t> and NEOS) they see a strange “bump” around 5 MeV which is absent in the models.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431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our spectra in Up-</a:t>
            </a:r>
            <a:r>
              <a:rPr lang="en-US" dirty="0" err="1" smtClean="0"/>
              <a:t>Md</a:t>
            </a:r>
            <a:r>
              <a:rPr lang="en-US" dirty="0" smtClean="0"/>
              <a:t>-</a:t>
            </a:r>
            <a:r>
              <a:rPr lang="en-US" dirty="0" err="1" smtClean="0"/>
              <a:t>Dn</a:t>
            </a:r>
            <a:r>
              <a:rPr lang="en-US" dirty="0" smtClean="0"/>
              <a:t> positions are shown; black is the BG which is already subtracted. The</a:t>
            </a:r>
            <a:r>
              <a:rPr lang="en-US" baseline="0" dirty="0" smtClean="0"/>
              <a:t> spectra ha</a:t>
            </a:r>
            <a:r>
              <a:rPr lang="en-US" dirty="0" smtClean="0"/>
              <a:t>ve been collected during</a:t>
            </a:r>
            <a:r>
              <a:rPr lang="en-US" baseline="0" dirty="0" smtClean="0"/>
              <a:t> 260 days and consist of ¾ million IBD events. As you see, i</a:t>
            </a:r>
            <a:r>
              <a:rPr lang="en-US" dirty="0" smtClean="0"/>
              <a:t>n our spectra there is NO any irregularities.</a:t>
            </a:r>
            <a:r>
              <a:rPr lang="en-US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20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the same, but in LOG scale. Usually,</a:t>
            </a:r>
            <a:r>
              <a:rPr lang="en-US" baseline="0" dirty="0" smtClean="0"/>
              <a:t> any LOG scale makes all asymmetries or irregularities more visible. But even now we do not see a “bump”. Probably, it was a property of LS or analysis procedure…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3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C76A6E-4C62-4CC4-B591-C5BB20C015DA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tried to use our spectra for the reactor monitoring. As it</a:t>
            </a:r>
            <a:r>
              <a:rPr lang="en-US" baseline="0" dirty="0" smtClean="0"/>
              <a:t> was expected</a:t>
            </a:r>
            <a:r>
              <a:rPr lang="en-US" dirty="0" smtClean="0"/>
              <a:t>, at the end of campaign the neutrino CR becomes lower, and at the beginning higher, the difference is about 10%, which</a:t>
            </a:r>
            <a:r>
              <a:rPr lang="en-US" baseline="0" dirty="0" smtClean="0"/>
              <a:t> reflects a change in the fuel composition. We need to investigate it in details within 1-2 full campaigns, i.e., within 3 yr.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33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40" dirty="0" smtClean="0"/>
              <a:t>Now about oscillations. The</a:t>
            </a:r>
            <a:r>
              <a:rPr lang="en-US" sz="340" baseline="0" dirty="0" smtClean="0"/>
              <a:t> shadow area corresponds to a Region-Of-Interest evaluated in this recent work,  and the star shows the best fit of our French colleagues claimed the Reactor Anomaly. </a:t>
            </a:r>
            <a:endParaRPr lang="ru-RU" sz="34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7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experiments also try to see Short-Range Oscillations. For instance, </a:t>
            </a:r>
            <a:r>
              <a:rPr lang="en-US" dirty="0" err="1" smtClean="0"/>
              <a:t>Daya</a:t>
            </a:r>
            <a:r>
              <a:rPr lang="en-US" dirty="0" smtClean="0"/>
              <a:t> Bay excludes this region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286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NEOS excludes this white region (the star = their best fit). Both </a:t>
            </a:r>
            <a:r>
              <a:rPr lang="en-US" dirty="0" err="1" smtClean="0"/>
              <a:t>Daya</a:t>
            </a:r>
            <a:r>
              <a:rPr lang="en-US" dirty="0" smtClean="0"/>
              <a:t> Bay and NEOS results are model-dependent,</a:t>
            </a:r>
            <a:r>
              <a:rPr lang="en-US" baseline="0" dirty="0" smtClean="0"/>
              <a:t> and we know that their model (or their analysis) is not correct. (I mean the problem of “bump”)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0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33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Within the DANSS project we perform analysis by 2 groups: ITEP and JINR, they analyze info from 2500 </a:t>
            </a:r>
            <a:r>
              <a:rPr lang="en-US" dirty="0" err="1" smtClean="0"/>
              <a:t>SiPMs</a:t>
            </a:r>
            <a:r>
              <a:rPr lang="en-US" dirty="0" smtClean="0"/>
              <a:t>, we – from 50 </a:t>
            </a:r>
            <a:r>
              <a:rPr lang="en-US" dirty="0" err="1" smtClean="0"/>
              <a:t>PMTs.</a:t>
            </a:r>
            <a:r>
              <a:rPr lang="en-US" dirty="0" smtClean="0"/>
              <a:t> Both do not use any model</a:t>
            </a:r>
            <a:r>
              <a:rPr lang="en-US" baseline="0" dirty="0" smtClean="0"/>
              <a:t> and</a:t>
            </a:r>
            <a:r>
              <a:rPr lang="en-US" dirty="0" smtClean="0"/>
              <a:t> search</a:t>
            </a:r>
            <a:r>
              <a:rPr lang="en-US" baseline="0" dirty="0" smtClean="0"/>
              <a:t> for</a:t>
            </a:r>
            <a:r>
              <a:rPr lang="en-US" dirty="0" smtClean="0"/>
              <a:t> deviation of the spectrum shape as a function of distance. Here I present the JINR results. As you see , we exclude all this green area at 99%CL, and our best fit is close to one obtained by NEOS. I would</a:t>
            </a:r>
            <a:r>
              <a:rPr lang="en-US" baseline="0" dirty="0" smtClean="0"/>
              <a:t> like to stress that this figure is VERY PRELIMINARY, not checked and not adopted by our collaboration.</a:t>
            </a:r>
            <a:r>
              <a:rPr lang="en-US" dirty="0" smtClean="0"/>
              <a:t> I give it 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18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the</a:t>
            </a:r>
            <a:r>
              <a:rPr lang="en-US" baseline="0" dirty="0" smtClean="0"/>
              <a:t> apparatus is operating, it is obvious to take data as long as possible (1,2).</a:t>
            </a:r>
            <a:endParaRPr lang="en-US" dirty="0" smtClean="0"/>
          </a:p>
          <a:p>
            <a:r>
              <a:rPr lang="en-US" dirty="0" smtClean="0"/>
              <a:t>(3):</a:t>
            </a:r>
            <a:r>
              <a:rPr lang="en-US" baseline="0" dirty="0" smtClean="0"/>
              <a:t> </a:t>
            </a:r>
            <a:r>
              <a:rPr lang="en-US" dirty="0" smtClean="0"/>
              <a:t>As I told, to expand the sensitive area one needs to increase statistics and suppress BG.</a:t>
            </a:r>
          </a:p>
          <a:p>
            <a:r>
              <a:rPr lang="en-US" dirty="0" smtClean="0"/>
              <a:t>Another way is to widen the range of distances.</a:t>
            </a:r>
          </a:p>
          <a:p>
            <a:r>
              <a:rPr lang="en-US" dirty="0" smtClean="0"/>
              <a:t>(4): We continue our R&amp;D and plan to…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60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18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of </a:t>
            </a:r>
            <a:r>
              <a:rPr lang="en-US" dirty="0" err="1" smtClean="0"/>
              <a:t>A.Serebrov</a:t>
            </a:r>
            <a:r>
              <a:rPr lang="en-US" dirty="0" smtClean="0"/>
              <a:t> is to build a new spectrometer similar to Neutrino4 in </a:t>
            </a:r>
            <a:r>
              <a:rPr lang="en-US" dirty="0" err="1" smtClean="0"/>
              <a:t>Dimitrovgrad</a:t>
            </a:r>
            <a:r>
              <a:rPr lang="en-US" dirty="0" smtClean="0"/>
              <a:t>,</a:t>
            </a:r>
            <a:r>
              <a:rPr lang="en-US" baseline="0" dirty="0" smtClean="0"/>
              <a:t> using experience of DANSS and NEOS. We agree for LIMITED participation in such </a:t>
            </a:r>
            <a:r>
              <a:rPr lang="en-US" baseline="0" smtClean="0"/>
              <a:t>Triple Entente…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815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 all, thank you, and I hope that this thriller will be continued.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91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Высокая сегментация позволяет очень четко выделять сигнатуру </a:t>
            </a:r>
            <a:r>
              <a:rPr lang="en-US" dirty="0" smtClean="0"/>
              <a:t>IBD-</a:t>
            </a:r>
            <a:r>
              <a:rPr lang="ru-RU" dirty="0" smtClean="0"/>
              <a:t>событий</a:t>
            </a:r>
            <a:r>
              <a:rPr lang="ru-RU" baseline="0" dirty="0" smtClean="0"/>
              <a:t> и подавлять фон.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334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Высокая сегментация позволяет очень четко выделять сигнатуру </a:t>
            </a:r>
            <a:r>
              <a:rPr lang="en-US" dirty="0" smtClean="0"/>
              <a:t>IBD-</a:t>
            </a:r>
            <a:r>
              <a:rPr lang="ru-RU" dirty="0" smtClean="0"/>
              <a:t>событий</a:t>
            </a:r>
            <a:r>
              <a:rPr lang="ru-RU" baseline="0" dirty="0" smtClean="0"/>
              <a:t> и подавлять фон.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28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Высокая сегментация позволяет очень четко выделять сигнатуру </a:t>
            </a:r>
            <a:r>
              <a:rPr lang="en-US" dirty="0" smtClean="0"/>
              <a:t>IBD-</a:t>
            </a:r>
            <a:r>
              <a:rPr lang="ru-RU" dirty="0" smtClean="0"/>
              <a:t>событий</a:t>
            </a:r>
            <a:r>
              <a:rPr lang="ru-RU" baseline="0" dirty="0" smtClean="0"/>
              <a:t> и подавлять фон.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83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Высокая сегментация позволяет очень четко выделять сигнатуру </a:t>
            </a:r>
            <a:r>
              <a:rPr lang="en-US" dirty="0" smtClean="0"/>
              <a:t>IBD-</a:t>
            </a:r>
            <a:r>
              <a:rPr lang="ru-RU" dirty="0" smtClean="0"/>
              <a:t>событий</a:t>
            </a:r>
            <a:r>
              <a:rPr lang="ru-RU" baseline="0" dirty="0" smtClean="0"/>
              <a:t> и подавлять фон.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02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all sections are already mounted and equipped with front-end electronics and cables.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2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detector consists of 2500 independent scintillator strips combined to 50 modules with total volume of 1 m</a:t>
            </a:r>
            <a:r>
              <a:rPr lang="en-US" baseline="30000" dirty="0" smtClean="0"/>
              <a:t>3</a:t>
            </a:r>
            <a:r>
              <a:rPr lang="en-US" dirty="0" smtClean="0"/>
              <a:t>. High segmentation provides 3-dimensional space info of each event which makes the IBD signature more strong and thus suppress background.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68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fld id="{EF534D95-E6FF-4712-8EE2-E3121B390B2B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33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2778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81475" cy="31353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20870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fortune-telling…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277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 and MC divination ...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08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 we obtained an area which in principal could be checked with DANSS. To expand the area upwards one needs to use shorter distances, downwards – longer distances, towards lower amplitudes – higher statistics and lower BG.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61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Within</a:t>
            </a:r>
            <a:r>
              <a:rPr lang="en-US" baseline="0" dirty="0" smtClean="0"/>
              <a:t> the</a:t>
            </a:r>
            <a:r>
              <a:rPr lang="en-US" dirty="0" smtClean="0"/>
              <a:t> DANSS project we perform analysis by 2 groups: ITEP and JINR, they analyze info from </a:t>
            </a:r>
            <a:r>
              <a:rPr lang="en-US" dirty="0" err="1" smtClean="0"/>
              <a:t>SiPM</a:t>
            </a:r>
            <a:r>
              <a:rPr lang="en-US" dirty="0" smtClean="0"/>
              <a:t>, we – from PMT. Both do</a:t>
            </a:r>
            <a:r>
              <a:rPr lang="en-US" baseline="0" dirty="0" smtClean="0"/>
              <a:t> not use any model, searching deviation of the spectrum shape as a function of distance.</a:t>
            </a:r>
            <a:r>
              <a:rPr lang="en-US" dirty="0" smtClean="0"/>
              <a:t> Here I present the ITEP results,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22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The detector is located just below the 3 GW power reactor (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показать)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. Such position provides high neutrino flux and massive overburden against cosmic neutrons being the main background source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94A9-DEC3-41C4-89AC-171E21AF6D0E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you can see mounting of the strips in the room under reactor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11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it is surrounded with composite neutron- and gamma-shielding and muon veto.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4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detector is mounted on a movable platform. In 4 minutes it can be moved by 2 meter,</a:t>
            </a:r>
            <a:r>
              <a:rPr lang="en-US" baseline="0" dirty="0" smtClean="0"/>
              <a:t> so that the distance to the center of the reactor core is varied on-line within this range (</a:t>
            </a:r>
            <a:r>
              <a:rPr lang="ru-RU" baseline="0" dirty="0" smtClean="0"/>
              <a:t>показать)</a:t>
            </a:r>
            <a:r>
              <a:rPr lang="en-US" baseline="0" dirty="0" smtClean="0"/>
              <a:t>. One-week measurement cycle includes 2 days in Up position, 2 days in Middle and 3 days in Down position. So, we measure evolution of the neutrino spectrum with distance, thus avoiding main systematic errors.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92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Spectrometer has several additional</a:t>
            </a:r>
            <a:r>
              <a:rPr lang="en-US" baseline="0" dirty="0" smtClean="0"/>
              <a:t> monitors of neutron and gamma background installed inside and outside the shielding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03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Calibration system allows to introduce tiny</a:t>
            </a:r>
            <a:r>
              <a:rPr lang="en-US" baseline="0" dirty="0" smtClean="0"/>
              <a:t> gamma- and neutron r/a sources inside the detector body.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17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3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917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34DF-20DB-7B4C-A96F-6B4E1DEDA6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169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1CD6-3004-1342-B51B-B2365C406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630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082D-0CE9-1F40-B510-6365B1F00D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87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FC3DC-0EC6-484D-A34E-2783D1CBA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974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1BFB-87F5-2745-85FB-83ED14EC11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396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A1CB-442C-2344-BA1D-B61FDEC3C3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617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9666-02C3-AB46-AD58-CC590E5F4D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760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DDAA-EE35-E74F-B7E2-5143A7A003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706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A303-010B-D446-87B2-AF9006BEB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016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0E-A6F3-3746-B265-9BB97E8B7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1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4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618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EB78-D769-8B47-93B4-AB63887E0C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49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34DF-20DB-7B4C-A96F-6B4E1DEDA6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07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21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504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507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62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932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719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258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7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112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660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738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4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069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31A08-66D8-4D43-BDCE-888C38B3DE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62738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8F25-AEFB-4DAC-83C8-65717968521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98098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93412-FFF4-4E25-9194-291A3FC3420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41665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3920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3920" y="1604329"/>
            <a:ext cx="404064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4A73-920A-44A1-B98C-11D50A7793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675362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4147-EBB0-4F45-AF2B-4D735FB0066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88413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0A65E-2E6D-48B0-BED7-2145416A0D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60941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20B1-4B9D-49EA-9E2A-238D78D419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419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652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768D-9848-4A32-8C63-6489775584A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26280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A721-E0B4-4C2E-8F69-E914C10E4FA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2083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AE2D5-04C1-438C-ACC5-C41E8C12F4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79617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1120" y="273629"/>
            <a:ext cx="2053440" cy="6366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6400" cy="6366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6DE8F-31BA-4A3D-A384-EDBEE57EBC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76713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51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199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2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545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073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99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990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234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453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527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894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49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BE57E6-C3C8-4E52-A54E-D0E26951998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82101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676221-3DDB-4FB2-83ED-83DFD5A5EC6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782767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EEFB93-6548-4AE6-A0DD-D338E4574D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09699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2080" cy="3971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6801" y="1604329"/>
            <a:ext cx="4042080" cy="3971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8E3D37-C611-480B-92D4-8A8418A237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69725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565EC7-4D05-4C71-B6B0-A366AC0156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2605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477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24F6E4-58D6-45C3-BE5E-F5CFD54DCA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11542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5B5B2A-99EA-4CF3-8972-9A8E70F43E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64381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47DE86-E425-4CD9-B3BE-2935F7CC57F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08942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C16C06-8E3E-4DE2-94BC-FE1F2CA1E1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05081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D6E47F-BFBD-4CC9-AD40-621ECAB83D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858894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001" y="273629"/>
            <a:ext cx="2054880" cy="53026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29280" cy="53026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56AE11-5117-48E6-B9DD-F66BA2806C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318391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B7B81-C190-459C-A19D-FA216AE50B60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75D5-B447-4C45-95B8-1E91A7182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0021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30C5-A49A-4630-B51B-A860D60616A2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1331-ECD8-40B1-B870-2D52388F3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082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7F9E-31CC-426B-84A7-7E28CF49DD67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F78C2-C415-4011-B6B3-AED887A14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0185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5BDDA-0ADF-49C3-AE0A-B3EE8B5C8D89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ADD98-C96D-4547-ABF2-DF74F3A36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66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0167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BF8B-54D7-4087-B961-0440C96A8068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A11C-77BC-4774-A761-8A6483E87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424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33F4-F6F5-4B61-8953-DA4CA5C17FB2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FB67B-13CD-4B6B-882B-039319EF8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8150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86E8E-4190-422E-8F7D-262F9D198E31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3E6D3-1031-4F79-B863-3D56540C3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509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4974-59BD-416D-B783-B84320E56C59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2B96-8C00-4928-B67D-A95346189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2722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83F6F-3445-4137-9697-5C0E7D68F4A0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3A07E-37A2-4884-8F01-C7172A13F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059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BF316-EC04-4772-9A2C-0696074895A3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9B1CF-6635-4C76-BF4B-B05C488D2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3212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C6BD-0EF8-4794-8D1A-7B0E833B798F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BA5D-8D5A-49E8-AB6F-259E90734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740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21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8D2E289-6D7C-4A6A-AC85-810E890102D3}" type="datetime1">
              <a:rPr lang="ru-RU"/>
              <a:pPr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306AF7-C2B7-4F34-9F64-5B3557DFC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76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2021C-0FC5-4EE3-AF82-F8D9268646DE}" type="datetime1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D712-2701-4C9D-A2C2-287A878C0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88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14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2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0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55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84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627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77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43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57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48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83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6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92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2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96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15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16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1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1EEAF-1BC9-42E0-8072-A58E6A0DF90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17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A33C1-6F61-4555-A278-515D4F104D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48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2CF0F-D77B-4168-B848-0AD59D1D5B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03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EE114-9536-4660-A3C8-1AD1E01502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98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B606-AB8E-4566-B4DD-D576E6C5F6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37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0254B-D953-40EB-8EFC-B797FAFB98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9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7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7F3CF-B49F-4DBF-AA7B-E488DAD2A0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84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2ED70-18D0-426B-B31D-BAA5C2EB2A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32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09611-7557-4870-BC56-33744F1B9EB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37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B4CA-D11D-466A-B368-178AB62960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55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713E8-5CA7-40B0-B4B9-E4B7EFBAAC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2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97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91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23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13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5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16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69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00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00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72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86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4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31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15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765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7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8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13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10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309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8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152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06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91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69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65" y="2130315"/>
            <a:ext cx="7773071" cy="14700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928" y="3885976"/>
            <a:ext cx="6402144" cy="17523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581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03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99" y="4406795"/>
            <a:ext cx="7771578" cy="136252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99" y="2906502"/>
            <a:ext cx="7771578" cy="150029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620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83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2024" y="1906868"/>
            <a:ext cx="3830534" cy="43177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923" y="1906868"/>
            <a:ext cx="3832027" cy="43177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94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76" y="273850"/>
            <a:ext cx="8230048" cy="114412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77" y="1535574"/>
            <a:ext cx="4041101" cy="640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77" y="2175677"/>
            <a:ext cx="4041101" cy="394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429" y="1535574"/>
            <a:ext cx="4042595" cy="640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429" y="2175677"/>
            <a:ext cx="4042595" cy="394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732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958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68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77" y="273850"/>
            <a:ext cx="3009172" cy="11609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165" y="273850"/>
            <a:ext cx="5111859" cy="5851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977" y="1434770"/>
            <a:ext cx="3009172" cy="4690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53906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063" y="4799929"/>
            <a:ext cx="5486698" cy="5678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063" y="613223"/>
            <a:ext cx="5486698" cy="41144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063" y="5367788"/>
            <a:ext cx="5486698" cy="804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0716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323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27589" y="344412"/>
            <a:ext cx="1950361" cy="588020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2024" y="344412"/>
            <a:ext cx="5712200" cy="588020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558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24" y="344412"/>
            <a:ext cx="7805927" cy="14633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72024" y="1906868"/>
            <a:ext cx="3830534" cy="4317751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923" y="1906868"/>
            <a:ext cx="3832027" cy="43177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515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1CD6-3004-1342-B51B-B2365C406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9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395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082D-0CE9-1F40-B510-6365B1F00D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6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FC3DC-0EC6-484D-A34E-2783D1CBA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946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1BFB-87F5-2745-85FB-83ED14EC11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63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A1CB-442C-2344-BA1D-B61FDEC3C3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81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9666-02C3-AB46-AD58-CC590E5F4D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29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DDAA-EE35-E74F-B7E2-5143A7A003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779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A303-010B-D446-87B2-AF9006BEB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35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0E-A6F3-3746-B265-9BB97E8B7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43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EB78-D769-8B47-93B4-AB63887E0C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09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34DF-20DB-7B4C-A96F-6B4E1DEDA6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1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7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1CD6-3004-1342-B51B-B2365C406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020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082D-0CE9-1F40-B510-6365B1F00D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62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FC3DC-0EC6-484D-A34E-2783D1CBA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077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1BFB-87F5-2745-85FB-83ED14EC11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017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A1CB-442C-2344-BA1D-B61FDEC3C3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577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9666-02C3-AB46-AD58-CC590E5F4D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355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DDAA-EE35-E74F-B7E2-5143A7A003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846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A303-010B-D446-87B2-AF9006BEB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54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0E-A6F3-3746-B265-9BB97E8B7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77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EB78-D769-8B47-93B4-AB63887E0C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E22A3-3624-4AA8-AC2E-A3AED9A81D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3D5F-1800-4D42-9815-9BEDFC5137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9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E22A3-3624-4AA8-AC2E-A3AED9A81D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5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18080" cy="11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18080" cy="503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  <a:p>
            <a:pPr lvl="4"/>
            <a:r>
              <a:rPr lang="en-GB" altLang="ru-RU" smtClean="0"/>
              <a:t>Eighth Outline Level</a:t>
            </a:r>
          </a:p>
          <a:p>
            <a:pPr lvl="4"/>
            <a:r>
              <a:rPr lang="en-GB" altLang="ru-RU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86721" y="6595892"/>
            <a:ext cx="2888640" cy="26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192161" y="6641977"/>
            <a:ext cx="947520" cy="2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B6718B-C933-4187-8179-F3FAC8C3A6B4}" type="slidenum">
              <a:rPr lang="en-US" altLang="ru-RU" smtClean="0"/>
              <a:pPr defTabSz="4147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654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11045" indent="-311045" algn="l" defTabSz="4147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9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2400" cy="11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2400" cy="39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296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ru-RU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E7E430A0-31C1-4026-A663-7667D50DB0F8}" type="slidenum">
              <a:rPr lang="en-US" altLang="ru-RU" smtClean="0"/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5638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2pPr>
      <a:lvl3pPr marL="1036815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3pPr>
      <a:lvl4pPr marL="1451541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4pPr>
      <a:lvl5pPr marL="1866268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9pPr>
    </p:titleStyle>
    <p:bodyStyle>
      <a:lvl1pPr marL="311045" indent="-311045" algn="l" defTabSz="414726" rtl="0" fontAlgn="base" hangingPunct="0">
        <a:lnSpc>
          <a:spcPct val="93000"/>
        </a:lnSpc>
        <a:spcBef>
          <a:spcPts val="129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fontAlgn="base" hangingPunct="0">
        <a:lnSpc>
          <a:spcPct val="93000"/>
        </a:lnSpc>
        <a:spcBef>
          <a:spcPts val="103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fontAlgn="base" hangingPunct="0">
        <a:lnSpc>
          <a:spcPct val="93000"/>
        </a:lnSpc>
        <a:spcBef>
          <a:spcPts val="77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fontAlgn="base" hangingPunct="0">
        <a:lnSpc>
          <a:spcPct val="93000"/>
        </a:lnSpc>
        <a:spcBef>
          <a:spcPts val="52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22BB59-752C-458B-B54D-C75E6EEAC30A}" type="datetime1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B2A311-D38B-492B-9768-A68F20372F8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7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026F-866C-4004-8797-290038151D6A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2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5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502C0E-41B1-4DBC-9388-A65B8D45166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3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E22A3-3624-4AA8-AC2E-A3AED9A81D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0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3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7287" cy="5140325"/>
          </a:xfrm>
          <a:prstGeom prst="roundRect">
            <a:avLst>
              <a:gd name="adj" fmla="val 32"/>
            </a:avLst>
          </a:prstGeom>
          <a:solidFill>
            <a:srgbClr val="DDDDDD"/>
          </a:solidFill>
          <a:ln w="9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0" y="0"/>
            <a:ext cx="163513" cy="833438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8" name="AutoShape 3"/>
          <p:cNvSpPr>
            <a:spLocks noChangeArrowheads="1"/>
          </p:cNvSpPr>
          <p:nvPr/>
        </p:nvSpPr>
        <p:spPr bwMode="auto">
          <a:xfrm>
            <a:off x="0" y="2160588"/>
            <a:ext cx="163513" cy="833437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1060450"/>
            <a:ext cx="163513" cy="833438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344488"/>
            <a:ext cx="78057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  <a:p>
            <a:pPr lvl="4"/>
            <a:r>
              <a:rPr lang="en-GB" altLang="ru-RU" smtClean="0"/>
              <a:t>Eighth Outline Level</a:t>
            </a:r>
          </a:p>
          <a:p>
            <a:pPr lvl="4"/>
            <a:r>
              <a:rPr lang="en-GB" altLang="ru-RU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4935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hf hdr="0" ftr="0" dt="0"/>
  <p:txStyles>
    <p:titleStyle>
      <a:lvl1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2pPr>
      <a:lvl3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3pPr>
      <a:lvl4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4pPr>
      <a:lvl5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5pPr>
      <a:lvl6pPr marL="4572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6pPr>
      <a:lvl7pPr marL="9144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7pPr>
      <a:lvl8pPr marL="13716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8pPr>
      <a:lvl9pPr marL="18288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9pPr>
    </p:titleStyle>
    <p:bodyStyle>
      <a:lvl1pPr marL="430213" indent="-323850" algn="l" defTabSz="449263" rtl="0" eaLnBrk="0" fontAlgn="base" hangingPunct="0">
        <a:lnSpc>
          <a:spcPts val="3950"/>
        </a:lnSpc>
        <a:spcBef>
          <a:spcPct val="0"/>
        </a:spcBef>
        <a:spcAft>
          <a:spcPct val="0"/>
        </a:spcAft>
        <a:buClr>
          <a:srgbClr val="0E594D"/>
        </a:buClr>
        <a:buSzPct val="45000"/>
        <a:buFont typeface="StarSymbol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tarSymbol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293813" indent="-215900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●"/>
        <a:defRPr sz="2400">
          <a:solidFill>
            <a:srgbClr val="000000"/>
          </a:solidFill>
          <a:latin typeface="+mn-lt"/>
          <a:cs typeface="+mn-cs"/>
        </a:defRPr>
      </a:lvl3pPr>
      <a:lvl4pPr marL="1725613" indent="-214313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157413" indent="-215900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  <a:cs typeface="+mn-cs"/>
        </a:defRPr>
      </a:lvl5pPr>
      <a:lvl6pPr marL="26146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6pPr>
      <a:lvl7pPr marL="30718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7pPr>
      <a:lvl8pPr marL="35290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8pPr>
      <a:lvl9pPr marL="39862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3D5F-1800-4D42-9815-9BEDFC5137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3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3D5F-1800-4D42-9815-9BEDFC5137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5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10" Type="http://schemas.openxmlformats.org/officeDocument/2006/relationships/image" Target="../media/image90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nucleus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957" y="1339552"/>
            <a:ext cx="9309100" cy="4178893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b="1" dirty="0" smtClean="0">
                <a:latin typeface="Comic Sans MS" panose="030F0702030302020204" pitchFamily="66" charset="0"/>
              </a:rPr>
              <a:t>DANSS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3200" i="1" dirty="0" smtClean="0">
                <a:latin typeface="Comic Sans MS" panose="030F0702030302020204" pitchFamily="66" charset="0"/>
              </a:rPr>
              <a:t>JINR (</a:t>
            </a:r>
            <a:r>
              <a:rPr lang="en-US" sz="3200" i="1" dirty="0" err="1" smtClean="0">
                <a:latin typeface="Comic Sans MS" panose="030F0702030302020204" pitchFamily="66" charset="0"/>
              </a:rPr>
              <a:t>Dubna</a:t>
            </a:r>
            <a:r>
              <a:rPr lang="en-US" sz="3200" i="1" dirty="0" smtClean="0">
                <a:latin typeface="Comic Sans MS" panose="030F0702030302020204" pitchFamily="66" charset="0"/>
              </a:rPr>
              <a:t>) + ITEP (Moscow) + …</a:t>
            </a:r>
            <a:br>
              <a:rPr lang="en-US" sz="3200" i="1" dirty="0" smtClean="0">
                <a:latin typeface="Comic Sans MS" panose="030F0702030302020204" pitchFamily="66" charset="0"/>
              </a:rPr>
            </a:br>
            <a:r>
              <a:rPr lang="ru-RU" sz="1600" i="1" dirty="0" smtClean="0">
                <a:latin typeface="Comic Sans MS" panose="030F0702030302020204" pitchFamily="66" charset="0"/>
              </a:rPr>
              <a:t/>
            </a:r>
            <a:br>
              <a:rPr lang="ru-RU" sz="1600" i="1" dirty="0" smtClean="0">
                <a:latin typeface="Comic Sans MS" panose="030F0702030302020204" pitchFamily="66" charset="0"/>
              </a:rPr>
            </a:br>
            <a:r>
              <a:rPr lang="en-US" sz="3600" b="1" dirty="0" smtClean="0">
                <a:latin typeface="Comic Sans MS" panose="030F0702030302020204" pitchFamily="66" charset="0"/>
              </a:rPr>
              <a:t>D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etector</a:t>
            </a:r>
            <a:r>
              <a:rPr lang="en-US" sz="3600" b="1" dirty="0" smtClean="0"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of the reactor </a:t>
            </a:r>
            <a:r>
              <a:rPr lang="en-US" sz="3600" b="1" dirty="0" err="1" smtClean="0">
                <a:latin typeface="Comic Sans MS" panose="030F0702030302020204" pitchFamily="66" charset="0"/>
              </a:rPr>
              <a:t>A</a:t>
            </a:r>
            <a:r>
              <a:rPr lang="en-US" sz="3600" b="1" dirty="0" err="1" smtClean="0">
                <a:solidFill>
                  <a:srgbClr val="287B98"/>
                </a:solidFill>
                <a:latin typeface="Comic Sans MS" panose="030F0702030302020204" pitchFamily="66" charset="0"/>
              </a:rPr>
              <a:t>nti</a:t>
            </a:r>
            <a:r>
              <a:rPr lang="en-US" sz="3600" b="1" dirty="0" err="1" smtClean="0">
                <a:latin typeface="Comic Sans MS" panose="030F0702030302020204" pitchFamily="66" charset="0"/>
              </a:rPr>
              <a:t>N</a:t>
            </a:r>
            <a:r>
              <a:rPr lang="en-US" sz="3600" b="1" dirty="0" err="1" smtClean="0">
                <a:solidFill>
                  <a:srgbClr val="287B98"/>
                </a:solidFill>
                <a:latin typeface="Comic Sans MS" panose="030F0702030302020204" pitchFamily="66" charset="0"/>
              </a:rPr>
              <a:t>eutrino</a:t>
            </a:r>
            <a:r>
              <a:rPr lang="ru-RU" sz="3600" b="1" dirty="0"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latin typeface="Comic Sans MS" panose="030F0702030302020204" pitchFamily="66" charset="0"/>
              </a:rPr>
              <a:t/>
            </a:r>
            <a:br>
              <a:rPr lang="en-US" sz="3600" b="1" dirty="0" smtClean="0"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based on</a:t>
            </a:r>
            <a:r>
              <a:rPr lang="ru-RU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latin typeface="Comic Sans MS" panose="030F0702030302020204" pitchFamily="66" charset="0"/>
              </a:rPr>
              <a:t>S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olid-state</a:t>
            </a:r>
            <a:r>
              <a:rPr lang="en-US" sz="3600" b="1" dirty="0" smtClean="0">
                <a:latin typeface="Comic Sans MS" panose="030F0702030302020204" pitchFamily="66" charset="0"/>
              </a:rPr>
              <a:t> S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cintillator</a:t>
            </a:r>
            <a:endParaRPr lang="ru-RU" sz="5400" b="1" i="1" dirty="0" smtClean="0">
              <a:latin typeface="Comic Sans MS" pitchFamily="66" charset="0"/>
            </a:endParaRPr>
          </a:p>
        </p:txBody>
      </p:sp>
      <p:sp>
        <p:nvSpPr>
          <p:cNvPr id="2053" name="Text Box 18"/>
          <p:cNvSpPr txBox="1">
            <a:spLocks noChangeArrowheads="1"/>
          </p:cNvSpPr>
          <p:nvPr/>
        </p:nvSpPr>
        <p:spPr bwMode="auto">
          <a:xfrm>
            <a:off x="4445115" y="-58738"/>
            <a:ext cx="41232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Comic Sans MS" pitchFamily="66" charset="0"/>
              </a:rPr>
              <a:t>V</a:t>
            </a:r>
            <a:r>
              <a:rPr lang="ru-RU" sz="2000" b="1" dirty="0">
                <a:latin typeface="Comic Sans MS" pitchFamily="66" charset="0"/>
              </a:rPr>
              <a:t>.</a:t>
            </a:r>
            <a:r>
              <a:rPr lang="en-US" sz="2000" b="1" dirty="0" err="1">
                <a:latin typeface="Comic Sans MS" pitchFamily="66" charset="0"/>
              </a:rPr>
              <a:t>Egorov</a:t>
            </a:r>
            <a:r>
              <a:rPr lang="ru-RU" sz="2000" b="1" dirty="0">
                <a:latin typeface="Comic Sans MS" pitchFamily="66" charset="0"/>
              </a:rPr>
              <a:t> 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ru-RU" sz="2000" b="1" dirty="0" smtClean="0">
                <a:latin typeface="Comic Sans MS" pitchFamily="66" charset="0"/>
              </a:rPr>
              <a:t>(</a:t>
            </a:r>
            <a:r>
              <a:rPr lang="en-US" sz="2000" b="1" dirty="0">
                <a:latin typeface="Comic Sans MS" pitchFamily="66" charset="0"/>
              </a:rPr>
              <a:t>DLNP JINR</a:t>
            </a:r>
            <a:r>
              <a:rPr lang="ru-RU" sz="2000" b="1" dirty="0">
                <a:latin typeface="Comic Sans MS" pitchFamily="66" charset="0"/>
              </a:rPr>
              <a:t>, </a:t>
            </a:r>
            <a:r>
              <a:rPr lang="en-US" sz="2000" b="1" dirty="0" err="1">
                <a:latin typeface="Comic Sans MS" pitchFamily="66" charset="0"/>
              </a:rPr>
              <a:t>Dubna</a:t>
            </a:r>
            <a:r>
              <a:rPr lang="ru-RU" sz="2000" b="1" dirty="0" smtClean="0">
                <a:latin typeface="Comic Sans MS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72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032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Calibration with cosmic muons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38" y="1591468"/>
            <a:ext cx="7422292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1" y="10058"/>
            <a:ext cx="9170981" cy="6837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6564" y="6399173"/>
            <a:ext cx="373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i="1" dirty="0" smtClean="0">
                <a:solidFill>
                  <a:srgbClr val="FFFF00"/>
                </a:solidFill>
                <a:latin typeface="Tahoma"/>
              </a:rPr>
              <a:t>arXiv:1606.02896 </a:t>
            </a:r>
            <a:r>
              <a:rPr lang="nn-NO" i="1" dirty="0">
                <a:solidFill>
                  <a:srgbClr val="FFFF00"/>
                </a:solidFill>
                <a:latin typeface="Tahoma"/>
              </a:rPr>
              <a:t>[physics.ins-det]</a:t>
            </a:r>
            <a:endParaRPr lang="ru-RU" i="1" dirty="0">
              <a:solidFill>
                <a:srgbClr val="FFFF00"/>
              </a:solidFill>
              <a:latin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6641" y="150222"/>
            <a:ext cx="12907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Mar 2016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6981" y="10058"/>
            <a:ext cx="45529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FFFF00"/>
                </a:solidFill>
                <a:effectLst/>
              </a:rPr>
              <a:t>The crew on board</a:t>
            </a:r>
            <a:endParaRPr lang="ru-RU" sz="4400" b="1" cap="none" spc="0" dirty="0">
              <a:ln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7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654241"/>
              </p:ext>
            </p:extLst>
          </p:nvPr>
        </p:nvGraphicFramePr>
        <p:xfrm>
          <a:off x="281371" y="792051"/>
          <a:ext cx="8780336" cy="5396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2" name="Plot" r:id="rId4" imgW="9723960" imgH="5977080" progId="Grapher.Document">
                  <p:embed/>
                </p:oleObj>
              </mc:Choice>
              <mc:Fallback>
                <p:oleObj name="Plot" r:id="rId4" imgW="9723960" imgH="59770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371" y="792051"/>
                        <a:ext cx="8780336" cy="5396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19057" y="141668"/>
            <a:ext cx="6170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Distribution of Time (Prompt – Delayed)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1236" y="6246254"/>
            <a:ext cx="7402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Perfect agreement with IBD expectation!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0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031" y="611746"/>
            <a:ext cx="5943492" cy="48038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4254" y="6065949"/>
            <a:ext cx="583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“Bump” at ~5 MeV : </a:t>
            </a:r>
            <a:r>
              <a:rPr lang="en-US" dirty="0"/>
              <a:t>	</a:t>
            </a:r>
            <a:r>
              <a:rPr lang="en-US" dirty="0" err="1" smtClean="0"/>
              <a:t>Daya</a:t>
            </a:r>
            <a:r>
              <a:rPr lang="en-US" dirty="0" smtClean="0"/>
              <a:t> Bay, Double </a:t>
            </a:r>
            <a:r>
              <a:rPr lang="en-US" dirty="0" err="1" smtClean="0"/>
              <a:t>Chooz</a:t>
            </a:r>
            <a:r>
              <a:rPr lang="en-US" dirty="0" smtClean="0"/>
              <a:t>, NEOS</a:t>
            </a:r>
          </a:p>
        </p:txBody>
      </p:sp>
      <p:sp>
        <p:nvSpPr>
          <p:cNvPr id="4" name="Прямоугольник 3"/>
          <p:cNvSpPr/>
          <p:nvPr/>
        </p:nvSpPr>
        <p:spPr>
          <a:xfrm rot="21060176">
            <a:off x="2661530" y="2694750"/>
            <a:ext cx="15879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NEOS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rot="5400000" flipH="1" flipV="1">
            <a:off x="2157984" y="3302662"/>
            <a:ext cx="2595092" cy="2570874"/>
          </a:xfrm>
          <a:prstGeom prst="curvedConnector3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3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94642"/>
              </p:ext>
            </p:extLst>
          </p:nvPr>
        </p:nvGraphicFramePr>
        <p:xfrm>
          <a:off x="88209" y="998617"/>
          <a:ext cx="8952759" cy="5485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Plot" r:id="rId4" imgW="10058760" imgH="6162840" progId="Grapher.Document">
                  <p:embed/>
                </p:oleObj>
              </mc:Choice>
              <mc:Fallback>
                <p:oleObj name="Plot" r:id="rId4" imgW="10058760" imgH="61628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209" y="998617"/>
                        <a:ext cx="8952759" cy="5485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9355" y="173867"/>
            <a:ext cx="763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Energy spectra of the Prompt signal = e</a:t>
            </a:r>
            <a:r>
              <a:rPr lang="en-US" sz="2400" b="1" baseline="40000" dirty="0" smtClean="0">
                <a:latin typeface="Comic Sans MS" panose="030F0702030302020204" pitchFamily="66" charset="0"/>
              </a:rPr>
              <a:t>+</a:t>
            </a:r>
            <a:r>
              <a:rPr lang="en-US" sz="2400" b="1" dirty="0" smtClean="0">
                <a:latin typeface="Comic Sans MS" panose="030F0702030302020204" pitchFamily="66" charset="0"/>
              </a:rPr>
              <a:t> (+</a:t>
            </a:r>
            <a:r>
              <a:rPr lang="el-GR" sz="2400" b="1" dirty="0" smtClean="0">
                <a:latin typeface="Comic Sans MS" panose="030F0702030302020204" pitchFamily="66" charset="0"/>
              </a:rPr>
              <a:t>γ</a:t>
            </a:r>
            <a:r>
              <a:rPr lang="en-US" sz="2400" b="1" dirty="0" smtClean="0">
                <a:latin typeface="Comic Sans MS" panose="030F0702030302020204" pitchFamily="66" charset="0"/>
              </a:rPr>
              <a:t>511)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245521"/>
              </p:ext>
            </p:extLst>
          </p:nvPr>
        </p:nvGraphicFramePr>
        <p:xfrm>
          <a:off x="107325" y="998617"/>
          <a:ext cx="8914526" cy="5583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Plot" r:id="rId4" imgW="10058760" imgH="6298920" progId="Grapher.Document">
                  <p:embed/>
                </p:oleObj>
              </mc:Choice>
              <mc:Fallback>
                <p:oleObj name="Plot" r:id="rId4" imgW="10058760" imgH="62989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325" y="998617"/>
                        <a:ext cx="8914526" cy="5583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9355" y="173867"/>
            <a:ext cx="422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Energy spectra in log scale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416117">
            <a:off x="4430333" y="1191295"/>
            <a:ext cx="4182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 “bump” presents!...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31201" y="5966281"/>
            <a:ext cx="8625600" cy="5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1633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" y="1068841"/>
            <a:ext cx="9142560" cy="291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1" y="4002121"/>
            <a:ext cx="4289760" cy="271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687133" y="2804889"/>
            <a:ext cx="1430235" cy="414720"/>
          </a:xfrm>
          <a:prstGeom prst="wedgeRoundRectCallout">
            <a:avLst>
              <a:gd name="adj1" fmla="val -21417"/>
              <a:gd name="adj2" fmla="val -327889"/>
              <a:gd name="adj3" fmla="val 16667"/>
            </a:avLst>
          </a:prstGeom>
          <a:solidFill>
            <a:srgbClr val="FFFF9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600" dirty="0" smtClean="0"/>
              <a:t>normalization</a:t>
            </a:r>
            <a:endParaRPr lang="en-US" altLang="ru-RU" sz="1600" dirty="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259998" y="4501073"/>
            <a:ext cx="1658880" cy="606256"/>
          </a:xfrm>
          <a:prstGeom prst="wedgeRoundRectCallout">
            <a:avLst>
              <a:gd name="adj1" fmla="val 6977"/>
              <a:gd name="adj2" fmla="val 110463"/>
              <a:gd name="adj3" fmla="val 16667"/>
            </a:avLst>
          </a:prstGeom>
          <a:solidFill>
            <a:srgbClr val="FFFF9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600" dirty="0" smtClean="0"/>
              <a:t>Before recharge:</a:t>
            </a:r>
          </a:p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600" b="1" dirty="0" smtClean="0"/>
              <a:t>Lower CR</a:t>
            </a:r>
            <a:endParaRPr lang="en-US" altLang="ru-RU" sz="1600" b="1" dirty="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966721" y="4161233"/>
            <a:ext cx="1658880" cy="642968"/>
          </a:xfrm>
          <a:prstGeom prst="wedgeRoundRectCallout">
            <a:avLst>
              <a:gd name="adj1" fmla="val -84634"/>
              <a:gd name="adj2" fmla="val 58333"/>
              <a:gd name="adj3" fmla="val 16667"/>
            </a:avLst>
          </a:prstGeom>
          <a:solidFill>
            <a:srgbClr val="FFFF9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600" dirty="0" smtClean="0"/>
              <a:t>After recharge:</a:t>
            </a:r>
          </a:p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600" b="1" dirty="0" smtClean="0"/>
              <a:t>Higher CR</a:t>
            </a:r>
            <a:endParaRPr lang="en-US" altLang="ru-RU" sz="16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47519" y="222330"/>
            <a:ext cx="7886700" cy="435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DANSS data taking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 bwMode="auto">
          <a:xfrm>
            <a:off x="606903" y="1068841"/>
            <a:ext cx="2144389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 стрелкой 12"/>
          <p:cNvCxnSpPr/>
          <p:nvPr/>
        </p:nvCxnSpPr>
        <p:spPr bwMode="auto">
          <a:xfrm flipH="1">
            <a:off x="2832214" y="1038569"/>
            <a:ext cx="6124587" cy="3092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003103" y="68799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888862" y="7026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ru-RU" dirty="0"/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7185212" y="550083"/>
            <a:ext cx="1221897" cy="612648"/>
          </a:xfrm>
          <a:prstGeom prst="wedgeRectCallout">
            <a:avLst>
              <a:gd name="adj1" fmla="val -19508"/>
              <a:gd name="adj2" fmla="val 156279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Fuel recharge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89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894683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6" name="Plot" r:id="rId4" imgW="8347320" imgH="6406200" progId="Grapher.Document">
                  <p:embed/>
                </p:oleObj>
              </mc:Choice>
              <mc:Fallback>
                <p:oleObj name="Plot" r:id="rId4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59728" y="148107"/>
            <a:ext cx="57317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One of the recent evaluations:    </a:t>
            </a:r>
            <a:r>
              <a:rPr lang="en-US" b="1" i="1" dirty="0" smtClean="0">
                <a:solidFill>
                  <a:srgbClr val="0070C0"/>
                </a:solidFill>
              </a:rPr>
              <a:t>arXiv:1709.04294[</a:t>
            </a:r>
            <a:r>
              <a:rPr lang="en-US" b="1" i="1" dirty="0" err="1" smtClean="0">
                <a:solidFill>
                  <a:srgbClr val="0070C0"/>
                </a:solidFill>
              </a:rPr>
              <a:t>hep-ph</a:t>
            </a:r>
            <a:r>
              <a:rPr lang="en-US" b="1" i="1" dirty="0" smtClean="0">
                <a:solidFill>
                  <a:srgbClr val="0070C0"/>
                </a:solidFill>
              </a:rPr>
              <a:t>]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0663" y="1423988"/>
            <a:ext cx="267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6600"/>
                </a:solidFill>
              </a:rPr>
              <a:t>The most probable set of </a:t>
            </a:r>
          </a:p>
          <a:p>
            <a:r>
              <a:rPr lang="en-US" b="1" dirty="0" smtClean="0">
                <a:solidFill>
                  <a:srgbClr val="996600"/>
                </a:solidFill>
              </a:rPr>
              <a:t>the oscillation parameters</a:t>
            </a:r>
            <a:endParaRPr lang="ru-RU" b="1" dirty="0">
              <a:solidFill>
                <a:srgbClr val="99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095282">
            <a:off x="4857297" y="968904"/>
            <a:ext cx="179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6600"/>
                </a:solidFill>
              </a:rPr>
              <a:t>“French” Best Fit</a:t>
            </a:r>
            <a:endParaRPr lang="ru-RU" b="1" dirty="0">
              <a:solidFill>
                <a:srgbClr val="99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963556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5" name="Plot" r:id="rId4" imgW="8347320" imgH="6406200" progId="Grapher.Document">
                  <p:embed/>
                </p:oleObj>
              </mc:Choice>
              <mc:Fallback>
                <p:oleObj name="Plot" r:id="rId4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74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9555" y="564273"/>
            <a:ext cx="5467082" cy="5475919"/>
          </a:xfrm>
          <a:prstGeom prst="rect">
            <a:avLst/>
          </a:prstGeom>
          <a:solidFill>
            <a:srgbClr val="E7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271" y="564273"/>
            <a:ext cx="5003442" cy="3305828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389366"/>
              </p:ext>
            </p:extLst>
          </p:nvPr>
        </p:nvGraphicFramePr>
        <p:xfrm>
          <a:off x="408121" y="212501"/>
          <a:ext cx="8347075" cy="639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Plot" r:id="rId5" imgW="8347320" imgH="6406200" progId="Grapher.Document">
                  <p:embed/>
                </p:oleObj>
              </mc:Choice>
              <mc:Fallback>
                <p:oleObj name="Plot" r:id="rId5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8121" y="212501"/>
                        <a:ext cx="8347075" cy="6394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7-конечная звезда 2"/>
          <p:cNvSpPr/>
          <p:nvPr/>
        </p:nvSpPr>
        <p:spPr>
          <a:xfrm>
            <a:off x="4494726" y="1938271"/>
            <a:ext cx="173866" cy="173865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6248" y="1764406"/>
            <a:ext cx="1545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panose="030F0702030302020204" pitchFamily="66" charset="0"/>
              </a:rPr>
              <a:t>NEOS excluded (99%CL)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96" y="1512607"/>
            <a:ext cx="5070264" cy="5325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905" y="338887"/>
            <a:ext cx="890426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Normally, to detect neutrino one needs </a:t>
            </a:r>
            <a:r>
              <a:rPr lang="en-US" sz="28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</a:t>
            </a:r>
            <a:r>
              <a:rPr lang="en-US" sz="2800" dirty="0" smtClean="0">
                <a:latin typeface="Comic Sans MS" panose="030F0702030302020204" pitchFamily="66" charset="0"/>
              </a:rPr>
              <a:t>1 ton of LS</a:t>
            </a:r>
          </a:p>
          <a:p>
            <a:endParaRPr lang="ru-RU" sz="2800" dirty="0" smtClean="0">
              <a:latin typeface="Comic Sans MS" panose="030F0702030302020204" pitchFamily="66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Flammable</a:t>
            </a:r>
          </a:p>
          <a:p>
            <a:pPr marL="457200" indent="-457200">
              <a:buFontTx/>
              <a:buChar char="-"/>
            </a:pPr>
            <a:r>
              <a:rPr lang="en-US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Explosive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Caustic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Toxic</a:t>
            </a:r>
          </a:p>
          <a:p>
            <a:pPr marL="457200" indent="-457200">
              <a:buFontTx/>
              <a:buChar char="-"/>
            </a:pPr>
            <a:r>
              <a:rPr lang="en-US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Volatile</a:t>
            </a:r>
          </a:p>
          <a:p>
            <a:pPr marL="457200" indent="-457200">
              <a:buFontTx/>
              <a:buChar char="-"/>
            </a:pPr>
            <a:endParaRPr lang="en-US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2800" dirty="0" smtClean="0">
              <a:latin typeface="Comic Sans MS" panose="030F0702030302020204" pitchFamily="66" charset="0"/>
            </a:endParaRPr>
          </a:p>
          <a:p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Instead, we use 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polystyrene-based 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plastic scintillator 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(highly segmented)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4416" y="1061359"/>
            <a:ext cx="131278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sym typeface="Wingdings" panose="05000000000000000000" pitchFamily="2" charset="2"/>
              </a:rPr>
              <a:t></a:t>
            </a:r>
            <a:endParaRPr lang="ru-RU" sz="16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905" y="3708237"/>
            <a:ext cx="6001836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LS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≡ </a:t>
            </a:r>
            <a:r>
              <a:rPr lang="en-US" sz="3600" dirty="0" smtClean="0">
                <a:latin typeface="Arial Black" panose="020B0A04020102020204" pitchFamily="34" charset="0"/>
              </a:rPr>
              <a:t>Persona non grata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6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183937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Plot" r:id="rId4" imgW="8347320" imgH="6406200" progId="Grapher.Document">
                  <p:embed/>
                </p:oleObj>
              </mc:Choice>
              <mc:Fallback>
                <p:oleObj name="Plot" r:id="rId4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 rot="20619875">
            <a:off x="669156" y="1696259"/>
            <a:ext cx="6878037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PRELIMINARY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(just to 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cheer up our colleagues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nd excite our competitors.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not quote, </a:t>
            </a:r>
            <a:r>
              <a:rPr lang="en-US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pls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) 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7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9996"/>
            <a:ext cx="7886700" cy="7920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Summary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94" y="789843"/>
            <a:ext cx="9079606" cy="4485024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DANSS has been started in operation in Apr 2016.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The crew managed to overcome technical problems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Regular </a:t>
            </a:r>
            <a:r>
              <a:rPr lang="en-US" sz="2800" dirty="0">
                <a:latin typeface="Comic Sans MS" panose="030F0702030302020204" pitchFamily="66" charset="0"/>
              </a:rPr>
              <a:t>data taking since </a:t>
            </a:r>
            <a:r>
              <a:rPr lang="en-US" sz="2800" dirty="0" smtClean="0">
                <a:latin typeface="Comic Sans MS" panose="030F0702030302020204" pitchFamily="66" charset="0"/>
              </a:rPr>
              <a:t>Oct </a:t>
            </a:r>
            <a:r>
              <a:rPr lang="en-US" sz="2800" dirty="0">
                <a:latin typeface="Comic Sans MS" panose="030F0702030302020204" pitchFamily="66" charset="0"/>
              </a:rPr>
              <a:t>2016.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Data available for analysis since Jan 2017.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DANSS </a:t>
            </a:r>
            <a:r>
              <a:rPr lang="en-US" sz="2800" dirty="0">
                <a:latin typeface="Comic Sans MS" panose="030F0702030302020204" pitchFamily="66" charset="0"/>
              </a:rPr>
              <a:t>data taking and analyses: </a:t>
            </a:r>
            <a:r>
              <a:rPr lang="en-US" sz="2800" smtClean="0">
                <a:latin typeface="Comic Sans MS" panose="030F0702030302020204" pitchFamily="66" charset="0"/>
              </a:rPr>
              <a:t>in progress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Neutrino flux and energy spectrum reflects the reactor fuel composition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No excess found in </a:t>
            </a:r>
            <a:r>
              <a:rPr lang="en-US" sz="2800" dirty="0">
                <a:latin typeface="Comic Sans MS" panose="030F0702030302020204" pitchFamily="66" charset="0"/>
              </a:rPr>
              <a:t>5</a:t>
            </a:r>
            <a:r>
              <a:rPr lang="en-US" sz="2800" dirty="0" smtClean="0">
                <a:latin typeface="Comic Sans MS" panose="030F0702030302020204" pitchFamily="66" charset="0"/>
              </a:rPr>
              <a:t> MeV region for present data.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A </a:t>
            </a:r>
            <a:r>
              <a:rPr lang="en-US" sz="2800" dirty="0">
                <a:latin typeface="Comic Sans MS" panose="030F0702030302020204" pitchFamily="66" charset="0"/>
              </a:rPr>
              <a:t>large fraction of </a:t>
            </a:r>
            <a:r>
              <a:rPr lang="en-US" sz="2800" dirty="0" smtClean="0">
                <a:latin typeface="Comic Sans MS" panose="030F0702030302020204" pitchFamily="66" charset="0"/>
              </a:rPr>
              <a:t>allowed sterile oscillation parameters </a:t>
            </a:r>
            <a:r>
              <a:rPr lang="en-US" sz="2800" dirty="0">
                <a:latin typeface="Comic Sans MS" panose="030F0702030302020204" pitchFamily="66" charset="0"/>
              </a:rPr>
              <a:t>region is </a:t>
            </a:r>
            <a:r>
              <a:rPr lang="en-US" sz="2800" dirty="0" smtClean="0">
                <a:latin typeface="Comic Sans MS" panose="030F0702030302020204" pitchFamily="66" charset="0"/>
              </a:rPr>
              <a:t>excluded by </a:t>
            </a:r>
            <a:r>
              <a:rPr lang="en-US" sz="2800" u="sng" dirty="0" smtClean="0">
                <a:latin typeface="Comic Sans MS" panose="030F0702030302020204" pitchFamily="66" charset="0"/>
              </a:rPr>
              <a:t>preliminary</a:t>
            </a:r>
            <a:r>
              <a:rPr lang="en-US" sz="2800" dirty="0" smtClean="0">
                <a:latin typeface="Comic Sans MS" panose="030F0702030302020204" pitchFamily="66" charset="0"/>
              </a:rPr>
              <a:t> results.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Expect JINR+ITEP consensual result of analysis mid 2017</a:t>
            </a:r>
          </a:p>
        </p:txBody>
      </p:sp>
    </p:spTree>
    <p:extLst>
      <p:ext uri="{BB962C8B-B14F-4D97-AF65-F5344CB8AC3E}">
        <p14:creationId xmlns:p14="http://schemas.microsoft.com/office/powerpoint/2010/main" val="20688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923" y="0"/>
            <a:ext cx="7886700" cy="90152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Perspectives for 2019-2021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107" y="1081824"/>
            <a:ext cx="8860665" cy="545420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Comic Sans MS" panose="030F0702030302020204" pitchFamily="66" charset="0"/>
              </a:rPr>
              <a:t>Continue the </a:t>
            </a:r>
            <a:r>
              <a:rPr lang="en-US" sz="2800" b="1" dirty="0" smtClean="0">
                <a:latin typeface="Comic Sans MS" panose="030F0702030302020204" pitchFamily="66" charset="0"/>
              </a:rPr>
              <a:t>DANSS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data </a:t>
            </a:r>
            <a:r>
              <a:rPr lang="en-US" sz="2800" dirty="0" smtClean="0">
                <a:latin typeface="Comic Sans MS" panose="030F0702030302020204" pitchFamily="66" charset="0"/>
              </a:rPr>
              <a:t>taking (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-spectrum vs distance</a:t>
            </a:r>
            <a:r>
              <a:rPr lang="en-US" sz="28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) </a:t>
            </a:r>
            <a:r>
              <a:rPr lang="en-US" sz="2800" dirty="0" smtClean="0">
                <a:latin typeface="Comic Sans MS" panose="030F0702030302020204" pitchFamily="66" charset="0"/>
              </a:rPr>
              <a:t>to widen the region of sterile oscillation parameters.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Continue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DANSS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data taking (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-spectrum vs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campaign time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to 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provide the reactor monitoring.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Combine the J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INR-NEOS-Neutrino4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efforts to reach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5m-18m distances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at SM3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Comic Sans MS" panose="030F0702030302020204" pitchFamily="66" charset="0"/>
              </a:rPr>
              <a:t>Create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two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latin typeface="Comic Sans MS" panose="030F0702030302020204" pitchFamily="66" charset="0"/>
              </a:rPr>
              <a:t>detectors (JINR + ÚTEF ČVUT)</a:t>
            </a:r>
          </a:p>
        </p:txBody>
      </p:sp>
    </p:spTree>
    <p:extLst>
      <p:ext uri="{BB962C8B-B14F-4D97-AF65-F5344CB8AC3E}">
        <p14:creationId xmlns:p14="http://schemas.microsoft.com/office/powerpoint/2010/main" val="15019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5" y="709401"/>
            <a:ext cx="4639454" cy="3878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624" y="709401"/>
            <a:ext cx="3372282" cy="4255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5702" y="0"/>
            <a:ext cx="4559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 panose="030F0702030302020204" pitchFamily="66" charset="0"/>
              </a:rPr>
              <a:t>NEOS </a:t>
            </a:r>
            <a:r>
              <a:rPr lang="en-US" sz="3200" dirty="0" smtClean="0">
                <a:latin typeface="Comic Sans MS" panose="030F0702030302020204" pitchFamily="66" charset="0"/>
              </a:rPr>
              <a:t>@ KR </a:t>
            </a:r>
            <a:r>
              <a:rPr lang="en-US" sz="3200" i="1" dirty="0" smtClean="0">
                <a:latin typeface="Comic Sans MS" panose="030F0702030302020204" pitchFamily="66" charset="0"/>
              </a:rPr>
              <a:t>(finished)</a:t>
            </a:r>
            <a:endParaRPr lang="ru-RU" sz="3200" i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480" y="581817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13363" y="5218008"/>
            <a:ext cx="8679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NEOS </a:t>
            </a:r>
            <a:r>
              <a:rPr lang="en-US" sz="2400" dirty="0" smtClean="0">
                <a:latin typeface="Comic Sans MS" panose="030F0702030302020204" pitchFamily="66" charset="0"/>
              </a:rPr>
              <a:t>experiment </a:t>
            </a:r>
            <a:r>
              <a:rPr lang="en-US" sz="2400" dirty="0">
                <a:latin typeface="Comic Sans MS" panose="030F0702030302020204" pitchFamily="66" charset="0"/>
              </a:rPr>
              <a:t>is finished now; 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they </a:t>
            </a:r>
            <a:r>
              <a:rPr lang="en-US" sz="2400" dirty="0">
                <a:latin typeface="Comic Sans MS" panose="030F0702030302020204" pitchFamily="66" charset="0"/>
              </a:rPr>
              <a:t>did what they could (L = </a:t>
            </a:r>
            <a:r>
              <a:rPr lang="en-US" sz="2400" dirty="0" smtClean="0">
                <a:latin typeface="Comic Sans MS" panose="030F0702030302020204" pitchFamily="66" charset="0"/>
              </a:rPr>
              <a:t>const. </a:t>
            </a:r>
            <a:r>
              <a:rPr lang="en-US" sz="2400" dirty="0">
                <a:latin typeface="Comic Sans MS" panose="030F0702030302020204" pitchFamily="66" charset="0"/>
              </a:rPr>
              <a:t>= 24m) 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N</a:t>
            </a:r>
            <a:r>
              <a:rPr lang="en-US" sz="2400" dirty="0" smtClean="0">
                <a:latin typeface="Comic Sans MS" panose="030F0702030302020204" pitchFamily="66" charset="0"/>
              </a:rPr>
              <a:t>ow </a:t>
            </a:r>
            <a:r>
              <a:rPr lang="en-US" sz="2400" dirty="0">
                <a:latin typeface="Comic Sans MS" panose="030F0702030302020204" pitchFamily="66" charset="0"/>
              </a:rPr>
              <a:t>they propose co bring their LS and their equipment to Russia and use other conditions at other site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83" y="260972"/>
            <a:ext cx="4165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7126804" y="2452058"/>
            <a:ext cx="1320084" cy="1545464"/>
          </a:xfrm>
          <a:prstGeom prst="wedgeRectCallout">
            <a:avLst>
              <a:gd name="adj1" fmla="val -170486"/>
              <a:gd name="adj2" fmla="val -2122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Reactor </a:t>
            </a:r>
            <a:r>
              <a:rPr lang="en-US" b="1" dirty="0" smtClean="0">
                <a:solidFill>
                  <a:schemeClr val="tx1"/>
                </a:solidFill>
              </a:rPr>
              <a:t>SM3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100 MW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35×35×42</a:t>
            </a:r>
          </a:p>
          <a:p>
            <a:pPr algn="ctr"/>
            <a:r>
              <a:rPr lang="en-US" baseline="30000" dirty="0" smtClean="0">
                <a:solidFill>
                  <a:schemeClr val="tx1"/>
                </a:solidFill>
              </a:rPr>
              <a:t>235</a:t>
            </a:r>
            <a:r>
              <a:rPr lang="en-US" dirty="0" smtClean="0">
                <a:solidFill>
                  <a:schemeClr val="tx1"/>
                </a:solidFill>
              </a:rPr>
              <a:t>U 95%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7126804" y="1380965"/>
            <a:ext cx="1320084" cy="517300"/>
          </a:xfrm>
          <a:prstGeom prst="wedgeRectCallout">
            <a:avLst>
              <a:gd name="adj1" fmla="val -169998"/>
              <a:gd name="adj2" fmla="val -174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Neutrino4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20939" y="1801672"/>
            <a:ext cx="1320084" cy="2001291"/>
          </a:xfrm>
          <a:prstGeom prst="wedgeRectCallout">
            <a:avLst>
              <a:gd name="adj1" fmla="val 191466"/>
              <a:gd name="adj2" fmla="val 60559"/>
            </a:avLst>
          </a:prstGeom>
          <a:solidFill>
            <a:srgbClr val="E9FE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</a:rPr>
              <a:t>NoName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N4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+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JINR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1773" y="6036162"/>
            <a:ext cx="8642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Limited JINR contribution to the</a:t>
            </a:r>
            <a:r>
              <a:rPr lang="it-IT" sz="2400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“</a:t>
            </a:r>
            <a:r>
              <a:rPr lang="it-IT" sz="2400" b="1">
                <a:latin typeface="Comic Sans MS" panose="030F0702030302020204" pitchFamily="66" charset="0"/>
              </a:rPr>
              <a:t>Triple </a:t>
            </a:r>
            <a:r>
              <a:rPr lang="it-IT" sz="2400" b="1" smtClean="0">
                <a:latin typeface="Comic Sans MS" panose="030F0702030302020204" pitchFamily="66" charset="0"/>
              </a:rPr>
              <a:t>Entente</a:t>
            </a:r>
            <a:r>
              <a:rPr lang="it-IT" sz="2400" b="1" dirty="0">
                <a:latin typeface="Comic Sans MS" panose="030F0702030302020204" pitchFamily="66" charset="0"/>
              </a:rPr>
              <a:t>” </a:t>
            </a:r>
            <a:r>
              <a:rPr lang="en-US" sz="2400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			Muon Veto</a:t>
            </a:r>
            <a:r>
              <a:rPr lang="en-US" sz="2400" dirty="0">
                <a:latin typeface="Comic Sans MS" panose="030F0702030302020204" pitchFamily="66" charset="0"/>
              </a:rPr>
              <a:t>,  </a:t>
            </a:r>
            <a:r>
              <a:rPr lang="ru-RU" sz="2400" dirty="0" smtClean="0">
                <a:latin typeface="Comic Sans MS" panose="030F0702030302020204" pitchFamily="66" charset="0"/>
              </a:rPr>
              <a:t>(</a:t>
            </a:r>
            <a:r>
              <a:rPr lang="en-US" sz="2400" dirty="0" smtClean="0">
                <a:latin typeface="Comic Sans MS" panose="030F0702030302020204" pitchFamily="66" charset="0"/>
              </a:rPr>
              <a:t>international</a:t>
            </a:r>
            <a:r>
              <a:rPr lang="ru-RU" sz="2400" dirty="0" smtClean="0">
                <a:latin typeface="Comic Sans MS" panose="030F0702030302020204" pitchFamily="66" charset="0"/>
              </a:rPr>
              <a:t>)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mediation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417" y="145444"/>
            <a:ext cx="1539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NUVIA.CZ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80 plates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(optimized)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23732" y="545553"/>
            <a:ext cx="4094116" cy="1897661"/>
            <a:chOff x="623732" y="545553"/>
            <a:chExt cx="4094116" cy="1897661"/>
          </a:xfrm>
        </p:grpSpPr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850359"/>
                </p:ext>
              </p:extLst>
            </p:nvPr>
          </p:nvGraphicFramePr>
          <p:xfrm>
            <a:off x="623732" y="736384"/>
            <a:ext cx="3610638" cy="17068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83" name="Plot" r:id="rId3" imgW="6168600" imgH="2916360" progId="Grapher.Document">
                    <p:embed/>
                  </p:oleObj>
                </mc:Choice>
                <mc:Fallback>
                  <p:oleObj name="Plot" r:id="rId3" imgW="6168600" imgH="2916360" progId="Grapher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23732" y="736384"/>
                          <a:ext cx="3610638" cy="17068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235013" y="545553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  <a:r>
                <a:rPr lang="en-US" sz="1400" dirty="0" smtClean="0"/>
                <a:t>0 cm</a:t>
              </a:r>
              <a:endParaRPr lang="ru-RU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20310587">
              <a:off x="1657723" y="978859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40 cm</a:t>
              </a:r>
              <a:endParaRPr lang="ru-RU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83727" y="753036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  <a:r>
                <a:rPr lang="en-US" sz="1400" dirty="0" smtClean="0"/>
                <a:t> cm</a:t>
              </a:r>
              <a:endParaRPr lang="ru-RU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013" y="2069553"/>
              <a:ext cx="1175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 WLS fibers</a:t>
              </a:r>
              <a:endParaRPr lang="ru-RU" sz="1400" dirty="0"/>
            </a:p>
          </p:txBody>
        </p:sp>
      </p:grp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946855"/>
              </p:ext>
            </p:extLst>
          </p:nvPr>
        </p:nvGraphicFramePr>
        <p:xfrm>
          <a:off x="4878487" y="699441"/>
          <a:ext cx="4002668" cy="1937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4" name="Plot" r:id="rId5" imgW="5635080" imgH="2726640" progId="Grapher.Document">
                  <p:embed/>
                </p:oleObj>
              </mc:Choice>
              <mc:Fallback>
                <p:oleObj name="Plot" r:id="rId5" imgW="5635080" imgH="27266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8487" y="699441"/>
                        <a:ext cx="4002668" cy="1937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808946"/>
              </p:ext>
            </p:extLst>
          </p:nvPr>
        </p:nvGraphicFramePr>
        <p:xfrm>
          <a:off x="623732" y="3386070"/>
          <a:ext cx="3933136" cy="311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5" name="Plot" r:id="rId7" imgW="5370480" imgH="4257000" progId="Grapher.Document">
                  <p:embed/>
                </p:oleObj>
              </mc:Choice>
              <mc:Fallback>
                <p:oleObj name="Plot" r:id="rId7" imgW="5370480" imgH="42570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3732" y="3386070"/>
                        <a:ext cx="3933136" cy="3118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Объект 2"/>
          <p:cNvSpPr txBox="1">
            <a:spLocks/>
          </p:cNvSpPr>
          <p:nvPr/>
        </p:nvSpPr>
        <p:spPr>
          <a:xfrm>
            <a:off x="4758027" y="2954628"/>
            <a:ext cx="4243588" cy="37681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Comic Sans MS" panose="030F0702030302020204" pitchFamily="66" charset="0"/>
              </a:rPr>
              <a:t>Sensitive volume: 64 dm</a:t>
            </a:r>
            <a:r>
              <a:rPr lang="en-US" sz="2400" baseline="30000" dirty="0" smtClean="0">
                <a:latin typeface="Comic Sans MS" panose="030F0702030302020204" pitchFamily="66" charset="0"/>
              </a:rPr>
              <a:t>3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Expected CR: 300 </a:t>
            </a:r>
            <a:r>
              <a:rPr lang="en-US" sz="24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/day </a:t>
            </a:r>
          </a:p>
          <a:p>
            <a:r>
              <a:rPr lang="en-US" sz="24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Resolution: </a:t>
            </a:r>
            <a:r>
              <a:rPr lang="en-US" sz="2400" dirty="0" smtClean="0">
                <a:latin typeface="Comic Sans MS" panose="030F0702030302020204" pitchFamily="66" charset="0"/>
              </a:rPr>
              <a:t>80 </a:t>
            </a:r>
            <a:r>
              <a:rPr lang="en-US" sz="2400" dirty="0" err="1" smtClean="0">
                <a:latin typeface="Comic Sans MS" panose="030F0702030302020204" pitchFamily="66" charset="0"/>
              </a:rPr>
              <a:t>p.e.</a:t>
            </a:r>
            <a:r>
              <a:rPr lang="en-US" sz="2400" dirty="0" smtClean="0">
                <a:latin typeface="Comic Sans MS" panose="030F0702030302020204" pitchFamily="66" charset="0"/>
              </a:rPr>
              <a:t>/MeV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R&amp;D in progress </a:t>
            </a:r>
            <a:r>
              <a:rPr lang="en-US" sz="1400" dirty="0">
                <a:latin typeface="Comic Sans MS" panose="030F0702030302020204" pitchFamily="66" charset="0"/>
              </a:rPr>
              <a:t>(light collection, sensors, passive/active shielding, ACQ, etc.) 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8(16</a:t>
            </a:r>
            <a:r>
              <a:rPr lang="en-US" sz="2400" dirty="0">
                <a:latin typeface="Comic Sans MS" panose="030F0702030302020204" pitchFamily="66" charset="0"/>
              </a:rPr>
              <a:t>) PMT  H13543-20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80 PMT H10721-20  or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80 MPPC S13360-3075PE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or …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6823" y="2497257"/>
            <a:ext cx="11833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</a:t>
            </a:r>
            <a:r>
              <a:rPr lang="en-US" sz="9600" b="1" cap="none" spc="0" baseline="30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3</a:t>
            </a:r>
            <a:endParaRPr lang="ru-RU" sz="9600" b="1" cap="none" spc="0" baseline="300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708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Temelin</a:t>
            </a:r>
            <a:r>
              <a:rPr lang="en-US" dirty="0" smtClean="0">
                <a:latin typeface="Comic Sans MS" pitchFamily="66" charset="0"/>
              </a:rPr>
              <a:t> NPP: 2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x</a:t>
            </a:r>
            <a:r>
              <a:rPr lang="ru-RU" dirty="0" smtClean="0">
                <a:latin typeface="Comic Sans MS" pitchFamily="66" charset="0"/>
              </a:rPr>
              <a:t> ВВЭР-1000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7042" y="4499921"/>
            <a:ext cx="202010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</a:t>
            </a:r>
            <a:r>
              <a:rPr lang="en-US" sz="13800" b="1" cap="none" spc="0" baseline="30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3</a:t>
            </a:r>
            <a:endParaRPr lang="ru-RU" sz="13800" b="1" cap="none" spc="0" baseline="300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04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03697"/>
            <a:ext cx="8229600" cy="1354303"/>
          </a:xfrm>
        </p:spPr>
        <p:txBody>
          <a:bodyPr/>
          <a:lstStyle/>
          <a:p>
            <a:r>
              <a:rPr lang="en-US" sz="3200" i="1" dirty="0" smtClean="0">
                <a:latin typeface="Comic Sans MS" panose="030F0702030302020204" pitchFamily="66" charset="0"/>
              </a:rPr>
              <a:t>(backup slides)</a:t>
            </a: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  <a:sym typeface="Wingdings" panose="05000000000000000000" pitchFamily="2" charset="2"/>
              </a:rPr>
              <a:t></a:t>
            </a:r>
            <a:endParaRPr lang="ru-RU" sz="66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71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8754" y="2967335"/>
            <a:ext cx="570649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trike="sngStrike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end </a:t>
            </a:r>
          </a:p>
          <a:p>
            <a:pPr algn="ctr"/>
            <a:r>
              <a:rPr lang="en-US" sz="1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115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…to be continued…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37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0"/>
            <a:ext cx="8902700" cy="1143000"/>
          </a:xfrm>
        </p:spPr>
        <p:txBody>
          <a:bodyPr>
            <a:normAutofit fontScale="90000"/>
          </a:bodyPr>
          <a:lstStyle/>
          <a:p>
            <a:r>
              <a:rPr lang="en-US" sz="3600" u="sng" dirty="0">
                <a:solidFill>
                  <a:srgbClr val="000000"/>
                </a:solidFill>
                <a:latin typeface="Comic Sans MS" pitchFamily="66" charset="0"/>
              </a:rPr>
              <a:t>Detection idea: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>Inverse </a:t>
            </a:r>
            <a:r>
              <a:rPr lang="en-US" sz="3600" b="1" dirty="0">
                <a:solidFill>
                  <a:srgbClr val="000000"/>
                </a:solidFill>
                <a:latin typeface="Comic Sans MS" pitchFamily="66" charset="0"/>
              </a:rPr>
              <a:t>Beta-Decay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in 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plastic </a:t>
            </a:r>
            <a:r>
              <a:rPr lang="en-US" sz="3600" dirty="0" err="1" smtClean="0">
                <a:solidFill>
                  <a:srgbClr val="000000"/>
                </a:solidFill>
                <a:latin typeface="Comic Sans MS" pitchFamily="66" charset="0"/>
              </a:rPr>
              <a:t>scint</a:t>
            </a: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. cells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interlayed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with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Gd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07"/>
            <a:ext cx="9144000" cy="55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1606609" y="1469877"/>
            <a:ext cx="10260" cy="73516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59694" y="16235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 cm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475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0"/>
            <a:ext cx="8902700" cy="1143000"/>
          </a:xfrm>
        </p:spPr>
        <p:txBody>
          <a:bodyPr/>
          <a:lstStyle/>
          <a:p>
            <a:r>
              <a:rPr lang="en-US" sz="3600" u="sng" dirty="0">
                <a:solidFill>
                  <a:srgbClr val="000000"/>
                </a:solidFill>
                <a:latin typeface="Comic Sans MS" pitchFamily="66" charset="0"/>
              </a:rPr>
              <a:t>Detection idea: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>Inverse </a:t>
            </a:r>
            <a:r>
              <a:rPr lang="en-US" sz="3600" b="1" dirty="0">
                <a:solidFill>
                  <a:srgbClr val="000000"/>
                </a:solidFill>
                <a:latin typeface="Comic Sans MS" pitchFamily="66" charset="0"/>
              </a:rPr>
              <a:t>Beta-Decay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in 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plastic </a:t>
            </a:r>
            <a:r>
              <a:rPr lang="en-US" sz="3600" dirty="0" err="1" smtClean="0">
                <a:solidFill>
                  <a:srgbClr val="000000"/>
                </a:solidFill>
                <a:latin typeface="Comic Sans MS" pitchFamily="66" charset="0"/>
              </a:rPr>
              <a:t>scint</a:t>
            </a: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. cells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interlayed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with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Gd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07"/>
            <a:ext cx="9144000" cy="55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41501" y="4146544"/>
            <a:ext cx="2172544" cy="807346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352800" y="1202885"/>
            <a:ext cx="3625295" cy="334170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32810" y="5098917"/>
                <a:ext cx="30796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latin typeface="Comic Sans MS" pitchFamily="66" charset="0"/>
                  </a:rPr>
                  <a:t>p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omic Sans MS" pitchFamily="66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600" b="1" dirty="0">
                            <a:solidFill>
                              <a:srgbClr val="000000"/>
                            </a:solidFill>
                            <a:latin typeface="Comic Sans MS" pitchFamily="66" charset="0"/>
                            <a:sym typeface="Symbol"/>
                          </a:rPr>
                          <m:t></m:t>
                        </m:r>
                      </m:e>
                    </m:acc>
                  </m:oMath>
                </a14:m>
                <a:r>
                  <a:rPr lang="en-US" sz="3600" dirty="0" smtClean="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omic Sans MS" pitchFamily="66" charset="0"/>
                    <a:sym typeface="Symbol"/>
                  </a:rPr>
                  <a:t> n + e</a:t>
                </a:r>
                <a:r>
                  <a:rPr lang="en-US" sz="3600" b="1" baseline="30000" dirty="0" smtClean="0">
                    <a:solidFill>
                      <a:srgbClr val="000000"/>
                    </a:solidFill>
                    <a:latin typeface="Comic Sans MS" pitchFamily="66" charset="0"/>
                    <a:sym typeface="Symbol"/>
                  </a:rPr>
                  <a:t>+</a:t>
                </a:r>
                <a:endParaRPr lang="ru-RU" sz="3600" b="1" baseline="300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810" y="5098917"/>
                <a:ext cx="3079689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5941" t="-16038" r="-2376" b="-35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 стрелкой 6"/>
          <p:cNvCxnSpPr/>
          <p:nvPr/>
        </p:nvCxnSpPr>
        <p:spPr>
          <a:xfrm>
            <a:off x="1606609" y="1469877"/>
            <a:ext cx="10260" cy="73516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59694" y="16235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 cm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63440" y="1533491"/>
                <a:ext cx="558165" cy="633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600" b="1" dirty="0">
                              <a:solidFill>
                                <a:srgbClr val="000000"/>
                              </a:solidFill>
                              <a:latin typeface="Comic Sans MS" pitchFamily="66" charset="0"/>
                              <a:sym typeface="Symbol"/>
                            </a:rPr>
                            <m:t></m:t>
                          </m:r>
                        </m:e>
                      </m:acc>
                    </m:oMath>
                  </m:oMathPara>
                </a14:m>
                <a:endParaRPr lang="ru-RU" sz="3600" b="1" baseline="300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40" y="1533491"/>
                <a:ext cx="558165" cy="63357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4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163147"/>
              </p:ext>
            </p:extLst>
          </p:nvPr>
        </p:nvGraphicFramePr>
        <p:xfrm>
          <a:off x="1254795" y="518597"/>
          <a:ext cx="6756080" cy="6434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" name="Plot" r:id="rId4" imgW="6275880" imgH="5977080" progId="Grapher.Document">
                  <p:embed/>
                </p:oleObj>
              </mc:Choice>
              <mc:Fallback>
                <p:oleObj name="Plot" r:id="rId4" imgW="6275880" imgH="59770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4795" y="518597"/>
                        <a:ext cx="6756080" cy="6434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 rot="20010179">
            <a:off x="2428155" y="215150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25 X-Modules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7435" y="1489423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133AF"/>
                </a:solidFill>
              </a:rPr>
              <a:t>25 Y-Modules</a:t>
            </a:r>
            <a:endParaRPr lang="ru-RU" b="1" dirty="0">
              <a:solidFill>
                <a:srgbClr val="1133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577" y="5855233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2500 independent scintillator strips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623" y="124924"/>
            <a:ext cx="848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Modular structure provides 3d pattern of each IBD event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83" y="817294"/>
            <a:ext cx="20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Total sensitive volume = 1 m</a:t>
            </a:r>
            <a:r>
              <a:rPr lang="en-US" b="1" baseline="30000" dirty="0" smtClean="0">
                <a:latin typeface="Comic Sans MS" panose="030F0702030302020204" pitchFamily="66" charset="0"/>
              </a:rPr>
              <a:t>3</a:t>
            </a:r>
            <a:r>
              <a:rPr lang="en-US" b="1" dirty="0" smtClean="0">
                <a:latin typeface="Comic Sans MS" panose="030F0702030302020204" pitchFamily="66" charset="0"/>
              </a:rPr>
              <a:t> (1.1 ton)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0"/>
            <a:ext cx="8902700" cy="1143000"/>
          </a:xfrm>
        </p:spPr>
        <p:txBody>
          <a:bodyPr/>
          <a:lstStyle/>
          <a:p>
            <a:r>
              <a:rPr lang="en-US" sz="3600" u="sng" dirty="0">
                <a:solidFill>
                  <a:srgbClr val="000000"/>
                </a:solidFill>
                <a:latin typeface="Comic Sans MS" pitchFamily="66" charset="0"/>
              </a:rPr>
              <a:t>Detection idea: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>Inverse </a:t>
            </a:r>
            <a:r>
              <a:rPr lang="en-US" sz="3600" b="1" dirty="0">
                <a:solidFill>
                  <a:srgbClr val="000000"/>
                </a:solidFill>
                <a:latin typeface="Comic Sans MS" pitchFamily="66" charset="0"/>
              </a:rPr>
              <a:t>Beta-Decay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in 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plastic </a:t>
            </a:r>
            <a:r>
              <a:rPr lang="en-US" sz="3600" dirty="0" err="1" smtClean="0">
                <a:solidFill>
                  <a:srgbClr val="000000"/>
                </a:solidFill>
                <a:latin typeface="Comic Sans MS" pitchFamily="66" charset="0"/>
              </a:rPr>
              <a:t>scint</a:t>
            </a: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. cells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interlayed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with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Gd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07"/>
            <a:ext cx="9144000" cy="55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41501" y="4146544"/>
            <a:ext cx="2172544" cy="807346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2370781" y="4282736"/>
            <a:ext cx="823208" cy="671154"/>
            <a:chOff x="2529592" y="4318000"/>
            <a:chExt cx="823208" cy="671154"/>
          </a:xfrm>
        </p:grpSpPr>
        <p:cxnSp>
          <p:nvCxnSpPr>
            <p:cNvPr id="11" name="Прямая со стрелкой 10"/>
            <p:cNvCxnSpPr/>
            <p:nvPr/>
          </p:nvCxnSpPr>
          <p:spPr>
            <a:xfrm flipH="1" flipV="1">
              <a:off x="2768600" y="4318000"/>
              <a:ext cx="584200" cy="22659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29592" y="4465934"/>
              <a:ext cx="527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latin typeface="Comic Sans MS" pitchFamily="66" charset="0"/>
                </a:rPr>
                <a:t>e</a:t>
              </a:r>
              <a:r>
                <a:rPr lang="en-US" sz="2800" b="1" baseline="30000" dirty="0" smtClean="0">
                  <a:latin typeface="Comic Sans MS" pitchFamily="66" charset="0"/>
                </a:rPr>
                <a:t>+</a:t>
              </a:r>
              <a:endParaRPr lang="ru-RU" sz="2800" b="1" baseline="30000" dirty="0">
                <a:latin typeface="Comic Sans MS" pitchFamily="66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56616" y="4430670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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≈ 10-20 s</a:t>
            </a:r>
            <a:endParaRPr lang="ru-RU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06609" y="1469877"/>
            <a:ext cx="10260" cy="73516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59694" y="16235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 cm</a:t>
            </a:r>
            <a:endParaRPr lang="ru-RU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70507" y="4133965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n</a:t>
            </a:r>
            <a:endParaRPr lang="ru-RU" sz="2800" b="1" i="1" baseline="30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0"/>
            <a:ext cx="8902700" cy="1143000"/>
          </a:xfrm>
        </p:spPr>
        <p:txBody>
          <a:bodyPr/>
          <a:lstStyle/>
          <a:p>
            <a:r>
              <a:rPr lang="en-US" sz="3600" u="sng" dirty="0">
                <a:solidFill>
                  <a:srgbClr val="000000"/>
                </a:solidFill>
                <a:latin typeface="Comic Sans MS" pitchFamily="66" charset="0"/>
              </a:rPr>
              <a:t>Detection idea: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>Inverse </a:t>
            </a:r>
            <a:r>
              <a:rPr lang="en-US" sz="3600" b="1" dirty="0">
                <a:solidFill>
                  <a:srgbClr val="000000"/>
                </a:solidFill>
                <a:latin typeface="Comic Sans MS" pitchFamily="66" charset="0"/>
              </a:rPr>
              <a:t>Beta-Decay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in 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plastic </a:t>
            </a:r>
            <a:r>
              <a:rPr lang="en-US" sz="3600" dirty="0" err="1" smtClean="0">
                <a:solidFill>
                  <a:srgbClr val="000000"/>
                </a:solidFill>
                <a:latin typeface="Comic Sans MS" pitchFamily="66" charset="0"/>
              </a:rPr>
              <a:t>scint</a:t>
            </a: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. cells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interlayed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with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Gd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07"/>
            <a:ext cx="9144000" cy="55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95" y="2260600"/>
            <a:ext cx="2310921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2260600"/>
            <a:ext cx="2310921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0345"/>
            <a:ext cx="9144000" cy="99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7758"/>
            <a:ext cx="2310126" cy="101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5880100"/>
            <a:ext cx="2376487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01306" y="5054588"/>
            <a:ext cx="493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00"/>
                </a:solidFill>
              </a:rPr>
              <a:t>157</a:t>
            </a:r>
            <a:r>
              <a:rPr lang="en-US" sz="2400" b="1" dirty="0" smtClean="0">
                <a:solidFill>
                  <a:srgbClr val="000000"/>
                </a:solidFill>
              </a:rPr>
              <a:t>Gd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(n,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)  E</a:t>
            </a:r>
            <a:r>
              <a:rPr lang="en-US" sz="24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=8 MeV  =255000</a:t>
            </a:r>
            <a:endParaRPr lang="ru-RU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06609" y="1469877"/>
            <a:ext cx="10260" cy="73516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4058389"/>
            <a:ext cx="2310921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59694" y="16235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 cm</a:t>
            </a:r>
            <a:endParaRPr lang="ru-RU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70507" y="4133965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n</a:t>
            </a:r>
            <a:endParaRPr lang="ru-RU" sz="2800" b="1" i="1" baseline="30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89" y="2799810"/>
            <a:ext cx="52895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"/>
            <a:ext cx="9144000" cy="6855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6641" y="150222"/>
            <a:ext cx="126989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Nov 2015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" y="0"/>
            <a:ext cx="9144000" cy="66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ABED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050" y="259415"/>
            <a:ext cx="8872538" cy="731838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IBD total rate vs. effective distance</a:t>
            </a:r>
            <a:br>
              <a:rPr lang="en-US" alt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altLang="ru-RU" sz="2400" b="0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(burning probability is taken into account)</a:t>
            </a:r>
            <a:endParaRPr lang="en-GB" altLang="ru-RU" sz="3200" b="0" i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7898" y="4270997"/>
            <a:ext cx="5161159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IBD flux follows perfectly the 1/R</a:t>
            </a:r>
            <a:r>
              <a:rPr lang="en-US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EFF</a:t>
            </a:r>
            <a:r>
              <a:rPr lang="en-US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 dependence.</a:t>
            </a:r>
          </a:p>
          <a:p>
            <a:pPr algn="just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Effective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distance R</a:t>
            </a:r>
            <a:r>
              <a:rPr lang="en-US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EFF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takes into account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real spatial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distribution of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 detection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efficiency and the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reactor core burning profile, which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is monitored 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permanently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by the KNPP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(see the right figure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). </a:t>
            </a:r>
          </a:p>
          <a:p>
            <a:pPr algn="just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The time variation of  reactor core burning profile 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has been also taken into account in sensitivity estimations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8" y="1280837"/>
            <a:ext cx="5495994" cy="278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1378248" y="1518916"/>
            <a:ext cx="1224136" cy="2052000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627784" y="1521016"/>
            <a:ext cx="1224136" cy="2052000"/>
          </a:xfrm>
          <a:prstGeom prst="rect">
            <a:avLst/>
          </a:prstGeom>
          <a:solidFill>
            <a:srgbClr val="00B05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864620" y="1518916"/>
            <a:ext cx="1224136" cy="2052000"/>
          </a:xfrm>
          <a:prstGeom prst="rect">
            <a:avLst/>
          </a:prstGeom>
          <a:solidFill>
            <a:srgbClr val="0070C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1997" y="22002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UP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220021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MIDDLE</a:t>
            </a:r>
            <a:endParaRPr lang="ru-RU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2200218"/>
            <a:ext cx="9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DOWN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5373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R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176" y="1628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H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796136" y="6146720"/>
            <a:ext cx="32979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sz="1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An example of the reactor core burning profile vs. time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3246452" cy="487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ая выноска 9"/>
          <p:cNvSpPr/>
          <p:nvPr/>
        </p:nvSpPr>
        <p:spPr bwMode="auto">
          <a:xfrm>
            <a:off x="6428346" y="4122800"/>
            <a:ext cx="1016774" cy="681020"/>
          </a:xfrm>
          <a:prstGeom prst="wedgeRectCallout">
            <a:avLst>
              <a:gd name="adj1" fmla="val -68296"/>
              <a:gd name="adj2" fmla="val -12148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Core 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enter</a:t>
            </a:r>
            <a:endParaRPr lang="en-US" sz="24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43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8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651" y="292873"/>
            <a:ext cx="35708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Fortune-telling with </a:t>
            </a:r>
            <a:r>
              <a:rPr lang="en-US" sz="3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c</a:t>
            </a:r>
            <a:r>
              <a:rPr lang="en-US" sz="36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artomancy</a:t>
            </a:r>
            <a:endParaRPr lang="en-US" sz="36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nd </a:t>
            </a:r>
          </a:p>
          <a:p>
            <a:pPr algn="ctr"/>
            <a:r>
              <a:rPr lang="en-US" sz="3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chiromancy</a:t>
            </a:r>
            <a:endParaRPr lang="ru-RU" sz="3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7970" y="818856"/>
            <a:ext cx="2110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7/7</a:t>
            </a:r>
          </a:p>
          <a:p>
            <a:pPr algn="ctr"/>
            <a:r>
              <a:rPr lang="en-US" sz="3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24/24</a:t>
            </a:r>
            <a:endParaRPr lang="ru-RU" sz="3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93" y="3673698"/>
            <a:ext cx="2327856" cy="2327856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818409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" name="Plot" r:id="rId5" imgW="8347320" imgH="6406200" progId="Grapher.Document">
                  <p:embed/>
                </p:oleObj>
              </mc:Choice>
              <mc:Fallback>
                <p:oleObj name="Plot" r:id="rId5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46687" y="-3821"/>
            <a:ext cx="724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Oscillation parameter set available for DANSS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661" y="401949"/>
            <a:ext cx="18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Shorter distances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28661" y="4968470"/>
            <a:ext cx="178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Longer distances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91234" y="2381188"/>
            <a:ext cx="279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Higher statistics, lower BG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4508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612920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Plot" r:id="rId4" imgW="8347320" imgH="6406200" progId="Grapher.Document">
                  <p:embed/>
                </p:oleObj>
              </mc:Choice>
              <mc:Fallback>
                <p:oleObj name="Plot" r:id="rId4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86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50"/>
            <a:ext cx="9144000" cy="5917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350"/>
            <a:ext cx="9144000" cy="5917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350"/>
            <a:ext cx="9144000" cy="59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43" y="133922"/>
            <a:ext cx="6120555" cy="659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2930381" y="3852609"/>
            <a:ext cx="1224136" cy="627626"/>
          </a:xfrm>
          <a:prstGeom prst="wedgeRectCallout">
            <a:avLst>
              <a:gd name="adj1" fmla="val 133183"/>
              <a:gd name="adj2" fmla="val 435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Core of</a:t>
            </a:r>
            <a:endParaRPr lang="ru-RU" b="1" dirty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ВВЭР-1000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57954" y="5186326"/>
            <a:ext cx="2997837" cy="1540306"/>
          </a:xfrm>
          <a:prstGeom prst="wedgeRectCallout">
            <a:avLst>
              <a:gd name="adj1" fmla="val 115213"/>
              <a:gd name="adj2" fmla="val -64133"/>
            </a:avLst>
          </a:prstGeom>
          <a:solidFill>
            <a:srgbClr val="FFFF00"/>
          </a:solidFill>
          <a:ln>
            <a:solidFill>
              <a:srgbClr val="113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 smtClean="0">
                <a:solidFill>
                  <a:srgbClr val="000099"/>
                </a:solidFill>
                <a:latin typeface="Arial" charset="0"/>
              </a:rPr>
              <a:t>Techn</a:t>
            </a:r>
            <a:r>
              <a:rPr lang="en-US" sz="2400" kern="0" dirty="0" smtClean="0">
                <a:solidFill>
                  <a:srgbClr val="000099"/>
                </a:solidFill>
                <a:latin typeface="Arial" charset="0"/>
              </a:rPr>
              <a:t>. room A336</a:t>
            </a:r>
            <a:endParaRPr lang="en-US" sz="2400" kern="0" dirty="0">
              <a:solidFill>
                <a:srgbClr val="000099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00099"/>
                </a:solidFill>
                <a:latin typeface="Arial" charset="0"/>
              </a:rPr>
              <a:t>just under reactor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 m</a:t>
            </a:r>
            <a:r>
              <a:rPr lang="en-US" sz="2400" kern="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kern="0" dirty="0">
                <a:solidFill>
                  <a:srgbClr val="000099"/>
                </a:solidFill>
                <a:latin typeface="Arial" charset="0"/>
              </a:rPr>
              <a:t>only!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5 10</a:t>
            </a:r>
            <a:r>
              <a:rPr lang="en-US" sz="2400" kern="0" baseline="30000" dirty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13 </a:t>
            </a:r>
            <a:r>
              <a:rPr lang="en-US" sz="2400" kern="0" dirty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/</a:t>
            </a:r>
            <a:r>
              <a:rPr lang="en-US" sz="2400" kern="0" dirty="0" smtClean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cm</a:t>
            </a:r>
            <a:r>
              <a:rPr lang="en-US" sz="2400" kern="0" baseline="30000" dirty="0" smtClean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/s</a:t>
            </a:r>
            <a:endParaRPr lang="en-US" sz="2400" kern="0" dirty="0">
              <a:solidFill>
                <a:srgbClr val="010199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7004611" y="3371956"/>
            <a:ext cx="1452680" cy="381759"/>
          </a:xfrm>
          <a:prstGeom prst="wedgeRectCallout">
            <a:avLst>
              <a:gd name="adj1" fmla="val -104115"/>
              <a:gd name="adj2" fmla="val 998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Cooling Pond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7486057" y="426788"/>
            <a:ext cx="1586914" cy="503582"/>
          </a:xfrm>
          <a:prstGeom prst="flowChartPunchedTap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7954" y="68350"/>
            <a:ext cx="3303432" cy="1717733"/>
          </a:xfrm>
          <a:prstGeom prst="rect">
            <a:avLst/>
          </a:prstGeom>
          <a:solidFill>
            <a:srgbClr val="33CCCC">
              <a:alpha val="61000"/>
            </a:srgbClr>
          </a:solidFill>
          <a:ln w="9525">
            <a:solidFill>
              <a:srgbClr val="010199"/>
            </a:solidFill>
            <a:miter lim="800000"/>
            <a:headEnd/>
            <a:tailEnd/>
          </a:ln>
          <a:effectLst/>
        </p:spPr>
        <p:txBody>
          <a:bodyPr wrap="square" lIns="90000" tIns="216000" rIns="90000" bIns="144000" anchorCtr="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Overburden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(reactor, building,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shielding, cooling pond,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etc.):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~50 m of water eq.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2449" y="68350"/>
            <a:ext cx="3410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Reactor building of the  B-320 project </a:t>
            </a:r>
            <a:endParaRPr lang="en-US" sz="1600" b="1" dirty="0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7494809" y="809135"/>
            <a:ext cx="1586914" cy="450796"/>
          </a:xfrm>
          <a:prstGeom prst="flowChartPunchedTap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7486057" y="154460"/>
            <a:ext cx="1586914" cy="44049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taking with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DANSS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detector requires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0303" y="2174878"/>
            <a:ext cx="8442103" cy="3951288"/>
          </a:xfrm>
        </p:spPr>
        <p:txBody>
          <a:bodyPr/>
          <a:lstStyle/>
          <a:p>
            <a:r>
              <a:rPr lang="en-US" sz="1800" dirty="0" smtClean="0">
                <a:latin typeface="Comic Sans MS" panose="030F0702030302020204" pitchFamily="66" charset="0"/>
              </a:rPr>
              <a:t>Permanent presence of 2 physicists at KNPP</a:t>
            </a:r>
            <a:r>
              <a:rPr lang="en-US" sz="1800" dirty="0">
                <a:latin typeface="Comic Sans MS" panose="030F0702030302020204" pitchFamily="66" charset="0"/>
              </a:rPr>
              <a:t>,</a:t>
            </a:r>
            <a:r>
              <a:rPr lang="en-US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err="1" smtClean="0">
                <a:latin typeface="Comic Sans MS" panose="030F0702030302020204" pitchFamily="66" charset="0"/>
              </a:rPr>
              <a:t>Udomlya</a:t>
            </a:r>
            <a:r>
              <a:rPr lang="en-US" sz="1800" dirty="0" smtClean="0">
                <a:latin typeface="Comic Sans MS" panose="030F0702030302020204" pitchFamily="66" charset="0"/>
              </a:rPr>
              <a:t>, </a:t>
            </a:r>
            <a:r>
              <a:rPr lang="en-US" sz="1800" dirty="0" err="1" smtClean="0">
                <a:latin typeface="Comic Sans MS" panose="030F0702030302020204" pitchFamily="66" charset="0"/>
              </a:rPr>
              <a:t>Tver</a:t>
            </a:r>
            <a:r>
              <a:rPr lang="en-US" sz="1800" dirty="0" smtClean="0">
                <a:latin typeface="Comic Sans MS" panose="030F0702030302020204" pitchFamily="66" charset="0"/>
              </a:rPr>
              <a:t> reg.           </a:t>
            </a:r>
            <a:r>
              <a:rPr lang="en-US" sz="1800" dirty="0">
                <a:latin typeface="Comic Sans MS" panose="030F0702030302020204" pitchFamily="66" charset="0"/>
              </a:rPr>
              <a:t>R</a:t>
            </a:r>
            <a:r>
              <a:rPr lang="en-US" sz="1800" dirty="0" smtClean="0">
                <a:latin typeface="Comic Sans MS" panose="030F0702030302020204" pitchFamily="66" charset="0"/>
              </a:rPr>
              <a:t>egular one-week shifts (living expenses + transportation by 2×285 km) </a:t>
            </a:r>
          </a:p>
          <a:p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Maintenance and repair of the spectrometer equipment (if needed).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     Episodic visits of 2-3 engineers (once per 2-3 months)</a:t>
            </a:r>
          </a:p>
          <a:p>
            <a:endParaRPr lang="en-US" sz="1800" dirty="0" smtClean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Assistance </a:t>
            </a:r>
            <a:r>
              <a:rPr lang="en-US" sz="1800" dirty="0">
                <a:latin typeface="Comic Sans MS" panose="030F0702030302020204" pitchFamily="66" charset="0"/>
              </a:rPr>
              <a:t>of local KNPP </a:t>
            </a:r>
            <a:r>
              <a:rPr lang="en-US" sz="1800" dirty="0" smtClean="0">
                <a:latin typeface="Comic Sans MS" panose="030F0702030302020204" pitchFamily="66" charset="0"/>
              </a:rPr>
              <a:t>personnel</a:t>
            </a:r>
            <a:endParaRPr lang="ru-RU" sz="1800" dirty="0" smtClean="0">
              <a:latin typeface="Comic Sans MS" panose="030F0702030302020204" pitchFamily="66" charset="0"/>
            </a:endParaRPr>
          </a:p>
          <a:p>
            <a:endParaRPr lang="ru-RU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Rent of an office in </a:t>
            </a:r>
            <a:r>
              <a:rPr lang="en-US" sz="1800" dirty="0" err="1" smtClean="0">
                <a:latin typeface="Comic Sans MS" panose="030F0702030302020204" pitchFamily="66" charset="0"/>
              </a:rPr>
              <a:t>Udomlya</a:t>
            </a:r>
            <a:endParaRPr lang="en-US" sz="1800" dirty="0" smtClean="0">
              <a:latin typeface="Comic Sans MS" panose="030F0702030302020204" pitchFamily="66" charset="0"/>
            </a:endParaRPr>
          </a:p>
          <a:p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		        	 total expenses:   		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$30k/y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Participation in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Triple entente” </a:t>
            </a:r>
            <a:b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(Neutrino4 + NEOS + JINR)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requires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0303" y="2174878"/>
            <a:ext cx="8442103" cy="3951288"/>
          </a:xfrm>
        </p:spPr>
        <p:txBody>
          <a:bodyPr/>
          <a:lstStyle/>
          <a:p>
            <a:r>
              <a:rPr lang="en-US" sz="1800" dirty="0" smtClean="0">
                <a:latin typeface="Comic Sans MS" panose="030F0702030302020204" pitchFamily="66" charset="0"/>
              </a:rPr>
              <a:t>Purchase 200 muon-veto detectors (</a:t>
            </a:r>
            <a:r>
              <a:rPr lang="en-US" sz="1800" dirty="0" err="1" smtClean="0">
                <a:latin typeface="Comic Sans MS" panose="030F0702030302020204" pitchFamily="66" charset="0"/>
              </a:rPr>
              <a:t>Rykalin</a:t>
            </a:r>
            <a:r>
              <a:rPr lang="en-US" sz="1800" dirty="0" smtClean="0">
                <a:latin typeface="Comic Sans MS" panose="030F0702030302020204" pitchFamily="66" charset="0"/>
              </a:rPr>
              <a:t>, </a:t>
            </a:r>
            <a:r>
              <a:rPr lang="en-US" sz="1800" dirty="0" err="1" smtClean="0">
                <a:latin typeface="Comic Sans MS" panose="030F0702030302020204" pitchFamily="66" charset="0"/>
              </a:rPr>
              <a:t>Protvino</a:t>
            </a:r>
            <a:r>
              <a:rPr lang="en-US" sz="1800" dirty="0" smtClean="0">
                <a:latin typeface="Comic Sans MS" panose="030F0702030302020204" pitchFamily="66" charset="0"/>
              </a:rPr>
              <a:t>)		$130k </a:t>
            </a:r>
          </a:p>
          <a:p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Intermediation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between PNPI.RU + NIIAR.RU and CUP.KR </a:t>
            </a: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     Custom formalities, visits, transportation, accommodation, etc.	$ 30k</a:t>
            </a: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Data exchange, analysis, discussions, collaboration meetings	$ 10k</a:t>
            </a:r>
            <a:endParaRPr lang="ru-RU" sz="1800" dirty="0" smtClean="0">
              <a:latin typeface="Comic Sans MS" panose="030F0702030302020204" pitchFamily="66" charset="0"/>
            </a:endParaRPr>
          </a:p>
          <a:p>
            <a:endParaRPr lang="ru-RU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		         	total expenses:   		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$170k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3" y="1068946"/>
            <a:ext cx="4549241" cy="36769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05" y="1130758"/>
            <a:ext cx="4264208" cy="35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42" y="89946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Creation of two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="1" baseline="30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detectors requires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913" y="1164683"/>
            <a:ext cx="3863662" cy="639762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aseline="300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(ÚTEF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ČVUT, Prague</a:t>
            </a:r>
            <a:r>
              <a:rPr lang="ru-RU" sz="18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0303" y="1867503"/>
            <a:ext cx="4464729" cy="4855270"/>
          </a:xfrm>
        </p:spPr>
        <p:txBody>
          <a:bodyPr/>
          <a:lstStyle/>
          <a:p>
            <a:r>
              <a:rPr lang="en-US" sz="1800" dirty="0" smtClean="0">
                <a:latin typeface="Comic Sans MS" panose="030F0702030302020204" pitchFamily="66" charset="0"/>
              </a:rPr>
              <a:t>8+2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PMT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H13543-20		$25k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80+10 </a:t>
            </a:r>
            <a:r>
              <a:rPr lang="en-US" sz="1800" dirty="0">
                <a:latin typeface="Comic Sans MS" panose="030F0702030302020204" pitchFamily="66" charset="0"/>
              </a:rPr>
              <a:t>MPPC S13360-3075PE </a:t>
            </a:r>
            <a:r>
              <a:rPr lang="en-US" sz="1800" dirty="0" smtClean="0">
                <a:latin typeface="Comic Sans MS" panose="030F0702030302020204" pitchFamily="66" charset="0"/>
              </a:rPr>
              <a:t>	$10k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MPPC front-end electronics	$30k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VME crate + ACQ electronics	$30k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ACQ PC + data disks		$ 4k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8</a:t>
            </a:r>
            <a:r>
              <a:rPr lang="en-US" sz="1800" dirty="0" smtClean="0">
                <a:latin typeface="Comic Sans MS" panose="030F0702030302020204" pitchFamily="66" charset="0"/>
              </a:rPr>
              <a:t>0 scintillator plates (NUVIA)	$10k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WLS fibers (1.2 km)		$ 5k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32 sc. </a:t>
            </a:r>
            <a:r>
              <a:rPr lang="en-US" sz="1800" dirty="0">
                <a:latin typeface="Comic Sans MS" panose="030F0702030302020204" pitchFamily="66" charset="0"/>
              </a:rPr>
              <a:t>p</a:t>
            </a:r>
            <a:r>
              <a:rPr lang="en-US" sz="1800" dirty="0" smtClean="0">
                <a:latin typeface="Comic Sans MS" panose="030F0702030302020204" pitchFamily="66" charset="0"/>
              </a:rPr>
              <a:t>lates (Mu-veto)	$40k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32</a:t>
            </a:r>
            <a:r>
              <a:rPr lang="ru-RU" sz="1800" dirty="0">
                <a:latin typeface="Comic Sans MS" panose="030F0702030302020204" pitchFamily="66" charset="0"/>
              </a:rPr>
              <a:t> </a:t>
            </a:r>
            <a:r>
              <a:rPr lang="en-US" sz="1800" dirty="0">
                <a:latin typeface="Comic Sans MS" panose="030F0702030302020204" pitchFamily="66" charset="0"/>
              </a:rPr>
              <a:t>PMT</a:t>
            </a:r>
            <a:r>
              <a:rPr lang="ru-RU" sz="1800" dirty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H10721-20 (Mu-veto)	$16k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CHB + </a:t>
            </a:r>
            <a:r>
              <a:rPr lang="en-US" sz="1800" dirty="0" err="1" smtClean="0">
                <a:latin typeface="Comic Sans MS" panose="030F0702030302020204" pitchFamily="66" charset="0"/>
              </a:rPr>
              <a:t>Pb</a:t>
            </a:r>
            <a:r>
              <a:rPr lang="en-US" sz="1800" dirty="0" smtClean="0">
                <a:latin typeface="Comic Sans MS" panose="030F0702030302020204" pitchFamily="66" charset="0"/>
              </a:rPr>
              <a:t> (shielding)		$60k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Cables, connectors, etc.	$10k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Mechanics			$15k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Transportation, mounting, etc.	$15k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		           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$270k</a:t>
            </a:r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44277" y="1227740"/>
            <a:ext cx="3771311" cy="639762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#2 </a:t>
            </a:r>
            <a:r>
              <a:rPr lang="en-US" sz="1800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(DLNP JINR, </a:t>
            </a:r>
            <a:r>
              <a:rPr lang="en-US" sz="18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ru-RU" sz="1800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867502"/>
            <a:ext cx="4428133" cy="4258664"/>
          </a:xfrm>
        </p:spPr>
        <p:txBody>
          <a:bodyPr/>
          <a:lstStyle/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8+2</a:t>
            </a:r>
            <a:r>
              <a:rPr lang="ru-RU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PMT</a:t>
            </a:r>
            <a:r>
              <a:rPr lang="ru-RU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H13543-20		$25k</a:t>
            </a:r>
          </a:p>
          <a:p>
            <a:pPr lvl="0"/>
            <a:r>
              <a:rPr lang="ru-RU" sz="1800" dirty="0" smtClean="0">
                <a:latin typeface="Comic Sans MS" panose="030F0702030302020204" pitchFamily="66" charset="0"/>
              </a:rPr>
              <a:t>80</a:t>
            </a:r>
            <a:r>
              <a:rPr lang="en-US" sz="1800" dirty="0" smtClean="0">
                <a:latin typeface="Comic Sans MS" panose="030F0702030302020204" pitchFamily="66" charset="0"/>
              </a:rPr>
              <a:t>+2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PMT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>
                <a:latin typeface="Comic Sans MS" panose="030F0702030302020204" pitchFamily="66" charset="0"/>
              </a:rPr>
              <a:t>H</a:t>
            </a:r>
            <a:r>
              <a:rPr lang="ru-RU" sz="1800" dirty="0" smtClean="0">
                <a:latin typeface="Comic Sans MS" panose="030F0702030302020204" pitchFamily="66" charset="0"/>
              </a:rPr>
              <a:t>10721-20</a:t>
            </a:r>
            <a:r>
              <a:rPr lang="en-US" sz="1800" dirty="0" smtClean="0">
                <a:latin typeface="Comic Sans MS" panose="030F0702030302020204" pitchFamily="66" charset="0"/>
              </a:rPr>
              <a:t>		$40k</a:t>
            </a: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PMT front-end electronics (?) 	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VME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crate + ACQ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electronics	$30k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ACQ PC + data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disks		$ 4k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80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scintillator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plates (NUVIA)	$10k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WLS fibers (1.2 km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		$ 5k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32 sc. plates (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Mu-veto)	$40k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32 PMT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H10721-20 (Mu-veto)	$16k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CHB + </a:t>
            </a:r>
            <a:r>
              <a:rPr lang="en-US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Pb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(shielding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		$60k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Cables, connectors, etc.	$10k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Mechanics			$</a:t>
            </a:r>
            <a:r>
              <a:rPr lang="en-US" sz="1800" dirty="0" smtClean="0">
                <a:latin typeface="Comic Sans MS" panose="030F0702030302020204" pitchFamily="66" charset="0"/>
              </a:rPr>
              <a:t>15k</a:t>
            </a:r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>
                <a:latin typeface="Comic Sans MS" panose="030F0702030302020204" pitchFamily="66" charset="0"/>
              </a:rPr>
              <a:t>Transportation, mounting, etc.	$</a:t>
            </a:r>
            <a:r>
              <a:rPr lang="en-US" sz="1800" dirty="0" smtClean="0">
                <a:latin typeface="Comic Sans MS" panose="030F0702030302020204" pitchFamily="66" charset="0"/>
              </a:rPr>
              <a:t>15k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	           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$270k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27580"/>
              </p:ext>
            </p:extLst>
          </p:nvPr>
        </p:nvGraphicFramePr>
        <p:xfrm>
          <a:off x="837131" y="1255689"/>
          <a:ext cx="7340955" cy="5364052"/>
        </p:xfrm>
        <a:graphic>
          <a:graphicData uri="http://schemas.openxmlformats.org/drawingml/2006/table">
            <a:tbl>
              <a:tblPr firstRow="1" firstCol="1" bandRow="1"/>
              <a:tblGrid>
                <a:gridCol w="1896801"/>
                <a:gridCol w="568804"/>
                <a:gridCol w="485411"/>
                <a:gridCol w="487771"/>
                <a:gridCol w="487771"/>
                <a:gridCol w="487771"/>
                <a:gridCol w="487771"/>
                <a:gridCol w="487771"/>
                <a:gridCol w="487771"/>
                <a:gridCol w="487771"/>
                <a:gridCol w="487771"/>
                <a:gridCol w="487771"/>
              </a:tblGrid>
              <a:tr h="382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Neutrino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spectrometer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DANSS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900" b="1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(#2)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JINR staff member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activity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6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participation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Maintenance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Regular shifts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analysis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 simulations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R&amp;D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Mounting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ACQ electronics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analysis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 simulations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</a:tr>
              <a:tr h="2082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V.B.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Brudanin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</a:t>
                      </a:r>
                      <a:r>
                        <a:rPr lang="ru-RU" sz="9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ru-RU" sz="9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</a:t>
                      </a:r>
                      <a:r>
                        <a:rPr lang="ru-RU" sz="9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works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V.G.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Egorov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and participation in all works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Fomina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Kazartcev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A.S.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Kuznetsov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Medvedev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1900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A.G.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Olshevsky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of some works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I.E.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Rozova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Rumyantseva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Ye.A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Shevchik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Shirchenko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Yu.A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Shitov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Zhitnikov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D.R.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Zinatulina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6062" y="0"/>
            <a:ext cx="8854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The DLNP JINR participants</a:t>
            </a:r>
            <a:r>
              <a:rPr lang="en-US" dirty="0"/>
              <a:t> : continuation of works with the </a:t>
            </a:r>
            <a:r>
              <a:rPr lang="en-US" b="1" dirty="0"/>
              <a:t>DANSS</a:t>
            </a:r>
            <a:r>
              <a:rPr lang="en-US" dirty="0"/>
              <a:t> detector (regular shifts, maintenance, data analysis); development, creation and exploitation of the </a:t>
            </a:r>
            <a:r>
              <a:rPr lang="en-US" b="1" dirty="0"/>
              <a:t>S</a:t>
            </a:r>
            <a:r>
              <a:rPr lang="en-US" b="1" baseline="30000" dirty="0"/>
              <a:t>3</a:t>
            </a:r>
            <a:r>
              <a:rPr lang="en-US" dirty="0"/>
              <a:t> detector at KNPP (</a:t>
            </a:r>
            <a:r>
              <a:rPr lang="en-US" i="1" dirty="0"/>
              <a:t>R&amp;D</a:t>
            </a:r>
            <a:r>
              <a:rPr lang="en-US" dirty="0"/>
              <a:t>, mounting, electronics, data analysis).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9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775" y="1262130"/>
            <a:ext cx="8854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The ITEP and LPI RAS participants (Moscow)</a:t>
            </a:r>
            <a:r>
              <a:rPr lang="en-US" dirty="0"/>
              <a:t> : </a:t>
            </a:r>
            <a:r>
              <a:rPr lang="en-US" dirty="0" err="1"/>
              <a:t>I.G.Alexeev</a:t>
            </a:r>
            <a:r>
              <a:rPr lang="en-US" dirty="0"/>
              <a:t>, </a:t>
            </a:r>
            <a:r>
              <a:rPr lang="en-US" dirty="0" err="1"/>
              <a:t>M.V.Danilov</a:t>
            </a:r>
            <a:r>
              <a:rPr lang="en-US" dirty="0"/>
              <a:t>, </a:t>
            </a:r>
            <a:r>
              <a:rPr lang="en-US" dirty="0" err="1"/>
              <a:t>A.S.Kobyakin</a:t>
            </a:r>
            <a:r>
              <a:rPr lang="en-US" dirty="0"/>
              <a:t>, </a:t>
            </a:r>
            <a:r>
              <a:rPr lang="en-US" dirty="0" err="1"/>
              <a:t>I.V.Machihilyan</a:t>
            </a:r>
            <a:r>
              <a:rPr lang="en-US" dirty="0"/>
              <a:t>, </a:t>
            </a:r>
            <a:r>
              <a:rPr lang="en-US" dirty="0" err="1"/>
              <a:t>D.N.Svirida</a:t>
            </a:r>
            <a:r>
              <a:rPr lang="en-US" dirty="0"/>
              <a:t>, </a:t>
            </a:r>
            <a:r>
              <a:rPr lang="en-US" dirty="0" err="1"/>
              <a:t>N.A.Skrobova</a:t>
            </a:r>
            <a:r>
              <a:rPr lang="en-US" dirty="0"/>
              <a:t>, </a:t>
            </a:r>
            <a:r>
              <a:rPr lang="en-US" dirty="0" err="1"/>
              <a:t>A.S.Starostin</a:t>
            </a:r>
            <a:r>
              <a:rPr lang="en-US" dirty="0"/>
              <a:t> - continuation of works with the </a:t>
            </a:r>
            <a:r>
              <a:rPr lang="en-US" b="1" dirty="0"/>
              <a:t>DANSS</a:t>
            </a:r>
            <a:r>
              <a:rPr lang="en-US" dirty="0"/>
              <a:t> detector (data analysis, MC simulations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  <a:p>
            <a:r>
              <a:rPr lang="en-US" u="sng" dirty="0"/>
              <a:t>The ÚTEF ČVUT participants (Prague)</a:t>
            </a:r>
            <a:r>
              <a:rPr lang="en-US" dirty="0"/>
              <a:t>: </a:t>
            </a:r>
            <a:r>
              <a:rPr lang="en-US" dirty="0" err="1"/>
              <a:t>M.Špavorová</a:t>
            </a:r>
            <a:r>
              <a:rPr lang="en-US" dirty="0"/>
              <a:t>, </a:t>
            </a:r>
            <a:r>
              <a:rPr lang="en-US" dirty="0" err="1"/>
              <a:t>L.Fajt</a:t>
            </a:r>
            <a:r>
              <a:rPr lang="en-US" dirty="0"/>
              <a:t>, </a:t>
            </a:r>
            <a:r>
              <a:rPr lang="en-US" dirty="0" err="1"/>
              <a:t>R.Hodák</a:t>
            </a:r>
            <a:r>
              <a:rPr lang="en-US" dirty="0"/>
              <a:t>, </a:t>
            </a:r>
            <a:r>
              <a:rPr lang="en-US" dirty="0" err="1"/>
              <a:t>Z.Hons</a:t>
            </a:r>
            <a:r>
              <a:rPr lang="en-US" dirty="0"/>
              <a:t>, </a:t>
            </a:r>
            <a:r>
              <a:rPr lang="en-US" dirty="0" err="1"/>
              <a:t>F.Mamedov</a:t>
            </a:r>
            <a:r>
              <a:rPr lang="en-US" dirty="0"/>
              <a:t>, </a:t>
            </a:r>
            <a:r>
              <a:rPr lang="en-US" dirty="0" err="1"/>
              <a:t>P.Přidal</a:t>
            </a:r>
            <a:r>
              <a:rPr lang="en-US" dirty="0"/>
              <a:t>, </a:t>
            </a:r>
            <a:r>
              <a:rPr lang="en-US" dirty="0" err="1"/>
              <a:t>E.Rukhadze</a:t>
            </a:r>
            <a:r>
              <a:rPr lang="en-US" dirty="0"/>
              <a:t>, </a:t>
            </a:r>
            <a:r>
              <a:rPr lang="en-US" dirty="0" err="1"/>
              <a:t>I.Štekl</a:t>
            </a:r>
            <a:r>
              <a:rPr lang="en-US" dirty="0"/>
              <a:t>, </a:t>
            </a:r>
            <a:r>
              <a:rPr lang="en-US" dirty="0" err="1"/>
              <a:t>J.Vlášek</a:t>
            </a:r>
            <a:r>
              <a:rPr lang="en-US" dirty="0"/>
              <a:t> - development, creation and exploitation of the </a:t>
            </a:r>
            <a:r>
              <a:rPr lang="en-US" b="1" dirty="0"/>
              <a:t>S</a:t>
            </a:r>
            <a:r>
              <a:rPr lang="en-US" b="1" baseline="30000" dirty="0"/>
              <a:t>3</a:t>
            </a:r>
            <a:r>
              <a:rPr lang="en-US" dirty="0"/>
              <a:t> detector at </a:t>
            </a:r>
            <a:r>
              <a:rPr lang="en-US" dirty="0" err="1"/>
              <a:t>Temelin</a:t>
            </a:r>
            <a:r>
              <a:rPr lang="en-US" dirty="0"/>
              <a:t> NPP. </a:t>
            </a:r>
            <a:endParaRPr lang="ru-RU" dirty="0"/>
          </a:p>
          <a:p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" y="0"/>
            <a:ext cx="91401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6641" y="150222"/>
            <a:ext cx="126028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Oct 2015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265714" y="6270171"/>
            <a:ext cx="1882589" cy="434148"/>
          </a:xfrm>
          <a:prstGeom prst="wedgeRectCallout">
            <a:avLst>
              <a:gd name="adj1" fmla="val 49805"/>
              <a:gd name="adj2" fmla="val -212157"/>
            </a:avLst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noProof="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.Zhitnikov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7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722686"/>
              </p:ext>
            </p:extLst>
          </p:nvPr>
        </p:nvGraphicFramePr>
        <p:xfrm>
          <a:off x="282208" y="0"/>
          <a:ext cx="8317653" cy="664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Plot" r:id="rId4" imgW="7689960" imgH="6146280" progId="Grapher.Document">
                  <p:embed/>
                </p:oleObj>
              </mc:Choice>
              <mc:Fallback>
                <p:oleObj name="Plot" r:id="rId4" imgW="7689960" imgH="61462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208" y="0"/>
                        <a:ext cx="8317653" cy="6648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25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43" y="1496291"/>
            <a:ext cx="4303592" cy="499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" y="1298864"/>
            <a:ext cx="4556584" cy="52927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922" y="4114799"/>
            <a:ext cx="452177" cy="1564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7732" y="199255"/>
            <a:ext cx="38507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Up:  	L=10.7 m	2.0 days</a:t>
            </a:r>
          </a:p>
          <a:p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Md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	L=11.7 m		2.3 days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Dn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	L=12.7 m	2.7 days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o</a:t>
            </a:r>
            <a:r>
              <a:rPr lang="en-US" dirty="0" smtClean="0">
                <a:latin typeface="Comic Sans MS" panose="030F0702030302020204" pitchFamily="66" charset="0"/>
              </a:rPr>
              <a:t>n-line moving  (t=4 min)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752336">
            <a:off x="6586093" y="2156122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20 </a:t>
            </a:r>
            <a:r>
              <a:rPr lang="en-US" sz="2400" b="1" dirty="0" err="1" smtClean="0">
                <a:latin typeface="Comic Sans MS" panose="030F0702030302020204" pitchFamily="66" charset="0"/>
              </a:rPr>
              <a:t>tn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0465" y="-4804"/>
            <a:ext cx="5718362" cy="6952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Background monitoring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2132" y="822191"/>
            <a:ext cx="8815028" cy="5724606"/>
          </a:xfrm>
        </p:spPr>
        <p:txBody>
          <a:bodyPr/>
          <a:lstStyle/>
          <a:p>
            <a:r>
              <a:rPr lang="en-US" dirty="0" err="1" smtClean="0"/>
              <a:t>HPGe</a:t>
            </a:r>
            <a:r>
              <a:rPr lang="en-US" dirty="0" smtClean="0"/>
              <a:t> and “</a:t>
            </a:r>
            <a:r>
              <a:rPr lang="en-US" dirty="0" err="1" smtClean="0"/>
              <a:t>MuMeter</a:t>
            </a:r>
            <a:r>
              <a:rPr lang="en-US" dirty="0" smtClean="0"/>
              <a:t>” measurements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Four </a:t>
            </a:r>
            <a:r>
              <a:rPr lang="en-US" dirty="0" err="1" smtClean="0"/>
              <a:t>NaI</a:t>
            </a:r>
            <a:r>
              <a:rPr lang="en-US" dirty="0" smtClean="0"/>
              <a:t> (3’x3’):  1 inside + 3 outside the DANSS shield</a:t>
            </a:r>
          </a:p>
          <a:p>
            <a:pPr marL="0" indent="0">
              <a:buNone/>
            </a:pPr>
            <a:r>
              <a:rPr lang="en-US" dirty="0" smtClean="0"/>
              <a:t>                             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(ON – OFF) visible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/>
              <a:t>Three </a:t>
            </a:r>
            <a:r>
              <a:rPr lang="en-US" b="1" baseline="30000" dirty="0" smtClean="0"/>
              <a:t>3</a:t>
            </a:r>
            <a:r>
              <a:rPr lang="en-US" dirty="0" smtClean="0"/>
              <a:t>He neutron counters: 1 inside +2 outside the shield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313525" y="4917781"/>
          <a:ext cx="2093316" cy="1149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0" name="Plot" r:id="rId4" imgW="5581440" imgH="3065040" progId="Grapher.Document">
                  <p:embed/>
                </p:oleObj>
              </mc:Choice>
              <mc:Fallback>
                <p:oleObj name="Plot" r:id="rId4" imgW="5581440" imgH="30650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525" y="4917781"/>
                        <a:ext cx="2093316" cy="1149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209691" y="4402951"/>
          <a:ext cx="1780092" cy="166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1" name="Plot" r:id="rId6" imgW="5279760" imgH="4937760" progId="Grapher.Document">
                  <p:embed/>
                </p:oleObj>
              </mc:Choice>
              <mc:Fallback>
                <p:oleObj name="Plot" r:id="rId6" imgW="5279760" imgH="49377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9691" y="4402951"/>
                        <a:ext cx="1780092" cy="166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2562145" y="4538832"/>
          <a:ext cx="3189509" cy="16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" name="Plot" r:id="rId8" imgW="6156000" imgH="3159720" progId="Grapher.Document">
                  <p:embed/>
                </p:oleObj>
              </mc:Choice>
              <mc:Fallback>
                <p:oleObj name="Plot" r:id="rId8" imgW="6156000" imgH="31597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62145" y="4538832"/>
                        <a:ext cx="3189509" cy="163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99796" y="4516438"/>
            <a:ext cx="3655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 smtClean="0">
                <a:solidFill>
                  <a:prstClr val="black"/>
                </a:solidFill>
              </a:rPr>
              <a:t>n =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0.57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shld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(OFF)</a:t>
            </a:r>
          </a:p>
          <a:p>
            <a:r>
              <a:rPr lang="el-GR" dirty="0">
                <a:solidFill>
                  <a:prstClr val="black"/>
                </a:solidFill>
              </a:rPr>
              <a:t>Φ</a:t>
            </a:r>
            <a:r>
              <a:rPr lang="en-US" dirty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300.4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outside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shld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 smtClean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0.03     inside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shld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(OFF)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 smtClean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0.04     inside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shld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(ON)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6.0   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plein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-air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313525" y="1451138"/>
          <a:ext cx="4967488" cy="1305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3" name="Plot" r:id="rId10" imgW="5999040" imgH="1575720" progId="Grapher.Document">
                  <p:embed/>
                </p:oleObj>
              </mc:Choice>
              <mc:Fallback>
                <p:oleObj name="Plot" r:id="rId10" imgW="5999040" imgH="15757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3525" y="1451138"/>
                        <a:ext cx="4967488" cy="1305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5511867" y="858746"/>
          <a:ext cx="1535199" cy="1859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4" name="Plot" r:id="rId12" imgW="5527800" imgH="6694920" progId="Grapher.Document">
                  <p:embed/>
                </p:oleObj>
              </mc:Choice>
              <mc:Fallback>
                <p:oleObj name="Plot" r:id="rId12" imgW="5527800" imgH="66949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11867" y="858746"/>
                        <a:ext cx="1535199" cy="1859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7047066" y="1024677"/>
          <a:ext cx="1699278" cy="1655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" name="Plot" r:id="rId14" imgW="6519960" imgH="6352560" progId="Grapher.Document">
                  <p:embed/>
                </p:oleObj>
              </mc:Choice>
              <mc:Fallback>
                <p:oleObj name="Plot" r:id="rId14" imgW="6519960" imgH="63525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47066" y="1024677"/>
                        <a:ext cx="1699278" cy="1655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15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571"/>
            <a:ext cx="7886700" cy="78726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latin typeface="Comic Sans MS" panose="030F0702030302020204" pitchFamily="66" charset="0"/>
              </a:rPr>
              <a:t>Calibration with</a:t>
            </a:r>
            <a:r>
              <a:rPr lang="en-US" sz="22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60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Co,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22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Na,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137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Cs,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248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Cm 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93" y="3054246"/>
            <a:ext cx="1465541" cy="106096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723778"/>
            <a:ext cx="2905969" cy="1330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58" y="1444910"/>
            <a:ext cx="3092818" cy="2180728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797452" y="3158425"/>
            <a:ext cx="2015500" cy="516423"/>
          </a:xfrm>
          <a:prstGeom prst="wedgeRectCallout">
            <a:avLst>
              <a:gd name="adj1" fmla="val 26989"/>
              <a:gd name="adj2" fmla="val -17080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Teflon capillary</a:t>
            </a:r>
            <a:endParaRPr lang="ru-RU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462116" y="1438458"/>
          <a:ext cx="2275595" cy="223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" name="Plot" r:id="rId7" imgW="6081840" imgH="5977080" progId="Grapher.Document">
                  <p:embed/>
                </p:oleObj>
              </mc:Choice>
              <mc:Fallback>
                <p:oleObj name="Plot" r:id="rId7" imgW="6081840" imgH="597708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16" y="1438458"/>
                        <a:ext cx="2275595" cy="2236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822210" y="4231823"/>
            <a:ext cx="2949520" cy="2148363"/>
            <a:chOff x="5188535" y="1838666"/>
            <a:chExt cx="6770943" cy="4947798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5188535" y="2476610"/>
            <a:ext cx="5636171" cy="3831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3" name="Plot" r:id="rId9" imgW="5994720" imgH="4075560" progId="Grapher.Document">
                    <p:embed/>
                  </p:oleObj>
                </mc:Choice>
                <mc:Fallback>
                  <p:oleObj name="Plot" r:id="rId9" imgW="5994720" imgH="4075560" progId="Grapher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8535" y="2476610"/>
                          <a:ext cx="5636171" cy="383158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7796812" y="6183962"/>
              <a:ext cx="4162666" cy="602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prstClr val="black"/>
                  </a:solidFill>
                </a:rPr>
                <a:t>Time (Prompt – Delayed), </a:t>
              </a:r>
              <a:r>
                <a:rPr lang="el-GR" sz="1100" dirty="0" smtClean="0">
                  <a:solidFill>
                    <a:prstClr val="black"/>
                  </a:solidFill>
                </a:rPr>
                <a:t>μ</a:t>
              </a:r>
              <a:r>
                <a:rPr lang="en-US" sz="1100" dirty="0" smtClean="0">
                  <a:solidFill>
                    <a:prstClr val="black"/>
                  </a:solidFill>
                </a:rPr>
                <a:t>s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11269" y="1838666"/>
              <a:ext cx="3400785" cy="637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IBD time distribution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0" y="3880823"/>
            <a:ext cx="2088236" cy="2475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32" y="3847150"/>
            <a:ext cx="2145046" cy="25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WenQuanYi Zen Hei Sharp"/>
        <a:cs typeface="WenQuanYi Zen Hei Sharp"/>
      </a:majorFont>
      <a:minorFont>
        <a:latin typeface="Arial"/>
        <a:ea typeface="WenQuanYi Zen Hei Sharp"/>
        <a:cs typeface="WenQuanYi Zen Hei Sharp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5252</TotalTime>
  <Words>2316</Words>
  <Application>Microsoft Office PowerPoint</Application>
  <PresentationFormat>Экран (4:3)</PresentationFormat>
  <Paragraphs>452</Paragraphs>
  <Slides>45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74" baseType="lpstr">
      <vt:lpstr>Arial</vt:lpstr>
      <vt:lpstr>Arial Black</vt:lpstr>
      <vt:lpstr>Calibri</vt:lpstr>
      <vt:lpstr>Calibri Light</vt:lpstr>
      <vt:lpstr>Cambria Math</vt:lpstr>
      <vt:lpstr>Comic Sans MS</vt:lpstr>
      <vt:lpstr>DejaVu Sans</vt:lpstr>
      <vt:lpstr>StarSymbol</vt:lpstr>
      <vt:lpstr>Symbol</vt:lpstr>
      <vt:lpstr>Tahoma</vt:lpstr>
      <vt:lpstr>Times New Roman</vt:lpstr>
      <vt:lpstr>WenQuanYi Zen Hei Sharp</vt:lpstr>
      <vt:lpstr>Wingdings</vt:lpstr>
      <vt:lpstr>DANSS_Munchen_feb_2011</vt:lpstr>
      <vt:lpstr>Тема Office</vt:lpstr>
      <vt:lpstr>1_Тема Office</vt:lpstr>
      <vt:lpstr>Оформление по умолчанию</vt:lpstr>
      <vt:lpstr>3_DANSS_Munchen_feb_2011</vt:lpstr>
      <vt:lpstr>2_Тема Office</vt:lpstr>
      <vt:lpstr>Default Design</vt:lpstr>
      <vt:lpstr>3_Тема Office</vt:lpstr>
      <vt:lpstr>5_Тема Office</vt:lpstr>
      <vt:lpstr>8_Тема Office</vt:lpstr>
      <vt:lpstr>1_DANSS_Munchen_feb_2011</vt:lpstr>
      <vt:lpstr>6_Тема Office</vt:lpstr>
      <vt:lpstr>11_Тема Office</vt:lpstr>
      <vt:lpstr>12_Тема Office</vt:lpstr>
      <vt:lpstr>13_Тема Office</vt:lpstr>
      <vt:lpstr>Plot</vt:lpstr>
      <vt:lpstr>DANSS  JINR (Dubna) + ITEP (Moscow) + …  Detector  of the reactor AntiNeutrino  based on Solid-state Scintillator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Background monitoring</vt:lpstr>
      <vt:lpstr>Calibration with   60Co, 22Na, 137Cs, 248Cm </vt:lpstr>
      <vt:lpstr>Calibration with cosmic muons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Summary</vt:lpstr>
      <vt:lpstr>Perspectives for 2019-2021</vt:lpstr>
      <vt:lpstr>Презентация PowerPoint</vt:lpstr>
      <vt:lpstr>Презентация PowerPoint</vt:lpstr>
      <vt:lpstr>Презентация PowerPoint</vt:lpstr>
      <vt:lpstr>Temelin NPP: 2 x ВВЭР-1000</vt:lpstr>
      <vt:lpstr>(backup slides) </vt:lpstr>
      <vt:lpstr>Detection idea:  Inverse Beta-Decay  in plastic scint. cells interlayed with Gd</vt:lpstr>
      <vt:lpstr>Detection idea:  Inverse Beta-Decay  in plastic scint. cells interlayed with Gd</vt:lpstr>
      <vt:lpstr>Detection idea:  Inverse Beta-Decay  in plastic scint. cells interlayed with Gd</vt:lpstr>
      <vt:lpstr>Detection idea:  Inverse Beta-Decay  in plastic scint. cells interlayed with Gd</vt:lpstr>
      <vt:lpstr>Презентация PowerPoint</vt:lpstr>
      <vt:lpstr>Презентация PowerPoint</vt:lpstr>
      <vt:lpstr>IBD total rate vs. effective distance (burning probability is taken into account)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Data taking with DANSS detector requires: </vt:lpstr>
      <vt:lpstr>Participation in “Triple entente”  (Neutrino4 + NEOS + JINR) requires: </vt:lpstr>
      <vt:lpstr>Презентация PowerPoint</vt:lpstr>
      <vt:lpstr>Creation of two S3 detectors requires: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297</cp:revision>
  <dcterms:created xsi:type="dcterms:W3CDTF">2016-04-03T10:14:26Z</dcterms:created>
  <dcterms:modified xsi:type="dcterms:W3CDTF">2018-01-17T08:00:11Z</dcterms:modified>
</cp:coreProperties>
</file>