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0" r:id="rId3"/>
    <p:sldId id="283" r:id="rId4"/>
    <p:sldId id="287" r:id="rId5"/>
    <p:sldId id="284" r:id="rId6"/>
    <p:sldId id="274" r:id="rId7"/>
    <p:sldId id="293" r:id="rId8"/>
    <p:sldId id="294" r:id="rId9"/>
    <p:sldId id="295" r:id="rId10"/>
    <p:sldId id="262" r:id="rId11"/>
    <p:sldId id="298" r:id="rId12"/>
    <p:sldId id="263" r:id="rId13"/>
    <p:sldId id="271" r:id="rId14"/>
    <p:sldId id="266" r:id="rId15"/>
    <p:sldId id="278" r:id="rId16"/>
    <p:sldId id="259" r:id="rId17"/>
    <p:sldId id="272" r:id="rId18"/>
    <p:sldId id="276" r:id="rId19"/>
    <p:sldId id="277" r:id="rId20"/>
    <p:sldId id="279" r:id="rId21"/>
    <p:sldId id="264" r:id="rId22"/>
    <p:sldId id="280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9" d="100"/>
          <a:sy n="119" d="100"/>
        </p:scale>
        <p:origin x="-49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IAS\2016\s_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870588687316298E-2"/>
          <c:y val="9.4838362565743947E-2"/>
          <c:w val="0.91844991251093611"/>
          <c:h val="0.7080968858131487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Sheet1!$A$1:$A$14</c:f>
              <c:strCache>
                <c:ptCount val="14"/>
                <c:pt idx="0">
                  <c:v>Austria</c:v>
                </c:pt>
                <c:pt idx="1">
                  <c:v>Azerbaijan</c:v>
                </c:pt>
                <c:pt idx="2">
                  <c:v>Belarus</c:v>
                </c:pt>
                <c:pt idx="3">
                  <c:v>Czech Republic</c:v>
                </c:pt>
                <c:pt idx="4">
                  <c:v>Egypt</c:v>
                </c:pt>
                <c:pt idx="5">
                  <c:v>France</c:v>
                </c:pt>
                <c:pt idx="6">
                  <c:v>Germany</c:v>
                </c:pt>
                <c:pt idx="7">
                  <c:v>Iran</c:v>
                </c:pt>
                <c:pt idx="8">
                  <c:v>Mongolia</c:v>
                </c:pt>
                <c:pt idx="9">
                  <c:v>Poland</c:v>
                </c:pt>
                <c:pt idx="10">
                  <c:v>Russia</c:v>
                </c:pt>
                <c:pt idx="11">
                  <c:v>Spain</c:v>
                </c:pt>
                <c:pt idx="12">
                  <c:v>Vietnam</c:v>
                </c:pt>
                <c:pt idx="13">
                  <c:v>JINR</c:v>
                </c:pt>
              </c:strCache>
            </c:strRef>
          </c:cat>
          <c:val>
            <c:numRef>
              <c:f>Sheet1!$B$1:$B$14</c:f>
              <c:numCache>
                <c:formatCode>General</c:formatCode>
                <c:ptCount val="14"/>
              </c:numCache>
            </c:numRef>
          </c:val>
        </c:ser>
        <c:ser>
          <c:idx val="1"/>
          <c:order val="1"/>
          <c:invertIfNegative val="0"/>
          <c:cat>
            <c:strRef>
              <c:f>Sheet1!$A$1:$A$14</c:f>
              <c:strCache>
                <c:ptCount val="14"/>
                <c:pt idx="0">
                  <c:v>Austria</c:v>
                </c:pt>
                <c:pt idx="1">
                  <c:v>Azerbaijan</c:v>
                </c:pt>
                <c:pt idx="2">
                  <c:v>Belarus</c:v>
                </c:pt>
                <c:pt idx="3">
                  <c:v>Czech Republic</c:v>
                </c:pt>
                <c:pt idx="4">
                  <c:v>Egypt</c:v>
                </c:pt>
                <c:pt idx="5">
                  <c:v>France</c:v>
                </c:pt>
                <c:pt idx="6">
                  <c:v>Germany</c:v>
                </c:pt>
                <c:pt idx="7">
                  <c:v>Iran</c:v>
                </c:pt>
                <c:pt idx="8">
                  <c:v>Mongolia</c:v>
                </c:pt>
                <c:pt idx="9">
                  <c:v>Poland</c:v>
                </c:pt>
                <c:pt idx="10">
                  <c:v>Russia</c:v>
                </c:pt>
                <c:pt idx="11">
                  <c:v>Spain</c:v>
                </c:pt>
                <c:pt idx="12">
                  <c:v>Vietnam</c:v>
                </c:pt>
                <c:pt idx="13">
                  <c:v>JINR</c:v>
                </c:pt>
              </c:strCache>
            </c:strRef>
          </c:cat>
          <c:val>
            <c:numRef>
              <c:f>Sheet1!$C$1:$C$14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23</c:v>
                </c:pt>
                <c:pt idx="11">
                  <c:v>1</c:v>
                </c:pt>
                <c:pt idx="12">
                  <c:v>1</c:v>
                </c:pt>
                <c:pt idx="1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094912"/>
        <c:axId val="81104896"/>
      </c:barChart>
      <c:catAx>
        <c:axId val="810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04896"/>
        <c:crosses val="autoZero"/>
        <c:auto val="1"/>
        <c:lblAlgn val="ctr"/>
        <c:lblOffset val="100"/>
        <c:noMultiLvlLbl val="0"/>
      </c:catAx>
      <c:valAx>
        <c:axId val="811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09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B1FCF-3EE0-4CB4-BCE1-8BE7302DADF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2957-922F-4E0F-B9CD-7265657C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406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2957-922F-4E0F-B9CD-7265657CD3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0D172C-5814-4DB3-B34F-71A8DCD51331}" type="slidenum">
              <a:rPr lang="ru-RU"/>
              <a:pPr eaLnBrk="1" hangingPunct="1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1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2957-922F-4E0F-B9CD-7265657CD3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88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8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0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922" y="1713617"/>
            <a:ext cx="8340156" cy="307007"/>
          </a:xfrm>
        </p:spPr>
        <p:txBody>
          <a:bodyPr lIns="0" tIns="0" rIns="0" bIns="0"/>
          <a:lstStyle>
            <a:lvl1pPr>
              <a:defRPr sz="199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1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9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3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5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0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1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2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EC559-F151-4F29-B12C-D37FE8209CC2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4238-2789-4DA5-8897-3397651D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3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" y="0"/>
            <a:ext cx="9139393" cy="1493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4" y="5892145"/>
            <a:ext cx="9139393" cy="96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922" y="1713613"/>
            <a:ext cx="834015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15" y="1577340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75" y="6377968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6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r.ru/" TargetMode="External"/><Relationship Id="rId2" Type="http://schemas.openxmlformats.org/officeDocument/2006/relationships/hyperlink" Target="http://theor.jinr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usy.dubna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r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theor.jinr.ru/~diastp/summer03/Summer-2003.html" TargetMode="External"/><Relationship Id="rId4" Type="http://schemas.openxmlformats.org/officeDocument/2006/relationships/hyperlink" Target="http://theor.jinr.ru/~diastp/winter0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708920"/>
            <a:ext cx="5181637" cy="9989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    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 </a:t>
            </a:r>
            <a:r>
              <a:rPr lang="en-US" sz="2400" dirty="0" smtClean="0"/>
              <a:t>Rector</a:t>
            </a:r>
            <a:r>
              <a:rPr lang="ru-RU" sz="2400" dirty="0" smtClean="0"/>
              <a:t>:            </a:t>
            </a:r>
            <a:r>
              <a:rPr lang="en-US" sz="2400" dirty="0" smtClean="0"/>
              <a:t>A.T. Filippov</a:t>
            </a:r>
            <a:br>
              <a:rPr lang="en-US" sz="2400" dirty="0" smtClean="0"/>
            </a:br>
            <a:r>
              <a:rPr lang="en-US" sz="2400" dirty="0" smtClean="0"/>
              <a:t>       Leaders</a:t>
            </a:r>
            <a:r>
              <a:rPr lang="ru-RU" sz="2400" dirty="0" smtClean="0"/>
              <a:t>:    </a:t>
            </a:r>
            <a:r>
              <a:rPr lang="en-US" sz="2400" dirty="0" smtClean="0"/>
              <a:t>      A.S. </a:t>
            </a:r>
            <a:r>
              <a:rPr lang="en-US" sz="2400" dirty="0" err="1" smtClean="0"/>
              <a:t>Sorin</a:t>
            </a:r>
            <a:r>
              <a:rPr lang="en-US" sz="2400" dirty="0" smtClean="0"/>
              <a:t>, V.V. Voronov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4339" name="Picture 3" descr="bl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3" y="0"/>
            <a:ext cx="64357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5" y="1268760"/>
            <a:ext cx="8229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871991"/>
            <a:ext cx="6831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Main organizers and advisors:</a:t>
            </a:r>
          </a:p>
          <a:p>
            <a:r>
              <a:rPr lang="en-US" sz="2000" dirty="0" smtClean="0"/>
              <a:t>D</a:t>
            </a:r>
            <a:r>
              <a:rPr lang="en-US" sz="2000" dirty="0"/>
              <a:t>. </a:t>
            </a:r>
            <a:r>
              <a:rPr lang="en-US" sz="2000" dirty="0" err="1"/>
              <a:t>Blaschke</a:t>
            </a:r>
            <a:r>
              <a:rPr lang="en-US" sz="2000" dirty="0"/>
              <a:t>,  A.P. </a:t>
            </a:r>
            <a:r>
              <a:rPr lang="en-US" sz="2000" dirty="0" err="1"/>
              <a:t>Isaev</a:t>
            </a:r>
            <a:r>
              <a:rPr lang="en-US" sz="2000" dirty="0"/>
              <a:t>,  </a:t>
            </a:r>
            <a:r>
              <a:rPr lang="en-US" sz="2000" dirty="0" err="1"/>
              <a:t>M.A.Ivanov</a:t>
            </a:r>
            <a:r>
              <a:rPr lang="en-US" sz="2000" dirty="0"/>
              <a:t>,  </a:t>
            </a:r>
            <a:r>
              <a:rPr lang="en-US" sz="2000" dirty="0" err="1"/>
              <a:t>D.I.Kazakov</a:t>
            </a:r>
            <a:r>
              <a:rPr lang="en-US" sz="2000" dirty="0"/>
              <a:t>,  </a:t>
            </a:r>
            <a:r>
              <a:rPr lang="en-US" sz="2000" dirty="0" err="1"/>
              <a:t>V.A.Osipov</a:t>
            </a:r>
            <a:r>
              <a:rPr lang="en-US" sz="2000" dirty="0"/>
              <a:t>,  </a:t>
            </a:r>
            <a:r>
              <a:rPr lang="en-US" sz="2000" dirty="0" err="1"/>
              <a:t>I.G.Pirozhenko</a:t>
            </a:r>
            <a:r>
              <a:rPr lang="en-US" sz="2000" dirty="0"/>
              <a:t>,  </a:t>
            </a:r>
            <a:r>
              <a:rPr lang="en-US" sz="2000" dirty="0" err="1"/>
              <a:t>O.V.Teryaev</a:t>
            </a:r>
            <a:r>
              <a:rPr lang="en-US" sz="2000" dirty="0"/>
              <a:t>,  </a:t>
            </a:r>
            <a:r>
              <a:rPr lang="en-US" sz="2000" dirty="0" err="1"/>
              <a:t>A.A.Starobinsky</a:t>
            </a:r>
            <a:r>
              <a:rPr lang="en-US" sz="2000" dirty="0"/>
              <a:t>,   </a:t>
            </a:r>
            <a:r>
              <a:rPr lang="en-US" sz="2000" dirty="0" err="1"/>
              <a:t>V.I.Zhuravlev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939" y="5013176"/>
            <a:ext cx="4486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A.B.Arbuzov</a:t>
            </a:r>
            <a:r>
              <a:rPr lang="en-US" dirty="0"/>
              <a:t>, </a:t>
            </a:r>
            <a:r>
              <a:rPr lang="en-US" dirty="0" err="1"/>
              <a:t>E.A.Davydov</a:t>
            </a:r>
            <a:r>
              <a:rPr lang="en-US" dirty="0"/>
              <a:t>, </a:t>
            </a:r>
            <a:r>
              <a:rPr lang="en-US" dirty="0" err="1"/>
              <a:t>E.A.Kolganova</a:t>
            </a:r>
            <a:r>
              <a:rPr lang="en-US" dirty="0"/>
              <a:t>,  </a:t>
            </a:r>
            <a:r>
              <a:rPr lang="en-US" dirty="0" smtClean="0"/>
              <a:t> </a:t>
            </a:r>
            <a:r>
              <a:rPr lang="en-US" dirty="0" err="1" smtClean="0"/>
              <a:t>V.V.Nesterenko</a:t>
            </a:r>
            <a:r>
              <a:rPr lang="en-US" dirty="0"/>
              <a:t>, </a:t>
            </a:r>
            <a:r>
              <a:rPr lang="en-US" dirty="0" err="1" smtClean="0"/>
              <a:t>P.V.Tretyakov</a:t>
            </a:r>
            <a:r>
              <a:rPr lang="en-US" dirty="0"/>
              <a:t>, </a:t>
            </a:r>
            <a:r>
              <a:rPr lang="en-US" dirty="0" err="1" smtClean="0"/>
              <a:t>A.A.Vladimirov</a:t>
            </a:r>
            <a:r>
              <a:rPr lang="en-US" dirty="0" smtClean="0"/>
              <a:t>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3125" y="764704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B4B4B"/>
                </a:solidFill>
                <a:latin typeface="arial"/>
              </a:rPr>
              <a:t>D. </a:t>
            </a:r>
            <a:r>
              <a:rPr lang="en-US" sz="1400" dirty="0" err="1">
                <a:solidFill>
                  <a:srgbClr val="4B4B4B"/>
                </a:solidFill>
                <a:latin typeface="arial"/>
              </a:rPr>
              <a:t>Blaschke</a:t>
            </a:r>
            <a:r>
              <a:rPr lang="en-US" sz="1400" dirty="0">
                <a:solidFill>
                  <a:srgbClr val="4B4B4B"/>
                </a:solidFill>
                <a:latin typeface="arial"/>
              </a:rPr>
              <a:t> (JINR </a:t>
            </a:r>
            <a:r>
              <a:rPr lang="en-US" sz="1400" dirty="0" err="1">
                <a:solidFill>
                  <a:srgbClr val="4B4B4B"/>
                </a:solidFill>
                <a:latin typeface="arial"/>
              </a:rPr>
              <a:t>Dubna</a:t>
            </a:r>
            <a:r>
              <a:rPr lang="en-US" sz="1400" dirty="0">
                <a:solidFill>
                  <a:srgbClr val="4B4B4B"/>
                </a:solidFill>
                <a:latin typeface="arial"/>
              </a:rPr>
              <a:t> &amp; Univ. Wroclaw)</a:t>
            </a:r>
            <a:br>
              <a:rPr lang="en-US" sz="1400" dirty="0">
                <a:solidFill>
                  <a:srgbClr val="4B4B4B"/>
                </a:solidFill>
                <a:latin typeface="arial"/>
              </a:rPr>
            </a:br>
            <a:r>
              <a:rPr lang="en-US" sz="1400" dirty="0">
                <a:solidFill>
                  <a:srgbClr val="4B4B4B"/>
                </a:solidFill>
                <a:latin typeface="arial"/>
              </a:rPr>
              <a:t>M. </a:t>
            </a:r>
            <a:r>
              <a:rPr lang="en-US" sz="1400" dirty="0" err="1">
                <a:solidFill>
                  <a:srgbClr val="4B4B4B"/>
                </a:solidFill>
                <a:latin typeface="arial"/>
              </a:rPr>
              <a:t>Bleicher</a:t>
            </a:r>
            <a:r>
              <a:rPr lang="en-US" sz="1400" dirty="0">
                <a:solidFill>
                  <a:srgbClr val="4B4B4B"/>
                </a:solidFill>
                <a:latin typeface="arial"/>
              </a:rPr>
              <a:t> (FIAS &amp; Univ. Frankfurt)</a:t>
            </a:r>
            <a:br>
              <a:rPr lang="en-US" sz="1400" dirty="0">
                <a:solidFill>
                  <a:srgbClr val="4B4B4B"/>
                </a:solidFill>
                <a:latin typeface="arial"/>
              </a:rPr>
            </a:br>
            <a:r>
              <a:rPr lang="en-US" sz="1400" dirty="0" smtClean="0">
                <a:solidFill>
                  <a:srgbClr val="4B4B4B"/>
                </a:solidFill>
                <a:latin typeface="arial"/>
              </a:rPr>
              <a:t>B</a:t>
            </a:r>
            <a:r>
              <a:rPr lang="en-US" sz="1400" dirty="0">
                <a:solidFill>
                  <a:srgbClr val="4B4B4B"/>
                </a:solidFill>
                <a:latin typeface="arial"/>
              </a:rPr>
              <a:t>. Yu. </a:t>
            </a:r>
            <a:r>
              <a:rPr lang="en-US" sz="1400" dirty="0" err="1">
                <a:solidFill>
                  <a:srgbClr val="4B4B4B"/>
                </a:solidFill>
                <a:latin typeface="arial"/>
              </a:rPr>
              <a:t>Sharkov</a:t>
            </a:r>
            <a:r>
              <a:rPr lang="en-US" sz="1400" dirty="0">
                <a:solidFill>
                  <a:srgbClr val="4B4B4B"/>
                </a:solidFill>
                <a:latin typeface="arial"/>
              </a:rPr>
              <a:t> (FAIR Darmstadt &amp; FRRC Moscow)</a:t>
            </a:r>
            <a:br>
              <a:rPr lang="en-US" sz="1400" dirty="0">
                <a:solidFill>
                  <a:srgbClr val="4B4B4B"/>
                </a:solidFill>
                <a:latin typeface="arial"/>
              </a:rPr>
            </a:br>
            <a:r>
              <a:rPr lang="en-US" sz="1400" dirty="0">
                <a:solidFill>
                  <a:srgbClr val="4B4B4B"/>
                </a:solidFill>
                <a:latin typeface="arial"/>
              </a:rPr>
              <a:t>A.S. </a:t>
            </a:r>
            <a:r>
              <a:rPr lang="en-US" sz="1400" dirty="0" err="1">
                <a:solidFill>
                  <a:srgbClr val="4B4B4B"/>
                </a:solidFill>
                <a:latin typeface="arial"/>
              </a:rPr>
              <a:t>Sorin</a:t>
            </a:r>
            <a:r>
              <a:rPr lang="en-US" sz="1400" dirty="0">
                <a:solidFill>
                  <a:srgbClr val="4B4B4B"/>
                </a:solidFill>
                <a:latin typeface="arial"/>
              </a:rPr>
              <a:t> (JINR </a:t>
            </a:r>
            <a:r>
              <a:rPr lang="en-US" sz="1400" dirty="0" err="1">
                <a:solidFill>
                  <a:srgbClr val="4B4B4B"/>
                </a:solidFill>
                <a:latin typeface="arial"/>
              </a:rPr>
              <a:t>Dubna</a:t>
            </a:r>
            <a:r>
              <a:rPr lang="en-US" sz="1400" dirty="0">
                <a:solidFill>
                  <a:srgbClr val="4B4B4B"/>
                </a:solidFill>
                <a:latin typeface="arial"/>
              </a:rPr>
              <a:t>)</a:t>
            </a:r>
            <a:endParaRPr lang="en-US" b="0" i="0" dirty="0">
              <a:solidFill>
                <a:srgbClr val="4B4B4B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3125" y="44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Helmholtz </a:t>
            </a:r>
            <a:r>
              <a:rPr lang="en-US" b="1" dirty="0" smtClean="0"/>
              <a:t> International </a:t>
            </a:r>
            <a:r>
              <a:rPr lang="en-US" b="1" dirty="0"/>
              <a:t>Summer School </a:t>
            </a:r>
            <a:r>
              <a:rPr lang="en-US" dirty="0"/>
              <a:t>“Dense Matter”    June 29 – July 11, 2015;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707" y="3244136"/>
            <a:ext cx="7627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international school "Theory challenges for LHC physics" will be held in </a:t>
            </a:r>
            <a:r>
              <a:rPr lang="en-US" sz="1400" dirty="0" err="1"/>
              <a:t>Bogoliubov</a:t>
            </a:r>
            <a:r>
              <a:rPr lang="en-US" sz="1400" dirty="0"/>
              <a:t> Laboratory of </a:t>
            </a:r>
            <a:r>
              <a:rPr lang="en-US" sz="1400" dirty="0" err="1" smtClean="0"/>
              <a:t>Theor</a:t>
            </a:r>
            <a:r>
              <a:rPr lang="en-US" sz="1400" dirty="0" smtClean="0"/>
              <a:t>. Physics </a:t>
            </a:r>
            <a:r>
              <a:rPr lang="en-US" sz="1400" dirty="0"/>
              <a:t>(JINR, </a:t>
            </a:r>
            <a:r>
              <a:rPr lang="en-US" sz="1400" dirty="0" err="1"/>
              <a:t>Dubna</a:t>
            </a:r>
            <a:r>
              <a:rPr lang="en-US" sz="1400" dirty="0"/>
              <a:t>) within the framework of Helmholtz International Summer School (HISS)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and  </a:t>
            </a:r>
            <a:r>
              <a:rPr lang="en-US" sz="1400" dirty="0" err="1"/>
              <a:t>Dubna</a:t>
            </a:r>
            <a:r>
              <a:rPr lang="en-US" sz="1400" dirty="0"/>
              <a:t> International Advanced School of Theoretical Physics (DIAS TH).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6920" y="2420888"/>
            <a:ext cx="8195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Helmholtz </a:t>
            </a:r>
            <a:r>
              <a:rPr lang="en-US" b="1" dirty="0"/>
              <a:t>International Summer School </a:t>
            </a:r>
            <a:r>
              <a:rPr lang="en-US" dirty="0"/>
              <a:t>“Theory Challenges for LHC Physics” </a:t>
            </a:r>
            <a:endParaRPr lang="en-US" dirty="0" smtClean="0"/>
          </a:p>
          <a:p>
            <a:r>
              <a:rPr lang="en-US" dirty="0" smtClean="0"/>
              <a:t>     and </a:t>
            </a:r>
            <a:r>
              <a:rPr lang="en-US" dirty="0"/>
              <a:t>Workshop “</a:t>
            </a:r>
            <a:r>
              <a:rPr lang="en-US" dirty="0" err="1"/>
              <a:t>Callculations</a:t>
            </a:r>
            <a:r>
              <a:rPr lang="en-US" dirty="0"/>
              <a:t> for Modern and Future Colliders”   July 20 -30, 2015;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5297" y="4097670"/>
            <a:ext cx="5724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Introduction to hadron collider </a:t>
            </a:r>
            <a:r>
              <a:rPr lang="en-US" sz="1400" dirty="0" smtClean="0"/>
              <a:t>physics.   Higgs physics.   QCD </a:t>
            </a:r>
            <a:r>
              <a:rPr lang="en-US" sz="1400" dirty="0"/>
              <a:t>for </a:t>
            </a:r>
            <a:r>
              <a:rPr lang="en-US" sz="1400" dirty="0" smtClean="0"/>
              <a:t>colliders.</a:t>
            </a:r>
            <a:endParaRPr lang="en-US" sz="1400" dirty="0"/>
          </a:p>
          <a:p>
            <a:r>
              <a:rPr lang="en-US" sz="1400" dirty="0"/>
              <a:t>Beyond the Standard </a:t>
            </a:r>
            <a:r>
              <a:rPr lang="en-US" sz="1400" dirty="0" smtClean="0"/>
              <a:t>Model.   Computational </a:t>
            </a:r>
            <a:r>
              <a:rPr lang="en-US" sz="1400" dirty="0"/>
              <a:t>techniques for the </a:t>
            </a:r>
            <a:r>
              <a:rPr lang="en-US" sz="1400" dirty="0" smtClean="0"/>
              <a:t>LHC.</a:t>
            </a:r>
            <a:endParaRPr lang="en-US" sz="1400" dirty="0"/>
          </a:p>
          <a:p>
            <a:r>
              <a:rPr lang="en-US" sz="1400" dirty="0"/>
              <a:t>Modern computational methods for </a:t>
            </a:r>
            <a:r>
              <a:rPr lang="en-US" sz="1400" dirty="0" smtClean="0"/>
              <a:t>scattering amplitudes.   Flavor physics.  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3149" y="5030105"/>
            <a:ext cx="61884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                                        Program Committee</a:t>
            </a:r>
            <a:endParaRPr lang="en-US" sz="1400" dirty="0"/>
          </a:p>
          <a:p>
            <a:r>
              <a:rPr lang="en-US" sz="1400" dirty="0" err="1"/>
              <a:t>D.Bardin</a:t>
            </a:r>
            <a:r>
              <a:rPr lang="en-US" sz="1400" dirty="0"/>
              <a:t> (JINR</a:t>
            </a:r>
            <a:r>
              <a:rPr lang="en-US" sz="1400" dirty="0" smtClean="0"/>
              <a:t>)  </a:t>
            </a:r>
            <a:r>
              <a:rPr lang="en-US" sz="1400" dirty="0" err="1" smtClean="0"/>
              <a:t>E.Boos</a:t>
            </a:r>
            <a:r>
              <a:rPr lang="en-US" sz="1400" dirty="0" smtClean="0"/>
              <a:t> </a:t>
            </a:r>
            <a:r>
              <a:rPr lang="en-US" sz="1400" dirty="0"/>
              <a:t>(SNPI MSU</a:t>
            </a:r>
            <a:r>
              <a:rPr lang="en-US" sz="1400" dirty="0" smtClean="0"/>
              <a:t>)   </a:t>
            </a:r>
            <a:r>
              <a:rPr lang="en-US" sz="1400" dirty="0" err="1" smtClean="0"/>
              <a:t>T.Hahn</a:t>
            </a:r>
            <a:r>
              <a:rPr lang="en-US" sz="1400" dirty="0" smtClean="0"/>
              <a:t> </a:t>
            </a:r>
            <a:r>
              <a:rPr lang="en-US" sz="1400" dirty="0"/>
              <a:t>(Munich</a:t>
            </a:r>
            <a:r>
              <a:rPr lang="en-US" sz="1400" dirty="0" smtClean="0"/>
              <a:t>)   </a:t>
            </a:r>
            <a:r>
              <a:rPr lang="en-US" sz="1400" dirty="0" err="1" smtClean="0"/>
              <a:t>D.Kazakov</a:t>
            </a:r>
            <a:r>
              <a:rPr lang="en-US" sz="1400" dirty="0" smtClean="0"/>
              <a:t> (JINR) (Chairman) </a:t>
            </a:r>
          </a:p>
          <a:p>
            <a:r>
              <a:rPr lang="en-US" sz="1400" dirty="0" smtClean="0"/>
              <a:t>                 </a:t>
            </a:r>
            <a:r>
              <a:rPr lang="en-US" sz="1400" dirty="0" err="1" smtClean="0"/>
              <a:t>K.Melnikov</a:t>
            </a:r>
            <a:r>
              <a:rPr lang="en-US" sz="1400" dirty="0" smtClean="0"/>
              <a:t> </a:t>
            </a:r>
            <a:r>
              <a:rPr lang="en-US" sz="1400" dirty="0"/>
              <a:t>(KIT</a:t>
            </a:r>
            <a:r>
              <a:rPr lang="en-US" sz="1400" dirty="0" smtClean="0"/>
              <a:t>)   </a:t>
            </a:r>
            <a:r>
              <a:rPr lang="en-US" sz="1400" dirty="0" err="1" smtClean="0"/>
              <a:t>S.Moch</a:t>
            </a:r>
            <a:r>
              <a:rPr lang="en-US" sz="1400" dirty="0" smtClean="0"/>
              <a:t> </a:t>
            </a:r>
            <a:r>
              <a:rPr lang="en-US" sz="1400" dirty="0"/>
              <a:t>(DESY, </a:t>
            </a:r>
            <a:r>
              <a:rPr lang="en-US" sz="1400" dirty="0" err="1"/>
              <a:t>Zeuthen</a:t>
            </a:r>
            <a:r>
              <a:rPr lang="en-US" sz="1400" dirty="0" smtClean="0"/>
              <a:t>)   </a:t>
            </a:r>
            <a:r>
              <a:rPr lang="en-US" sz="1400" dirty="0" err="1" smtClean="0"/>
              <a:t>J.Reuter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DESY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06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0633" y="2564904"/>
            <a:ext cx="7416824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Helmholtz International Summer School </a:t>
            </a:r>
            <a:r>
              <a:rPr lang="en-US" sz="1600" kern="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“Modern Colliders – Theory and Experiment 2018” and Workshop “</a:t>
            </a:r>
            <a:r>
              <a:rPr lang="en-US" sz="1600" kern="50" dirty="0" err="1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Callculations</a:t>
            </a:r>
            <a:r>
              <a:rPr lang="en-US" sz="1600" kern="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for Modern and Future Colliders” </a:t>
            </a:r>
            <a:r>
              <a:rPr lang="en-US" sz="1600" kern="50" dirty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July 22 – August 1, 2018</a:t>
            </a:r>
            <a:r>
              <a:rPr lang="en-US" sz="1600" kern="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;</a:t>
            </a:r>
            <a:endParaRPr lang="ru-RU" sz="16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Helmholtz </a:t>
            </a:r>
            <a:r>
              <a:rPr lang="en-US" sz="16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International Summer School </a:t>
            </a:r>
            <a:r>
              <a:rPr lang="en-US" sz="1600" kern="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“Matter  under Extreme Conditions in Heavy-</a:t>
            </a:r>
            <a:r>
              <a:rPr lang="en-US" sz="1600" kern="50" dirty="0" err="1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Iion</a:t>
            </a:r>
            <a:r>
              <a:rPr lang="en-US" sz="1600" kern="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Collisions and Astrophysics “, </a:t>
            </a:r>
            <a:r>
              <a:rPr lang="en-US" sz="1600" kern="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</a:t>
            </a:r>
            <a:r>
              <a:rPr lang="en-US" sz="1600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August </a:t>
            </a:r>
            <a:r>
              <a:rPr lang="en-US" sz="1600" kern="50" dirty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20 – 31, </a:t>
            </a:r>
            <a:r>
              <a:rPr lang="en-US" sz="1600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2018</a:t>
            </a:r>
            <a:r>
              <a:rPr lang="en-US" sz="1600" kern="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;</a:t>
            </a:r>
            <a:endParaRPr lang="ru-RU" sz="16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540" y="5013176"/>
            <a:ext cx="768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Schools and Workshops were attended by students, post-graduates and young scientists from JINR Member States and other </a:t>
            </a:r>
            <a:r>
              <a:rPr lang="en-US" dirty="0" smtClean="0"/>
              <a:t>countries and </a:t>
            </a:r>
            <a:r>
              <a:rPr lang="en-US" dirty="0"/>
              <a:t>were supported by the </a:t>
            </a:r>
            <a:r>
              <a:rPr lang="en-US" dirty="0" smtClean="0"/>
              <a:t>RFBR,  </a:t>
            </a:r>
            <a:r>
              <a:rPr lang="en-US" dirty="0"/>
              <a:t>JINR, NRE HSE, Helmholtz Association, DFG, and DAAD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7389" y="119675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Helmholtz International Summer School </a:t>
            </a:r>
            <a:r>
              <a:rPr lang="en-US" sz="1600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</a:t>
            </a:r>
            <a:r>
              <a:rPr lang="en-US" sz="1600" kern="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“</a:t>
            </a:r>
            <a:r>
              <a:rPr lang="en-US" sz="1600" kern="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Cosmology, Strings and New Physics”, </a:t>
            </a:r>
            <a:r>
              <a:rPr lang="en-US" sz="1600" kern="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August </a:t>
            </a:r>
            <a:r>
              <a:rPr lang="en-US" sz="1600" kern="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28 – September 10, 2016.</a:t>
            </a:r>
            <a:endParaRPr lang="ru-RU" sz="16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389" y="188640"/>
            <a:ext cx="8280920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Helmholtz </a:t>
            </a:r>
            <a:r>
              <a:rPr lang="en-US" sz="16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International Summer School </a:t>
            </a:r>
            <a:r>
              <a:rPr lang="en-US" sz="1600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</a:t>
            </a:r>
            <a:r>
              <a:rPr lang="en-US" sz="1600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“Quantum </a:t>
            </a:r>
            <a:r>
              <a:rPr lang="en-US" sz="1600" kern="50" dirty="0">
                <a:solidFill>
                  <a:prstClr val="black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Field Theory at the Limits: </a:t>
            </a:r>
            <a:r>
              <a:rPr lang="en-US" sz="1600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from  Strong </a:t>
            </a:r>
            <a:r>
              <a:rPr lang="en-US" sz="1600" kern="50" dirty="0">
                <a:solidFill>
                  <a:prstClr val="black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Fields to Heavy Quarks”, </a:t>
            </a:r>
            <a:r>
              <a:rPr lang="en-US" sz="1600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July </a:t>
            </a:r>
            <a:r>
              <a:rPr lang="en-US" sz="1600" kern="50" dirty="0">
                <a:solidFill>
                  <a:prstClr val="black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18 – 30, 2016;</a:t>
            </a:r>
            <a:endParaRPr lang="ru-RU" sz="1600" kern="50" dirty="0">
              <a:solidFill>
                <a:prstClr val="black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372421"/>
            <a:ext cx="595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Full </a:t>
            </a:r>
            <a:r>
              <a:rPr lang="en-US" dirty="0">
                <a:solidFill>
                  <a:srgbClr val="C00000"/>
                </a:solidFill>
              </a:rPr>
              <a:t>information on the Schools and Workshops </a:t>
            </a:r>
            <a:r>
              <a:rPr lang="en-US" dirty="0"/>
              <a:t>is available </a:t>
            </a:r>
            <a:r>
              <a:rPr lang="en-US" dirty="0" smtClean="0"/>
              <a:t>on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/>
              <a:t>site: </a:t>
            </a:r>
            <a:r>
              <a:rPr lang="en-US" b="1" dirty="0">
                <a:solidFill>
                  <a:srgbClr val="0070C0"/>
                </a:solidFill>
              </a:rPr>
              <a:t>http://theor.jinr.ru/~diastp/diasth/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7366" y="1484782"/>
            <a:ext cx="593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Seminars and lectures </a:t>
            </a:r>
            <a:r>
              <a:rPr lang="en-US" dirty="0"/>
              <a:t>for post-graduates and students are organized on a regular basis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9612" y="3645024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Courses of lectures </a:t>
            </a:r>
            <a:r>
              <a:rPr lang="en-US" dirty="0"/>
              <a:t>were given by: G. </a:t>
            </a:r>
            <a:r>
              <a:rPr lang="en-US" dirty="0" err="1"/>
              <a:t>Zoupanas</a:t>
            </a:r>
            <a:r>
              <a:rPr lang="en-US" dirty="0"/>
              <a:t> (NTU Greece), </a:t>
            </a:r>
            <a:r>
              <a:rPr lang="en-US" dirty="0" smtClean="0"/>
              <a:t> G. </a:t>
            </a:r>
            <a:r>
              <a:rPr lang="en-US" dirty="0" err="1" smtClean="0"/>
              <a:t>Bossard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Ecole</a:t>
            </a:r>
            <a:r>
              <a:rPr lang="en-US" dirty="0"/>
              <a:t> </a:t>
            </a:r>
            <a:r>
              <a:rPr lang="en-US" dirty="0" err="1"/>
              <a:t>Polytechnique</a:t>
            </a:r>
            <a:r>
              <a:rPr lang="en-US" dirty="0"/>
              <a:t> France), K. </a:t>
            </a:r>
            <a:r>
              <a:rPr lang="en-US" dirty="0" err="1"/>
              <a:t>Stelle</a:t>
            </a:r>
            <a:r>
              <a:rPr lang="en-US" dirty="0"/>
              <a:t> (Imperial College UK), M. </a:t>
            </a:r>
            <a:r>
              <a:rPr lang="en-US" dirty="0" err="1"/>
              <a:t>Ilgenfritz</a:t>
            </a:r>
            <a:r>
              <a:rPr lang="en-US" dirty="0"/>
              <a:t> (BLTP), S.V. </a:t>
            </a:r>
            <a:r>
              <a:rPr lang="en-US" dirty="0" err="1"/>
              <a:t>Molodtcov</a:t>
            </a:r>
            <a:r>
              <a:rPr lang="en-US" dirty="0"/>
              <a:t> (BLTP), C. </a:t>
            </a:r>
            <a:r>
              <a:rPr lang="en-US" dirty="0" err="1"/>
              <a:t>Fronsdal</a:t>
            </a:r>
            <a:r>
              <a:rPr lang="en-US" dirty="0"/>
              <a:t> (Univ. of California USA), S.N. </a:t>
            </a:r>
            <a:r>
              <a:rPr lang="en-US" dirty="0" err="1"/>
              <a:t>Nedelko</a:t>
            </a:r>
            <a:r>
              <a:rPr lang="en-US" dirty="0"/>
              <a:t> (BLTP), I. Shapiro (Univ. Federal de Juiz de </a:t>
            </a:r>
            <a:r>
              <a:rPr lang="en-US" dirty="0" err="1" smtClean="0"/>
              <a:t>Fora</a:t>
            </a:r>
            <a:r>
              <a:rPr lang="en-US" dirty="0"/>
              <a:t>, MG, Brazil), </a:t>
            </a:r>
            <a:r>
              <a:rPr lang="en-US" dirty="0" smtClean="0"/>
              <a:t>E. </a:t>
            </a:r>
            <a:r>
              <a:rPr lang="en-US" dirty="0" err="1" smtClean="0"/>
              <a:t>Musaev</a:t>
            </a:r>
            <a:r>
              <a:rPr lang="en-US" dirty="0" smtClean="0"/>
              <a:t> </a:t>
            </a:r>
            <a:r>
              <a:rPr lang="en-US" dirty="0"/>
              <a:t>(HSE Moscow), D.P. Sorokin (INFN, </a:t>
            </a:r>
            <a:r>
              <a:rPr lang="en-US" dirty="0" err="1"/>
              <a:t>Padova</a:t>
            </a:r>
            <a:r>
              <a:rPr lang="en-US" dirty="0"/>
              <a:t>, Italy), I.L</a:t>
            </a:r>
            <a:r>
              <a:rPr lang="en-US" dirty="0" smtClean="0"/>
              <a:t>. </a:t>
            </a:r>
            <a:r>
              <a:rPr lang="en-US" dirty="0" err="1" smtClean="0"/>
              <a:t>Bukhbinder</a:t>
            </a:r>
            <a:r>
              <a:rPr lang="en-US" dirty="0" smtClean="0"/>
              <a:t> </a:t>
            </a:r>
            <a:r>
              <a:rPr lang="en-US" dirty="0"/>
              <a:t>(Tomsk University</a:t>
            </a:r>
            <a:r>
              <a:rPr lang="en-US" dirty="0" smtClean="0"/>
              <a:t>), </a:t>
            </a:r>
            <a:r>
              <a:rPr lang="en-US" dirty="0" err="1" smtClean="0"/>
              <a:t>O.Chalykh</a:t>
            </a:r>
            <a:r>
              <a:rPr lang="en-US" dirty="0" smtClean="0"/>
              <a:t> </a:t>
            </a:r>
            <a:r>
              <a:rPr lang="en-US" dirty="0"/>
              <a:t>(Univ. of Lids UK), E. </a:t>
            </a:r>
            <a:r>
              <a:rPr lang="en-US" dirty="0" err="1"/>
              <a:t>Gourgoulhon</a:t>
            </a:r>
            <a:r>
              <a:rPr lang="en-US" dirty="0"/>
              <a:t> (</a:t>
            </a:r>
            <a:r>
              <a:rPr lang="en-US" dirty="0" err="1"/>
              <a:t>Univ</a:t>
            </a:r>
            <a:r>
              <a:rPr lang="en-US" dirty="0"/>
              <a:t> Paris 7), A. </a:t>
            </a:r>
            <a:r>
              <a:rPr lang="en-US" dirty="0" err="1"/>
              <a:t>Silantyev</a:t>
            </a:r>
            <a:r>
              <a:rPr lang="en-US" dirty="0"/>
              <a:t> (BLTP).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39652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 The </a:t>
            </a:r>
            <a:r>
              <a:rPr lang="en-US" dirty="0">
                <a:solidFill>
                  <a:srgbClr val="0070C0"/>
                </a:solidFill>
              </a:rPr>
              <a:t>database </a:t>
            </a:r>
            <a:r>
              <a:rPr lang="en-US" dirty="0"/>
              <a:t>is filled up with the lectures from the schools held.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0727" y="2276872"/>
            <a:ext cx="6444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Participation </a:t>
            </a:r>
            <a:r>
              <a:rPr lang="en-US" dirty="0"/>
              <a:t>in the educational process of the Chairs of theoretical  </a:t>
            </a:r>
            <a:r>
              <a:rPr lang="en-US" dirty="0" smtClean="0"/>
              <a:t> and </a:t>
            </a:r>
            <a:r>
              <a:rPr lang="en-US" dirty="0"/>
              <a:t>nuclear physics, nanotechnologies and new materials at the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smtClean="0">
                <a:solidFill>
                  <a:srgbClr val="00B0F0"/>
                </a:solidFill>
              </a:rPr>
              <a:t>International </a:t>
            </a:r>
            <a:r>
              <a:rPr lang="en-US" dirty="0">
                <a:solidFill>
                  <a:srgbClr val="00B0F0"/>
                </a:solidFill>
              </a:rPr>
              <a:t>University “</a:t>
            </a:r>
            <a:r>
              <a:rPr lang="en-US" dirty="0" err="1">
                <a:solidFill>
                  <a:srgbClr val="00B0F0"/>
                </a:solidFill>
              </a:rPr>
              <a:t>Dubna</a:t>
            </a:r>
            <a:r>
              <a:rPr lang="en-US" dirty="0">
                <a:solidFill>
                  <a:srgbClr val="00B0F0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780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93599"/>
              </p:ext>
            </p:extLst>
          </p:nvPr>
        </p:nvGraphicFramePr>
        <p:xfrm>
          <a:off x="1403648" y="476672"/>
          <a:ext cx="6770688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resentation" r:id="rId3" imgW="5628277" imgH="4221602" progId="PowerPoint.Show.8">
                  <p:embed/>
                </p:oleObj>
              </mc:Choice>
              <mc:Fallback>
                <p:oleObj name="Presentation" r:id="rId3" imgW="5628277" imgH="4221602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6672"/>
                        <a:ext cx="6770688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/>
          <p:nvPr/>
        </p:nvPicPr>
        <p:blipFill>
          <a:blip r:embed="rId5"/>
          <a:stretch>
            <a:fillRect/>
          </a:stretch>
        </p:blipFill>
        <p:spPr>
          <a:xfrm>
            <a:off x="5652120" y="3645024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0200"/>
            <a:ext cx="6704013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1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005" y="5442255"/>
            <a:ext cx="1623232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5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sz="1632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32" b="1" spc="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2" b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632" b="1" spc="-5" dirty="0">
                <a:solidFill>
                  <a:prstClr val="black"/>
                </a:solidFill>
                <a:latin typeface="Arial"/>
                <a:cs typeface="Arial"/>
              </a:rPr>
              <a:t> 71</a:t>
            </a:r>
            <a:endParaRPr sz="163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2416" y="5442255"/>
            <a:ext cx="1381965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5" dirty="0">
                <a:solidFill>
                  <a:prstClr val="black"/>
                </a:solidFill>
                <a:latin typeface="Arial"/>
                <a:cs typeface="Arial"/>
              </a:rPr>
              <a:t>Lecturer</a:t>
            </a:r>
            <a:r>
              <a:rPr sz="1632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32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2" b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632" b="1" spc="-5" dirty="0">
                <a:solidFill>
                  <a:prstClr val="black"/>
                </a:solidFill>
                <a:latin typeface="Arial"/>
                <a:cs typeface="Arial"/>
              </a:rPr>
              <a:t> 32</a:t>
            </a:r>
            <a:endParaRPr sz="163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pc="-14" dirty="0"/>
              <a:t>S</a:t>
            </a:r>
            <a:r>
              <a:rPr spc="-5" dirty="0"/>
              <a:t>tat</a:t>
            </a:r>
            <a:r>
              <a:rPr spc="-14" dirty="0"/>
              <a:t>is</a:t>
            </a:r>
            <a:r>
              <a:rPr spc="-5" dirty="0"/>
              <a:t>t</a:t>
            </a:r>
            <a:r>
              <a:rPr spc="-14" dirty="0"/>
              <a:t>ic</a:t>
            </a:r>
            <a:r>
              <a:rPr dirty="0"/>
              <a:t>s</a:t>
            </a:r>
            <a:r>
              <a:rPr spc="-5" dirty="0"/>
              <a:t> f</a:t>
            </a:r>
            <a:r>
              <a:rPr spc="-18" dirty="0"/>
              <a:t>o</a:t>
            </a:r>
            <a:r>
              <a:rPr dirty="0"/>
              <a:t>r</a:t>
            </a:r>
            <a:r>
              <a:rPr spc="-5" dirty="0"/>
              <a:t> </a:t>
            </a:r>
            <a:r>
              <a:rPr spc="-23" dirty="0"/>
              <a:t>Qu</a:t>
            </a:r>
            <a:r>
              <a:rPr spc="-5" dirty="0"/>
              <a:t>a</a:t>
            </a:r>
            <a:r>
              <a:rPr spc="-18" dirty="0"/>
              <a:t>n</a:t>
            </a:r>
            <a:r>
              <a:rPr spc="-5" dirty="0"/>
              <a:t>t</a:t>
            </a:r>
            <a:r>
              <a:rPr spc="-18" dirty="0"/>
              <a:t>u</a:t>
            </a:r>
            <a:r>
              <a:rPr dirty="0"/>
              <a:t>m</a:t>
            </a:r>
            <a:r>
              <a:rPr spc="-5" dirty="0"/>
              <a:t> </a:t>
            </a:r>
            <a:r>
              <a:rPr spc="-14" dirty="0"/>
              <a:t>Field</a:t>
            </a:r>
            <a:r>
              <a:rPr spc="-9" dirty="0"/>
              <a:t> </a:t>
            </a:r>
            <a:r>
              <a:rPr spc="-18" dirty="0"/>
              <a:t>Th</a:t>
            </a:r>
            <a:r>
              <a:rPr spc="-5" dirty="0"/>
              <a:t>e</a:t>
            </a:r>
            <a:r>
              <a:rPr spc="-18" dirty="0"/>
              <a:t>o</a:t>
            </a:r>
            <a:r>
              <a:rPr dirty="0"/>
              <a:t>ry</a:t>
            </a:r>
            <a:r>
              <a:rPr spc="-5" dirty="0"/>
              <a:t> a</a:t>
            </a:r>
            <a:r>
              <a:rPr dirty="0"/>
              <a:t>t</a:t>
            </a:r>
            <a:r>
              <a:rPr spc="-5" dirty="0"/>
              <a:t> t</a:t>
            </a:r>
            <a:r>
              <a:rPr spc="-18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4" dirty="0"/>
              <a:t>Li</a:t>
            </a:r>
            <a:r>
              <a:rPr spc="-18" dirty="0"/>
              <a:t>m</a:t>
            </a:r>
            <a:r>
              <a:rPr spc="-14" dirty="0"/>
              <a:t>it</a:t>
            </a:r>
            <a:r>
              <a:rPr dirty="0"/>
              <a:t>s</a:t>
            </a:r>
            <a:r>
              <a:rPr spc="-5" dirty="0"/>
              <a:t> 201</a:t>
            </a:r>
            <a:r>
              <a:rPr dirty="0"/>
              <a:t>6</a:t>
            </a:r>
          </a:p>
        </p:txBody>
      </p:sp>
      <p:sp>
        <p:nvSpPr>
          <p:cNvPr id="5" name="object 5"/>
          <p:cNvSpPr/>
          <p:nvPr/>
        </p:nvSpPr>
        <p:spPr>
          <a:xfrm>
            <a:off x="4643415" y="6387556"/>
            <a:ext cx="2404619" cy="331672"/>
          </a:xfrm>
          <a:custGeom>
            <a:avLst/>
            <a:gdLst/>
            <a:ahLst/>
            <a:cxnLst/>
            <a:rect l="l" t="t" r="r" b="b"/>
            <a:pathLst>
              <a:path w="2651759" h="365759">
                <a:moveTo>
                  <a:pt x="2651760" y="0"/>
                </a:moveTo>
                <a:lnTo>
                  <a:pt x="0" y="0"/>
                </a:lnTo>
                <a:lnTo>
                  <a:pt x="0" y="365760"/>
                </a:lnTo>
                <a:lnTo>
                  <a:pt x="2651760" y="365760"/>
                </a:lnTo>
                <a:lnTo>
                  <a:pt x="265176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2979" y="6416979"/>
            <a:ext cx="2068916" cy="33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176" dirty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r>
              <a:rPr sz="2176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176" dirty="0">
                <a:solidFill>
                  <a:srgbClr val="FFFFFF"/>
                </a:solidFill>
                <a:latin typeface="Arial"/>
                <a:cs typeface="Arial"/>
              </a:rPr>
              <a:t>y 18-3</a:t>
            </a:r>
            <a:r>
              <a:rPr sz="2176" spc="-1097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48" baseline="7716" dirty="0">
                <a:solidFill>
                  <a:prstClr val="black"/>
                </a:solidFill>
                <a:latin typeface="Arial"/>
                <a:cs typeface="Arial"/>
              </a:rPr>
              <a:t>`</a:t>
            </a:r>
            <a:r>
              <a:rPr sz="2448" spc="150" baseline="77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6" spc="-9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176" dirty="0">
                <a:solidFill>
                  <a:srgbClr val="FFFFFF"/>
                </a:solidFill>
                <a:latin typeface="Arial"/>
                <a:cs typeface="Arial"/>
              </a:rPr>
              <a:t> 2016</a:t>
            </a:r>
            <a:endParaRPr sz="217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730" y="2245116"/>
            <a:ext cx="4558180" cy="3104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45514" y="2273907"/>
            <a:ext cx="4582364" cy="3034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88418"/>
            <a:ext cx="8280921" cy="46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23282" cy="61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5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465202"/>
              </p:ext>
            </p:extLst>
          </p:nvPr>
        </p:nvGraphicFramePr>
        <p:xfrm>
          <a:off x="611560" y="1052736"/>
          <a:ext cx="6246440" cy="375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9912" y="610798"/>
            <a:ext cx="14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Students (52)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10798"/>
            <a:ext cx="148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Lecturers (18)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1156102"/>
            <a:ext cx="1532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Austria 1</a:t>
            </a:r>
          </a:p>
          <a:p>
            <a:r>
              <a:rPr lang="en-US" dirty="0" smtClean="0"/>
              <a:t>Germany 3</a:t>
            </a:r>
          </a:p>
          <a:p>
            <a:r>
              <a:rPr lang="en-US" dirty="0" smtClean="0"/>
              <a:t>Russia 8</a:t>
            </a:r>
          </a:p>
          <a:p>
            <a:r>
              <a:rPr lang="en-US" dirty="0" smtClean="0"/>
              <a:t>JINR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8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556792"/>
            <a:ext cx="173675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Armenia – 11</a:t>
            </a:r>
          </a:p>
          <a:p>
            <a:r>
              <a:rPr lang="en-US" dirty="0" smtClean="0"/>
              <a:t>Azerbaijan </a:t>
            </a:r>
            <a:r>
              <a:rPr lang="en-US" dirty="0"/>
              <a:t>– </a:t>
            </a:r>
            <a:r>
              <a:rPr lang="en-US" dirty="0" smtClean="0"/>
              <a:t>3</a:t>
            </a:r>
          </a:p>
          <a:p>
            <a:r>
              <a:rPr lang="en-US" dirty="0" smtClean="0"/>
              <a:t>Belarus </a:t>
            </a:r>
            <a:r>
              <a:rPr lang="en-US" dirty="0"/>
              <a:t>– </a:t>
            </a:r>
            <a:r>
              <a:rPr lang="en-US" dirty="0" smtClean="0"/>
              <a:t> 24</a:t>
            </a:r>
          </a:p>
          <a:p>
            <a:r>
              <a:rPr lang="en-US" dirty="0" smtClean="0"/>
              <a:t>Bulgaria </a:t>
            </a:r>
            <a:r>
              <a:rPr lang="en-US" dirty="0"/>
              <a:t>– </a:t>
            </a:r>
            <a:r>
              <a:rPr lang="en-US" dirty="0" smtClean="0"/>
              <a:t>2</a:t>
            </a:r>
          </a:p>
          <a:p>
            <a:r>
              <a:rPr lang="en-US" dirty="0" smtClean="0"/>
              <a:t>Cuba </a:t>
            </a:r>
            <a:r>
              <a:rPr lang="en-US" dirty="0"/>
              <a:t>– </a:t>
            </a:r>
            <a:r>
              <a:rPr lang="en-US" dirty="0" smtClean="0"/>
              <a:t>1</a:t>
            </a:r>
          </a:p>
          <a:p>
            <a:r>
              <a:rPr lang="en-US" dirty="0" smtClean="0"/>
              <a:t>Czech</a:t>
            </a:r>
            <a:r>
              <a:rPr lang="en-US" dirty="0"/>
              <a:t> </a:t>
            </a:r>
            <a:r>
              <a:rPr lang="en-US" dirty="0" smtClean="0"/>
              <a:t>– 1 + 20</a:t>
            </a:r>
          </a:p>
          <a:p>
            <a:r>
              <a:rPr lang="en-US" dirty="0" smtClean="0"/>
              <a:t>Georgia </a:t>
            </a:r>
            <a:r>
              <a:rPr lang="en-US" dirty="0"/>
              <a:t>– </a:t>
            </a:r>
            <a:r>
              <a:rPr lang="en-US" dirty="0" smtClean="0"/>
              <a:t>1</a:t>
            </a:r>
          </a:p>
          <a:p>
            <a:r>
              <a:rPr lang="en-US" dirty="0" smtClean="0"/>
              <a:t>Kazakhstan </a:t>
            </a:r>
            <a:r>
              <a:rPr lang="en-US" dirty="0"/>
              <a:t>– </a:t>
            </a:r>
            <a:r>
              <a:rPr lang="en-US" dirty="0" smtClean="0"/>
              <a:t>11</a:t>
            </a:r>
          </a:p>
          <a:p>
            <a:r>
              <a:rPr lang="en-US" dirty="0" smtClean="0"/>
              <a:t>Mongolia </a:t>
            </a:r>
            <a:r>
              <a:rPr lang="en-US" dirty="0"/>
              <a:t>– </a:t>
            </a:r>
            <a:r>
              <a:rPr lang="en-US" dirty="0" smtClean="0"/>
              <a:t>1</a:t>
            </a:r>
          </a:p>
          <a:p>
            <a:r>
              <a:rPr lang="en-US" dirty="0" smtClean="0"/>
              <a:t>Poland </a:t>
            </a:r>
            <a:r>
              <a:rPr lang="en-US" dirty="0"/>
              <a:t>–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Slovakia </a:t>
            </a:r>
            <a:r>
              <a:rPr lang="en-US" dirty="0"/>
              <a:t>– </a:t>
            </a:r>
            <a:r>
              <a:rPr lang="en-US" dirty="0" smtClean="0"/>
              <a:t>1 + 15</a:t>
            </a:r>
          </a:p>
          <a:p>
            <a:r>
              <a:rPr lang="en-US" dirty="0" smtClean="0"/>
              <a:t>Ukraine </a:t>
            </a:r>
            <a:r>
              <a:rPr lang="en-US" dirty="0"/>
              <a:t>– </a:t>
            </a:r>
            <a:r>
              <a:rPr lang="en-US" dirty="0" smtClean="0"/>
              <a:t>14</a:t>
            </a:r>
          </a:p>
          <a:p>
            <a:r>
              <a:rPr lang="en-US" dirty="0" smtClean="0"/>
              <a:t>Uzbekistan</a:t>
            </a:r>
            <a:r>
              <a:rPr lang="en-US" dirty="0"/>
              <a:t> </a:t>
            </a:r>
            <a:r>
              <a:rPr lang="en-US" dirty="0" smtClean="0"/>
              <a:t>– 1</a:t>
            </a:r>
          </a:p>
          <a:p>
            <a:r>
              <a:rPr lang="en-US" dirty="0" smtClean="0"/>
              <a:t>Vietnam</a:t>
            </a:r>
            <a:r>
              <a:rPr lang="en-US" dirty="0"/>
              <a:t> –</a:t>
            </a:r>
            <a:r>
              <a:rPr lang="en-US" dirty="0" smtClean="0"/>
              <a:t> 3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19675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STATISTICS  FOR JINR Member States (2014 – 2017)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2276872"/>
            <a:ext cx="15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Germany </a:t>
            </a:r>
            <a:r>
              <a:rPr lang="en-US" dirty="0"/>
              <a:t>– </a:t>
            </a:r>
            <a:r>
              <a:rPr lang="en-US" dirty="0" smtClean="0"/>
              <a:t>52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112" y="1268760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The </a:t>
            </a:r>
            <a:r>
              <a:rPr lang="en-US" sz="1600" dirty="0"/>
              <a:t>project will consist of specialized </a:t>
            </a:r>
            <a:r>
              <a:rPr lang="en-US" sz="1600" dirty="0">
                <a:solidFill>
                  <a:srgbClr val="FF0000"/>
                </a:solidFill>
              </a:rPr>
              <a:t>Research Workshops </a:t>
            </a:r>
            <a:r>
              <a:rPr lang="en-US" sz="1600" dirty="0"/>
              <a:t>that last for </a:t>
            </a:r>
            <a:endParaRPr lang="en-US" sz="1600" dirty="0" smtClean="0"/>
          </a:p>
          <a:p>
            <a:r>
              <a:rPr lang="en-US" sz="1600" dirty="0" smtClean="0"/>
              <a:t>1 </a:t>
            </a:r>
            <a:r>
              <a:rPr lang="en-US" sz="1600" dirty="0"/>
              <a:t>to 2 months and gather a small number (3 - 5) of qualified specialists in the fields interested in contacts and short-term collaborations, </a:t>
            </a:r>
            <a:r>
              <a:rPr lang="en-US" sz="1600" dirty="0" smtClean="0"/>
              <a:t>as </a:t>
            </a:r>
            <a:r>
              <a:rPr lang="en-US" sz="1600" dirty="0"/>
              <a:t>well as a group of (5 - 10) young and beginner scientists </a:t>
            </a:r>
            <a:r>
              <a:rPr lang="en-US" sz="1600" dirty="0" smtClean="0"/>
              <a:t>who </a:t>
            </a:r>
            <a:r>
              <a:rPr lang="en-US" sz="1600" dirty="0"/>
              <a:t>wish to rise their qualification. </a:t>
            </a:r>
            <a:r>
              <a:rPr lang="en-US" sz="1600" dirty="0" smtClean="0"/>
              <a:t>  </a:t>
            </a:r>
          </a:p>
          <a:p>
            <a:endParaRPr lang="en-US" sz="1600" dirty="0"/>
          </a:p>
          <a:p>
            <a:r>
              <a:rPr lang="en-US" sz="1600" dirty="0" smtClean="0"/>
              <a:t>    A </a:t>
            </a:r>
            <a:r>
              <a:rPr lang="en-US" sz="1600" dirty="0"/>
              <a:t>Research </a:t>
            </a:r>
            <a:r>
              <a:rPr lang="en-US" sz="1600" dirty="0" smtClean="0"/>
              <a:t>Workshop </a:t>
            </a:r>
            <a:r>
              <a:rPr lang="en-US" sz="1600" dirty="0"/>
              <a:t>comprises, first, the </a:t>
            </a:r>
            <a:r>
              <a:rPr lang="en-US" sz="1600" dirty="0">
                <a:solidFill>
                  <a:srgbClr val="C00000"/>
                </a:solidFill>
              </a:rPr>
              <a:t>workshop</a:t>
            </a:r>
            <a:r>
              <a:rPr lang="en-US" sz="1600" dirty="0"/>
              <a:t> itself </a:t>
            </a:r>
            <a:r>
              <a:rPr lang="en-US" sz="1600" dirty="0" smtClean="0"/>
              <a:t>during </a:t>
            </a:r>
            <a:r>
              <a:rPr lang="en-US" sz="1600" dirty="0"/>
              <a:t>which experts and young scientists contact each other, including </a:t>
            </a:r>
            <a:r>
              <a:rPr lang="en-US" sz="1600" dirty="0">
                <a:solidFill>
                  <a:srgbClr val="00B050"/>
                </a:solidFill>
              </a:rPr>
              <a:t>short cycles of lectures</a:t>
            </a:r>
            <a:r>
              <a:rPr lang="en-US" sz="1600" dirty="0"/>
              <a:t>. Second, it includes a </a:t>
            </a:r>
            <a:r>
              <a:rPr lang="en-US" sz="1600" dirty="0">
                <a:solidFill>
                  <a:srgbClr val="0070C0"/>
                </a:solidFill>
              </a:rPr>
              <a:t>small conference </a:t>
            </a:r>
            <a:r>
              <a:rPr lang="en-US" sz="1600" dirty="0"/>
              <a:t>(2--3 days) summarizing the workshop results. 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The </a:t>
            </a:r>
            <a:r>
              <a:rPr lang="en-US" sz="1600" dirty="0"/>
              <a:t>BLTP can be considered at present time as a leading </a:t>
            </a:r>
            <a:r>
              <a:rPr lang="en-US" sz="1600" dirty="0" smtClean="0"/>
              <a:t>center in </a:t>
            </a:r>
            <a:r>
              <a:rPr lang="en-US" sz="1600" dirty="0"/>
              <a:t>different fields of theoretical physics with </a:t>
            </a:r>
            <a:r>
              <a:rPr lang="en-US" sz="1600" dirty="0">
                <a:solidFill>
                  <a:srgbClr val="00B050"/>
                </a:solidFill>
              </a:rPr>
              <a:t>well-established tradition and infrastructure for </a:t>
            </a:r>
            <a:r>
              <a:rPr lang="en-US" sz="1600" dirty="0" smtClean="0">
                <a:solidFill>
                  <a:srgbClr val="00B050"/>
                </a:solidFill>
              </a:rPr>
              <a:t>international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  cooperation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  <a:r>
              <a:rPr lang="en-US" sz="1600" dirty="0"/>
              <a:t> It is supposed that the prerequisites related to </a:t>
            </a:r>
            <a:r>
              <a:rPr lang="en-US" sz="1600" dirty="0">
                <a:solidFill>
                  <a:srgbClr val="FF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infrastructure</a:t>
            </a:r>
          </a:p>
          <a:p>
            <a:r>
              <a:rPr lang="en-US" sz="1600" dirty="0" smtClean="0"/>
              <a:t>      (</a:t>
            </a:r>
            <a:r>
              <a:rPr lang="en-US" sz="1600" dirty="0"/>
              <a:t>computer facilities, library, offices, Xerox) </a:t>
            </a:r>
            <a:r>
              <a:rPr lang="en-US" sz="1600" dirty="0">
                <a:solidFill>
                  <a:srgbClr val="FF0000"/>
                </a:solidFill>
              </a:rPr>
              <a:t>will be provided by the </a:t>
            </a:r>
            <a:r>
              <a:rPr lang="en-US" sz="1600" dirty="0" smtClean="0">
                <a:solidFill>
                  <a:srgbClr val="FF0000"/>
                </a:solidFill>
              </a:rPr>
              <a:t>BLTP.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</a:t>
            </a:r>
            <a:r>
              <a:rPr lang="en-US" sz="1600" dirty="0"/>
              <a:t>project is headed by the Advisory Board of leading Laboratory experts;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every Research Workshop </a:t>
            </a:r>
            <a:r>
              <a:rPr lang="en-US" sz="1600" dirty="0"/>
              <a:t>will be organized by workshop </a:t>
            </a:r>
            <a:r>
              <a:rPr lang="en-US" sz="1600" dirty="0" smtClean="0"/>
              <a:t>coordinators. </a:t>
            </a:r>
            <a:endParaRPr lang="en-US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16632"/>
            <a:ext cx="280831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rial"/>
              </a:rPr>
              <a:t> Research Workshops</a:t>
            </a:r>
          </a:p>
          <a:p>
            <a:r>
              <a:rPr lang="en-US" sz="2000" dirty="0">
                <a:solidFill>
                  <a:srgbClr val="008000"/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/>
              </a:rPr>
              <a:t>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(project,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1997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1496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    RS WS</a:t>
            </a:r>
            <a:r>
              <a:rPr lang="en-US" sz="1600" dirty="0" smtClean="0"/>
              <a:t> in </a:t>
            </a:r>
            <a:r>
              <a:rPr lang="en-US" sz="1600" dirty="0" err="1" smtClean="0"/>
              <a:t>Dubna</a:t>
            </a:r>
            <a:r>
              <a:rPr lang="en-US" sz="1600" dirty="0" smtClean="0"/>
              <a:t>, </a:t>
            </a:r>
            <a:r>
              <a:rPr lang="en-US" sz="1600" b="1" dirty="0" smtClean="0"/>
              <a:t>1995</a:t>
            </a:r>
            <a:r>
              <a:rPr lang="en-US" sz="1600" dirty="0" smtClean="0"/>
              <a:t>: Constr. </a:t>
            </a:r>
            <a:r>
              <a:rPr lang="en-US" sz="1600" dirty="0" err="1" smtClean="0"/>
              <a:t>Dyn</a:t>
            </a:r>
            <a:r>
              <a:rPr lang="en-US" sz="1600" dirty="0" smtClean="0"/>
              <a:t>.&amp;QG; </a:t>
            </a:r>
            <a:r>
              <a:rPr lang="en-US" sz="1600" dirty="0" err="1" smtClean="0"/>
              <a:t>SUSY&amp;Q.Symm</a:t>
            </a:r>
            <a:r>
              <a:rPr lang="en-US" sz="1600" dirty="0" smtClean="0"/>
              <a:t>. (mem </a:t>
            </a:r>
            <a:r>
              <a:rPr lang="en-US" sz="1600" b="1" dirty="0" err="1" smtClean="0"/>
              <a:t>V.Ogievetsky</a:t>
            </a:r>
            <a:r>
              <a:rPr lang="en-US" sz="1600" dirty="0" smtClean="0"/>
              <a:t>); </a:t>
            </a:r>
            <a:r>
              <a:rPr lang="en-US" sz="1600" b="1" dirty="0" smtClean="0"/>
              <a:t>1996</a:t>
            </a:r>
            <a:r>
              <a:rPr lang="en-US" sz="1600" dirty="0" smtClean="0"/>
              <a:t>: Heavy Quark Ph.; 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1997</a:t>
            </a:r>
            <a:r>
              <a:rPr lang="en-US" sz="1600" dirty="0" smtClean="0"/>
              <a:t>: 6 Res. WS! </a:t>
            </a:r>
            <a:r>
              <a:rPr lang="en-US" sz="1600" b="1" dirty="0" smtClean="0"/>
              <a:t> 1998-1999</a:t>
            </a:r>
            <a:r>
              <a:rPr lang="en-US" sz="1600" dirty="0" smtClean="0"/>
              <a:t>: 3 Res. WS; 2000-01: </a:t>
            </a:r>
            <a:r>
              <a:rPr lang="en-US" sz="1600" dirty="0"/>
              <a:t>6</a:t>
            </a:r>
            <a:r>
              <a:rPr lang="en-US" sz="1600" dirty="0" smtClean="0"/>
              <a:t> Res.WS,      </a:t>
            </a:r>
            <a:r>
              <a:rPr lang="en-US" sz="1600" b="1" dirty="0" smtClean="0">
                <a:solidFill>
                  <a:srgbClr val="0070C0"/>
                </a:solidFill>
              </a:rPr>
              <a:t>3 survive until now as DIAS schools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(</a:t>
            </a:r>
            <a:r>
              <a:rPr lang="en-US" sz="1600" b="1" dirty="0" err="1" smtClean="0">
                <a:solidFill>
                  <a:srgbClr val="0070C0"/>
                </a:solidFill>
              </a:rPr>
              <a:t>HQPh</a:t>
            </a:r>
            <a:r>
              <a:rPr lang="en-US" sz="1600" b="1" dirty="0" smtClean="0">
                <a:solidFill>
                  <a:srgbClr val="0070C0"/>
                </a:solidFill>
              </a:rPr>
              <a:t>., Calc., CDQG=</a:t>
            </a:r>
            <a:r>
              <a:rPr lang="en-US" sz="1600" b="1" dirty="0" err="1" smtClean="0">
                <a:solidFill>
                  <a:srgbClr val="0070C0"/>
                </a:solidFill>
              </a:rPr>
              <a:t>MMPh</a:t>
            </a:r>
            <a:r>
              <a:rPr lang="en-US" sz="1600" b="1" dirty="0" smtClean="0">
                <a:solidFill>
                  <a:srgbClr val="0070C0"/>
                </a:solidFill>
              </a:rPr>
              <a:t>.=</a:t>
            </a:r>
            <a:r>
              <a:rPr lang="en-US" sz="1600" b="1" dirty="0" err="1" smtClean="0">
                <a:solidFill>
                  <a:srgbClr val="0070C0"/>
                </a:solidFill>
              </a:rPr>
              <a:t>QG&amp;Superstr</a:t>
            </a:r>
            <a:r>
              <a:rPr lang="en-US" sz="1600" b="1" dirty="0" smtClean="0">
                <a:solidFill>
                  <a:srgbClr val="0070C0"/>
                </a:solidFill>
              </a:rPr>
              <a:t>.)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1" y="0"/>
            <a:ext cx="4855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37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Preliminary plan for 2019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97061" y="1556792"/>
            <a:ext cx="54517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Winter School on Theoretical Physics</a:t>
            </a:r>
          </a:p>
          <a:p>
            <a:r>
              <a:rPr lang="en-US" dirty="0" smtClean="0"/>
              <a:t>      Condensed Matter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Helmholtz International Summer School</a:t>
            </a:r>
          </a:p>
          <a:p>
            <a:r>
              <a:rPr lang="en-US" dirty="0" smtClean="0"/>
              <a:t>     QFT at the Limits: from Strong Fields to Heavy Quarks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Helmholtz International Summer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     Cosmology, Strings and New Physics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International School </a:t>
            </a:r>
          </a:p>
          <a:p>
            <a:r>
              <a:rPr lang="en-US" dirty="0" smtClean="0"/>
              <a:t>     Advanced Methods of Modern Theoretical Physics: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Integrable</a:t>
            </a:r>
            <a:r>
              <a:rPr lang="en-US" dirty="0" smtClean="0"/>
              <a:t> and Stochastic Systems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8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348880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</a:t>
            </a:r>
            <a:r>
              <a:rPr lang="en-US" sz="8000" b="1" dirty="0" smtClean="0">
                <a:solidFill>
                  <a:srgbClr val="C00000"/>
                </a:solidFill>
              </a:rPr>
              <a:t>THANKS!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1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4320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04070"/>
                </a:solidFill>
                <a:latin typeface="Times New Roman"/>
              </a:rPr>
              <a:t>              Research </a:t>
            </a:r>
            <a:r>
              <a:rPr lang="en-US" b="1" dirty="0">
                <a:solidFill>
                  <a:srgbClr val="204070"/>
                </a:solidFill>
                <a:latin typeface="Times New Roman"/>
              </a:rPr>
              <a:t>Workshop</a:t>
            </a:r>
            <a:br>
              <a:rPr lang="en-US" b="1" dirty="0">
                <a:solidFill>
                  <a:srgbClr val="204070"/>
                </a:solidFill>
                <a:latin typeface="Times New Roman"/>
              </a:rPr>
            </a:br>
            <a:r>
              <a:rPr lang="en-US" b="1" dirty="0" smtClean="0">
                <a:solidFill>
                  <a:srgbClr val="204070"/>
                </a:solidFill>
                <a:latin typeface="Times New Roman"/>
              </a:rPr>
              <a:t>  </a:t>
            </a:r>
            <a:r>
              <a:rPr lang="en-US" sz="1600" b="1" dirty="0" smtClean="0">
                <a:solidFill>
                  <a:srgbClr val="204070"/>
                </a:solidFill>
                <a:latin typeface="Times New Roman"/>
              </a:rPr>
              <a:t>CALCULATIONS </a:t>
            </a:r>
            <a:r>
              <a:rPr lang="en-US" sz="1600" b="1" dirty="0">
                <a:solidFill>
                  <a:srgbClr val="204070"/>
                </a:solidFill>
                <a:latin typeface="Times New Roman"/>
              </a:rPr>
              <a:t>FOR MODERN </a:t>
            </a:r>
            <a:r>
              <a:rPr lang="en-US" sz="1600" b="1" dirty="0" smtClean="0">
                <a:solidFill>
                  <a:srgbClr val="204070"/>
                </a:solidFill>
                <a:latin typeface="Times New Roman"/>
              </a:rPr>
              <a:t>AND                 </a:t>
            </a:r>
          </a:p>
          <a:p>
            <a:r>
              <a:rPr lang="en-US" sz="1600" b="1" dirty="0" smtClean="0">
                <a:solidFill>
                  <a:srgbClr val="204070"/>
                </a:solidFill>
                <a:latin typeface="Times New Roman"/>
              </a:rPr>
              <a:t>              FUTURE </a:t>
            </a:r>
            <a:r>
              <a:rPr lang="en-US" sz="1600" b="1" dirty="0">
                <a:solidFill>
                  <a:srgbClr val="204070"/>
                </a:solidFill>
                <a:latin typeface="Times New Roman"/>
              </a:rPr>
              <a:t>COLLIDERS</a:t>
            </a:r>
            <a:br>
              <a:rPr lang="en-US" sz="1600" b="1" dirty="0">
                <a:solidFill>
                  <a:srgbClr val="204070"/>
                </a:solidFill>
                <a:latin typeface="Times New Roman"/>
              </a:rPr>
            </a:br>
            <a:r>
              <a:rPr lang="en-US" b="1" dirty="0" smtClean="0">
                <a:solidFill>
                  <a:srgbClr val="204070"/>
                </a:solidFill>
                <a:latin typeface="Times New Roman"/>
              </a:rPr>
              <a:t>       </a:t>
            </a:r>
            <a:r>
              <a:rPr lang="en-US" sz="1600" b="1" i="1" dirty="0" err="1" smtClean="0">
                <a:solidFill>
                  <a:srgbClr val="204070"/>
                </a:solidFill>
                <a:latin typeface="Times New Roman"/>
              </a:rPr>
              <a:t>Dubna</a:t>
            </a:r>
            <a:r>
              <a:rPr lang="en-US" sz="1600" b="1" i="1" dirty="0">
                <a:solidFill>
                  <a:srgbClr val="204070"/>
                </a:solidFill>
                <a:latin typeface="Times New Roman"/>
              </a:rPr>
              <a:t>, Russia, July 9-23, </a:t>
            </a:r>
            <a:r>
              <a:rPr lang="en-US" sz="1600" b="1" i="1" dirty="0" smtClean="0">
                <a:solidFill>
                  <a:srgbClr val="204070"/>
                </a:solidFill>
                <a:latin typeface="Times New Roman"/>
              </a:rPr>
              <a:t>2000</a:t>
            </a:r>
            <a:endParaRPr lang="en-US" b="1" dirty="0">
              <a:solidFill>
                <a:srgbClr val="204070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5996" y="2636912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Name </a:t>
            </a:r>
            <a:r>
              <a:rPr lang="en-US" sz="1600" dirty="0"/>
              <a:t>	 </a:t>
            </a:r>
            <a:r>
              <a:rPr lang="en-US" sz="1600" dirty="0" smtClean="0"/>
              <a:t>            Title </a:t>
            </a:r>
            <a:endParaRPr lang="en-US" sz="1600" dirty="0"/>
          </a:p>
          <a:p>
            <a:r>
              <a:rPr lang="en-US" sz="1600" dirty="0" smtClean="0"/>
              <a:t>1    D. Bardin         Standard </a:t>
            </a:r>
            <a:r>
              <a:rPr lang="en-US" sz="1600" dirty="0"/>
              <a:t>Model and its application for </a:t>
            </a:r>
            <a:r>
              <a:rPr lang="en-US" sz="1600" dirty="0" smtClean="0"/>
              <a:t>precision  experiments </a:t>
            </a:r>
            <a:r>
              <a:rPr lang="en-US" sz="1600" dirty="0"/>
              <a:t>at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Z- resonance</a:t>
            </a:r>
          </a:p>
          <a:p>
            <a:r>
              <a:rPr lang="en-US" sz="1600" dirty="0"/>
              <a:t>2</a:t>
            </a:r>
            <a:r>
              <a:rPr lang="en-US" sz="1600" dirty="0" smtClean="0"/>
              <a:t>    G. </a:t>
            </a:r>
            <a:r>
              <a:rPr lang="en-US" sz="1600" dirty="0" err="1" smtClean="0"/>
              <a:t>Passarino</a:t>
            </a:r>
            <a:r>
              <a:rPr lang="en-US" sz="1600" dirty="0" smtClean="0"/>
              <a:t>   Perturbation </a:t>
            </a:r>
            <a:r>
              <a:rPr lang="en-US" sz="1600" dirty="0"/>
              <a:t>Theory with Unstable Particles, Fermion-Loop </a:t>
            </a:r>
            <a:endParaRPr lang="en-US" sz="1600" dirty="0" smtClean="0"/>
          </a:p>
          <a:p>
            <a:r>
              <a:rPr lang="en-US" sz="1600" dirty="0" smtClean="0"/>
              <a:t>                               approach  and </a:t>
            </a:r>
            <a:r>
              <a:rPr lang="en-US" sz="1600" dirty="0"/>
              <a:t>applications </a:t>
            </a:r>
          </a:p>
          <a:p>
            <a:r>
              <a:rPr lang="en-US" sz="1600" dirty="0"/>
              <a:t>3</a:t>
            </a:r>
            <a:r>
              <a:rPr lang="en-US" sz="1600" dirty="0" smtClean="0"/>
              <a:t>    I.  </a:t>
            </a:r>
            <a:r>
              <a:rPr lang="en-US" sz="1600" dirty="0" err="1" smtClean="0"/>
              <a:t>Ginzburg</a:t>
            </a:r>
            <a:r>
              <a:rPr lang="en-US" sz="1600" dirty="0" smtClean="0"/>
              <a:t>     Simple </a:t>
            </a:r>
            <a:r>
              <a:rPr lang="en-US" sz="1600" dirty="0"/>
              <a:t>Approximate Methods of Calculations of Complex Processes </a:t>
            </a:r>
          </a:p>
          <a:p>
            <a:r>
              <a:rPr lang="en-US" sz="1600" dirty="0" smtClean="0"/>
              <a:t>4    F.  </a:t>
            </a:r>
            <a:r>
              <a:rPr lang="en-US" sz="1600" dirty="0" err="1" smtClean="0"/>
              <a:t>Tkachev</a:t>
            </a:r>
            <a:r>
              <a:rPr lang="en-US" sz="1600" dirty="0" smtClean="0"/>
              <a:t>      Unstable </a:t>
            </a:r>
            <a:r>
              <a:rPr lang="en-US" sz="1600" dirty="0"/>
              <a:t>Particles in QFT </a:t>
            </a:r>
          </a:p>
          <a:p>
            <a:r>
              <a:rPr lang="en-US" sz="1600" dirty="0" smtClean="0"/>
              <a:t>5   O. Tarasov        New </a:t>
            </a:r>
            <a:r>
              <a:rPr lang="en-US" sz="1600" dirty="0"/>
              <a:t>methods for evaluating Feynman </a:t>
            </a:r>
            <a:r>
              <a:rPr lang="en-US" sz="1600" dirty="0" smtClean="0"/>
              <a:t>diagram. </a:t>
            </a:r>
          </a:p>
          <a:p>
            <a:r>
              <a:rPr lang="en-US" sz="1600" dirty="0" smtClean="0"/>
              <a:t>6    J.  </a:t>
            </a:r>
            <a:r>
              <a:rPr lang="en-US" sz="1600" dirty="0" err="1" smtClean="0"/>
              <a:t>Koerner</a:t>
            </a:r>
            <a:r>
              <a:rPr lang="en-US" sz="1600" dirty="0" smtClean="0"/>
              <a:t>       Radiative </a:t>
            </a:r>
            <a:r>
              <a:rPr lang="en-US" sz="1600" dirty="0"/>
              <a:t>corrections to polarization observables in t-quark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production  and  decay</a:t>
            </a:r>
            <a:endParaRPr lang="en-US" sz="1600" dirty="0"/>
          </a:p>
          <a:p>
            <a:r>
              <a:rPr lang="en-US" sz="1600" dirty="0" smtClean="0"/>
              <a:t>7    A.  </a:t>
            </a:r>
            <a:r>
              <a:rPr lang="en-US" sz="1600" dirty="0" err="1" smtClean="0"/>
              <a:t>Grozin</a:t>
            </a:r>
            <a:r>
              <a:rPr lang="en-US" sz="1600" dirty="0" smtClean="0"/>
              <a:t>         Loop </a:t>
            </a:r>
            <a:r>
              <a:rPr lang="en-US" sz="1600" dirty="0"/>
              <a:t>Calculations in </a:t>
            </a:r>
            <a:r>
              <a:rPr lang="en-US" sz="1600" dirty="0" smtClean="0"/>
              <a:t>HQE </a:t>
            </a:r>
          </a:p>
          <a:p>
            <a:r>
              <a:rPr lang="en-US" sz="1600" dirty="0" smtClean="0"/>
              <a:t>8    E.  </a:t>
            </a:r>
            <a:r>
              <a:rPr lang="en-US" sz="1600" dirty="0" err="1" smtClean="0"/>
              <a:t>Kuraev</a:t>
            </a:r>
            <a:r>
              <a:rPr lang="en-US" sz="1600" dirty="0" smtClean="0"/>
              <a:t>         Introduction </a:t>
            </a:r>
            <a:r>
              <a:rPr lang="en-US" sz="1600" dirty="0"/>
              <a:t>to BFKL (</a:t>
            </a:r>
            <a:r>
              <a:rPr lang="en-US" sz="1600" dirty="0" err="1"/>
              <a:t>pomeron</a:t>
            </a:r>
            <a:r>
              <a:rPr lang="en-US" sz="1600" dirty="0"/>
              <a:t>)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7972"/>
              </p:ext>
            </p:extLst>
          </p:nvPr>
        </p:nvGraphicFramePr>
        <p:xfrm>
          <a:off x="1007604" y="1484784"/>
          <a:ext cx="7128792" cy="822960"/>
        </p:xfrm>
        <a:graphic>
          <a:graphicData uri="http://schemas.openxmlformats.org/drawingml/2006/table">
            <a:tbl>
              <a:tblPr/>
              <a:tblGrid>
                <a:gridCol w="1247521"/>
                <a:gridCol w="588127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ORGANIZERS</a:t>
                      </a:r>
                      <a:r>
                        <a:rPr lang="en-US" sz="1400" dirty="0" smtClean="0"/>
                        <a:t>: 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                 </a:t>
                      </a:r>
                      <a:r>
                        <a:rPr lang="en-US" sz="1400" dirty="0" err="1" smtClean="0">
                          <a:hlinkClick r:id="rId2"/>
                        </a:rPr>
                        <a:t>D.V.Shirkov</a:t>
                      </a:r>
                      <a:r>
                        <a:rPr lang="en-US" sz="1400" baseline="0" dirty="0" smtClean="0">
                          <a:hlinkClick r:id="rId2"/>
                        </a:rPr>
                        <a:t> </a:t>
                      </a:r>
                      <a:r>
                        <a:rPr lang="en-US" sz="1400" dirty="0" smtClean="0">
                          <a:hlinkClick r:id="rId2"/>
                        </a:rPr>
                        <a:t>- Co-chairman      </a:t>
                      </a:r>
                      <a:r>
                        <a:rPr lang="en-US" sz="1400" dirty="0" err="1" smtClean="0">
                          <a:hlinkClick r:id="rId2"/>
                        </a:rPr>
                        <a:t>D.I.Kazakov</a:t>
                      </a:r>
                      <a:r>
                        <a:rPr lang="en-US" sz="1400" baseline="0" dirty="0" smtClean="0">
                          <a:hlinkClick r:id="rId2"/>
                        </a:rPr>
                        <a:t> </a:t>
                      </a:r>
                      <a:r>
                        <a:rPr lang="en-US" sz="1400" dirty="0" smtClean="0">
                          <a:hlinkClick r:id="rId2"/>
                        </a:rPr>
                        <a:t>- Co-chairman</a:t>
                      </a:r>
                    </a:p>
                    <a:p>
                      <a:r>
                        <a:rPr lang="en-US" sz="1400" dirty="0" smtClean="0">
                          <a:hlinkClick r:id="rId2"/>
                        </a:rPr>
                        <a:t>              </a:t>
                      </a:r>
                      <a:r>
                        <a:rPr lang="en-US" sz="1400" dirty="0" err="1" smtClean="0">
                          <a:hlinkClick r:id="rId2"/>
                        </a:rPr>
                        <a:t>Bogoliubov</a:t>
                      </a:r>
                      <a:r>
                        <a:rPr lang="en-US" sz="1400" dirty="0" smtClean="0">
                          <a:hlinkClick r:id="rId2"/>
                        </a:rPr>
                        <a:t> </a:t>
                      </a:r>
                      <a:r>
                        <a:rPr lang="en-US" sz="1400" dirty="0">
                          <a:hlinkClick r:id="rId2"/>
                        </a:rPr>
                        <a:t>Laboratory of Theoretical Physics</a:t>
                      </a:r>
                      <a:r>
                        <a:rPr lang="en-US" sz="1400" dirty="0"/>
                        <a:t>, </a:t>
                      </a:r>
                      <a:r>
                        <a:rPr lang="en-US" sz="1400" dirty="0">
                          <a:hlinkClick r:id="rId3"/>
                        </a:rPr>
                        <a:t>JINR</a:t>
                      </a:r>
                      <a:r>
                        <a:rPr lang="en-US" sz="1400" dirty="0"/>
                        <a:t> (</a:t>
                      </a:r>
                      <a:r>
                        <a:rPr lang="en-US" sz="1400" dirty="0" err="1"/>
                        <a:t>Dubna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863">
                <a:tc>
                  <a:txBody>
                    <a:bodyPr/>
                    <a:lstStyle/>
                    <a:p>
                      <a:r>
                        <a:rPr lang="en-US" sz="1400" dirty="0"/>
                        <a:t>SUPPORT: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BMBF (Germany), RFBR (Russia), JINR and Heisenberg--Landau </a:t>
                      </a:r>
                      <a:r>
                        <a:rPr lang="en-US" sz="1400" dirty="0" err="1"/>
                        <a:t>Programme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5996" y="594225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2003 this  Res.WS  became </a:t>
            </a:r>
            <a:r>
              <a:rPr lang="en-US" dirty="0" err="1" smtClean="0"/>
              <a:t>WS&amp;School</a:t>
            </a:r>
            <a:r>
              <a:rPr lang="en-US" dirty="0" smtClean="0"/>
              <a:t>; from 2006 </a:t>
            </a:r>
            <a:r>
              <a:rPr lang="en-US" i="1" dirty="0" err="1" smtClean="0">
                <a:solidFill>
                  <a:srgbClr val="C00000"/>
                </a:solidFill>
              </a:rPr>
              <a:t>Helmhotz</a:t>
            </a:r>
            <a:r>
              <a:rPr lang="en-US" i="1" dirty="0" smtClean="0">
                <a:solidFill>
                  <a:srgbClr val="C00000"/>
                </a:solidFill>
              </a:rPr>
              <a:t> DIAS School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3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87408"/>
              </p:ext>
            </p:extLst>
          </p:nvPr>
        </p:nvGraphicFramePr>
        <p:xfrm>
          <a:off x="2267744" y="5445224"/>
          <a:ext cx="4536504" cy="1080120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1080120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400" dirty="0"/>
                        <a:t>Noncommutative geometry and field theory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400" dirty="0"/>
                        <a:t>M-theory and strings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400" dirty="0"/>
                        <a:t>Extra dimensions and branes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400" dirty="0" err="1"/>
                        <a:t>Integrable</a:t>
                      </a:r>
                      <a:r>
                        <a:rPr lang="en-US" sz="1400" dirty="0"/>
                        <a:t> models in quantum gravity and gauge theorie</a:t>
                      </a:r>
                      <a:r>
                        <a:rPr lang="en-US" sz="1600" dirty="0"/>
                        <a:t>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96203"/>
              </p:ext>
            </p:extLst>
          </p:nvPr>
        </p:nvGraphicFramePr>
        <p:xfrm>
          <a:off x="2267744" y="2060848"/>
          <a:ext cx="4328702" cy="3333368"/>
        </p:xfrm>
        <a:graphic>
          <a:graphicData uri="http://schemas.openxmlformats.org/drawingml/2006/table">
            <a:tbl>
              <a:tblPr/>
              <a:tblGrid>
                <a:gridCol w="4328702"/>
              </a:tblGrid>
              <a:tr h="33333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Advisory Committee</a:t>
                      </a:r>
                    </a:p>
                    <a:p>
                      <a:r>
                        <a:rPr lang="en-US" sz="1600" b="1" dirty="0" smtClean="0"/>
                        <a:t>V</a:t>
                      </a:r>
                      <a:r>
                        <a:rPr lang="en-US" sz="1600" b="1" dirty="0"/>
                        <a:t>. </a:t>
                      </a:r>
                      <a:r>
                        <a:rPr lang="en-US" sz="1600" b="1" dirty="0" err="1"/>
                        <a:t>deAlfaro</a:t>
                      </a:r>
                      <a:r>
                        <a:rPr lang="en-US" sz="1600" b="1" dirty="0"/>
                        <a:t> (Torino University, Torino)</a:t>
                      </a:r>
                    </a:p>
                    <a:p>
                      <a:r>
                        <a:rPr lang="en-US" sz="1600" b="1" dirty="0"/>
                        <a:t>L. Alvarez-</a:t>
                      </a:r>
                      <a:r>
                        <a:rPr lang="en-US" sz="1600" b="1" dirty="0" err="1"/>
                        <a:t>Gaume</a:t>
                      </a:r>
                      <a:r>
                        <a:rPr lang="en-US" sz="1600" b="1" dirty="0"/>
                        <a:t> (CERN, Geneva)</a:t>
                      </a:r>
                    </a:p>
                    <a:p>
                      <a:r>
                        <a:rPr lang="en-US" sz="1600" b="1" dirty="0"/>
                        <a:t>V. </a:t>
                      </a:r>
                      <a:r>
                        <a:rPr lang="en-US" sz="1600" b="1" dirty="0" err="1"/>
                        <a:t>Kadyshevsky</a:t>
                      </a:r>
                      <a:r>
                        <a:rPr lang="en-US" sz="1600" b="1" dirty="0"/>
                        <a:t> (JINR, </a:t>
                      </a:r>
                      <a:r>
                        <a:rPr lang="en-US" sz="1600" b="1" dirty="0" err="1"/>
                        <a:t>Dubna</a:t>
                      </a:r>
                      <a:r>
                        <a:rPr lang="en-US" sz="1600" b="1" dirty="0"/>
                        <a:t>)</a:t>
                      </a:r>
                    </a:p>
                    <a:p>
                      <a:r>
                        <a:rPr lang="en-US" sz="1600" b="1" dirty="0"/>
                        <a:t>V. </a:t>
                      </a:r>
                      <a:r>
                        <a:rPr lang="en-US" sz="1600" b="1" dirty="0" err="1"/>
                        <a:t>Kazakov</a:t>
                      </a:r>
                      <a:r>
                        <a:rPr lang="en-US" sz="1600" b="1" dirty="0"/>
                        <a:t> (ENS, Paris)</a:t>
                      </a:r>
                    </a:p>
                    <a:p>
                      <a:r>
                        <a:rPr lang="en-US" sz="1600" b="1" dirty="0"/>
                        <a:t>O. </a:t>
                      </a:r>
                      <a:r>
                        <a:rPr lang="en-US" sz="1600" b="1" dirty="0" err="1"/>
                        <a:t>Lechtenfeld</a:t>
                      </a:r>
                      <a:r>
                        <a:rPr lang="en-US" sz="1600" b="1" dirty="0"/>
                        <a:t> (Hannover University, Hannover)</a:t>
                      </a:r>
                    </a:p>
                    <a:p>
                      <a:r>
                        <a:rPr lang="en-US" sz="1600" b="1" dirty="0"/>
                        <a:t>D. </a:t>
                      </a:r>
                      <a:r>
                        <a:rPr lang="en-US" sz="1600" b="1" dirty="0" err="1"/>
                        <a:t>Luest</a:t>
                      </a:r>
                      <a:r>
                        <a:rPr lang="en-US" sz="1600" b="1" dirty="0"/>
                        <a:t> (Humboldt University, Berlin)</a:t>
                      </a:r>
                    </a:p>
                    <a:p>
                      <a:r>
                        <a:rPr lang="en-US" sz="1600" b="1" dirty="0"/>
                        <a:t>D. </a:t>
                      </a:r>
                      <a:r>
                        <a:rPr lang="en-US" sz="1600" b="1" dirty="0" err="1"/>
                        <a:t>Maison</a:t>
                      </a:r>
                      <a:r>
                        <a:rPr lang="en-US" sz="1600" b="1" dirty="0"/>
                        <a:t> (Max Planck Physics Institute, Munich)</a:t>
                      </a:r>
                    </a:p>
                    <a:p>
                      <a:r>
                        <a:rPr lang="en-US" sz="1600" b="1" dirty="0"/>
                        <a:t>A. </a:t>
                      </a:r>
                      <a:r>
                        <a:rPr lang="en-US" sz="1600" b="1" dirty="0" err="1"/>
                        <a:t>Morozov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 err="1"/>
                        <a:t>ITEPh</a:t>
                      </a:r>
                      <a:r>
                        <a:rPr lang="en-US" sz="1600" b="1" dirty="0"/>
                        <a:t>, Moscow) </a:t>
                      </a:r>
                    </a:p>
                    <a:p>
                      <a:r>
                        <a:rPr lang="en-US" sz="1600" b="1" dirty="0"/>
                        <a:t>H. Nicolai (AEI, Potsdam, Germany)</a:t>
                      </a:r>
                    </a:p>
                    <a:p>
                      <a:r>
                        <a:rPr lang="en-US" sz="1600" b="1" dirty="0"/>
                        <a:t>V. </a:t>
                      </a:r>
                      <a:r>
                        <a:rPr lang="en-US" sz="1600" b="1" dirty="0" err="1"/>
                        <a:t>Rubakov</a:t>
                      </a:r>
                      <a:r>
                        <a:rPr lang="en-US" sz="1600" b="1" dirty="0"/>
                        <a:t> (INR, Moscow)</a:t>
                      </a:r>
                    </a:p>
                    <a:p>
                      <a:r>
                        <a:rPr lang="en-US" sz="1600" b="1" dirty="0"/>
                        <a:t>J. </a:t>
                      </a:r>
                      <a:r>
                        <a:rPr lang="en-US" sz="1600" b="1" dirty="0" err="1"/>
                        <a:t>Wess</a:t>
                      </a:r>
                      <a:r>
                        <a:rPr lang="en-US" sz="1600" b="1" dirty="0"/>
                        <a:t> (Max Planck Physics Institute, Munich) </a:t>
                      </a:r>
                      <a:r>
                        <a:rPr lang="en-US" sz="1600" b="1" dirty="0" smtClean="0"/>
                        <a:t>--  coordinator </a:t>
                      </a:r>
                      <a:r>
                        <a:rPr lang="en-US" sz="1600" b="1" dirty="0"/>
                        <a:t>of the School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44624"/>
            <a:ext cx="6192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altLang="ru-RU" sz="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Superstrings</a:t>
            </a:r>
            <a:endParaRPr lang="ru-RU" altLang="ru-RU" sz="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18 -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28, 2001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6387922">
            <a:off x="-5859615" y="6669360"/>
            <a:ext cx="325146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Bulletin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sz="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ru-RU" altLang="ru-RU" sz="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altLang="ru-RU" sz="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ru-RU" alt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Theoretical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18 - 24, 2001.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28,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held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Noncomutative</a:t>
            </a:r>
            <a:r>
              <a:rPr lang="ru-RU" altLang="ru-RU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ru-RU" altLang="ru-RU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altLang="ru-RU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ru-RU" altLang="ru-RU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immediately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IXth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Supersymmetry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and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Unification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of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Fundamental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Interactions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11 - 17. </a:t>
            </a:r>
            <a:r>
              <a:rPr lang="ru-RU" altLang="ru-RU" dirty="0" smtClean="0">
                <a:solidFill>
                  <a:prstClr val="black"/>
                </a:solidFill>
              </a:rPr>
              <a:t/>
            </a:r>
            <a:br>
              <a:rPr lang="ru-RU" altLang="ru-RU" dirty="0" smtClean="0">
                <a:solidFill>
                  <a:prstClr val="black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altLang="ru-RU" dirty="0" smtClean="0">
                <a:solidFill>
                  <a:prstClr val="black"/>
                </a:solidFill>
              </a:rPr>
              <a:t/>
            </a:r>
            <a:br>
              <a:rPr lang="ru-RU" altLang="ru-RU" dirty="0" smtClean="0">
                <a:solidFill>
                  <a:prstClr val="black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82325"/>
            <a:ext cx="4968552" cy="70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9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04" y="12358"/>
            <a:ext cx="8280920" cy="688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392" algn="ctr"/>
            <a:r>
              <a:rPr sz="20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he</a:t>
            </a:r>
            <a:r>
              <a:rPr sz="2000" b="1" spc="-1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000" b="1" spc="-18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n </a:t>
            </a:r>
            <a:r>
              <a:rPr sz="20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go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0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 </a:t>
            </a:r>
            <a:r>
              <a:rPr sz="20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f </a:t>
            </a:r>
            <a:r>
              <a:rPr sz="20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000" b="1" spc="-13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AS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spcBef>
                <a:spcPts val="16"/>
              </a:spcBef>
            </a:pPr>
            <a:endParaRPr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11867" marR="4453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</a:t>
            </a:r>
            <a:r>
              <a:rPr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ra</a:t>
            </a:r>
            <a:r>
              <a:rPr dirty="0" smtClean="0">
                <a:solidFill>
                  <a:srgbClr val="C00000"/>
                </a:solidFill>
                <a:latin typeface="Times New Roman"/>
                <a:cs typeface="Times New Roman"/>
              </a:rPr>
              <a:t>ining</a:t>
            </a:r>
            <a:r>
              <a:rPr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ours</a:t>
            </a:r>
            <a:r>
              <a:rPr spc="-9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pc="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pc="-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stu</a:t>
            </a:r>
            <a:r>
              <a:rPr spc="9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pc="-4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nts, </a:t>
            </a:r>
            <a:r>
              <a:rPr spc="-9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pc="4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pc="-4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du</a:t>
            </a:r>
            <a:r>
              <a:rPr spc="-4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tes,</a:t>
            </a:r>
            <a:r>
              <a:rPr spc="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nd</a:t>
            </a:r>
            <a:r>
              <a:rPr spc="1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22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ou</a:t>
            </a:r>
            <a:r>
              <a:rPr spc="9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pc="-1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sci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ntists in the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u="sng" spc="18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J</a:t>
            </a:r>
            <a:r>
              <a:rPr u="sng" spc="-26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u="sng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NR</a:t>
            </a:r>
            <a:r>
              <a:rPr spc="9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endParaRPr lang="en-US" spc="9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11499" marR="4453" algn="just">
              <a:lnSpc>
                <a:spcPts val="1841"/>
              </a:lnSpc>
              <a:buSzPct val="83333"/>
              <a:tabLst>
                <a:tab pos="412423" algn="l"/>
              </a:tabLst>
            </a:pPr>
            <a:r>
              <a:rPr lang="en-US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</a:t>
            </a:r>
            <a:r>
              <a:rPr dirty="0" smtClean="0">
                <a:latin typeface="Times New Roman"/>
                <a:cs typeface="Times New Roman"/>
              </a:rPr>
              <a:t>Memb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r </a:t>
            </a:r>
            <a:r>
              <a:rPr dirty="0">
                <a:latin typeface="Times New Roman"/>
                <a:cs typeface="Times New Roman"/>
              </a:rPr>
              <a:t>St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tes 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 oth</a:t>
            </a:r>
            <a:r>
              <a:rPr spc="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ountri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 (a</a:t>
            </a:r>
            <a:r>
              <a:rPr spc="-4" dirty="0">
                <a:latin typeface="Times New Roman"/>
                <a:cs typeface="Times New Roman"/>
              </a:rPr>
              <a:t>cc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4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9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spc="-13" dirty="0" smtClean="0">
                <a:latin typeface="Times New Roman"/>
                <a:cs typeface="Times New Roman"/>
              </a:rPr>
              <a:t>g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-4" dirty="0" smtClean="0">
                <a:latin typeface="Times New Roman"/>
                <a:cs typeface="Times New Roman"/>
              </a:rPr>
              <a:t>ee</a:t>
            </a:r>
            <a:r>
              <a:rPr dirty="0" smtClean="0">
                <a:latin typeface="Times New Roman"/>
                <a:cs typeface="Times New Roman"/>
              </a:rPr>
              <a:t>ments 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 g</a:t>
            </a:r>
            <a:r>
              <a:rPr spc="-4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nts);</a:t>
            </a: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spc="-13" dirty="0" smtClean="0">
                <a:latin typeface="Times New Roman"/>
                <a:cs typeface="Times New Roman"/>
              </a:rPr>
              <a:t>   </a:t>
            </a:r>
            <a:r>
              <a:rPr spc="-13" dirty="0" smtClean="0">
                <a:latin typeface="Times New Roman"/>
                <a:cs typeface="Times New Roman"/>
              </a:rPr>
              <a:t>L</a:t>
            </a:r>
            <a:r>
              <a:rPr dirty="0" smtClean="0">
                <a:latin typeface="Times New Roman"/>
                <a:cs typeface="Times New Roman"/>
              </a:rPr>
              <a:t>ooki</a:t>
            </a:r>
            <a:r>
              <a:rPr spc="9" dirty="0" smtClean="0">
                <a:latin typeface="Times New Roman"/>
                <a:cs typeface="Times New Roman"/>
              </a:rPr>
              <a:t>n</a:t>
            </a:r>
            <a:r>
              <a:rPr dirty="0" smtClean="0">
                <a:latin typeface="Times New Roman"/>
                <a:cs typeface="Times New Roman"/>
              </a:rPr>
              <a:t>g</a:t>
            </a:r>
            <a:r>
              <a:rPr spc="-13" dirty="0" smtClean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f</a:t>
            </a:r>
            <a:r>
              <a:rPr spc="9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 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 support</a:t>
            </a:r>
            <a:r>
              <a:rPr spc="9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ng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ifted</a:t>
            </a:r>
            <a:r>
              <a:rPr spc="13" dirty="0">
                <a:latin typeface="Times New Roman"/>
                <a:cs typeface="Times New Roman"/>
              </a:rPr>
              <a:t> </a:t>
            </a:r>
            <a:r>
              <a:rPr spc="-22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ou</a:t>
            </a:r>
            <a:r>
              <a:rPr spc="9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4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rists in the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J</a:t>
            </a:r>
            <a:r>
              <a:rPr u="sng" spc="-26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u="sng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NR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>
                <a:latin typeface="Times New Roman"/>
                <a:cs typeface="Times New Roman"/>
              </a:rPr>
              <a:t>Mem</a:t>
            </a:r>
            <a:r>
              <a:rPr spc="4" dirty="0">
                <a:latin typeface="Times New Roman"/>
                <a:cs typeface="Times New Roman"/>
              </a:rPr>
              <a:t>b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 </a:t>
            </a:r>
            <a:r>
              <a:rPr dirty="0" smtClean="0">
                <a:latin typeface="Times New Roman"/>
                <a:cs typeface="Times New Roman"/>
              </a:rPr>
              <a:t>St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tes;</a:t>
            </a:r>
            <a:endParaRPr lang="en-US" dirty="0">
              <a:latin typeface="Times New Roman"/>
              <a:cs typeface="Times New Roman"/>
            </a:endParaRP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dirty="0" smtClean="0">
                <a:latin typeface="Times New Roman"/>
                <a:cs typeface="Times New Roman"/>
              </a:rPr>
              <a:t>Or</a:t>
            </a:r>
            <a:r>
              <a:rPr spc="-13" dirty="0" smtClean="0">
                <a:latin typeface="Times New Roman"/>
                <a:cs typeface="Times New Roman"/>
              </a:rPr>
              <a:t>g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ni</a:t>
            </a:r>
            <a:r>
              <a:rPr spc="4" dirty="0" smtClean="0">
                <a:latin typeface="Times New Roman"/>
                <a:cs typeface="Times New Roman"/>
              </a:rPr>
              <a:t>z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tion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sch</a:t>
            </a:r>
            <a:r>
              <a:rPr spc="-4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ols of dif</a:t>
            </a:r>
            <a:r>
              <a:rPr spc="-4" dirty="0">
                <a:latin typeface="Times New Roman"/>
                <a:cs typeface="Times New Roman"/>
              </a:rPr>
              <a:t>fe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nt sc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les in Du</a:t>
            </a:r>
            <a:r>
              <a:rPr spc="4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na</a:t>
            </a:r>
            <a:r>
              <a:rPr spc="-4" dirty="0">
                <a:latin typeface="Times New Roman"/>
                <a:cs typeface="Times New Roman"/>
              </a:rPr>
              <a:t> a</a:t>
            </a:r>
            <a:r>
              <a:rPr dirty="0">
                <a:latin typeface="Times New Roman"/>
                <a:cs typeface="Times New Roman"/>
              </a:rPr>
              <a:t>nd 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oordi</a:t>
            </a:r>
            <a:r>
              <a:rPr spc="4" dirty="0">
                <a:latin typeface="Times New Roman"/>
                <a:cs typeface="Times New Roman"/>
              </a:rPr>
              <a:t>n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tion </a:t>
            </a:r>
            <a:r>
              <a:rPr dirty="0" smtClean="0">
                <a:latin typeface="Times New Roman"/>
                <a:cs typeface="Times New Roman"/>
              </a:rPr>
              <a:t>with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211499" algn="just">
              <a:lnSpc>
                <a:spcPts val="1841"/>
              </a:lnSpc>
              <a:buSzPct val="83333"/>
              <a:tabLst>
                <a:tab pos="412423" algn="l"/>
              </a:tabLst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</a:t>
            </a:r>
            <a:r>
              <a:rPr dirty="0" smtClean="0">
                <a:latin typeface="Times New Roman"/>
                <a:cs typeface="Times New Roman"/>
              </a:rPr>
              <a:t>s</a:t>
            </a:r>
            <a:r>
              <a:rPr spc="13" dirty="0" smtClean="0">
                <a:latin typeface="Times New Roman"/>
                <a:cs typeface="Times New Roman"/>
              </a:rPr>
              <a:t>i</a:t>
            </a:r>
            <a:r>
              <a:rPr dirty="0" smtClean="0">
                <a:latin typeface="Times New Roman"/>
                <a:cs typeface="Times New Roman"/>
              </a:rPr>
              <a:t>milar</a:t>
            </a:r>
            <a:r>
              <a:rPr spc="-9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sch</a:t>
            </a:r>
            <a:r>
              <a:rPr spc="-4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ols in </a:t>
            </a:r>
            <a:r>
              <a:rPr dirty="0" smtClean="0">
                <a:latin typeface="Times New Roman"/>
                <a:cs typeface="Times New Roman"/>
              </a:rPr>
              <a:t>Russia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spc="-13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rm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spc="18" dirty="0">
                <a:latin typeface="Times New Roman"/>
                <a:cs typeface="Times New Roman"/>
              </a:rPr>
              <a:t>n</a:t>
            </a:r>
            <a:r>
              <a:rPr spc="-22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other</a:t>
            </a:r>
            <a:r>
              <a:rPr spc="-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Eu</a:t>
            </a:r>
            <a:r>
              <a:rPr spc="-4" dirty="0">
                <a:latin typeface="Times New Roman"/>
                <a:cs typeface="Times New Roman"/>
              </a:rPr>
              <a:t>r</a:t>
            </a:r>
            <a:r>
              <a:rPr spc="9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4" dirty="0">
                <a:latin typeface="Times New Roman"/>
                <a:cs typeface="Times New Roman"/>
              </a:rPr>
              <a:t>ea</a:t>
            </a:r>
            <a:r>
              <a:rPr dirty="0">
                <a:latin typeface="Times New Roman"/>
                <a:cs typeface="Times New Roman"/>
              </a:rPr>
              <a:t>n 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ountri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s;</a:t>
            </a: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dirty="0" smtClean="0">
                <a:latin typeface="Times New Roman"/>
                <a:cs typeface="Times New Roman"/>
              </a:rPr>
              <a:t>Suppo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dirty="0" smtClean="0">
                <a:latin typeface="Times New Roman"/>
                <a:cs typeface="Times New Roman"/>
              </a:rPr>
              <a:t>t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9" dirty="0">
                <a:latin typeface="Times New Roman"/>
                <a:cs typeface="Times New Roman"/>
              </a:rPr>
              <a:t>J</a:t>
            </a:r>
            <a:r>
              <a:rPr spc="-18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NR 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spc="9" dirty="0">
                <a:latin typeface="Times New Roman"/>
                <a:cs typeface="Times New Roman"/>
              </a:rPr>
              <a:t>x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rime</a:t>
            </a:r>
            <a:r>
              <a:rPr spc="-4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tal p</a:t>
            </a:r>
            <a:r>
              <a:rPr spc="-4" dirty="0">
                <a:latin typeface="Times New Roman"/>
                <a:cs typeface="Times New Roman"/>
              </a:rPr>
              <a:t>r</a:t>
            </a:r>
            <a:r>
              <a:rPr spc="9" dirty="0">
                <a:latin typeface="Times New Roman"/>
                <a:cs typeface="Times New Roman"/>
              </a:rPr>
              <a:t>o</a:t>
            </a:r>
            <a:r>
              <a:rPr spc="-13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ms </a:t>
            </a:r>
            <a:r>
              <a:rPr spc="22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22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ni</a:t>
            </a:r>
            <a:r>
              <a:rPr spc="4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ing</a:t>
            </a:r>
            <a:r>
              <a:rPr spc="-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</a:t>
            </a:r>
            <a:r>
              <a:rPr spc="-9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ture 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ours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9" dirty="0">
                <a:latin typeface="Times New Roman"/>
                <a:cs typeface="Times New Roman"/>
              </a:rPr>
              <a:t> </a:t>
            </a:r>
            <a:endParaRPr lang="en-US" spc="9" dirty="0" smtClean="0">
              <a:latin typeface="Times New Roman"/>
              <a:cs typeface="Times New Roman"/>
            </a:endParaRPr>
          </a:p>
          <a:p>
            <a:pPr marL="211499" algn="just">
              <a:lnSpc>
                <a:spcPts val="1841"/>
              </a:lnSpc>
              <a:buSzPct val="83333"/>
              <a:tabLst>
                <a:tab pos="412423" algn="l"/>
              </a:tabLst>
            </a:pPr>
            <a:r>
              <a:rPr lang="en-US" spc="4" dirty="0" smtClean="0">
                <a:latin typeface="Times New Roman"/>
                <a:cs typeface="Times New Roman"/>
              </a:rPr>
              <a:t>                    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nd 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view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4" dirty="0">
                <a:latin typeface="Times New Roman"/>
                <a:cs typeface="Times New Roman"/>
              </a:rPr>
              <a:t>e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tur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 on n</a:t>
            </a:r>
            <a:r>
              <a:rPr spc="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w tr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nds in mode</a:t>
            </a:r>
            <a:r>
              <a:rPr spc="-9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n p</a:t>
            </a:r>
            <a:r>
              <a:rPr spc="18" dirty="0">
                <a:latin typeface="Times New Roman"/>
                <a:cs typeface="Times New Roman"/>
              </a:rPr>
              <a:t>h</a:t>
            </a:r>
            <a:r>
              <a:rPr spc="-22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9" dirty="0">
                <a:latin typeface="Times New Roman"/>
                <a:cs typeface="Times New Roman"/>
              </a:rPr>
              <a:t>i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s;</a:t>
            </a:r>
          </a:p>
          <a:p>
            <a:pPr marL="411867" marR="325598" indent="-200368" algn="just">
              <a:lnSpc>
                <a:spcPts val="1841"/>
              </a:lnSpc>
              <a:spcBef>
                <a:spcPts val="57"/>
              </a:spcBef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dirty="0" smtClean="0">
                <a:latin typeface="Times New Roman"/>
                <a:cs typeface="Times New Roman"/>
              </a:rPr>
              <a:t>Coop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tion </a:t>
            </a:r>
            <a:r>
              <a:rPr dirty="0">
                <a:latin typeface="Times New Roman"/>
                <a:cs typeface="Times New Roman"/>
              </a:rPr>
              <a:t>with the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Univ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rsi</a:t>
            </a:r>
            <a:r>
              <a:rPr spc="9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22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nt</a:t>
            </a:r>
            <a:r>
              <a:rPr spc="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 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 Dub</a:t>
            </a:r>
            <a:r>
              <a:rPr spc="4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Univ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rsi</a:t>
            </a:r>
            <a:r>
              <a:rPr spc="22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22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dirty="0" smtClean="0">
                <a:latin typeface="Times New Roman"/>
                <a:cs typeface="Times New Roman"/>
              </a:rPr>
              <a:t>tr</a:t>
            </a:r>
            <a:r>
              <a:rPr spc="-9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i</a:t>
            </a:r>
            <a:r>
              <a:rPr spc="13" dirty="0" smtClean="0">
                <a:latin typeface="Times New Roman"/>
                <a:cs typeface="Times New Roman"/>
              </a:rPr>
              <a:t>n</a:t>
            </a:r>
            <a:r>
              <a:rPr dirty="0" smtClean="0">
                <a:latin typeface="Times New Roman"/>
                <a:cs typeface="Times New Roman"/>
              </a:rPr>
              <a:t>ing</a:t>
            </a:r>
            <a:endParaRPr lang="en-US" dirty="0" smtClean="0">
              <a:latin typeface="Times New Roman"/>
              <a:cs typeface="Times New Roman"/>
            </a:endParaRPr>
          </a:p>
          <a:p>
            <a:pPr marL="211499" marR="325598" algn="just">
              <a:lnSpc>
                <a:spcPts val="1841"/>
              </a:lnSpc>
              <a:spcBef>
                <a:spcPts val="57"/>
              </a:spcBef>
              <a:buSzPct val="83333"/>
              <a:tabLst>
                <a:tab pos="412423" algn="l"/>
              </a:tabLst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</a:t>
            </a:r>
            <a:r>
              <a:rPr dirty="0" smtClean="0">
                <a:latin typeface="Times New Roman"/>
                <a:cs typeface="Times New Roman"/>
              </a:rPr>
              <a:t>s</a:t>
            </a:r>
            <a:r>
              <a:rPr spc="9" dirty="0" smtClean="0">
                <a:latin typeface="Times New Roman"/>
                <a:cs typeface="Times New Roman"/>
              </a:rPr>
              <a:t>t</a:t>
            </a:r>
            <a:r>
              <a:rPr dirty="0" smtClean="0">
                <a:latin typeface="Times New Roman"/>
                <a:cs typeface="Times New Roman"/>
              </a:rPr>
              <a:t>ud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nts </a:t>
            </a:r>
            <a:r>
              <a:rPr dirty="0">
                <a:latin typeface="Times New Roman"/>
                <a:cs typeface="Times New Roman"/>
              </a:rPr>
              <a:t>and postgr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du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tes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s w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ll 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s in o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spc="-13" dirty="0">
                <a:latin typeface="Times New Roman"/>
                <a:cs typeface="Times New Roman"/>
              </a:rPr>
              <a:t>g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ni</a:t>
            </a:r>
            <a:r>
              <a:rPr spc="4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ing s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hools </a:t>
            </a:r>
            <a:r>
              <a:rPr spc="-4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or students;</a:t>
            </a: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dirty="0" smtClean="0">
                <a:latin typeface="Times New Roman"/>
                <a:cs typeface="Times New Roman"/>
              </a:rPr>
              <a:t>Coordin</a:t>
            </a:r>
            <a:r>
              <a:rPr spc="-9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tion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of</a:t>
            </a:r>
            <a:r>
              <a:rPr spc="-4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9" dirty="0">
                <a:latin typeface="Times New Roman"/>
                <a:cs typeface="Times New Roman"/>
              </a:rPr>
              <a:t>r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4" dirty="0">
                <a:latin typeface="Times New Roman"/>
                <a:cs typeface="Times New Roman"/>
              </a:rPr>
              <a:t>ea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9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 -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ini</a:t>
            </a:r>
            <a:r>
              <a:rPr spc="9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</a:t>
            </a:r>
            <a:r>
              <a:rPr spc="4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4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ms </a:t>
            </a:r>
            <a:r>
              <a:rPr spc="9" dirty="0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ith </a:t>
            </a:r>
            <a:r>
              <a:rPr dirty="0" smtClean="0">
                <a:latin typeface="Times New Roman"/>
                <a:cs typeface="Times New Roman"/>
              </a:rPr>
              <a:t>wo</a:t>
            </a:r>
            <a:r>
              <a:rPr spc="-9" dirty="0" smtClean="0">
                <a:latin typeface="Times New Roman"/>
                <a:cs typeface="Times New Roman"/>
              </a:rPr>
              <a:t>r</a:t>
            </a:r>
            <a:r>
              <a:rPr dirty="0" smtClean="0">
                <a:latin typeface="Times New Roman"/>
                <a:cs typeface="Times New Roman"/>
              </a:rPr>
              <a:t>kshops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an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</a:p>
          <a:p>
            <a:pPr marL="211499" algn="just">
              <a:lnSpc>
                <a:spcPts val="1841"/>
              </a:lnSpc>
              <a:buSzPct val="83333"/>
              <a:tabLst>
                <a:tab pos="412423" algn="l"/>
              </a:tabLst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</a:t>
            </a:r>
            <a:r>
              <a:rPr spc="-9" dirty="0" smtClean="0">
                <a:latin typeface="Times New Roman"/>
                <a:cs typeface="Times New Roman"/>
              </a:rPr>
              <a:t>c</a:t>
            </a:r>
            <a:r>
              <a:rPr dirty="0" smtClean="0">
                <a:latin typeface="Times New Roman"/>
                <a:cs typeface="Times New Roman"/>
              </a:rPr>
              <a:t>onfe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n</a:t>
            </a:r>
            <a:r>
              <a:rPr spc="-4" dirty="0" smtClean="0">
                <a:latin typeface="Times New Roman"/>
                <a:cs typeface="Times New Roman"/>
              </a:rPr>
              <a:t>ce</a:t>
            </a:r>
            <a:r>
              <a:rPr dirty="0" smtClean="0">
                <a:latin typeface="Times New Roman"/>
                <a:cs typeface="Times New Roman"/>
              </a:rPr>
              <a:t>s at </a:t>
            </a:r>
            <a:r>
              <a:rPr spc="18" dirty="0">
                <a:latin typeface="Times New Roman"/>
                <a:cs typeface="Times New Roman"/>
              </a:rPr>
              <a:t>J</a:t>
            </a:r>
            <a:r>
              <a:rPr spc="-18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NR;</a:t>
            </a: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dirty="0" smtClean="0">
                <a:latin typeface="Times New Roman"/>
                <a:cs typeface="Times New Roman"/>
              </a:rPr>
              <a:t>Publi</a:t>
            </a:r>
            <a:r>
              <a:rPr spc="-4" dirty="0" smtClean="0">
                <a:latin typeface="Times New Roman"/>
                <a:cs typeface="Times New Roman"/>
              </a:rPr>
              <a:t>ca</a:t>
            </a:r>
            <a:r>
              <a:rPr dirty="0" smtClean="0">
                <a:latin typeface="Times New Roman"/>
                <a:cs typeface="Times New Roman"/>
              </a:rPr>
              <a:t>tion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</a:t>
            </a:r>
            <a:r>
              <a:rPr spc="-9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tur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 a</a:t>
            </a:r>
            <a:r>
              <a:rPr spc="4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d discussions in dif</a:t>
            </a:r>
            <a:r>
              <a:rPr spc="-4" dirty="0">
                <a:latin typeface="Times New Roman"/>
                <a:cs typeface="Times New Roman"/>
              </a:rPr>
              <a:t>fe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nt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4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ms, in p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rticul</a:t>
            </a:r>
            <a:r>
              <a:rPr spc="-9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r, </a:t>
            </a:r>
            <a:endParaRPr lang="en-US" dirty="0" smtClean="0">
              <a:latin typeface="Times New Roman"/>
              <a:cs typeface="Times New Roman"/>
            </a:endParaRPr>
          </a:p>
          <a:p>
            <a:pPr marL="211499" algn="just">
              <a:lnSpc>
                <a:spcPts val="1841"/>
              </a:lnSpc>
              <a:buSzPct val="83333"/>
              <a:tabLst>
                <a:tab pos="412423" algn="l"/>
              </a:tabLst>
            </a:pPr>
            <a:r>
              <a:rPr lang="en-US" spc="-9" dirty="0">
                <a:latin typeface="Times New Roman"/>
                <a:cs typeface="Times New Roman"/>
              </a:rPr>
              <a:t> </a:t>
            </a:r>
            <a:r>
              <a:rPr lang="en-US" spc="-9" dirty="0" smtClean="0">
                <a:latin typeface="Times New Roman"/>
                <a:cs typeface="Times New Roman"/>
              </a:rPr>
              <a:t>                 </a:t>
            </a:r>
            <a:r>
              <a:rPr spc="-9" dirty="0" smtClean="0">
                <a:latin typeface="Times New Roman"/>
                <a:cs typeface="Times New Roman"/>
              </a:rPr>
              <a:t>w</a:t>
            </a:r>
            <a:r>
              <a:rPr dirty="0" smtClean="0">
                <a:latin typeface="Times New Roman"/>
                <a:cs typeface="Times New Roman"/>
              </a:rPr>
              <a:t>ith</a:t>
            </a:r>
            <a:r>
              <a:rPr spc="9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use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mode</a:t>
            </a:r>
            <a:r>
              <a:rPr spc="-9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le</a:t>
            </a:r>
            <a:r>
              <a:rPr spc="-9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onic </a:t>
            </a:r>
            <a:r>
              <a:rPr spc="-9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quipm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nt, et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.</a:t>
            </a:r>
          </a:p>
          <a:p>
            <a:pPr marL="411867" indent="-200368" algn="just">
              <a:lnSpc>
                <a:spcPts val="1841"/>
              </a:lnSpc>
              <a:buSzPct val="83333"/>
              <a:buFont typeface="Symbol"/>
              <a:buChar char=""/>
              <a:tabLst>
                <a:tab pos="412423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dirty="0" smtClean="0">
                <a:latin typeface="Times New Roman"/>
                <a:cs typeface="Times New Roman"/>
              </a:rPr>
              <a:t>Suppo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dirty="0" smtClean="0">
                <a:latin typeface="Times New Roman"/>
                <a:cs typeface="Times New Roman"/>
              </a:rPr>
              <a:t>ting</a:t>
            </a:r>
            <a:r>
              <a:rPr spc="-13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WEB</a:t>
            </a:r>
            <a:r>
              <a:rPr spc="-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ge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D</a:t>
            </a:r>
            <a:r>
              <a:rPr spc="-18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" dirty="0">
                <a:latin typeface="Times New Roman"/>
                <a:cs typeface="Times New Roman"/>
              </a:rPr>
              <a:t>S</a:t>
            </a:r>
            <a:r>
              <a:rPr spc="-4" dirty="0">
                <a:latin typeface="Times New Roman"/>
                <a:cs typeface="Times New Roman"/>
              </a:rPr>
              <a:t>-</a:t>
            </a:r>
            <a:r>
              <a:rPr spc="4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H </a:t>
            </a:r>
            <a:r>
              <a:rPr spc="-4" dirty="0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hich sh</a:t>
            </a:r>
            <a:r>
              <a:rPr spc="4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uld be</a:t>
            </a:r>
            <a:r>
              <a:rPr spc="-9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ome </a:t>
            </a:r>
            <a:endParaRPr lang="en-US" dirty="0" smtClean="0">
              <a:latin typeface="Times New Roman"/>
              <a:cs typeface="Times New Roman"/>
            </a:endParaRPr>
          </a:p>
          <a:p>
            <a:pPr marL="211499" algn="just">
              <a:lnSpc>
                <a:spcPts val="1841"/>
              </a:lnSpc>
              <a:buSzPct val="83333"/>
              <a:tabLst>
                <a:tab pos="412423" algn="l"/>
              </a:tabLst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</a:t>
            </a:r>
            <a:r>
              <a:rPr dirty="0" smtClean="0">
                <a:latin typeface="Times New Roman"/>
                <a:cs typeface="Times New Roman"/>
              </a:rPr>
              <a:t>the</a:t>
            </a:r>
            <a:r>
              <a:rPr spc="-4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ni</a:t>
            </a:r>
            <a:r>
              <a:rPr spc="4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ing</a:t>
            </a:r>
            <a:r>
              <a:rPr spc="-9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c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nter</a:t>
            </a:r>
            <a:r>
              <a:rPr spc="-9" dirty="0">
                <a:latin typeface="Times New Roman"/>
                <a:cs typeface="Times New Roman"/>
              </a:rPr>
              <a:t> </a:t>
            </a:r>
            <a:r>
              <a:rPr spc="9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f the</a:t>
            </a:r>
            <a:r>
              <a:rPr spc="-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</a:t>
            </a:r>
            <a:r>
              <a:rPr spc="4" dirty="0">
                <a:latin typeface="Times New Roman"/>
                <a:cs typeface="Times New Roman"/>
              </a:rPr>
              <a:t>o</a:t>
            </a:r>
            <a:r>
              <a:rPr spc="-13" dirty="0">
                <a:latin typeface="Times New Roman"/>
                <a:cs typeface="Times New Roman"/>
              </a:rPr>
              <a:t>g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ms r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lat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 to </a:t>
            </a:r>
            <a:r>
              <a:rPr spc="9" dirty="0">
                <a:latin typeface="Times New Roman"/>
                <a:cs typeface="Times New Roman"/>
              </a:rPr>
              <a:t>D</a:t>
            </a:r>
            <a:r>
              <a:rPr spc="-18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6" dirty="0">
                <a:latin typeface="Times New Roman"/>
                <a:cs typeface="Times New Roman"/>
              </a:rPr>
              <a:t>S</a:t>
            </a:r>
            <a:r>
              <a:rPr spc="-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TH.</a:t>
            </a:r>
          </a:p>
          <a:p>
            <a:pPr>
              <a:spcBef>
                <a:spcPts val="42"/>
              </a:spcBef>
            </a:pPr>
            <a:endParaRPr dirty="0">
              <a:latin typeface="Times New Roman"/>
              <a:cs typeface="Times New Roman"/>
            </a:endParaRPr>
          </a:p>
          <a:p>
            <a:pPr marL="11132" marR="407971" algn="just">
              <a:lnSpc>
                <a:spcPts val="1753"/>
              </a:lnSpc>
            </a:pPr>
            <a:r>
              <a:rPr lang="en-US" dirty="0" smtClean="0">
                <a:latin typeface="Times New Roman"/>
                <a:cs typeface="Times New Roman"/>
              </a:rPr>
              <a:t>         </a:t>
            </a:r>
            <a:r>
              <a:rPr dirty="0" smtClean="0">
                <a:latin typeface="Times New Roman"/>
                <a:cs typeface="Times New Roman"/>
              </a:rPr>
              <a:t>The</a:t>
            </a:r>
            <a:r>
              <a:rPr spc="-9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main topi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s of the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ac</a:t>
            </a:r>
            <a:r>
              <a:rPr dirty="0">
                <a:latin typeface="Times New Roman"/>
                <a:cs typeface="Times New Roman"/>
              </a:rPr>
              <a:t>tivi</a:t>
            </a:r>
            <a:r>
              <a:rPr spc="13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4" dirty="0">
                <a:latin typeface="Times New Roman"/>
                <a:cs typeface="Times New Roman"/>
              </a:rPr>
              <a:t> D</a:t>
            </a:r>
            <a:r>
              <a:rPr spc="-18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AS should be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ce</a:t>
            </a:r>
            <a:r>
              <a:rPr dirty="0">
                <a:latin typeface="Times New Roman"/>
                <a:cs typeface="Times New Roman"/>
              </a:rPr>
              <a:t>nter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 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round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t</a:t>
            </a:r>
            <a:r>
              <a:rPr spc="9" dirty="0" smtClean="0">
                <a:latin typeface="Times New Roman"/>
                <a:cs typeface="Times New Roman"/>
              </a:rPr>
              <a:t>h</a:t>
            </a:r>
            <a:r>
              <a:rPr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most</a:t>
            </a:r>
            <a:endParaRPr lang="en-US" dirty="0" smtClean="0">
              <a:latin typeface="Times New Roman"/>
              <a:cs typeface="Times New Roman"/>
            </a:endParaRPr>
          </a:p>
          <a:p>
            <a:pPr marL="11132" marR="407971" algn="just">
              <a:lnSpc>
                <a:spcPts val="1753"/>
              </a:lnSpc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</a:t>
            </a:r>
            <a:r>
              <a:rPr dirty="0" smtClean="0">
                <a:latin typeface="Times New Roman"/>
                <a:cs typeface="Times New Roman"/>
              </a:rPr>
              <a:t>import</a:t>
            </a:r>
            <a:r>
              <a:rPr spc="-9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nt dir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-4" dirty="0" smtClean="0">
                <a:latin typeface="Times New Roman"/>
                <a:cs typeface="Times New Roman"/>
              </a:rPr>
              <a:t>c</a:t>
            </a:r>
            <a:r>
              <a:rPr dirty="0" smtClean="0">
                <a:latin typeface="Times New Roman"/>
                <a:cs typeface="Times New Roman"/>
              </a:rPr>
              <a:t>tions </a:t>
            </a:r>
            <a:r>
              <a:rPr dirty="0">
                <a:latin typeface="Times New Roman"/>
                <a:cs typeface="Times New Roman"/>
              </a:rPr>
              <a:t>of r</a:t>
            </a:r>
            <a:r>
              <a:rPr spc="-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4" dirty="0">
                <a:latin typeface="Times New Roman"/>
                <a:cs typeface="Times New Roman"/>
              </a:rPr>
              <a:t>ea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spc="22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 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13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TP: 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Th</a:t>
            </a:r>
            <a:r>
              <a:rPr spc="-9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pc="13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y</a:t>
            </a:r>
            <a:r>
              <a:rPr spc="-1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of </a:t>
            </a:r>
            <a:r>
              <a:rPr spc="-13" dirty="0">
                <a:solidFill>
                  <a:srgbClr val="002060"/>
                </a:solidFill>
                <a:latin typeface="Times New Roman"/>
                <a:cs typeface="Times New Roman"/>
              </a:rPr>
              <a:t>F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und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spc="9" dirty="0">
                <a:solidFill>
                  <a:srgbClr val="002060"/>
                </a:solidFill>
                <a:latin typeface="Times New Roman"/>
                <a:cs typeface="Times New Roman"/>
              </a:rPr>
              <a:t>m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ntal </a:t>
            </a:r>
            <a:r>
              <a:rPr spc="-18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nt</a:t>
            </a:r>
            <a:r>
              <a:rPr spc="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ra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tions; </a:t>
            </a:r>
            <a:endParaRPr lang="en-US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1132" marR="407971" algn="just">
              <a:lnSpc>
                <a:spcPts val="1753"/>
              </a:lnSpc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Nu</a:t>
            </a:r>
            <a:r>
              <a:rPr spc="-9" dirty="0" smtClean="0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dirty="0" smtClean="0">
                <a:solidFill>
                  <a:srgbClr val="002060"/>
                </a:solidFill>
                <a:latin typeface="Times New Roman"/>
                <a:cs typeface="Times New Roman"/>
              </a:rPr>
              <a:t>le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dirty="0" smtClean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pc="-9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Theo</a:t>
            </a:r>
            <a:r>
              <a:rPr spc="4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pc="-22" dirty="0">
                <a:solidFill>
                  <a:srgbClr val="002060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; T</a:t>
            </a:r>
            <a:r>
              <a:rPr spc="9" dirty="0">
                <a:solidFill>
                  <a:srgbClr val="002060"/>
                </a:solidFill>
                <a:latin typeface="Times New Roman"/>
                <a:cs typeface="Times New Roman"/>
              </a:rPr>
              <a:t>h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pc="13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y</a:t>
            </a:r>
            <a:r>
              <a:rPr spc="-2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of Cond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spc="9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spc="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d M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tt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r; Mod</a:t>
            </a:r>
            <a:r>
              <a:rPr spc="-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rn M</a:t>
            </a:r>
            <a:r>
              <a:rPr spc="-9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th</a:t>
            </a:r>
            <a:r>
              <a:rPr spc="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matic</a:t>
            </a:r>
            <a:r>
              <a:rPr spc="-9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l </a:t>
            </a:r>
            <a:r>
              <a:rPr spc="4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spc="9" dirty="0">
                <a:solidFill>
                  <a:srgbClr val="002060"/>
                </a:solidFill>
                <a:latin typeface="Times New Roman"/>
                <a:cs typeface="Times New Roman"/>
              </a:rPr>
              <a:t>h</a:t>
            </a:r>
            <a:r>
              <a:rPr spc="-22" dirty="0">
                <a:solidFill>
                  <a:srgbClr val="002060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sics</a:t>
            </a:r>
            <a:r>
              <a:rPr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marL="11132" marR="407971" algn="just">
              <a:lnSpc>
                <a:spcPts val="1753"/>
              </a:lnSpc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</a:p>
          <a:p>
            <a:pPr marL="11132" marR="407971" algn="just">
              <a:lnSpc>
                <a:spcPts val="1753"/>
              </a:lnSpc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--------------------------------------------------------------------------------------------------</a:t>
            </a:r>
          </a:p>
          <a:p>
            <a:pPr marL="11132" marR="407971" algn="just">
              <a:lnSpc>
                <a:spcPts val="1753"/>
              </a:lnSpc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 recent years</a:t>
            </a:r>
            <a:r>
              <a:rPr lang="en-US" b="1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more and more important becomes research in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astrophysics</a:t>
            </a:r>
            <a:r>
              <a:rPr lang="en-US" dirty="0" smtClean="0">
                <a:latin typeface="Times New Roman"/>
                <a:cs typeface="Times New Roman"/>
              </a:rPr>
              <a:t> and</a:t>
            </a:r>
          </a:p>
          <a:p>
            <a:pPr marL="11132" marR="407971" algn="just">
              <a:lnSpc>
                <a:spcPts val="1753"/>
              </a:lnSpc>
            </a:pPr>
            <a:r>
              <a:rPr lang="en-US" dirty="0" smtClean="0">
                <a:latin typeface="Times New Roman"/>
                <a:cs typeface="Times New Roman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cosmolog</a:t>
            </a:r>
            <a:r>
              <a:rPr lang="en-US" dirty="0" smtClean="0">
                <a:latin typeface="Times New Roman"/>
                <a:cs typeface="Times New Roman"/>
              </a:rPr>
              <a:t>y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DE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DM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inflation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baryon asymmetry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rigin of the Universe </a:t>
            </a:r>
          </a:p>
          <a:p>
            <a:pPr marL="11132" marR="407971" algn="just">
              <a:lnSpc>
                <a:spcPts val="1753"/>
              </a:lnSpc>
            </a:pP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              </a:t>
            </a:r>
            <a:r>
              <a:rPr lang="en-US" dirty="0" smtClean="0">
                <a:latin typeface="Times New Roman"/>
                <a:cs typeface="Times New Roman"/>
              </a:rPr>
              <a:t>is the real challenge for physics – from Planck scale to the U. size. 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4" y="34835"/>
            <a:ext cx="651668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01" y="1340768"/>
            <a:ext cx="593626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68" y="2780928"/>
            <a:ext cx="3122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   J </a:t>
            </a:r>
            <a:r>
              <a:rPr lang="en-US" sz="1400" i="1" dirty="0" err="1" smtClean="0"/>
              <a:t>anuary</a:t>
            </a:r>
            <a:r>
              <a:rPr lang="en-US" sz="1400" i="1" dirty="0" smtClean="0"/>
              <a:t> </a:t>
            </a:r>
            <a:r>
              <a:rPr lang="en-US" sz="1400" i="1" dirty="0"/>
              <a:t>27 - February </a:t>
            </a:r>
            <a:r>
              <a:rPr lang="en-US" sz="1400" i="1" dirty="0" smtClean="0"/>
              <a:t>9, 2003</a:t>
            </a:r>
            <a:endParaRPr lang="en-US" sz="1400" i="1" dirty="0"/>
          </a:p>
          <a:p>
            <a:r>
              <a:rPr lang="en-US" sz="1400" b="1" dirty="0">
                <a:hlinkClick r:id="rId4"/>
              </a:rPr>
              <a:t>Winter School on Theoretical Physics 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          </a:t>
            </a:r>
            <a:r>
              <a:rPr lang="en-US" sz="1400" i="1" dirty="0" smtClean="0"/>
              <a:t>July </a:t>
            </a:r>
            <a:r>
              <a:rPr lang="en-US" sz="1400" i="1" dirty="0"/>
              <a:t>11 </a:t>
            </a:r>
            <a:r>
              <a:rPr lang="en-US" sz="1400" i="1" dirty="0" smtClean="0"/>
              <a:t>– 22, 2003</a:t>
            </a:r>
            <a:endParaRPr lang="en-US" sz="1400" i="1" dirty="0"/>
          </a:p>
          <a:p>
            <a:r>
              <a:rPr lang="en-US" sz="1400" b="1" dirty="0"/>
              <a:t>International Advanced Summer School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on  </a:t>
            </a:r>
            <a:r>
              <a:rPr lang="en-US" sz="1400" b="1" dirty="0" smtClean="0">
                <a:hlinkClick r:id="rId5"/>
              </a:rPr>
              <a:t>Modern </a:t>
            </a:r>
            <a:r>
              <a:rPr lang="en-US" sz="1400" b="1" dirty="0">
                <a:hlinkClick r:id="rId5"/>
              </a:rPr>
              <a:t>Mathematical Physics </a:t>
            </a:r>
            <a:endParaRPr lang="ru-RU" sz="1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41" y="41547"/>
            <a:ext cx="1368152" cy="10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68" y="4077072"/>
            <a:ext cx="30963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    </a:t>
            </a:r>
            <a:r>
              <a:rPr lang="en-US" sz="1200" i="1" dirty="0" smtClean="0">
                <a:solidFill>
                  <a:schemeClr val="accent2">
                    <a:lumMod val="75000"/>
                  </a:schemeClr>
                </a:solidFill>
              </a:rPr>
              <a:t>International 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Advisory Committee</a:t>
            </a:r>
            <a:endParaRPr lang="en-US" sz="1200" i="1" dirty="0" smtClean="0">
              <a:solidFill>
                <a:schemeClr val="accent2">
                  <a:lumMod val="75000"/>
                </a:schemeClr>
              </a:solidFill>
              <a:latin typeface="Arial,Helvetica"/>
            </a:endParaRPr>
          </a:p>
          <a:p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V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de Alfaro (Torino University, Torino)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  </a:t>
            </a: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   </a:t>
            </a:r>
          </a:p>
          <a:p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L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Alvarez-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Gaume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(CERN, Geneva)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endParaRPr lang="en-US" sz="1200" dirty="0" smtClean="0"/>
          </a:p>
          <a:p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P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Fre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(Torino University, Torino)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V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Kadyshevsky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(JINR,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Dubna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V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Kazakov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(ENS, Paris)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O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Lechtenfeld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(Hannover </a:t>
            </a: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University)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D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Luest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(Humboldt University, Berlin)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D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Maison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(Max Planck </a:t>
            </a:r>
            <a:r>
              <a:rPr lang="en-US" sz="1200" i="1" dirty="0" err="1" smtClean="0">
                <a:solidFill>
                  <a:srgbClr val="000000"/>
                </a:solidFill>
                <a:latin typeface="Arial,Helvetica"/>
              </a:rPr>
              <a:t>Ph.Inst</a:t>
            </a: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., 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Munich)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A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Morozov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(ITEP, Moscow)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H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Nicolai (AEI, Potsdam, Germany)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V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Rubakov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(INR, Moscow)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J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Arial,Helvetica"/>
              </a:rPr>
              <a:t>Wess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 (Max Planck </a:t>
            </a:r>
            <a:r>
              <a:rPr lang="en-US" sz="1200" i="1" dirty="0" smtClean="0">
                <a:solidFill>
                  <a:srgbClr val="000000"/>
                </a:solidFill>
                <a:latin typeface="Arial,Helvetica"/>
              </a:rPr>
              <a:t>Phys. Inst., </a:t>
            </a:r>
            <a:r>
              <a:rPr lang="en-US" sz="1200" i="1" dirty="0">
                <a:solidFill>
                  <a:srgbClr val="000000"/>
                </a:solidFill>
                <a:latin typeface="Arial,Helvetica"/>
              </a:rPr>
              <a:t>Munich)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08" y="1326340"/>
            <a:ext cx="244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</a:t>
            </a:r>
            <a:r>
              <a:rPr lang="en-US" sz="2000" b="1" dirty="0" smtClean="0">
                <a:solidFill>
                  <a:srgbClr val="00B050"/>
                </a:solidFill>
              </a:rPr>
              <a:t>July 2003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   The first DIAS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Summer School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7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497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8181"/>
            <a:ext cx="3888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B050"/>
                </a:solidFill>
              </a:rPr>
              <a:t>           July - 2003   </a:t>
            </a:r>
            <a:r>
              <a:rPr lang="en-US" b="1" dirty="0" err="1" smtClean="0">
                <a:solidFill>
                  <a:srgbClr val="00B050"/>
                </a:solidFill>
              </a:rPr>
              <a:t>MMPh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Incomplete list of lectures</a:t>
            </a:r>
          </a:p>
          <a:p>
            <a:pPr lvl="0"/>
            <a:endParaRPr lang="en-US" b="1" dirty="0" smtClean="0">
              <a:solidFill>
                <a:srgbClr val="00B050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Dmitri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Sorokin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Padova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en-US" sz="1400" dirty="0" smtClean="0">
                <a:solidFill>
                  <a:prstClr val="black"/>
                </a:solidFill>
              </a:rPr>
              <a:t>Intro. </a:t>
            </a:r>
            <a:r>
              <a:rPr lang="en-US" sz="1400" dirty="0">
                <a:solidFill>
                  <a:prstClr val="black"/>
                </a:solidFill>
              </a:rPr>
              <a:t>into a Classical 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Theory </a:t>
            </a:r>
            <a:r>
              <a:rPr lang="en-US" sz="1400" dirty="0">
                <a:solidFill>
                  <a:prstClr val="black"/>
                </a:solidFill>
              </a:rPr>
              <a:t>of Higher Spin Fields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Mikhail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Vasiliev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(LPI, Moscow)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Higher Spin Gauge Theories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Andrei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Slavnov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(MI RAS, Moscow)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UV-IR mixing in noncommutative field theories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Olaf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Lechtenfeld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(Uni. Hannover)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Noncommutative field equations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Ignatios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Antoniadis </a:t>
            </a:r>
            <a:r>
              <a:rPr lang="en-US" sz="1400" dirty="0">
                <a:solidFill>
                  <a:prstClr val="black"/>
                </a:solidFill>
              </a:rPr>
              <a:t>(CERN)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Physics of low-scale string models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Daniel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Sternheimer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(Uni. Bourgogne)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Deformation theory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A.G.Sergeev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(MI RAS, Moscow)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Vortices and </a:t>
            </a:r>
            <a:r>
              <a:rPr lang="en-US" sz="1400" dirty="0" err="1">
                <a:solidFill>
                  <a:prstClr val="black"/>
                </a:solidFill>
              </a:rPr>
              <a:t>Seiberg</a:t>
            </a:r>
            <a:r>
              <a:rPr lang="en-US" sz="1400" dirty="0">
                <a:solidFill>
                  <a:prstClr val="black"/>
                </a:solidFill>
              </a:rPr>
              <a:t>-Witten equations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Ivan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Todorov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(INRNE, Bulgaria)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Elliptic functions and modular forms RCFT 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Pietro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Fre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(Torino U) Duality, BH, </a:t>
            </a:r>
            <a:r>
              <a:rPr lang="en-US" sz="1400" dirty="0" err="1">
                <a:solidFill>
                  <a:prstClr val="black"/>
                </a:solidFill>
              </a:rPr>
              <a:t>Cosm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lang="en-US" sz="1400" dirty="0" err="1">
                <a:solidFill>
                  <a:prstClr val="black"/>
                </a:solidFill>
              </a:rPr>
              <a:t>etc</a:t>
            </a: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Dieter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Luest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(Humboldt U, Berlin) </a:t>
            </a:r>
            <a:r>
              <a:rPr lang="en-US" sz="1400" dirty="0" smtClean="0">
                <a:solidFill>
                  <a:prstClr val="black"/>
                </a:solidFill>
              </a:rPr>
              <a:t>Branes…</a:t>
            </a: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Loriano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Bonora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SISSA,Trieste</a:t>
            </a:r>
            <a:r>
              <a:rPr lang="en-US" sz="1400" dirty="0">
                <a:solidFill>
                  <a:prstClr val="black"/>
                </a:solidFill>
              </a:rPr>
              <a:t>) Open </a:t>
            </a:r>
            <a:r>
              <a:rPr lang="en-US" sz="1400" dirty="0" smtClean="0">
                <a:solidFill>
                  <a:prstClr val="black"/>
                </a:solidFill>
              </a:rPr>
              <a:t>strings </a:t>
            </a:r>
            <a:r>
              <a:rPr lang="en-US" sz="1400" dirty="0">
                <a:solidFill>
                  <a:prstClr val="black"/>
                </a:solidFill>
              </a:rPr>
              <a:t>FT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Valery 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Rubakov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INR,Moscow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en-US" sz="1400" dirty="0" err="1">
                <a:solidFill>
                  <a:prstClr val="black"/>
                </a:solidFill>
              </a:rPr>
              <a:t>Noncomutative</a:t>
            </a:r>
            <a:r>
              <a:rPr lang="en-US" sz="1400" dirty="0">
                <a:solidFill>
                  <a:prstClr val="black"/>
                </a:solidFill>
              </a:rPr>
              <a:t> solitons: field theory counterparts of D-branes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Alexei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Starobinsky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(Landau Inst.) </a:t>
            </a:r>
            <a:r>
              <a:rPr lang="en-US" sz="1400" dirty="0" smtClean="0">
                <a:solidFill>
                  <a:prstClr val="black"/>
                </a:solidFill>
              </a:rPr>
              <a:t>DE,DM, </a:t>
            </a:r>
            <a:r>
              <a:rPr lang="en-US" sz="1400" dirty="0" err="1" smtClean="0">
                <a:solidFill>
                  <a:prstClr val="black"/>
                </a:solidFill>
              </a:rPr>
              <a:t>cosm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Vladimir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Kazakov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(ENS, Paris) String  theories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Alexei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Zamolodchikov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dirty="0">
                <a:solidFill>
                  <a:prstClr val="black"/>
                </a:solidFill>
              </a:rPr>
              <a:t>CFT and </a:t>
            </a:r>
            <a:r>
              <a:rPr lang="en-US" sz="1400" dirty="0" err="1">
                <a:solidFill>
                  <a:prstClr val="black"/>
                </a:solidFill>
              </a:rPr>
              <a:t>Liouville</a:t>
            </a:r>
            <a:r>
              <a:rPr lang="en-US" sz="1400" dirty="0">
                <a:solidFill>
                  <a:prstClr val="black"/>
                </a:solidFill>
              </a:rPr>
              <a:t> grav.</a:t>
            </a:r>
          </a:p>
        </p:txBody>
      </p:sp>
    </p:spTree>
    <p:extLst>
      <p:ext uri="{BB962C8B-B14F-4D97-AF65-F5344CB8AC3E}">
        <p14:creationId xmlns:p14="http://schemas.microsoft.com/office/powerpoint/2010/main" val="337132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32606" cy="57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2290" y="4462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The first </a:t>
            </a:r>
            <a:r>
              <a:rPr lang="en-US" sz="2400" b="1" dirty="0" smtClean="0">
                <a:solidFill>
                  <a:srgbClr val="C00000"/>
                </a:solidFill>
              </a:rPr>
              <a:t>Helmholtz</a:t>
            </a:r>
            <a:r>
              <a:rPr lang="en-US" sz="2400" b="1" dirty="0" smtClean="0"/>
              <a:t> International Summer School</a:t>
            </a:r>
          </a:p>
          <a:p>
            <a:r>
              <a:rPr lang="en-US" sz="2400" b="1" dirty="0" smtClean="0"/>
              <a:t>                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June 2005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5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0"/>
            <a:ext cx="74168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following activities in the framework of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DIAS-TH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were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Winter </a:t>
            </a:r>
            <a:r>
              <a:rPr lang="en-US" sz="1600" b="1" dirty="0" smtClean="0"/>
              <a:t>Schools </a:t>
            </a:r>
            <a:r>
              <a:rPr lang="en-US" sz="1600" dirty="0"/>
              <a:t>on theoretical physics :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       </a:t>
            </a:r>
            <a:r>
              <a:rPr lang="en-US" sz="1600" dirty="0" smtClean="0">
                <a:solidFill>
                  <a:srgbClr val="00B050"/>
                </a:solidFill>
              </a:rPr>
              <a:t>Few-Body </a:t>
            </a:r>
            <a:r>
              <a:rPr lang="en-US" sz="1600" dirty="0">
                <a:solidFill>
                  <a:srgbClr val="00B050"/>
                </a:solidFill>
              </a:rPr>
              <a:t>Systems: Theory and  Applications</a:t>
            </a:r>
            <a:r>
              <a:rPr lang="en-US" sz="1600" dirty="0"/>
              <a:t>, February 2 – 8, 2014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       </a:t>
            </a:r>
            <a:r>
              <a:rPr lang="en-US" sz="1600" dirty="0" smtClean="0">
                <a:solidFill>
                  <a:srgbClr val="0070C0"/>
                </a:solidFill>
              </a:rPr>
              <a:t>Heavy-Ion </a:t>
            </a:r>
            <a:r>
              <a:rPr lang="en-US" sz="1600" dirty="0">
                <a:solidFill>
                  <a:srgbClr val="0070C0"/>
                </a:solidFill>
              </a:rPr>
              <a:t>Physics: from LHC to NICA, </a:t>
            </a:r>
            <a:r>
              <a:rPr lang="en-US" sz="1600" dirty="0"/>
              <a:t>January 30 – February 4, 2017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       </a:t>
            </a:r>
            <a:r>
              <a:rPr lang="en-US" sz="1600" dirty="0" smtClean="0">
                <a:solidFill>
                  <a:srgbClr val="C00000"/>
                </a:solidFill>
              </a:rPr>
              <a:t>Partition </a:t>
            </a:r>
            <a:r>
              <a:rPr lang="en-US" sz="1600" dirty="0">
                <a:solidFill>
                  <a:srgbClr val="C00000"/>
                </a:solidFill>
              </a:rPr>
              <a:t>Functions and </a:t>
            </a:r>
            <a:r>
              <a:rPr lang="en-US" sz="1600" dirty="0" err="1">
                <a:solidFill>
                  <a:srgbClr val="C00000"/>
                </a:solidFill>
              </a:rPr>
              <a:t>Automorphic</a:t>
            </a:r>
            <a:r>
              <a:rPr lang="en-US" sz="1600" dirty="0">
                <a:solidFill>
                  <a:srgbClr val="C00000"/>
                </a:solidFill>
              </a:rPr>
              <a:t> Forms,</a:t>
            </a:r>
            <a:r>
              <a:rPr lang="en-US" sz="1600" dirty="0"/>
              <a:t> January 29 – February 2, 2018</a:t>
            </a:r>
            <a:endParaRPr lang="ru-RU" sz="16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Research </a:t>
            </a:r>
            <a:r>
              <a:rPr lang="en-US" sz="1600" b="1" dirty="0" smtClean="0"/>
              <a:t>Workshops:   </a:t>
            </a:r>
            <a:r>
              <a:rPr lang="en-US" sz="1600" dirty="0" smtClean="0">
                <a:solidFill>
                  <a:srgbClr val="00B050"/>
                </a:solidFill>
              </a:rPr>
              <a:t>Nucleation </a:t>
            </a:r>
            <a:r>
              <a:rPr lang="en-US" sz="1600" dirty="0">
                <a:solidFill>
                  <a:srgbClr val="00B050"/>
                </a:solidFill>
              </a:rPr>
              <a:t>Theory and Applications </a:t>
            </a:r>
            <a:r>
              <a:rPr lang="en-US" sz="1600" dirty="0"/>
              <a:t>(2014-2016);</a:t>
            </a:r>
            <a:endParaRPr lang="ru-RU" sz="16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Helmholtz International Summer School </a:t>
            </a:r>
            <a:r>
              <a:rPr lang="en-US" sz="1600" dirty="0">
                <a:solidFill>
                  <a:srgbClr val="0070C0"/>
                </a:solidFill>
              </a:rPr>
              <a:t>“</a:t>
            </a:r>
            <a:r>
              <a:rPr lang="en-US" sz="1600" dirty="0" smtClean="0">
                <a:solidFill>
                  <a:srgbClr val="0070C0"/>
                </a:solidFill>
              </a:rPr>
              <a:t>Nuclear </a:t>
            </a:r>
            <a:r>
              <a:rPr lang="en-US" sz="1600" dirty="0">
                <a:solidFill>
                  <a:srgbClr val="0070C0"/>
                </a:solidFill>
              </a:rPr>
              <a:t>Theory and Astrophysical Applications”, </a:t>
            </a:r>
            <a:r>
              <a:rPr lang="en-US" sz="1600" dirty="0" smtClean="0"/>
              <a:t>     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July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 – August 1, 2014</a:t>
            </a:r>
            <a:r>
              <a:rPr lang="en-US" sz="1600" dirty="0"/>
              <a:t>, </a:t>
            </a:r>
            <a:r>
              <a:rPr lang="en-US" sz="1600" dirty="0" smtClean="0"/>
              <a:t>        </a:t>
            </a:r>
            <a:r>
              <a:rPr lang="en-US" sz="1600" dirty="0" smtClean="0">
                <a:solidFill>
                  <a:srgbClr val="002060"/>
                </a:solidFill>
              </a:rPr>
              <a:t>July </a:t>
            </a:r>
            <a:r>
              <a:rPr lang="en-US" sz="1600" dirty="0">
                <a:solidFill>
                  <a:srgbClr val="002060"/>
                </a:solidFill>
              </a:rPr>
              <a:t>10 – 22, 2017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International School </a:t>
            </a:r>
            <a:r>
              <a:rPr lang="en-US" sz="1600" dirty="0">
                <a:solidFill>
                  <a:srgbClr val="00B050"/>
                </a:solidFill>
              </a:rPr>
              <a:t>“Advanced Methods of Modern Theoretical </a:t>
            </a:r>
            <a:r>
              <a:rPr lang="en-US" sz="1600" dirty="0" smtClean="0">
                <a:solidFill>
                  <a:srgbClr val="00B050"/>
                </a:solidFill>
              </a:rPr>
              <a:t>Physics:  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  </a:t>
            </a:r>
            <a:r>
              <a:rPr lang="en-US" sz="1600" dirty="0" err="1" smtClean="0">
                <a:solidFill>
                  <a:srgbClr val="00B050"/>
                </a:solidFill>
              </a:rPr>
              <a:t>Integrable</a:t>
            </a:r>
            <a:r>
              <a:rPr lang="en-US" sz="1600" dirty="0" smtClean="0">
                <a:solidFill>
                  <a:srgbClr val="00B050"/>
                </a:solidFill>
              </a:rPr>
              <a:t>  and Stochastic  Systems” </a:t>
            </a:r>
            <a:r>
              <a:rPr lang="en-US" sz="1600" dirty="0"/>
              <a:t>(2014 – 2018);</a:t>
            </a:r>
            <a:endParaRPr lang="ru-RU" sz="16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Helmholtz International Summer School </a:t>
            </a:r>
            <a:r>
              <a:rPr lang="en-US" sz="1600" dirty="0">
                <a:solidFill>
                  <a:srgbClr val="7030A0"/>
                </a:solidFill>
              </a:rPr>
              <a:t>“Lattice QCD, Hadron Structure and Hadronic Matter”, 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August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 –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Sept.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6, 2014</a:t>
            </a:r>
            <a:r>
              <a:rPr lang="en-US" sz="1600" dirty="0"/>
              <a:t>,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002060"/>
                </a:solidFill>
              </a:rPr>
              <a:t>August </a:t>
            </a:r>
            <a:r>
              <a:rPr lang="en-US" sz="1600" dirty="0">
                <a:solidFill>
                  <a:srgbClr val="002060"/>
                </a:solidFill>
              </a:rPr>
              <a:t>20 – </a:t>
            </a:r>
            <a:r>
              <a:rPr lang="en-US" sz="1600" dirty="0" smtClean="0">
                <a:solidFill>
                  <a:srgbClr val="002060"/>
                </a:solidFill>
              </a:rPr>
              <a:t>Sept, </a:t>
            </a:r>
            <a:r>
              <a:rPr lang="en-US" sz="1600" dirty="0">
                <a:solidFill>
                  <a:srgbClr val="002060"/>
                </a:solidFill>
              </a:rPr>
              <a:t>2, 2017</a:t>
            </a:r>
            <a:r>
              <a:rPr lang="en-US" sz="1600" dirty="0"/>
              <a:t>;</a:t>
            </a:r>
            <a:endParaRPr lang="ru-RU" sz="16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Helmholtz International Summer School </a:t>
            </a:r>
            <a:r>
              <a:rPr lang="en-US" sz="1600" dirty="0">
                <a:solidFill>
                  <a:srgbClr val="00B050"/>
                </a:solidFill>
              </a:rPr>
              <a:t>“Dense Matter”</a:t>
            </a:r>
            <a:r>
              <a:rPr lang="en-US" sz="1600" dirty="0"/>
              <a:t> </a:t>
            </a:r>
            <a:r>
              <a:rPr lang="en-US" sz="1600" dirty="0" smtClean="0"/>
              <a:t>   June </a:t>
            </a:r>
            <a:r>
              <a:rPr lang="en-US" sz="1600" dirty="0"/>
              <a:t>29 – July 11, 2015;</a:t>
            </a:r>
            <a:endParaRPr lang="ru-RU" sz="16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Helmholtz International Summer School </a:t>
            </a:r>
            <a:r>
              <a:rPr lang="en-US" sz="1600" dirty="0" smtClean="0">
                <a:solidFill>
                  <a:srgbClr val="0070C0"/>
                </a:solidFill>
              </a:rPr>
              <a:t>“Theory Challenges for LHC Physics” </a:t>
            </a:r>
            <a:r>
              <a:rPr lang="en-US" sz="1600" dirty="0" smtClean="0"/>
              <a:t>and </a:t>
            </a:r>
            <a:r>
              <a:rPr lang="en-US" sz="1600" b="1" dirty="0" smtClean="0"/>
              <a:t>Workshop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“Calculations for Modern and Future Colliders”   </a:t>
            </a:r>
            <a:r>
              <a:rPr lang="en-US" sz="1600" dirty="0" smtClean="0"/>
              <a:t>July 20 -30, 2015;</a:t>
            </a: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NB: `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Dense matter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.’ – `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Helmholtz-DIAS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schools’ from 2006;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`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ucl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,&amp;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Astroph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’.,  `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MMPh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 (later `</a:t>
            </a:r>
            <a:r>
              <a:rPr lang="en-US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Cosm</a:t>
            </a: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 Strings, New Phys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’, - from 2007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1866</Words>
  <Application>Microsoft Office PowerPoint</Application>
  <PresentationFormat>Экран (4:3)</PresentationFormat>
  <Paragraphs>211</Paragraphs>
  <Slides>22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Presentation</vt:lpstr>
      <vt:lpstr>             Rector:            A.T. Filippov        Leaders:          A.S. Sorin, V.V. Voronov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Statistics for Quantum Field Theory at the Limits 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99</cp:revision>
  <dcterms:created xsi:type="dcterms:W3CDTF">2018-04-06T09:10:43Z</dcterms:created>
  <dcterms:modified xsi:type="dcterms:W3CDTF">2018-06-18T09:32:50Z</dcterms:modified>
</cp:coreProperties>
</file>