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31"/>
  </p:notesMasterIdLst>
  <p:handoutMasterIdLst>
    <p:handoutMasterId r:id="rId32"/>
  </p:handoutMasterIdLst>
  <p:sldIdLst>
    <p:sldId id="419" r:id="rId2"/>
    <p:sldId id="440" r:id="rId3"/>
    <p:sldId id="449" r:id="rId4"/>
    <p:sldId id="420" r:id="rId5"/>
    <p:sldId id="438" r:id="rId6"/>
    <p:sldId id="456" r:id="rId7"/>
    <p:sldId id="457" r:id="rId8"/>
    <p:sldId id="451" r:id="rId9"/>
    <p:sldId id="458" r:id="rId10"/>
    <p:sldId id="452" r:id="rId11"/>
    <p:sldId id="450" r:id="rId12"/>
    <p:sldId id="453" r:id="rId13"/>
    <p:sldId id="424" r:id="rId14"/>
    <p:sldId id="428" r:id="rId15"/>
    <p:sldId id="422" r:id="rId16"/>
    <p:sldId id="423" r:id="rId17"/>
    <p:sldId id="427" r:id="rId18"/>
    <p:sldId id="446" r:id="rId19"/>
    <p:sldId id="430" r:id="rId20"/>
    <p:sldId id="431" r:id="rId21"/>
    <p:sldId id="436" r:id="rId22"/>
    <p:sldId id="432" r:id="rId23"/>
    <p:sldId id="433" r:id="rId24"/>
    <p:sldId id="447" r:id="rId25"/>
    <p:sldId id="434" r:id="rId26"/>
    <p:sldId id="442" r:id="rId27"/>
    <p:sldId id="455" r:id="rId28"/>
    <p:sldId id="454" r:id="rId29"/>
    <p:sldId id="43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ведение" id="{0E94EFCC-E01E-40D0-8E36-BEAC7E5747E7}">
          <p14:sldIdLst>
            <p14:sldId id="419"/>
            <p14:sldId id="440"/>
            <p14:sldId id="449"/>
            <p14:sldId id="420"/>
            <p14:sldId id="438"/>
            <p14:sldId id="456"/>
            <p14:sldId id="457"/>
            <p14:sldId id="451"/>
            <p14:sldId id="458"/>
            <p14:sldId id="452"/>
            <p14:sldId id="450"/>
            <p14:sldId id="453"/>
            <p14:sldId id="424"/>
            <p14:sldId id="428"/>
            <p14:sldId id="422"/>
            <p14:sldId id="423"/>
            <p14:sldId id="427"/>
            <p14:sldId id="446"/>
            <p14:sldId id="430"/>
            <p14:sldId id="431"/>
            <p14:sldId id="436"/>
            <p14:sldId id="432"/>
            <p14:sldId id="433"/>
            <p14:sldId id="447"/>
            <p14:sldId id="434"/>
            <p14:sldId id="442"/>
            <p14:sldId id="455"/>
            <p14:sldId id="454"/>
            <p14:sldId id="4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206" autoAdjust="0"/>
    <p:restoredTop sz="96524" autoAdjust="0"/>
  </p:normalViewPr>
  <p:slideViewPr>
    <p:cSldViewPr>
      <p:cViewPr>
        <p:scale>
          <a:sx n="100" d="100"/>
          <a:sy n="100" d="100"/>
        </p:scale>
        <p:origin x="-1860" y="-588"/>
      </p:cViewPr>
      <p:guideLst>
        <p:guide orient="horz" pos="197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606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50-200\gorbe\win\work\&#1042;&#1054;&#1051;&#1050;&#1054;&#1042;\MAK2017\Diagnostics\pick0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50-200\gorbe\win\work\&#1042;&#1054;&#1051;&#1050;&#1054;&#1042;\MAK2017\Diagnostics\pick0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93285214348206"/>
          <c:y val="6.5289442986293383E-2"/>
          <c:w val="0.68578477690288719"/>
          <c:h val="0.89719889180519097"/>
        </c:manualLayout>
      </c:layout>
      <c:lineChart>
        <c:grouping val="standard"/>
        <c:varyColors val="0"/>
        <c:ser>
          <c:idx val="0"/>
          <c:order val="0"/>
          <c:tx>
            <c:v>Sum</c:v>
          </c:tx>
          <c:marker>
            <c:symbol val="none"/>
          </c:marker>
          <c:val>
            <c:numRef>
              <c:f>Sheet1!$E$1:$E$33</c:f>
              <c:numCache>
                <c:formatCode>Основной</c:formatCode>
                <c:ptCount val="33"/>
                <c:pt idx="0">
                  <c:v>700</c:v>
                </c:pt>
                <c:pt idx="1">
                  <c:v>688</c:v>
                </c:pt>
                <c:pt idx="2">
                  <c:v>614</c:v>
                </c:pt>
                <c:pt idx="3">
                  <c:v>582</c:v>
                </c:pt>
                <c:pt idx="4">
                  <c:v>562</c:v>
                </c:pt>
                <c:pt idx="5">
                  <c:v>552</c:v>
                </c:pt>
                <c:pt idx="6">
                  <c:v>540</c:v>
                </c:pt>
                <c:pt idx="7">
                  <c:v>532</c:v>
                </c:pt>
                <c:pt idx="8">
                  <c:v>528</c:v>
                </c:pt>
                <c:pt idx="9">
                  <c:v>528</c:v>
                </c:pt>
                <c:pt idx="10">
                  <c:v>524</c:v>
                </c:pt>
                <c:pt idx="11">
                  <c:v>524</c:v>
                </c:pt>
                <c:pt idx="12">
                  <c:v>522</c:v>
                </c:pt>
                <c:pt idx="13">
                  <c:v>522</c:v>
                </c:pt>
                <c:pt idx="14">
                  <c:v>520</c:v>
                </c:pt>
                <c:pt idx="15">
                  <c:v>522</c:v>
                </c:pt>
                <c:pt idx="16">
                  <c:v>522</c:v>
                </c:pt>
                <c:pt idx="17">
                  <c:v>522</c:v>
                </c:pt>
                <c:pt idx="18">
                  <c:v>524</c:v>
                </c:pt>
                <c:pt idx="19">
                  <c:v>524</c:v>
                </c:pt>
                <c:pt idx="20">
                  <c:v>526</c:v>
                </c:pt>
                <c:pt idx="21">
                  <c:v>528</c:v>
                </c:pt>
                <c:pt idx="22">
                  <c:v>532</c:v>
                </c:pt>
                <c:pt idx="23">
                  <c:v>534</c:v>
                </c:pt>
                <c:pt idx="24">
                  <c:v>538</c:v>
                </c:pt>
                <c:pt idx="25">
                  <c:v>544</c:v>
                </c:pt>
                <c:pt idx="26">
                  <c:v>548</c:v>
                </c:pt>
                <c:pt idx="27">
                  <c:v>560</c:v>
                </c:pt>
                <c:pt idx="28">
                  <c:v>572</c:v>
                </c:pt>
                <c:pt idx="29">
                  <c:v>594</c:v>
                </c:pt>
                <c:pt idx="30">
                  <c:v>630</c:v>
                </c:pt>
                <c:pt idx="31">
                  <c:v>700</c:v>
                </c:pt>
                <c:pt idx="32">
                  <c:v>928</c:v>
                </c:pt>
              </c:numCache>
            </c:numRef>
          </c:val>
          <c:smooth val="0"/>
        </c:ser>
        <c:ser>
          <c:idx val="1"/>
          <c:order val="1"/>
          <c:tx>
            <c:v>Delta</c:v>
          </c:tx>
          <c:marker>
            <c:symbol val="none"/>
          </c:marker>
          <c:val>
            <c:numRef>
              <c:f>Sheet1!$F$1:$F$33</c:f>
              <c:numCache>
                <c:formatCode>Основной</c:formatCode>
                <c:ptCount val="33"/>
                <c:pt idx="0">
                  <c:v>344</c:v>
                </c:pt>
                <c:pt idx="1">
                  <c:v>332</c:v>
                </c:pt>
                <c:pt idx="2">
                  <c:v>278</c:v>
                </c:pt>
                <c:pt idx="3">
                  <c:v>242</c:v>
                </c:pt>
                <c:pt idx="4">
                  <c:v>214</c:v>
                </c:pt>
                <c:pt idx="5">
                  <c:v>192</c:v>
                </c:pt>
                <c:pt idx="6">
                  <c:v>168</c:v>
                </c:pt>
                <c:pt idx="7">
                  <c:v>148</c:v>
                </c:pt>
                <c:pt idx="8">
                  <c:v>128</c:v>
                </c:pt>
                <c:pt idx="9">
                  <c:v>108</c:v>
                </c:pt>
                <c:pt idx="10">
                  <c:v>92</c:v>
                </c:pt>
                <c:pt idx="11">
                  <c:v>72</c:v>
                </c:pt>
                <c:pt idx="12">
                  <c:v>54</c:v>
                </c:pt>
                <c:pt idx="13">
                  <c:v>38</c:v>
                </c:pt>
                <c:pt idx="14">
                  <c:v>20</c:v>
                </c:pt>
                <c:pt idx="15">
                  <c:v>6</c:v>
                </c:pt>
                <c:pt idx="16">
                  <c:v>-14</c:v>
                </c:pt>
                <c:pt idx="17">
                  <c:v>-34</c:v>
                </c:pt>
                <c:pt idx="18">
                  <c:v>-52</c:v>
                </c:pt>
                <c:pt idx="19">
                  <c:v>-68</c:v>
                </c:pt>
                <c:pt idx="20">
                  <c:v>-86</c:v>
                </c:pt>
                <c:pt idx="21">
                  <c:v>-104</c:v>
                </c:pt>
                <c:pt idx="22">
                  <c:v>-120</c:v>
                </c:pt>
                <c:pt idx="23">
                  <c:v>-138</c:v>
                </c:pt>
                <c:pt idx="24">
                  <c:v>-158</c:v>
                </c:pt>
                <c:pt idx="25">
                  <c:v>-176</c:v>
                </c:pt>
                <c:pt idx="26">
                  <c:v>-196</c:v>
                </c:pt>
                <c:pt idx="27">
                  <c:v>-216</c:v>
                </c:pt>
                <c:pt idx="28">
                  <c:v>-240</c:v>
                </c:pt>
                <c:pt idx="29">
                  <c:v>-266</c:v>
                </c:pt>
                <c:pt idx="30">
                  <c:v>-302</c:v>
                </c:pt>
                <c:pt idx="31">
                  <c:v>-360</c:v>
                </c:pt>
                <c:pt idx="32">
                  <c:v>-504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856320"/>
        <c:axId val="256120320"/>
      </c:lineChart>
      <c:catAx>
        <c:axId val="246856320"/>
        <c:scaling>
          <c:orientation val="minMax"/>
        </c:scaling>
        <c:delete val="0"/>
        <c:axPos val="b"/>
        <c:majorTickMark val="out"/>
        <c:minorTickMark val="none"/>
        <c:tickLblPos val="nextTo"/>
        <c:crossAx val="256120320"/>
        <c:crosses val="autoZero"/>
        <c:auto val="1"/>
        <c:lblAlgn val="ctr"/>
        <c:lblOffset val="100"/>
        <c:noMultiLvlLbl val="0"/>
      </c:catAx>
      <c:valAx>
        <c:axId val="256120320"/>
        <c:scaling>
          <c:orientation val="minMax"/>
        </c:scaling>
        <c:delete val="0"/>
        <c:axPos val="l"/>
        <c:majorGridlines/>
        <c:numFmt formatCode="Основной" sourceLinked="1"/>
        <c:majorTickMark val="out"/>
        <c:minorTickMark val="none"/>
        <c:tickLblPos val="nextTo"/>
        <c:crossAx val="2468563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64610673665792"/>
          <c:y val="7.4548702245552628E-2"/>
          <c:w val="0.69852077865266837"/>
          <c:h val="0.89719889180519097"/>
        </c:manualLayout>
      </c:layout>
      <c:lineChart>
        <c:grouping val="standard"/>
        <c:varyColors val="0"/>
        <c:ser>
          <c:idx val="0"/>
          <c:order val="0"/>
          <c:tx>
            <c:v>Normalized</c:v>
          </c:tx>
          <c:marker>
            <c:symbol val="none"/>
          </c:marker>
          <c:val>
            <c:numRef>
              <c:f>Sheet1!$G$1:$G$33</c:f>
              <c:numCache>
                <c:formatCode>Основной</c:formatCode>
                <c:ptCount val="33"/>
                <c:pt idx="0">
                  <c:v>0.49142857142857144</c:v>
                </c:pt>
                <c:pt idx="1">
                  <c:v>0.48255813953488375</c:v>
                </c:pt>
                <c:pt idx="2">
                  <c:v>0.45276872964169379</c:v>
                </c:pt>
                <c:pt idx="3">
                  <c:v>0.41580756013745707</c:v>
                </c:pt>
                <c:pt idx="4">
                  <c:v>0.38078291814946619</c:v>
                </c:pt>
                <c:pt idx="5">
                  <c:v>0.34782608695652173</c:v>
                </c:pt>
                <c:pt idx="6">
                  <c:v>0.31111111111111112</c:v>
                </c:pt>
                <c:pt idx="7">
                  <c:v>0.2781954887218045</c:v>
                </c:pt>
                <c:pt idx="8">
                  <c:v>0.24242424242424243</c:v>
                </c:pt>
                <c:pt idx="9">
                  <c:v>0.20454545454545456</c:v>
                </c:pt>
                <c:pt idx="10">
                  <c:v>0.17557251908396945</c:v>
                </c:pt>
                <c:pt idx="11">
                  <c:v>0.13740458015267176</c:v>
                </c:pt>
                <c:pt idx="12">
                  <c:v>0.10344827586206896</c:v>
                </c:pt>
                <c:pt idx="13">
                  <c:v>7.2796934865900387E-2</c:v>
                </c:pt>
                <c:pt idx="14">
                  <c:v>3.8461538461538464E-2</c:v>
                </c:pt>
                <c:pt idx="15">
                  <c:v>1.1494252873563218E-2</c:v>
                </c:pt>
                <c:pt idx="16">
                  <c:v>-2.681992337164751E-2</c:v>
                </c:pt>
                <c:pt idx="17">
                  <c:v>-6.5134099616858232E-2</c:v>
                </c:pt>
                <c:pt idx="18">
                  <c:v>-9.9236641221374045E-2</c:v>
                </c:pt>
                <c:pt idx="19">
                  <c:v>-0.12977099236641221</c:v>
                </c:pt>
                <c:pt idx="20">
                  <c:v>-0.1634980988593156</c:v>
                </c:pt>
                <c:pt idx="21">
                  <c:v>-0.19696969696969696</c:v>
                </c:pt>
                <c:pt idx="22">
                  <c:v>-0.22556390977443608</c:v>
                </c:pt>
                <c:pt idx="23">
                  <c:v>-0.25842696629213485</c:v>
                </c:pt>
                <c:pt idx="24">
                  <c:v>-0.29368029739776952</c:v>
                </c:pt>
                <c:pt idx="25">
                  <c:v>-0.3235294117647059</c:v>
                </c:pt>
                <c:pt idx="26">
                  <c:v>-0.35766423357664234</c:v>
                </c:pt>
                <c:pt idx="27">
                  <c:v>-0.38571428571428573</c:v>
                </c:pt>
                <c:pt idx="28">
                  <c:v>-0.41958041958041958</c:v>
                </c:pt>
                <c:pt idx="29">
                  <c:v>-0.44781144781144783</c:v>
                </c:pt>
                <c:pt idx="30">
                  <c:v>-0.47936507936507938</c:v>
                </c:pt>
                <c:pt idx="31">
                  <c:v>-0.51428571428571423</c:v>
                </c:pt>
                <c:pt idx="32">
                  <c:v>-0.5431034482758621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103872"/>
        <c:axId val="167109760"/>
      </c:lineChart>
      <c:catAx>
        <c:axId val="167103872"/>
        <c:scaling>
          <c:orientation val="minMax"/>
        </c:scaling>
        <c:delete val="0"/>
        <c:axPos val="b"/>
        <c:majorTickMark val="out"/>
        <c:minorTickMark val="none"/>
        <c:tickLblPos val="nextTo"/>
        <c:crossAx val="167109760"/>
        <c:crosses val="autoZero"/>
        <c:auto val="1"/>
        <c:lblAlgn val="ctr"/>
        <c:lblOffset val="100"/>
        <c:noMultiLvlLbl val="0"/>
      </c:catAx>
      <c:valAx>
        <c:axId val="167109760"/>
        <c:scaling>
          <c:orientation val="minMax"/>
        </c:scaling>
        <c:delete val="0"/>
        <c:axPos val="l"/>
        <c:majorGridlines/>
        <c:numFmt formatCode="Основной" sourceLinked="1"/>
        <c:majorTickMark val="out"/>
        <c:minorTickMark val="none"/>
        <c:tickLblPos val="nextTo"/>
        <c:crossAx val="16710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79155730533696"/>
          <c:y val="0.43453847989281058"/>
          <c:w val="0.24043066491688539"/>
          <c:h val="8.430262650735091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FA1D3-E1F2-4F03-A61F-2A47350D6C51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A0DA3-2934-4C61-A8A0-001D2D097A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39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14DE9-B00F-44DC-BFF7-9530AD38DED7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B2B32-9C13-49CE-AC68-4559841E8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5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1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45324"/>
            <a:ext cx="2895600" cy="3761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MAC’2017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50708-7D5C-4AB2-92F9-9A54DA706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MAC’2017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E50708-7D5C-4AB2-92F9-9A54DA7061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9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8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5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1800" baseline="0">
                <a:solidFill>
                  <a:schemeClr val="tx2"/>
                </a:solidFill>
              </a:defRPr>
            </a:lvl3pPr>
            <a:lvl4pPr>
              <a:defRPr sz="1600" baseline="0">
                <a:solidFill>
                  <a:schemeClr val="tx2"/>
                </a:solidFill>
              </a:defRPr>
            </a:lvl4pPr>
            <a:lvl5pPr>
              <a:defRPr sz="160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1800" baseline="0">
                <a:solidFill>
                  <a:schemeClr val="tx2"/>
                </a:solidFill>
              </a:defRPr>
            </a:lvl3pPr>
            <a:lvl4pPr>
              <a:defRPr sz="1600" baseline="0">
                <a:solidFill>
                  <a:schemeClr val="tx2"/>
                </a:solidFill>
              </a:defRPr>
            </a:lvl4pPr>
            <a:lvl5pPr>
              <a:defRPr sz="160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6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MAC’2017                                                            NICA Control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MAC’2017                                                            NICA Control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55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MAC’2017                                                            NICA Control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8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MAC’2017                                                            NICA Control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4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1E50708-7D5C-4AB2-92F9-9A54DA70618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 – progress and tasks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7574" y="5733256"/>
            <a:ext cx="7668852" cy="694928"/>
          </a:xfrm>
        </p:spPr>
        <p:txBody>
          <a:bodyPr/>
          <a:lstStyle/>
          <a:p>
            <a:r>
              <a:rPr lang="en-US" sz="2800" dirty="0" err="1"/>
              <a:t>Evgeny</a:t>
            </a:r>
            <a:r>
              <a:rPr lang="en-US" sz="2800" dirty="0"/>
              <a:t> Gorbachev on behalf of team LHEP, JINR</a:t>
            </a:r>
            <a:endParaRPr lang="ru-RU" sz="28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9776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BPM signals processing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06" y="1556792"/>
            <a:ext cx="4415562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365" y="937103"/>
            <a:ext cx="4417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Different </a:t>
            </a:r>
            <a:r>
              <a:rPr lang="en-US" sz="2000" dirty="0" smtClean="0"/>
              <a:t>impedance matching schemes: </a:t>
            </a:r>
            <a:endParaRPr lang="en-US" sz="2000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000" dirty="0" smtClean="0"/>
              <a:t>no matching (signal distorted).</a:t>
            </a:r>
            <a:endParaRPr lang="en-US" sz="2000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000" dirty="0" smtClean="0"/>
              <a:t>buffer amplifier (S/N is affected).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en-US" sz="2000" dirty="0" smtClean="0"/>
              <a:t>matching transformer (signal amplitude is affected).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43475" y="4797152"/>
            <a:ext cx="305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Matching with 6:1 transformer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 b="-5069"/>
          <a:stretch/>
        </p:blipFill>
        <p:spPr>
          <a:xfrm>
            <a:off x="71500" y="5292000"/>
            <a:ext cx="6425942" cy="12387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68" y="5625244"/>
            <a:ext cx="609601" cy="7284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3913"/>
            <a:ext cx="3769534" cy="250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BPM test bench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287804"/>
            <a:ext cx="5360144" cy="370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506" y="5157192"/>
            <a:ext cx="8892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Tasks: find out </a:t>
            </a:r>
            <a:r>
              <a:rPr lang="en-US" sz="2400" dirty="0" smtClean="0"/>
              <a:t>the best sensitivity (lowest </a:t>
            </a:r>
            <a:r>
              <a:rPr lang="en-US" sz="2400" dirty="0" smtClean="0"/>
              <a:t>possible beam </a:t>
            </a:r>
            <a:r>
              <a:rPr lang="en-US" sz="2400" dirty="0" smtClean="0"/>
              <a:t>intensity) </a:t>
            </a:r>
            <a:r>
              <a:rPr lang="en-US" sz="2400" dirty="0" smtClean="0"/>
              <a:t>for 3 different algorithms of DSP </a:t>
            </a:r>
            <a:r>
              <a:rPr lang="en-US" sz="2400" dirty="0" smtClean="0"/>
              <a:t>and 3 </a:t>
            </a:r>
            <a:r>
              <a:rPr lang="en-US" sz="2400" dirty="0" smtClean="0"/>
              <a:t>different impedance matching schemes.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26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MAC’2018                      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>
                <a:solidFill>
                  <a:srgbClr val="4E67C8">
                    <a:lumMod val="40000"/>
                    <a:lumOff val="60000"/>
                  </a:srgbClr>
                </a:solidFill>
              </a:rPr>
              <a:pPr/>
              <a:t>12</a:t>
            </a:fld>
            <a:endParaRPr lang="ru-RU" dirty="0">
              <a:solidFill>
                <a:srgbClr val="4E67C8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Beam position monitor</a:t>
            </a:r>
            <a:endParaRPr lang="ru-RU" dirty="0"/>
          </a:p>
        </p:txBody>
      </p:sp>
      <p:graphicFrame>
        <p:nvGraphicFramePr>
          <p:cNvPr id="8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009931"/>
              </p:ext>
            </p:extLst>
          </p:nvPr>
        </p:nvGraphicFramePr>
        <p:xfrm>
          <a:off x="0" y="3573016"/>
          <a:ext cx="4572000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22132"/>
              </p:ext>
            </p:extLst>
          </p:nvPr>
        </p:nvGraphicFramePr>
        <p:xfrm>
          <a:off x="4427984" y="3501008"/>
          <a:ext cx="4572000" cy="272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5516" y="1124744"/>
            <a:ext cx="4428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12745"/>
                </a:solidFill>
              </a:rPr>
              <a:t>BPM prototype</a:t>
            </a:r>
            <a:r>
              <a:rPr lang="ru-RU" sz="1600" dirty="0" smtClean="0">
                <a:solidFill>
                  <a:srgbClr val="212745"/>
                </a:solidFill>
              </a:rPr>
              <a:t> </a:t>
            </a:r>
            <a:r>
              <a:rPr lang="en-US" sz="1600" dirty="0" smtClean="0">
                <a:solidFill>
                  <a:srgbClr val="212745"/>
                </a:solidFill>
              </a:rPr>
              <a:t>was measured with current pulses through movable wire and rods of different diameters.</a:t>
            </a:r>
          </a:p>
          <a:p>
            <a:r>
              <a:rPr lang="en-US" sz="1600" dirty="0" smtClean="0">
                <a:solidFill>
                  <a:srgbClr val="212745"/>
                </a:solidFill>
              </a:rPr>
              <a:t>Measurements show good linearity of the BPM prototype despite mechanical problems.</a:t>
            </a:r>
          </a:p>
          <a:p>
            <a:endParaRPr lang="en-US" sz="1600" dirty="0" smtClean="0">
              <a:solidFill>
                <a:srgbClr val="21274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1124744"/>
            <a:ext cx="2723964" cy="2042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431" y="5215803"/>
            <a:ext cx="68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w</a:t>
            </a:r>
            <a:r>
              <a:rPr lang="en-US" sz="1050" dirty="0" smtClean="0">
                <a:solidFill>
                  <a:prstClr val="black"/>
                </a:solidFill>
              </a:rPr>
              <a:t>ire position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52420" y="5049180"/>
            <a:ext cx="68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w</a:t>
            </a:r>
            <a:r>
              <a:rPr lang="en-US" sz="1050" dirty="0" smtClean="0">
                <a:solidFill>
                  <a:prstClr val="black"/>
                </a:solidFill>
              </a:rPr>
              <a:t>ire position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524" y="3413468"/>
            <a:ext cx="684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V, mV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3422475"/>
            <a:ext cx="684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∆/</a:t>
            </a:r>
            <a:r>
              <a:rPr lang="el-GR" sz="1050" dirty="0" smtClean="0">
                <a:solidFill>
                  <a:prstClr val="black"/>
                </a:solidFill>
              </a:rPr>
              <a:t>Σ</a:t>
            </a:r>
            <a:endParaRPr lang="ru-RU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</a:t>
            </a:r>
            <a:r>
              <a:rPr lang="en-US" dirty="0" smtClean="0"/>
              <a:t>Current measurements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4194" y="1232756"/>
            <a:ext cx="846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Fast current transformer (FCT, </a:t>
            </a:r>
            <a:r>
              <a:rPr lang="en-US" sz="2400" dirty="0" err="1" smtClean="0">
                <a:solidFill>
                  <a:schemeClr val="tx2"/>
                </a:solidFill>
              </a:rPr>
              <a:t>Bergoz</a:t>
            </a:r>
            <a:r>
              <a:rPr lang="en-US" sz="2400" dirty="0" smtClean="0">
                <a:solidFill>
                  <a:schemeClr val="tx2"/>
                </a:solidFill>
              </a:rPr>
              <a:t>) – non-destructive instrument to observe longitudinal beam profiles.</a:t>
            </a:r>
            <a:endParaRPr lang="en-US" sz="2400" dirty="0" smtClean="0">
              <a:solidFill>
                <a:schemeClr val="tx2"/>
              </a:solidFill>
              <a:effectLst/>
            </a:endParaRPr>
          </a:p>
        </p:txBody>
      </p:sp>
      <p:graphicFrame>
        <p:nvGraphicFramePr>
          <p:cNvPr id="8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410930"/>
              </p:ext>
            </p:extLst>
          </p:nvPr>
        </p:nvGraphicFramePr>
        <p:xfrm>
          <a:off x="539552" y="2652700"/>
          <a:ext cx="4834880" cy="18288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34480"/>
                <a:gridCol w="3600400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Sensitivity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0.5V/A to </a:t>
                      </a:r>
                      <a:r>
                        <a:rPr lang="en-US" dirty="0" smtClean="0"/>
                        <a:t>20V/A</a:t>
                      </a:r>
                      <a:endParaRPr lang="en-US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Bandwidth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Upper cutoff frequency up to 2GHz</a:t>
                      </a:r>
                      <a:endParaRPr lang="en-US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Droop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&lt;6 %/us</a:t>
                      </a:r>
                      <a:endParaRPr lang="en-US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Rise time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200 </a:t>
                      </a:r>
                      <a:r>
                        <a:rPr lang="en-US" dirty="0" err="1" smtClean="0"/>
                        <a:t>ps</a:t>
                      </a:r>
                      <a:endParaRPr lang="en-US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Output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50Ω terminated SMA jack connector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73" y="2063753"/>
            <a:ext cx="2197861" cy="291978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10647"/>
            <a:ext cx="3492388" cy="127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4866755"/>
            <a:ext cx="3919278" cy="122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2220" y="6220718"/>
            <a:ext cx="164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Graphs by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R.Jones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2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</a:t>
            </a:r>
            <a:r>
              <a:rPr lang="en-US" dirty="0" smtClean="0"/>
              <a:t>Current measurements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6433" y="5671562"/>
            <a:ext cx="8611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Beam current measurements by FCTs on Nuclotron and LU20-Nuclotron transfer channel.</a:t>
            </a:r>
            <a:endParaRPr lang="ru-RU" sz="20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6788"/>
            <a:ext cx="2422153" cy="264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Рисунок 4" descr="Описание: 23031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63461"/>
            <a:ext cx="5763580" cy="38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4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current measurements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8" t="20012" r="12152" b="12688"/>
          <a:stretch>
            <a:fillRect/>
          </a:stretch>
        </p:blipFill>
        <p:spPr bwMode="auto">
          <a:xfrm>
            <a:off x="5004048" y="2708920"/>
            <a:ext cx="35528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435" y="1259758"/>
            <a:ext cx="8021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New Parametric current transformer (NPCT, </a:t>
            </a:r>
            <a:r>
              <a:rPr lang="en-US" sz="2800" dirty="0" err="1" smtClean="0">
                <a:solidFill>
                  <a:schemeClr val="tx2"/>
                </a:solidFill>
              </a:rPr>
              <a:t>Bergoz</a:t>
            </a:r>
            <a:r>
              <a:rPr lang="en-US" sz="2800" dirty="0" smtClean="0">
                <a:solidFill>
                  <a:schemeClr val="tx2"/>
                </a:solidFill>
              </a:rPr>
              <a:t>) – </a:t>
            </a:r>
            <a:r>
              <a:rPr lang="en-US" sz="2800" dirty="0">
                <a:solidFill>
                  <a:schemeClr val="tx2"/>
                </a:solidFill>
              </a:rPr>
              <a:t>DC non-destructive beam current </a:t>
            </a:r>
            <a:r>
              <a:rPr lang="en-US" sz="2800" dirty="0" smtClean="0">
                <a:solidFill>
                  <a:schemeClr val="tx2"/>
                </a:solidFill>
              </a:rPr>
              <a:t>measurement.</a:t>
            </a:r>
            <a:endParaRPr lang="en-US" sz="2800" dirty="0" smtClean="0">
              <a:solidFill>
                <a:schemeClr val="tx2"/>
              </a:solidFill>
              <a:effectLst/>
            </a:endParaRPr>
          </a:p>
        </p:txBody>
      </p:sp>
      <p:graphicFrame>
        <p:nvGraphicFramePr>
          <p:cNvPr id="9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33079"/>
              </p:ext>
            </p:extLst>
          </p:nvPr>
        </p:nvGraphicFramePr>
        <p:xfrm>
          <a:off x="97160" y="3320988"/>
          <a:ext cx="4474840" cy="27432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522512"/>
                <a:gridCol w="2952328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Full scale ranges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±20mA, ±200mA, ±2A, ±20A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Bandwidth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DC to 10 kHz</a:t>
                      </a:r>
                      <a:endParaRPr lang="en-GB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±10V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Resolution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</a:t>
                      </a:r>
                      <a:r>
                        <a:rPr lang="en-GB" dirty="0" smtClean="0"/>
                        <a:t>5µArms/√</a:t>
                      </a:r>
                      <a:r>
                        <a:rPr lang="en-GB" dirty="0"/>
                        <a:t>Hz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Linearity error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&lt;0.1%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 Output 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±0.1%   ± zero </a:t>
                      </a:r>
                      <a:r>
                        <a:rPr lang="en-US" dirty="0" smtClean="0"/>
                        <a:t>offset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8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Beam Current measurements</a:t>
            </a:r>
            <a:endParaRPr lang="ru-RU" dirty="0"/>
          </a:p>
        </p:txBody>
      </p:sp>
      <p:pic>
        <p:nvPicPr>
          <p:cNvPr id="7" name="Рисунок 11" descr="IMG_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r="15454" b="5762"/>
          <a:stretch>
            <a:fillRect/>
          </a:stretch>
        </p:blipFill>
        <p:spPr bwMode="auto">
          <a:xfrm>
            <a:off x="179512" y="3681028"/>
            <a:ext cx="4122294" cy="272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82083" y="3789040"/>
            <a:ext cx="4360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DC current measurements by NPCT installed on Nuclotron.</a:t>
            </a:r>
            <a:endParaRPr lang="en-US" sz="2800" dirty="0" smtClean="0">
              <a:solidFill>
                <a:schemeClr val="tx2"/>
              </a:solidFill>
              <a:effectLst/>
            </a:endParaRPr>
          </a:p>
        </p:txBody>
      </p:sp>
      <p:pic>
        <p:nvPicPr>
          <p:cNvPr id="2050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23763" r="22838" b="42484"/>
          <a:stretch>
            <a:fillRect/>
          </a:stretch>
        </p:blipFill>
        <p:spPr bwMode="auto">
          <a:xfrm>
            <a:off x="2880989" y="1268760"/>
            <a:ext cx="5943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0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en-US" dirty="0" smtClean="0"/>
              <a:t>Beam profile measurements (channels)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59532" y="1094996"/>
            <a:ext cx="543660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Two planes.</a:t>
            </a:r>
            <a:endParaRPr lang="ru-RU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/>
              <a:t>32×32 </a:t>
            </a:r>
            <a:r>
              <a:rPr lang="en-US" sz="2400" dirty="0" smtClean="0"/>
              <a:t>wires</a:t>
            </a:r>
            <a:r>
              <a:rPr lang="ru-RU" sz="2400" dirty="0" smtClean="0"/>
              <a:t> </a:t>
            </a:r>
            <a:r>
              <a:rPr lang="en-US" sz="2400" dirty="0" smtClean="0"/>
              <a:t>on high vacuum ceramics frames.</a:t>
            </a:r>
            <a:endParaRPr lang="ru-RU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Gold plated tungsten 50 um diameter.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2 mm between wires.</a:t>
            </a:r>
            <a:endParaRPr lang="ru-RU" sz="2400" dirty="0"/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70 mm internal diameter.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err="1" smtClean="0"/>
              <a:t>ConFlat</a:t>
            </a:r>
            <a:r>
              <a:rPr lang="en-US" sz="2400" dirty="0" smtClean="0"/>
              <a:t> </a:t>
            </a:r>
            <a:r>
              <a:rPr lang="en-US" sz="2400" dirty="0"/>
              <a:t>DN</a:t>
            </a:r>
            <a:r>
              <a:rPr lang="ru-RU" sz="2400" dirty="0" smtClean="0"/>
              <a:t>100</a:t>
            </a:r>
            <a:r>
              <a:rPr lang="en-US" sz="2400" dirty="0" smtClean="0"/>
              <a:t> flange.</a:t>
            </a:r>
            <a:endParaRPr lang="ru-RU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Electrical actuator.</a:t>
            </a:r>
          </a:p>
        </p:txBody>
      </p:sp>
      <p:pic>
        <p:nvPicPr>
          <p:cNvPr id="8" name="Picture 2" descr="DSCF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0" b="32652"/>
          <a:stretch>
            <a:fillRect/>
          </a:stretch>
        </p:blipFill>
        <p:spPr bwMode="auto">
          <a:xfrm rot="16200000">
            <a:off x="4691965" y="2840984"/>
            <a:ext cx="5361290" cy="18568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54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8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en-US" dirty="0" smtClean="0"/>
              <a:t>Beam profile measurements (channels)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506485" cy="3406688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63522" y="1052736"/>
            <a:ext cx="61206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en-US" sz="2000" dirty="0" smtClean="0"/>
              <a:t>Digital synchronization, data acquisition and processing system prototype: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/>
              <a:t>NI PXI-1031 4-slot crate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/>
              <a:t>NI PXI-8820 controller 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/>
              <a:t>NI PXI-6255 acquisition board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/>
              <a:t>NI PXI-7952R </a:t>
            </a:r>
            <a:r>
              <a:rPr lang="en-US" sz="2000" dirty="0" err="1" smtClean="0"/>
              <a:t>FlexRIO</a:t>
            </a:r>
            <a:r>
              <a:rPr lang="en-US" sz="2000" dirty="0" smtClean="0"/>
              <a:t> board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730392"/>
            <a:ext cx="3358756" cy="23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profile </a:t>
            </a:r>
            <a:r>
              <a:rPr lang="en-US" dirty="0" smtClean="0"/>
              <a:t>measurements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30173" r="36476" b="9929"/>
          <a:stretch>
            <a:fillRect/>
          </a:stretch>
        </p:blipFill>
        <p:spPr bwMode="auto">
          <a:xfrm>
            <a:off x="827584" y="2492896"/>
            <a:ext cx="3744416" cy="320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8" t="39076" r="27170" b="9007"/>
          <a:stretch>
            <a:fillRect/>
          </a:stretch>
        </p:blipFill>
        <p:spPr bwMode="auto">
          <a:xfrm>
            <a:off x="5148064" y="1825693"/>
            <a:ext cx="3768458" cy="263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5523" y="1052736"/>
            <a:ext cx="8232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Ionization Profile Monitor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Detection of residual gas ionization using micro-channel plate (MCP) detector.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Up to 1e9 single charged beam intensity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0.5 mm spatial </a:t>
            </a:r>
            <a:r>
              <a:rPr lang="en-US" sz="2000" dirty="0" smtClean="0"/>
              <a:t>resolution</a:t>
            </a:r>
            <a:endParaRPr lang="ru-RU" sz="2000" dirty="0"/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4509120"/>
            <a:ext cx="4283968" cy="185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60523" y="6015655"/>
            <a:ext cx="4912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aseline="-25000" dirty="0"/>
              <a:t>78</a:t>
            </a:r>
            <a:r>
              <a:rPr lang="en-US" dirty="0"/>
              <a:t>Kr</a:t>
            </a:r>
            <a:r>
              <a:rPr lang="en-US" baseline="30000" dirty="0"/>
              <a:t>+26</a:t>
            </a:r>
            <a:r>
              <a:rPr lang="en-US" dirty="0"/>
              <a:t> beam acceleration (2,3 GeV/u), </a:t>
            </a:r>
            <a:r>
              <a:rPr lang="en-US" dirty="0" smtClean="0"/>
              <a:t>Nuclotron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Content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2312876"/>
            <a:ext cx="8229600" cy="2268252"/>
          </a:xfrm>
        </p:spPr>
        <p:txBody>
          <a:bodyPr/>
          <a:lstStyle/>
          <a:p>
            <a:r>
              <a:rPr lang="en-US" dirty="0" smtClean="0"/>
              <a:t>Overview of diagnostic devices.</a:t>
            </a:r>
          </a:p>
          <a:p>
            <a:r>
              <a:rPr lang="en-US" dirty="0" smtClean="0"/>
              <a:t>Diagnostics devices quantity and placement on accelerators and transfer channels.</a:t>
            </a:r>
          </a:p>
          <a:p>
            <a:r>
              <a:rPr lang="en-US" dirty="0" smtClean="0"/>
              <a:t>Conclusions.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48523" r="29550" b="15958"/>
          <a:stretch>
            <a:fillRect/>
          </a:stretch>
        </p:blipFill>
        <p:spPr bwMode="auto">
          <a:xfrm>
            <a:off x="530678" y="1193870"/>
            <a:ext cx="2987824" cy="16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9" descr="Описание: NEYITR_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1418" r="1360" b="8879"/>
          <a:stretch>
            <a:fillRect/>
          </a:stretch>
        </p:blipFill>
        <p:spPr bwMode="auto">
          <a:xfrm>
            <a:off x="4103948" y="2996952"/>
            <a:ext cx="4932040" cy="34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loss monitors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5516" y="2996228"/>
            <a:ext cx="361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BDKN-96 </a:t>
            </a:r>
            <a:r>
              <a:rPr lang="ru-RU" dirty="0" err="1" smtClean="0"/>
              <a:t>probe</a:t>
            </a:r>
            <a:r>
              <a:rPr lang="en-US" dirty="0"/>
              <a:t>:</a:t>
            </a:r>
            <a:r>
              <a:rPr lang="en-US" dirty="0" smtClean="0"/>
              <a:t> measurements </a:t>
            </a:r>
            <a:r>
              <a:rPr lang="en-US" dirty="0"/>
              <a:t>of dose rate, power flux density and neutron </a:t>
            </a:r>
            <a:r>
              <a:rPr lang="en-US" dirty="0" smtClean="0"/>
              <a:t>dose</a:t>
            </a:r>
            <a:r>
              <a:rPr lang="ru-RU" dirty="0" smtClean="0"/>
              <a:t>.</a:t>
            </a:r>
            <a:endParaRPr lang="en-US" dirty="0" smtClean="0"/>
          </a:p>
        </p:txBody>
      </p:sp>
      <p:graphicFrame>
        <p:nvGraphicFramePr>
          <p:cNvPr id="10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53514"/>
              </p:ext>
            </p:extLst>
          </p:nvPr>
        </p:nvGraphicFramePr>
        <p:xfrm>
          <a:off x="0" y="4005064"/>
          <a:ext cx="4014192" cy="2292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50949"/>
                <a:gridCol w="1763243"/>
              </a:tblGrid>
              <a:tr h="329336">
                <a:tc>
                  <a:txBody>
                    <a:bodyPr/>
                    <a:lstStyle/>
                    <a:p>
                      <a:r>
                        <a:rPr lang="en-US" sz="1600" b="0" dirty="0">
                          <a:effectLst/>
                        </a:rPr>
                        <a:t>Dose </a:t>
                      </a:r>
                      <a:r>
                        <a:rPr lang="en-US" sz="1600" b="0" dirty="0" smtClean="0">
                          <a:effectLst/>
                        </a:rPr>
                        <a:t>rate</a:t>
                      </a:r>
                      <a:endParaRPr lang="en-US" sz="1600" b="0" dirty="0">
                        <a:effectLst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r>
                        <a:rPr lang="el-GR" sz="1600" b="0" dirty="0">
                          <a:effectLst/>
                        </a:rPr>
                        <a:t>0.1 μ</a:t>
                      </a:r>
                      <a:r>
                        <a:rPr lang="en-GB" sz="1600" b="0" dirty="0">
                          <a:effectLst/>
                        </a:rPr>
                        <a:t>Sv·h</a:t>
                      </a:r>
                      <a:r>
                        <a:rPr lang="en-GB" sz="1600" b="0" baseline="30000" dirty="0">
                          <a:effectLst/>
                        </a:rPr>
                        <a:t>-1</a:t>
                      </a:r>
                      <a:r>
                        <a:rPr lang="en-GB" sz="1600" b="0" dirty="0">
                          <a:effectLst/>
                        </a:rPr>
                        <a:t> ÷ 0.1 Sv·h</a:t>
                      </a:r>
                      <a:r>
                        <a:rPr lang="en-GB" sz="1600" b="0" baseline="30000" dirty="0">
                          <a:effectLst/>
                        </a:rPr>
                        <a:t>-1</a:t>
                      </a:r>
                      <a:endParaRPr lang="en-GB" sz="1600" b="0" dirty="0">
                        <a:effectLst/>
                      </a:endParaRPr>
                    </a:p>
                  </a:txBody>
                  <a:tcPr marL="72000" marR="72000" marT="0" marB="0" anchor="ctr"/>
                </a:tc>
              </a:tr>
              <a:tr h="32933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Dose </a:t>
                      </a:r>
                      <a:r>
                        <a:rPr lang="en-US" sz="1600" dirty="0" smtClean="0">
                          <a:effectLst/>
                        </a:rPr>
                        <a:t>range</a:t>
                      </a:r>
                      <a:endParaRPr lang="en-US" sz="1600" dirty="0">
                        <a:effectLst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effectLst/>
                        </a:rPr>
                        <a:t>0.1 μ</a:t>
                      </a:r>
                      <a:r>
                        <a:rPr lang="en-GB" sz="1600" dirty="0" err="1">
                          <a:effectLst/>
                        </a:rPr>
                        <a:t>Sv</a:t>
                      </a:r>
                      <a:r>
                        <a:rPr lang="en-GB" sz="1600" dirty="0">
                          <a:effectLst/>
                        </a:rPr>
                        <a:t> ÷ 1.0 </a:t>
                      </a:r>
                      <a:r>
                        <a:rPr lang="en-GB" sz="1600" dirty="0" err="1">
                          <a:effectLst/>
                        </a:rPr>
                        <a:t>Sv</a:t>
                      </a:r>
                      <a:endParaRPr lang="en-GB" sz="1600" dirty="0">
                        <a:effectLst/>
                      </a:endParaRPr>
                    </a:p>
                  </a:txBody>
                  <a:tcPr marL="72000" marR="72000" marT="0" marB="0" anchor="ctr"/>
                </a:tc>
              </a:tr>
              <a:tr h="32933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Power flux </a:t>
                      </a:r>
                      <a:r>
                        <a:rPr lang="en-US" sz="1600" dirty="0" smtClean="0">
                          <a:effectLst/>
                        </a:rPr>
                        <a:t>density</a:t>
                      </a:r>
                      <a:endParaRPr lang="en-US" sz="1600" dirty="0">
                        <a:effectLst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1 ÷ </a:t>
                      </a:r>
                      <a:r>
                        <a:rPr lang="pt-BR" sz="1600" dirty="0" smtClean="0">
                          <a:effectLst/>
                        </a:rPr>
                        <a:t>10</a:t>
                      </a:r>
                      <a:r>
                        <a:rPr lang="pt-BR" sz="1600" baseline="30000" dirty="0" smtClean="0">
                          <a:effectLst/>
                        </a:rPr>
                        <a:t>4</a:t>
                      </a:r>
                      <a:r>
                        <a:rPr lang="pt-BR" sz="1600" dirty="0" smtClean="0">
                          <a:effectLst/>
                        </a:rPr>
                        <a:t>s</a:t>
                      </a:r>
                      <a:r>
                        <a:rPr lang="pt-BR" sz="1600" baseline="30000" dirty="0" smtClean="0">
                          <a:effectLst/>
                        </a:rPr>
                        <a:t>-1</a:t>
                      </a:r>
                      <a:r>
                        <a:rPr lang="pt-BR" sz="1600" dirty="0" smtClean="0">
                          <a:effectLst/>
                        </a:rPr>
                        <a:t>·сm</a:t>
                      </a:r>
                      <a:r>
                        <a:rPr lang="pt-BR" sz="1600" baseline="30000" dirty="0" smtClean="0">
                          <a:effectLst/>
                        </a:rPr>
                        <a:t>-2</a:t>
                      </a:r>
                      <a:endParaRPr lang="pt-BR" sz="1600" dirty="0">
                        <a:effectLst/>
                      </a:endParaRPr>
                    </a:p>
                  </a:txBody>
                  <a:tcPr marL="72000" marR="72000" marT="0" marB="0" anchor="ctr"/>
                </a:tc>
              </a:tr>
              <a:tr h="329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Energy range of neutrons 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</a:rPr>
                        <a:t>0.025 eV ÷ 14 MeV</a:t>
                      </a:r>
                    </a:p>
                  </a:txBody>
                  <a:tcPr marL="72000" marR="72000" marT="0" marB="0" anchor="ctr"/>
                </a:tc>
              </a:tr>
              <a:tr h="329336">
                <a:tc>
                  <a:txBody>
                    <a:bodyPr/>
                    <a:lstStyle/>
                    <a:p>
                      <a:r>
                        <a:rPr lang="en-GB" sz="1600" dirty="0"/>
                        <a:t>Protection index </a:t>
                      </a:r>
                    </a:p>
                  </a:txBody>
                  <a:tcPr marL="72000" marR="72000" marT="0" marB="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IP65 </a:t>
                      </a:r>
                    </a:p>
                  </a:txBody>
                  <a:tcPr marL="72000" marR="72000" marT="0" marB="0"/>
                </a:tc>
              </a:tr>
              <a:tr h="433099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Overall dimensions, weight: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effectLst/>
                        </a:rPr>
                        <a:t>295x142x100mm2.25kg</a:t>
                      </a:r>
                      <a:endParaRPr lang="en-GB" sz="1600" dirty="0">
                        <a:effectLst/>
                      </a:endParaRPr>
                    </a:p>
                  </a:txBody>
                  <a:tcPr marL="72000" marR="7200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99892" y="1193870"/>
            <a:ext cx="5436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Damage prevention: vital for superconducting accelerators.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Diagnostics: position and time of losses</a:t>
            </a:r>
          </a:p>
        </p:txBody>
      </p:sp>
    </p:spTree>
    <p:extLst>
      <p:ext uri="{BB962C8B-B14F-4D97-AF65-F5344CB8AC3E}">
        <p14:creationId xmlns:p14="http://schemas.microsoft.com/office/powerpoint/2010/main" val="14706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measurements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21</a:t>
            </a:fld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4903" y="1373697"/>
            <a:ext cx="9048930" cy="4764530"/>
            <a:chOff x="74903" y="1373697"/>
            <a:chExt cx="9048930" cy="476453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362" y="2071508"/>
              <a:ext cx="2350820" cy="130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9160" cap="flat">
                  <a:solidFill>
                    <a:srgbClr val="0066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716" y="1619490"/>
              <a:ext cx="2322011" cy="1531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38160" cap="flat">
                  <a:solidFill>
                    <a:srgbClr val="0066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4732" y="4956360"/>
              <a:ext cx="2391153" cy="1180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244" y="3983226"/>
              <a:ext cx="1140839" cy="577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994" y="3978908"/>
              <a:ext cx="1140839" cy="577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6634733" y="5057128"/>
              <a:ext cx="897403" cy="39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15" tIns="40807" rIns="81615" bIns="40807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>
                  <a:solidFill>
                    <a:srgbClr val="006600"/>
                  </a:solidFill>
                  <a:latin typeface="Andalus" pitchFamily="16" charset="0"/>
                </a:rPr>
                <a:t>Kicker Z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8086827" y="5739473"/>
              <a:ext cx="960663" cy="39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15" tIns="40807" rIns="81615" bIns="40807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006600"/>
                  </a:solidFill>
                  <a:latin typeface="Andalus" pitchFamily="16" charset="0"/>
                </a:rPr>
                <a:t>Kicker X</a:t>
              </a: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8625438" y="3462114"/>
              <a:ext cx="249199" cy="434743"/>
            </a:xfrm>
            <a:prstGeom prst="downArrow">
              <a:avLst>
                <a:gd name="adj1" fmla="val 50000"/>
                <a:gd name="adj2" fmla="val 43642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6718279" y="3462114"/>
              <a:ext cx="249199" cy="434743"/>
            </a:xfrm>
            <a:prstGeom prst="downArrow">
              <a:avLst>
                <a:gd name="adj1" fmla="val 50000"/>
                <a:gd name="adj2" fmla="val 43642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 rot="16200000">
              <a:off x="5980846" y="2395116"/>
              <a:ext cx="249041" cy="931973"/>
            </a:xfrm>
            <a:prstGeom prst="downArrow">
              <a:avLst>
                <a:gd name="adj1" fmla="val 50000"/>
                <a:gd name="adj2" fmla="val 93497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6718279" y="4521620"/>
              <a:ext cx="249199" cy="434743"/>
            </a:xfrm>
            <a:prstGeom prst="downArrow">
              <a:avLst>
                <a:gd name="adj1" fmla="val 50000"/>
                <a:gd name="adj2" fmla="val 43642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7049580" y="4521620"/>
              <a:ext cx="249199" cy="434743"/>
            </a:xfrm>
            <a:prstGeom prst="downArrow">
              <a:avLst>
                <a:gd name="adj1" fmla="val 50000"/>
                <a:gd name="adj2" fmla="val 43642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8203386" y="4501466"/>
              <a:ext cx="249198" cy="434743"/>
            </a:xfrm>
            <a:prstGeom prst="downArrow">
              <a:avLst>
                <a:gd name="adj1" fmla="val 50000"/>
                <a:gd name="adj2" fmla="val 43642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8543334" y="4501466"/>
              <a:ext cx="249198" cy="434743"/>
            </a:xfrm>
            <a:prstGeom prst="downArrow">
              <a:avLst>
                <a:gd name="adj1" fmla="val 50000"/>
                <a:gd name="adj2" fmla="val 43642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7133127" y="3378620"/>
              <a:ext cx="1445497" cy="715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15" tIns="40807" rIns="81615" bIns="40807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600" dirty="0">
                  <a:latin typeface="Andalus" pitchFamily="16" charset="0"/>
                </a:rPr>
                <a:t>Impedance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600" dirty="0">
                  <a:latin typeface="Andalus" pitchFamily="16" charset="0"/>
                </a:rPr>
                <a:t>transformers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6422747" y="1619490"/>
              <a:ext cx="2689797" cy="398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15" tIns="40807" rIns="81615" bIns="40807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006600"/>
                  </a:solidFill>
                  <a:latin typeface="Andalus" pitchFamily="16" charset="0"/>
                </a:rPr>
                <a:t>RF Amplifier AR 800A3A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627786" y="3315278"/>
              <a:ext cx="3648669" cy="2140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15" tIns="40807" rIns="81615" bIns="40807"/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latin typeface="Andalus" pitchFamily="16" charset="0"/>
                </a:rPr>
                <a:t>NI PXIe-1085 crate ( </a:t>
              </a:r>
              <a:r>
                <a:rPr lang="en-US" sz="1500" b="1" dirty="0" err="1" smtClean="0">
                  <a:solidFill>
                    <a:srgbClr val="FF0000"/>
                  </a:solidFill>
                  <a:latin typeface="Andalus" pitchFamily="16" charset="0"/>
                </a:rPr>
                <a:t>PXIe</a:t>
              </a:r>
              <a:r>
                <a:rPr lang="en-US" sz="1500" b="1" dirty="0" smtClean="0">
                  <a:solidFill>
                    <a:srgbClr val="FF0000"/>
                  </a:solidFill>
                  <a:latin typeface="Andalus" pitchFamily="16" charset="0"/>
                </a:rPr>
                <a:t> </a:t>
              </a:r>
              <a:r>
                <a:rPr lang="en-US" sz="1500" b="1" dirty="0">
                  <a:solidFill>
                    <a:srgbClr val="FF0000"/>
                  </a:solidFill>
                  <a:latin typeface="Andalus" pitchFamily="16" charset="0"/>
                </a:rPr>
                <a:t>system</a:t>
              </a:r>
              <a:r>
                <a:rPr lang="en-US" sz="1500" b="1" dirty="0">
                  <a:latin typeface="Andalus" pitchFamily="16" charset="0"/>
                </a:rPr>
                <a:t> )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500" b="1" dirty="0">
                  <a:latin typeface="Andalus" pitchFamily="16" charset="0"/>
                </a:rPr>
                <a:t>with modules</a:t>
              </a:r>
              <a:r>
                <a:rPr lang="en-US" sz="1500" b="1" dirty="0">
                  <a:latin typeface="Comic Sans MS" pitchFamily="64" charset="0"/>
                </a:rPr>
                <a:t>: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Char char=""/>
              </a:pPr>
              <a:r>
                <a:rPr lang="en-US" sz="1500" dirty="0" err="1">
                  <a:latin typeface="Andalus" pitchFamily="16" charset="0"/>
                </a:rPr>
                <a:t>FlexRIO</a:t>
              </a:r>
              <a:r>
                <a:rPr lang="en-US" sz="1500" dirty="0">
                  <a:latin typeface="Andalus" pitchFamily="16" charset="0"/>
                </a:rPr>
                <a:t> Digitizer (developed at JINR)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Char char=""/>
              </a:pPr>
              <a:r>
                <a:rPr lang="en-US" sz="1500" dirty="0">
                  <a:latin typeface="Andalus" pitchFamily="16" charset="0"/>
                </a:rPr>
                <a:t>NI PXIe-7975R </a:t>
              </a:r>
              <a:r>
                <a:rPr lang="en-US" sz="1500" dirty="0" err="1">
                  <a:latin typeface="Andalus" pitchFamily="16" charset="0"/>
                </a:rPr>
                <a:t>FlexRIO</a:t>
              </a:r>
              <a:r>
                <a:rPr lang="en-US" sz="1500" dirty="0">
                  <a:latin typeface="Andalus" pitchFamily="16" charset="0"/>
                </a:rPr>
                <a:t> module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Char char=""/>
              </a:pPr>
              <a:r>
                <a:rPr lang="en-US" sz="1500" dirty="0">
                  <a:latin typeface="Andalus" pitchFamily="16" charset="0"/>
                </a:rPr>
                <a:t>PXI-6733 High-Speed Analog Outputs 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Char char=""/>
              </a:pPr>
              <a:r>
                <a:rPr lang="en-US" sz="1500" dirty="0">
                  <a:latin typeface="Andalus" pitchFamily="16" charset="0"/>
                </a:rPr>
                <a:t>NI PXIe-8135 2.3 GHz Quad-Core PXI Express Controller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latin typeface="Andalus" pitchFamily="16" charset="0"/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5509738" y="1521600"/>
              <a:ext cx="1097625" cy="1203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15" tIns="40807" rIns="81615" bIns="40807"/>
            <a:lstStyle>
              <a:lvl1pPr marL="215900" indent="-215900"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 err="1">
                  <a:solidFill>
                    <a:srgbClr val="FF00CC"/>
                  </a:solidFill>
                  <a:latin typeface="Andalus" pitchFamily="16" charset="0"/>
                </a:rPr>
                <a:t>FlexRIO</a:t>
              </a: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 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Digitizer</a:t>
              </a:r>
              <a:endParaRPr lang="ru-RU" sz="1500" dirty="0">
                <a:solidFill>
                  <a:srgbClr val="FF00CC"/>
                </a:solidFill>
                <a:latin typeface="Andalus" pitchFamily="16" charset="0"/>
              </a:endParaRP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DAC </a:t>
              </a:r>
              <a:r>
                <a:rPr lang="ru-RU" sz="1500" dirty="0">
                  <a:solidFill>
                    <a:srgbClr val="FF00CC"/>
                  </a:solidFill>
                  <a:latin typeface="Andalus" pitchFamily="16" charset="0"/>
                </a:rPr>
                <a:t>14</a:t>
              </a: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 bit 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output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74903" y="5422774"/>
              <a:ext cx="2496307" cy="715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15" tIns="40807" rIns="81615" bIns="40807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>
                  <a:solidFill>
                    <a:srgbClr val="0000FF"/>
                  </a:solidFill>
                  <a:latin typeface="Andalus" pitchFamily="16" charset="0"/>
                </a:rPr>
                <a:t>Pick-up electrodes </a:t>
              </a:r>
              <a:endParaRPr lang="en-US" b="1" dirty="0" smtClean="0">
                <a:solidFill>
                  <a:srgbClr val="0000FF"/>
                </a:solidFill>
                <a:latin typeface="Andalus" pitchFamily="16" charset="0"/>
              </a:endParaRPr>
            </a:p>
            <a:p>
              <a:pPr algn="ctr"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0000FF"/>
                  </a:solidFill>
                  <a:latin typeface="Andalus" pitchFamily="16" charset="0"/>
                </a:rPr>
                <a:t>X </a:t>
              </a:r>
              <a:r>
                <a:rPr lang="en-US" b="1" dirty="0">
                  <a:solidFill>
                    <a:srgbClr val="0000FF"/>
                  </a:solidFill>
                  <a:latin typeface="Andalus" pitchFamily="16" charset="0"/>
                </a:rPr>
                <a:t>and Z</a:t>
              </a:r>
            </a:p>
          </p:txBody>
        </p:sp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 flipV="1">
              <a:off x="664053" y="3316715"/>
              <a:ext cx="250639" cy="617566"/>
            </a:xfrm>
            <a:prstGeom prst="downArrow">
              <a:avLst>
                <a:gd name="adj1" fmla="val 50000"/>
                <a:gd name="adj2" fmla="val 61638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 flipV="1">
              <a:off x="1155247" y="3316715"/>
              <a:ext cx="250639" cy="617566"/>
            </a:xfrm>
            <a:prstGeom prst="downArrow">
              <a:avLst>
                <a:gd name="adj1" fmla="val 50000"/>
                <a:gd name="adj2" fmla="val 61638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39" y="2405483"/>
              <a:ext cx="1868268" cy="747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380205" y="1373697"/>
              <a:ext cx="1276829" cy="1031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15" tIns="40807" rIns="81615" bIns="40807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0000FF"/>
                  </a:solidFill>
                  <a:latin typeface="Andalus" pitchFamily="16" charset="0"/>
                </a:rPr>
                <a:t>Amplifiers,</a:t>
              </a:r>
            </a:p>
            <a:p>
              <a:pPr algn="ctr"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0000FF"/>
                  </a:solidFill>
                  <a:latin typeface="Andalus" pitchFamily="16" charset="0"/>
                </a:rPr>
                <a:t>Filters,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rgbClr val="0000FF"/>
                  </a:solidFill>
                  <a:latin typeface="Andalus" pitchFamily="16" charset="0"/>
                </a:rPr>
                <a:t>Detectors</a:t>
              </a:r>
              <a:endParaRPr lang="en-US" b="1" dirty="0">
                <a:solidFill>
                  <a:srgbClr val="0000FF"/>
                </a:solidFill>
                <a:latin typeface="Andalus" pitchFamily="16" charset="0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1937989" y="1521601"/>
              <a:ext cx="1127875" cy="1203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15" tIns="40807" rIns="81615" bIns="40807"/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 err="1">
                  <a:solidFill>
                    <a:srgbClr val="FF00CC"/>
                  </a:solidFill>
                  <a:latin typeface="Andalus" pitchFamily="16" charset="0"/>
                </a:rPr>
                <a:t>FlexRIO</a:t>
              </a: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 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Digitizer</a:t>
              </a:r>
              <a:endParaRPr lang="ru-RU" sz="1500" dirty="0">
                <a:solidFill>
                  <a:srgbClr val="FF00CC"/>
                </a:solidFill>
                <a:latin typeface="Andalus" pitchFamily="16" charset="0"/>
              </a:endParaRP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ADC 1</a:t>
              </a:r>
              <a:r>
                <a:rPr lang="ru-RU" sz="1500" dirty="0">
                  <a:solidFill>
                    <a:srgbClr val="FF00CC"/>
                  </a:solidFill>
                  <a:latin typeface="Andalus" pitchFamily="16" charset="0"/>
                </a:rPr>
                <a:t>8</a:t>
              </a: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 bit </a:t>
              </a:r>
            </a:p>
            <a:p>
              <a:pPr defTabSz="414597" fontAlgn="base" hangingPunct="0">
                <a:lnSpc>
                  <a:spcPct val="12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r>
                <a:rPr lang="en-US" sz="1500" dirty="0">
                  <a:solidFill>
                    <a:srgbClr val="FF00CC"/>
                  </a:solidFill>
                  <a:latin typeface="Andalus" pitchFamily="16" charset="0"/>
                </a:rPr>
                <a:t>input</a:t>
              </a:r>
            </a:p>
          </p:txBody>
        </p:sp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56" y="4020657"/>
              <a:ext cx="2074253" cy="1286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068168" y="1576304"/>
              <a:ext cx="2405558" cy="1656918"/>
            </a:xfrm>
            <a:prstGeom prst="rect">
              <a:avLst/>
            </a:prstGeom>
            <a:noFill/>
            <a:ln w="38160" cap="flat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3" name="AutoShape 32"/>
            <p:cNvSpPr>
              <a:spLocks noChangeArrowheads="1"/>
            </p:cNvSpPr>
            <p:nvPr/>
          </p:nvSpPr>
          <p:spPr bwMode="auto">
            <a:xfrm rot="16200000">
              <a:off x="2395557" y="2395113"/>
              <a:ext cx="249041" cy="931974"/>
            </a:xfrm>
            <a:prstGeom prst="downArrow">
              <a:avLst>
                <a:gd name="adj1" fmla="val 50000"/>
                <a:gd name="adj2" fmla="val 93497"/>
              </a:avLst>
            </a:prstGeom>
            <a:solidFill>
              <a:srgbClr val="729FCF"/>
            </a:solidFill>
            <a:ln w="9525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2918" tIns="41460" rIns="82918" bIns="41460" anchor="ctr"/>
            <a:lstStyle/>
            <a:p>
              <a:pPr defTabSz="41459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8" y="5571047"/>
            <a:ext cx="2828663" cy="8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HILAc</a:t>
            </a:r>
            <a:r>
              <a:rPr lang="en-US" dirty="0" smtClean="0"/>
              <a:t>-Booster channel diagnostics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7" y="2640837"/>
            <a:ext cx="61477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0187" y="2635690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magnet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47930" y="3163128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Quadrupole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52122" y="361294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Debuncher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547930" y="4076222"/>
            <a:ext cx="86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Steerer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432764" y="2681028"/>
            <a:ext cx="131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Faraday cup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432764" y="3174277"/>
            <a:ext cx="8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CT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432764" y="357027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Pick-up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432764" y="4007710"/>
            <a:ext cx="147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Profile viewer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27709" y="2730937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727709" y="4076222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Valve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703540"/>
              </p:ext>
            </p:extLst>
          </p:nvPr>
        </p:nvGraphicFramePr>
        <p:xfrm>
          <a:off x="2763385" y="4797152"/>
          <a:ext cx="381502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0947"/>
                <a:gridCol w="68407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BPM(X/Z)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transformer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Faraday cup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profile monitor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1003"/>
            <a:ext cx="9140230" cy="10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52" y="2730937"/>
            <a:ext cx="298830" cy="16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75" y="2763510"/>
            <a:ext cx="412942" cy="161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727709" y="352368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0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Booster-Nuclotron channel diagnostics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9521"/>
            <a:ext cx="9144000" cy="70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3504611"/>
            <a:ext cx="242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35863"/>
            <a:ext cx="16859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78713"/>
            <a:ext cx="20669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76833"/>
              </p:ext>
            </p:extLst>
          </p:nvPr>
        </p:nvGraphicFramePr>
        <p:xfrm>
          <a:off x="2763385" y="5304812"/>
          <a:ext cx="3815024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0947"/>
                <a:gridCol w="68407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BPM(X/Z)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transformer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profile monitor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4850" y="1664804"/>
            <a:ext cx="818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transfer channel will be manufactured </a:t>
            </a:r>
            <a:r>
              <a:rPr lang="en-US" sz="2400" dirty="0" smtClean="0"/>
              <a:t>by Novosibirsk team.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139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Nuclotron-collider channel diagnostics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9444" y="1681353"/>
            <a:ext cx="7889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transfer channel will be manufactured by </a:t>
            </a:r>
            <a:r>
              <a:rPr lang="en-US" sz="2400" dirty="0" smtClean="0"/>
              <a:t>Sigma phi.</a:t>
            </a:r>
          </a:p>
          <a:p>
            <a:r>
              <a:rPr lang="en-US" sz="2400" dirty="0" smtClean="0"/>
              <a:t>Diagnostics will be provided by Instrumentation Technologies.</a:t>
            </a:r>
            <a:endParaRPr lang="en-US" sz="2400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546786"/>
              </p:ext>
            </p:extLst>
          </p:nvPr>
        </p:nvGraphicFramePr>
        <p:xfrm>
          <a:off x="359532" y="3465004"/>
          <a:ext cx="4607112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1005"/>
                <a:gridCol w="8261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Shoebox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BPM(X/Z</a:t>
                      </a:r>
                      <a:r>
                        <a:rPr lang="en-US" dirty="0" smtClean="0"/>
                        <a:t>) (</a:t>
                      </a:r>
                      <a:r>
                        <a:rPr lang="en-US" dirty="0" err="1" smtClean="0"/>
                        <a:t>Libera</a:t>
                      </a:r>
                      <a:r>
                        <a:rPr lang="en-US" dirty="0" smtClean="0"/>
                        <a:t> Spark HL)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loss monitor (</a:t>
                      </a:r>
                      <a:r>
                        <a:rPr lang="en-US" dirty="0" err="1" smtClean="0"/>
                        <a:t>Libera</a:t>
                      </a:r>
                      <a:r>
                        <a:rPr lang="en-US" dirty="0" smtClean="0"/>
                        <a:t> BLM)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 current </a:t>
                      </a:r>
                      <a:r>
                        <a:rPr lang="en-US" dirty="0" smtClean="0"/>
                        <a:t>transformer (</a:t>
                      </a:r>
                      <a:r>
                        <a:rPr lang="en-US" dirty="0" err="1" smtClean="0"/>
                        <a:t>Bergoz</a:t>
                      </a:r>
                      <a:r>
                        <a:rPr lang="en-US" dirty="0" smtClean="0"/>
                        <a:t> 1.2GHz, 5 V/A) + </a:t>
                      </a:r>
                      <a:r>
                        <a:rPr lang="en-US" dirty="0" err="1" smtClean="0"/>
                        <a:t>Libera</a:t>
                      </a:r>
                      <a:r>
                        <a:rPr lang="en-US" dirty="0" smtClean="0"/>
                        <a:t> Digit500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profile monitor (</a:t>
                      </a:r>
                      <a:r>
                        <a:rPr lang="en-US" dirty="0" err="1" smtClean="0"/>
                        <a:t>Libera</a:t>
                      </a:r>
                      <a:r>
                        <a:rPr lang="en-US" dirty="0" smtClean="0"/>
                        <a:t> Photon)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41662"/>
            <a:ext cx="2714351" cy="9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16" y="4401108"/>
            <a:ext cx="3619487" cy="12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2220" y="6220718"/>
            <a:ext cx="1751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Pictures by 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P.Leban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5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pic>
        <p:nvPicPr>
          <p:cNvPr id="7171" name="Рисунок 71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" y="1653260"/>
            <a:ext cx="9144000" cy="1298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diagnostics layout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1439" y="1858541"/>
            <a:ext cx="8335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D</a:t>
            </a:r>
            <a:endParaRPr lang="ru-RU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950989" y="1858541"/>
            <a:ext cx="625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F</a:t>
            </a:r>
            <a:endParaRPr lang="ru-RU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2343306" y="1858541"/>
            <a:ext cx="8335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D</a:t>
            </a:r>
            <a:endParaRPr lang="ru-RU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2591780" y="1858541"/>
            <a:ext cx="625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F</a:t>
            </a:r>
            <a:endParaRPr lang="ru-RU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3995936" y="1856096"/>
            <a:ext cx="8335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D</a:t>
            </a:r>
            <a:endParaRPr lang="ru-RU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4202373" y="1858541"/>
            <a:ext cx="625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F</a:t>
            </a:r>
            <a:endParaRPr lang="ru-RU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5625505" y="1858541"/>
            <a:ext cx="8335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D</a:t>
            </a:r>
            <a:endParaRPr lang="ru-RU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5863399" y="1858541"/>
            <a:ext cx="625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F</a:t>
            </a:r>
            <a:endParaRPr lang="ru-RU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7239168" y="1858541"/>
            <a:ext cx="8335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D</a:t>
            </a:r>
            <a:endParaRPr lang="ru-RU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7497237" y="1858541"/>
            <a:ext cx="625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F</a:t>
            </a:r>
            <a:endParaRPr lang="ru-RU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8868733" y="1858541"/>
            <a:ext cx="8335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D</a:t>
            </a:r>
            <a:endParaRPr lang="ru-RU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1339735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1877678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2" name="TextBox 31"/>
          <p:cNvSpPr txBox="1"/>
          <p:nvPr/>
        </p:nvSpPr>
        <p:spPr>
          <a:xfrm>
            <a:off x="2987824" y="1856095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3" name="TextBox 32"/>
          <p:cNvSpPr txBox="1"/>
          <p:nvPr/>
        </p:nvSpPr>
        <p:spPr>
          <a:xfrm>
            <a:off x="3513583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4593458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5181677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6281738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7" name="TextBox 36"/>
          <p:cNvSpPr txBox="1"/>
          <p:nvPr/>
        </p:nvSpPr>
        <p:spPr>
          <a:xfrm>
            <a:off x="6804248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7901835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39" name="TextBox 38"/>
          <p:cNvSpPr txBox="1"/>
          <p:nvPr/>
        </p:nvSpPr>
        <p:spPr>
          <a:xfrm>
            <a:off x="8448461" y="1858541"/>
            <a:ext cx="11541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M</a:t>
            </a:r>
            <a:endParaRPr lang="ru-RU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735271" y="2122888"/>
            <a:ext cx="325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bpmZ</a:t>
            </a:r>
            <a:endParaRPr lang="ru-RU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715137" y="2978551"/>
            <a:ext cx="3334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bpmX</a:t>
            </a:r>
            <a:endParaRPr lang="ru-RU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2337077" y="2133028"/>
            <a:ext cx="325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bpmZ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2316943" y="2988691"/>
            <a:ext cx="3334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bpmX</a:t>
            </a:r>
            <a:endParaRPr lang="ru-RU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3951600" y="2133030"/>
            <a:ext cx="325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bpmZ</a:t>
            </a:r>
            <a:endParaRPr lang="ru-RU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3931466" y="2988693"/>
            <a:ext cx="3334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bpmX</a:t>
            </a:r>
            <a:endParaRPr lang="ru-RU" sz="1100" dirty="0"/>
          </a:p>
        </p:txBody>
      </p:sp>
      <p:sp>
        <p:nvSpPr>
          <p:cNvPr id="47" name="TextBox 46"/>
          <p:cNvSpPr txBox="1"/>
          <p:nvPr/>
        </p:nvSpPr>
        <p:spPr>
          <a:xfrm>
            <a:off x="5596222" y="2122888"/>
            <a:ext cx="325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bpmZ</a:t>
            </a:r>
            <a:endParaRPr lang="ru-RU" sz="1100" dirty="0"/>
          </a:p>
        </p:txBody>
      </p:sp>
      <p:sp>
        <p:nvSpPr>
          <p:cNvPr id="48" name="TextBox 47"/>
          <p:cNvSpPr txBox="1"/>
          <p:nvPr/>
        </p:nvSpPr>
        <p:spPr>
          <a:xfrm>
            <a:off x="5576088" y="2978551"/>
            <a:ext cx="3334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bpmX</a:t>
            </a:r>
            <a:endParaRPr lang="ru-RU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7203086" y="2133029"/>
            <a:ext cx="325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bpmZ</a:t>
            </a:r>
            <a:endParaRPr lang="ru-RU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7182952" y="2988692"/>
            <a:ext cx="3334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bpmX</a:t>
            </a:r>
            <a:endParaRPr lang="ru-RU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8747706" y="2133030"/>
            <a:ext cx="32541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bpmZ</a:t>
            </a:r>
            <a:endParaRPr lang="ru-RU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8747706" y="2978550"/>
            <a:ext cx="33342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bpmX</a:t>
            </a:r>
            <a:endParaRPr lang="ru-RU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1548056" y="2708919"/>
            <a:ext cx="2596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</a:t>
            </a:r>
            <a:endParaRPr lang="ru-RU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3175248" y="2708920"/>
            <a:ext cx="2596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</a:t>
            </a:r>
            <a:endParaRPr lang="ru-RU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4809728" y="2719931"/>
            <a:ext cx="2596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</a:t>
            </a:r>
            <a:endParaRPr lang="ru-RU" sz="1100" dirty="0"/>
          </a:p>
        </p:txBody>
      </p:sp>
      <p:sp>
        <p:nvSpPr>
          <p:cNvPr id="56" name="TextBox 55"/>
          <p:cNvSpPr txBox="1"/>
          <p:nvPr/>
        </p:nvSpPr>
        <p:spPr>
          <a:xfrm>
            <a:off x="6467886" y="2719931"/>
            <a:ext cx="2596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</a:t>
            </a:r>
            <a:endParaRPr lang="ru-RU" sz="1100" dirty="0"/>
          </a:p>
        </p:txBody>
      </p:sp>
      <p:sp>
        <p:nvSpPr>
          <p:cNvPr id="57" name="TextBox 56"/>
          <p:cNvSpPr txBox="1"/>
          <p:nvPr/>
        </p:nvSpPr>
        <p:spPr>
          <a:xfrm>
            <a:off x="8082521" y="2723191"/>
            <a:ext cx="2596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bpm</a:t>
            </a:r>
            <a:endParaRPr lang="ru-RU" sz="1100" dirty="0"/>
          </a:p>
        </p:txBody>
      </p:sp>
      <p:pic>
        <p:nvPicPr>
          <p:cNvPr id="7168" name="Рисунок 71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5" y="3429000"/>
            <a:ext cx="650897" cy="132742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86734" y="3501008"/>
            <a:ext cx="89287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Vacuum station</a:t>
            </a:r>
            <a:endParaRPr lang="ru-RU" sz="1100" dirty="0"/>
          </a:p>
        </p:txBody>
      </p:sp>
      <p:sp>
        <p:nvSpPr>
          <p:cNvPr id="60" name="TextBox 59"/>
          <p:cNvSpPr txBox="1"/>
          <p:nvPr/>
        </p:nvSpPr>
        <p:spPr>
          <a:xfrm>
            <a:off x="974077" y="3753036"/>
            <a:ext cx="75822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F </a:t>
            </a:r>
            <a:r>
              <a:rPr lang="en-US" sz="1100" dirty="0" err="1" smtClean="0"/>
              <a:t>quadrupole</a:t>
            </a:r>
            <a:endParaRPr lang="ru-RU" sz="1100" dirty="0"/>
          </a:p>
        </p:txBody>
      </p:sp>
      <p:sp>
        <p:nvSpPr>
          <p:cNvPr id="61" name="TextBox 60"/>
          <p:cNvSpPr txBox="1"/>
          <p:nvPr/>
        </p:nvSpPr>
        <p:spPr>
          <a:xfrm>
            <a:off x="974077" y="3923433"/>
            <a:ext cx="78066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D </a:t>
            </a:r>
            <a:r>
              <a:rPr lang="en-US" sz="1100" dirty="0" err="1" smtClean="0"/>
              <a:t>quadrupole</a:t>
            </a:r>
            <a:endParaRPr lang="ru-RU" sz="1100" dirty="0"/>
          </a:p>
        </p:txBody>
      </p:sp>
      <p:sp>
        <p:nvSpPr>
          <p:cNvPr id="62" name="TextBox 61"/>
          <p:cNvSpPr txBox="1"/>
          <p:nvPr/>
        </p:nvSpPr>
        <p:spPr>
          <a:xfrm>
            <a:off x="982248" y="4101617"/>
            <a:ext cx="44403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Magnet</a:t>
            </a:r>
            <a:endParaRPr lang="ru-RU" sz="1100" dirty="0"/>
          </a:p>
        </p:txBody>
      </p:sp>
      <p:sp>
        <p:nvSpPr>
          <p:cNvPr id="63" name="TextBox 62"/>
          <p:cNvSpPr txBox="1"/>
          <p:nvPr/>
        </p:nvSpPr>
        <p:spPr>
          <a:xfrm>
            <a:off x="974077" y="4272005"/>
            <a:ext cx="111889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err="1" smtClean="0"/>
              <a:t>Multipole</a:t>
            </a:r>
            <a:r>
              <a:rPr lang="en-US" sz="1100" dirty="0" smtClean="0"/>
              <a:t> corrector</a:t>
            </a:r>
            <a:endParaRPr lang="ru-RU" sz="1100" dirty="0"/>
          </a:p>
        </p:txBody>
      </p:sp>
      <p:sp>
        <p:nvSpPr>
          <p:cNvPr id="64" name="TextBox 63"/>
          <p:cNvSpPr txBox="1"/>
          <p:nvPr/>
        </p:nvSpPr>
        <p:spPr>
          <a:xfrm>
            <a:off x="974077" y="4450049"/>
            <a:ext cx="26930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BPM</a:t>
            </a:r>
            <a:endParaRPr lang="ru-RU" sz="1100" dirty="0"/>
          </a:p>
        </p:txBody>
      </p:sp>
      <p:sp>
        <p:nvSpPr>
          <p:cNvPr id="65" name="TextBox 64"/>
          <p:cNvSpPr txBox="1"/>
          <p:nvPr/>
        </p:nvSpPr>
        <p:spPr>
          <a:xfrm>
            <a:off x="982248" y="4587974"/>
            <a:ext cx="42479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/>
              <a:t>scraper</a:t>
            </a:r>
            <a:endParaRPr lang="ru-RU" sz="1100" dirty="0"/>
          </a:p>
        </p:txBody>
      </p:sp>
      <p:sp>
        <p:nvSpPr>
          <p:cNvPr id="7169" name="TextBox 7168"/>
          <p:cNvSpPr txBox="1"/>
          <p:nvPr/>
        </p:nvSpPr>
        <p:spPr>
          <a:xfrm>
            <a:off x="2329053" y="1237402"/>
            <a:ext cx="1698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One quadrant:</a:t>
            </a:r>
            <a:endParaRPr lang="ru-RU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438448" y="516334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Lenses block:</a:t>
            </a:r>
            <a:endParaRPr lang="ru-RU" dirty="0"/>
          </a:p>
        </p:txBody>
      </p: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080623"/>
              </p:ext>
            </p:extLst>
          </p:nvPr>
        </p:nvGraphicFramePr>
        <p:xfrm>
          <a:off x="2852744" y="3730890"/>
          <a:ext cx="6156684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2721"/>
                <a:gridCol w="11039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BPM in lenses</a:t>
                      </a:r>
                      <a:r>
                        <a:rPr lang="en-US" baseline="0" dirty="0" smtClean="0"/>
                        <a:t> modules </a:t>
                      </a:r>
                      <a:r>
                        <a:rPr lang="en-US" dirty="0" smtClean="0"/>
                        <a:t>(X/Z)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BPM in magnet modules (X/Z)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Parametric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dirty="0" smtClean="0"/>
                        <a:t>urrent transformer (</a:t>
                      </a:r>
                      <a:r>
                        <a:rPr lang="en-US" dirty="0" err="1" smtClean="0"/>
                        <a:t>Bergoz</a:t>
                      </a:r>
                      <a:r>
                        <a:rPr lang="en-US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 current transformer (</a:t>
                      </a:r>
                      <a:r>
                        <a:rPr lang="en-US" dirty="0" err="1" smtClean="0"/>
                        <a:t>Bergoz</a:t>
                      </a:r>
                      <a:r>
                        <a:rPr lang="en-US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Betatron</a:t>
                      </a:r>
                      <a:r>
                        <a:rPr lang="en-US" dirty="0" smtClean="0"/>
                        <a:t> tune</a:t>
                      </a:r>
                      <a:r>
                        <a:rPr lang="en-US" baseline="0" dirty="0" smtClean="0"/>
                        <a:t> measurements (Q-meter)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Ionization profile monitor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loss monitor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46143" y="1858541"/>
            <a:ext cx="625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dirty="0"/>
              <a:t>F</a:t>
            </a:r>
            <a:endParaRPr lang="ru-RU" sz="1050" dirty="0"/>
          </a:p>
        </p:txBody>
      </p:sp>
      <p:sp>
        <p:nvSpPr>
          <p:cNvPr id="7172" name="Овал 7171"/>
          <p:cNvSpPr/>
          <p:nvPr/>
        </p:nvSpPr>
        <p:spPr>
          <a:xfrm>
            <a:off x="625136" y="1427209"/>
            <a:ext cx="481699" cy="452102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/>
          <p:cNvSpPr txBox="1"/>
          <p:nvPr/>
        </p:nvSpPr>
        <p:spPr>
          <a:xfrm>
            <a:off x="2779856" y="3270175"/>
            <a:ext cx="3862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Total number of diagnostic devices:</a:t>
            </a:r>
            <a:endParaRPr lang="ru-RU" sz="20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14392" y="5517000"/>
            <a:ext cx="2038265" cy="754913"/>
            <a:chOff x="514392" y="5517000"/>
            <a:chExt cx="2038265" cy="7549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92" y="5517000"/>
              <a:ext cx="2038265" cy="75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881849" y="5852889"/>
              <a:ext cx="585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PU(Z)</a:t>
              </a:r>
              <a:endParaRPr lang="ru-RU" sz="1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05291" y="5852890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PU(X)</a:t>
              </a:r>
              <a:endParaRPr lang="ru-RU" sz="1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5137" y="5805264"/>
              <a:ext cx="14266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D</a:t>
              </a:r>
              <a:endParaRPr lang="ru-RU" dirty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188770" y="5565328"/>
              <a:ext cx="10579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F</a:t>
              </a:r>
              <a:endParaRPr lang="ru-RU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7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150" y="116632"/>
            <a:ext cx="8683699" cy="1143000"/>
          </a:xfrm>
        </p:spPr>
        <p:txBody>
          <a:bodyPr/>
          <a:lstStyle/>
          <a:p>
            <a:r>
              <a:rPr lang="en-US" dirty="0" smtClean="0"/>
              <a:t>Collider diagnostics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27812"/>
              </p:ext>
            </p:extLst>
          </p:nvPr>
        </p:nvGraphicFramePr>
        <p:xfrm>
          <a:off x="1331640" y="2888940"/>
          <a:ext cx="6156684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2721"/>
                <a:gridCol w="11039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Pick-up near</a:t>
                      </a:r>
                      <a:r>
                        <a:rPr lang="en-US" baseline="0" dirty="0" smtClean="0"/>
                        <a:t> F lenses </a:t>
                      </a:r>
                      <a:r>
                        <a:rPr lang="en-US" dirty="0" smtClean="0"/>
                        <a:t>(X)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Pick-up near D</a:t>
                      </a:r>
                      <a:r>
                        <a:rPr lang="en-US" baseline="0" dirty="0" smtClean="0"/>
                        <a:t> lenses </a:t>
                      </a:r>
                      <a:r>
                        <a:rPr lang="en-US" dirty="0" smtClean="0"/>
                        <a:t>(Z)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Pick-up in straight sections (X/Z)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Parametric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dirty="0" smtClean="0"/>
                        <a:t>urrent transformer (</a:t>
                      </a:r>
                      <a:r>
                        <a:rPr lang="en-US" dirty="0" err="1" smtClean="0"/>
                        <a:t>Bergoz</a:t>
                      </a:r>
                      <a:r>
                        <a:rPr lang="en-US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 current transformer (</a:t>
                      </a:r>
                      <a:r>
                        <a:rPr lang="en-US" dirty="0" err="1" smtClean="0"/>
                        <a:t>Bergoz</a:t>
                      </a:r>
                      <a:r>
                        <a:rPr lang="en-US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Betatron</a:t>
                      </a:r>
                      <a:r>
                        <a:rPr lang="en-US" dirty="0" smtClean="0"/>
                        <a:t> tune</a:t>
                      </a:r>
                      <a:r>
                        <a:rPr lang="en-US" baseline="0" dirty="0" smtClean="0"/>
                        <a:t> measurements (Q-meter)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Ionization profile monitor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loss monitors (for both rings)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8502" y="1448780"/>
            <a:ext cx="81866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BPMs have single plane in arcs and both planes in straight sections.</a:t>
            </a:r>
          </a:p>
          <a:p>
            <a:r>
              <a:rPr lang="en-US" sz="2000" dirty="0" smtClean="0"/>
              <a:t>Current transformers will be installed in warm part of a straight section.</a:t>
            </a:r>
            <a:endParaRPr lang="en-US" sz="2000" dirty="0" smtClean="0"/>
          </a:p>
          <a:p>
            <a:r>
              <a:rPr lang="en-US" sz="2000" dirty="0" smtClean="0"/>
              <a:t>Total </a:t>
            </a:r>
            <a:r>
              <a:rPr lang="en-US" sz="2000" dirty="0" smtClean="0"/>
              <a:t>number of diagnostic devices in one ring (2 arcs + 2 straight sections):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219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2204" y="2024844"/>
            <a:ext cx="9144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Stripline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BPM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~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m long,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pcs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lnSpc>
                <a:spcPct val="130000"/>
              </a:lnSpc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Location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– next to the Final Focus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Quadrupoles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Function – Measurement of the transversal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position (X/Y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) for opposite directed beams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An additional BPM at IP – indication of the collisions, but small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sensitivity.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Electric Kicker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m long, 2 devices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).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Function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– excite beam oscillation in both rings.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Betatron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tunes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en-US" sz="2000" baseline="-25000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ru-RU" sz="2000" baseline="-250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2000" baseline="-25000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are measured in each ring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separately.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Ionization Profile Monitor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+M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CP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3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Detectors for each plane (X/Y)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lnSpc>
                <a:spcPct val="130000"/>
              </a:lnSpc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Function-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Measurement of the transversal beam distribution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(separately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for each ring), definition of beam parameters (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emittance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0150" y="116632"/>
            <a:ext cx="8683699" cy="1143000"/>
          </a:xfrm>
        </p:spPr>
        <p:txBody>
          <a:bodyPr/>
          <a:lstStyle/>
          <a:p>
            <a:r>
              <a:rPr lang="en-US" sz="4000" b="1" dirty="0"/>
              <a:t> </a:t>
            </a:r>
            <a:r>
              <a:rPr lang="en-US" dirty="0"/>
              <a:t>Beam Instrumentation in </a:t>
            </a:r>
            <a:r>
              <a:rPr lang="en-US" dirty="0" smtClean="0"/>
              <a:t>“SPD </a:t>
            </a:r>
            <a:r>
              <a:rPr lang="en-US" dirty="0"/>
              <a:t>region”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Instrumentation in </a:t>
            </a:r>
            <a:r>
              <a:rPr lang="en-US" dirty="0" smtClean="0"/>
              <a:t>“SPD region”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Рисунок 5" descr="spd_pipe_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0479"/>
            <a:ext cx="9144000" cy="1827418"/>
          </a:xfrm>
          <a:prstGeom prst="rect">
            <a:avLst/>
          </a:prstGeom>
        </p:spPr>
      </p:pic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1452283" y="3112741"/>
            <a:ext cx="7234517" cy="2788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Equipment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composition and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layout: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QFF1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Quadruple magnet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, 850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mm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Transition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«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warm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cold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» - 500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mm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VS – Vacuum shutter,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sym typeface="Symbol"/>
              </a:rPr>
              <a:t>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100mm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BPM – Strip line Beam Position Monitor (X/Y), 1000mm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electrical Kicker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), 1000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mm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IPM – Ionization Profile Monitor, 650mm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Overview of the basic diagnostic systems in Booster, Nuclotron, collider rings and transfer channels, their quantity </a:t>
            </a:r>
            <a:r>
              <a:rPr lang="en-US" dirty="0"/>
              <a:t>and placement</a:t>
            </a:r>
            <a:r>
              <a:rPr lang="en-US" dirty="0" smtClean="0"/>
              <a:t> has been presented.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9552" y="45091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Thank you for your attention.</a:t>
            </a:r>
            <a:endParaRPr lang="ru-RU" dirty="0"/>
          </a:p>
        </p:txBody>
      </p:sp>
      <p:sp>
        <p:nvSpPr>
          <p:cNvPr id="7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0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Measured properties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384376"/>
          </a:xfrm>
        </p:spPr>
        <p:txBody>
          <a:bodyPr/>
          <a:lstStyle/>
          <a:p>
            <a:r>
              <a:rPr lang="en-US" dirty="0" smtClean="0"/>
              <a:t>Beam position – beam position monitors.</a:t>
            </a:r>
          </a:p>
          <a:p>
            <a:r>
              <a:rPr lang="en-US" dirty="0" smtClean="0"/>
              <a:t>Beam current – transformers.</a:t>
            </a:r>
          </a:p>
          <a:p>
            <a:r>
              <a:rPr lang="en-US" dirty="0" smtClean="0"/>
              <a:t>Beam profiles – profile meters, ionization profile monitors.</a:t>
            </a:r>
          </a:p>
          <a:p>
            <a:r>
              <a:rPr lang="en-US" dirty="0" smtClean="0"/>
              <a:t>Beam losses – neutron detectors.</a:t>
            </a:r>
          </a:p>
          <a:p>
            <a:r>
              <a:rPr lang="en-US" dirty="0" smtClean="0"/>
              <a:t>Luminosity – detector.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MAC’2018   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E.Gorbachev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position monitor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026" name="Picture 2" descr="Пикап разме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9" y="1268760"/>
            <a:ext cx="3392712" cy="31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IMG_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7" t="12000" r="22697" b="23714"/>
          <a:stretch>
            <a:fillRect/>
          </a:stretch>
        </p:blipFill>
        <p:spPr bwMode="auto">
          <a:xfrm>
            <a:off x="5112060" y="2684331"/>
            <a:ext cx="3024336" cy="30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ickup 3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0" y="4293096"/>
            <a:ext cx="3828352" cy="1936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250048" y="1448780"/>
            <a:ext cx="47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effectLst/>
              </a:rPr>
              <a:t>Prototype of the elliptical BPM.</a:t>
            </a:r>
          </a:p>
        </p:txBody>
      </p:sp>
    </p:spTree>
    <p:extLst>
      <p:ext uri="{BB962C8B-B14F-4D97-AF65-F5344CB8AC3E}">
        <p14:creationId xmlns:p14="http://schemas.microsoft.com/office/powerpoint/2010/main" val="4468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62" y="1196752"/>
            <a:ext cx="6262763" cy="232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BPM signals processing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6046" y="1315532"/>
            <a:ext cx="227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Hadron system: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890" y="2996952"/>
            <a:ext cx="40068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Specifications: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16 </a:t>
            </a:r>
            <a:r>
              <a:rPr lang="en-US" sz="2000" dirty="0"/>
              <a:t>input channels (4 per module)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16 bit ADC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250MS/s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/>
              <a:t>6</a:t>
            </a:r>
            <a:r>
              <a:rPr lang="en-US" sz="2000" dirty="0" smtClean="0"/>
              <a:t>.5Gbps Rocket I/O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4GB memory per module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5892" y="4856676"/>
            <a:ext cx="79730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Data paths: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Broadband data (ADC@250MHz) -270MS (&gt;1s of data), 4 channels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Bunch-by-bunch data – 200MS (&gt;66s of data @1MHz bunch rep rate)</a:t>
            </a:r>
            <a:endParaRPr lang="en-US" sz="2000" dirty="0"/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Slow data stream (10 S/s)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Fast data stream (10kS/s)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3225460"/>
            <a:ext cx="40068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Output data: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Raw(A,B,C,D)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sz="2000" dirty="0" smtClean="0"/>
              <a:t>calculated beam position (X,Y)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Charge(SUM)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FFT, FFT peak</a:t>
            </a:r>
          </a:p>
        </p:txBody>
      </p:sp>
    </p:spTree>
    <p:extLst>
      <p:ext uri="{BB962C8B-B14F-4D97-AF65-F5344CB8AC3E}">
        <p14:creationId xmlns:p14="http://schemas.microsoft.com/office/powerpoint/2010/main" val="21662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signals processing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1052736"/>
            <a:ext cx="5832648" cy="47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80" y="1664804"/>
            <a:ext cx="3490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Libera</a:t>
            </a:r>
            <a:r>
              <a:rPr lang="en-US" sz="2000" dirty="0"/>
              <a:t> Hadron</a:t>
            </a:r>
          </a:p>
          <a:p>
            <a:r>
              <a:rPr lang="en-US" sz="2000" dirty="0"/>
              <a:t>• ICB – COM Express with</a:t>
            </a:r>
          </a:p>
          <a:p>
            <a:r>
              <a:rPr lang="en-US" sz="2000" dirty="0"/>
              <a:t>Intel processor</a:t>
            </a:r>
          </a:p>
          <a:p>
            <a:r>
              <a:rPr lang="en-US" sz="2000" dirty="0"/>
              <a:t>• Up to four BPMs</a:t>
            </a:r>
          </a:p>
          <a:p>
            <a:r>
              <a:rPr lang="en-US" sz="2000" dirty="0"/>
              <a:t>• Timing module (EVRX)</a:t>
            </a:r>
          </a:p>
          <a:p>
            <a:r>
              <a:rPr lang="en-US" sz="2000" dirty="0"/>
              <a:t>• GDX module</a:t>
            </a:r>
          </a:p>
          <a:p>
            <a:r>
              <a:rPr lang="en-US" sz="2000" dirty="0"/>
              <a:t>• Optional slots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7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BPM signals processing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9678" y="1124744"/>
            <a:ext cx="8676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The external preamplifier mounted </a:t>
            </a:r>
            <a:r>
              <a:rPr lang="en-US" sz="2000" dirty="0" smtClean="0"/>
              <a:t>close to </a:t>
            </a:r>
            <a:r>
              <a:rPr lang="en-US" sz="2000" dirty="0"/>
              <a:t>the </a:t>
            </a:r>
            <a:r>
              <a:rPr lang="en-US" sz="2000" dirty="0" smtClean="0"/>
              <a:t>BPM is </a:t>
            </a:r>
            <a:r>
              <a:rPr lang="en-US" sz="2000" dirty="0"/>
              <a:t>in charged to provide</a:t>
            </a:r>
            <a:br>
              <a:rPr lang="en-US" sz="2000" dirty="0"/>
            </a:br>
            <a:r>
              <a:rPr lang="en-US" sz="2000" dirty="0"/>
              <a:t>high intensity and low noise signals </a:t>
            </a:r>
            <a:r>
              <a:rPr lang="en-US" sz="2000" dirty="0" smtClean="0"/>
              <a:t>to the </a:t>
            </a:r>
            <a:r>
              <a:rPr lang="en-US" sz="2000" dirty="0" err="1"/>
              <a:t>Libera</a:t>
            </a:r>
            <a:r>
              <a:rPr lang="en-US" sz="2000" dirty="0"/>
              <a:t> Hadron unit. A huge 110 dB</a:t>
            </a:r>
            <a:br>
              <a:rPr lang="en-US" sz="2000" dirty="0"/>
            </a:br>
            <a:r>
              <a:rPr lang="en-US" sz="2000" dirty="0"/>
              <a:t>beam dynamic can be coupled with </a:t>
            </a:r>
            <a:r>
              <a:rPr lang="en-US" sz="2000" dirty="0" smtClean="0"/>
              <a:t>the Amplifier </a:t>
            </a:r>
            <a:r>
              <a:rPr lang="en-US" sz="2000" dirty="0"/>
              <a:t>110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10" y="3320988"/>
            <a:ext cx="5760132" cy="283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2" y="3437728"/>
            <a:ext cx="2988331" cy="124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" y="4850954"/>
            <a:ext cx="2919892" cy="119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9678" y="2218800"/>
            <a:ext cx="8044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Supported gain ranges: 60, 50, 40, 30, 20, 10, 0, -10, -20, -30, -40 and -50 </a:t>
            </a:r>
            <a:r>
              <a:rPr lang="en-US" dirty="0" smtClean="0"/>
              <a:t>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Gain </a:t>
            </a:r>
            <a:r>
              <a:rPr lang="en-US" dirty="0"/>
              <a:t>error between channels: ±0.1 </a:t>
            </a:r>
            <a:r>
              <a:rPr lang="en-US" dirty="0" smtClean="0"/>
              <a:t>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Gain switching time: &lt;1 </a:t>
            </a:r>
            <a:r>
              <a:rPr lang="en-US" dirty="0" smtClean="0"/>
              <a:t>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4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BPM signals processing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54" y="1103136"/>
            <a:ext cx="6768655" cy="27579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9652" y="4005064"/>
            <a:ext cx="68047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Bunch-by-bunch </a:t>
            </a:r>
            <a:r>
              <a:rPr lang="en-GB" dirty="0" smtClean="0"/>
              <a:t>(BBB) algorithm: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Bunch detection.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Processing </a:t>
            </a:r>
            <a:r>
              <a:rPr lang="en-GB" dirty="0"/>
              <a:t>window </a:t>
            </a:r>
            <a:r>
              <a:rPr lang="en-GB" dirty="0" smtClean="0"/>
              <a:t>calculation.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Baseline </a:t>
            </a:r>
            <a:r>
              <a:rPr lang="en-GB" dirty="0"/>
              <a:t>restorer </a:t>
            </a:r>
            <a:r>
              <a:rPr lang="en-GB" dirty="0" smtClean="0"/>
              <a:t>(shoe-box).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Energy calculation.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Position calculation.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Output </a:t>
            </a:r>
            <a:r>
              <a:rPr lang="en-GB" dirty="0"/>
              <a:t>data rate = Bunch-by-bunch (varying</a:t>
            </a:r>
            <a:r>
              <a:rPr lang="en-GB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7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MAC’2018                      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at the NICA - progress and tasks.          E.Gorbachev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E50708-7D5C-4AB2-92F9-9A54DA706186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BPM signals processing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9" y="1448780"/>
            <a:ext cx="3630508" cy="2221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3888852"/>
            <a:ext cx="4212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Timed </a:t>
            </a:r>
            <a:r>
              <a:rPr lang="en-US" dirty="0" smtClean="0"/>
              <a:t>BBB algorithm: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Bunch position synchronized with external RF clock.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RF clock can be delayed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Signal energy calculated in the gated region.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11" y="2078780"/>
            <a:ext cx="951864" cy="48050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02" y="1279561"/>
            <a:ext cx="3256326" cy="223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76056" y="3897051"/>
            <a:ext cx="3708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Narrow band analysis (low charges</a:t>
            </a:r>
            <a:r>
              <a:rPr lang="en-US" dirty="0" smtClean="0"/>
              <a:t>):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SDR receiver.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 </a:t>
            </a:r>
            <a:r>
              <a:rPr lang="en-US" dirty="0"/>
              <a:t>&amp; Q </a:t>
            </a:r>
            <a:r>
              <a:rPr lang="en-US" dirty="0" smtClean="0"/>
              <a:t>calculation.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Position calculation.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Output </a:t>
            </a:r>
            <a:r>
              <a:rPr lang="en-US" dirty="0"/>
              <a:t>data rate = 50 kHz (fixed</a:t>
            </a:r>
            <a:r>
              <a:rPr lang="en-US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8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NICA-MAC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39528</TotalTime>
  <Words>1782</Words>
  <Application>Microsoft Office PowerPoint</Application>
  <PresentationFormat>Экран (4:3)</PresentationFormat>
  <Paragraphs>373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NICA-MAC</vt:lpstr>
      <vt:lpstr>Beam diagnostics at the NICA – progress and tasks</vt:lpstr>
      <vt:lpstr>Content</vt:lpstr>
      <vt:lpstr>Measured properties</vt:lpstr>
      <vt:lpstr>Beam position monitor</vt:lpstr>
      <vt:lpstr>BPM signals processing</vt:lpstr>
      <vt:lpstr>BPM signals processing</vt:lpstr>
      <vt:lpstr>BPM signals processing</vt:lpstr>
      <vt:lpstr>BPM signals processing</vt:lpstr>
      <vt:lpstr>BPM signals processing</vt:lpstr>
      <vt:lpstr>Презентация PowerPoint</vt:lpstr>
      <vt:lpstr>BPM test bench</vt:lpstr>
      <vt:lpstr>Beam position monitor</vt:lpstr>
      <vt:lpstr>Beam Current measurements</vt:lpstr>
      <vt:lpstr>Beam Current measurements</vt:lpstr>
      <vt:lpstr>Beam current measurements</vt:lpstr>
      <vt:lpstr>Beam Current measurements</vt:lpstr>
      <vt:lpstr>Beam profile measurements (channels)</vt:lpstr>
      <vt:lpstr>Beam profile measurements (channels)</vt:lpstr>
      <vt:lpstr>Beam profile measurements</vt:lpstr>
      <vt:lpstr>Beam loss monitors</vt:lpstr>
      <vt:lpstr>Tune measurements</vt:lpstr>
      <vt:lpstr>HILAc-Booster channel diagnostics</vt:lpstr>
      <vt:lpstr>Booster-Nuclotron channel diagnostics</vt:lpstr>
      <vt:lpstr>Nuclotron-collider channel diagnostics</vt:lpstr>
      <vt:lpstr>Booster diagnostics layout</vt:lpstr>
      <vt:lpstr>Collider diagnostics</vt:lpstr>
      <vt:lpstr> Beam Instrumentation in “SPD region” </vt:lpstr>
      <vt:lpstr>Beam Instrumentation in “SPD region”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gorbe</dc:creator>
  <cp:lastModifiedBy>gorbe</cp:lastModifiedBy>
  <cp:revision>432</cp:revision>
  <dcterms:created xsi:type="dcterms:W3CDTF">2015-09-15T10:26:38Z</dcterms:created>
  <dcterms:modified xsi:type="dcterms:W3CDTF">2018-06-06T13:20:23Z</dcterms:modified>
</cp:coreProperties>
</file>