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6" r:id="rId2"/>
    <p:sldId id="312" r:id="rId3"/>
    <p:sldId id="275" r:id="rId4"/>
    <p:sldId id="277" r:id="rId5"/>
    <p:sldId id="314" r:id="rId6"/>
    <p:sldId id="278" r:id="rId7"/>
    <p:sldId id="315" r:id="rId8"/>
    <p:sldId id="317" r:id="rId9"/>
    <p:sldId id="316" r:id="rId10"/>
    <p:sldId id="318" r:id="rId11"/>
    <p:sldId id="258" r:id="rId12"/>
    <p:sldId id="310" r:id="rId13"/>
    <p:sldId id="259" r:id="rId14"/>
    <p:sldId id="309" r:id="rId15"/>
    <p:sldId id="303" r:id="rId16"/>
    <p:sldId id="261" r:id="rId17"/>
    <p:sldId id="304" r:id="rId18"/>
    <p:sldId id="306" r:id="rId19"/>
    <p:sldId id="262" r:id="rId2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27F97BB-C833-4FB7-BDE5-3F7075034690}" styleName="Стиль из темы 2 - акцент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482" autoAdjust="0"/>
    <p:restoredTop sz="80185" autoAdjust="0"/>
  </p:normalViewPr>
  <p:slideViewPr>
    <p:cSldViewPr snapToGrid="0">
      <p:cViewPr varScale="1">
        <p:scale>
          <a:sx n="62" d="100"/>
          <a:sy n="62" d="100"/>
        </p:scale>
        <p:origin x="1254" y="84"/>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1BE863-E0F1-4752-BBE7-F4CAFEF056BC}" type="datetimeFigureOut">
              <a:rPr lang="ru-RU" smtClean="0"/>
              <a:t>22.01.2018</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B8EC2-F4F2-4D80-B58D-2421A303A1C6}" type="slidenum">
              <a:rPr lang="ru-RU" smtClean="0"/>
              <a:t>‹#›</a:t>
            </a:fld>
            <a:endParaRPr lang="ru-RU"/>
          </a:p>
        </p:txBody>
      </p:sp>
    </p:spTree>
    <p:extLst>
      <p:ext uri="{BB962C8B-B14F-4D97-AF65-F5344CB8AC3E}">
        <p14:creationId xmlns:p14="http://schemas.microsoft.com/office/powerpoint/2010/main" val="480155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Good day, everyone.</a:t>
            </a:r>
            <a:r>
              <a:rPr lang="en-US" baseline="0" dirty="0" smtClean="0"/>
              <a:t> Thank you for introduction! In my talk I will present the last activities on upgrading of High-pressure neutron diffractometer DN-6 for investigation of </a:t>
            </a:r>
            <a:r>
              <a:rPr lang="en-US" baseline="0" dirty="0" err="1" smtClean="0"/>
              <a:t>microsamples</a:t>
            </a:r>
            <a:r>
              <a:rPr lang="en-US" baseline="0" dirty="0" smtClean="0"/>
              <a:t> under extreme conditions. Also I would like present you some results of our experiments with various anvils cells especially with diamond anvils cells.</a:t>
            </a:r>
            <a:endParaRPr lang="ru-RU" dirty="0" smtClean="0"/>
          </a:p>
          <a:p>
            <a:endParaRPr lang="ru-RU" dirty="0"/>
          </a:p>
        </p:txBody>
      </p:sp>
      <p:sp>
        <p:nvSpPr>
          <p:cNvPr id="4" name="Номер слайда 3"/>
          <p:cNvSpPr>
            <a:spLocks noGrp="1"/>
          </p:cNvSpPr>
          <p:nvPr>
            <p:ph type="sldNum" sz="quarter" idx="10"/>
          </p:nvPr>
        </p:nvSpPr>
        <p:spPr/>
        <p:txBody>
          <a:bodyPr/>
          <a:lstStyle/>
          <a:p>
            <a:fld id="{D2BB8EC2-F4F2-4D80-B58D-2421A303A1C6}" type="slidenum">
              <a:rPr lang="ru-RU" smtClean="0"/>
              <a:t>1</a:t>
            </a:fld>
            <a:endParaRPr lang="ru-RU"/>
          </a:p>
        </p:txBody>
      </p:sp>
    </p:spTree>
    <p:extLst>
      <p:ext uri="{BB962C8B-B14F-4D97-AF65-F5344CB8AC3E}">
        <p14:creationId xmlns:p14="http://schemas.microsoft.com/office/powerpoint/2010/main" val="178443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The length of the new focusing device is 7 meters. The intensity distributions on the various distances to the flange of the focusing device were obtained</a:t>
            </a:r>
            <a:r>
              <a:rPr lang="en-US" baseline="0" dirty="0" smtClean="0"/>
              <a:t> d</a:t>
            </a:r>
            <a:r>
              <a:rPr lang="en-US" dirty="0" smtClean="0"/>
              <a:t>uring the first September cycle of IBR-2 with the help of a neutron </a:t>
            </a:r>
            <a:r>
              <a:rPr lang="en-US" dirty="0" err="1" smtClean="0"/>
              <a:t>tomograph</a:t>
            </a:r>
            <a:r>
              <a:rPr lang="en-US" dirty="0" smtClean="0"/>
              <a:t> . The most optimal focusing distance was found and the diffractometer was aligned with respect to this point. On the right there are the neutron patterns of vanadium before and after modernization, as well as their ratio-gain factor.</a:t>
            </a:r>
            <a:r>
              <a:rPr lang="en-US" baseline="0" dirty="0" smtClean="0"/>
              <a:t> Average gain is 6-7. The diffractometer slightly lost its resolution because of the angular divergence, but still remains </a:t>
            </a:r>
            <a:r>
              <a:rPr lang="en-US" baseline="0" dirty="0" smtClean="0"/>
              <a:t>quite comparable with </a:t>
            </a:r>
            <a:r>
              <a:rPr lang="en-US" baseline="0" dirty="0" smtClean="0"/>
              <a:t>the </a:t>
            </a:r>
            <a:r>
              <a:rPr lang="en-US" baseline="0" dirty="0" smtClean="0"/>
              <a:t>resolution of diffractometer dn-12.</a:t>
            </a:r>
            <a:endParaRPr lang="ru-RU" dirty="0"/>
          </a:p>
        </p:txBody>
      </p:sp>
      <p:sp>
        <p:nvSpPr>
          <p:cNvPr id="4" name="Номер слайда 3"/>
          <p:cNvSpPr>
            <a:spLocks noGrp="1"/>
          </p:cNvSpPr>
          <p:nvPr>
            <p:ph type="sldNum" sz="quarter" idx="10"/>
          </p:nvPr>
        </p:nvSpPr>
        <p:spPr/>
        <p:txBody>
          <a:bodyPr/>
          <a:lstStyle/>
          <a:p>
            <a:fld id="{D2BB8EC2-F4F2-4D80-B58D-2421A303A1C6}" type="slidenum">
              <a:rPr lang="ru-RU" smtClean="0"/>
              <a:t>10</a:t>
            </a:fld>
            <a:endParaRPr lang="ru-RU"/>
          </a:p>
        </p:txBody>
      </p:sp>
    </p:spTree>
    <p:extLst>
      <p:ext uri="{BB962C8B-B14F-4D97-AF65-F5344CB8AC3E}">
        <p14:creationId xmlns:p14="http://schemas.microsoft.com/office/powerpoint/2010/main" val="152270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Due to the high neutron flux on the sample after modernization and wide solid angle of the detector system the gain factor of DN-6 compared with the DN-12 is about 60. It is enabled to reduce both the time of the experiment with the high-pressure cells and to expend the pressure region up to 40 </a:t>
            </a:r>
            <a:r>
              <a:rPr lang="en-US" sz="1200" b="0" kern="1200" dirty="0" err="1" smtClean="0">
                <a:solidFill>
                  <a:schemeClr val="tx1"/>
                </a:solidFill>
                <a:effectLst/>
                <a:latin typeface="+mn-lt"/>
                <a:ea typeface="+mn-ea"/>
                <a:cs typeface="+mn-cs"/>
              </a:rPr>
              <a:t>GPa</a:t>
            </a:r>
            <a:r>
              <a:rPr lang="en-US" sz="1200" b="0" kern="1200" dirty="0" smtClean="0">
                <a:solidFill>
                  <a:schemeClr val="tx1"/>
                </a:solidFill>
                <a:effectLst/>
                <a:latin typeface="+mn-lt"/>
                <a:ea typeface="+mn-ea"/>
                <a:cs typeface="+mn-cs"/>
              </a:rPr>
              <a:t>, because the opportunity to use not only sapphire anvils but also WC and diamond anvils is become.</a:t>
            </a:r>
          </a:p>
          <a:p>
            <a:endParaRPr lang="ru-RU" dirty="0"/>
          </a:p>
        </p:txBody>
      </p:sp>
      <p:sp>
        <p:nvSpPr>
          <p:cNvPr id="4" name="Номер слайда 3"/>
          <p:cNvSpPr>
            <a:spLocks noGrp="1"/>
          </p:cNvSpPr>
          <p:nvPr>
            <p:ph type="sldNum" sz="quarter" idx="10"/>
          </p:nvPr>
        </p:nvSpPr>
        <p:spPr/>
        <p:txBody>
          <a:bodyPr/>
          <a:lstStyle/>
          <a:p>
            <a:fld id="{D2BB8EC2-F4F2-4D80-B58D-2421A303A1C6}" type="slidenum">
              <a:rPr lang="ru-RU" smtClean="0"/>
              <a:t>11</a:t>
            </a:fld>
            <a:endParaRPr lang="ru-RU"/>
          </a:p>
        </p:txBody>
      </p:sp>
    </p:spTree>
    <p:extLst>
      <p:ext uri="{BB962C8B-B14F-4D97-AF65-F5344CB8AC3E}">
        <p14:creationId xmlns:p14="http://schemas.microsoft.com/office/powerpoint/2010/main" val="2701146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Now it is used three types of anvils in high pressure experiments on the beamline: sapphire with a standard culet size 4 mm</a:t>
            </a:r>
            <a:r>
              <a:rPr lang="en-US" sz="1200" b="0" kern="1200" baseline="0" dirty="0" smtClean="0">
                <a:solidFill>
                  <a:schemeClr val="tx1"/>
                </a:solidFill>
                <a:effectLst/>
                <a:latin typeface="+mn-lt"/>
                <a:ea typeface="+mn-ea"/>
                <a:cs typeface="+mn-cs"/>
              </a:rPr>
              <a:t> for pressure up to 7 </a:t>
            </a:r>
            <a:r>
              <a:rPr lang="en-US" sz="1200" b="0" kern="1200" baseline="0" dirty="0" err="1" smtClean="0">
                <a:solidFill>
                  <a:schemeClr val="tx1"/>
                </a:solidFill>
                <a:effectLst/>
                <a:latin typeface="+mn-lt"/>
                <a:ea typeface="+mn-ea"/>
                <a:cs typeface="+mn-cs"/>
              </a:rPr>
              <a:t>GPa</a:t>
            </a:r>
            <a:r>
              <a:rPr lang="en-US" sz="1200" b="0" kern="1200" dirty="0" smtClean="0">
                <a:solidFill>
                  <a:schemeClr val="tx1"/>
                </a:solidFill>
                <a:effectLst/>
                <a:latin typeface="+mn-lt"/>
                <a:ea typeface="+mn-ea"/>
                <a:cs typeface="+mn-cs"/>
              </a:rPr>
              <a:t> sapphire with reduced culet size 2 mm for pressure up to 13 </a:t>
            </a:r>
            <a:r>
              <a:rPr lang="en-US" sz="1200" b="0" kern="1200" dirty="0" err="1" smtClean="0">
                <a:solidFill>
                  <a:schemeClr val="tx1"/>
                </a:solidFill>
                <a:effectLst/>
                <a:latin typeface="+mn-lt"/>
                <a:ea typeface="+mn-ea"/>
                <a:cs typeface="+mn-cs"/>
              </a:rPr>
              <a:t>GPa</a:t>
            </a:r>
            <a:r>
              <a:rPr lang="en-US" sz="1200" b="0" kern="1200" dirty="0" smtClean="0">
                <a:solidFill>
                  <a:schemeClr val="tx1"/>
                </a:solidFill>
                <a:effectLst/>
                <a:latin typeface="+mn-lt"/>
                <a:ea typeface="+mn-ea"/>
                <a:cs typeface="+mn-cs"/>
              </a:rPr>
              <a:t> and a diamond with culet size from 0.4 to 1.2 mm. Cells for the first two types of anvils for both at room and low temperature experiments are widely used in both high pressure diffractometers. The diamond anvils cells adapted for the DN-6 diffractometer was designed and manufactured by the end of 2017 and ready now</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for high-pressure experiment preparation. </a:t>
            </a:r>
            <a:endParaRPr lang="ru-RU" dirty="0"/>
          </a:p>
        </p:txBody>
      </p:sp>
      <p:sp>
        <p:nvSpPr>
          <p:cNvPr id="4" name="Номер слайда 3"/>
          <p:cNvSpPr>
            <a:spLocks noGrp="1"/>
          </p:cNvSpPr>
          <p:nvPr>
            <p:ph type="sldNum" sz="quarter" idx="10"/>
          </p:nvPr>
        </p:nvSpPr>
        <p:spPr/>
        <p:txBody>
          <a:bodyPr/>
          <a:lstStyle/>
          <a:p>
            <a:fld id="{D2BB8EC2-F4F2-4D80-B58D-2421A303A1C6}" type="slidenum">
              <a:rPr lang="ru-RU" smtClean="0"/>
              <a:t>12</a:t>
            </a:fld>
            <a:endParaRPr lang="ru-RU"/>
          </a:p>
        </p:txBody>
      </p:sp>
    </p:spTree>
    <p:extLst>
      <p:ext uri="{BB962C8B-B14F-4D97-AF65-F5344CB8AC3E}">
        <p14:creationId xmlns:p14="http://schemas.microsoft.com/office/powerpoint/2010/main" val="1847553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The high-pressure diffraction experiments with high absorption compounds </a:t>
            </a:r>
            <a:r>
              <a:rPr lang="en-US" baseline="0" dirty="0" smtClean="0"/>
              <a:t>in </a:t>
            </a:r>
            <a:r>
              <a:rPr lang="en-US" dirty="0" smtClean="0"/>
              <a:t>standard sapphire anvils</a:t>
            </a:r>
            <a:r>
              <a:rPr lang="en-US" baseline="0" dirty="0" smtClean="0"/>
              <a:t> due to high brilliance of diffractometer are reasonable on dn6. Such experiments in pressure region up to 7 </a:t>
            </a:r>
            <a:r>
              <a:rPr lang="en-US" baseline="0" dirty="0" err="1" smtClean="0"/>
              <a:t>Gpa</a:t>
            </a:r>
            <a:r>
              <a:rPr lang="en-US" baseline="0" dirty="0" smtClean="0"/>
              <a:t> successfully carried out on DN-6. </a:t>
            </a:r>
            <a:endParaRPr lang="ru-RU" dirty="0"/>
          </a:p>
        </p:txBody>
      </p:sp>
      <p:sp>
        <p:nvSpPr>
          <p:cNvPr id="4" name="Номер слайда 3"/>
          <p:cNvSpPr>
            <a:spLocks noGrp="1"/>
          </p:cNvSpPr>
          <p:nvPr>
            <p:ph type="sldNum" sz="quarter" idx="10"/>
          </p:nvPr>
        </p:nvSpPr>
        <p:spPr/>
        <p:txBody>
          <a:bodyPr/>
          <a:lstStyle/>
          <a:p>
            <a:fld id="{D2BB8EC2-F4F2-4D80-B58D-2421A303A1C6}" type="slidenum">
              <a:rPr lang="ru-RU" smtClean="0"/>
              <a:t>13</a:t>
            </a:fld>
            <a:endParaRPr lang="ru-RU"/>
          </a:p>
        </p:txBody>
      </p:sp>
    </p:spTree>
    <p:extLst>
      <p:ext uri="{BB962C8B-B14F-4D97-AF65-F5344CB8AC3E}">
        <p14:creationId xmlns:p14="http://schemas.microsoft.com/office/powerpoint/2010/main" val="3266153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The success of the experiments with the standard sapphire anvils prompted us to increase the region of ​​the pressure from 8 to 13 </a:t>
            </a:r>
            <a:r>
              <a:rPr lang="en-US" sz="1200" b="0" kern="1200" dirty="0" err="1" smtClean="0">
                <a:solidFill>
                  <a:schemeClr val="tx1"/>
                </a:solidFill>
                <a:effectLst/>
                <a:latin typeface="+mn-lt"/>
                <a:ea typeface="+mn-ea"/>
                <a:cs typeface="+mn-cs"/>
              </a:rPr>
              <a:t>GPa</a:t>
            </a:r>
            <a:r>
              <a:rPr lang="en-US" sz="1200" b="0" kern="1200" dirty="0" smtClean="0">
                <a:solidFill>
                  <a:schemeClr val="tx1"/>
                </a:solidFill>
                <a:effectLst/>
                <a:latin typeface="+mn-lt"/>
                <a:ea typeface="+mn-ea"/>
                <a:cs typeface="+mn-cs"/>
              </a:rPr>
              <a:t> by use of sapphire anvils with a reduced culet size. The volume of the sample reduces that did not stop to get the quality neutron patterns. In the figures the neutron patterns of copper oxide obtained at pressures up to 11 </a:t>
            </a:r>
            <a:r>
              <a:rPr lang="en-US" sz="1200" b="0" kern="1200" dirty="0" err="1" smtClean="0">
                <a:solidFill>
                  <a:schemeClr val="tx1"/>
                </a:solidFill>
                <a:effectLst/>
                <a:latin typeface="+mn-lt"/>
                <a:ea typeface="+mn-ea"/>
                <a:cs typeface="+mn-cs"/>
              </a:rPr>
              <a:t>GPa</a:t>
            </a:r>
            <a:r>
              <a:rPr lang="en-US" sz="1200" b="0" kern="1200" dirty="0" smtClean="0">
                <a:solidFill>
                  <a:schemeClr val="tx1"/>
                </a:solidFill>
                <a:effectLst/>
                <a:latin typeface="+mn-lt"/>
                <a:ea typeface="+mn-ea"/>
                <a:cs typeface="+mn-cs"/>
              </a:rPr>
              <a:t> from the first and second detection rings are shown. It should be noted that these patterns are clearly distinguishable and suitable for analysis by the Rietveld method.</a:t>
            </a:r>
          </a:p>
          <a:p>
            <a:endParaRPr lang="ru-RU" dirty="0"/>
          </a:p>
        </p:txBody>
      </p:sp>
      <p:sp>
        <p:nvSpPr>
          <p:cNvPr id="4" name="Номер слайда 3"/>
          <p:cNvSpPr>
            <a:spLocks noGrp="1"/>
          </p:cNvSpPr>
          <p:nvPr>
            <p:ph type="sldNum" sz="quarter" idx="10"/>
          </p:nvPr>
        </p:nvSpPr>
        <p:spPr/>
        <p:txBody>
          <a:bodyPr/>
          <a:lstStyle/>
          <a:p>
            <a:fld id="{D2BB8EC2-F4F2-4D80-B58D-2421A303A1C6}" type="slidenum">
              <a:rPr lang="ru-RU" smtClean="0"/>
              <a:t>14</a:t>
            </a:fld>
            <a:endParaRPr lang="ru-RU"/>
          </a:p>
        </p:txBody>
      </p:sp>
    </p:spTree>
    <p:extLst>
      <p:ext uri="{BB962C8B-B14F-4D97-AF65-F5344CB8AC3E}">
        <p14:creationId xmlns:p14="http://schemas.microsoft.com/office/powerpoint/2010/main" val="3345066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There is another example of diffraction data from magnetite. For comparison, on this patterns are shown the powder diffraction data under ambient pressure, from the sample in standard sapphire anvils and in reduced sapphire anvils. The appearance of the statistical background in the patterns is still not preventing analysis of the structure of the investigation compound.</a:t>
            </a:r>
          </a:p>
          <a:p>
            <a:endParaRPr lang="ru-RU" dirty="0"/>
          </a:p>
        </p:txBody>
      </p:sp>
      <p:sp>
        <p:nvSpPr>
          <p:cNvPr id="4" name="Номер слайда 3"/>
          <p:cNvSpPr>
            <a:spLocks noGrp="1"/>
          </p:cNvSpPr>
          <p:nvPr>
            <p:ph type="sldNum" sz="quarter" idx="10"/>
          </p:nvPr>
        </p:nvSpPr>
        <p:spPr/>
        <p:txBody>
          <a:bodyPr/>
          <a:lstStyle/>
          <a:p>
            <a:fld id="{D2BB8EC2-F4F2-4D80-B58D-2421A303A1C6}" type="slidenum">
              <a:rPr lang="ru-RU" smtClean="0"/>
              <a:t>15</a:t>
            </a:fld>
            <a:endParaRPr lang="ru-RU"/>
          </a:p>
        </p:txBody>
      </p:sp>
    </p:spTree>
    <p:extLst>
      <p:ext uri="{BB962C8B-B14F-4D97-AF65-F5344CB8AC3E}">
        <p14:creationId xmlns:p14="http://schemas.microsoft.com/office/powerpoint/2010/main" val="868488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One of the most important tasks is the implementation of the high pressure diamond anvils cell on the DN-6 diffractometer. The </a:t>
            </a:r>
            <a:r>
              <a:rPr lang="en-US" sz="1200" b="0" kern="1200" dirty="0" err="1" smtClean="0">
                <a:solidFill>
                  <a:schemeClr val="tx1"/>
                </a:solidFill>
                <a:effectLst/>
                <a:latin typeface="+mn-lt"/>
                <a:ea typeface="+mn-ea"/>
                <a:cs typeface="+mn-cs"/>
              </a:rPr>
              <a:t>Boehler</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Б’ёле</a:t>
            </a:r>
            <a:r>
              <a:rPr lang="en-US" sz="1200" b="0" kern="1200" dirty="0" smtClean="0">
                <a:solidFill>
                  <a:schemeClr val="tx1"/>
                </a:solidFill>
                <a:effectLst/>
                <a:latin typeface="+mn-lt"/>
                <a:ea typeface="+mn-ea"/>
                <a:cs typeface="+mn-cs"/>
              </a:rPr>
              <a:t>)-</a:t>
            </a:r>
            <a:r>
              <a:rPr lang="en-US" sz="1200" b="0" kern="1200" dirty="0" err="1" smtClean="0">
                <a:solidFill>
                  <a:schemeClr val="tx1"/>
                </a:solidFill>
                <a:effectLst/>
                <a:latin typeface="+mn-lt"/>
                <a:ea typeface="+mn-ea"/>
                <a:cs typeface="+mn-cs"/>
              </a:rPr>
              <a:t>Almax</a:t>
            </a:r>
            <a:r>
              <a:rPr lang="en-US" sz="1200" b="0" kern="1200" dirty="0" smtClean="0">
                <a:solidFill>
                  <a:schemeClr val="tx1"/>
                </a:solidFill>
                <a:effectLst/>
                <a:latin typeface="+mn-lt"/>
                <a:ea typeface="+mn-ea"/>
                <a:cs typeface="+mn-cs"/>
              </a:rPr>
              <a:t> Plates are currently used for this purpose, since they have an aperture 2thetta from 0 to 40 degrees and vertical 90 degrees opening. The diameter of the diamond anvils culet size varies from 0.4 to 1.2 mm. Basically diamonds are used with culet size 0.6 and 0.8 mm. For the last one the volume of the sample in a diamond anvil cell is 0.02 cubic millimeters.</a:t>
            </a:r>
          </a:p>
          <a:p>
            <a:endParaRPr lang="ru-RU" dirty="0"/>
          </a:p>
        </p:txBody>
      </p:sp>
      <p:sp>
        <p:nvSpPr>
          <p:cNvPr id="4" name="Номер слайда 3"/>
          <p:cNvSpPr>
            <a:spLocks noGrp="1"/>
          </p:cNvSpPr>
          <p:nvPr>
            <p:ph type="sldNum" sz="quarter" idx="10"/>
          </p:nvPr>
        </p:nvSpPr>
        <p:spPr/>
        <p:txBody>
          <a:bodyPr/>
          <a:lstStyle/>
          <a:p>
            <a:fld id="{D2BB8EC2-F4F2-4D80-B58D-2421A303A1C6}" type="slidenum">
              <a:rPr lang="ru-RU" smtClean="0"/>
              <a:t>16</a:t>
            </a:fld>
            <a:endParaRPr lang="ru-RU"/>
          </a:p>
        </p:txBody>
      </p:sp>
    </p:spTree>
    <p:extLst>
      <p:ext uri="{BB962C8B-B14F-4D97-AF65-F5344CB8AC3E}">
        <p14:creationId xmlns:p14="http://schemas.microsoft.com/office/powerpoint/2010/main" val="2805522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Despite the fact that the sample volume decreased more than 2 orders of magnitude compared with conventional high pressure experiments on DN12 diffractometer, we were able to identify the neutron diffraction patterns fit it by the Rietveld method. The time spent on the one point of pressure is about 48 hours and higher. To get good neutron diffraction data on low background, it was necessary to conduct a well sample preparation for the experiment.</a:t>
            </a:r>
          </a:p>
          <a:p>
            <a:endParaRPr lang="ru-RU" dirty="0"/>
          </a:p>
        </p:txBody>
      </p:sp>
      <p:sp>
        <p:nvSpPr>
          <p:cNvPr id="4" name="Номер слайда 3"/>
          <p:cNvSpPr>
            <a:spLocks noGrp="1"/>
          </p:cNvSpPr>
          <p:nvPr>
            <p:ph type="sldNum" sz="quarter" idx="10"/>
          </p:nvPr>
        </p:nvSpPr>
        <p:spPr/>
        <p:txBody>
          <a:bodyPr/>
          <a:lstStyle/>
          <a:p>
            <a:fld id="{D2BB8EC2-F4F2-4D80-B58D-2421A303A1C6}" type="slidenum">
              <a:rPr lang="ru-RU" smtClean="0"/>
              <a:t>17</a:t>
            </a:fld>
            <a:endParaRPr lang="ru-RU"/>
          </a:p>
        </p:txBody>
      </p:sp>
    </p:spTree>
    <p:extLst>
      <p:ext uri="{BB962C8B-B14F-4D97-AF65-F5344CB8AC3E}">
        <p14:creationId xmlns:p14="http://schemas.microsoft.com/office/powerpoint/2010/main" val="3501868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For this purpose, we have all the necessary equipment: Hole drilling machine-for drilling holes by spark in the Gasket for sample. Microscope for adjusting the anvil, the sample, and cadmium slit collimator, gas loading system-for creating a gas medium transmitting the pressure within the volume of the sample in order to obtain the hydrostatic pressure.</a:t>
            </a:r>
          </a:p>
          <a:p>
            <a:endParaRPr lang="ru-RU" dirty="0"/>
          </a:p>
        </p:txBody>
      </p:sp>
      <p:sp>
        <p:nvSpPr>
          <p:cNvPr id="4" name="Номер слайда 3"/>
          <p:cNvSpPr>
            <a:spLocks noGrp="1"/>
          </p:cNvSpPr>
          <p:nvPr>
            <p:ph type="sldNum" sz="quarter" idx="10"/>
          </p:nvPr>
        </p:nvSpPr>
        <p:spPr/>
        <p:txBody>
          <a:bodyPr/>
          <a:lstStyle/>
          <a:p>
            <a:fld id="{D2BB8EC2-F4F2-4D80-B58D-2421A303A1C6}" type="slidenum">
              <a:rPr lang="ru-RU" smtClean="0"/>
              <a:t>18</a:t>
            </a:fld>
            <a:endParaRPr lang="ru-RU"/>
          </a:p>
        </p:txBody>
      </p:sp>
    </p:spTree>
    <p:extLst>
      <p:ext uri="{BB962C8B-B14F-4D97-AF65-F5344CB8AC3E}">
        <p14:creationId xmlns:p14="http://schemas.microsoft.com/office/powerpoint/2010/main" val="2369171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First of all I have to notice that the Neutron diffraction at high pressure is a modern state-of–art technique,</a:t>
            </a:r>
            <a:r>
              <a:rPr lang="en-US" baseline="0" dirty="0" smtClean="0"/>
              <a:t> actively developed at leading world centers. Like as LLB, ILL,IR-8, ISIS, PSI, SNS and J-</a:t>
            </a:r>
            <a:r>
              <a:rPr lang="en-US" baseline="0" dirty="0" err="1" smtClean="0"/>
              <a:t>Parc</a:t>
            </a:r>
            <a:r>
              <a:rPr lang="en-US" baseline="0" dirty="0" smtClean="0"/>
              <a:t>. In </a:t>
            </a:r>
            <a:r>
              <a:rPr lang="en-US" baseline="0" dirty="0" err="1" smtClean="0"/>
              <a:t>Dubna</a:t>
            </a:r>
            <a:r>
              <a:rPr lang="en-US" baseline="0" dirty="0" smtClean="0"/>
              <a:t> on our reactor IBR-2 there are two high-pressure diffractometers: old one DN-12 located on 12th beamline of reactor and new one DN-6 established on 6</a:t>
            </a:r>
            <a:r>
              <a:rPr lang="en-US" baseline="30000" dirty="0" smtClean="0"/>
              <a:t>th</a:t>
            </a:r>
            <a:r>
              <a:rPr lang="en-US" baseline="0" dirty="0" smtClean="0"/>
              <a:t> high flux beamline in 2012 year. The difference between these two facilities was already notice in report of my colleague Sergey </a:t>
            </a:r>
            <a:r>
              <a:rPr lang="en-US" baseline="0" dirty="0" err="1" smtClean="0"/>
              <a:t>Kichanov</a:t>
            </a:r>
            <a:r>
              <a:rPr lang="en-US" baseline="0" dirty="0" smtClean="0"/>
              <a:t> in 2013. Just remind that the overall gain factor at that time was 12 in favor of dn6.</a:t>
            </a:r>
            <a:endParaRPr lang="ru-RU" dirty="0"/>
          </a:p>
        </p:txBody>
      </p:sp>
      <p:sp>
        <p:nvSpPr>
          <p:cNvPr id="4" name="Номер слайда 3"/>
          <p:cNvSpPr>
            <a:spLocks noGrp="1"/>
          </p:cNvSpPr>
          <p:nvPr>
            <p:ph type="sldNum" sz="quarter" idx="10"/>
          </p:nvPr>
        </p:nvSpPr>
        <p:spPr/>
        <p:txBody>
          <a:bodyPr/>
          <a:lstStyle/>
          <a:p>
            <a:fld id="{D2BB8EC2-F4F2-4D80-B58D-2421A303A1C6}" type="slidenum">
              <a:rPr lang="ru-RU" smtClean="0"/>
              <a:t>2</a:t>
            </a:fld>
            <a:endParaRPr lang="ru-RU"/>
          </a:p>
        </p:txBody>
      </p:sp>
    </p:spTree>
    <p:extLst>
      <p:ext uri="{BB962C8B-B14F-4D97-AF65-F5344CB8AC3E}">
        <p14:creationId xmlns:p14="http://schemas.microsoft.com/office/powerpoint/2010/main" val="3943481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Now</a:t>
            </a:r>
            <a:r>
              <a:rPr lang="en-US" baseline="0" dirty="0" smtClean="0"/>
              <a:t> </a:t>
            </a:r>
            <a:r>
              <a:rPr lang="en-US" dirty="0" smtClean="0"/>
              <a:t>I can say with confidence that</a:t>
            </a:r>
            <a:r>
              <a:rPr lang="en-US" baseline="0" dirty="0" smtClean="0"/>
              <a:t> the capabilities of DN-6 diffractometer in comparison whit analogous </a:t>
            </a:r>
            <a:r>
              <a:rPr lang="en-US" sz="1200" b="0" dirty="0" smtClean="0">
                <a:solidFill>
                  <a:srgbClr val="FF0000"/>
                </a:solidFill>
                <a:effectLst>
                  <a:outerShdw blurRad="38100" dist="38100" dir="2700000" algn="tl">
                    <a:srgbClr val="000000">
                      <a:alpha val="43137"/>
                    </a:srgbClr>
                  </a:outerShdw>
                </a:effectLst>
                <a:latin typeface="Times New Roman" panose="02020603050405020304" pitchFamily="18" charset="0"/>
              </a:rPr>
              <a:t>diffractometers available in other European neutron centers are quite the same and in some times exceed the last ones.</a:t>
            </a:r>
            <a:r>
              <a:rPr lang="en-US" sz="1200" b="0" baseline="0" dirty="0" smtClean="0">
                <a:solidFill>
                  <a:srgbClr val="FF0000"/>
                </a:solidFill>
                <a:effectLst>
                  <a:outerShdw blurRad="38100" dist="38100" dir="2700000" algn="tl">
                    <a:srgbClr val="000000">
                      <a:alpha val="43137"/>
                    </a:srgbClr>
                  </a:outerShdw>
                </a:effectLst>
                <a:latin typeface="Times New Roman" panose="02020603050405020304" pitchFamily="18" charset="0"/>
              </a:rPr>
              <a:t> For instance, neutron diffraction patterns of sample under pressure about 35 </a:t>
            </a:r>
            <a:r>
              <a:rPr lang="en-US" sz="1200" b="0" baseline="0" dirty="0" err="1" smtClean="0">
                <a:solidFill>
                  <a:srgbClr val="FF0000"/>
                </a:solidFill>
                <a:effectLst>
                  <a:outerShdw blurRad="38100" dist="38100" dir="2700000" algn="tl">
                    <a:srgbClr val="000000">
                      <a:alpha val="43137"/>
                    </a:srgbClr>
                  </a:outerShdw>
                </a:effectLst>
                <a:latin typeface="Times New Roman" panose="02020603050405020304" pitchFamily="18" charset="0"/>
              </a:rPr>
              <a:t>Gpa</a:t>
            </a:r>
            <a:r>
              <a:rPr lang="en-US" sz="1200" b="0" baseline="0" dirty="0" smtClean="0">
                <a:solidFill>
                  <a:srgbClr val="FF0000"/>
                </a:solidFill>
                <a:effectLst>
                  <a:outerShdw blurRad="38100" dist="38100" dir="2700000" algn="tl">
                    <a:srgbClr val="000000">
                      <a:alpha val="43137"/>
                    </a:srgbClr>
                  </a:outerShdw>
                </a:effectLst>
                <a:latin typeface="Times New Roman" panose="02020603050405020304" pitchFamily="18" charset="0"/>
              </a:rPr>
              <a:t> in diamond anvils cells were already obtained in 2015. However, exposition time is still up to 2 days for one pressure point in diamond cells compared with synchrotron sources. That’s why all our activities in a field of modernization are concentrated on increase of beam flux and </a:t>
            </a:r>
            <a:r>
              <a:rPr lang="en-US" sz="1200" b="0" i="0" kern="1200" dirty="0" smtClean="0">
                <a:solidFill>
                  <a:schemeClr val="tx1"/>
                </a:solidFill>
                <a:effectLst/>
                <a:latin typeface="+mn-lt"/>
                <a:ea typeface="+mn-ea"/>
                <a:cs typeface="+mn-cs"/>
              </a:rPr>
              <a:t>efficiency of detector</a:t>
            </a:r>
            <a:r>
              <a:rPr lang="en-US" sz="1200" b="0" i="0" kern="1200" baseline="0" dirty="0" smtClean="0">
                <a:solidFill>
                  <a:schemeClr val="tx1"/>
                </a:solidFill>
                <a:effectLst/>
                <a:latin typeface="+mn-lt"/>
                <a:ea typeface="+mn-ea"/>
                <a:cs typeface="+mn-cs"/>
              </a:rPr>
              <a:t> system: broadening the solid angle of detector rings.</a:t>
            </a:r>
            <a:r>
              <a:rPr lang="en-US" sz="1200" b="0" dirty="0" smtClean="0">
                <a:latin typeface="Times New Roman" panose="02020603050405020304" pitchFamily="18" charset="0"/>
              </a:rPr>
              <a:t/>
            </a:r>
            <a:br>
              <a:rPr lang="en-US" sz="1200" b="0" dirty="0" smtClean="0">
                <a:latin typeface="Times New Roman" panose="02020603050405020304" pitchFamily="18" charset="0"/>
              </a:rPr>
            </a:br>
            <a:endParaRPr lang="ru-RU" b="0" dirty="0"/>
          </a:p>
        </p:txBody>
      </p:sp>
      <p:sp>
        <p:nvSpPr>
          <p:cNvPr id="4" name="Номер слайда 3"/>
          <p:cNvSpPr>
            <a:spLocks noGrp="1"/>
          </p:cNvSpPr>
          <p:nvPr>
            <p:ph type="sldNum" sz="quarter" idx="10"/>
          </p:nvPr>
        </p:nvSpPr>
        <p:spPr/>
        <p:txBody>
          <a:bodyPr/>
          <a:lstStyle/>
          <a:p>
            <a:fld id="{D2BB8EC2-F4F2-4D80-B58D-2421A303A1C6}" type="slidenum">
              <a:rPr lang="ru-RU" smtClean="0"/>
              <a:t>3</a:t>
            </a:fld>
            <a:endParaRPr lang="ru-RU"/>
          </a:p>
        </p:txBody>
      </p:sp>
    </p:spTree>
    <p:extLst>
      <p:ext uri="{BB962C8B-B14F-4D97-AF65-F5344CB8AC3E}">
        <p14:creationId xmlns:p14="http://schemas.microsoft.com/office/powerpoint/2010/main" val="3145668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Before my talk about last year</a:t>
            </a:r>
            <a:r>
              <a:rPr lang="en-US" baseline="0" dirty="0" smtClean="0"/>
              <a:t> activities I would like to describe the general components of dn6 diffractometer.</a:t>
            </a:r>
            <a:r>
              <a:rPr lang="en-US" sz="1200" b="0" kern="1200" dirty="0" smtClean="0">
                <a:solidFill>
                  <a:schemeClr val="tx1"/>
                </a:solidFill>
                <a:effectLst/>
                <a:latin typeface="+mn-lt"/>
                <a:ea typeface="+mn-ea"/>
                <a:cs typeface="+mn-cs"/>
              </a:rPr>
              <a:t> The neutron guide of the diffractometer consists of three parts: a splitter separates the neutron beam into two beamlines 6a and 6b. The Background chopper synchronized with pulses of the reactor is located before the splitter to cut unnecessary tails of TOF spectra. The curved mirror neutron guide reducing the flux of fast neutrons.</a:t>
            </a:r>
            <a:r>
              <a:rPr lang="en-US" sz="1200" b="0" kern="1200" baseline="0" dirty="0" smtClean="0">
                <a:solidFill>
                  <a:schemeClr val="tx1"/>
                </a:solidFill>
                <a:effectLst/>
                <a:latin typeface="+mn-lt"/>
                <a:ea typeface="+mn-ea"/>
                <a:cs typeface="+mn-cs"/>
              </a:rPr>
              <a:t> U</a:t>
            </a:r>
            <a:r>
              <a:rPr lang="en-US" sz="1200" b="0" kern="1200" dirty="0" smtClean="0">
                <a:solidFill>
                  <a:schemeClr val="tx1"/>
                </a:solidFill>
                <a:effectLst/>
                <a:latin typeface="+mn-lt"/>
                <a:ea typeface="+mn-ea"/>
                <a:cs typeface="+mn-cs"/>
              </a:rPr>
              <a:t>ntil middle of 2017</a:t>
            </a:r>
            <a:r>
              <a:rPr lang="en-US" sz="1200" b="0" kern="1200" baseline="0" dirty="0" smtClean="0">
                <a:solidFill>
                  <a:schemeClr val="tx1"/>
                </a:solidFill>
                <a:effectLst/>
                <a:latin typeface="+mn-lt"/>
                <a:ea typeface="+mn-ea"/>
                <a:cs typeface="+mn-cs"/>
              </a:rPr>
              <a:t> there were </a:t>
            </a:r>
            <a:r>
              <a:rPr lang="en-US" sz="1200" b="0" kern="1200" dirty="0" smtClean="0">
                <a:solidFill>
                  <a:schemeClr val="tx1"/>
                </a:solidFill>
                <a:effectLst/>
                <a:latin typeface="+mn-lt"/>
                <a:ea typeface="+mn-ea"/>
                <a:cs typeface="+mn-cs"/>
              </a:rPr>
              <a:t>a straight section smoothing neutron beam profile after curved one and a collimator placed after the neutron guide, releasing a beam of 5 mm in diameter from the total beam formed by neutron guide. The sample is surrounded by the neutron wide solid angle detector system.</a:t>
            </a:r>
          </a:p>
          <a:p>
            <a:endParaRPr lang="ru-RU" dirty="0"/>
          </a:p>
        </p:txBody>
      </p:sp>
      <p:sp>
        <p:nvSpPr>
          <p:cNvPr id="4" name="Номер слайда 3"/>
          <p:cNvSpPr>
            <a:spLocks noGrp="1"/>
          </p:cNvSpPr>
          <p:nvPr>
            <p:ph type="sldNum" sz="quarter" idx="10"/>
          </p:nvPr>
        </p:nvSpPr>
        <p:spPr/>
        <p:txBody>
          <a:bodyPr/>
          <a:lstStyle/>
          <a:p>
            <a:fld id="{D2BB8EC2-F4F2-4D80-B58D-2421A303A1C6}" type="slidenum">
              <a:rPr lang="ru-RU" smtClean="0"/>
              <a:t>4</a:t>
            </a:fld>
            <a:endParaRPr lang="ru-RU"/>
          </a:p>
        </p:txBody>
      </p:sp>
    </p:spTree>
    <p:extLst>
      <p:ext uri="{BB962C8B-B14F-4D97-AF65-F5344CB8AC3E}">
        <p14:creationId xmlns:p14="http://schemas.microsoft.com/office/powerpoint/2010/main" val="831831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just">
              <a:lnSpc>
                <a:spcPct val="115000"/>
              </a:lnSpc>
              <a:spcBef>
                <a:spcPts val="100"/>
              </a:spcBef>
              <a:spcAft>
                <a:spcPts val="100"/>
              </a:spcAft>
            </a:pPr>
            <a:r>
              <a:rPr lang="en-US" sz="1200" b="0" dirty="0" smtClean="0">
                <a:solidFill>
                  <a:srgbClr val="000000"/>
                </a:solidFill>
                <a:effectLst/>
                <a:latin typeface="Calibri" panose="020F0502020204030204" pitchFamily="34" charset="0"/>
              </a:rPr>
              <a:t>Detector system of diffractometer consists of two rings. The first</a:t>
            </a:r>
            <a:r>
              <a:rPr lang="en-US" sz="1200" b="0" baseline="0" dirty="0" smtClean="0">
                <a:solidFill>
                  <a:srgbClr val="000000"/>
                </a:solidFill>
                <a:effectLst/>
                <a:latin typeface="Calibri" panose="020F0502020204030204" pitchFamily="34" charset="0"/>
              </a:rPr>
              <a:t> ring </a:t>
            </a:r>
            <a:r>
              <a:rPr lang="en-US" sz="1200" b="0" dirty="0" smtClean="0">
                <a:solidFill>
                  <a:srgbClr val="000000"/>
                </a:solidFill>
                <a:effectLst/>
                <a:latin typeface="Calibri" panose="020F0502020204030204" pitchFamily="34" charset="0"/>
              </a:rPr>
              <a:t>occupies scattering angles from 87 to 93 degrees. It consists of 16 independent modules arranged in a circle. Each module includes six independent neutron counters with He3 gas pressure of 8 atmospheres. The ring is made of borated polyethylene covering from the inner side by plates of cadmium. It</a:t>
            </a:r>
            <a:r>
              <a:rPr lang="en-US" sz="1200" b="0" baseline="0" dirty="0" smtClean="0">
                <a:solidFill>
                  <a:srgbClr val="000000"/>
                </a:solidFill>
                <a:effectLst/>
                <a:latin typeface="Calibri" panose="020F0502020204030204" pitchFamily="34" charset="0"/>
              </a:rPr>
              <a:t> was developed in 2015.</a:t>
            </a:r>
            <a:endParaRPr lang="ru-RU" dirty="0"/>
          </a:p>
        </p:txBody>
      </p:sp>
      <p:sp>
        <p:nvSpPr>
          <p:cNvPr id="4" name="Номер слайда 3"/>
          <p:cNvSpPr>
            <a:spLocks noGrp="1"/>
          </p:cNvSpPr>
          <p:nvPr>
            <p:ph type="sldNum" sz="quarter" idx="10"/>
          </p:nvPr>
        </p:nvSpPr>
        <p:spPr/>
        <p:txBody>
          <a:bodyPr/>
          <a:lstStyle/>
          <a:p>
            <a:fld id="{D2BB8EC2-F4F2-4D80-B58D-2421A303A1C6}" type="slidenum">
              <a:rPr lang="ru-RU" smtClean="0"/>
              <a:t>5</a:t>
            </a:fld>
            <a:endParaRPr lang="ru-RU"/>
          </a:p>
        </p:txBody>
      </p:sp>
    </p:spTree>
    <p:extLst>
      <p:ext uri="{BB962C8B-B14F-4D97-AF65-F5344CB8AC3E}">
        <p14:creationId xmlns:p14="http://schemas.microsoft.com/office/powerpoint/2010/main" val="1860276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just">
              <a:lnSpc>
                <a:spcPct val="115000"/>
              </a:lnSpc>
              <a:spcBef>
                <a:spcPts val="100"/>
              </a:spcBef>
              <a:spcAft>
                <a:spcPts val="100"/>
              </a:spcAft>
            </a:pPr>
            <a:r>
              <a:rPr lang="en-US" sz="1200" b="0" dirty="0" smtClean="0">
                <a:solidFill>
                  <a:srgbClr val="000000"/>
                </a:solidFill>
                <a:effectLst/>
                <a:latin typeface="Calibri" panose="020F0502020204030204" pitchFamily="34" charset="0"/>
              </a:rPr>
              <a:t>The second detector is divided into 16 sectors in the same gas volume. It covers scattering angles from 37 to 42 degrees. Each sector consists of a frame with six anode wires separated by </a:t>
            </a:r>
            <a:r>
              <a:rPr lang="en-US" sz="1200" b="0" dirty="0" err="1" smtClean="0">
                <a:solidFill>
                  <a:srgbClr val="000000"/>
                </a:solidFill>
                <a:effectLst/>
                <a:latin typeface="Calibri" panose="020F0502020204030204" pitchFamily="34" charset="0"/>
              </a:rPr>
              <a:t>textolite</a:t>
            </a:r>
            <a:r>
              <a:rPr lang="en-US" sz="1200" b="0" dirty="0" smtClean="0">
                <a:solidFill>
                  <a:srgbClr val="000000"/>
                </a:solidFill>
                <a:effectLst/>
                <a:latin typeface="Calibri" panose="020F0502020204030204" pitchFamily="34" charset="0"/>
              </a:rPr>
              <a:t> plates that act as cathodes. The total number of independent detection elements as in the case of the first ring is 96. The working pressure of He3 in this ring is 4 atmospheres.</a:t>
            </a:r>
            <a:endParaRPr lang="en-US" sz="1200" b="0" dirty="0" smtClean="0">
              <a:solidFill>
                <a:srgbClr val="000000"/>
              </a:solidFill>
              <a:effectLst/>
              <a:latin typeface="Times New Roman" panose="02020603050405020304" pitchFamily="18" charset="0"/>
            </a:endParaRPr>
          </a:p>
          <a:p>
            <a:endParaRPr lang="ru-RU" dirty="0"/>
          </a:p>
        </p:txBody>
      </p:sp>
      <p:sp>
        <p:nvSpPr>
          <p:cNvPr id="4" name="Номер слайда 3"/>
          <p:cNvSpPr>
            <a:spLocks noGrp="1"/>
          </p:cNvSpPr>
          <p:nvPr>
            <p:ph type="sldNum" sz="quarter" idx="10"/>
          </p:nvPr>
        </p:nvSpPr>
        <p:spPr/>
        <p:txBody>
          <a:bodyPr/>
          <a:lstStyle/>
          <a:p>
            <a:fld id="{D2BB8EC2-F4F2-4D80-B58D-2421A303A1C6}" type="slidenum">
              <a:rPr lang="ru-RU" smtClean="0"/>
              <a:t>6</a:t>
            </a:fld>
            <a:endParaRPr lang="ru-RU"/>
          </a:p>
        </p:txBody>
      </p:sp>
    </p:spTree>
    <p:extLst>
      <p:ext uri="{BB962C8B-B14F-4D97-AF65-F5344CB8AC3E}">
        <p14:creationId xmlns:p14="http://schemas.microsoft.com/office/powerpoint/2010/main" val="2002668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By the middle of 2016, it became clear that too much time was spent on experiments with diamond anvils cells. Possible errors in the alignment and collimation of the cell with respect to the neutron beam were detected on neutron spectra only after 6-8 hours of the experiment. On the other hand, the use of only 5 percent of the neutron beam due to the collimator, located after the direct section of the neutron guide, led to the decision to replace the direct part of the neutron guide with the neutron focusing device. The first principles with vertical convergence</a:t>
            </a:r>
            <a:r>
              <a:rPr lang="en-US" baseline="0" dirty="0" smtClean="0"/>
              <a:t> </a:t>
            </a:r>
            <a:r>
              <a:rPr lang="en-US" dirty="0" smtClean="0"/>
              <a:t>of focusing device are shown here.</a:t>
            </a:r>
            <a:r>
              <a:rPr lang="en-US" baseline="0" dirty="0" smtClean="0"/>
              <a:t> The calculated gain factors for various shapes and coatings allowed to chose the most optimal variant of focusing device.</a:t>
            </a:r>
            <a:endParaRPr lang="ru-RU" dirty="0"/>
          </a:p>
        </p:txBody>
      </p:sp>
      <p:sp>
        <p:nvSpPr>
          <p:cNvPr id="4" name="Номер слайда 3"/>
          <p:cNvSpPr>
            <a:spLocks noGrp="1"/>
          </p:cNvSpPr>
          <p:nvPr>
            <p:ph type="sldNum" sz="quarter" idx="10"/>
          </p:nvPr>
        </p:nvSpPr>
        <p:spPr/>
        <p:txBody>
          <a:bodyPr/>
          <a:lstStyle/>
          <a:p>
            <a:fld id="{D2BB8EC2-F4F2-4D80-B58D-2421A303A1C6}" type="slidenum">
              <a:rPr lang="ru-RU" smtClean="0"/>
              <a:t>7</a:t>
            </a:fld>
            <a:endParaRPr lang="ru-RU"/>
          </a:p>
        </p:txBody>
      </p:sp>
    </p:spTree>
    <p:extLst>
      <p:ext uri="{BB962C8B-B14F-4D97-AF65-F5344CB8AC3E}">
        <p14:creationId xmlns:p14="http://schemas.microsoft.com/office/powerpoint/2010/main" val="2561491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So.</a:t>
            </a:r>
            <a:r>
              <a:rPr lang="en-US" baseline="0" dirty="0" smtClean="0"/>
              <a:t> The </a:t>
            </a:r>
            <a:r>
              <a:rPr lang="en-US" sz="1200" b="0" i="0" kern="1200" dirty="0" smtClean="0">
                <a:solidFill>
                  <a:schemeClr val="tx1"/>
                </a:solidFill>
                <a:effectLst/>
                <a:latin typeface="+mn-lt"/>
                <a:ea typeface="+mn-ea"/>
                <a:cs typeface="+mn-cs"/>
              </a:rPr>
              <a:t>development of a new focusing device was entrusted to the Swiss </a:t>
            </a:r>
            <a:r>
              <a:rPr lang="en-US" sz="1200" b="0" i="0" kern="1200" dirty="0" err="1" smtClean="0">
                <a:solidFill>
                  <a:schemeClr val="tx1"/>
                </a:solidFill>
                <a:effectLst/>
                <a:latin typeface="+mn-lt"/>
                <a:ea typeface="+mn-ea"/>
                <a:cs typeface="+mn-cs"/>
              </a:rPr>
              <a:t>neutronics</a:t>
            </a:r>
            <a:r>
              <a:rPr lang="en-US" sz="1200" b="0" i="0" kern="1200" dirty="0" smtClean="0">
                <a:solidFill>
                  <a:schemeClr val="tx1"/>
                </a:solidFill>
                <a:effectLst/>
                <a:latin typeface="+mn-lt"/>
                <a:ea typeface="+mn-ea"/>
                <a:cs typeface="+mn-cs"/>
              </a:rPr>
              <a:t> company. Our laboratory already had a successful experience of cooperation with this company. in 2016, the company developed a neutron guide for a Fourier diffractometer. For our purposes they offer</a:t>
            </a:r>
            <a:r>
              <a:rPr lang="en-US" sz="1200" b="0" i="0" kern="1200" baseline="0" dirty="0" smtClean="0">
                <a:solidFill>
                  <a:schemeClr val="tx1"/>
                </a:solidFill>
                <a:effectLst/>
                <a:latin typeface="+mn-lt"/>
                <a:ea typeface="+mn-ea"/>
                <a:cs typeface="+mn-cs"/>
              </a:rPr>
              <a:t> </a:t>
            </a:r>
            <a:r>
              <a:rPr lang="en-US" dirty="0" smtClean="0"/>
              <a:t>vertical parabolic tapered neutron guide</a:t>
            </a:r>
            <a:r>
              <a:rPr lang="en-US" baseline="0" dirty="0" smtClean="0"/>
              <a:t> with the parallel profile in horizontal plane an parabolic tapered in vertical. This guide consist of 4 mirror section, 3 of which have coating of top and bottom mirrors m3 and the last one m5. The total average reflectivity of top and bottom mirrors despite the high degree of curvature is 92%. The reflectivity of sides mirrors is 99%</a:t>
            </a:r>
            <a:endParaRPr lang="en-US" dirty="0" smtClean="0"/>
          </a:p>
        </p:txBody>
      </p:sp>
      <p:sp>
        <p:nvSpPr>
          <p:cNvPr id="4" name="Номер слайда 3"/>
          <p:cNvSpPr>
            <a:spLocks noGrp="1"/>
          </p:cNvSpPr>
          <p:nvPr>
            <p:ph type="sldNum" sz="quarter" idx="10"/>
          </p:nvPr>
        </p:nvSpPr>
        <p:spPr/>
        <p:txBody>
          <a:bodyPr/>
          <a:lstStyle/>
          <a:p>
            <a:fld id="{D2BB8EC2-F4F2-4D80-B58D-2421A303A1C6}" type="slidenum">
              <a:rPr lang="ru-RU" smtClean="0"/>
              <a:t>8</a:t>
            </a:fld>
            <a:endParaRPr lang="ru-RU"/>
          </a:p>
        </p:txBody>
      </p:sp>
    </p:spTree>
    <p:extLst>
      <p:ext uri="{BB962C8B-B14F-4D97-AF65-F5344CB8AC3E}">
        <p14:creationId xmlns:p14="http://schemas.microsoft.com/office/powerpoint/2010/main" val="4286307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I have to say big thanks to these guys,</a:t>
            </a:r>
            <a:r>
              <a:rPr lang="en-US" baseline="0" dirty="0" smtClean="0"/>
              <a:t> Alexander Hunt and Nico </a:t>
            </a:r>
            <a:r>
              <a:rPr lang="en-US" baseline="0" dirty="0" err="1" smtClean="0"/>
              <a:t>Shapper</a:t>
            </a:r>
            <a:r>
              <a:rPr lang="en-US" baseline="0" dirty="0" smtClean="0"/>
              <a:t>, for their hardly work on installation of neutron </a:t>
            </a:r>
            <a:r>
              <a:rPr lang="en-US" baseline="0" dirty="0" err="1" smtClean="0"/>
              <a:t>guade</a:t>
            </a:r>
            <a:r>
              <a:rPr lang="en-US" baseline="0" dirty="0" smtClean="0"/>
              <a:t>.</a:t>
            </a:r>
            <a:endParaRPr lang="ru-RU" dirty="0"/>
          </a:p>
        </p:txBody>
      </p:sp>
      <p:sp>
        <p:nvSpPr>
          <p:cNvPr id="4" name="Номер слайда 3"/>
          <p:cNvSpPr>
            <a:spLocks noGrp="1"/>
          </p:cNvSpPr>
          <p:nvPr>
            <p:ph type="sldNum" sz="quarter" idx="10"/>
          </p:nvPr>
        </p:nvSpPr>
        <p:spPr/>
        <p:txBody>
          <a:bodyPr/>
          <a:lstStyle/>
          <a:p>
            <a:fld id="{D2BB8EC2-F4F2-4D80-B58D-2421A303A1C6}" type="slidenum">
              <a:rPr lang="ru-RU" smtClean="0"/>
              <a:t>9</a:t>
            </a:fld>
            <a:endParaRPr lang="ru-RU"/>
          </a:p>
        </p:txBody>
      </p:sp>
    </p:spTree>
    <p:extLst>
      <p:ext uri="{BB962C8B-B14F-4D97-AF65-F5344CB8AC3E}">
        <p14:creationId xmlns:p14="http://schemas.microsoft.com/office/powerpoint/2010/main" val="1114936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FFD1B22-CE4F-407E-9700-7ABFAE27C1AC}" type="datetimeFigureOut">
              <a:rPr lang="ru-RU" smtClean="0"/>
              <a:t>22.01.2018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F5C789B-D040-45A7-8379-87B2D5DC155D}" type="slidenum">
              <a:rPr lang="ru-RU" smtClean="0"/>
              <a:t>‹#›</a:t>
            </a:fld>
            <a:endParaRPr lang="ru-RU"/>
          </a:p>
        </p:txBody>
      </p:sp>
    </p:spTree>
    <p:extLst>
      <p:ext uri="{BB962C8B-B14F-4D97-AF65-F5344CB8AC3E}">
        <p14:creationId xmlns:p14="http://schemas.microsoft.com/office/powerpoint/2010/main" val="7490236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FFD1B22-CE4F-407E-9700-7ABFAE27C1AC}" type="datetimeFigureOut">
              <a:rPr lang="ru-RU" smtClean="0"/>
              <a:t>22.01.2018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F5C789B-D040-45A7-8379-87B2D5DC155D}" type="slidenum">
              <a:rPr lang="ru-RU" smtClean="0"/>
              <a:t>‹#›</a:t>
            </a:fld>
            <a:endParaRPr lang="ru-RU"/>
          </a:p>
        </p:txBody>
      </p:sp>
    </p:spTree>
    <p:extLst>
      <p:ext uri="{BB962C8B-B14F-4D97-AF65-F5344CB8AC3E}">
        <p14:creationId xmlns:p14="http://schemas.microsoft.com/office/powerpoint/2010/main" val="37559185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FFD1B22-CE4F-407E-9700-7ABFAE27C1AC}" type="datetimeFigureOut">
              <a:rPr lang="ru-RU" smtClean="0"/>
              <a:t>22.01.2018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F5C789B-D040-45A7-8379-87B2D5DC155D}" type="slidenum">
              <a:rPr lang="ru-RU" smtClean="0"/>
              <a:t>‹#›</a:t>
            </a:fld>
            <a:endParaRPr lang="ru-RU"/>
          </a:p>
        </p:txBody>
      </p:sp>
    </p:spTree>
    <p:extLst>
      <p:ext uri="{BB962C8B-B14F-4D97-AF65-F5344CB8AC3E}">
        <p14:creationId xmlns:p14="http://schemas.microsoft.com/office/powerpoint/2010/main" val="371232667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FFD1B22-CE4F-407E-9700-7ABFAE27C1AC}" type="datetimeFigureOut">
              <a:rPr lang="ru-RU" smtClean="0"/>
              <a:t>22.01.2018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F5C789B-D040-45A7-8379-87B2D5DC155D}" type="slidenum">
              <a:rPr lang="ru-RU" smtClean="0"/>
              <a:t>‹#›</a:t>
            </a:fld>
            <a:endParaRPr lang="ru-RU"/>
          </a:p>
        </p:txBody>
      </p:sp>
    </p:spTree>
    <p:extLst>
      <p:ext uri="{BB962C8B-B14F-4D97-AF65-F5344CB8AC3E}">
        <p14:creationId xmlns:p14="http://schemas.microsoft.com/office/powerpoint/2010/main" val="40199553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FFD1B22-CE4F-407E-9700-7ABFAE27C1AC}" type="datetimeFigureOut">
              <a:rPr lang="ru-RU" smtClean="0"/>
              <a:t>22.01.2018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F5C789B-D040-45A7-8379-87B2D5DC155D}" type="slidenum">
              <a:rPr lang="ru-RU" smtClean="0"/>
              <a:t>‹#›</a:t>
            </a:fld>
            <a:endParaRPr lang="ru-RU"/>
          </a:p>
        </p:txBody>
      </p:sp>
    </p:spTree>
    <p:extLst>
      <p:ext uri="{BB962C8B-B14F-4D97-AF65-F5344CB8AC3E}">
        <p14:creationId xmlns:p14="http://schemas.microsoft.com/office/powerpoint/2010/main" val="259579647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FFD1B22-CE4F-407E-9700-7ABFAE27C1AC}" type="datetimeFigureOut">
              <a:rPr lang="ru-RU" smtClean="0"/>
              <a:t>22.01.2018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F5C789B-D040-45A7-8379-87B2D5DC155D}" type="slidenum">
              <a:rPr lang="ru-RU" smtClean="0"/>
              <a:t>‹#›</a:t>
            </a:fld>
            <a:endParaRPr lang="ru-RU"/>
          </a:p>
        </p:txBody>
      </p:sp>
    </p:spTree>
    <p:extLst>
      <p:ext uri="{BB962C8B-B14F-4D97-AF65-F5344CB8AC3E}">
        <p14:creationId xmlns:p14="http://schemas.microsoft.com/office/powerpoint/2010/main" val="14124592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FFD1B22-CE4F-407E-9700-7ABFAE27C1AC}" type="datetimeFigureOut">
              <a:rPr lang="ru-RU" smtClean="0"/>
              <a:t>22.01.2018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8F5C789B-D040-45A7-8379-87B2D5DC155D}" type="slidenum">
              <a:rPr lang="ru-RU" smtClean="0"/>
              <a:t>‹#›</a:t>
            </a:fld>
            <a:endParaRPr lang="ru-RU"/>
          </a:p>
        </p:txBody>
      </p:sp>
    </p:spTree>
    <p:extLst>
      <p:ext uri="{BB962C8B-B14F-4D97-AF65-F5344CB8AC3E}">
        <p14:creationId xmlns:p14="http://schemas.microsoft.com/office/powerpoint/2010/main" val="20209613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FFD1B22-CE4F-407E-9700-7ABFAE27C1AC}" type="datetimeFigureOut">
              <a:rPr lang="ru-RU" smtClean="0"/>
              <a:t>22.01.2018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F5C789B-D040-45A7-8379-87B2D5DC155D}" type="slidenum">
              <a:rPr lang="ru-RU" smtClean="0"/>
              <a:t>‹#›</a:t>
            </a:fld>
            <a:endParaRPr lang="ru-RU"/>
          </a:p>
        </p:txBody>
      </p:sp>
    </p:spTree>
    <p:extLst>
      <p:ext uri="{BB962C8B-B14F-4D97-AF65-F5344CB8AC3E}">
        <p14:creationId xmlns:p14="http://schemas.microsoft.com/office/powerpoint/2010/main" val="179602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FD1B22-CE4F-407E-9700-7ABFAE27C1AC}" type="datetimeFigureOut">
              <a:rPr lang="ru-RU" smtClean="0"/>
              <a:t>22.01.2018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8F5C789B-D040-45A7-8379-87B2D5DC155D}" type="slidenum">
              <a:rPr lang="ru-RU" smtClean="0"/>
              <a:t>‹#›</a:t>
            </a:fld>
            <a:endParaRPr lang="ru-RU"/>
          </a:p>
        </p:txBody>
      </p:sp>
    </p:spTree>
    <p:extLst>
      <p:ext uri="{BB962C8B-B14F-4D97-AF65-F5344CB8AC3E}">
        <p14:creationId xmlns:p14="http://schemas.microsoft.com/office/powerpoint/2010/main" val="18529535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BFFD1B22-CE4F-407E-9700-7ABFAE27C1AC}" type="datetimeFigureOut">
              <a:rPr lang="ru-RU" smtClean="0"/>
              <a:t>22.01.2018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F5C789B-D040-45A7-8379-87B2D5DC155D}" type="slidenum">
              <a:rPr lang="ru-RU" smtClean="0"/>
              <a:t>‹#›</a:t>
            </a:fld>
            <a:endParaRPr lang="ru-RU"/>
          </a:p>
        </p:txBody>
      </p:sp>
    </p:spTree>
    <p:extLst>
      <p:ext uri="{BB962C8B-B14F-4D97-AF65-F5344CB8AC3E}">
        <p14:creationId xmlns:p14="http://schemas.microsoft.com/office/powerpoint/2010/main" val="38105187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BFFD1B22-CE4F-407E-9700-7ABFAE27C1AC}" type="datetimeFigureOut">
              <a:rPr lang="ru-RU" smtClean="0"/>
              <a:t>22.01.2018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F5C789B-D040-45A7-8379-87B2D5DC155D}" type="slidenum">
              <a:rPr lang="ru-RU" smtClean="0"/>
              <a:t>‹#›</a:t>
            </a:fld>
            <a:endParaRPr lang="ru-RU"/>
          </a:p>
        </p:txBody>
      </p:sp>
    </p:spTree>
    <p:extLst>
      <p:ext uri="{BB962C8B-B14F-4D97-AF65-F5344CB8AC3E}">
        <p14:creationId xmlns:p14="http://schemas.microsoft.com/office/powerpoint/2010/main" val="7500867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FD1B22-CE4F-407E-9700-7ABFAE27C1AC}" type="datetimeFigureOut">
              <a:rPr lang="ru-RU" smtClean="0"/>
              <a:t>22.01.2018</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5C789B-D040-45A7-8379-87B2D5DC155D}" type="slidenum">
              <a:rPr lang="ru-RU" smtClean="0"/>
              <a:t>‹#›</a:t>
            </a:fld>
            <a:endParaRPr lang="ru-RU"/>
          </a:p>
        </p:txBody>
      </p:sp>
    </p:spTree>
    <p:extLst>
      <p:ext uri="{BB962C8B-B14F-4D97-AF65-F5344CB8AC3E}">
        <p14:creationId xmlns:p14="http://schemas.microsoft.com/office/powerpoint/2010/main" val="40878787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0.jpeg"/><Relationship Id="rId3" Type="http://schemas.openxmlformats.org/officeDocument/2006/relationships/notesSlide" Target="../notesSlides/notesSlide10.xml"/><Relationship Id="rId7" Type="http://schemas.openxmlformats.org/officeDocument/2006/relationships/image" Target="../media/image38.jpeg"/><Relationship Id="rId12" Type="http://schemas.openxmlformats.org/officeDocument/2006/relationships/image" Target="../media/image33.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7.jpeg"/><Relationship Id="rId11" Type="http://schemas.openxmlformats.org/officeDocument/2006/relationships/oleObject" Target="../embeddings/oleObject5.bin"/><Relationship Id="rId5" Type="http://schemas.openxmlformats.org/officeDocument/2006/relationships/image" Target="../media/image36.png"/><Relationship Id="rId15" Type="http://schemas.openxmlformats.org/officeDocument/2006/relationships/image" Target="../media/image34.wmf"/><Relationship Id="rId10" Type="http://schemas.openxmlformats.org/officeDocument/2006/relationships/image" Target="../media/image32.wmf"/><Relationship Id="rId4" Type="http://schemas.openxmlformats.org/officeDocument/2006/relationships/image" Target="../media/image35.jpeg"/><Relationship Id="rId9" Type="http://schemas.openxmlformats.org/officeDocument/2006/relationships/oleObject" Target="../embeddings/oleObject4.bin"/><Relationship Id="rId14" Type="http://schemas.openxmlformats.org/officeDocument/2006/relationships/oleObject" Target="../embeddings/oleObject6.bin"/></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46.wmf"/><Relationship Id="rId5" Type="http://schemas.openxmlformats.org/officeDocument/2006/relationships/oleObject" Target="../embeddings/oleObject7.bin"/><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50.png"/><Relationship Id="rId5" Type="http://schemas.openxmlformats.org/officeDocument/2006/relationships/image" Target="../media/image51.wmf"/><Relationship Id="rId4" Type="http://schemas.openxmlformats.org/officeDocument/2006/relationships/oleObject" Target="../embeddings/oleObject8.bin"/></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gif"/></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xml"/><Relationship Id="rId7"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png"/><Relationship Id="rId5" Type="http://schemas.openxmlformats.org/officeDocument/2006/relationships/image" Target="../media/image3.emf"/><Relationship Id="rId10" Type="http://schemas.openxmlformats.org/officeDocument/2006/relationships/image" Target="../media/image8.png"/><Relationship Id="rId4" Type="http://schemas.openxmlformats.org/officeDocument/2006/relationships/oleObject" Target="../embeddings/oleObject2.bin"/><Relationship Id="rId9" Type="http://schemas.openxmlformats.org/officeDocument/2006/relationships/image" Target="../media/image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4.xml"/><Relationship Id="rId7"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image" Target="../media/image9.emf"/><Relationship Id="rId10" Type="http://schemas.openxmlformats.org/officeDocument/2006/relationships/image" Target="../media/image14.png"/><Relationship Id="rId4" Type="http://schemas.openxmlformats.org/officeDocument/2006/relationships/oleObject" Target="../embeddings/oleObject3.bin"/><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pn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6.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1275" y="35396"/>
            <a:ext cx="8615226" cy="2554545"/>
          </a:xfrm>
          <a:prstGeom prst="rect">
            <a:avLst/>
          </a:prstGeom>
        </p:spPr>
        <p:txBody>
          <a:bodyPr wrap="square">
            <a:spAutoFit/>
          </a:bodyPr>
          <a:lstStyle/>
          <a:p>
            <a:pPr algn="ct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High-pressure neutron </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diffractometer DN-6 for investigation of </a:t>
            </a:r>
            <a:r>
              <a:rPr lang="en-US" sz="4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microsamples</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under extreme conditions </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recent </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results</a:t>
            </a:r>
            <a:endParaRPr lang="ru-RU"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101600" y="2669216"/>
            <a:ext cx="8886197" cy="400110"/>
          </a:xfrm>
          <a:prstGeom prst="rect">
            <a:avLst/>
          </a:prstGeom>
          <a:noFill/>
        </p:spPr>
        <p:txBody>
          <a:bodyPr wrap="square" rtlCol="0">
            <a:spAutoFit/>
          </a:bodyPr>
          <a:lstStyle/>
          <a:p>
            <a:pPr algn="ctr"/>
            <a:r>
              <a:rPr lang="en-US" sz="2000" b="1" dirty="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E.V. </a:t>
            </a:r>
            <a:r>
              <a:rPr lang="en-US" sz="2000" b="1" dirty="0" err="1" smtClean="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Lukin</a:t>
            </a:r>
            <a:r>
              <a:rPr lang="en-US" sz="2000" b="1" dirty="0" smtClean="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D.P</a:t>
            </a:r>
            <a:r>
              <a:rPr lang="en-US" sz="2000" b="1" dirty="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Kozlenko</a:t>
            </a:r>
            <a:r>
              <a:rPr lang="en-US" sz="2000" b="1" dirty="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S.E. </a:t>
            </a:r>
            <a:r>
              <a:rPr lang="en-US" sz="2000" b="1" dirty="0" err="1" smtClean="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Kichanov</a:t>
            </a:r>
            <a:r>
              <a:rPr lang="en-US" sz="2000" b="1" dirty="0" smtClean="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B.N. </a:t>
            </a:r>
            <a:r>
              <a:rPr lang="en-US" sz="2000" b="1" dirty="0" err="1" smtClean="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Savenko</a:t>
            </a:r>
            <a:r>
              <a:rPr lang="en-US" sz="2000" b="1" dirty="0" smtClean="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A.V. </a:t>
            </a:r>
            <a:r>
              <a:rPr lang="en-US" sz="2000" b="1" dirty="0" err="1" smtClean="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Rutkauskas</a:t>
            </a:r>
            <a:endParaRPr lang="ru-RU" sz="2000" b="1" dirty="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 name="Picture 5"/>
          <p:cNvPicPr>
            <a:picLocks noChangeAspect="1" noChangeArrowheads="1"/>
          </p:cNvPicPr>
          <p:nvPr/>
        </p:nvPicPr>
        <p:blipFill>
          <a:blip r:embed="rId4"/>
          <a:srcRect/>
          <a:stretch>
            <a:fillRect/>
          </a:stretch>
        </p:blipFill>
        <p:spPr bwMode="auto">
          <a:xfrm>
            <a:off x="1590291" y="3460324"/>
            <a:ext cx="1764938" cy="1706108"/>
          </a:xfrm>
          <a:prstGeom prst="rect">
            <a:avLst/>
          </a:prstGeom>
          <a:ln>
            <a:noFill/>
          </a:ln>
          <a:effectLst>
            <a:outerShdw blurRad="292100" dist="139700" dir="2700000" algn="tl" rotWithShape="0">
              <a:srgbClr val="333333">
                <a:alpha val="65000"/>
              </a:srgbClr>
            </a:outerShdw>
          </a:effectLst>
        </p:spPr>
      </p:pic>
      <p:graphicFrame>
        <p:nvGraphicFramePr>
          <p:cNvPr id="6" name="Объект 5"/>
          <p:cNvGraphicFramePr>
            <a:graphicFrameLocks noChangeAspect="1"/>
          </p:cNvGraphicFramePr>
          <p:nvPr>
            <p:extLst>
              <p:ext uri="{D42A27DB-BD31-4B8C-83A1-F6EECF244321}">
                <p14:modId xmlns:p14="http://schemas.microsoft.com/office/powerpoint/2010/main" val="705875439"/>
              </p:ext>
            </p:extLst>
          </p:nvPr>
        </p:nvGraphicFramePr>
        <p:xfrm>
          <a:off x="3785420" y="3803784"/>
          <a:ext cx="3755451" cy="1399547"/>
        </p:xfrm>
        <a:graphic>
          <a:graphicData uri="http://schemas.openxmlformats.org/presentationml/2006/ole">
            <mc:AlternateContent xmlns:mc="http://schemas.openxmlformats.org/markup-compatibility/2006">
              <mc:Choice xmlns:v="urn:schemas-microsoft-com:vml" Requires="v">
                <p:oleObj spid="_x0000_s5223" r:id="rId5" imgW="1805400" imgH="672840" progId="CorelDRAW.Graphic.13">
                  <p:embed/>
                </p:oleObj>
              </mc:Choice>
              <mc:Fallback>
                <p:oleObj r:id="rId5" imgW="1805400" imgH="672840" progId="CorelDRAW.Graphic.1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5420" y="3803784"/>
                        <a:ext cx="3755451" cy="1399547"/>
                      </a:xfrm>
                      <a:prstGeom prst="rect">
                        <a:avLst/>
                      </a:prstGeom>
                      <a:noFill/>
                      <a:ln w="15875">
                        <a:noFill/>
                      </a:ln>
                    </p:spPr>
                  </p:pic>
                </p:oleObj>
              </mc:Fallback>
            </mc:AlternateContent>
          </a:graphicData>
        </a:graphic>
      </p:graphicFrame>
      <p:sp>
        <p:nvSpPr>
          <p:cNvPr id="9" name="Прямоугольник 8"/>
          <p:cNvSpPr/>
          <p:nvPr/>
        </p:nvSpPr>
        <p:spPr>
          <a:xfrm>
            <a:off x="1137921" y="5282606"/>
            <a:ext cx="7124494" cy="584775"/>
          </a:xfrm>
          <a:prstGeom prst="rect">
            <a:avLst/>
          </a:prstGeom>
        </p:spPr>
        <p:txBody>
          <a:bodyPr wrap="square">
            <a:spAutoFit/>
          </a:bodyPr>
          <a:lstStyle/>
          <a:p>
            <a:pPr algn="ctr" fontAlgn="auto">
              <a:spcBef>
                <a:spcPts val="0"/>
              </a:spcBef>
              <a:spcAft>
                <a:spcPts val="0"/>
              </a:spcAft>
              <a:defRPr/>
            </a:pPr>
            <a:r>
              <a:rPr lang="en-US" sz="3200" b="1"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Joint Institute </a:t>
            </a:r>
            <a:r>
              <a:rPr lang="en-US" sz="3200" b="1" i="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 Nuclear </a:t>
            </a:r>
            <a:r>
              <a:rPr lang="en-US" sz="3200" b="1"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Research</a:t>
            </a:r>
            <a:endParaRPr lang="ru-RU" sz="3200" b="1"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TextBox 9"/>
          <p:cNvSpPr txBox="1"/>
          <p:nvPr/>
        </p:nvSpPr>
        <p:spPr>
          <a:xfrm>
            <a:off x="2223230" y="5814679"/>
            <a:ext cx="4811317" cy="461665"/>
          </a:xfrm>
          <a:prstGeom prst="rect">
            <a:avLst/>
          </a:prstGeom>
          <a:noFill/>
        </p:spPr>
        <p:txBody>
          <a:bodyPr wrap="none" rtlCol="0">
            <a:spAutoFit/>
          </a:bodyPr>
          <a:lstStyle/>
          <a:p>
            <a:r>
              <a:rPr lang="en-US" sz="2400" b="1" i="1" dirty="0" smtClean="0">
                <a:solidFill>
                  <a:schemeClr val="tx2"/>
                </a:solidFill>
                <a:effectLst>
                  <a:outerShdw blurRad="38100" dist="38100" dir="2700000" algn="tl">
                    <a:srgbClr val="000000">
                      <a:alpha val="43137"/>
                    </a:srgbClr>
                  </a:outerShdw>
                </a:effectLst>
              </a:rPr>
              <a:t>Frank Laboratory of Neutron Physics</a:t>
            </a:r>
            <a:endParaRPr lang="ru-RU" sz="2400" b="1" i="1"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1835942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4" cstate="print">
            <a:extLst>
              <a:ext uri="{28A0092B-C50C-407E-A947-70E740481C1C}">
                <a14:useLocalDpi xmlns:a14="http://schemas.microsoft.com/office/drawing/2010/main" val="0"/>
              </a:ext>
            </a:extLst>
          </a:blip>
          <a:srcRect l="14811" t="19057" b="23921"/>
          <a:stretch/>
        </p:blipFill>
        <p:spPr>
          <a:xfrm>
            <a:off x="152400" y="640439"/>
            <a:ext cx="5786108" cy="1861222"/>
          </a:xfrm>
          <a:prstGeom prst="rect">
            <a:avLst/>
          </a:prstGeom>
          <a:ln>
            <a:solidFill>
              <a:schemeClr val="tx1"/>
            </a:solidFill>
          </a:ln>
        </p:spPr>
      </p:pic>
      <p:pic>
        <p:nvPicPr>
          <p:cNvPr id="6" name="Рисунок 5"/>
          <p:cNvPicPr>
            <a:picLocks noChangeAspect="1"/>
          </p:cNvPicPr>
          <p:nvPr/>
        </p:nvPicPr>
        <p:blipFill rotWithShape="1">
          <a:blip r:embed="rId5"/>
          <a:srcRect l="18466" t="13544" r="58429" b="11441"/>
          <a:stretch/>
        </p:blipFill>
        <p:spPr>
          <a:xfrm>
            <a:off x="6020831" y="640437"/>
            <a:ext cx="1639426" cy="1861223"/>
          </a:xfrm>
          <a:prstGeom prst="rect">
            <a:avLst/>
          </a:prstGeom>
          <a:ln>
            <a:solidFill>
              <a:schemeClr val="tx1"/>
            </a:solidFill>
          </a:ln>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5876" y="2562656"/>
            <a:ext cx="1163744" cy="3156657"/>
          </a:xfrm>
          <a:prstGeom prst="rect">
            <a:avLst/>
          </a:prstGeom>
        </p:spPr>
      </p:pic>
      <p:pic>
        <p:nvPicPr>
          <p:cNvPr id="8" name="Рисунок 7"/>
          <p:cNvPicPr>
            <a:picLocks noChangeAspect="1"/>
          </p:cNvPicPr>
          <p:nvPr/>
        </p:nvPicPr>
        <p:blipFill rotWithShape="1">
          <a:blip r:embed="rId7" cstate="print">
            <a:extLst>
              <a:ext uri="{28A0092B-C50C-407E-A947-70E740481C1C}">
                <a14:useLocalDpi xmlns:a14="http://schemas.microsoft.com/office/drawing/2010/main" val="0"/>
              </a:ext>
            </a:extLst>
          </a:blip>
          <a:srcRect l="7874" t="9100" r="9181" b="10030"/>
          <a:stretch/>
        </p:blipFill>
        <p:spPr>
          <a:xfrm>
            <a:off x="2488788" y="2562656"/>
            <a:ext cx="1248709" cy="3135589"/>
          </a:xfrm>
          <a:prstGeom prst="rect">
            <a:avLst/>
          </a:prstGeom>
        </p:spPr>
      </p:pic>
      <p:pic>
        <p:nvPicPr>
          <p:cNvPr id="9" name="Рисунок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 y="2562656"/>
            <a:ext cx="1094308" cy="3156657"/>
          </a:xfrm>
          <a:prstGeom prst="rect">
            <a:avLst/>
          </a:prstGeom>
        </p:spPr>
      </p:pic>
      <p:sp>
        <p:nvSpPr>
          <p:cNvPr id="10" name="TextBox 9"/>
          <p:cNvSpPr txBox="1"/>
          <p:nvPr/>
        </p:nvSpPr>
        <p:spPr>
          <a:xfrm>
            <a:off x="381197" y="5719313"/>
            <a:ext cx="636713" cy="369332"/>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rPr>
              <a:t>0 cm</a:t>
            </a:r>
            <a:endParaRPr lang="ru-RU" b="1" dirty="0">
              <a:effectLst>
                <a:outerShdw blurRad="38100" dist="38100" dir="2700000" algn="tl">
                  <a:srgbClr val="000000">
                    <a:alpha val="43137"/>
                  </a:srgbClr>
                </a:outerShdw>
              </a:effectLst>
            </a:endParaRPr>
          </a:p>
        </p:txBody>
      </p:sp>
      <p:sp>
        <p:nvSpPr>
          <p:cNvPr id="11" name="TextBox 10"/>
          <p:cNvSpPr txBox="1"/>
          <p:nvPr/>
        </p:nvSpPr>
        <p:spPr>
          <a:xfrm>
            <a:off x="1467136" y="5719923"/>
            <a:ext cx="755335" cy="369332"/>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rPr>
              <a:t>45 cm</a:t>
            </a:r>
            <a:endParaRPr lang="ru-RU" b="1" dirty="0">
              <a:effectLst>
                <a:outerShdw blurRad="38100" dist="38100" dir="2700000" algn="tl">
                  <a:srgbClr val="000000">
                    <a:alpha val="43137"/>
                  </a:srgbClr>
                </a:outerShdw>
              </a:effectLst>
            </a:endParaRPr>
          </a:p>
        </p:txBody>
      </p:sp>
      <p:sp>
        <p:nvSpPr>
          <p:cNvPr id="12" name="TextBox 11"/>
          <p:cNvSpPr txBox="1"/>
          <p:nvPr/>
        </p:nvSpPr>
        <p:spPr>
          <a:xfrm>
            <a:off x="2688878" y="5719923"/>
            <a:ext cx="755335" cy="369332"/>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rPr>
              <a:t>87 cm</a:t>
            </a:r>
            <a:endParaRPr lang="ru-RU" b="1" dirty="0">
              <a:effectLst>
                <a:outerShdw blurRad="38100" dist="38100" dir="2700000" algn="tl">
                  <a:srgbClr val="000000">
                    <a:alpha val="43137"/>
                  </a:srgbClr>
                </a:outerShdw>
              </a:effectLst>
            </a:endParaRPr>
          </a:p>
        </p:txBody>
      </p:sp>
      <p:graphicFrame>
        <p:nvGraphicFramePr>
          <p:cNvPr id="13" name="Объект 12"/>
          <p:cNvGraphicFramePr>
            <a:graphicFrameLocks noChangeAspect="1"/>
          </p:cNvGraphicFramePr>
          <p:nvPr>
            <p:extLst>
              <p:ext uri="{D42A27DB-BD31-4B8C-83A1-F6EECF244321}">
                <p14:modId xmlns:p14="http://schemas.microsoft.com/office/powerpoint/2010/main" val="3783461795"/>
              </p:ext>
            </p:extLst>
          </p:nvPr>
        </p:nvGraphicFramePr>
        <p:xfrm>
          <a:off x="3819820" y="2384986"/>
          <a:ext cx="2754747" cy="2107883"/>
        </p:xfrm>
        <a:graphic>
          <a:graphicData uri="http://schemas.openxmlformats.org/presentationml/2006/ole">
            <mc:AlternateContent xmlns:mc="http://schemas.openxmlformats.org/markup-compatibility/2006">
              <mc:Choice xmlns:v="urn:schemas-microsoft-com:vml" Requires="v">
                <p:oleObj spid="_x0000_s29829" name="Graph" r:id="rId9" imgW="3920760" imgH="3000960" progId="Origin50.Graph">
                  <p:embed/>
                </p:oleObj>
              </mc:Choice>
              <mc:Fallback>
                <p:oleObj name="Graph" r:id="rId9" imgW="3920760" imgH="3000960" progId="Origin50.Graph">
                  <p:embed/>
                  <p:pic>
                    <p:nvPicPr>
                      <p:cNvPr id="18" name="Объект 17"/>
                      <p:cNvPicPr/>
                      <p:nvPr/>
                    </p:nvPicPr>
                    <p:blipFill>
                      <a:blip r:embed="rId10"/>
                      <a:stretch>
                        <a:fillRect/>
                      </a:stretch>
                    </p:blipFill>
                    <p:spPr>
                      <a:xfrm>
                        <a:off x="3819820" y="2384986"/>
                        <a:ext cx="2754747" cy="2107883"/>
                      </a:xfrm>
                      <a:prstGeom prst="rect">
                        <a:avLst/>
                      </a:prstGeom>
                    </p:spPr>
                  </p:pic>
                </p:oleObj>
              </mc:Fallback>
            </mc:AlternateContent>
          </a:graphicData>
        </a:graphic>
      </p:graphicFrame>
      <p:graphicFrame>
        <p:nvGraphicFramePr>
          <p:cNvPr id="14" name="Объект 13"/>
          <p:cNvGraphicFramePr>
            <a:graphicFrameLocks noChangeAspect="1"/>
          </p:cNvGraphicFramePr>
          <p:nvPr>
            <p:extLst>
              <p:ext uri="{D42A27DB-BD31-4B8C-83A1-F6EECF244321}">
                <p14:modId xmlns:p14="http://schemas.microsoft.com/office/powerpoint/2010/main" val="2824095212"/>
              </p:ext>
            </p:extLst>
          </p:nvPr>
        </p:nvGraphicFramePr>
        <p:xfrm>
          <a:off x="6248208" y="2384986"/>
          <a:ext cx="3042232" cy="2107883"/>
        </p:xfrm>
        <a:graphic>
          <a:graphicData uri="http://schemas.openxmlformats.org/presentationml/2006/ole">
            <mc:AlternateContent xmlns:mc="http://schemas.openxmlformats.org/markup-compatibility/2006">
              <mc:Choice xmlns:v="urn:schemas-microsoft-com:vml" Requires="v">
                <p:oleObj spid="_x0000_s29830" name="Graph" r:id="rId11" imgW="3920760" imgH="3000960" progId="Origin50.Graph">
                  <p:embed/>
                </p:oleObj>
              </mc:Choice>
              <mc:Fallback>
                <p:oleObj name="Graph" r:id="rId11" imgW="3920760" imgH="3000960" progId="Origin50.Graph">
                  <p:embed/>
                  <p:pic>
                    <p:nvPicPr>
                      <p:cNvPr id="19" name="Объект 18"/>
                      <p:cNvPicPr/>
                      <p:nvPr/>
                    </p:nvPicPr>
                    <p:blipFill>
                      <a:blip r:embed="rId12"/>
                      <a:stretch>
                        <a:fillRect/>
                      </a:stretch>
                    </p:blipFill>
                    <p:spPr>
                      <a:xfrm>
                        <a:off x="6248208" y="2384986"/>
                        <a:ext cx="3042232" cy="2107883"/>
                      </a:xfrm>
                      <a:prstGeom prst="rect">
                        <a:avLst/>
                      </a:prstGeom>
                    </p:spPr>
                  </p:pic>
                </p:oleObj>
              </mc:Fallback>
            </mc:AlternateContent>
          </a:graphicData>
        </a:graphic>
      </p:graphicFrame>
      <p:pic>
        <p:nvPicPr>
          <p:cNvPr id="16" name="Рисунок 15"/>
          <p:cNvPicPr>
            <a:picLocks noChangeAspect="1"/>
          </p:cNvPicPr>
          <p:nvPr/>
        </p:nvPicPr>
        <p:blipFill rotWithShape="1">
          <a:blip r:embed="rId13" cstate="print">
            <a:extLst>
              <a:ext uri="{28A0092B-C50C-407E-A947-70E740481C1C}">
                <a14:useLocalDpi xmlns:a14="http://schemas.microsoft.com/office/drawing/2010/main" val="0"/>
              </a:ext>
            </a:extLst>
          </a:blip>
          <a:srcRect l="5388" t="14213" r="48323" b="15597"/>
          <a:stretch/>
        </p:blipFill>
        <p:spPr>
          <a:xfrm>
            <a:off x="7865644" y="640437"/>
            <a:ext cx="920604" cy="1861223"/>
          </a:xfrm>
          <a:prstGeom prst="rect">
            <a:avLst/>
          </a:prstGeom>
          <a:ln>
            <a:solidFill>
              <a:schemeClr val="tx1"/>
            </a:solidFill>
          </a:ln>
        </p:spPr>
      </p:pic>
      <p:sp>
        <p:nvSpPr>
          <p:cNvPr id="18" name="Rectangle 0"/>
          <p:cNvSpPr txBox="1">
            <a:spLocks noChangeArrowheads="1"/>
          </p:cNvSpPr>
          <p:nvPr/>
        </p:nvSpPr>
        <p:spPr>
          <a:xfrm>
            <a:off x="457200" y="20638"/>
            <a:ext cx="8229600" cy="677631"/>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32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DN-6 diffractometer: new focusing neutron guide </a:t>
            </a:r>
          </a:p>
          <a:p>
            <a:pPr>
              <a:defRPr/>
            </a:pPr>
            <a:endParaRPr lang="en-US" sz="20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aphicFrame>
        <p:nvGraphicFramePr>
          <p:cNvPr id="19" name="Объект 18"/>
          <p:cNvGraphicFramePr>
            <a:graphicFrameLocks noChangeAspect="1"/>
          </p:cNvGraphicFramePr>
          <p:nvPr>
            <p:extLst>
              <p:ext uri="{D42A27DB-BD31-4B8C-83A1-F6EECF244321}">
                <p14:modId xmlns:p14="http://schemas.microsoft.com/office/powerpoint/2010/main" val="1755084034"/>
              </p:ext>
            </p:extLst>
          </p:nvPr>
        </p:nvGraphicFramePr>
        <p:xfrm>
          <a:off x="4814413" y="4246209"/>
          <a:ext cx="3431146" cy="2625452"/>
        </p:xfrm>
        <a:graphic>
          <a:graphicData uri="http://schemas.openxmlformats.org/presentationml/2006/ole">
            <mc:AlternateContent xmlns:mc="http://schemas.openxmlformats.org/markup-compatibility/2006">
              <mc:Choice xmlns:v="urn:schemas-microsoft-com:vml" Requires="v">
                <p:oleObj spid="_x0000_s29831" name="Graph" r:id="rId14" imgW="3920760" imgH="3000960" progId="Origin50.Graph">
                  <p:embed/>
                </p:oleObj>
              </mc:Choice>
              <mc:Fallback>
                <p:oleObj name="Graph" r:id="rId14" imgW="3920760" imgH="3000960" progId="Origin50.Graph">
                  <p:embed/>
                  <p:pic>
                    <p:nvPicPr>
                      <p:cNvPr id="0" name=""/>
                      <p:cNvPicPr/>
                      <p:nvPr/>
                    </p:nvPicPr>
                    <p:blipFill>
                      <a:blip r:embed="rId15"/>
                      <a:stretch>
                        <a:fillRect/>
                      </a:stretch>
                    </p:blipFill>
                    <p:spPr>
                      <a:xfrm>
                        <a:off x="4814413" y="4246209"/>
                        <a:ext cx="3431146" cy="2625452"/>
                      </a:xfrm>
                      <a:prstGeom prst="rect">
                        <a:avLst/>
                      </a:prstGeom>
                    </p:spPr>
                  </p:pic>
                </p:oleObj>
              </mc:Fallback>
            </mc:AlternateContent>
          </a:graphicData>
        </a:graphic>
      </p:graphicFrame>
    </p:spTree>
    <p:extLst>
      <p:ext uri="{BB962C8B-B14F-4D97-AF65-F5344CB8AC3E}">
        <p14:creationId xmlns:p14="http://schemas.microsoft.com/office/powerpoint/2010/main" val="408201977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oup 3"/>
          <p:cNvGraphicFramePr>
            <a:graphicFrameLocks noGrp="1"/>
          </p:cNvGraphicFramePr>
          <p:nvPr>
            <p:extLst>
              <p:ext uri="{D42A27DB-BD31-4B8C-83A1-F6EECF244321}">
                <p14:modId xmlns:p14="http://schemas.microsoft.com/office/powerpoint/2010/main" val="1053983243"/>
              </p:ext>
            </p:extLst>
          </p:nvPr>
        </p:nvGraphicFramePr>
        <p:xfrm>
          <a:off x="157161" y="560104"/>
          <a:ext cx="8829675" cy="5668482"/>
        </p:xfrm>
        <a:graphic>
          <a:graphicData uri="http://schemas.openxmlformats.org/drawingml/2006/table">
            <a:tbl>
              <a:tblPr firstRow="1">
                <a:tableStyleId>{B301B821-A1FF-4177-AEE7-76D212191A09}</a:tableStyleId>
              </a:tblPr>
              <a:tblGrid>
                <a:gridCol w="4131314">
                  <a:extLst>
                    <a:ext uri="{9D8B030D-6E8A-4147-A177-3AD203B41FA5}">
                      <a16:colId xmlns:a16="http://schemas.microsoft.com/office/drawing/2014/main" xmlns="" val="20000"/>
                    </a:ext>
                  </a:extLst>
                </a:gridCol>
                <a:gridCol w="2146446">
                  <a:extLst>
                    <a:ext uri="{9D8B030D-6E8A-4147-A177-3AD203B41FA5}">
                      <a16:colId xmlns:a16="http://schemas.microsoft.com/office/drawing/2014/main" xmlns="" val="20001"/>
                    </a:ext>
                  </a:extLst>
                </a:gridCol>
                <a:gridCol w="2551915">
                  <a:extLst>
                    <a:ext uri="{9D8B030D-6E8A-4147-A177-3AD203B41FA5}">
                      <a16:colId xmlns:a16="http://schemas.microsoft.com/office/drawing/2014/main" xmlns="" val="20002"/>
                    </a:ext>
                  </a:extLst>
                </a:gridCol>
              </a:tblGrid>
              <a:tr h="37341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smtClean="0">
                          <a:ln>
                            <a:noFill/>
                          </a:ln>
                          <a:effectLst>
                            <a:outerShdw blurRad="38100" dist="38100" dir="2700000" algn="tl">
                              <a:srgbClr val="000000">
                                <a:alpha val="43137"/>
                              </a:srgbClr>
                            </a:outerShdw>
                          </a:effectLst>
                        </a:rPr>
                        <a:t>Parameters</a:t>
                      </a:r>
                      <a:endParaRPr kumimoji="0" lang="en-US" sz="2000" b="1" i="0" u="none" strike="noStrike" cap="none" normalizeH="0" baseline="0" dirty="0" smtClean="0">
                        <a:ln>
                          <a:noFill/>
                        </a:ln>
                        <a:solidFill>
                          <a:srgbClr val="00B050"/>
                        </a:solidFill>
                        <a:effectLst>
                          <a:outerShdw blurRad="38100" dist="38100" dir="2700000" algn="tl">
                            <a:srgbClr val="000000">
                              <a:alpha val="43137"/>
                            </a:srgbClr>
                          </a:outerShdw>
                        </a:effectLst>
                        <a:latin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smtClean="0">
                          <a:ln>
                            <a:noFill/>
                          </a:ln>
                          <a:effectLst>
                            <a:outerShdw blurRad="38100" dist="38100" dir="2700000" algn="tl">
                              <a:srgbClr val="000000">
                                <a:alpha val="43137"/>
                              </a:srgbClr>
                            </a:outerShdw>
                          </a:effectLst>
                          <a:sym typeface="Symbol" pitchFamily="18" charset="2"/>
                        </a:rPr>
                        <a:t>DN-6</a:t>
                      </a:r>
                      <a:endParaRPr kumimoji="0" lang="en-US" sz="2000" b="1" i="0" u="none" strike="noStrike" cap="none" normalizeH="0" baseline="0" dirty="0" smtClean="0">
                        <a:ln>
                          <a:noFill/>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Symbol" pitchFamily="18" charset="2"/>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smtClean="0">
                          <a:ln>
                            <a:noFill/>
                          </a:ln>
                          <a:effectLst>
                            <a:outerShdw blurRad="38100" dist="38100" dir="2700000" algn="tl">
                              <a:srgbClr val="000000">
                                <a:alpha val="43137"/>
                              </a:srgbClr>
                            </a:outerShdw>
                          </a:effectLst>
                          <a:sym typeface="Symbol" pitchFamily="18" charset="2"/>
                        </a:rPr>
                        <a:t>DN-12</a:t>
                      </a:r>
                      <a:endParaRPr kumimoji="0" lang="en-US" sz="2000" b="1" i="0" u="none" strike="noStrike" cap="none" normalizeH="0" baseline="0" dirty="0" smtClean="0">
                        <a:ln>
                          <a:noFill/>
                        </a:ln>
                        <a:solidFill>
                          <a:schemeClr val="accent1">
                            <a:lumMod val="75000"/>
                          </a:schemeClr>
                        </a:solidFill>
                        <a:effectLst>
                          <a:outerShdw blurRad="38100" dist="38100" dir="2700000" algn="tl">
                            <a:srgbClr val="000000">
                              <a:alpha val="43137"/>
                            </a:srgbClr>
                          </a:outerShdw>
                        </a:effectLst>
                        <a:latin typeface="Times New Roman" pitchFamily="18" charset="0"/>
                        <a:cs typeface="Times New Roman" pitchFamily="18" charset="0"/>
                        <a:sym typeface="Symbol" pitchFamily="18" charset="2"/>
                      </a:endParaRPr>
                    </a:p>
                  </a:txBody>
                  <a:tcPr horzOverflow="overflow"/>
                </a:tc>
                <a:extLst>
                  <a:ext uri="{0D108BD9-81ED-4DB2-BD59-A6C34878D82A}">
                    <a16:rowId xmlns:a16="http://schemas.microsoft.com/office/drawing/2014/main" xmlns="" val="10000"/>
                  </a:ext>
                </a:extLst>
              </a:tr>
              <a:tr h="544757">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defRPr/>
                      </a:pPr>
                      <a:r>
                        <a:rPr kumimoji="0" lang="en-US" sz="2000" u="none" strike="noStrike" cap="none" normalizeH="0" baseline="0" dirty="0" smtClean="0">
                          <a:ln>
                            <a:noFill/>
                          </a:ln>
                          <a:effectLst>
                            <a:outerShdw blurRad="38100" dist="38100" dir="2700000" algn="tl">
                              <a:srgbClr val="000000">
                                <a:alpha val="43137"/>
                              </a:srgbClr>
                            </a:outerShdw>
                          </a:effectLst>
                        </a:rPr>
                        <a:t> Neutron flux at sample position</a:t>
                      </a:r>
                    </a:p>
                    <a:p>
                      <a:pPr marL="0" marR="0" lvl="0" indent="0" algn="ctr" defTabSz="914400" rtl="0" eaLnBrk="1" fontAlgn="base" latinLnBrk="0" hangingPunct="1">
                        <a:lnSpc>
                          <a:spcPct val="100000"/>
                        </a:lnSpc>
                        <a:spcBef>
                          <a:spcPct val="0"/>
                        </a:spcBef>
                        <a:spcAft>
                          <a:spcPct val="0"/>
                        </a:spcAft>
                        <a:buClrTx/>
                        <a:buSzTx/>
                        <a:buFontTx/>
                        <a:buNone/>
                        <a:tabLst>
                          <a:tab pos="703263" algn="l"/>
                        </a:tabLst>
                        <a:defRPr/>
                      </a:pPr>
                      <a:r>
                        <a:rPr kumimoji="0" lang="en-US" sz="20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Arial" pitchFamily="34" charset="0"/>
                        </a:rPr>
                        <a:t>Before upgrade</a:t>
                      </a:r>
                    </a:p>
                    <a:p>
                      <a:pPr marL="0" marR="0" lvl="0" indent="0" algn="ctr" defTabSz="914400" rtl="0" eaLnBrk="1" fontAlgn="base" latinLnBrk="0" hangingPunct="1">
                        <a:lnSpc>
                          <a:spcPct val="100000"/>
                        </a:lnSpc>
                        <a:spcBef>
                          <a:spcPct val="0"/>
                        </a:spcBef>
                        <a:spcAft>
                          <a:spcPct val="0"/>
                        </a:spcAft>
                        <a:buClrTx/>
                        <a:buSzTx/>
                        <a:buFontTx/>
                        <a:buNone/>
                        <a:tabLst>
                          <a:tab pos="703263" algn="l"/>
                        </a:tabLst>
                        <a:defRPr/>
                      </a:pPr>
                      <a:r>
                        <a:rPr kumimoji="0" lang="en-US" sz="20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Arial" pitchFamily="34" charset="0"/>
                        </a:rPr>
                        <a:t>After upgrade</a:t>
                      </a: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defRPr/>
                      </a:pPr>
                      <a:endParaRPr kumimoji="0" lang="en-US" sz="2000" u="none" strike="noStrike" cap="none" normalizeH="0" baseline="0" dirty="0" smtClean="0">
                        <a:ln>
                          <a:noFill/>
                        </a:ln>
                        <a:effectLst>
                          <a:outerShdw blurRad="38100" dist="38100" dir="2700000" algn="tl">
                            <a:srgbClr val="000000">
                              <a:alpha val="43137"/>
                            </a:srgbClr>
                          </a:outerShdw>
                        </a:effectLst>
                      </a:endParaRPr>
                    </a:p>
                    <a:p>
                      <a:pPr marL="0" marR="0" lvl="0" indent="0" algn="ctr" defTabSz="914400" rtl="0" eaLnBrk="1" fontAlgn="base" latinLnBrk="0" hangingPunct="1">
                        <a:lnSpc>
                          <a:spcPct val="100000"/>
                        </a:lnSpc>
                        <a:spcBef>
                          <a:spcPct val="0"/>
                        </a:spcBef>
                        <a:spcAft>
                          <a:spcPct val="0"/>
                        </a:spcAft>
                        <a:buClrTx/>
                        <a:buSzTx/>
                        <a:buFontTx/>
                        <a:buNone/>
                        <a:tabLst>
                          <a:tab pos="703263" algn="l"/>
                        </a:tabLst>
                        <a:defRPr/>
                      </a:pPr>
                      <a:r>
                        <a:rPr kumimoji="0" lang="en-US" sz="2000" u="none" strike="noStrike" cap="none" normalizeH="0" baseline="0" dirty="0" smtClean="0">
                          <a:ln>
                            <a:noFill/>
                          </a:ln>
                          <a:effectLst>
                            <a:outerShdw blurRad="38100" dist="38100" dir="2700000" algn="tl">
                              <a:srgbClr val="000000">
                                <a:alpha val="43137"/>
                              </a:srgbClr>
                            </a:outerShdw>
                          </a:effectLst>
                        </a:rPr>
                        <a:t>~0.5</a:t>
                      </a:r>
                      <a:r>
                        <a:rPr kumimoji="0" lang="en-US" sz="2000" u="none" strike="noStrike" cap="none" normalizeH="0" baseline="0" dirty="0" smtClean="0">
                          <a:ln>
                            <a:noFill/>
                          </a:ln>
                          <a:effectLst>
                            <a:outerShdw blurRad="38100" dist="38100" dir="2700000" algn="tl">
                              <a:srgbClr val="000000">
                                <a:alpha val="43137"/>
                              </a:srgbClr>
                            </a:outerShdw>
                          </a:effectLst>
                          <a:sym typeface="Symbol" pitchFamily="18" charset="2"/>
                        </a:rPr>
                        <a:t></a:t>
                      </a:r>
                      <a:r>
                        <a:rPr kumimoji="0" lang="en-US" sz="2000" u="none" strike="noStrike" cap="none" normalizeH="0" baseline="0" dirty="0" smtClean="0">
                          <a:ln>
                            <a:noFill/>
                          </a:ln>
                          <a:effectLst>
                            <a:outerShdw blurRad="38100" dist="38100" dir="2700000" algn="tl">
                              <a:srgbClr val="000000">
                                <a:alpha val="43137"/>
                              </a:srgbClr>
                            </a:outerShdw>
                          </a:effectLst>
                        </a:rPr>
                        <a:t>10</a:t>
                      </a:r>
                      <a:r>
                        <a:rPr kumimoji="0" lang="en-US" sz="2000" u="none" strike="noStrike" cap="none" normalizeH="0" baseline="30000" dirty="0" smtClean="0">
                          <a:ln>
                            <a:noFill/>
                          </a:ln>
                          <a:effectLst>
                            <a:outerShdw blurRad="38100" dist="38100" dir="2700000" algn="tl">
                              <a:srgbClr val="000000">
                                <a:alpha val="43137"/>
                              </a:srgbClr>
                            </a:outerShdw>
                          </a:effectLst>
                          <a:sym typeface="Symbol" pitchFamily="18" charset="2"/>
                        </a:rPr>
                        <a:t>7</a:t>
                      </a:r>
                      <a:r>
                        <a:rPr kumimoji="0" lang="en-US" sz="2000" u="none" strike="noStrike" cap="none" normalizeH="0" baseline="0" dirty="0" smtClean="0">
                          <a:ln>
                            <a:noFill/>
                          </a:ln>
                          <a:effectLst>
                            <a:outerShdw blurRad="38100" dist="38100" dir="2700000" algn="tl">
                              <a:srgbClr val="000000">
                                <a:alpha val="43137"/>
                              </a:srgbClr>
                            </a:outerShdw>
                          </a:effectLst>
                          <a:sym typeface="Symbol" pitchFamily="18" charset="2"/>
                        </a:rPr>
                        <a:t> n/cm</a:t>
                      </a:r>
                      <a:r>
                        <a:rPr kumimoji="0" lang="en-US" sz="2000" u="none" strike="noStrike" cap="none" normalizeH="0" baseline="30000" dirty="0" smtClean="0">
                          <a:ln>
                            <a:noFill/>
                          </a:ln>
                          <a:effectLst>
                            <a:outerShdw blurRad="38100" dist="38100" dir="2700000" algn="tl">
                              <a:srgbClr val="000000">
                                <a:alpha val="43137"/>
                              </a:srgbClr>
                            </a:outerShdw>
                          </a:effectLst>
                          <a:sym typeface="Symbol" pitchFamily="18" charset="2"/>
                        </a:rPr>
                        <a:t>2</a:t>
                      </a:r>
                      <a:r>
                        <a:rPr kumimoji="0" lang="en-US" sz="2000" u="none" strike="noStrike" cap="none" normalizeH="0" baseline="0" dirty="0" smtClean="0">
                          <a:ln>
                            <a:noFill/>
                          </a:ln>
                          <a:effectLst>
                            <a:outerShdw blurRad="38100" dist="38100" dir="2700000" algn="tl">
                              <a:srgbClr val="000000">
                                <a:alpha val="43137"/>
                              </a:srgbClr>
                            </a:outerShdw>
                          </a:effectLst>
                          <a:sym typeface="Symbol" pitchFamily="18" charset="2"/>
                        </a:rPr>
                        <a:t>/s</a:t>
                      </a:r>
                      <a:endParaRPr kumimoji="0" lang="en-US" sz="2000" u="none" strike="noStrike" cap="none" normalizeH="0" baseline="0" dirty="0" smtClean="0">
                        <a:ln>
                          <a:noFill/>
                        </a:ln>
                        <a:effectLst>
                          <a:outerShdw blurRad="38100" dist="38100" dir="2700000" algn="tl">
                            <a:srgbClr val="000000">
                              <a:alpha val="43137"/>
                            </a:srgbClr>
                          </a:outerShdw>
                        </a:effectLst>
                      </a:endParaRPr>
                    </a:p>
                    <a:p>
                      <a:pPr marL="0" marR="0" lvl="0" indent="0" algn="ctr" defTabSz="914400" rtl="0" eaLnBrk="1" fontAlgn="base" latinLnBrk="0" hangingPunct="1">
                        <a:lnSpc>
                          <a:spcPct val="100000"/>
                        </a:lnSpc>
                        <a:spcBef>
                          <a:spcPct val="0"/>
                        </a:spcBef>
                        <a:spcAft>
                          <a:spcPct val="0"/>
                        </a:spcAft>
                        <a:buClrTx/>
                        <a:buSzTx/>
                        <a:buFontTx/>
                        <a:buNone/>
                        <a:tabLst>
                          <a:tab pos="703263" algn="l"/>
                        </a:tabLst>
                        <a:defRPr/>
                      </a:pPr>
                      <a:r>
                        <a:rPr kumimoji="0" lang="en-US" sz="2000" u="none" strike="noStrike" cap="none" normalizeH="0" baseline="0" dirty="0" smtClean="0">
                          <a:ln>
                            <a:noFill/>
                          </a:ln>
                          <a:effectLst>
                            <a:outerShdw blurRad="38100" dist="38100" dir="2700000" algn="tl">
                              <a:srgbClr val="000000">
                                <a:alpha val="43137"/>
                              </a:srgbClr>
                            </a:outerShdw>
                          </a:effectLst>
                        </a:rPr>
                        <a:t>~2.7</a:t>
                      </a:r>
                      <a:r>
                        <a:rPr kumimoji="0" lang="en-US" sz="2000" u="none" strike="noStrike" cap="none" normalizeH="0" baseline="0" dirty="0" smtClean="0">
                          <a:ln>
                            <a:noFill/>
                          </a:ln>
                          <a:effectLst>
                            <a:outerShdw blurRad="38100" dist="38100" dir="2700000" algn="tl">
                              <a:srgbClr val="000000">
                                <a:alpha val="43137"/>
                              </a:srgbClr>
                            </a:outerShdw>
                          </a:effectLst>
                          <a:sym typeface="Symbol" pitchFamily="18" charset="2"/>
                        </a:rPr>
                        <a:t></a:t>
                      </a:r>
                      <a:r>
                        <a:rPr kumimoji="0" lang="en-US" sz="2000" u="none" strike="noStrike" cap="none" normalizeH="0" baseline="0" dirty="0" smtClean="0">
                          <a:ln>
                            <a:noFill/>
                          </a:ln>
                          <a:effectLst>
                            <a:outerShdw blurRad="38100" dist="38100" dir="2700000" algn="tl">
                              <a:srgbClr val="000000">
                                <a:alpha val="43137"/>
                              </a:srgbClr>
                            </a:outerShdw>
                          </a:effectLst>
                        </a:rPr>
                        <a:t>10</a:t>
                      </a:r>
                      <a:r>
                        <a:rPr kumimoji="0" lang="en-US" sz="2000" u="none" strike="noStrike" cap="none" normalizeH="0" baseline="30000" dirty="0" smtClean="0">
                          <a:ln>
                            <a:noFill/>
                          </a:ln>
                          <a:effectLst>
                            <a:outerShdw blurRad="38100" dist="38100" dir="2700000" algn="tl">
                              <a:srgbClr val="000000">
                                <a:alpha val="43137"/>
                              </a:srgbClr>
                            </a:outerShdw>
                          </a:effectLst>
                          <a:sym typeface="Symbol" pitchFamily="18" charset="2"/>
                        </a:rPr>
                        <a:t>7</a:t>
                      </a:r>
                      <a:r>
                        <a:rPr kumimoji="0" lang="en-US" sz="2000" u="none" strike="noStrike" cap="none" normalizeH="0" baseline="0" dirty="0" smtClean="0">
                          <a:ln>
                            <a:noFill/>
                          </a:ln>
                          <a:effectLst>
                            <a:outerShdw blurRad="38100" dist="38100" dir="2700000" algn="tl">
                              <a:srgbClr val="000000">
                                <a:alpha val="43137"/>
                              </a:srgbClr>
                            </a:outerShdw>
                          </a:effectLst>
                          <a:sym typeface="Symbol" pitchFamily="18" charset="2"/>
                        </a:rPr>
                        <a:t> n/cm</a:t>
                      </a:r>
                      <a:r>
                        <a:rPr kumimoji="0" lang="en-US" sz="2000" u="none" strike="noStrike" cap="none" normalizeH="0" baseline="30000" dirty="0" smtClean="0">
                          <a:ln>
                            <a:noFill/>
                          </a:ln>
                          <a:effectLst>
                            <a:outerShdw blurRad="38100" dist="38100" dir="2700000" algn="tl">
                              <a:srgbClr val="000000">
                                <a:alpha val="43137"/>
                              </a:srgbClr>
                            </a:outerShdw>
                          </a:effectLst>
                          <a:sym typeface="Symbol" pitchFamily="18" charset="2"/>
                        </a:rPr>
                        <a:t>2</a:t>
                      </a:r>
                      <a:r>
                        <a:rPr kumimoji="0" lang="en-US" sz="2000" u="none" strike="noStrike" cap="none" normalizeH="0" baseline="0" dirty="0" smtClean="0">
                          <a:ln>
                            <a:noFill/>
                          </a:ln>
                          <a:effectLst>
                            <a:outerShdw blurRad="38100" dist="38100" dir="2700000" algn="tl">
                              <a:srgbClr val="000000">
                                <a:alpha val="43137"/>
                              </a:srgbClr>
                            </a:outerShdw>
                          </a:effectLst>
                          <a:sym typeface="Symbol" pitchFamily="18" charset="2"/>
                        </a:rPr>
                        <a:t>/s</a:t>
                      </a:r>
                      <a:endParaRPr kumimoji="0" lang="en-US" sz="2000" b="1" i="0" u="none" strike="noStrike" cap="none" normalizeH="0" baseline="0" dirty="0" smtClean="0">
                        <a:ln>
                          <a:noFill/>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Symbol" pitchFamily="18" charset="2"/>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defRPr/>
                      </a:pPr>
                      <a:r>
                        <a:rPr kumimoji="0" lang="en-US" sz="2000" u="none" strike="noStrike" cap="none" normalizeH="0" baseline="0" dirty="0" smtClean="0">
                          <a:ln>
                            <a:noFill/>
                          </a:ln>
                          <a:effectLst>
                            <a:outerShdw blurRad="38100" dist="38100" dir="2700000" algn="tl">
                              <a:srgbClr val="000000">
                                <a:alpha val="43137"/>
                              </a:srgbClr>
                            </a:outerShdw>
                          </a:effectLst>
                        </a:rPr>
                        <a:t> ~1.5</a:t>
                      </a:r>
                      <a:r>
                        <a:rPr kumimoji="0" lang="en-US" sz="2000" u="none" strike="noStrike" cap="none" normalizeH="0" baseline="0" dirty="0" smtClean="0">
                          <a:ln>
                            <a:noFill/>
                          </a:ln>
                          <a:effectLst>
                            <a:outerShdw blurRad="38100" dist="38100" dir="2700000" algn="tl">
                              <a:srgbClr val="000000">
                                <a:alpha val="43137"/>
                              </a:srgbClr>
                            </a:outerShdw>
                          </a:effectLst>
                          <a:sym typeface="Symbol" pitchFamily="18" charset="2"/>
                        </a:rPr>
                        <a:t></a:t>
                      </a:r>
                      <a:r>
                        <a:rPr kumimoji="0" lang="en-US" sz="2000" u="none" strike="noStrike" cap="none" normalizeH="0" baseline="0" dirty="0" smtClean="0">
                          <a:ln>
                            <a:noFill/>
                          </a:ln>
                          <a:effectLst>
                            <a:outerShdw blurRad="38100" dist="38100" dir="2700000" algn="tl">
                              <a:srgbClr val="000000">
                                <a:alpha val="43137"/>
                              </a:srgbClr>
                            </a:outerShdw>
                          </a:effectLst>
                        </a:rPr>
                        <a:t>10</a:t>
                      </a:r>
                      <a:r>
                        <a:rPr kumimoji="0" lang="en-US" sz="2000" u="none" strike="noStrike" cap="none" normalizeH="0" baseline="30000" dirty="0" smtClean="0">
                          <a:ln>
                            <a:noFill/>
                          </a:ln>
                          <a:effectLst>
                            <a:outerShdw blurRad="38100" dist="38100" dir="2700000" algn="tl">
                              <a:srgbClr val="000000">
                                <a:alpha val="43137"/>
                              </a:srgbClr>
                            </a:outerShdw>
                          </a:effectLst>
                          <a:sym typeface="Symbol" pitchFamily="18" charset="2"/>
                        </a:rPr>
                        <a:t>6</a:t>
                      </a:r>
                      <a:r>
                        <a:rPr kumimoji="0" lang="en-US" sz="2000" u="none" strike="noStrike" cap="none" normalizeH="0" baseline="0" dirty="0" smtClean="0">
                          <a:ln>
                            <a:noFill/>
                          </a:ln>
                          <a:effectLst>
                            <a:outerShdw blurRad="38100" dist="38100" dir="2700000" algn="tl">
                              <a:srgbClr val="000000">
                                <a:alpha val="43137"/>
                              </a:srgbClr>
                            </a:outerShdw>
                          </a:effectLst>
                          <a:sym typeface="Symbol" pitchFamily="18" charset="2"/>
                        </a:rPr>
                        <a:t> n/cm</a:t>
                      </a:r>
                      <a:r>
                        <a:rPr kumimoji="0" lang="en-US" sz="2000" u="none" strike="noStrike" cap="none" normalizeH="0" baseline="30000" dirty="0" smtClean="0">
                          <a:ln>
                            <a:noFill/>
                          </a:ln>
                          <a:effectLst>
                            <a:outerShdw blurRad="38100" dist="38100" dir="2700000" algn="tl">
                              <a:srgbClr val="000000">
                                <a:alpha val="43137"/>
                              </a:srgbClr>
                            </a:outerShdw>
                          </a:effectLst>
                          <a:sym typeface="Symbol" pitchFamily="18" charset="2"/>
                        </a:rPr>
                        <a:t>2</a:t>
                      </a:r>
                      <a:r>
                        <a:rPr kumimoji="0" lang="en-US" sz="2000" u="none" strike="noStrike" cap="none" normalizeH="0" baseline="0" dirty="0" smtClean="0">
                          <a:ln>
                            <a:noFill/>
                          </a:ln>
                          <a:effectLst>
                            <a:outerShdw blurRad="38100" dist="38100" dir="2700000" algn="tl">
                              <a:srgbClr val="000000">
                                <a:alpha val="43137"/>
                              </a:srgbClr>
                            </a:outerShdw>
                          </a:effectLst>
                          <a:sym typeface="Symbol" pitchFamily="18" charset="2"/>
                        </a:rPr>
                        <a:t>/s</a:t>
                      </a:r>
                      <a:endParaRPr kumimoji="0" lang="en-US" sz="2000" b="1" i="0" u="none" strike="noStrike" cap="none" normalizeH="0" baseline="0" dirty="0" smtClean="0">
                        <a:ln>
                          <a:noFill/>
                        </a:ln>
                        <a:solidFill>
                          <a:schemeClr val="accent1">
                            <a:lumMod val="75000"/>
                          </a:schemeClr>
                        </a:solidFill>
                        <a:effectLst>
                          <a:outerShdw blurRad="38100" dist="38100" dir="2700000" algn="tl">
                            <a:srgbClr val="000000">
                              <a:alpha val="43137"/>
                            </a:srgbClr>
                          </a:outerShdw>
                        </a:effectLst>
                        <a:latin typeface="Times New Roman" pitchFamily="18" charset="0"/>
                        <a:cs typeface="Times New Roman" pitchFamily="18" charset="0"/>
                        <a:sym typeface="Symbol" pitchFamily="18" charset="2"/>
                      </a:endParaRPr>
                    </a:p>
                  </a:txBody>
                  <a:tcPr horzOverflow="overflow"/>
                </a:tc>
                <a:extLst>
                  <a:ext uri="{0D108BD9-81ED-4DB2-BD59-A6C34878D82A}">
                    <a16:rowId xmlns:a16="http://schemas.microsoft.com/office/drawing/2014/main" xmlns="" val="10001"/>
                  </a:ext>
                </a:extLst>
              </a:tr>
              <a:tr h="947907">
                <a:tc>
                  <a:txBody>
                    <a:bodyPr/>
                    <a:lstStyle/>
                    <a:p>
                      <a:pPr marL="0" marR="0" lvl="0" indent="0" algn="l"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smtClean="0">
                          <a:ln>
                            <a:noFill/>
                          </a:ln>
                          <a:effectLst>
                            <a:outerShdw blurRad="38100" dist="38100" dir="2700000" algn="tl">
                              <a:srgbClr val="000000">
                                <a:alpha val="43137"/>
                              </a:srgbClr>
                            </a:outerShdw>
                          </a:effectLst>
                        </a:rPr>
                        <a:t>Distance:</a:t>
                      </a:r>
                      <a:endParaRPr kumimoji="0" lang="ru-RU" sz="2000" u="none" strike="noStrike" cap="none" normalizeH="0" baseline="0" dirty="0" smtClean="0">
                        <a:ln>
                          <a:noFill/>
                        </a:ln>
                        <a:effectLst>
                          <a:outerShdw blurRad="38100" dist="38100" dir="2700000" algn="tl">
                            <a:srgbClr val="000000">
                              <a:alpha val="43137"/>
                            </a:srgbClr>
                          </a:outerShdw>
                        </a:effectLst>
                      </a:endParaRPr>
                    </a:p>
                    <a:p>
                      <a:pPr marL="0" marR="0" lvl="0" indent="0" algn="ctr" defTabSz="914400" rtl="0" eaLnBrk="0" fontAlgn="base" latinLnBrk="0" hangingPunct="0">
                        <a:lnSpc>
                          <a:spcPct val="100000"/>
                        </a:lnSpc>
                        <a:spcBef>
                          <a:spcPct val="0"/>
                        </a:spcBef>
                        <a:spcAft>
                          <a:spcPct val="0"/>
                        </a:spcAft>
                        <a:buClrTx/>
                        <a:buSzTx/>
                        <a:buFontTx/>
                        <a:buNone/>
                        <a:tabLst>
                          <a:tab pos="703263" algn="l"/>
                        </a:tabLst>
                      </a:pPr>
                      <a:r>
                        <a:rPr kumimoji="0" lang="en-US" sz="2000" u="none" strike="noStrike" cap="none" normalizeH="0" baseline="0" dirty="0" smtClean="0">
                          <a:ln>
                            <a:noFill/>
                          </a:ln>
                          <a:effectLst>
                            <a:outerShdw blurRad="38100" dist="38100" dir="2700000" algn="tl">
                              <a:srgbClr val="000000">
                                <a:alpha val="43137"/>
                              </a:srgbClr>
                            </a:outerShdw>
                          </a:effectLst>
                        </a:rPr>
                        <a:t>               Moderator-sample</a:t>
                      </a:r>
                      <a:endParaRPr kumimoji="0" lang="ru-RU" sz="2000" u="none" strike="noStrike" cap="none" normalizeH="0" baseline="0" dirty="0" smtClean="0">
                        <a:ln>
                          <a:noFill/>
                        </a:ln>
                        <a:effectLst>
                          <a:outerShdw blurRad="38100" dist="38100" dir="2700000" algn="tl">
                            <a:srgbClr val="000000">
                              <a:alpha val="43137"/>
                            </a:srgbClr>
                          </a:outerShdw>
                        </a:effectLst>
                      </a:endParaRPr>
                    </a:p>
                    <a:p>
                      <a:pPr marL="0" marR="0" lvl="0" indent="0" algn="ctr" defTabSz="914400" rtl="0" eaLnBrk="0" fontAlgn="base" latinLnBrk="0" hangingPunct="0">
                        <a:lnSpc>
                          <a:spcPct val="100000"/>
                        </a:lnSpc>
                        <a:spcBef>
                          <a:spcPct val="0"/>
                        </a:spcBef>
                        <a:spcAft>
                          <a:spcPct val="0"/>
                        </a:spcAft>
                        <a:buClrTx/>
                        <a:buSzTx/>
                        <a:buFontTx/>
                        <a:buNone/>
                        <a:tabLst>
                          <a:tab pos="703263" algn="l"/>
                        </a:tabLst>
                      </a:pPr>
                      <a:r>
                        <a:rPr kumimoji="0" lang="en-US" sz="2000" u="none" strike="noStrike" cap="none" normalizeH="0" baseline="0" dirty="0" smtClean="0">
                          <a:ln>
                            <a:noFill/>
                          </a:ln>
                          <a:effectLst>
                            <a:outerShdw blurRad="38100" dist="38100" dir="2700000" algn="tl">
                              <a:srgbClr val="000000">
                                <a:alpha val="43137"/>
                              </a:srgbClr>
                            </a:outerShdw>
                          </a:effectLst>
                        </a:rPr>
                        <a:t>               Sample-detector</a:t>
                      </a:r>
                      <a:endParaRPr kumimoji="0" lang="en-US" sz="20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smtClean="0">
                          <a:ln>
                            <a:noFill/>
                          </a:ln>
                          <a:effectLst>
                            <a:outerShdw blurRad="38100" dist="38100" dir="2700000" algn="tl">
                              <a:srgbClr val="000000">
                                <a:alpha val="43137"/>
                              </a:srgbClr>
                            </a:outerShdw>
                          </a:effectLst>
                        </a:rPr>
                        <a:t> </a:t>
                      </a:r>
                    </a:p>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smtClean="0">
                          <a:ln>
                            <a:noFill/>
                          </a:ln>
                          <a:effectLst>
                            <a:outerShdw blurRad="38100" dist="38100" dir="2700000" algn="tl">
                              <a:srgbClr val="000000">
                                <a:alpha val="43137"/>
                              </a:srgbClr>
                            </a:outerShdw>
                          </a:effectLst>
                        </a:rPr>
                        <a:t>30.0 m</a:t>
                      </a:r>
                      <a:endParaRPr kumimoji="0" lang="ru-RU" sz="2000" u="none" strike="noStrike" cap="none" normalizeH="0" baseline="0" dirty="0" smtClean="0">
                        <a:ln>
                          <a:noFill/>
                        </a:ln>
                        <a:effectLst>
                          <a:outerShdw blurRad="38100" dist="38100" dir="2700000" algn="tl">
                            <a:srgbClr val="000000">
                              <a:alpha val="43137"/>
                            </a:srgbClr>
                          </a:outerShdw>
                        </a:effectLst>
                      </a:endParaRPr>
                    </a:p>
                    <a:p>
                      <a:pPr marL="0" marR="0" lvl="0" indent="0" algn="ctr" defTabSz="914400" rtl="0" eaLnBrk="0" fontAlgn="base" latinLnBrk="0" hangingPunct="0">
                        <a:lnSpc>
                          <a:spcPct val="100000"/>
                        </a:lnSpc>
                        <a:spcBef>
                          <a:spcPct val="0"/>
                        </a:spcBef>
                        <a:spcAft>
                          <a:spcPct val="0"/>
                        </a:spcAft>
                        <a:buClrTx/>
                        <a:buSzTx/>
                        <a:buFontTx/>
                        <a:buNone/>
                        <a:tabLst>
                          <a:tab pos="703263" algn="l"/>
                        </a:tabLst>
                      </a:pPr>
                      <a:r>
                        <a:rPr kumimoji="0" lang="en-US" sz="2000" u="none" strike="noStrike" cap="none" normalizeH="0" baseline="0" dirty="0" smtClean="0">
                          <a:ln>
                            <a:noFill/>
                          </a:ln>
                          <a:effectLst>
                            <a:outerShdw blurRad="38100" dist="38100" dir="2700000" algn="tl">
                              <a:srgbClr val="000000">
                                <a:alpha val="43137"/>
                              </a:srgbClr>
                            </a:outerShdw>
                          </a:effectLst>
                        </a:rPr>
                        <a:t> 0.5 m</a:t>
                      </a:r>
                      <a:endParaRPr kumimoji="0" lang="en-US" sz="20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703263" algn="l"/>
                        </a:tabLst>
                      </a:pPr>
                      <a:endParaRPr kumimoji="0" lang="en-US" sz="2000" u="none" strike="noStrike" cap="none" normalizeH="0" baseline="0" dirty="0" smtClean="0">
                        <a:ln>
                          <a:noFill/>
                        </a:ln>
                        <a:effectLst>
                          <a:outerShdw blurRad="38100" dist="38100" dir="2700000" algn="tl">
                            <a:srgbClr val="000000">
                              <a:alpha val="43137"/>
                            </a:srgbClr>
                          </a:outerShdw>
                        </a:effectLst>
                      </a:endParaRPr>
                    </a:p>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smtClean="0">
                          <a:ln>
                            <a:noFill/>
                          </a:ln>
                          <a:effectLst>
                            <a:outerShdw blurRad="38100" dist="38100" dir="2700000" algn="tl">
                              <a:srgbClr val="000000">
                                <a:alpha val="43137"/>
                              </a:srgbClr>
                            </a:outerShdw>
                          </a:effectLst>
                        </a:rPr>
                        <a:t>26.0 m</a:t>
                      </a:r>
                      <a:endParaRPr kumimoji="0" lang="ru-RU" sz="2000" u="none" strike="noStrike" cap="none" normalizeH="0" baseline="0" dirty="0" smtClean="0">
                        <a:ln>
                          <a:noFill/>
                        </a:ln>
                        <a:effectLst>
                          <a:outerShdw blurRad="38100" dist="38100" dir="2700000" algn="tl">
                            <a:srgbClr val="000000">
                              <a:alpha val="43137"/>
                            </a:srgbClr>
                          </a:outerShdw>
                        </a:effectLst>
                      </a:endParaRPr>
                    </a:p>
                    <a:p>
                      <a:pPr marL="0" marR="0" lvl="0" indent="0" algn="ctr" defTabSz="914400" rtl="0" eaLnBrk="0" fontAlgn="base" latinLnBrk="0" hangingPunct="0">
                        <a:lnSpc>
                          <a:spcPct val="100000"/>
                        </a:lnSpc>
                        <a:spcBef>
                          <a:spcPct val="0"/>
                        </a:spcBef>
                        <a:spcAft>
                          <a:spcPct val="0"/>
                        </a:spcAft>
                        <a:buClrTx/>
                        <a:buSzTx/>
                        <a:buFontTx/>
                        <a:buNone/>
                        <a:tabLst>
                          <a:tab pos="703263" algn="l"/>
                        </a:tabLst>
                      </a:pPr>
                      <a:r>
                        <a:rPr kumimoji="0" lang="en-US" sz="2000" u="none" strike="noStrike" cap="none" normalizeH="0" baseline="0" dirty="0" smtClean="0">
                          <a:ln>
                            <a:noFill/>
                          </a:ln>
                          <a:effectLst>
                            <a:outerShdw blurRad="38100" dist="38100" dir="2700000" algn="tl">
                              <a:srgbClr val="000000">
                                <a:alpha val="43137"/>
                              </a:srgbClr>
                            </a:outerShdw>
                          </a:effectLst>
                        </a:rPr>
                        <a:t> 0.4 m</a:t>
                      </a:r>
                      <a:endParaRPr kumimoji="0" lang="en-US" sz="2000" b="1" i="0" u="none" strike="noStrike" cap="none" normalizeH="0" baseline="0" dirty="0" smtClean="0">
                        <a:ln>
                          <a:noFill/>
                        </a:ln>
                        <a:solidFill>
                          <a:schemeClr val="accent1">
                            <a:lumMod val="75000"/>
                          </a:schemeClr>
                        </a:solidFill>
                        <a:effectLst>
                          <a:outerShdw blurRad="38100" dist="38100" dir="2700000" algn="tl">
                            <a:srgbClr val="000000">
                              <a:alpha val="43137"/>
                            </a:srgbClr>
                          </a:outerShdw>
                        </a:effectLst>
                        <a:latin typeface="Arial" pitchFamily="34" charset="0"/>
                      </a:endParaRPr>
                    </a:p>
                  </a:txBody>
                  <a:tcPr horzOverflow="overflow"/>
                </a:tc>
                <a:extLst>
                  <a:ext uri="{0D108BD9-81ED-4DB2-BD59-A6C34878D82A}">
                    <a16:rowId xmlns:a16="http://schemas.microsoft.com/office/drawing/2014/main" xmlns="" val="10002"/>
                  </a:ext>
                </a:extLst>
              </a:tr>
              <a:tr h="660662">
                <a:tc>
                  <a:txBody>
                    <a:bodyPr/>
                    <a:lstStyle/>
                    <a:p>
                      <a:pPr marL="0" marR="0" lvl="0" indent="0" algn="l"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smtClean="0">
                          <a:ln>
                            <a:noFill/>
                          </a:ln>
                          <a:effectLst>
                            <a:outerShdw blurRad="38100" dist="38100" dir="2700000" algn="tl">
                              <a:srgbClr val="000000">
                                <a:alpha val="43137"/>
                              </a:srgbClr>
                            </a:outerShdw>
                          </a:effectLst>
                        </a:rPr>
                        <a:t>Resolution </a:t>
                      </a:r>
                      <a:r>
                        <a:rPr kumimoji="0" lang="en-US" sz="2000" u="none" strike="noStrike" cap="none" normalizeH="0" baseline="0" dirty="0" smtClean="0">
                          <a:ln>
                            <a:noFill/>
                          </a:ln>
                          <a:effectLst>
                            <a:outerShdw blurRad="38100" dist="38100" dir="2700000" algn="tl">
                              <a:srgbClr val="000000">
                                <a:alpha val="43137"/>
                              </a:srgbClr>
                            </a:outerShdw>
                          </a:effectLst>
                          <a:sym typeface="Symbol" pitchFamily="18" charset="2"/>
                        </a:rPr>
                        <a:t></a:t>
                      </a:r>
                      <a:r>
                        <a:rPr kumimoji="0" lang="en-US" sz="2000" u="none" strike="noStrike" cap="none" normalizeH="0" baseline="0" dirty="0" smtClean="0">
                          <a:ln>
                            <a:noFill/>
                          </a:ln>
                          <a:effectLst>
                            <a:outerShdw blurRad="38100" dist="38100" dir="2700000" algn="tl">
                              <a:srgbClr val="000000">
                                <a:alpha val="43137"/>
                              </a:srgbClr>
                            </a:outerShdw>
                          </a:effectLst>
                        </a:rPr>
                        <a:t>d/d (d=2 Å)</a:t>
                      </a:r>
                    </a:p>
                    <a:p>
                      <a:pPr marL="0" marR="0" lvl="0" indent="0" algn="ctr" defTabSz="914400" rtl="0" eaLnBrk="1" fontAlgn="base" latinLnBrk="0" hangingPunct="1">
                        <a:lnSpc>
                          <a:spcPct val="100000"/>
                        </a:lnSpc>
                        <a:spcBef>
                          <a:spcPct val="0"/>
                        </a:spcBef>
                        <a:spcAft>
                          <a:spcPct val="0"/>
                        </a:spcAft>
                        <a:buClrTx/>
                        <a:buSzTx/>
                        <a:buFontTx/>
                        <a:buNone/>
                        <a:tabLst>
                          <a:tab pos="703263" algn="l"/>
                        </a:tabLst>
                        <a:defRPr/>
                      </a:pPr>
                      <a:r>
                        <a:rPr kumimoji="0" lang="en-US" sz="20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Arial" pitchFamily="34" charset="0"/>
                        </a:rPr>
                        <a:t>Before upgrade</a:t>
                      </a:r>
                    </a:p>
                    <a:p>
                      <a:pPr marL="0" marR="0" lvl="0" indent="0" algn="ctr" defTabSz="914400" rtl="0" eaLnBrk="1" fontAlgn="base" latinLnBrk="0" hangingPunct="1">
                        <a:lnSpc>
                          <a:spcPct val="100000"/>
                        </a:lnSpc>
                        <a:spcBef>
                          <a:spcPct val="0"/>
                        </a:spcBef>
                        <a:spcAft>
                          <a:spcPct val="0"/>
                        </a:spcAft>
                        <a:buClrTx/>
                        <a:buSzTx/>
                        <a:buFontTx/>
                        <a:buNone/>
                        <a:tabLst>
                          <a:tab pos="703263" algn="l"/>
                        </a:tabLst>
                        <a:defRPr/>
                      </a:pPr>
                      <a:r>
                        <a:rPr kumimoji="0" lang="en-US" sz="20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Arial" pitchFamily="34" charset="0"/>
                        </a:rPr>
                        <a:t>After upgrade</a:t>
                      </a: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smtClean="0">
                          <a:ln>
                            <a:noFill/>
                          </a:ln>
                          <a:effectLst>
                            <a:outerShdw blurRad="38100" dist="38100" dir="2700000" algn="tl">
                              <a:srgbClr val="000000">
                                <a:alpha val="43137"/>
                              </a:srgbClr>
                            </a:outerShdw>
                          </a:effectLst>
                        </a:rPr>
                        <a:t>2</a:t>
                      </a:r>
                      <a:r>
                        <a:rPr kumimoji="0" lang="en-US" sz="2000" u="none" strike="noStrike" cap="none" normalizeH="0" baseline="0" dirty="0" smtClean="0">
                          <a:ln>
                            <a:noFill/>
                          </a:ln>
                          <a:effectLst>
                            <a:outerShdw blurRad="38100" dist="38100" dir="2700000" algn="tl">
                              <a:srgbClr val="000000">
                                <a:alpha val="43137"/>
                              </a:srgbClr>
                            </a:outerShdw>
                          </a:effectLst>
                          <a:sym typeface="Symbol" pitchFamily="18" charset="2"/>
                        </a:rPr>
                        <a:t></a:t>
                      </a:r>
                      <a:r>
                        <a:rPr kumimoji="0" lang="en-US" sz="2000" u="none" strike="noStrike" cap="none" normalizeH="0" baseline="0" dirty="0" smtClean="0">
                          <a:ln>
                            <a:noFill/>
                          </a:ln>
                          <a:effectLst>
                            <a:outerShdw blurRad="38100" dist="38100" dir="2700000" algn="tl">
                              <a:srgbClr val="000000">
                                <a:alpha val="43137"/>
                              </a:srgbClr>
                            </a:outerShdw>
                          </a:effectLst>
                        </a:rPr>
                        <a:t>=</a:t>
                      </a:r>
                      <a:r>
                        <a:rPr kumimoji="0" lang="en-US" sz="2000" u="none" strike="noStrike" cap="none" normalizeH="0" baseline="0" dirty="0" smtClean="0">
                          <a:ln>
                            <a:noFill/>
                          </a:ln>
                          <a:effectLst>
                            <a:outerShdw blurRad="38100" dist="38100" dir="2700000" algn="tl">
                              <a:srgbClr val="000000">
                                <a:alpha val="43137"/>
                              </a:srgbClr>
                            </a:outerShdw>
                          </a:effectLst>
                          <a:sym typeface="Symbol" pitchFamily="18" charset="2"/>
                        </a:rPr>
                        <a:t>90</a:t>
                      </a:r>
                      <a:r>
                        <a:rPr kumimoji="0" lang="en-US" sz="2000" u="none" strike="noStrike" cap="none" normalizeH="0" baseline="0" dirty="0" smtClean="0">
                          <a:ln>
                            <a:noFill/>
                          </a:ln>
                          <a:effectLst>
                            <a:outerShdw blurRad="38100" dist="38100" dir="2700000" algn="tl">
                              <a:srgbClr val="000000">
                                <a:alpha val="43137"/>
                              </a:srgbClr>
                            </a:outerShdw>
                          </a:effectLst>
                        </a:rPr>
                        <a:t>: </a:t>
                      </a:r>
                    </a:p>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smtClean="0">
                          <a:ln>
                            <a:noFill/>
                          </a:ln>
                          <a:effectLst>
                            <a:outerShdw blurRad="38100" dist="38100" dir="2700000" algn="tl">
                              <a:srgbClr val="000000">
                                <a:alpha val="43137"/>
                              </a:srgbClr>
                            </a:outerShdw>
                          </a:effectLst>
                        </a:rPr>
                        <a:t>0.011</a:t>
                      </a:r>
                    </a:p>
                    <a:p>
                      <a:pPr marL="0" marR="0" lvl="0" indent="0" algn="ctr" defTabSz="914400" rtl="0" eaLnBrk="1" fontAlgn="base" latinLnBrk="0" hangingPunct="1">
                        <a:lnSpc>
                          <a:spcPct val="100000"/>
                        </a:lnSpc>
                        <a:spcBef>
                          <a:spcPct val="0"/>
                        </a:spcBef>
                        <a:spcAft>
                          <a:spcPct val="0"/>
                        </a:spcAft>
                        <a:buClrTx/>
                        <a:buSzTx/>
                        <a:buFontTx/>
                        <a:buNone/>
                        <a:tabLst>
                          <a:tab pos="703263" algn="l"/>
                        </a:tabLst>
                        <a:defRPr/>
                      </a:pPr>
                      <a:r>
                        <a:rPr kumimoji="0" lang="en-US" sz="2000" u="none" strike="noStrike" cap="none" normalizeH="0" baseline="0" dirty="0" smtClean="0">
                          <a:ln>
                            <a:noFill/>
                          </a:ln>
                          <a:effectLst>
                            <a:outerShdw blurRad="38100" dist="38100" dir="2700000" algn="tl">
                              <a:srgbClr val="000000">
                                <a:alpha val="43137"/>
                              </a:srgbClr>
                            </a:outerShdw>
                          </a:effectLst>
                        </a:rPr>
                        <a:t>0.013</a:t>
                      </a: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smtClean="0">
                          <a:ln>
                            <a:noFill/>
                          </a:ln>
                          <a:effectLst>
                            <a:outerShdw blurRad="38100" dist="38100" dir="2700000" algn="tl">
                              <a:srgbClr val="000000">
                                <a:alpha val="43137"/>
                              </a:srgbClr>
                            </a:outerShdw>
                          </a:effectLst>
                        </a:rPr>
                        <a:t>2</a:t>
                      </a:r>
                      <a:r>
                        <a:rPr kumimoji="0" lang="en-US" sz="2000" u="none" strike="noStrike" cap="none" normalizeH="0" baseline="0" dirty="0" smtClean="0">
                          <a:ln>
                            <a:noFill/>
                          </a:ln>
                          <a:effectLst>
                            <a:outerShdw blurRad="38100" dist="38100" dir="2700000" algn="tl">
                              <a:srgbClr val="000000">
                                <a:alpha val="43137"/>
                              </a:srgbClr>
                            </a:outerShdw>
                          </a:effectLst>
                          <a:sym typeface="Symbol" pitchFamily="18" charset="2"/>
                        </a:rPr>
                        <a:t></a:t>
                      </a:r>
                      <a:r>
                        <a:rPr kumimoji="0" lang="en-US" sz="2000" u="none" strike="noStrike" cap="none" normalizeH="0" baseline="0" dirty="0" smtClean="0">
                          <a:ln>
                            <a:noFill/>
                          </a:ln>
                          <a:effectLst>
                            <a:outerShdw blurRad="38100" dist="38100" dir="2700000" algn="tl">
                              <a:srgbClr val="000000">
                                <a:alpha val="43137"/>
                              </a:srgbClr>
                            </a:outerShdw>
                          </a:effectLst>
                        </a:rPr>
                        <a:t>=</a:t>
                      </a:r>
                      <a:r>
                        <a:rPr kumimoji="0" lang="en-US" sz="2000" u="none" strike="noStrike" cap="none" normalizeH="0" baseline="0" dirty="0" smtClean="0">
                          <a:ln>
                            <a:noFill/>
                          </a:ln>
                          <a:effectLst>
                            <a:outerShdw blurRad="38100" dist="38100" dir="2700000" algn="tl">
                              <a:srgbClr val="000000">
                                <a:alpha val="43137"/>
                              </a:srgbClr>
                            </a:outerShdw>
                          </a:effectLst>
                          <a:sym typeface="Symbol" pitchFamily="18" charset="2"/>
                        </a:rPr>
                        <a:t>90</a:t>
                      </a:r>
                      <a:r>
                        <a:rPr kumimoji="0" lang="en-US" sz="2000" u="none" strike="noStrike" cap="none" normalizeH="0" baseline="0" dirty="0" smtClean="0">
                          <a:ln>
                            <a:noFill/>
                          </a:ln>
                          <a:effectLst>
                            <a:outerShdw blurRad="38100" dist="38100" dir="2700000" algn="tl">
                              <a:srgbClr val="000000">
                                <a:alpha val="43137"/>
                              </a:srgbClr>
                            </a:outerShdw>
                          </a:effectLst>
                        </a:rPr>
                        <a:t>: 0.012</a:t>
                      </a:r>
                    </a:p>
                  </a:txBody>
                  <a:tcPr horzOverflow="overflow"/>
                </a:tc>
                <a:extLst>
                  <a:ext uri="{0D108BD9-81ED-4DB2-BD59-A6C34878D82A}">
                    <a16:rowId xmlns:a16="http://schemas.microsoft.com/office/drawing/2014/main" xmlns="" val="10003"/>
                  </a:ext>
                </a:extLst>
              </a:tr>
              <a:tr h="37341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smtClean="0">
                          <a:ln>
                            <a:noFill/>
                          </a:ln>
                          <a:effectLst>
                            <a:outerShdw blurRad="38100" dist="38100" dir="2700000" algn="tl">
                              <a:srgbClr val="000000">
                                <a:alpha val="43137"/>
                              </a:srgbClr>
                            </a:outerShdw>
                          </a:effectLst>
                        </a:rPr>
                        <a:t>Exposition time per pressure point</a:t>
                      </a:r>
                      <a:endParaRPr kumimoji="0" lang="en-US" sz="20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smtClean="0">
                          <a:ln>
                            <a:noFill/>
                          </a:ln>
                          <a:effectLst/>
                        </a:rPr>
                        <a:t> </a:t>
                      </a:r>
                      <a:r>
                        <a:rPr kumimoji="0" lang="en-US" sz="2000" u="none" strike="noStrike" cap="none" normalizeH="0" baseline="0" dirty="0" smtClean="0">
                          <a:ln>
                            <a:noFill/>
                          </a:ln>
                          <a:effectLst>
                            <a:outerShdw blurRad="38100" dist="38100" dir="2700000" algn="tl">
                              <a:srgbClr val="000000">
                                <a:alpha val="43137"/>
                              </a:srgbClr>
                            </a:outerShdw>
                          </a:effectLst>
                        </a:rPr>
                        <a:t>2-48 h </a:t>
                      </a:r>
                      <a:endParaRPr kumimoji="0" lang="en-US" sz="20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smtClean="0">
                          <a:ln>
                            <a:noFill/>
                          </a:ln>
                          <a:effectLst>
                            <a:outerShdw blurRad="38100" dist="38100" dir="2700000" algn="tl">
                              <a:srgbClr val="000000">
                                <a:alpha val="43137"/>
                              </a:srgbClr>
                            </a:outerShdw>
                          </a:effectLst>
                        </a:rPr>
                        <a:t>12-36 h</a:t>
                      </a:r>
                      <a:endParaRPr kumimoji="0" lang="en-US" sz="2000" b="1" i="0" u="none" strike="noStrike" cap="none" normalizeH="0" baseline="0" dirty="0" smtClean="0">
                        <a:ln>
                          <a:noFill/>
                        </a:ln>
                        <a:solidFill>
                          <a:schemeClr val="accent1">
                            <a:lumMod val="75000"/>
                          </a:schemeClr>
                        </a:solidFill>
                        <a:effectLst>
                          <a:outerShdw blurRad="38100" dist="38100" dir="2700000" algn="tl">
                            <a:srgbClr val="000000">
                              <a:alpha val="43137"/>
                            </a:srgbClr>
                          </a:outerShdw>
                        </a:effectLst>
                        <a:latin typeface="Arial" pitchFamily="34" charset="0"/>
                      </a:endParaRPr>
                    </a:p>
                  </a:txBody>
                  <a:tcPr horzOverflow="overflow"/>
                </a:tc>
                <a:extLst>
                  <a:ext uri="{0D108BD9-81ED-4DB2-BD59-A6C34878D82A}">
                    <a16:rowId xmlns:a16="http://schemas.microsoft.com/office/drawing/2014/main" xmlns="" val="10004"/>
                  </a:ext>
                </a:extLst>
              </a:tr>
              <a:tr h="37341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smtClean="0">
                          <a:ln>
                            <a:noFill/>
                          </a:ln>
                          <a:effectLst>
                            <a:outerShdw blurRad="38100" dist="38100" dir="2700000" algn="tl">
                              <a:srgbClr val="000000">
                                <a:alpha val="43137"/>
                              </a:srgbClr>
                            </a:outerShdw>
                          </a:effectLst>
                        </a:rPr>
                        <a:t>Sample volume</a:t>
                      </a:r>
                      <a:endParaRPr kumimoji="0" lang="en-US" sz="20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smtClean="0">
                          <a:ln>
                            <a:noFill/>
                          </a:ln>
                          <a:effectLst>
                            <a:outerShdw blurRad="38100" dist="38100" dir="2700000" algn="tl">
                              <a:srgbClr val="000000">
                                <a:alpha val="43137"/>
                              </a:srgbClr>
                            </a:outerShdw>
                          </a:effectLst>
                        </a:rPr>
                        <a:t> </a:t>
                      </a:r>
                      <a:r>
                        <a:rPr kumimoji="0" lang="ru-RU" sz="2000" u="none" strike="noStrike" cap="none" normalizeH="0" baseline="0" dirty="0" smtClean="0">
                          <a:ln>
                            <a:noFill/>
                          </a:ln>
                          <a:effectLst>
                            <a:outerShdw blurRad="38100" dist="38100" dir="2700000" algn="tl">
                              <a:srgbClr val="000000">
                                <a:alpha val="43137"/>
                              </a:srgbClr>
                            </a:outerShdw>
                          </a:effectLst>
                        </a:rPr>
                        <a:t>0.0</a:t>
                      </a:r>
                      <a:r>
                        <a:rPr kumimoji="0" lang="en-US" sz="2000" u="none" strike="noStrike" cap="none" normalizeH="0" baseline="0" dirty="0" smtClean="0">
                          <a:ln>
                            <a:noFill/>
                          </a:ln>
                          <a:effectLst>
                            <a:outerShdw blurRad="38100" dist="38100" dir="2700000" algn="tl">
                              <a:srgbClr val="000000">
                                <a:alpha val="43137"/>
                              </a:srgbClr>
                            </a:outerShdw>
                          </a:effectLst>
                        </a:rPr>
                        <a:t>1-2 mm</a:t>
                      </a:r>
                      <a:r>
                        <a:rPr kumimoji="0" lang="ru-RU" sz="2000" u="none" strike="noStrike" cap="none" normalizeH="0" baseline="30000" dirty="0" smtClean="0">
                          <a:ln>
                            <a:noFill/>
                          </a:ln>
                          <a:effectLst>
                            <a:outerShdw blurRad="38100" dist="38100" dir="2700000" algn="tl">
                              <a:srgbClr val="000000">
                                <a:alpha val="43137"/>
                              </a:srgbClr>
                            </a:outerShdw>
                          </a:effectLst>
                        </a:rPr>
                        <a:t>3</a:t>
                      </a:r>
                      <a:r>
                        <a:rPr kumimoji="0" lang="ru-RU" sz="2000" u="none" strike="noStrike" cap="none" normalizeH="0" baseline="0" dirty="0" smtClean="0">
                          <a:ln>
                            <a:noFill/>
                          </a:ln>
                          <a:effectLst>
                            <a:outerShdw blurRad="38100" dist="38100" dir="2700000" algn="tl">
                              <a:srgbClr val="000000">
                                <a:alpha val="43137"/>
                              </a:srgbClr>
                            </a:outerShdw>
                          </a:effectLst>
                        </a:rPr>
                        <a:t> </a:t>
                      </a:r>
                      <a:endParaRPr kumimoji="0" lang="ru-RU" sz="20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defRPr/>
                      </a:pPr>
                      <a:r>
                        <a:rPr kumimoji="0" lang="en-US" sz="2000" u="none" strike="noStrike" cap="none" normalizeH="0" baseline="0" dirty="0" smtClean="0">
                          <a:ln>
                            <a:noFill/>
                          </a:ln>
                          <a:effectLst>
                            <a:outerShdw blurRad="38100" dist="38100" dir="2700000" algn="tl">
                              <a:srgbClr val="000000">
                                <a:alpha val="43137"/>
                              </a:srgbClr>
                            </a:outerShdw>
                          </a:effectLst>
                        </a:rPr>
                        <a:t> 2 mm</a:t>
                      </a:r>
                      <a:r>
                        <a:rPr kumimoji="0" lang="ru-RU" sz="2000" u="none" strike="noStrike" cap="none" normalizeH="0" baseline="30000" dirty="0" smtClean="0">
                          <a:ln>
                            <a:noFill/>
                          </a:ln>
                          <a:effectLst>
                            <a:outerShdw blurRad="38100" dist="38100" dir="2700000" algn="tl">
                              <a:srgbClr val="000000">
                                <a:alpha val="43137"/>
                              </a:srgbClr>
                            </a:outerShdw>
                          </a:effectLst>
                        </a:rPr>
                        <a:t>3</a:t>
                      </a:r>
                      <a:r>
                        <a:rPr kumimoji="0" lang="ru-RU" sz="2000" u="none" strike="noStrike" cap="none" normalizeH="0" baseline="0" dirty="0" smtClean="0">
                          <a:ln>
                            <a:noFill/>
                          </a:ln>
                          <a:effectLst>
                            <a:outerShdw blurRad="38100" dist="38100" dir="2700000" algn="tl">
                              <a:srgbClr val="000000">
                                <a:alpha val="43137"/>
                              </a:srgbClr>
                            </a:outerShdw>
                          </a:effectLst>
                        </a:rPr>
                        <a:t> </a:t>
                      </a:r>
                      <a:endParaRPr kumimoji="0" lang="ru-RU" sz="2000" b="1" i="0" u="none" strike="noStrike" cap="none" normalizeH="0" baseline="0" dirty="0" smtClean="0">
                        <a:ln>
                          <a:noFill/>
                        </a:ln>
                        <a:solidFill>
                          <a:schemeClr val="accent1">
                            <a:lumMod val="75000"/>
                          </a:schemeClr>
                        </a:solidFill>
                        <a:effectLst>
                          <a:outerShdw blurRad="38100" dist="38100" dir="2700000" algn="tl">
                            <a:srgbClr val="000000">
                              <a:alpha val="43137"/>
                            </a:srgbClr>
                          </a:outerShdw>
                        </a:effectLst>
                        <a:latin typeface="Arial" pitchFamily="34" charset="0"/>
                      </a:endParaRPr>
                    </a:p>
                  </a:txBody>
                  <a:tcPr horzOverflow="overflow"/>
                </a:tc>
                <a:extLst>
                  <a:ext uri="{0D108BD9-81ED-4DB2-BD59-A6C34878D82A}">
                    <a16:rowId xmlns:a16="http://schemas.microsoft.com/office/drawing/2014/main" xmlns="" val="10005"/>
                  </a:ext>
                </a:extLst>
              </a:tr>
              <a:tr h="1462242">
                <a:tc>
                  <a:txBody>
                    <a:bodyPr/>
                    <a:lstStyle/>
                    <a:p>
                      <a:pPr marL="0" marR="0" lvl="0" indent="0" algn="l"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smtClean="0">
                          <a:ln>
                            <a:noFill/>
                          </a:ln>
                          <a:effectLst>
                            <a:outerShdw blurRad="38100" dist="38100" dir="2700000" algn="tl">
                              <a:srgbClr val="000000">
                                <a:alpha val="43137"/>
                              </a:srgbClr>
                            </a:outerShdw>
                          </a:effectLst>
                        </a:rPr>
                        <a:t>Pressure range</a:t>
                      </a:r>
                      <a:endParaRPr kumimoji="0" lang="en-US" sz="20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smtClean="0">
                          <a:ln>
                            <a:noFill/>
                          </a:ln>
                          <a:effectLst>
                            <a:outerShdw blurRad="38100" dist="38100" dir="2700000" algn="tl">
                              <a:srgbClr val="000000">
                                <a:alpha val="43137"/>
                              </a:srgbClr>
                            </a:outerShdw>
                          </a:effectLst>
                        </a:rPr>
                        <a:t> 40 </a:t>
                      </a:r>
                      <a:r>
                        <a:rPr kumimoji="0" lang="en-US" sz="2000" u="none" strike="noStrike" cap="none" normalizeH="0" baseline="0" dirty="0" err="1" smtClean="0">
                          <a:ln>
                            <a:noFill/>
                          </a:ln>
                          <a:effectLst>
                            <a:outerShdw blurRad="38100" dist="38100" dir="2700000" algn="tl">
                              <a:srgbClr val="000000">
                                <a:alpha val="43137"/>
                              </a:srgbClr>
                            </a:outerShdw>
                          </a:effectLst>
                        </a:rPr>
                        <a:t>GPa</a:t>
                      </a:r>
                      <a:r>
                        <a:rPr kumimoji="0" lang="en-US" sz="2000" u="none" strike="noStrike" cap="none" normalizeH="0" baseline="0" dirty="0" smtClean="0">
                          <a:ln>
                            <a:noFill/>
                          </a:ln>
                          <a:effectLst>
                            <a:outerShdw blurRad="38100" dist="38100" dir="2700000" algn="tl">
                              <a:srgbClr val="000000">
                                <a:alpha val="43137"/>
                              </a:srgbClr>
                            </a:outerShdw>
                          </a:effectLst>
                        </a:rPr>
                        <a:t> (DAC)</a:t>
                      </a:r>
                      <a:endParaRPr kumimoji="0" lang="ru-RU" sz="2000" u="none" strike="noStrike" cap="none" normalizeH="0" baseline="0" dirty="0" smtClean="0">
                        <a:ln>
                          <a:noFill/>
                        </a:ln>
                        <a:effectLst>
                          <a:outerShdw blurRad="38100" dist="38100" dir="2700000" algn="tl">
                            <a:srgbClr val="000000">
                              <a:alpha val="43137"/>
                            </a:srgbClr>
                          </a:outerShdw>
                        </a:effectLst>
                      </a:endParaRPr>
                    </a:p>
                    <a:p>
                      <a:pPr marL="0" marR="0" lvl="0" indent="0" algn="ctr" defTabSz="914400" rtl="0" eaLnBrk="0" fontAlgn="base" latinLnBrk="0" hangingPunct="0">
                        <a:lnSpc>
                          <a:spcPct val="100000"/>
                        </a:lnSpc>
                        <a:spcBef>
                          <a:spcPct val="0"/>
                        </a:spcBef>
                        <a:spcAft>
                          <a:spcPct val="0"/>
                        </a:spcAft>
                        <a:buClrTx/>
                        <a:buSzTx/>
                        <a:buFontTx/>
                        <a:buNone/>
                        <a:tabLst>
                          <a:tab pos="703263" algn="l"/>
                        </a:tabLst>
                      </a:pPr>
                      <a:r>
                        <a:rPr kumimoji="0" lang="en-US" sz="2000" u="none" strike="noStrike" cap="none" normalizeH="0" baseline="0" dirty="0" smtClean="0">
                          <a:ln>
                            <a:noFill/>
                          </a:ln>
                          <a:effectLst>
                            <a:outerShdw blurRad="38100" dist="38100" dir="2700000" algn="tl">
                              <a:srgbClr val="000000">
                                <a:alpha val="43137"/>
                              </a:srgbClr>
                            </a:outerShdw>
                          </a:effectLst>
                        </a:rPr>
                        <a:t> 10 </a:t>
                      </a:r>
                      <a:r>
                        <a:rPr kumimoji="0" lang="en-US" sz="2000" u="none" strike="noStrike" cap="none" normalizeH="0" baseline="0" dirty="0" err="1" smtClean="0">
                          <a:ln>
                            <a:noFill/>
                          </a:ln>
                          <a:effectLst>
                            <a:outerShdw blurRad="38100" dist="38100" dir="2700000" algn="tl">
                              <a:srgbClr val="000000">
                                <a:alpha val="43137"/>
                              </a:srgbClr>
                            </a:outerShdw>
                          </a:effectLst>
                        </a:rPr>
                        <a:t>GPa</a:t>
                      </a:r>
                      <a:r>
                        <a:rPr kumimoji="0" lang="en-US" sz="2000" u="none" strike="noStrike" cap="none" normalizeH="0" baseline="0" dirty="0" smtClean="0">
                          <a:ln>
                            <a:noFill/>
                          </a:ln>
                          <a:effectLst>
                            <a:outerShdw blurRad="38100" dist="38100" dir="2700000" algn="tl">
                              <a:srgbClr val="000000">
                                <a:alpha val="43137"/>
                              </a:srgbClr>
                            </a:outerShdw>
                          </a:effectLst>
                        </a:rPr>
                        <a:t> (WC)</a:t>
                      </a:r>
                      <a:endParaRPr kumimoji="0" lang="ru-RU" sz="2000" u="none" strike="noStrike" cap="none" normalizeH="0" baseline="0" dirty="0" smtClean="0">
                        <a:ln>
                          <a:noFill/>
                        </a:ln>
                        <a:effectLst>
                          <a:outerShdw blurRad="38100" dist="38100" dir="2700000" algn="tl">
                            <a:srgbClr val="000000">
                              <a:alpha val="43137"/>
                            </a:srgbClr>
                          </a:outerShdw>
                        </a:effectLst>
                      </a:endParaRPr>
                    </a:p>
                    <a:p>
                      <a:pPr marL="0" marR="0" lvl="0" indent="0" algn="ctr" defTabSz="914400" rtl="0" eaLnBrk="0" fontAlgn="base" latinLnBrk="0" hangingPunct="0">
                        <a:lnSpc>
                          <a:spcPct val="100000"/>
                        </a:lnSpc>
                        <a:spcBef>
                          <a:spcPct val="0"/>
                        </a:spcBef>
                        <a:spcAft>
                          <a:spcPct val="0"/>
                        </a:spcAft>
                        <a:buClrTx/>
                        <a:buSzTx/>
                        <a:buFontTx/>
                        <a:buNone/>
                        <a:tabLst>
                          <a:tab pos="703263" algn="l"/>
                        </a:tabLst>
                      </a:pPr>
                      <a:r>
                        <a:rPr kumimoji="0" lang="en-US" sz="2000" u="none" strike="noStrike" cap="none" normalizeH="0" baseline="0" dirty="0" smtClean="0">
                          <a:ln>
                            <a:noFill/>
                          </a:ln>
                          <a:effectLst>
                            <a:outerShdw blurRad="38100" dist="38100" dir="2700000" algn="tl">
                              <a:srgbClr val="000000">
                                <a:alpha val="43137"/>
                              </a:srgbClr>
                            </a:outerShdw>
                          </a:effectLst>
                        </a:rPr>
                        <a:t> 8 </a:t>
                      </a:r>
                      <a:r>
                        <a:rPr kumimoji="0" lang="en-US" sz="2000" u="none" strike="noStrike" cap="none" normalizeH="0" baseline="0" dirty="0" err="1" smtClean="0">
                          <a:ln>
                            <a:noFill/>
                          </a:ln>
                          <a:effectLst>
                            <a:outerShdw blurRad="38100" dist="38100" dir="2700000" algn="tl">
                              <a:srgbClr val="000000">
                                <a:alpha val="43137"/>
                              </a:srgbClr>
                            </a:outerShdw>
                          </a:effectLst>
                        </a:rPr>
                        <a:t>GPa</a:t>
                      </a:r>
                      <a:r>
                        <a:rPr kumimoji="0" lang="en-US" sz="2000" u="none" strike="noStrike" cap="none" normalizeH="0" baseline="0" dirty="0" smtClean="0">
                          <a:ln>
                            <a:noFill/>
                          </a:ln>
                          <a:effectLst>
                            <a:outerShdw blurRad="38100" dist="38100" dir="2700000" algn="tl">
                              <a:srgbClr val="000000">
                                <a:alpha val="43137"/>
                              </a:srgbClr>
                            </a:outerShdw>
                          </a:effectLst>
                        </a:rPr>
                        <a:t> (sapphire anvils)</a:t>
                      </a:r>
                      <a:endParaRPr kumimoji="0" lang="en-US" sz="20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smtClean="0">
                          <a:ln>
                            <a:noFill/>
                          </a:ln>
                          <a:effectLst>
                            <a:outerShdw blurRad="38100" dist="38100" dir="2700000" algn="tl">
                              <a:srgbClr val="000000">
                                <a:alpha val="43137"/>
                              </a:srgbClr>
                            </a:outerShdw>
                          </a:effectLst>
                        </a:rPr>
                        <a:t>10 </a:t>
                      </a:r>
                      <a:r>
                        <a:rPr kumimoji="0" lang="en-US" sz="2000" u="none" strike="noStrike" cap="none" normalizeH="0" baseline="0" dirty="0" err="1" smtClean="0">
                          <a:ln>
                            <a:noFill/>
                          </a:ln>
                          <a:effectLst>
                            <a:outerShdw blurRad="38100" dist="38100" dir="2700000" algn="tl">
                              <a:srgbClr val="000000">
                                <a:alpha val="43137"/>
                              </a:srgbClr>
                            </a:outerShdw>
                          </a:effectLst>
                        </a:rPr>
                        <a:t>GPa</a:t>
                      </a:r>
                      <a:r>
                        <a:rPr kumimoji="0" lang="en-US" sz="2000" u="none" strike="noStrike" cap="none" normalizeH="0" baseline="0" dirty="0" smtClean="0">
                          <a:ln>
                            <a:noFill/>
                          </a:ln>
                          <a:effectLst>
                            <a:outerShdw blurRad="38100" dist="38100" dir="2700000" algn="tl">
                              <a:srgbClr val="000000">
                                <a:alpha val="43137"/>
                              </a:srgbClr>
                            </a:outerShdw>
                          </a:effectLst>
                        </a:rPr>
                        <a:t> (WC anvils)</a:t>
                      </a:r>
                      <a:endParaRPr kumimoji="0" lang="ru-RU" sz="2000" u="none" strike="noStrike" cap="none" normalizeH="0" baseline="0" dirty="0" smtClean="0">
                        <a:ln>
                          <a:noFill/>
                        </a:ln>
                        <a:effectLst>
                          <a:outerShdw blurRad="38100" dist="38100" dir="2700000" algn="tl">
                            <a:srgbClr val="000000">
                              <a:alpha val="43137"/>
                            </a:srgbClr>
                          </a:outerShdw>
                        </a:effectLst>
                      </a:endParaRPr>
                    </a:p>
                    <a:p>
                      <a:pPr marL="0" marR="0" lvl="0" indent="0" algn="ctr" defTabSz="914400" rtl="0" eaLnBrk="0" fontAlgn="base" latinLnBrk="0" hangingPunct="0">
                        <a:lnSpc>
                          <a:spcPct val="100000"/>
                        </a:lnSpc>
                        <a:spcBef>
                          <a:spcPct val="0"/>
                        </a:spcBef>
                        <a:spcAft>
                          <a:spcPct val="0"/>
                        </a:spcAft>
                        <a:buClrTx/>
                        <a:buSzTx/>
                        <a:buFontTx/>
                        <a:buNone/>
                        <a:tabLst>
                          <a:tab pos="703263" algn="l"/>
                        </a:tabLst>
                      </a:pPr>
                      <a:r>
                        <a:rPr kumimoji="0" lang="en-US" sz="2000" u="none" strike="noStrike" cap="none" normalizeH="0" baseline="0" dirty="0" smtClean="0">
                          <a:ln>
                            <a:noFill/>
                          </a:ln>
                          <a:effectLst>
                            <a:outerShdw blurRad="38100" dist="38100" dir="2700000" algn="tl">
                              <a:srgbClr val="000000">
                                <a:alpha val="43137"/>
                              </a:srgbClr>
                            </a:outerShdw>
                          </a:effectLst>
                        </a:rPr>
                        <a:t> 8 </a:t>
                      </a:r>
                      <a:r>
                        <a:rPr kumimoji="0" lang="en-US" sz="2000" u="none" strike="noStrike" cap="none" normalizeH="0" baseline="0" dirty="0" err="1" smtClean="0">
                          <a:ln>
                            <a:noFill/>
                          </a:ln>
                          <a:effectLst>
                            <a:outerShdw blurRad="38100" dist="38100" dir="2700000" algn="tl">
                              <a:srgbClr val="000000">
                                <a:alpha val="43137"/>
                              </a:srgbClr>
                            </a:outerShdw>
                          </a:effectLst>
                        </a:rPr>
                        <a:t>GPa</a:t>
                      </a:r>
                      <a:r>
                        <a:rPr kumimoji="0" lang="en-US" sz="2000" u="none" strike="noStrike" cap="none" normalizeH="0" baseline="0" dirty="0" smtClean="0">
                          <a:ln>
                            <a:noFill/>
                          </a:ln>
                          <a:effectLst>
                            <a:outerShdw blurRad="38100" dist="38100" dir="2700000" algn="tl">
                              <a:srgbClr val="000000">
                                <a:alpha val="43137"/>
                              </a:srgbClr>
                            </a:outerShdw>
                          </a:effectLst>
                        </a:rPr>
                        <a:t> (sapphire anvils)</a:t>
                      </a:r>
                    </a:p>
                    <a:p>
                      <a:pPr marL="0" marR="0" lvl="0" indent="0" algn="ctr" defTabSz="914400" rtl="0" eaLnBrk="0" fontAlgn="base" latinLnBrk="0" hangingPunct="0">
                        <a:lnSpc>
                          <a:spcPct val="100000"/>
                        </a:lnSpc>
                        <a:spcBef>
                          <a:spcPct val="0"/>
                        </a:spcBef>
                        <a:spcAft>
                          <a:spcPct val="0"/>
                        </a:spcAft>
                        <a:buClrTx/>
                        <a:buSzTx/>
                        <a:buFontTx/>
                        <a:buNone/>
                        <a:tabLst>
                          <a:tab pos="703263" algn="l"/>
                        </a:tabLst>
                      </a:pPr>
                      <a:endParaRPr kumimoji="0" lang="en-US" sz="2000" b="1" i="0" u="none" strike="noStrike" cap="none" normalizeH="0" baseline="0" dirty="0" smtClean="0">
                        <a:ln>
                          <a:noFill/>
                        </a:ln>
                        <a:solidFill>
                          <a:schemeClr val="accent1">
                            <a:lumMod val="75000"/>
                          </a:schemeClr>
                        </a:solidFill>
                        <a:effectLst>
                          <a:outerShdw blurRad="38100" dist="38100" dir="2700000" algn="tl">
                            <a:srgbClr val="000000">
                              <a:alpha val="43137"/>
                            </a:srgbClr>
                          </a:outerShdw>
                        </a:effectLst>
                        <a:latin typeface="Arial" pitchFamily="34" charset="0"/>
                      </a:endParaRPr>
                    </a:p>
                  </a:txBody>
                  <a:tcPr horzOverflow="overflow"/>
                </a:tc>
                <a:extLst>
                  <a:ext uri="{0D108BD9-81ED-4DB2-BD59-A6C34878D82A}">
                    <a16:rowId xmlns:a16="http://schemas.microsoft.com/office/drawing/2014/main" xmlns="" val="10006"/>
                  </a:ext>
                </a:extLst>
              </a:tr>
            </a:tbl>
          </a:graphicData>
        </a:graphic>
      </p:graphicFrame>
      <p:sp>
        <p:nvSpPr>
          <p:cNvPr id="9" name="TextBox 8"/>
          <p:cNvSpPr txBox="1"/>
          <p:nvPr/>
        </p:nvSpPr>
        <p:spPr>
          <a:xfrm>
            <a:off x="0" y="6150114"/>
            <a:ext cx="9144000" cy="400110"/>
          </a:xfrm>
          <a:prstGeom prst="rect">
            <a:avLst/>
          </a:prstGeom>
          <a:noFill/>
        </p:spPr>
        <p:txBody>
          <a:bodyPr wrap="square" rtlCol="0">
            <a:spAutoFit/>
          </a:bodyPr>
          <a:lstStyle/>
          <a:p>
            <a:pPr algn="ctr"/>
            <a:r>
              <a:rPr lang="en-US" sz="2000" b="1" dirty="0" smtClean="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total DN</a:t>
            </a:r>
            <a:r>
              <a:rPr lang="ru-RU" sz="2000" b="1" dirty="0" smtClean="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2000" b="1" dirty="0" smtClean="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 gain factor from neutron</a:t>
            </a:r>
            <a:r>
              <a:rPr lang="ru-RU" sz="2000" b="1" dirty="0" smtClean="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smtClean="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flux improving </a:t>
            </a:r>
            <a:r>
              <a:rPr lang="en-US" sz="2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become ~ 60</a:t>
            </a:r>
            <a:endParaRPr lang="ru-RU"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Rectangle 0"/>
          <p:cNvSpPr>
            <a:spLocks noGrp="1" noChangeArrowheads="1"/>
          </p:cNvSpPr>
          <p:nvPr>
            <p:ph type="title"/>
          </p:nvPr>
        </p:nvSpPr>
        <p:spPr>
          <a:xfrm>
            <a:off x="457199" y="-211421"/>
            <a:ext cx="8229600" cy="1143000"/>
          </a:xfrm>
        </p:spPr>
        <p:txBody>
          <a:bodyPr/>
          <a:lstStyle/>
          <a:p>
            <a:pPr algn="ctr" eaLnBrk="1" hangingPunct="1">
              <a:spcBef>
                <a:spcPct val="50000"/>
              </a:spcBef>
              <a:defRPr/>
            </a:pPr>
            <a:r>
              <a:rPr lang="en-US"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DN-6 parameters</a:t>
            </a:r>
            <a:endParaRPr lang="en-US" sz="2000" b="1" dirty="0" smtClean="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270584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cstate="print">
            <a:extLst>
              <a:ext uri="{28A0092B-C50C-407E-A947-70E740481C1C}">
                <a14:useLocalDpi xmlns:a14="http://schemas.microsoft.com/office/drawing/2010/main" val="0"/>
              </a:ext>
            </a:extLst>
          </a:blip>
          <a:srcRect b="25320"/>
          <a:stretch/>
        </p:blipFill>
        <p:spPr>
          <a:xfrm>
            <a:off x="271715" y="837279"/>
            <a:ext cx="5980966" cy="2516185"/>
          </a:xfrm>
          <a:prstGeom prst="rect">
            <a:avLst/>
          </a:prstGeom>
        </p:spPr>
      </p:pic>
      <p:pic>
        <p:nvPicPr>
          <p:cNvPr id="3" name="Picture 2" descr="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271715" y="3493157"/>
            <a:ext cx="2078546" cy="2771719"/>
          </a:xfrm>
          <a:prstGeom prst="rect">
            <a:avLst/>
          </a:prstGeom>
          <a:ln>
            <a:noFill/>
          </a:ln>
          <a:effectLst>
            <a:outerShdw blurRad="190500" algn="tl" rotWithShape="0">
              <a:srgbClr val="000000">
                <a:alpha val="70000"/>
              </a:srgbClr>
            </a:outerShdw>
          </a:effectLst>
        </p:spPr>
      </p:pic>
      <p:sp>
        <p:nvSpPr>
          <p:cNvPr id="5" name="Прямоугольник 4"/>
          <p:cNvSpPr/>
          <p:nvPr/>
        </p:nvSpPr>
        <p:spPr>
          <a:xfrm>
            <a:off x="-58723" y="169333"/>
            <a:ext cx="9202723" cy="584775"/>
          </a:xfrm>
          <a:prstGeom prst="rect">
            <a:avLst/>
          </a:prstGeom>
        </p:spPr>
        <p:txBody>
          <a:bodyPr wrap="square">
            <a:spAutoFit/>
          </a:bodyPr>
          <a:lstStyle/>
          <a:p>
            <a:pPr algn="ct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rPr>
              <a:t>DN-6 diffractometer: </a:t>
            </a:r>
            <a:r>
              <a:rPr lang="en-US" sz="3200" b="1" dirty="0" smtClean="0">
                <a:solidFill>
                  <a:srgbClr val="FF0000"/>
                </a:solidFill>
                <a:effectLst>
                  <a:outerShdw blurRad="38100" dist="38100" dir="2700000" algn="tl">
                    <a:srgbClr val="000000">
                      <a:alpha val="43137"/>
                    </a:srgbClr>
                  </a:outerShdw>
                </a:effectLst>
                <a:latin typeface="Times New Roman" panose="02020603050405020304" pitchFamily="18" charset="0"/>
              </a:rPr>
              <a:t>high pressure anvils and cells</a:t>
            </a:r>
            <a:endParaRPr lang="en-US" sz="3200" dirty="0">
              <a:solidFill>
                <a:srgbClr val="FF0000"/>
              </a:solidFill>
              <a:effectLst>
                <a:outerShdw blurRad="38100" dist="38100" dir="2700000" algn="tl">
                  <a:srgbClr val="000000">
                    <a:alpha val="43137"/>
                  </a:srgbClr>
                </a:outerShdw>
              </a:effectLst>
              <a:latin typeface="Times New Roman" panose="02020603050405020304" pitchFamily="18" charset="0"/>
            </a:endParaRPr>
          </a:p>
        </p:txBody>
      </p:sp>
      <p:pic>
        <p:nvPicPr>
          <p:cNvPr id="6" name="Picture 3" descr="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9215" y="3493157"/>
            <a:ext cx="1910936" cy="27177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84620" y="1565762"/>
            <a:ext cx="1935783" cy="338554"/>
          </a:xfrm>
          <a:prstGeom prst="rect">
            <a:avLst/>
          </a:prstGeom>
          <a:noFill/>
        </p:spPr>
        <p:txBody>
          <a:bodyPr wrap="square" rtlCol="0">
            <a:spAutoFit/>
          </a:bodyPr>
          <a:lstStyle/>
          <a:p>
            <a:r>
              <a:rPr lang="en-US" sz="1600" b="1" dirty="0" smtClean="0">
                <a:solidFill>
                  <a:srgbClr val="C00000"/>
                </a:solidFill>
                <a:effectLst>
                  <a:outerShdw blurRad="38100" dist="38100" dir="2700000" algn="tl">
                    <a:srgbClr val="000000">
                      <a:alpha val="43137"/>
                    </a:srgbClr>
                  </a:outerShdw>
                </a:effectLst>
              </a:rPr>
              <a:t>Culet size - 4 mm </a:t>
            </a:r>
            <a:endParaRPr lang="ru-RU" sz="1600" b="1" dirty="0">
              <a:solidFill>
                <a:srgbClr val="C00000"/>
              </a:solidFill>
              <a:effectLst>
                <a:outerShdw blurRad="38100" dist="38100" dir="2700000" algn="tl">
                  <a:srgbClr val="000000">
                    <a:alpha val="43137"/>
                  </a:srgbClr>
                </a:outerShdw>
              </a:effectLst>
            </a:endParaRPr>
          </a:p>
        </p:txBody>
      </p:sp>
      <p:sp>
        <p:nvSpPr>
          <p:cNvPr id="8" name="TextBox 7"/>
          <p:cNvSpPr txBox="1"/>
          <p:nvPr/>
        </p:nvSpPr>
        <p:spPr>
          <a:xfrm>
            <a:off x="2290228" y="1886812"/>
            <a:ext cx="2423344" cy="338554"/>
          </a:xfrm>
          <a:prstGeom prst="rect">
            <a:avLst/>
          </a:prstGeom>
          <a:noFill/>
        </p:spPr>
        <p:txBody>
          <a:bodyPr wrap="square" rtlCol="0">
            <a:spAutoFit/>
          </a:bodyPr>
          <a:lstStyle/>
          <a:p>
            <a:r>
              <a:rPr lang="en-US" sz="1600" b="1" dirty="0" smtClean="0">
                <a:solidFill>
                  <a:srgbClr val="C00000"/>
                </a:solidFill>
                <a:effectLst>
                  <a:outerShdw blurRad="38100" dist="38100" dir="2700000" algn="tl">
                    <a:srgbClr val="000000">
                      <a:alpha val="43137"/>
                    </a:srgbClr>
                  </a:outerShdw>
                </a:effectLst>
              </a:rPr>
              <a:t>Culet size - 2 mm </a:t>
            </a:r>
            <a:endParaRPr lang="ru-RU" sz="1600" b="1" dirty="0">
              <a:solidFill>
                <a:srgbClr val="C00000"/>
              </a:solidFill>
              <a:effectLst>
                <a:outerShdw blurRad="38100" dist="38100" dir="2700000" algn="tl">
                  <a:srgbClr val="000000">
                    <a:alpha val="43137"/>
                  </a:srgbClr>
                </a:outerShdw>
              </a:effectLst>
            </a:endParaRPr>
          </a:p>
        </p:txBody>
      </p:sp>
      <p:sp>
        <p:nvSpPr>
          <p:cNvPr id="9" name="TextBox 8"/>
          <p:cNvSpPr txBox="1"/>
          <p:nvPr/>
        </p:nvSpPr>
        <p:spPr>
          <a:xfrm>
            <a:off x="3812590" y="1548258"/>
            <a:ext cx="2423344" cy="338554"/>
          </a:xfrm>
          <a:prstGeom prst="rect">
            <a:avLst/>
          </a:prstGeom>
          <a:noFill/>
        </p:spPr>
        <p:txBody>
          <a:bodyPr wrap="square" rtlCol="0">
            <a:spAutoFit/>
          </a:bodyPr>
          <a:lstStyle/>
          <a:p>
            <a:r>
              <a:rPr lang="en-US" sz="1600" b="1" dirty="0" smtClean="0">
                <a:solidFill>
                  <a:srgbClr val="C00000"/>
                </a:solidFill>
                <a:effectLst>
                  <a:outerShdw blurRad="38100" dist="38100" dir="2700000" algn="tl">
                    <a:srgbClr val="000000">
                      <a:alpha val="43137"/>
                    </a:srgbClr>
                  </a:outerShdw>
                </a:effectLst>
              </a:rPr>
              <a:t>Culet size – 0,4 ÷ 1,2 mm</a:t>
            </a:r>
            <a:endParaRPr lang="ru-RU" sz="1600" b="1" dirty="0">
              <a:solidFill>
                <a:srgbClr val="C00000"/>
              </a:solidFill>
              <a:effectLst>
                <a:outerShdw blurRad="38100" dist="38100" dir="2700000" algn="tl">
                  <a:srgbClr val="000000">
                    <a:alpha val="43137"/>
                  </a:srgbClr>
                </a:outerShdw>
              </a:effectLst>
            </a:endParaRPr>
          </a:p>
        </p:txBody>
      </p:sp>
      <p:sp>
        <p:nvSpPr>
          <p:cNvPr id="10" name="TextBox 9"/>
          <p:cNvSpPr txBox="1"/>
          <p:nvPr/>
        </p:nvSpPr>
        <p:spPr>
          <a:xfrm>
            <a:off x="6689685" y="921530"/>
            <a:ext cx="2151916" cy="92333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dirty="0" smtClean="0"/>
              <a:t>Types of anvils used in high pressure experiments</a:t>
            </a:r>
            <a:endParaRPr lang="ru-RU" dirty="0"/>
          </a:p>
        </p:txBody>
      </p:sp>
      <p:sp>
        <p:nvSpPr>
          <p:cNvPr id="11" name="TextBox 10"/>
          <p:cNvSpPr txBox="1"/>
          <p:nvPr/>
        </p:nvSpPr>
        <p:spPr>
          <a:xfrm>
            <a:off x="6689685" y="3493157"/>
            <a:ext cx="2151916" cy="92333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dirty="0" smtClean="0"/>
              <a:t>Types of cells used in high pressure experiments</a:t>
            </a:r>
            <a:endParaRPr lang="ru-RU" dirty="0"/>
          </a:p>
        </p:txBody>
      </p:sp>
      <p:pic>
        <p:nvPicPr>
          <p:cNvPr id="13" name="Рисунок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35458" y="3572764"/>
            <a:ext cx="1918920" cy="2558560"/>
          </a:xfrm>
          <a:prstGeom prst="rect">
            <a:avLst/>
          </a:prstGeom>
          <a:ln>
            <a:noFill/>
          </a:ln>
          <a:effectLst>
            <a:outerShdw blurRad="190500" algn="tl" rotWithShape="0">
              <a:srgbClr val="000000">
                <a:alpha val="70000"/>
              </a:srgbClr>
            </a:outerShdw>
          </a:effectLst>
        </p:spPr>
      </p:pic>
      <p:sp>
        <p:nvSpPr>
          <p:cNvPr id="14" name="TextBox 13"/>
          <p:cNvSpPr txBox="1"/>
          <p:nvPr/>
        </p:nvSpPr>
        <p:spPr>
          <a:xfrm>
            <a:off x="1331287" y="6264876"/>
            <a:ext cx="2151916" cy="369332"/>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dirty="0" smtClean="0"/>
              <a:t>Sapphire anvils cells</a:t>
            </a:r>
            <a:endParaRPr lang="ru-RU" dirty="0"/>
          </a:p>
        </p:txBody>
      </p:sp>
      <p:sp>
        <p:nvSpPr>
          <p:cNvPr id="15" name="TextBox 14"/>
          <p:cNvSpPr txBox="1"/>
          <p:nvPr/>
        </p:nvSpPr>
        <p:spPr>
          <a:xfrm>
            <a:off x="4490236" y="6214495"/>
            <a:ext cx="2151916" cy="369332"/>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dirty="0" smtClean="0"/>
              <a:t>Diamond anvils cells</a:t>
            </a:r>
            <a:endParaRPr lang="ru-RU" dirty="0"/>
          </a:p>
        </p:txBody>
      </p:sp>
      <p:pic>
        <p:nvPicPr>
          <p:cNvPr id="16" name="Рисунок 15"/>
          <p:cNvPicPr>
            <a:picLocks noChangeAspect="1"/>
          </p:cNvPicPr>
          <p:nvPr/>
        </p:nvPicPr>
        <p:blipFill>
          <a:blip r:embed="rId7"/>
          <a:stretch>
            <a:fillRect/>
          </a:stretch>
        </p:blipFill>
        <p:spPr>
          <a:xfrm>
            <a:off x="6771061" y="4479508"/>
            <a:ext cx="2070540" cy="1651816"/>
          </a:xfrm>
          <a:prstGeom prst="rect">
            <a:avLst/>
          </a:prstGeom>
          <a:ln>
            <a:noFill/>
          </a:ln>
          <a:effectLst>
            <a:outerShdw blurRad="190500" algn="tl" rotWithShape="0">
              <a:srgbClr val="000000">
                <a:alpha val="70000"/>
              </a:srgbClr>
            </a:outerShdw>
          </a:effectLst>
        </p:spPr>
      </p:pic>
      <p:sp>
        <p:nvSpPr>
          <p:cNvPr id="17" name="Прямоугольник 16"/>
          <p:cNvSpPr/>
          <p:nvPr/>
        </p:nvSpPr>
        <p:spPr>
          <a:xfrm>
            <a:off x="7060181" y="6186744"/>
            <a:ext cx="1721946" cy="369332"/>
          </a:xfrm>
          <a:prstGeom prst="rect">
            <a:avLst/>
          </a:prstGeom>
        </p:spPr>
        <p:txBody>
          <a:bodyPr wrap="none">
            <a:spAutoFit/>
          </a:bodyPr>
          <a:lstStyle/>
          <a:p>
            <a:r>
              <a:rPr lang="en-US" b="1" dirty="0" err="1">
                <a:latin typeface="Arial Narrow" panose="020B0606020202030204" pitchFamily="34" charset="0"/>
              </a:rPr>
              <a:t>Almax</a:t>
            </a:r>
            <a:r>
              <a:rPr lang="en-US" b="1" dirty="0">
                <a:latin typeface="Arial Narrow" panose="020B0606020202030204" pitchFamily="34" charset="0"/>
              </a:rPr>
              <a:t> Plate DAC</a:t>
            </a:r>
            <a:endParaRPr lang="ru-RU" dirty="0"/>
          </a:p>
        </p:txBody>
      </p:sp>
    </p:spTree>
    <p:extLst>
      <p:ext uri="{BB962C8B-B14F-4D97-AF65-F5344CB8AC3E}">
        <p14:creationId xmlns:p14="http://schemas.microsoft.com/office/powerpoint/2010/main" val="57237647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676016" y="184962"/>
            <a:ext cx="7722563" cy="1077218"/>
          </a:xfrm>
          <a:prstGeom prst="rect">
            <a:avLst/>
          </a:prstGeom>
        </p:spPr>
        <p:txBody>
          <a:bodyPr wrap="none">
            <a:spAutoFit/>
          </a:bodyPr>
          <a:lstStyle/>
          <a:p>
            <a:pPr algn="ctr"/>
            <a:r>
              <a:rPr lang="en-US" sz="3200" b="1" dirty="0" smtClean="0">
                <a:solidFill>
                  <a:srgbClr val="FF0000"/>
                </a:solidFill>
                <a:effectLst>
                  <a:outerShdw blurRad="38100" dist="38100" dir="2700000" algn="tl">
                    <a:srgbClr val="000000">
                      <a:alpha val="43137"/>
                    </a:srgbClr>
                  </a:outerShdw>
                </a:effectLst>
                <a:latin typeface="Times New Roman" panose="02020603050405020304" pitchFamily="18" charset="0"/>
              </a:rPr>
              <a:t>DN-6 diffractometer: </a:t>
            </a:r>
          </a:p>
          <a:p>
            <a:pPr algn="ctr"/>
            <a:r>
              <a:rPr lang="en-US" sz="3200" b="1" dirty="0" smtClean="0">
                <a:solidFill>
                  <a:srgbClr val="FF0000"/>
                </a:solidFill>
                <a:effectLst>
                  <a:outerShdw blurRad="38100" dist="38100" dir="2700000" algn="tl">
                    <a:srgbClr val="000000">
                      <a:alpha val="43137"/>
                    </a:srgbClr>
                  </a:outerShdw>
                </a:effectLst>
                <a:latin typeface="Times New Roman" panose="02020603050405020304" pitchFamily="18" charset="0"/>
              </a:rPr>
              <a:t>Experiments with standard sapphire anvils</a:t>
            </a:r>
            <a:endParaRPr lang="en-US" sz="4000" dirty="0">
              <a:solidFill>
                <a:srgbClr val="FF0000"/>
              </a:solidFill>
              <a:effectLst>
                <a:outerShdw blurRad="38100" dist="38100" dir="2700000" algn="tl">
                  <a:srgbClr val="000000">
                    <a:alpha val="43137"/>
                  </a:srgbClr>
                </a:outerShdw>
              </a:effectLst>
              <a:latin typeface="Times New Roman" panose="02020603050405020304" pitchFamily="18" charset="0"/>
            </a:endParaRPr>
          </a:p>
        </p:txBody>
      </p:sp>
      <p:pic>
        <p:nvPicPr>
          <p:cNvPr id="15" name="Picture 3" descr="2"/>
          <p:cNvPicPr>
            <a:picLocks noChangeAspect="1" noChangeArrowheads="1"/>
          </p:cNvPicPr>
          <p:nvPr/>
        </p:nvPicPr>
        <p:blipFill>
          <a:blip r:embed="rId4"/>
          <a:srcRect/>
          <a:stretch>
            <a:fillRect/>
          </a:stretch>
        </p:blipFill>
        <p:spPr bwMode="auto">
          <a:xfrm>
            <a:off x="849313" y="1846263"/>
            <a:ext cx="2981325" cy="4675187"/>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16" name="Таблица 15"/>
          <p:cNvGraphicFramePr>
            <a:graphicFrameLocks noGrp="1"/>
          </p:cNvGraphicFramePr>
          <p:nvPr>
            <p:extLst>
              <p:ext uri="{D42A27DB-BD31-4B8C-83A1-F6EECF244321}">
                <p14:modId xmlns:p14="http://schemas.microsoft.com/office/powerpoint/2010/main" val="3694346995"/>
              </p:ext>
            </p:extLst>
          </p:nvPr>
        </p:nvGraphicFramePr>
        <p:xfrm>
          <a:off x="4213939" y="2430346"/>
          <a:ext cx="4610582" cy="1767840"/>
        </p:xfrm>
        <a:graphic>
          <a:graphicData uri="http://schemas.openxmlformats.org/drawingml/2006/table">
            <a:tbl>
              <a:tblPr firstRow="1" bandRow="1">
                <a:effectLst>
                  <a:outerShdw blurRad="50800" dist="38100" dir="2700000" algn="tl" rotWithShape="0">
                    <a:prstClr val="black">
                      <a:alpha val="40000"/>
                    </a:prstClr>
                  </a:outerShdw>
                </a:effectLst>
                <a:tableStyleId>{21E4AEA4-8DFA-4A89-87EB-49C32662AFE0}</a:tableStyleId>
              </a:tblPr>
              <a:tblGrid>
                <a:gridCol w="2993861">
                  <a:extLst>
                    <a:ext uri="{9D8B030D-6E8A-4147-A177-3AD203B41FA5}">
                      <a16:colId xmlns:a16="http://schemas.microsoft.com/office/drawing/2014/main" xmlns="" val="20000"/>
                    </a:ext>
                  </a:extLst>
                </a:gridCol>
                <a:gridCol w="1616721">
                  <a:extLst>
                    <a:ext uri="{9D8B030D-6E8A-4147-A177-3AD203B41FA5}">
                      <a16:colId xmlns:a16="http://schemas.microsoft.com/office/drawing/2014/main" xmlns="" val="20001"/>
                    </a:ext>
                  </a:extLst>
                </a:gridCol>
              </a:tblGrid>
              <a:tr h="196489">
                <a:tc>
                  <a:txBody>
                    <a:bodyPr/>
                    <a:lstStyle/>
                    <a:p>
                      <a:pPr algn="ctr"/>
                      <a:r>
                        <a:rPr lang="en-US" sz="1800" dirty="0" smtClean="0">
                          <a:effectLst>
                            <a:outerShdw blurRad="38100" dist="38100" dir="2700000" algn="tl">
                              <a:srgbClr val="000000">
                                <a:alpha val="43137"/>
                              </a:srgbClr>
                            </a:outerShdw>
                          </a:effectLst>
                        </a:rPr>
                        <a:t>Sample</a:t>
                      </a:r>
                      <a:endParaRPr lang="ru-RU" sz="1800" dirty="0">
                        <a:effectLst>
                          <a:outerShdw blurRad="38100" dist="38100" dir="2700000" algn="tl">
                            <a:srgbClr val="000000">
                              <a:alpha val="43137"/>
                            </a:srgbClr>
                          </a:outerShdw>
                        </a:effectLst>
                      </a:endParaRPr>
                    </a:p>
                  </a:txBody>
                  <a:tcPr/>
                </a:tc>
                <a:tc>
                  <a:txBody>
                    <a:bodyPr/>
                    <a:lstStyle/>
                    <a:p>
                      <a:pPr algn="ctr"/>
                      <a:r>
                        <a:rPr lang="en-US" sz="1800" dirty="0" smtClean="0">
                          <a:effectLst>
                            <a:outerShdw blurRad="38100" dist="38100" dir="2700000" algn="tl">
                              <a:srgbClr val="000000">
                                <a:alpha val="43137"/>
                              </a:srgbClr>
                            </a:outerShdw>
                          </a:effectLst>
                        </a:rPr>
                        <a:t>Pressure</a:t>
                      </a:r>
                      <a:endParaRPr lang="ru-RU" sz="1800"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xmlns="" val="10000"/>
                  </a:ext>
                </a:extLst>
              </a:tr>
              <a:tr h="376605">
                <a:tc>
                  <a:txBody>
                    <a:bodyPr/>
                    <a:lstStyle/>
                    <a:p>
                      <a:pPr algn="ctr"/>
                      <a:r>
                        <a:rPr lang="en-US" sz="2000" dirty="0" smtClean="0">
                          <a:effectLst>
                            <a:outerShdw blurRad="38100" dist="38100" dir="2700000" algn="tl">
                              <a:srgbClr val="000000">
                                <a:alpha val="43137"/>
                              </a:srgbClr>
                            </a:outerShdw>
                          </a:effectLst>
                        </a:rPr>
                        <a:t>YCo</a:t>
                      </a:r>
                      <a:r>
                        <a:rPr lang="en-US" sz="2000" baseline="-25000" dirty="0" smtClean="0">
                          <a:effectLst>
                            <a:outerShdw blurRad="38100" dist="38100" dir="2700000" algn="tl">
                              <a:srgbClr val="000000">
                                <a:alpha val="43137"/>
                              </a:srgbClr>
                            </a:outerShdw>
                          </a:effectLst>
                        </a:rPr>
                        <a:t>4</a:t>
                      </a:r>
                      <a:r>
                        <a:rPr lang="en-US" sz="2000" dirty="0" smtClean="0">
                          <a:effectLst>
                            <a:outerShdw blurRad="38100" dist="38100" dir="2700000" algn="tl">
                              <a:srgbClr val="000000">
                                <a:alpha val="43137"/>
                              </a:srgbClr>
                            </a:outerShdw>
                          </a:effectLst>
                        </a:rPr>
                        <a:t>B (abs </a:t>
                      </a:r>
                      <a:r>
                        <a:rPr lang="en-US" sz="2000" dirty="0" err="1" smtClean="0">
                          <a:effectLst>
                            <a:outerShdw blurRad="38100" dist="38100" dir="2700000" algn="tl">
                              <a:srgbClr val="000000">
                                <a:alpha val="43137"/>
                              </a:srgbClr>
                            </a:outerShdw>
                          </a:effectLst>
                        </a:rPr>
                        <a:t>xs</a:t>
                      </a:r>
                      <a:r>
                        <a:rPr lang="en-US" sz="2000" dirty="0" smtClean="0">
                          <a:effectLst>
                            <a:outerShdw blurRad="38100" dist="38100" dir="2700000" algn="tl">
                              <a:srgbClr val="000000">
                                <a:alpha val="43137"/>
                              </a:srgbClr>
                            </a:outerShdw>
                          </a:effectLst>
                        </a:rPr>
                        <a:t>(</a:t>
                      </a:r>
                      <a:r>
                        <a:rPr lang="en-US" sz="2000" baseline="30000" dirty="0" smtClean="0">
                          <a:effectLst>
                            <a:outerShdw blurRad="38100" dist="38100" dir="2700000" algn="tl">
                              <a:srgbClr val="000000">
                                <a:alpha val="43137"/>
                              </a:srgbClr>
                            </a:outerShdw>
                          </a:effectLst>
                        </a:rPr>
                        <a:t>10</a:t>
                      </a:r>
                      <a:r>
                        <a:rPr lang="en-US" sz="2000" dirty="0" smtClean="0">
                          <a:effectLst>
                            <a:outerShdw blurRad="38100" dist="38100" dir="2700000" algn="tl">
                              <a:srgbClr val="000000">
                                <a:alpha val="43137"/>
                              </a:srgbClr>
                            </a:outerShdw>
                          </a:effectLst>
                        </a:rPr>
                        <a:t>B))=3835 barn</a:t>
                      </a:r>
                      <a:endParaRPr lang="ru-RU" sz="2000" b="1" baseline="-25000" dirty="0">
                        <a:effectLst>
                          <a:outerShdw blurRad="38100" dist="38100" dir="2700000" algn="tl">
                            <a:srgbClr val="000000">
                              <a:alpha val="43137"/>
                            </a:srgbClr>
                          </a:outerShdw>
                        </a:effectLst>
                      </a:endParaRPr>
                    </a:p>
                  </a:txBody>
                  <a:tcPr/>
                </a:tc>
                <a:tc>
                  <a:txBody>
                    <a:bodyPr/>
                    <a:lstStyle/>
                    <a:p>
                      <a:pPr algn="ctr"/>
                      <a:r>
                        <a:rPr lang="en-US" sz="2000" dirty="0" smtClean="0">
                          <a:effectLst>
                            <a:outerShdw blurRad="38100" dist="38100" dir="2700000" algn="tl">
                              <a:srgbClr val="000000">
                                <a:alpha val="43137"/>
                              </a:srgbClr>
                            </a:outerShdw>
                          </a:effectLst>
                        </a:rPr>
                        <a:t>6.8</a:t>
                      </a:r>
                      <a:r>
                        <a:rPr lang="ru-RU" sz="2000" baseline="0" dirty="0" smtClean="0">
                          <a:effectLst>
                            <a:outerShdw blurRad="38100" dist="38100" dir="2700000" algn="tl">
                              <a:srgbClr val="000000">
                                <a:alpha val="43137"/>
                              </a:srgbClr>
                            </a:outerShdw>
                          </a:effectLst>
                        </a:rPr>
                        <a:t> </a:t>
                      </a:r>
                      <a:r>
                        <a:rPr lang="en-US" sz="2000" baseline="0" dirty="0" err="1" smtClean="0">
                          <a:effectLst>
                            <a:outerShdw blurRad="38100" dist="38100" dir="2700000" algn="tl">
                              <a:srgbClr val="000000">
                                <a:alpha val="43137"/>
                              </a:srgbClr>
                            </a:outerShdw>
                          </a:effectLst>
                        </a:rPr>
                        <a:t>GPa</a:t>
                      </a:r>
                      <a:endParaRPr lang="ru-RU" sz="2000" b="1" dirty="0">
                        <a:solidFill>
                          <a:schemeClr val="accent6">
                            <a:lumMod val="75000"/>
                          </a:schemeClr>
                        </a:solidFill>
                        <a:effectLst>
                          <a:outerShdw blurRad="38100" dist="38100" dir="2700000" algn="tl">
                            <a:srgbClr val="000000">
                              <a:alpha val="43137"/>
                            </a:srgbClr>
                          </a:outerShdw>
                        </a:effectLst>
                      </a:endParaRPr>
                    </a:p>
                  </a:txBody>
                  <a:tcPr/>
                </a:tc>
                <a:extLst>
                  <a:ext uri="{0D108BD9-81ED-4DB2-BD59-A6C34878D82A}">
                    <a16:rowId xmlns:a16="http://schemas.microsoft.com/office/drawing/2014/main" xmlns="" val="10001"/>
                  </a:ext>
                </a:extLst>
              </a:tr>
              <a:tr h="37660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effectLst>
                            <a:outerShdw blurRad="38100" dist="38100" dir="2700000" algn="tl">
                              <a:srgbClr val="000000">
                                <a:alpha val="43137"/>
                              </a:srgbClr>
                            </a:outerShdw>
                          </a:effectLst>
                        </a:rPr>
                        <a:t>DyMnO</a:t>
                      </a:r>
                      <a:r>
                        <a:rPr lang="en-US" sz="2000" baseline="-25000" dirty="0" smtClean="0">
                          <a:effectLst>
                            <a:outerShdw blurRad="38100" dist="38100" dir="2700000" algn="tl">
                              <a:srgbClr val="000000">
                                <a:alpha val="43137"/>
                              </a:srgbClr>
                            </a:outerShdw>
                          </a:effectLst>
                        </a:rPr>
                        <a:t>3 </a:t>
                      </a:r>
                      <a:r>
                        <a:rPr lang="en-US" sz="2000" dirty="0" smtClean="0">
                          <a:effectLst>
                            <a:outerShdw blurRad="38100" dist="38100" dir="2700000" algn="tl">
                              <a:srgbClr val="000000">
                                <a:alpha val="43137"/>
                              </a:srgbClr>
                            </a:outerShdw>
                          </a:effectLst>
                        </a:rPr>
                        <a:t>(abs </a:t>
                      </a:r>
                      <a:r>
                        <a:rPr lang="en-US" sz="2000" dirty="0" err="1" smtClean="0">
                          <a:effectLst>
                            <a:outerShdw blurRad="38100" dist="38100" dir="2700000" algn="tl">
                              <a:srgbClr val="000000">
                                <a:alpha val="43137"/>
                              </a:srgbClr>
                            </a:outerShdw>
                          </a:effectLst>
                        </a:rPr>
                        <a:t>xs</a:t>
                      </a:r>
                      <a:r>
                        <a:rPr lang="en-US" sz="2000" dirty="0" smtClean="0">
                          <a:effectLst>
                            <a:outerShdw blurRad="38100" dist="38100" dir="2700000" algn="tl">
                              <a:srgbClr val="000000">
                                <a:alpha val="43137"/>
                              </a:srgbClr>
                            </a:outerShdw>
                          </a:effectLst>
                        </a:rPr>
                        <a:t>(</a:t>
                      </a:r>
                      <a:r>
                        <a:rPr lang="en-US" sz="2000" baseline="0" dirty="0" err="1" smtClean="0">
                          <a:effectLst>
                            <a:outerShdw blurRad="38100" dist="38100" dir="2700000" algn="tl">
                              <a:srgbClr val="000000">
                                <a:alpha val="43137"/>
                              </a:srgbClr>
                            </a:outerShdw>
                          </a:effectLst>
                        </a:rPr>
                        <a:t>Dy</a:t>
                      </a:r>
                      <a:r>
                        <a:rPr lang="en-US" sz="2000" dirty="0" smtClean="0">
                          <a:effectLst>
                            <a:outerShdw blurRad="38100" dist="38100" dir="2700000" algn="tl">
                              <a:srgbClr val="000000">
                                <a:alpha val="43137"/>
                              </a:srgbClr>
                            </a:outerShdw>
                          </a:effectLst>
                        </a:rPr>
                        <a:t>))=2840 barn</a:t>
                      </a:r>
                      <a:endParaRPr lang="ru-RU" sz="2000" b="1" baseline="-25000" dirty="0" smtClean="0">
                        <a:effectLst>
                          <a:outerShdw blurRad="38100" dist="38100" dir="2700000" algn="tl">
                            <a:srgbClr val="000000">
                              <a:alpha val="43137"/>
                            </a:srgbClr>
                          </a:outerShdw>
                        </a:effectLst>
                      </a:endParaRPr>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ru-RU" sz="2000" dirty="0" smtClean="0">
                          <a:effectLst>
                            <a:outerShdw blurRad="38100" dist="38100" dir="2700000" algn="tl">
                              <a:srgbClr val="000000">
                                <a:alpha val="43137"/>
                              </a:srgbClr>
                            </a:outerShdw>
                          </a:effectLst>
                        </a:rPr>
                        <a:t>7</a:t>
                      </a:r>
                      <a:r>
                        <a:rPr lang="ru-RU" sz="2000" baseline="0" dirty="0" smtClean="0">
                          <a:effectLst>
                            <a:outerShdw blurRad="38100" dist="38100" dir="2700000" algn="tl">
                              <a:srgbClr val="000000">
                                <a:alpha val="43137"/>
                              </a:srgbClr>
                            </a:outerShdw>
                          </a:effectLst>
                        </a:rPr>
                        <a:t> </a:t>
                      </a:r>
                      <a:r>
                        <a:rPr lang="en-US" sz="2000" baseline="0" dirty="0" err="1" smtClean="0">
                          <a:effectLst>
                            <a:outerShdw blurRad="38100" dist="38100" dir="2700000" algn="tl">
                              <a:srgbClr val="000000">
                                <a:alpha val="43137"/>
                              </a:srgbClr>
                            </a:outerShdw>
                          </a:effectLst>
                        </a:rPr>
                        <a:t>GPa</a:t>
                      </a:r>
                      <a:endParaRPr lang="ru-RU" sz="2000" b="1" dirty="0">
                        <a:solidFill>
                          <a:schemeClr val="accent6">
                            <a:lumMod val="75000"/>
                          </a:schemeClr>
                        </a:solidFill>
                        <a:effectLst>
                          <a:outerShdw blurRad="38100" dist="38100" dir="2700000" algn="tl">
                            <a:srgbClr val="000000">
                              <a:alpha val="43137"/>
                            </a:srgbClr>
                          </a:outerShdw>
                        </a:effectLst>
                      </a:endParaRPr>
                    </a:p>
                  </a:txBody>
                  <a:tcPr/>
                </a:tc>
                <a:extLst>
                  <a:ext uri="{0D108BD9-81ED-4DB2-BD59-A6C34878D82A}">
                    <a16:rowId xmlns:a16="http://schemas.microsoft.com/office/drawing/2014/main" xmlns="" val="10002"/>
                  </a:ext>
                </a:extLst>
              </a:tr>
            </a:tbl>
          </a:graphicData>
        </a:graphic>
      </p:graphicFrame>
      <p:sp>
        <p:nvSpPr>
          <p:cNvPr id="2" name="TextBox 1"/>
          <p:cNvSpPr txBox="1"/>
          <p:nvPr/>
        </p:nvSpPr>
        <p:spPr>
          <a:xfrm>
            <a:off x="4009758" y="1384598"/>
            <a:ext cx="4814763" cy="923330"/>
          </a:xfrm>
          <a:prstGeom prst="rect">
            <a:avLst/>
          </a:prstGeom>
          <a:noFill/>
        </p:spPr>
        <p:txBody>
          <a:bodyPr wrap="square" rtlCol="0">
            <a:spAutoFit/>
          </a:bodyPr>
          <a:lstStyle/>
          <a:p>
            <a:r>
              <a:rPr lang="en-US" dirty="0" smtClean="0"/>
              <a:t>Conventional high-pressure diffraction experiments with compounds </a:t>
            </a:r>
          </a:p>
          <a:p>
            <a:r>
              <a:rPr lang="en-US" dirty="0" smtClean="0"/>
              <a:t>with high absorption cross section elements</a:t>
            </a:r>
          </a:p>
        </p:txBody>
      </p:sp>
      <p:graphicFrame>
        <p:nvGraphicFramePr>
          <p:cNvPr id="17" name="Объект 3"/>
          <p:cNvGraphicFramePr>
            <a:graphicFrameLocks noChangeAspect="1"/>
          </p:cNvGraphicFramePr>
          <p:nvPr>
            <p:extLst>
              <p:ext uri="{D42A27DB-BD31-4B8C-83A1-F6EECF244321}">
                <p14:modId xmlns:p14="http://schemas.microsoft.com/office/powerpoint/2010/main" val="2797719492"/>
              </p:ext>
            </p:extLst>
          </p:nvPr>
        </p:nvGraphicFramePr>
        <p:xfrm>
          <a:off x="5743254" y="4496490"/>
          <a:ext cx="3487760" cy="2081316"/>
        </p:xfrm>
        <a:graphic>
          <a:graphicData uri="http://schemas.openxmlformats.org/presentationml/2006/ole">
            <mc:AlternateContent xmlns:mc="http://schemas.openxmlformats.org/markup-compatibility/2006">
              <mc:Choice xmlns:v="urn:schemas-microsoft-com:vml" Requires="v">
                <p:oleObj spid="_x0000_s2235" name="Graph" r:id="rId5" imgW="4155034" imgH="2901696" progId="Origin50.Graph">
                  <p:embed/>
                </p:oleObj>
              </mc:Choice>
              <mc:Fallback>
                <p:oleObj name="Graph" r:id="rId5" imgW="4155034" imgH="2901696" progId="Origin50.Graph">
                  <p:embed/>
                  <p:pic>
                    <p:nvPicPr>
                      <p:cNvPr id="13316" name="Объект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3254" y="4496490"/>
                        <a:ext cx="3487760" cy="2081316"/>
                      </a:xfrm>
                      <a:prstGeom prst="rect">
                        <a:avLst/>
                      </a:prstGeom>
                      <a:noFill/>
                      <a:ln>
                        <a:noFill/>
                      </a:ln>
                    </p:spPr>
                  </p:pic>
                </p:oleObj>
              </mc:Fallback>
            </mc:AlternateContent>
          </a:graphicData>
        </a:graphic>
      </p:graphicFrame>
      <p:sp>
        <p:nvSpPr>
          <p:cNvPr id="12" name="Прямоугольник 11"/>
          <p:cNvSpPr/>
          <p:nvPr/>
        </p:nvSpPr>
        <p:spPr>
          <a:xfrm>
            <a:off x="4139788" y="4389645"/>
            <a:ext cx="2277351" cy="923330"/>
          </a:xfrm>
          <a:prstGeom prst="rect">
            <a:avLst/>
          </a:prstGeom>
        </p:spPr>
        <p:txBody>
          <a:bodyPr wrap="square">
            <a:spAutoFit/>
          </a:bodyPr>
          <a:lstStyle/>
          <a:p>
            <a:r>
              <a:rPr lang="en-US" b="1" dirty="0" err="1" smtClean="0">
                <a:effectLst>
                  <a:outerShdw blurRad="38100" dist="38100" dir="2700000" algn="tl">
                    <a:srgbClr val="000000">
                      <a:alpha val="43137"/>
                    </a:srgbClr>
                  </a:outerShdw>
                </a:effectLst>
              </a:rPr>
              <a:t>multiferroic</a:t>
            </a:r>
            <a:r>
              <a:rPr lang="en-US" b="1" dirty="0" smtClean="0">
                <a:effectLst>
                  <a:outerShdw blurRad="38100" dist="38100" dir="2700000" algn="tl">
                    <a:srgbClr val="000000">
                      <a:alpha val="43137"/>
                    </a:srgbClr>
                  </a:outerShdw>
                </a:effectLst>
              </a:rPr>
              <a:t>  DyMnO</a:t>
            </a:r>
            <a:r>
              <a:rPr lang="en-US" b="1" baseline="-25000" dirty="0" smtClean="0">
                <a:effectLst>
                  <a:outerShdw blurRad="38100" dist="38100" dir="2700000" algn="tl">
                    <a:srgbClr val="000000">
                      <a:alpha val="43137"/>
                    </a:srgbClr>
                  </a:outerShdw>
                </a:effectLst>
              </a:rPr>
              <a:t>3 </a:t>
            </a:r>
            <a:r>
              <a:rPr lang="en-US" b="1" dirty="0" smtClean="0">
                <a:effectLst>
                  <a:outerShdw blurRad="38100" dist="38100" dir="2700000" algn="tl">
                    <a:srgbClr val="000000">
                      <a:alpha val="43137"/>
                    </a:srgbClr>
                  </a:outerShdw>
                </a:effectLst>
              </a:rPr>
              <a:t>with complex magnetic structure</a:t>
            </a:r>
            <a:endParaRPr lang="ru-RU" dirty="0"/>
          </a:p>
        </p:txBody>
      </p:sp>
      <p:pic>
        <p:nvPicPr>
          <p:cNvPr id="18" name="Рисунок 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59079" y="5312975"/>
            <a:ext cx="1384175" cy="145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676669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rotWithShape="1">
          <a:blip r:embed="rId3" cstate="print">
            <a:extLst>
              <a:ext uri="{28A0092B-C50C-407E-A947-70E740481C1C}">
                <a14:useLocalDpi xmlns:a14="http://schemas.microsoft.com/office/drawing/2010/main" val="0"/>
              </a:ext>
            </a:extLst>
          </a:blip>
          <a:srcRect l="3012" t="7068" r="10392" b="3176"/>
          <a:stretch/>
        </p:blipFill>
        <p:spPr bwMode="auto">
          <a:xfrm>
            <a:off x="800734" y="4252692"/>
            <a:ext cx="3706512" cy="2557411"/>
          </a:xfrm>
          <a:prstGeom prst="rect">
            <a:avLst/>
          </a:prstGeom>
          <a:ln>
            <a:noFill/>
          </a:ln>
          <a:extLst>
            <a:ext uri="{53640926-AAD7-44D8-BBD7-CCE9431645EC}">
              <a14:shadowObscured xmlns:a14="http://schemas.microsoft.com/office/drawing/2010/main"/>
            </a:ext>
          </a:extLst>
        </p:spPr>
      </p:pic>
      <p:pic>
        <p:nvPicPr>
          <p:cNvPr id="3" name="Рисунок 2"/>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101000"/>
                    </a14:imgEffect>
                  </a14:imgLayer>
                </a14:imgProps>
              </a:ext>
              <a:ext uri="{28A0092B-C50C-407E-A947-70E740481C1C}">
                <a14:useLocalDpi xmlns:a14="http://schemas.microsoft.com/office/drawing/2010/main" val="0"/>
              </a:ext>
            </a:extLst>
          </a:blip>
          <a:srcRect l="21194" t="39565" r="51848" b="40226"/>
          <a:stretch/>
        </p:blipFill>
        <p:spPr>
          <a:xfrm>
            <a:off x="942355" y="1238402"/>
            <a:ext cx="3220995" cy="1342768"/>
          </a:xfrm>
          <a:prstGeom prst="rect">
            <a:avLst/>
          </a:prstGeom>
        </p:spPr>
      </p:pic>
      <p:sp>
        <p:nvSpPr>
          <p:cNvPr id="4" name="Прямоугольник 3"/>
          <p:cNvSpPr/>
          <p:nvPr/>
        </p:nvSpPr>
        <p:spPr>
          <a:xfrm>
            <a:off x="165272" y="182946"/>
            <a:ext cx="8484458" cy="1077218"/>
          </a:xfrm>
          <a:prstGeom prst="rect">
            <a:avLst/>
          </a:prstGeom>
        </p:spPr>
        <p:txBody>
          <a:bodyPr wrap="square">
            <a:spAutoFit/>
          </a:bodyPr>
          <a:lstStyle/>
          <a:p>
            <a:pPr algn="ct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rPr>
              <a:t>DN-6 diffractometer: </a:t>
            </a:r>
          </a:p>
          <a:p>
            <a:pPr algn="ct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rPr>
              <a:t>e</a:t>
            </a:r>
            <a:r>
              <a:rPr lang="en-US" sz="3200" b="1" dirty="0" smtClean="0">
                <a:solidFill>
                  <a:srgbClr val="FF0000"/>
                </a:solidFill>
                <a:effectLst>
                  <a:outerShdw blurRad="38100" dist="38100" dir="2700000" algn="tl">
                    <a:srgbClr val="000000">
                      <a:alpha val="43137"/>
                    </a:srgbClr>
                  </a:outerShdw>
                </a:effectLst>
                <a:latin typeface="Times New Roman" panose="02020603050405020304" pitchFamily="18" charset="0"/>
              </a:rPr>
              <a:t>xperiments with small </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rPr>
              <a:t>sapphire anvils</a:t>
            </a:r>
            <a:endParaRPr lang="en-US" sz="3200" dirty="0">
              <a:solidFill>
                <a:srgbClr val="FF0000"/>
              </a:solidFill>
              <a:effectLst>
                <a:outerShdw blurRad="38100" dist="38100" dir="2700000" algn="tl">
                  <a:srgbClr val="000000">
                    <a:alpha val="43137"/>
                  </a:srgbClr>
                </a:outerShdw>
              </a:effectLst>
              <a:latin typeface="Times New Roman" panose="02020603050405020304" pitchFamily="18" charset="0"/>
            </a:endParaRPr>
          </a:p>
        </p:txBody>
      </p:sp>
      <p:sp>
        <p:nvSpPr>
          <p:cNvPr id="5" name="Стрелка вправо 4"/>
          <p:cNvSpPr/>
          <p:nvPr/>
        </p:nvSpPr>
        <p:spPr>
          <a:xfrm>
            <a:off x="2388961" y="1722958"/>
            <a:ext cx="749643" cy="3954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800734" y="2702011"/>
            <a:ext cx="1963049" cy="1569660"/>
          </a:xfrm>
          <a:prstGeom prst="rect">
            <a:avLst/>
          </a:prstGeom>
          <a:noFill/>
        </p:spPr>
        <p:txBody>
          <a:bodyPr wrap="square" rtlCol="0">
            <a:spAutoFit/>
          </a:bodyPr>
          <a:lstStyle/>
          <a:p>
            <a:pPr algn="ctr"/>
            <a:endParaRPr lang="en-US" sz="1600" b="1" dirty="0" smtClean="0">
              <a:effectLst>
                <a:outerShdw blurRad="38100" dist="38100" dir="2700000" algn="tl">
                  <a:srgbClr val="000000">
                    <a:alpha val="43137"/>
                  </a:srgbClr>
                </a:outerShdw>
              </a:effectLst>
            </a:endParaRPr>
          </a:p>
          <a:p>
            <a:pPr algn="ctr"/>
            <a:r>
              <a:rPr lang="en-US" sz="1600" b="1" dirty="0" smtClean="0">
                <a:effectLst>
                  <a:outerShdw blurRad="38100" dist="38100" dir="2700000" algn="tl">
                    <a:srgbClr val="000000">
                      <a:alpha val="43137"/>
                    </a:srgbClr>
                  </a:outerShdw>
                </a:effectLst>
              </a:rPr>
              <a:t>H</a:t>
            </a:r>
            <a:r>
              <a:rPr lang="ru-RU" sz="1600" b="1" dirty="0" smtClean="0">
                <a:effectLst>
                  <a:outerShdw blurRad="38100" dist="38100" dir="2700000" algn="tl">
                    <a:srgbClr val="000000">
                      <a:alpha val="43137"/>
                    </a:srgbClr>
                  </a:outerShdw>
                </a:effectLst>
              </a:rPr>
              <a:t> </a:t>
            </a:r>
            <a:r>
              <a:rPr lang="en-US" sz="1600" b="1" dirty="0" smtClean="0">
                <a:effectLst>
                  <a:outerShdw blurRad="38100" dist="38100" dir="2700000" algn="tl">
                    <a:srgbClr val="000000">
                      <a:alpha val="43137"/>
                    </a:srgbClr>
                  </a:outerShdw>
                </a:effectLst>
              </a:rPr>
              <a:t> </a:t>
            </a:r>
            <a:r>
              <a:rPr lang="en-US" sz="1600" b="1" dirty="0">
                <a:effectLst>
                  <a:outerShdw blurRad="38100" dist="38100" dir="2700000" algn="tl">
                    <a:srgbClr val="000000">
                      <a:alpha val="43137"/>
                    </a:srgbClr>
                  </a:outerShdw>
                </a:effectLst>
              </a:rPr>
              <a:t>= </a:t>
            </a:r>
            <a:r>
              <a:rPr lang="en-US" sz="1600" b="1" dirty="0" smtClean="0">
                <a:effectLst>
                  <a:outerShdw blurRad="38100" dist="38100" dir="2700000" algn="tl">
                    <a:srgbClr val="000000">
                      <a:alpha val="43137"/>
                    </a:srgbClr>
                  </a:outerShdw>
                </a:effectLst>
              </a:rPr>
              <a:t>1</a:t>
            </a:r>
            <a:r>
              <a:rPr lang="ru-RU" sz="1600" b="1" dirty="0" smtClean="0">
                <a:effectLst>
                  <a:outerShdw blurRad="38100" dist="38100" dir="2700000" algn="tl">
                    <a:srgbClr val="000000">
                      <a:alpha val="43137"/>
                    </a:srgbClr>
                  </a:outerShdw>
                </a:effectLst>
              </a:rPr>
              <a:t> </a:t>
            </a:r>
            <a:r>
              <a:rPr lang="en-US" sz="1600" b="1" dirty="0" smtClean="0">
                <a:effectLst>
                  <a:outerShdw blurRad="38100" dist="38100" dir="2700000" algn="tl">
                    <a:srgbClr val="000000">
                      <a:alpha val="43137"/>
                    </a:srgbClr>
                  </a:outerShdw>
                </a:effectLst>
              </a:rPr>
              <a:t>mm</a:t>
            </a:r>
            <a:endParaRPr lang="ru-RU" sz="1600" b="1" dirty="0">
              <a:effectLst>
                <a:outerShdw blurRad="38100" dist="38100" dir="2700000" algn="tl">
                  <a:srgbClr val="000000">
                    <a:alpha val="43137"/>
                  </a:srgbClr>
                </a:outerShdw>
              </a:effectLst>
            </a:endParaRPr>
          </a:p>
          <a:p>
            <a:pPr algn="ctr"/>
            <a:r>
              <a:rPr lang="en-US" sz="1600" b="1" dirty="0" smtClean="0">
                <a:effectLst>
                  <a:outerShdw blurRad="38100" dist="38100" dir="2700000" algn="tl">
                    <a:srgbClr val="000000">
                      <a:alpha val="43137"/>
                    </a:srgbClr>
                  </a:outerShdw>
                </a:effectLst>
              </a:rPr>
              <a:t>D= 2 mm</a:t>
            </a:r>
            <a:endParaRPr lang="ru-RU" sz="1600" b="1" dirty="0">
              <a:effectLst>
                <a:outerShdw blurRad="38100" dist="38100" dir="2700000" algn="tl">
                  <a:srgbClr val="000000">
                    <a:alpha val="43137"/>
                  </a:srgbClr>
                </a:outerShdw>
              </a:effectLst>
            </a:endParaRPr>
          </a:p>
          <a:p>
            <a:pPr algn="ctr"/>
            <a:r>
              <a:rPr lang="en-US" sz="2400" b="1" dirty="0" smtClean="0">
                <a:solidFill>
                  <a:srgbClr val="FF0000"/>
                </a:solidFill>
                <a:effectLst>
                  <a:outerShdw blurRad="38100" dist="38100" dir="2700000" algn="tl">
                    <a:srgbClr val="000000">
                      <a:alpha val="43137"/>
                    </a:srgbClr>
                  </a:outerShdw>
                </a:effectLst>
              </a:rPr>
              <a:t>V~3 mm</a:t>
            </a:r>
            <a:r>
              <a:rPr lang="en-US" sz="2400" b="1" baseline="30000" dirty="0" smtClean="0">
                <a:solidFill>
                  <a:srgbClr val="FF0000"/>
                </a:solidFill>
                <a:effectLst>
                  <a:outerShdw blurRad="38100" dist="38100" dir="2700000" algn="tl">
                    <a:srgbClr val="000000">
                      <a:alpha val="43137"/>
                    </a:srgbClr>
                  </a:outerShdw>
                </a:effectLst>
              </a:rPr>
              <a:t>3</a:t>
            </a:r>
          </a:p>
          <a:p>
            <a:pPr algn="ctr"/>
            <a:r>
              <a:rPr lang="en-US" sz="2400" b="1" dirty="0" smtClean="0">
                <a:solidFill>
                  <a:srgbClr val="FF0000"/>
                </a:solidFill>
                <a:effectLst>
                  <a:outerShdw blurRad="38100" dist="38100" dir="2700000" algn="tl">
                    <a:srgbClr val="000000">
                      <a:alpha val="43137"/>
                    </a:srgbClr>
                  </a:outerShdw>
                </a:effectLst>
              </a:rPr>
              <a:t>P</a:t>
            </a:r>
            <a:r>
              <a:rPr lang="en-US" sz="2400" b="1" baseline="-25000" dirty="0" smtClean="0">
                <a:solidFill>
                  <a:srgbClr val="FF0000"/>
                </a:solidFill>
                <a:effectLst>
                  <a:outerShdw blurRad="38100" dist="38100" dir="2700000" algn="tl">
                    <a:srgbClr val="000000">
                      <a:alpha val="43137"/>
                    </a:srgbClr>
                  </a:outerShdw>
                </a:effectLst>
              </a:rPr>
              <a:t>max</a:t>
            </a:r>
            <a:r>
              <a:rPr lang="en-US" sz="2400" b="1" dirty="0" smtClean="0">
                <a:solidFill>
                  <a:srgbClr val="FF0000"/>
                </a:solidFill>
                <a:effectLst>
                  <a:outerShdw blurRad="38100" dist="38100" dir="2700000" algn="tl">
                    <a:srgbClr val="000000">
                      <a:alpha val="43137"/>
                    </a:srgbClr>
                  </a:outerShdw>
                </a:effectLst>
              </a:rPr>
              <a:t>~8 GPa</a:t>
            </a:r>
            <a:endParaRPr lang="ru-RU" sz="2400" b="1" dirty="0">
              <a:solidFill>
                <a:srgbClr val="FF0000"/>
              </a:solidFill>
              <a:effectLst>
                <a:outerShdw blurRad="38100" dist="38100" dir="2700000" algn="tl">
                  <a:srgbClr val="000000">
                    <a:alpha val="43137"/>
                  </a:srgbClr>
                </a:outerShdw>
              </a:effectLst>
            </a:endParaRPr>
          </a:p>
        </p:txBody>
      </p:sp>
      <p:sp>
        <p:nvSpPr>
          <p:cNvPr id="7" name="TextBox 6"/>
          <p:cNvSpPr txBox="1"/>
          <p:nvPr/>
        </p:nvSpPr>
        <p:spPr>
          <a:xfrm>
            <a:off x="942355" y="2559408"/>
            <a:ext cx="1935783" cy="338554"/>
          </a:xfrm>
          <a:prstGeom prst="rect">
            <a:avLst/>
          </a:prstGeom>
          <a:noFill/>
        </p:spPr>
        <p:txBody>
          <a:bodyPr wrap="square" rtlCol="0">
            <a:spAutoFit/>
          </a:bodyPr>
          <a:lstStyle/>
          <a:p>
            <a:r>
              <a:rPr lang="en-US" sz="1600" b="1" dirty="0" smtClean="0">
                <a:solidFill>
                  <a:srgbClr val="C00000"/>
                </a:solidFill>
                <a:effectLst>
                  <a:outerShdw blurRad="38100" dist="38100" dir="2700000" algn="tl">
                    <a:srgbClr val="000000">
                      <a:alpha val="43137"/>
                    </a:srgbClr>
                  </a:outerShdw>
                </a:effectLst>
              </a:rPr>
              <a:t>Culet size is 4 mm </a:t>
            </a:r>
            <a:endParaRPr lang="ru-RU" sz="1600" b="1" dirty="0">
              <a:solidFill>
                <a:srgbClr val="C00000"/>
              </a:solidFill>
              <a:effectLst>
                <a:outerShdw blurRad="38100" dist="38100" dir="2700000" algn="tl">
                  <a:srgbClr val="000000">
                    <a:alpha val="43137"/>
                  </a:srgbClr>
                </a:outerShdw>
              </a:effectLst>
            </a:endParaRPr>
          </a:p>
        </p:txBody>
      </p:sp>
      <p:sp>
        <p:nvSpPr>
          <p:cNvPr id="8" name="TextBox 7"/>
          <p:cNvSpPr txBox="1"/>
          <p:nvPr/>
        </p:nvSpPr>
        <p:spPr>
          <a:xfrm>
            <a:off x="2763783" y="2785085"/>
            <a:ext cx="1960880" cy="2031325"/>
          </a:xfrm>
          <a:prstGeom prst="rect">
            <a:avLst/>
          </a:prstGeom>
          <a:noFill/>
        </p:spPr>
        <p:txBody>
          <a:bodyPr wrap="square" rtlCol="0">
            <a:spAutoFit/>
          </a:bodyPr>
          <a:lstStyle/>
          <a:p>
            <a:pPr algn="ctr"/>
            <a:endParaRPr lang="en-US" sz="1000" b="1" dirty="0" smtClean="0">
              <a:effectLst>
                <a:outerShdw blurRad="38100" dist="38100" dir="2700000" algn="tl">
                  <a:srgbClr val="000000">
                    <a:alpha val="43137"/>
                  </a:srgbClr>
                </a:outerShdw>
              </a:effectLst>
            </a:endParaRPr>
          </a:p>
          <a:p>
            <a:pPr algn="ctr"/>
            <a:r>
              <a:rPr lang="en-US" sz="1600" b="1" dirty="0" smtClean="0">
                <a:effectLst>
                  <a:outerShdw blurRad="38100" dist="38100" dir="2700000" algn="tl">
                    <a:srgbClr val="000000">
                      <a:alpha val="43137"/>
                    </a:srgbClr>
                  </a:outerShdw>
                </a:effectLst>
              </a:rPr>
              <a:t>H</a:t>
            </a:r>
            <a:r>
              <a:rPr lang="ru-RU" sz="1600" b="1" dirty="0" smtClean="0">
                <a:effectLst>
                  <a:outerShdw blurRad="38100" dist="38100" dir="2700000" algn="tl">
                    <a:srgbClr val="000000">
                      <a:alpha val="43137"/>
                    </a:srgbClr>
                  </a:outerShdw>
                </a:effectLst>
              </a:rPr>
              <a:t> </a:t>
            </a:r>
            <a:r>
              <a:rPr lang="en-US" sz="1600" b="1" dirty="0" smtClean="0">
                <a:effectLst>
                  <a:outerShdw blurRad="38100" dist="38100" dir="2700000" algn="tl">
                    <a:srgbClr val="000000">
                      <a:alpha val="43137"/>
                    </a:srgbClr>
                  </a:outerShdw>
                </a:effectLst>
              </a:rPr>
              <a:t> </a:t>
            </a:r>
            <a:r>
              <a:rPr lang="en-US" sz="1600" b="1" dirty="0">
                <a:effectLst>
                  <a:outerShdw blurRad="38100" dist="38100" dir="2700000" algn="tl">
                    <a:srgbClr val="000000">
                      <a:alpha val="43137"/>
                    </a:srgbClr>
                  </a:outerShdw>
                </a:effectLst>
              </a:rPr>
              <a:t>= </a:t>
            </a:r>
            <a:r>
              <a:rPr lang="en-US" sz="1600" b="1" dirty="0" smtClean="0">
                <a:effectLst>
                  <a:outerShdw blurRad="38100" dist="38100" dir="2700000" algn="tl">
                    <a:srgbClr val="000000">
                      <a:alpha val="43137"/>
                    </a:srgbClr>
                  </a:outerShdw>
                </a:effectLst>
              </a:rPr>
              <a:t>0.4</a:t>
            </a:r>
            <a:r>
              <a:rPr lang="ru-RU" sz="1600" b="1" dirty="0" smtClean="0">
                <a:effectLst>
                  <a:outerShdw blurRad="38100" dist="38100" dir="2700000" algn="tl">
                    <a:srgbClr val="000000">
                      <a:alpha val="43137"/>
                    </a:srgbClr>
                  </a:outerShdw>
                </a:effectLst>
              </a:rPr>
              <a:t> </a:t>
            </a:r>
            <a:r>
              <a:rPr lang="en-US" sz="1600" b="1" dirty="0" smtClean="0">
                <a:effectLst>
                  <a:outerShdw blurRad="38100" dist="38100" dir="2700000" algn="tl">
                    <a:srgbClr val="000000">
                      <a:alpha val="43137"/>
                    </a:srgbClr>
                  </a:outerShdw>
                </a:effectLst>
              </a:rPr>
              <a:t>mm</a:t>
            </a:r>
            <a:endParaRPr lang="ru-RU" sz="1600" b="1" dirty="0">
              <a:effectLst>
                <a:outerShdw blurRad="38100" dist="38100" dir="2700000" algn="tl">
                  <a:srgbClr val="000000">
                    <a:alpha val="43137"/>
                  </a:srgbClr>
                </a:outerShdw>
              </a:effectLst>
            </a:endParaRPr>
          </a:p>
          <a:p>
            <a:pPr algn="ctr"/>
            <a:r>
              <a:rPr lang="en-US" sz="1600" b="1" dirty="0" smtClean="0">
                <a:effectLst>
                  <a:outerShdw blurRad="38100" dist="38100" dir="2700000" algn="tl">
                    <a:srgbClr val="000000">
                      <a:alpha val="43137"/>
                    </a:srgbClr>
                  </a:outerShdw>
                </a:effectLst>
              </a:rPr>
              <a:t>D= 0.8 mm</a:t>
            </a:r>
            <a:endParaRPr lang="ru-RU" sz="1600" b="1" dirty="0">
              <a:effectLst>
                <a:outerShdw blurRad="38100" dist="38100" dir="2700000" algn="tl">
                  <a:srgbClr val="000000">
                    <a:alpha val="43137"/>
                  </a:srgbClr>
                </a:outerShdw>
              </a:effectLst>
            </a:endParaRPr>
          </a:p>
          <a:p>
            <a:pPr algn="ctr"/>
            <a:r>
              <a:rPr lang="en-US" sz="2400" b="1" dirty="0" smtClean="0">
                <a:solidFill>
                  <a:srgbClr val="FF0000"/>
                </a:solidFill>
                <a:effectLst>
                  <a:outerShdw blurRad="38100" dist="38100" dir="2700000" algn="tl">
                    <a:srgbClr val="000000">
                      <a:alpha val="43137"/>
                    </a:srgbClr>
                  </a:outerShdw>
                </a:effectLst>
              </a:rPr>
              <a:t>V~0.2 mm</a:t>
            </a:r>
            <a:r>
              <a:rPr lang="en-US" sz="2400" b="1" baseline="30000" dirty="0" smtClean="0">
                <a:solidFill>
                  <a:srgbClr val="FF0000"/>
                </a:solidFill>
                <a:effectLst>
                  <a:outerShdw blurRad="38100" dist="38100" dir="2700000" algn="tl">
                    <a:srgbClr val="000000">
                      <a:alpha val="43137"/>
                    </a:srgbClr>
                  </a:outerShdw>
                </a:effectLst>
              </a:rPr>
              <a:t>3</a:t>
            </a:r>
            <a:endParaRPr lang="ru-RU" sz="2400" b="1" baseline="30000" dirty="0" smtClean="0">
              <a:solidFill>
                <a:srgbClr val="FF0000"/>
              </a:solidFill>
              <a:effectLst>
                <a:outerShdw blurRad="38100" dist="38100" dir="2700000" algn="tl">
                  <a:srgbClr val="000000">
                    <a:alpha val="43137"/>
                  </a:srgbClr>
                </a:outerShdw>
              </a:effectLst>
            </a:endParaRPr>
          </a:p>
          <a:p>
            <a:pPr algn="ctr"/>
            <a:r>
              <a:rPr lang="en-US" sz="2400" b="1" dirty="0" err="1" smtClean="0">
                <a:solidFill>
                  <a:srgbClr val="FF0000"/>
                </a:solidFill>
                <a:effectLst>
                  <a:outerShdw blurRad="38100" dist="38100" dir="2700000" algn="tl">
                    <a:srgbClr val="000000">
                      <a:alpha val="43137"/>
                    </a:srgbClr>
                  </a:outerShdw>
                </a:effectLst>
              </a:rPr>
              <a:t>P</a:t>
            </a:r>
            <a:r>
              <a:rPr lang="en-US" sz="2400" b="1" baseline="-25000" dirty="0" err="1" smtClean="0">
                <a:solidFill>
                  <a:srgbClr val="FF0000"/>
                </a:solidFill>
                <a:effectLst>
                  <a:outerShdw blurRad="38100" dist="38100" dir="2700000" algn="tl">
                    <a:srgbClr val="000000">
                      <a:alpha val="43137"/>
                    </a:srgbClr>
                  </a:outerShdw>
                </a:effectLst>
              </a:rPr>
              <a:t>max</a:t>
            </a:r>
            <a:r>
              <a:rPr lang="en-US" sz="2400" b="1" dirty="0" smtClean="0">
                <a:solidFill>
                  <a:srgbClr val="FF0000"/>
                </a:solidFill>
                <a:effectLst>
                  <a:outerShdw blurRad="38100" dist="38100" dir="2700000" algn="tl">
                    <a:srgbClr val="000000">
                      <a:alpha val="43137"/>
                    </a:srgbClr>
                  </a:outerShdw>
                </a:effectLst>
              </a:rPr>
              <a:t>~</a:t>
            </a:r>
            <a:r>
              <a:rPr lang="ru-RU" sz="2400" b="1" dirty="0" smtClean="0">
                <a:solidFill>
                  <a:srgbClr val="FF0000"/>
                </a:solidFill>
                <a:effectLst>
                  <a:outerShdw blurRad="38100" dist="38100" dir="2700000" algn="tl">
                    <a:srgbClr val="000000">
                      <a:alpha val="43137"/>
                    </a:srgbClr>
                  </a:outerShdw>
                </a:effectLst>
              </a:rPr>
              <a:t>13</a:t>
            </a:r>
            <a:r>
              <a:rPr lang="en-US" sz="2400" b="1" dirty="0" smtClean="0">
                <a:solidFill>
                  <a:srgbClr val="FF0000"/>
                </a:solidFill>
                <a:effectLst>
                  <a:outerShdw blurRad="38100" dist="38100" dir="2700000" algn="tl">
                    <a:srgbClr val="000000">
                      <a:alpha val="43137"/>
                    </a:srgbClr>
                  </a:outerShdw>
                </a:effectLst>
              </a:rPr>
              <a:t> GPa</a:t>
            </a:r>
            <a:endParaRPr lang="ru-RU" sz="2400" b="1" dirty="0">
              <a:solidFill>
                <a:srgbClr val="FF0000"/>
              </a:solidFill>
              <a:effectLst>
                <a:outerShdw blurRad="38100" dist="38100" dir="2700000" algn="tl">
                  <a:srgbClr val="000000">
                    <a:alpha val="43137"/>
                  </a:srgbClr>
                </a:outerShdw>
              </a:effectLst>
            </a:endParaRPr>
          </a:p>
          <a:p>
            <a:pPr algn="ctr"/>
            <a:endParaRPr lang="ru-RU" sz="3600" b="1" dirty="0">
              <a:solidFill>
                <a:srgbClr val="FF0000"/>
              </a:solidFill>
              <a:effectLst>
                <a:outerShdw blurRad="38100" dist="38100" dir="2700000" algn="tl">
                  <a:srgbClr val="000000">
                    <a:alpha val="43137"/>
                  </a:srgbClr>
                </a:outerShdw>
              </a:effectLst>
            </a:endParaRPr>
          </a:p>
        </p:txBody>
      </p:sp>
      <p:sp>
        <p:nvSpPr>
          <p:cNvPr id="9" name="TextBox 8"/>
          <p:cNvSpPr txBox="1"/>
          <p:nvPr/>
        </p:nvSpPr>
        <p:spPr>
          <a:xfrm>
            <a:off x="2854089" y="2559408"/>
            <a:ext cx="2423344" cy="338554"/>
          </a:xfrm>
          <a:prstGeom prst="rect">
            <a:avLst/>
          </a:prstGeom>
          <a:noFill/>
        </p:spPr>
        <p:txBody>
          <a:bodyPr wrap="square" rtlCol="0">
            <a:spAutoFit/>
          </a:bodyPr>
          <a:lstStyle/>
          <a:p>
            <a:r>
              <a:rPr lang="en-US" sz="1600" b="1" dirty="0" smtClean="0">
                <a:solidFill>
                  <a:srgbClr val="C00000"/>
                </a:solidFill>
                <a:effectLst>
                  <a:outerShdw blurRad="38100" dist="38100" dir="2700000" algn="tl">
                    <a:srgbClr val="000000">
                      <a:alpha val="43137"/>
                    </a:srgbClr>
                  </a:outerShdw>
                </a:effectLst>
              </a:rPr>
              <a:t>Culet size is 2 mm </a:t>
            </a:r>
            <a:endParaRPr lang="ru-RU" sz="1600" b="1" dirty="0">
              <a:solidFill>
                <a:srgbClr val="C00000"/>
              </a:solidFill>
              <a:effectLst>
                <a:outerShdw blurRad="38100" dist="38100" dir="2700000" algn="tl">
                  <a:srgbClr val="000000">
                    <a:alpha val="43137"/>
                  </a:srgbClr>
                </a:outerShdw>
              </a:effectLst>
            </a:endParaRPr>
          </a:p>
        </p:txBody>
      </p:sp>
      <p:sp>
        <p:nvSpPr>
          <p:cNvPr id="10" name="TextBox 9"/>
          <p:cNvSpPr txBox="1"/>
          <p:nvPr/>
        </p:nvSpPr>
        <p:spPr>
          <a:xfrm>
            <a:off x="4682225" y="4300589"/>
            <a:ext cx="4084320" cy="2185214"/>
          </a:xfrm>
          <a:prstGeom prst="rect">
            <a:avLst/>
          </a:prstGeom>
          <a:noFill/>
        </p:spPr>
        <p:txBody>
          <a:bodyPr wrap="square" rtlCol="0">
            <a:spAutoFit/>
          </a:bodyPr>
          <a:lstStyle/>
          <a:p>
            <a:pPr algn="ctr"/>
            <a:r>
              <a:rPr lang="en-US" sz="2400" b="1" dirty="0"/>
              <a:t>Copper(II) oxide</a:t>
            </a:r>
            <a:r>
              <a:rPr lang="en-US" sz="2400" b="1" dirty="0" smtClean="0">
                <a:solidFill>
                  <a:schemeClr val="accent6">
                    <a:lumMod val="75000"/>
                  </a:schemeClr>
                </a:solidFill>
                <a:effectLst>
                  <a:outerShdw blurRad="38100" dist="38100" dir="2700000" algn="tl">
                    <a:srgbClr val="000000">
                      <a:alpha val="43137"/>
                    </a:srgbClr>
                  </a:outerShdw>
                </a:effectLst>
              </a:rPr>
              <a:t> </a:t>
            </a:r>
            <a:r>
              <a:rPr lang="en-US" sz="2400" b="1" dirty="0" err="1" smtClean="0">
                <a:solidFill>
                  <a:schemeClr val="accent6">
                    <a:lumMod val="75000"/>
                  </a:schemeClr>
                </a:solidFill>
                <a:effectLst>
                  <a:outerShdw blurRad="38100" dist="38100" dir="2700000" algn="tl">
                    <a:srgbClr val="000000">
                      <a:alpha val="43137"/>
                    </a:srgbClr>
                  </a:outerShdw>
                </a:effectLst>
              </a:rPr>
              <a:t>CuO</a:t>
            </a:r>
            <a:r>
              <a:rPr lang="en-US" sz="2400" b="1" dirty="0" smtClean="0">
                <a:solidFill>
                  <a:schemeClr val="accent6">
                    <a:lumMod val="75000"/>
                  </a:schemeClr>
                </a:solidFill>
                <a:effectLst>
                  <a:outerShdw blurRad="38100" dist="38100" dir="2700000" algn="tl">
                    <a:srgbClr val="000000">
                      <a:alpha val="43137"/>
                    </a:srgbClr>
                  </a:outerShdw>
                </a:effectLst>
              </a:rPr>
              <a:t> </a:t>
            </a:r>
          </a:p>
          <a:p>
            <a:pPr algn="ctr"/>
            <a:r>
              <a:rPr lang="en-US" b="1" dirty="0" smtClean="0">
                <a:solidFill>
                  <a:srgbClr val="FF0000"/>
                </a:solidFill>
                <a:effectLst>
                  <a:outerShdw blurRad="38100" dist="38100" dir="2700000" algn="tl">
                    <a:srgbClr val="000000">
                      <a:alpha val="43137"/>
                    </a:srgbClr>
                  </a:outerShdw>
                </a:effectLst>
              </a:rPr>
              <a:t>Pressure up to 11 </a:t>
            </a:r>
            <a:r>
              <a:rPr lang="en-US" b="1" dirty="0" err="1" smtClean="0">
                <a:solidFill>
                  <a:srgbClr val="FF0000"/>
                </a:solidFill>
                <a:effectLst>
                  <a:outerShdw blurRad="38100" dist="38100" dir="2700000" algn="tl">
                    <a:srgbClr val="000000">
                      <a:alpha val="43137"/>
                    </a:srgbClr>
                  </a:outerShdw>
                </a:effectLst>
              </a:rPr>
              <a:t>Gpa</a:t>
            </a:r>
            <a:endParaRPr lang="en-US" b="1" dirty="0" smtClean="0">
              <a:solidFill>
                <a:srgbClr val="FF0000"/>
              </a:solidFill>
              <a:effectLst>
                <a:outerShdw blurRad="38100" dist="38100" dir="2700000" algn="tl">
                  <a:srgbClr val="000000">
                    <a:alpha val="43137"/>
                  </a:srgbClr>
                </a:outerShdw>
              </a:effectLst>
            </a:endParaRPr>
          </a:p>
          <a:p>
            <a:pPr algn="ctr"/>
            <a:r>
              <a:rPr lang="en-US" b="1" dirty="0" smtClean="0">
                <a:solidFill>
                  <a:srgbClr val="FF0000"/>
                </a:solidFill>
                <a:effectLst>
                  <a:outerShdw blurRad="38100" dist="38100" dir="2700000" algn="tl">
                    <a:srgbClr val="000000">
                      <a:alpha val="43137"/>
                    </a:srgbClr>
                  </a:outerShdw>
                </a:effectLst>
              </a:rPr>
              <a:t>Temperature down to 4 K</a:t>
            </a:r>
          </a:p>
          <a:p>
            <a:pPr algn="ctr"/>
            <a:r>
              <a:rPr lang="en-US" b="1" dirty="0" smtClean="0">
                <a:solidFill>
                  <a:srgbClr val="7030A0"/>
                </a:solidFill>
                <a:effectLst>
                  <a:outerShdw blurRad="38100" dist="38100" dir="2700000" algn="tl">
                    <a:srgbClr val="000000">
                      <a:alpha val="43137"/>
                    </a:srgbClr>
                  </a:outerShdw>
                </a:effectLst>
              </a:rPr>
              <a:t>Exposition of one P-T point – 4 h</a:t>
            </a:r>
          </a:p>
          <a:p>
            <a:endParaRPr lang="en-US" dirty="0"/>
          </a:p>
          <a:p>
            <a:pPr algn="ctr"/>
            <a:r>
              <a:rPr lang="en-US" sz="2000" b="1" dirty="0" smtClean="0">
                <a:solidFill>
                  <a:schemeClr val="tx1">
                    <a:lumMod val="95000"/>
                    <a:lumOff val="5000"/>
                  </a:schemeClr>
                </a:solidFill>
              </a:rPr>
              <a:t>Crystal and magnetic structure data</a:t>
            </a:r>
          </a:p>
          <a:p>
            <a:pPr algn="ctr"/>
            <a:r>
              <a:rPr lang="en-US" sz="2000" b="1" dirty="0">
                <a:solidFill>
                  <a:schemeClr val="tx1">
                    <a:lumMod val="95000"/>
                    <a:lumOff val="5000"/>
                  </a:schemeClr>
                </a:solidFill>
              </a:rPr>
              <a:t>s</a:t>
            </a:r>
            <a:r>
              <a:rPr lang="en-US" sz="2000" b="1" dirty="0" smtClean="0">
                <a:solidFill>
                  <a:schemeClr val="tx1">
                    <a:lumMod val="95000"/>
                    <a:lumOff val="5000"/>
                  </a:schemeClr>
                </a:solidFill>
              </a:rPr>
              <a:t>uitable for Rietveld treatment</a:t>
            </a:r>
            <a:endParaRPr lang="ru-RU" sz="2000" b="1" dirty="0">
              <a:solidFill>
                <a:schemeClr val="tx1">
                  <a:lumMod val="95000"/>
                  <a:lumOff val="5000"/>
                </a:schemeClr>
              </a:solidFill>
            </a:endParaRPr>
          </a:p>
        </p:txBody>
      </p:sp>
      <p:sp>
        <p:nvSpPr>
          <p:cNvPr id="11" name="Прямоугольник 10"/>
          <p:cNvSpPr/>
          <p:nvPr/>
        </p:nvSpPr>
        <p:spPr>
          <a:xfrm>
            <a:off x="5894323" y="6440771"/>
            <a:ext cx="1821845" cy="369332"/>
          </a:xfrm>
          <a:prstGeom prst="rect">
            <a:avLst/>
          </a:prstGeom>
        </p:spPr>
        <p:txBody>
          <a:bodyPr wrap="none">
            <a:spAutoFit/>
          </a:bodyPr>
          <a:lstStyle/>
          <a:p>
            <a:r>
              <a:rPr lang="en-US" dirty="0">
                <a:solidFill>
                  <a:srgbClr val="555555"/>
                </a:solidFill>
                <a:latin typeface="Proxima Nova"/>
              </a:rPr>
              <a:t>Phys. Rev. B </a:t>
            </a:r>
            <a:r>
              <a:rPr lang="en-US" b="1" dirty="0">
                <a:solidFill>
                  <a:srgbClr val="555555"/>
                </a:solidFill>
                <a:latin typeface="Proxima Nova"/>
              </a:rPr>
              <a:t>95</a:t>
            </a:r>
            <a:endParaRPr lang="en-US" b="0" i="0" dirty="0">
              <a:solidFill>
                <a:srgbClr val="555555"/>
              </a:solidFill>
              <a:effectLst/>
              <a:latin typeface="Proxima Nova"/>
            </a:endParaRPr>
          </a:p>
        </p:txBody>
      </p:sp>
    </p:spTree>
    <p:extLst>
      <p:ext uri="{BB962C8B-B14F-4D97-AF65-F5344CB8AC3E}">
        <p14:creationId xmlns:p14="http://schemas.microsoft.com/office/powerpoint/2010/main" val="136016626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Объект 17"/>
          <p:cNvGraphicFramePr>
            <a:graphicFrameLocks noChangeAspect="1"/>
          </p:cNvGraphicFramePr>
          <p:nvPr>
            <p:extLst>
              <p:ext uri="{D42A27DB-BD31-4B8C-83A1-F6EECF244321}">
                <p14:modId xmlns:p14="http://schemas.microsoft.com/office/powerpoint/2010/main" val="1287962447"/>
              </p:ext>
            </p:extLst>
          </p:nvPr>
        </p:nvGraphicFramePr>
        <p:xfrm>
          <a:off x="490239" y="3947874"/>
          <a:ext cx="4547088" cy="2910126"/>
        </p:xfrm>
        <a:graphic>
          <a:graphicData uri="http://schemas.openxmlformats.org/presentationml/2006/ole">
            <mc:AlternateContent xmlns:mc="http://schemas.openxmlformats.org/markup-compatibility/2006">
              <mc:Choice xmlns:v="urn:schemas-microsoft-com:vml" Requires="v">
                <p:oleObj spid="_x0000_s26705" name="Graph" r:id="rId4" imgW="4150080" imgH="2895480" progId="Origin50.Graph">
                  <p:embed/>
                </p:oleObj>
              </mc:Choice>
              <mc:Fallback>
                <p:oleObj name="Graph" r:id="rId4" imgW="4150080" imgH="2895480" progId="Origin50.Graph">
                  <p:embed/>
                  <p:pic>
                    <p:nvPicPr>
                      <p:cNvPr id="0" name=""/>
                      <p:cNvPicPr/>
                      <p:nvPr/>
                    </p:nvPicPr>
                    <p:blipFill>
                      <a:blip r:embed="rId5"/>
                      <a:stretch>
                        <a:fillRect/>
                      </a:stretch>
                    </p:blipFill>
                    <p:spPr>
                      <a:xfrm>
                        <a:off x="490239" y="3947874"/>
                        <a:ext cx="4547088" cy="2910126"/>
                      </a:xfrm>
                      <a:prstGeom prst="rect">
                        <a:avLst/>
                      </a:prstGeom>
                    </p:spPr>
                  </p:pic>
                </p:oleObj>
              </mc:Fallback>
            </mc:AlternateContent>
          </a:graphicData>
        </a:graphic>
      </p:graphicFrame>
      <p:sp>
        <p:nvSpPr>
          <p:cNvPr id="19" name="TextBox 18"/>
          <p:cNvSpPr txBox="1"/>
          <p:nvPr/>
        </p:nvSpPr>
        <p:spPr>
          <a:xfrm>
            <a:off x="4682225" y="4300589"/>
            <a:ext cx="4084320" cy="1877437"/>
          </a:xfrm>
          <a:prstGeom prst="rect">
            <a:avLst/>
          </a:prstGeom>
          <a:noFill/>
        </p:spPr>
        <p:txBody>
          <a:bodyPr wrap="square" rtlCol="0">
            <a:spAutoFit/>
          </a:bodyPr>
          <a:lstStyle/>
          <a:p>
            <a:pPr algn="ctr"/>
            <a:r>
              <a:rPr lang="en-US" sz="2400" b="1" dirty="0" smtClean="0">
                <a:solidFill>
                  <a:schemeClr val="accent6">
                    <a:lumMod val="75000"/>
                  </a:schemeClr>
                </a:solidFill>
                <a:effectLst>
                  <a:outerShdw blurRad="38100" dist="38100" dir="2700000" algn="tl">
                    <a:srgbClr val="000000">
                      <a:alpha val="43137"/>
                    </a:srgbClr>
                  </a:outerShdw>
                </a:effectLst>
              </a:rPr>
              <a:t>Magnetite Fe</a:t>
            </a:r>
            <a:r>
              <a:rPr lang="en-US" sz="2400" b="1" baseline="-25000" dirty="0" smtClean="0">
                <a:solidFill>
                  <a:schemeClr val="accent6">
                    <a:lumMod val="75000"/>
                  </a:schemeClr>
                </a:solidFill>
                <a:effectLst>
                  <a:outerShdw blurRad="38100" dist="38100" dir="2700000" algn="tl">
                    <a:srgbClr val="000000">
                      <a:alpha val="43137"/>
                    </a:srgbClr>
                  </a:outerShdw>
                </a:effectLst>
              </a:rPr>
              <a:t>3</a:t>
            </a:r>
            <a:r>
              <a:rPr lang="en-US" sz="2400" b="1" dirty="0" smtClean="0">
                <a:solidFill>
                  <a:schemeClr val="accent6">
                    <a:lumMod val="75000"/>
                  </a:schemeClr>
                </a:solidFill>
                <a:effectLst>
                  <a:outerShdw blurRad="38100" dist="38100" dir="2700000" algn="tl">
                    <a:srgbClr val="000000">
                      <a:alpha val="43137"/>
                    </a:srgbClr>
                  </a:outerShdw>
                </a:effectLst>
              </a:rPr>
              <a:t>O</a:t>
            </a:r>
            <a:r>
              <a:rPr lang="en-US" sz="2400" b="1" baseline="-25000" dirty="0" smtClean="0">
                <a:solidFill>
                  <a:schemeClr val="accent6">
                    <a:lumMod val="75000"/>
                  </a:schemeClr>
                </a:solidFill>
                <a:effectLst>
                  <a:outerShdw blurRad="38100" dist="38100" dir="2700000" algn="tl">
                    <a:srgbClr val="000000">
                      <a:alpha val="43137"/>
                    </a:srgbClr>
                  </a:outerShdw>
                </a:effectLst>
              </a:rPr>
              <a:t>4</a:t>
            </a:r>
            <a:r>
              <a:rPr lang="en-US" sz="2400" b="1" dirty="0" smtClean="0">
                <a:solidFill>
                  <a:schemeClr val="accent6">
                    <a:lumMod val="75000"/>
                  </a:schemeClr>
                </a:solidFill>
                <a:effectLst>
                  <a:outerShdw blurRad="38100" dist="38100" dir="2700000" algn="tl">
                    <a:srgbClr val="000000">
                      <a:alpha val="43137"/>
                    </a:srgbClr>
                  </a:outerShdw>
                </a:effectLst>
              </a:rPr>
              <a:t> </a:t>
            </a:r>
          </a:p>
          <a:p>
            <a:pPr algn="ctr"/>
            <a:r>
              <a:rPr lang="en-US" b="1" dirty="0" smtClean="0">
                <a:solidFill>
                  <a:srgbClr val="FF0000"/>
                </a:solidFill>
                <a:effectLst>
                  <a:outerShdw blurRad="38100" dist="38100" dir="2700000" algn="tl">
                    <a:srgbClr val="000000">
                      <a:alpha val="43137"/>
                    </a:srgbClr>
                  </a:outerShdw>
                </a:effectLst>
              </a:rPr>
              <a:t>Pressure up to 12.8 </a:t>
            </a:r>
            <a:r>
              <a:rPr lang="en-US" b="1" dirty="0" err="1" smtClean="0">
                <a:solidFill>
                  <a:srgbClr val="FF0000"/>
                </a:solidFill>
                <a:effectLst>
                  <a:outerShdw blurRad="38100" dist="38100" dir="2700000" algn="tl">
                    <a:srgbClr val="000000">
                      <a:alpha val="43137"/>
                    </a:srgbClr>
                  </a:outerShdw>
                </a:effectLst>
              </a:rPr>
              <a:t>Gpa</a:t>
            </a:r>
            <a:endParaRPr lang="en-US" b="1" dirty="0" smtClean="0">
              <a:solidFill>
                <a:srgbClr val="FF0000"/>
              </a:solidFill>
              <a:effectLst>
                <a:outerShdw blurRad="38100" dist="38100" dir="2700000" algn="tl">
                  <a:srgbClr val="000000">
                    <a:alpha val="43137"/>
                  </a:srgbClr>
                </a:outerShdw>
              </a:effectLst>
            </a:endParaRPr>
          </a:p>
          <a:p>
            <a:pPr algn="ctr"/>
            <a:r>
              <a:rPr lang="en-US" b="1" dirty="0" smtClean="0">
                <a:solidFill>
                  <a:srgbClr val="FF0000"/>
                </a:solidFill>
                <a:effectLst>
                  <a:outerShdw blurRad="38100" dist="38100" dir="2700000" algn="tl">
                    <a:srgbClr val="000000">
                      <a:alpha val="43137"/>
                    </a:srgbClr>
                  </a:outerShdw>
                </a:effectLst>
              </a:rPr>
              <a:t>Temperature down to 4 K</a:t>
            </a:r>
          </a:p>
          <a:p>
            <a:pPr algn="ctr"/>
            <a:r>
              <a:rPr lang="en-US" b="1" dirty="0" smtClean="0">
                <a:solidFill>
                  <a:srgbClr val="7030A0"/>
                </a:solidFill>
                <a:effectLst>
                  <a:outerShdw blurRad="38100" dist="38100" dir="2700000" algn="tl">
                    <a:srgbClr val="000000">
                      <a:alpha val="43137"/>
                    </a:srgbClr>
                  </a:outerShdw>
                </a:effectLst>
              </a:rPr>
              <a:t>Exposition of one P-T point – 4 h</a:t>
            </a:r>
          </a:p>
          <a:p>
            <a:endParaRPr lang="en-US" dirty="0"/>
          </a:p>
          <a:p>
            <a:pPr algn="ctr"/>
            <a:r>
              <a:rPr lang="en-US" sz="2000" b="1" dirty="0" smtClean="0">
                <a:solidFill>
                  <a:schemeClr val="tx1">
                    <a:lumMod val="95000"/>
                    <a:lumOff val="5000"/>
                  </a:schemeClr>
                </a:solidFill>
              </a:rPr>
              <a:t>Crystal and magnetic structure data</a:t>
            </a:r>
            <a:endParaRPr lang="ru-RU" sz="2000" b="1" dirty="0">
              <a:solidFill>
                <a:schemeClr val="tx1">
                  <a:lumMod val="95000"/>
                  <a:lumOff val="5000"/>
                </a:schemeClr>
              </a:solidFill>
            </a:endParaRPr>
          </a:p>
        </p:txBody>
      </p:sp>
      <p:pic>
        <p:nvPicPr>
          <p:cNvPr id="17" name="Рисунок 16"/>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101000"/>
                    </a14:imgEffect>
                  </a14:imgLayer>
                </a14:imgProps>
              </a:ext>
              <a:ext uri="{28A0092B-C50C-407E-A947-70E740481C1C}">
                <a14:useLocalDpi xmlns:a14="http://schemas.microsoft.com/office/drawing/2010/main" val="0"/>
              </a:ext>
            </a:extLst>
          </a:blip>
          <a:srcRect l="21194" t="39565" r="51848" b="40226"/>
          <a:stretch/>
        </p:blipFill>
        <p:spPr>
          <a:xfrm>
            <a:off x="942355" y="1238402"/>
            <a:ext cx="3220995" cy="1342768"/>
          </a:xfrm>
          <a:prstGeom prst="rect">
            <a:avLst/>
          </a:prstGeom>
        </p:spPr>
      </p:pic>
      <p:sp>
        <p:nvSpPr>
          <p:cNvPr id="20" name="Прямоугольник 19"/>
          <p:cNvSpPr/>
          <p:nvPr/>
        </p:nvSpPr>
        <p:spPr>
          <a:xfrm>
            <a:off x="165272" y="182946"/>
            <a:ext cx="8484458" cy="1077218"/>
          </a:xfrm>
          <a:prstGeom prst="rect">
            <a:avLst/>
          </a:prstGeom>
        </p:spPr>
        <p:txBody>
          <a:bodyPr wrap="square">
            <a:spAutoFit/>
          </a:bodyPr>
          <a:lstStyle/>
          <a:p>
            <a:pPr algn="ct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rPr>
              <a:t>DN-6 diffractometer: </a:t>
            </a:r>
          </a:p>
          <a:p>
            <a:pPr algn="ct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rPr>
              <a:t>e</a:t>
            </a:r>
            <a:r>
              <a:rPr lang="en-US" sz="3200" b="1" dirty="0" smtClean="0">
                <a:solidFill>
                  <a:srgbClr val="FF0000"/>
                </a:solidFill>
                <a:effectLst>
                  <a:outerShdw blurRad="38100" dist="38100" dir="2700000" algn="tl">
                    <a:srgbClr val="000000">
                      <a:alpha val="43137"/>
                    </a:srgbClr>
                  </a:outerShdw>
                </a:effectLst>
                <a:latin typeface="Times New Roman" panose="02020603050405020304" pitchFamily="18" charset="0"/>
              </a:rPr>
              <a:t>xperiments with small </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rPr>
              <a:t>sapphire anvils</a:t>
            </a:r>
            <a:endParaRPr lang="en-US" sz="3200" dirty="0">
              <a:solidFill>
                <a:srgbClr val="FF0000"/>
              </a:solidFill>
              <a:effectLst>
                <a:outerShdw blurRad="38100" dist="38100" dir="2700000" algn="tl">
                  <a:srgbClr val="000000">
                    <a:alpha val="43137"/>
                  </a:srgbClr>
                </a:outerShdw>
              </a:effectLst>
              <a:latin typeface="Times New Roman" panose="02020603050405020304" pitchFamily="18" charset="0"/>
            </a:endParaRPr>
          </a:p>
        </p:txBody>
      </p:sp>
      <p:sp>
        <p:nvSpPr>
          <p:cNvPr id="21" name="Стрелка вправо 20"/>
          <p:cNvSpPr/>
          <p:nvPr/>
        </p:nvSpPr>
        <p:spPr>
          <a:xfrm>
            <a:off x="2388961" y="1722958"/>
            <a:ext cx="749643" cy="3954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TextBox 21"/>
          <p:cNvSpPr txBox="1"/>
          <p:nvPr/>
        </p:nvSpPr>
        <p:spPr>
          <a:xfrm>
            <a:off x="800734" y="2702011"/>
            <a:ext cx="1963049" cy="1569660"/>
          </a:xfrm>
          <a:prstGeom prst="rect">
            <a:avLst/>
          </a:prstGeom>
          <a:noFill/>
        </p:spPr>
        <p:txBody>
          <a:bodyPr wrap="square" rtlCol="0">
            <a:spAutoFit/>
          </a:bodyPr>
          <a:lstStyle/>
          <a:p>
            <a:pPr algn="ctr"/>
            <a:endParaRPr lang="en-US" sz="1600" b="1" dirty="0" smtClean="0">
              <a:effectLst>
                <a:outerShdw blurRad="38100" dist="38100" dir="2700000" algn="tl">
                  <a:srgbClr val="000000">
                    <a:alpha val="43137"/>
                  </a:srgbClr>
                </a:outerShdw>
              </a:effectLst>
            </a:endParaRPr>
          </a:p>
          <a:p>
            <a:pPr algn="ctr"/>
            <a:r>
              <a:rPr lang="en-US" sz="1600" b="1" dirty="0" smtClean="0">
                <a:effectLst>
                  <a:outerShdw blurRad="38100" dist="38100" dir="2700000" algn="tl">
                    <a:srgbClr val="000000">
                      <a:alpha val="43137"/>
                    </a:srgbClr>
                  </a:outerShdw>
                </a:effectLst>
              </a:rPr>
              <a:t>H</a:t>
            </a:r>
            <a:r>
              <a:rPr lang="ru-RU" sz="1600" b="1" dirty="0" smtClean="0">
                <a:effectLst>
                  <a:outerShdw blurRad="38100" dist="38100" dir="2700000" algn="tl">
                    <a:srgbClr val="000000">
                      <a:alpha val="43137"/>
                    </a:srgbClr>
                  </a:outerShdw>
                </a:effectLst>
              </a:rPr>
              <a:t> </a:t>
            </a:r>
            <a:r>
              <a:rPr lang="en-US" sz="1600" b="1" dirty="0" smtClean="0">
                <a:effectLst>
                  <a:outerShdw blurRad="38100" dist="38100" dir="2700000" algn="tl">
                    <a:srgbClr val="000000">
                      <a:alpha val="43137"/>
                    </a:srgbClr>
                  </a:outerShdw>
                </a:effectLst>
              </a:rPr>
              <a:t> </a:t>
            </a:r>
            <a:r>
              <a:rPr lang="en-US" sz="1600" b="1" dirty="0">
                <a:effectLst>
                  <a:outerShdw blurRad="38100" dist="38100" dir="2700000" algn="tl">
                    <a:srgbClr val="000000">
                      <a:alpha val="43137"/>
                    </a:srgbClr>
                  </a:outerShdw>
                </a:effectLst>
              </a:rPr>
              <a:t>= </a:t>
            </a:r>
            <a:r>
              <a:rPr lang="en-US" sz="1600" b="1" dirty="0" smtClean="0">
                <a:effectLst>
                  <a:outerShdw blurRad="38100" dist="38100" dir="2700000" algn="tl">
                    <a:srgbClr val="000000">
                      <a:alpha val="43137"/>
                    </a:srgbClr>
                  </a:outerShdw>
                </a:effectLst>
              </a:rPr>
              <a:t>1</a:t>
            </a:r>
            <a:r>
              <a:rPr lang="ru-RU" sz="1600" b="1" dirty="0" smtClean="0">
                <a:effectLst>
                  <a:outerShdw blurRad="38100" dist="38100" dir="2700000" algn="tl">
                    <a:srgbClr val="000000">
                      <a:alpha val="43137"/>
                    </a:srgbClr>
                  </a:outerShdw>
                </a:effectLst>
              </a:rPr>
              <a:t> </a:t>
            </a:r>
            <a:r>
              <a:rPr lang="en-US" sz="1600" b="1" dirty="0" smtClean="0">
                <a:effectLst>
                  <a:outerShdw blurRad="38100" dist="38100" dir="2700000" algn="tl">
                    <a:srgbClr val="000000">
                      <a:alpha val="43137"/>
                    </a:srgbClr>
                  </a:outerShdw>
                </a:effectLst>
              </a:rPr>
              <a:t>mm</a:t>
            </a:r>
            <a:endParaRPr lang="ru-RU" sz="1600" b="1" dirty="0">
              <a:effectLst>
                <a:outerShdw blurRad="38100" dist="38100" dir="2700000" algn="tl">
                  <a:srgbClr val="000000">
                    <a:alpha val="43137"/>
                  </a:srgbClr>
                </a:outerShdw>
              </a:effectLst>
            </a:endParaRPr>
          </a:p>
          <a:p>
            <a:pPr algn="ctr"/>
            <a:r>
              <a:rPr lang="en-US" sz="1600" b="1" dirty="0" smtClean="0">
                <a:effectLst>
                  <a:outerShdw blurRad="38100" dist="38100" dir="2700000" algn="tl">
                    <a:srgbClr val="000000">
                      <a:alpha val="43137"/>
                    </a:srgbClr>
                  </a:outerShdw>
                </a:effectLst>
              </a:rPr>
              <a:t>D= 2 mm</a:t>
            </a:r>
            <a:endParaRPr lang="ru-RU" sz="1600" b="1" dirty="0">
              <a:effectLst>
                <a:outerShdw blurRad="38100" dist="38100" dir="2700000" algn="tl">
                  <a:srgbClr val="000000">
                    <a:alpha val="43137"/>
                  </a:srgbClr>
                </a:outerShdw>
              </a:effectLst>
            </a:endParaRPr>
          </a:p>
          <a:p>
            <a:pPr algn="ctr"/>
            <a:r>
              <a:rPr lang="en-US" sz="2400" b="1" dirty="0" smtClean="0">
                <a:solidFill>
                  <a:srgbClr val="FF0000"/>
                </a:solidFill>
                <a:effectLst>
                  <a:outerShdw blurRad="38100" dist="38100" dir="2700000" algn="tl">
                    <a:srgbClr val="000000">
                      <a:alpha val="43137"/>
                    </a:srgbClr>
                  </a:outerShdw>
                </a:effectLst>
              </a:rPr>
              <a:t>V~3 mm</a:t>
            </a:r>
            <a:r>
              <a:rPr lang="en-US" sz="2400" b="1" baseline="30000" dirty="0" smtClean="0">
                <a:solidFill>
                  <a:srgbClr val="FF0000"/>
                </a:solidFill>
                <a:effectLst>
                  <a:outerShdw blurRad="38100" dist="38100" dir="2700000" algn="tl">
                    <a:srgbClr val="000000">
                      <a:alpha val="43137"/>
                    </a:srgbClr>
                  </a:outerShdw>
                </a:effectLst>
              </a:rPr>
              <a:t>3</a:t>
            </a:r>
          </a:p>
          <a:p>
            <a:pPr algn="ctr"/>
            <a:r>
              <a:rPr lang="en-US" sz="2400" b="1" dirty="0" smtClean="0">
                <a:solidFill>
                  <a:srgbClr val="FF0000"/>
                </a:solidFill>
                <a:effectLst>
                  <a:outerShdw blurRad="38100" dist="38100" dir="2700000" algn="tl">
                    <a:srgbClr val="000000">
                      <a:alpha val="43137"/>
                    </a:srgbClr>
                  </a:outerShdw>
                </a:effectLst>
              </a:rPr>
              <a:t>P</a:t>
            </a:r>
            <a:r>
              <a:rPr lang="en-US" sz="2400" b="1" baseline="-25000" dirty="0" smtClean="0">
                <a:solidFill>
                  <a:srgbClr val="FF0000"/>
                </a:solidFill>
                <a:effectLst>
                  <a:outerShdw blurRad="38100" dist="38100" dir="2700000" algn="tl">
                    <a:srgbClr val="000000">
                      <a:alpha val="43137"/>
                    </a:srgbClr>
                  </a:outerShdw>
                </a:effectLst>
              </a:rPr>
              <a:t>max</a:t>
            </a:r>
            <a:r>
              <a:rPr lang="en-US" sz="2400" b="1" dirty="0" smtClean="0">
                <a:solidFill>
                  <a:srgbClr val="FF0000"/>
                </a:solidFill>
                <a:effectLst>
                  <a:outerShdw blurRad="38100" dist="38100" dir="2700000" algn="tl">
                    <a:srgbClr val="000000">
                      <a:alpha val="43137"/>
                    </a:srgbClr>
                  </a:outerShdw>
                </a:effectLst>
              </a:rPr>
              <a:t>~8 GPa</a:t>
            </a:r>
            <a:endParaRPr lang="ru-RU" sz="2400" b="1" dirty="0">
              <a:solidFill>
                <a:srgbClr val="FF0000"/>
              </a:solidFill>
              <a:effectLst>
                <a:outerShdw blurRad="38100" dist="38100" dir="2700000" algn="tl">
                  <a:srgbClr val="000000">
                    <a:alpha val="43137"/>
                  </a:srgbClr>
                </a:outerShdw>
              </a:effectLst>
            </a:endParaRPr>
          </a:p>
        </p:txBody>
      </p:sp>
      <p:sp>
        <p:nvSpPr>
          <p:cNvPr id="23" name="TextBox 22"/>
          <p:cNvSpPr txBox="1"/>
          <p:nvPr/>
        </p:nvSpPr>
        <p:spPr>
          <a:xfrm>
            <a:off x="942355" y="2559408"/>
            <a:ext cx="1935783" cy="338554"/>
          </a:xfrm>
          <a:prstGeom prst="rect">
            <a:avLst/>
          </a:prstGeom>
          <a:noFill/>
        </p:spPr>
        <p:txBody>
          <a:bodyPr wrap="square" rtlCol="0">
            <a:spAutoFit/>
          </a:bodyPr>
          <a:lstStyle/>
          <a:p>
            <a:r>
              <a:rPr lang="en-US" sz="1600" b="1" dirty="0" smtClean="0">
                <a:solidFill>
                  <a:srgbClr val="C00000"/>
                </a:solidFill>
                <a:effectLst>
                  <a:outerShdw blurRad="38100" dist="38100" dir="2700000" algn="tl">
                    <a:srgbClr val="000000">
                      <a:alpha val="43137"/>
                    </a:srgbClr>
                  </a:outerShdw>
                </a:effectLst>
              </a:rPr>
              <a:t>Culet size is 4 mm </a:t>
            </a:r>
            <a:endParaRPr lang="ru-RU" sz="1600" b="1" dirty="0">
              <a:solidFill>
                <a:srgbClr val="C00000"/>
              </a:solidFill>
              <a:effectLst>
                <a:outerShdw blurRad="38100" dist="38100" dir="2700000" algn="tl">
                  <a:srgbClr val="000000">
                    <a:alpha val="43137"/>
                  </a:srgbClr>
                </a:outerShdw>
              </a:effectLst>
            </a:endParaRPr>
          </a:p>
        </p:txBody>
      </p:sp>
      <p:sp>
        <p:nvSpPr>
          <p:cNvPr id="24" name="TextBox 23"/>
          <p:cNvSpPr txBox="1"/>
          <p:nvPr/>
        </p:nvSpPr>
        <p:spPr>
          <a:xfrm>
            <a:off x="2763783" y="2785085"/>
            <a:ext cx="1960880" cy="2031325"/>
          </a:xfrm>
          <a:prstGeom prst="rect">
            <a:avLst/>
          </a:prstGeom>
          <a:noFill/>
        </p:spPr>
        <p:txBody>
          <a:bodyPr wrap="square" rtlCol="0">
            <a:spAutoFit/>
          </a:bodyPr>
          <a:lstStyle/>
          <a:p>
            <a:pPr algn="ctr"/>
            <a:endParaRPr lang="en-US" sz="1000" b="1" dirty="0" smtClean="0">
              <a:effectLst>
                <a:outerShdw blurRad="38100" dist="38100" dir="2700000" algn="tl">
                  <a:srgbClr val="000000">
                    <a:alpha val="43137"/>
                  </a:srgbClr>
                </a:outerShdw>
              </a:effectLst>
            </a:endParaRPr>
          </a:p>
          <a:p>
            <a:pPr algn="ctr"/>
            <a:r>
              <a:rPr lang="en-US" sz="1600" b="1" dirty="0" smtClean="0">
                <a:effectLst>
                  <a:outerShdw blurRad="38100" dist="38100" dir="2700000" algn="tl">
                    <a:srgbClr val="000000">
                      <a:alpha val="43137"/>
                    </a:srgbClr>
                  </a:outerShdw>
                </a:effectLst>
              </a:rPr>
              <a:t>H</a:t>
            </a:r>
            <a:r>
              <a:rPr lang="ru-RU" sz="1600" b="1" dirty="0" smtClean="0">
                <a:effectLst>
                  <a:outerShdw blurRad="38100" dist="38100" dir="2700000" algn="tl">
                    <a:srgbClr val="000000">
                      <a:alpha val="43137"/>
                    </a:srgbClr>
                  </a:outerShdw>
                </a:effectLst>
              </a:rPr>
              <a:t> </a:t>
            </a:r>
            <a:r>
              <a:rPr lang="en-US" sz="1600" b="1" dirty="0" smtClean="0">
                <a:effectLst>
                  <a:outerShdw blurRad="38100" dist="38100" dir="2700000" algn="tl">
                    <a:srgbClr val="000000">
                      <a:alpha val="43137"/>
                    </a:srgbClr>
                  </a:outerShdw>
                </a:effectLst>
              </a:rPr>
              <a:t> </a:t>
            </a:r>
            <a:r>
              <a:rPr lang="en-US" sz="1600" b="1" dirty="0">
                <a:effectLst>
                  <a:outerShdw blurRad="38100" dist="38100" dir="2700000" algn="tl">
                    <a:srgbClr val="000000">
                      <a:alpha val="43137"/>
                    </a:srgbClr>
                  </a:outerShdw>
                </a:effectLst>
              </a:rPr>
              <a:t>= </a:t>
            </a:r>
            <a:r>
              <a:rPr lang="en-US" sz="1600" b="1" dirty="0" smtClean="0">
                <a:effectLst>
                  <a:outerShdw blurRad="38100" dist="38100" dir="2700000" algn="tl">
                    <a:srgbClr val="000000">
                      <a:alpha val="43137"/>
                    </a:srgbClr>
                  </a:outerShdw>
                </a:effectLst>
              </a:rPr>
              <a:t>0.4</a:t>
            </a:r>
            <a:r>
              <a:rPr lang="ru-RU" sz="1600" b="1" dirty="0" smtClean="0">
                <a:effectLst>
                  <a:outerShdw blurRad="38100" dist="38100" dir="2700000" algn="tl">
                    <a:srgbClr val="000000">
                      <a:alpha val="43137"/>
                    </a:srgbClr>
                  </a:outerShdw>
                </a:effectLst>
              </a:rPr>
              <a:t> </a:t>
            </a:r>
            <a:r>
              <a:rPr lang="en-US" sz="1600" b="1" dirty="0" smtClean="0">
                <a:effectLst>
                  <a:outerShdw blurRad="38100" dist="38100" dir="2700000" algn="tl">
                    <a:srgbClr val="000000">
                      <a:alpha val="43137"/>
                    </a:srgbClr>
                  </a:outerShdw>
                </a:effectLst>
              </a:rPr>
              <a:t>mm</a:t>
            </a:r>
            <a:endParaRPr lang="ru-RU" sz="1600" b="1" dirty="0">
              <a:effectLst>
                <a:outerShdw blurRad="38100" dist="38100" dir="2700000" algn="tl">
                  <a:srgbClr val="000000">
                    <a:alpha val="43137"/>
                  </a:srgbClr>
                </a:outerShdw>
              </a:effectLst>
            </a:endParaRPr>
          </a:p>
          <a:p>
            <a:pPr algn="ctr"/>
            <a:r>
              <a:rPr lang="en-US" sz="1600" b="1" dirty="0" smtClean="0">
                <a:effectLst>
                  <a:outerShdw blurRad="38100" dist="38100" dir="2700000" algn="tl">
                    <a:srgbClr val="000000">
                      <a:alpha val="43137"/>
                    </a:srgbClr>
                  </a:outerShdw>
                </a:effectLst>
              </a:rPr>
              <a:t>D= 0.8 mm</a:t>
            </a:r>
            <a:endParaRPr lang="ru-RU" sz="1600" b="1" dirty="0">
              <a:effectLst>
                <a:outerShdw blurRad="38100" dist="38100" dir="2700000" algn="tl">
                  <a:srgbClr val="000000">
                    <a:alpha val="43137"/>
                  </a:srgbClr>
                </a:outerShdw>
              </a:effectLst>
            </a:endParaRPr>
          </a:p>
          <a:p>
            <a:pPr algn="ctr"/>
            <a:r>
              <a:rPr lang="en-US" sz="2400" b="1" dirty="0" smtClean="0">
                <a:solidFill>
                  <a:srgbClr val="FF0000"/>
                </a:solidFill>
                <a:effectLst>
                  <a:outerShdw blurRad="38100" dist="38100" dir="2700000" algn="tl">
                    <a:srgbClr val="000000">
                      <a:alpha val="43137"/>
                    </a:srgbClr>
                  </a:outerShdw>
                </a:effectLst>
              </a:rPr>
              <a:t>V~0.2 mm</a:t>
            </a:r>
            <a:r>
              <a:rPr lang="en-US" sz="2400" b="1" baseline="30000" dirty="0" smtClean="0">
                <a:solidFill>
                  <a:srgbClr val="FF0000"/>
                </a:solidFill>
                <a:effectLst>
                  <a:outerShdw blurRad="38100" dist="38100" dir="2700000" algn="tl">
                    <a:srgbClr val="000000">
                      <a:alpha val="43137"/>
                    </a:srgbClr>
                  </a:outerShdw>
                </a:effectLst>
              </a:rPr>
              <a:t>3</a:t>
            </a:r>
            <a:endParaRPr lang="ru-RU" sz="2400" b="1" baseline="30000" dirty="0" smtClean="0">
              <a:solidFill>
                <a:srgbClr val="FF0000"/>
              </a:solidFill>
              <a:effectLst>
                <a:outerShdw blurRad="38100" dist="38100" dir="2700000" algn="tl">
                  <a:srgbClr val="000000">
                    <a:alpha val="43137"/>
                  </a:srgbClr>
                </a:outerShdw>
              </a:effectLst>
            </a:endParaRPr>
          </a:p>
          <a:p>
            <a:pPr algn="ctr"/>
            <a:r>
              <a:rPr lang="en-US" sz="2400" b="1" dirty="0" err="1" smtClean="0">
                <a:solidFill>
                  <a:srgbClr val="FF0000"/>
                </a:solidFill>
                <a:effectLst>
                  <a:outerShdw blurRad="38100" dist="38100" dir="2700000" algn="tl">
                    <a:srgbClr val="000000">
                      <a:alpha val="43137"/>
                    </a:srgbClr>
                  </a:outerShdw>
                </a:effectLst>
              </a:rPr>
              <a:t>P</a:t>
            </a:r>
            <a:r>
              <a:rPr lang="en-US" sz="2400" b="1" baseline="-25000" dirty="0" err="1" smtClean="0">
                <a:solidFill>
                  <a:srgbClr val="FF0000"/>
                </a:solidFill>
                <a:effectLst>
                  <a:outerShdw blurRad="38100" dist="38100" dir="2700000" algn="tl">
                    <a:srgbClr val="000000">
                      <a:alpha val="43137"/>
                    </a:srgbClr>
                  </a:outerShdw>
                </a:effectLst>
              </a:rPr>
              <a:t>max</a:t>
            </a:r>
            <a:r>
              <a:rPr lang="en-US" sz="2400" b="1" dirty="0" smtClean="0">
                <a:solidFill>
                  <a:srgbClr val="FF0000"/>
                </a:solidFill>
                <a:effectLst>
                  <a:outerShdw blurRad="38100" dist="38100" dir="2700000" algn="tl">
                    <a:srgbClr val="000000">
                      <a:alpha val="43137"/>
                    </a:srgbClr>
                  </a:outerShdw>
                </a:effectLst>
              </a:rPr>
              <a:t>~</a:t>
            </a:r>
            <a:r>
              <a:rPr lang="ru-RU" sz="2400" b="1" dirty="0" smtClean="0">
                <a:solidFill>
                  <a:srgbClr val="FF0000"/>
                </a:solidFill>
                <a:effectLst>
                  <a:outerShdw blurRad="38100" dist="38100" dir="2700000" algn="tl">
                    <a:srgbClr val="000000">
                      <a:alpha val="43137"/>
                    </a:srgbClr>
                  </a:outerShdw>
                </a:effectLst>
              </a:rPr>
              <a:t>13</a:t>
            </a:r>
            <a:r>
              <a:rPr lang="en-US" sz="2400" b="1" dirty="0" smtClean="0">
                <a:solidFill>
                  <a:srgbClr val="FF0000"/>
                </a:solidFill>
                <a:effectLst>
                  <a:outerShdw blurRad="38100" dist="38100" dir="2700000" algn="tl">
                    <a:srgbClr val="000000">
                      <a:alpha val="43137"/>
                    </a:srgbClr>
                  </a:outerShdw>
                </a:effectLst>
              </a:rPr>
              <a:t> GPa</a:t>
            </a:r>
            <a:endParaRPr lang="ru-RU" sz="2400" b="1" dirty="0">
              <a:solidFill>
                <a:srgbClr val="FF0000"/>
              </a:solidFill>
              <a:effectLst>
                <a:outerShdw blurRad="38100" dist="38100" dir="2700000" algn="tl">
                  <a:srgbClr val="000000">
                    <a:alpha val="43137"/>
                  </a:srgbClr>
                </a:outerShdw>
              </a:effectLst>
            </a:endParaRPr>
          </a:p>
          <a:p>
            <a:pPr algn="ctr"/>
            <a:endParaRPr lang="ru-RU" sz="3600" b="1" dirty="0">
              <a:solidFill>
                <a:srgbClr val="FF0000"/>
              </a:solidFill>
              <a:effectLst>
                <a:outerShdw blurRad="38100" dist="38100" dir="2700000" algn="tl">
                  <a:srgbClr val="000000">
                    <a:alpha val="43137"/>
                  </a:srgbClr>
                </a:outerShdw>
              </a:effectLst>
            </a:endParaRPr>
          </a:p>
        </p:txBody>
      </p:sp>
      <p:sp>
        <p:nvSpPr>
          <p:cNvPr id="25" name="TextBox 24"/>
          <p:cNvSpPr txBox="1"/>
          <p:nvPr/>
        </p:nvSpPr>
        <p:spPr>
          <a:xfrm>
            <a:off x="2854089" y="2559408"/>
            <a:ext cx="2423344" cy="338554"/>
          </a:xfrm>
          <a:prstGeom prst="rect">
            <a:avLst/>
          </a:prstGeom>
          <a:noFill/>
        </p:spPr>
        <p:txBody>
          <a:bodyPr wrap="square" rtlCol="0">
            <a:spAutoFit/>
          </a:bodyPr>
          <a:lstStyle/>
          <a:p>
            <a:r>
              <a:rPr lang="en-US" sz="1600" b="1" dirty="0" smtClean="0">
                <a:solidFill>
                  <a:srgbClr val="C00000"/>
                </a:solidFill>
                <a:effectLst>
                  <a:outerShdw blurRad="38100" dist="38100" dir="2700000" algn="tl">
                    <a:srgbClr val="000000">
                      <a:alpha val="43137"/>
                    </a:srgbClr>
                  </a:outerShdw>
                </a:effectLst>
              </a:rPr>
              <a:t>Culet size is 2 mm </a:t>
            </a:r>
            <a:endParaRPr lang="ru-RU" sz="16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37818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613458" y="157833"/>
            <a:ext cx="8137003" cy="1077218"/>
          </a:xfrm>
          <a:prstGeom prst="rect">
            <a:avLst/>
          </a:prstGeom>
        </p:spPr>
        <p:txBody>
          <a:bodyPr wrap="square">
            <a:spAutoFit/>
          </a:bodyPr>
          <a:lstStyle/>
          <a:p>
            <a:pPr algn="ctr"/>
            <a:r>
              <a:rPr lang="en-US" sz="3200" b="1" dirty="0" smtClean="0">
                <a:solidFill>
                  <a:srgbClr val="FF0000"/>
                </a:solidFill>
                <a:effectLst>
                  <a:outerShdw blurRad="38100" dist="38100" dir="2700000" algn="tl">
                    <a:srgbClr val="000000">
                      <a:alpha val="43137"/>
                    </a:srgbClr>
                  </a:outerShdw>
                </a:effectLst>
                <a:latin typeface="Times New Roman" panose="02020603050405020304" pitchFamily="18" charset="0"/>
              </a:rPr>
              <a:t>DN-6 diffractometer: </a:t>
            </a:r>
          </a:p>
          <a:p>
            <a:pPr algn="ctr"/>
            <a:r>
              <a:rPr lang="en-US" sz="3200" b="1" dirty="0" smtClean="0">
                <a:solidFill>
                  <a:srgbClr val="FF0000"/>
                </a:solidFill>
                <a:effectLst>
                  <a:outerShdw blurRad="38100" dist="38100" dir="2700000" algn="tl">
                    <a:srgbClr val="000000">
                      <a:alpha val="43137"/>
                    </a:srgbClr>
                  </a:outerShdw>
                </a:effectLst>
                <a:latin typeface="Times New Roman" panose="02020603050405020304" pitchFamily="18" charset="0"/>
              </a:rPr>
              <a:t>experiments with diamond anvils cell</a:t>
            </a:r>
            <a:endParaRPr lang="en-US" sz="3200" dirty="0">
              <a:solidFill>
                <a:srgbClr val="FF0000"/>
              </a:solidFill>
              <a:effectLst>
                <a:outerShdw blurRad="38100" dist="38100" dir="2700000" algn="tl">
                  <a:srgbClr val="000000">
                    <a:alpha val="43137"/>
                  </a:srgbClr>
                </a:outerShdw>
              </a:effectLst>
              <a:latin typeface="Times New Roman" panose="02020603050405020304" pitchFamily="18" charset="0"/>
            </a:endParaRPr>
          </a:p>
        </p:txBody>
      </p:sp>
      <p:grpSp>
        <p:nvGrpSpPr>
          <p:cNvPr id="15" name="Группа 14"/>
          <p:cNvGrpSpPr/>
          <p:nvPr/>
        </p:nvGrpSpPr>
        <p:grpSpPr>
          <a:xfrm>
            <a:off x="476337" y="4721514"/>
            <a:ext cx="2005710" cy="1804895"/>
            <a:chOff x="4965539" y="1915992"/>
            <a:chExt cx="1006998" cy="873506"/>
          </a:xfrm>
          <a:solidFill>
            <a:schemeClr val="bg1">
              <a:lumMod val="95000"/>
            </a:schemeClr>
          </a:solidFill>
        </p:grpSpPr>
        <p:sp>
          <p:nvSpPr>
            <p:cNvPr id="13" name="Трапеция 12"/>
            <p:cNvSpPr/>
            <p:nvPr/>
          </p:nvSpPr>
          <p:spPr>
            <a:xfrm>
              <a:off x="4965539" y="1915992"/>
              <a:ext cx="1006998" cy="566737"/>
            </a:xfrm>
            <a:prstGeom prst="trapezoid">
              <a:avLst>
                <a:gd name="adj" fmla="val 74016"/>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Трапеция 13"/>
            <p:cNvSpPr/>
            <p:nvPr/>
          </p:nvSpPr>
          <p:spPr>
            <a:xfrm rot="10800000">
              <a:off x="4965539" y="2482729"/>
              <a:ext cx="1006998" cy="306769"/>
            </a:xfrm>
            <a:prstGeom prst="trapezoid">
              <a:avLst>
                <a:gd name="adj" fmla="val 49043"/>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cxnSp>
        <p:nvCxnSpPr>
          <p:cNvPr id="21" name="Прямая со стрелкой 20"/>
          <p:cNvCxnSpPr>
            <a:stCxn id="22" idx="1"/>
            <a:endCxn id="13" idx="0"/>
          </p:cNvCxnSpPr>
          <p:nvPr/>
        </p:nvCxnSpPr>
        <p:spPr>
          <a:xfrm flipH="1" flipV="1">
            <a:off x="1479192" y="4721514"/>
            <a:ext cx="818737" cy="341506"/>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22" name="TextBox 21"/>
          <p:cNvSpPr txBox="1"/>
          <p:nvPr/>
        </p:nvSpPr>
        <p:spPr>
          <a:xfrm>
            <a:off x="2297929" y="4862965"/>
            <a:ext cx="3348096" cy="400110"/>
          </a:xfrm>
          <a:prstGeom prst="rect">
            <a:avLst/>
          </a:prstGeom>
          <a:noFill/>
        </p:spPr>
        <p:txBody>
          <a:bodyPr wrap="none" rtlCol="0">
            <a:spAutoFit/>
          </a:bodyPr>
          <a:lstStyle/>
          <a:p>
            <a:r>
              <a:rPr lang="en-US" sz="2000" b="1" dirty="0" smtClean="0">
                <a:solidFill>
                  <a:srgbClr val="C00000"/>
                </a:solidFill>
                <a:effectLst>
                  <a:outerShdw blurRad="38100" dist="38100" dir="2700000" algn="tl">
                    <a:srgbClr val="000000">
                      <a:alpha val="43137"/>
                    </a:srgbClr>
                  </a:outerShdw>
                </a:effectLst>
              </a:rPr>
              <a:t>Culet size from 0.4 to 1.2 mm </a:t>
            </a:r>
            <a:endParaRPr lang="ru-RU" sz="2000" b="1" dirty="0">
              <a:solidFill>
                <a:srgbClr val="C00000"/>
              </a:solidFill>
              <a:effectLst>
                <a:outerShdw blurRad="38100" dist="38100" dir="2700000" algn="tl">
                  <a:srgbClr val="000000">
                    <a:alpha val="43137"/>
                  </a:srgbClr>
                </a:outerShdw>
              </a:effectLst>
            </a:endParaRPr>
          </a:p>
        </p:txBody>
      </p:sp>
      <p:pic>
        <p:nvPicPr>
          <p:cNvPr id="16" name="Рисунок 15"/>
          <p:cNvPicPr>
            <a:picLocks noChangeAspect="1"/>
          </p:cNvPicPr>
          <p:nvPr/>
        </p:nvPicPr>
        <p:blipFill>
          <a:blip r:embed="rId3"/>
          <a:stretch>
            <a:fillRect/>
          </a:stretch>
        </p:blipFill>
        <p:spPr>
          <a:xfrm>
            <a:off x="495768" y="1261560"/>
            <a:ext cx="2070540" cy="1651816"/>
          </a:xfrm>
          <a:prstGeom prst="rect">
            <a:avLst/>
          </a:prstGeom>
          <a:ln>
            <a:solidFill>
              <a:schemeClr val="tx1"/>
            </a:solidFill>
          </a:ln>
          <a:effectLst>
            <a:outerShdw blurRad="292100" dist="139700" dir="2700000" algn="tl" rotWithShape="0">
              <a:srgbClr val="333333">
                <a:alpha val="65000"/>
              </a:srgbClr>
            </a:outerShdw>
          </a:effectLst>
        </p:spPr>
      </p:pic>
      <p:pic>
        <p:nvPicPr>
          <p:cNvPr id="4" name="Рисунок 3"/>
          <p:cNvPicPr>
            <a:picLocks noChangeAspect="1"/>
          </p:cNvPicPr>
          <p:nvPr/>
        </p:nvPicPr>
        <p:blipFill>
          <a:blip r:embed="rId4">
            <a:duotone>
              <a:prstClr val="black"/>
              <a:schemeClr val="tx2">
                <a:tint val="45000"/>
                <a:satMod val="400000"/>
              </a:schemeClr>
            </a:duotone>
          </a:blip>
          <a:stretch>
            <a:fillRect/>
          </a:stretch>
        </p:blipFill>
        <p:spPr>
          <a:xfrm>
            <a:off x="2409039" y="1473139"/>
            <a:ext cx="1013919" cy="1039090"/>
          </a:xfrm>
          <a:prstGeom prst="rect">
            <a:avLst/>
          </a:prstGeom>
        </p:spPr>
      </p:pic>
      <p:pic>
        <p:nvPicPr>
          <p:cNvPr id="5" name="Рисунок 4"/>
          <p:cNvPicPr>
            <a:picLocks noChangeAspect="1"/>
          </p:cNvPicPr>
          <p:nvPr/>
        </p:nvPicPr>
        <p:blipFill>
          <a:blip r:embed="rId5">
            <a:duotone>
              <a:prstClr val="black"/>
              <a:srgbClr val="D9C3A5">
                <a:tint val="50000"/>
                <a:satMod val="180000"/>
              </a:srgbClr>
            </a:duotone>
          </a:blip>
          <a:stretch>
            <a:fillRect/>
          </a:stretch>
        </p:blipFill>
        <p:spPr>
          <a:xfrm>
            <a:off x="495768" y="3001854"/>
            <a:ext cx="2070540" cy="860976"/>
          </a:xfrm>
          <a:prstGeom prst="rect">
            <a:avLst/>
          </a:prstGeom>
        </p:spPr>
      </p:pic>
      <p:sp>
        <p:nvSpPr>
          <p:cNvPr id="7" name="Прямоугольник 6"/>
          <p:cNvSpPr/>
          <p:nvPr/>
        </p:nvSpPr>
        <p:spPr>
          <a:xfrm>
            <a:off x="319122" y="3892626"/>
            <a:ext cx="2489784" cy="369332"/>
          </a:xfrm>
          <a:prstGeom prst="rect">
            <a:avLst/>
          </a:prstGeom>
        </p:spPr>
        <p:txBody>
          <a:bodyPr wrap="none">
            <a:spAutoFit/>
          </a:bodyPr>
          <a:lstStyle/>
          <a:p>
            <a:r>
              <a:rPr lang="en-US" b="1" i="1" dirty="0" err="1">
                <a:solidFill>
                  <a:srgbClr val="7030A0"/>
                </a:solidFill>
                <a:effectLst>
                  <a:outerShdw blurRad="38100" dist="38100" dir="2700000" algn="tl">
                    <a:srgbClr val="000000">
                      <a:alpha val="43137"/>
                    </a:srgbClr>
                  </a:outerShdw>
                </a:effectLst>
                <a:latin typeface="Arial Narrow" panose="020B0606020202030204" pitchFamily="34" charset="0"/>
              </a:rPr>
              <a:t>Boehler-Almax</a:t>
            </a:r>
            <a:r>
              <a:rPr lang="en-US" b="1" i="1" dirty="0">
                <a:solidFill>
                  <a:srgbClr val="7030A0"/>
                </a:solidFill>
                <a:effectLst>
                  <a:outerShdw blurRad="38100" dist="38100" dir="2700000" algn="tl">
                    <a:srgbClr val="000000">
                      <a:alpha val="43137"/>
                    </a:srgbClr>
                  </a:outerShdw>
                </a:effectLst>
                <a:latin typeface="Arial Narrow" panose="020B0606020202030204" pitchFamily="34" charset="0"/>
              </a:rPr>
              <a:t> Plate DAC</a:t>
            </a:r>
            <a:endParaRPr lang="ru-RU" i="1" dirty="0">
              <a:solidFill>
                <a:srgbClr val="7030A0"/>
              </a:solidFill>
              <a:effectLst>
                <a:outerShdw blurRad="38100" dist="38100" dir="2700000" algn="tl">
                  <a:srgbClr val="000000">
                    <a:alpha val="43137"/>
                  </a:srgbClr>
                </a:outerShdw>
              </a:effectLst>
            </a:endParaRPr>
          </a:p>
        </p:txBody>
      </p:sp>
      <p:cxnSp>
        <p:nvCxnSpPr>
          <p:cNvPr id="18" name="Прямая соединительная линия 17"/>
          <p:cNvCxnSpPr/>
          <p:nvPr/>
        </p:nvCxnSpPr>
        <p:spPr>
          <a:xfrm flipH="1">
            <a:off x="870346" y="4722024"/>
            <a:ext cx="531304" cy="1171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a:off x="1556735" y="4721513"/>
            <a:ext cx="471550" cy="1171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a:off x="1479191" y="4721512"/>
            <a:ext cx="0" cy="1171029"/>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6" cstate="print">
            <a:extLst>
              <a:ext uri="{28A0092B-C50C-407E-A947-70E740481C1C}">
                <a14:useLocalDpi xmlns:a14="http://schemas.microsoft.com/office/drawing/2010/main" val="0"/>
              </a:ext>
            </a:extLst>
          </a:blip>
          <a:srcRect l="27106" t="10830" r="26923" b="10701"/>
          <a:stretch/>
        </p:blipFill>
        <p:spPr>
          <a:xfrm>
            <a:off x="3547977" y="1362206"/>
            <a:ext cx="2067697" cy="1993557"/>
          </a:xfrm>
          <a:prstGeom prst="rect">
            <a:avLst/>
          </a:prstGeom>
        </p:spPr>
      </p:pic>
      <p:pic>
        <p:nvPicPr>
          <p:cNvPr id="19" name="Picture 1"/>
          <p:cNvPicPr>
            <a:picLocks noChangeAspect="1" noChangeArrowheads="1"/>
          </p:cNvPicPr>
          <p:nvPr/>
        </p:nvPicPr>
        <p:blipFill>
          <a:blip r:embed="rId7"/>
          <a:srcRect/>
          <a:stretch>
            <a:fillRect/>
          </a:stretch>
        </p:blipFill>
        <p:spPr bwMode="auto">
          <a:xfrm>
            <a:off x="5723567" y="4195547"/>
            <a:ext cx="3357586" cy="2402016"/>
          </a:xfrm>
          <a:prstGeom prst="rect">
            <a:avLst/>
          </a:prstGeom>
          <a:ln>
            <a:noFill/>
          </a:ln>
          <a:effectLst>
            <a:outerShdw blurRad="292100" dist="139700" dir="2700000" algn="tl" rotWithShape="0">
              <a:srgbClr val="333333">
                <a:alpha val="65000"/>
              </a:srgbClr>
            </a:outerShdw>
          </a:effectLst>
        </p:spPr>
      </p:pic>
      <p:cxnSp>
        <p:nvCxnSpPr>
          <p:cNvPr id="8" name="Прямая соединительная линия 7"/>
          <p:cNvCxnSpPr/>
          <p:nvPr/>
        </p:nvCxnSpPr>
        <p:spPr>
          <a:xfrm>
            <a:off x="4161083" y="2358940"/>
            <a:ext cx="0" cy="1433428"/>
          </a:xfrm>
          <a:prstGeom prst="line">
            <a:avLst/>
          </a:prstGeom>
          <a:ln/>
        </p:spPr>
        <p:style>
          <a:lnRef idx="3">
            <a:schemeClr val="dk1"/>
          </a:lnRef>
          <a:fillRef idx="0">
            <a:schemeClr val="dk1"/>
          </a:fillRef>
          <a:effectRef idx="2">
            <a:schemeClr val="dk1"/>
          </a:effectRef>
          <a:fontRef idx="minor">
            <a:schemeClr val="tx1"/>
          </a:fontRef>
        </p:style>
      </p:cxnSp>
      <p:cxnSp>
        <p:nvCxnSpPr>
          <p:cNvPr id="23" name="Прямая соединительная линия 22"/>
          <p:cNvCxnSpPr/>
          <p:nvPr/>
        </p:nvCxnSpPr>
        <p:spPr>
          <a:xfrm flipH="1">
            <a:off x="5010818" y="2358940"/>
            <a:ext cx="8252" cy="1433428"/>
          </a:xfrm>
          <a:prstGeom prst="line">
            <a:avLst/>
          </a:prstGeom>
          <a:ln/>
        </p:spPr>
        <p:style>
          <a:lnRef idx="3">
            <a:schemeClr val="dk1"/>
          </a:lnRef>
          <a:fillRef idx="0">
            <a:schemeClr val="dk1"/>
          </a:fillRef>
          <a:effectRef idx="2">
            <a:schemeClr val="dk1"/>
          </a:effectRef>
          <a:fontRef idx="minor">
            <a:schemeClr val="tx1"/>
          </a:fontRef>
        </p:style>
      </p:cxnSp>
      <p:cxnSp>
        <p:nvCxnSpPr>
          <p:cNvPr id="11" name="Прямая со стрелкой 10"/>
          <p:cNvCxnSpPr/>
          <p:nvPr/>
        </p:nvCxnSpPr>
        <p:spPr>
          <a:xfrm>
            <a:off x="4161083" y="3700120"/>
            <a:ext cx="84973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a:off x="3918067" y="2358940"/>
            <a:ext cx="6622" cy="1746028"/>
          </a:xfrm>
          <a:prstGeom prst="line">
            <a:avLst/>
          </a:prstGeom>
          <a:ln/>
        </p:spPr>
        <p:style>
          <a:lnRef idx="3">
            <a:schemeClr val="dk1"/>
          </a:lnRef>
          <a:fillRef idx="0">
            <a:schemeClr val="dk1"/>
          </a:fillRef>
          <a:effectRef idx="2">
            <a:schemeClr val="dk1"/>
          </a:effectRef>
          <a:fontRef idx="minor">
            <a:schemeClr val="tx1"/>
          </a:fontRef>
        </p:style>
      </p:cxnSp>
      <p:cxnSp>
        <p:nvCxnSpPr>
          <p:cNvPr id="28" name="Прямая соединительная линия 27"/>
          <p:cNvCxnSpPr/>
          <p:nvPr/>
        </p:nvCxnSpPr>
        <p:spPr>
          <a:xfrm>
            <a:off x="5240590" y="2354986"/>
            <a:ext cx="6622" cy="1746028"/>
          </a:xfrm>
          <a:prstGeom prst="line">
            <a:avLst/>
          </a:prstGeom>
          <a:ln/>
        </p:spPr>
        <p:style>
          <a:lnRef idx="3">
            <a:schemeClr val="dk1"/>
          </a:lnRef>
          <a:fillRef idx="0">
            <a:schemeClr val="dk1"/>
          </a:fillRef>
          <a:effectRef idx="2">
            <a:schemeClr val="dk1"/>
          </a:effectRef>
          <a:fontRef idx="minor">
            <a:schemeClr val="tx1"/>
          </a:fontRef>
        </p:style>
      </p:cxnSp>
      <p:cxnSp>
        <p:nvCxnSpPr>
          <p:cNvPr id="30" name="Прямая со стрелкой 29"/>
          <p:cNvCxnSpPr/>
          <p:nvPr/>
        </p:nvCxnSpPr>
        <p:spPr>
          <a:xfrm>
            <a:off x="3924689" y="4017278"/>
            <a:ext cx="1315901" cy="1249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p:cNvCxnSpPr/>
          <p:nvPr/>
        </p:nvCxnSpPr>
        <p:spPr>
          <a:xfrm flipH="1">
            <a:off x="4592357" y="1746422"/>
            <a:ext cx="2286239" cy="61256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6" name="TextBox 35"/>
          <p:cNvSpPr txBox="1"/>
          <p:nvPr/>
        </p:nvSpPr>
        <p:spPr>
          <a:xfrm>
            <a:off x="7166609" y="1398972"/>
            <a:ext cx="1332544" cy="461665"/>
          </a:xfrm>
          <a:prstGeom prst="rect">
            <a:avLst/>
          </a:prstGeom>
          <a:noFill/>
        </p:spPr>
        <p:txBody>
          <a:bodyPr wrap="none" rtlCol="0">
            <a:spAutoFit/>
          </a:bodyPr>
          <a:lstStyle/>
          <a:p>
            <a:r>
              <a:rPr lang="en-US" sz="2400" dirty="0" smtClean="0">
                <a:solidFill>
                  <a:srgbClr val="FF0000"/>
                </a:solidFill>
              </a:rPr>
              <a:t>Ruby ball</a:t>
            </a:r>
            <a:endParaRPr lang="ru-RU" sz="2400" dirty="0">
              <a:solidFill>
                <a:srgbClr val="FF0000"/>
              </a:solidFill>
            </a:endParaRPr>
          </a:p>
        </p:txBody>
      </p:sp>
      <p:sp>
        <p:nvSpPr>
          <p:cNvPr id="38" name="Стрелка вниз 37"/>
          <p:cNvSpPr/>
          <p:nvPr/>
        </p:nvSpPr>
        <p:spPr>
          <a:xfrm>
            <a:off x="8334396" y="1991526"/>
            <a:ext cx="164757" cy="19858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TextBox 38"/>
          <p:cNvSpPr txBox="1"/>
          <p:nvPr/>
        </p:nvSpPr>
        <p:spPr>
          <a:xfrm>
            <a:off x="4143356" y="3383439"/>
            <a:ext cx="898003" cy="646331"/>
          </a:xfrm>
          <a:prstGeom prst="rect">
            <a:avLst/>
          </a:prstGeom>
          <a:noFill/>
        </p:spPr>
        <p:txBody>
          <a:bodyPr wrap="none" rtlCol="0">
            <a:spAutoFit/>
          </a:bodyPr>
          <a:lstStyle/>
          <a:p>
            <a:r>
              <a:rPr lang="en-US" dirty="0" smtClean="0"/>
              <a:t>0.4 mm</a:t>
            </a:r>
          </a:p>
          <a:p>
            <a:r>
              <a:rPr lang="en-US" dirty="0" smtClean="0"/>
              <a:t>0.8 mm</a:t>
            </a:r>
            <a:endParaRPr lang="ru-RU" dirty="0"/>
          </a:p>
        </p:txBody>
      </p:sp>
      <p:sp>
        <p:nvSpPr>
          <p:cNvPr id="29" name="TextBox 28"/>
          <p:cNvSpPr txBox="1"/>
          <p:nvPr/>
        </p:nvSpPr>
        <p:spPr>
          <a:xfrm>
            <a:off x="5646025" y="2156760"/>
            <a:ext cx="1960880" cy="2031325"/>
          </a:xfrm>
          <a:prstGeom prst="rect">
            <a:avLst/>
          </a:prstGeom>
          <a:noFill/>
        </p:spPr>
        <p:txBody>
          <a:bodyPr wrap="square" rtlCol="0">
            <a:spAutoFit/>
          </a:bodyPr>
          <a:lstStyle/>
          <a:p>
            <a:pPr algn="ctr"/>
            <a:endParaRPr lang="en-US" sz="1000" b="1" dirty="0" smtClean="0">
              <a:effectLst>
                <a:outerShdw blurRad="38100" dist="38100" dir="2700000" algn="tl">
                  <a:srgbClr val="000000">
                    <a:alpha val="43137"/>
                  </a:srgbClr>
                </a:outerShdw>
              </a:effectLst>
            </a:endParaRPr>
          </a:p>
          <a:p>
            <a:pPr algn="ctr"/>
            <a:r>
              <a:rPr lang="en-US" sz="1600" b="1" dirty="0" smtClean="0">
                <a:effectLst>
                  <a:outerShdw blurRad="38100" dist="38100" dir="2700000" algn="tl">
                    <a:srgbClr val="000000">
                      <a:alpha val="43137"/>
                    </a:srgbClr>
                  </a:outerShdw>
                </a:effectLst>
              </a:rPr>
              <a:t>H</a:t>
            </a:r>
            <a:r>
              <a:rPr lang="ru-RU" sz="1600" b="1" dirty="0" smtClean="0">
                <a:effectLst>
                  <a:outerShdw blurRad="38100" dist="38100" dir="2700000" algn="tl">
                    <a:srgbClr val="000000">
                      <a:alpha val="43137"/>
                    </a:srgbClr>
                  </a:outerShdw>
                </a:effectLst>
              </a:rPr>
              <a:t> </a:t>
            </a:r>
            <a:r>
              <a:rPr lang="en-US" sz="1600" b="1" dirty="0" smtClean="0">
                <a:effectLst>
                  <a:outerShdw blurRad="38100" dist="38100" dir="2700000" algn="tl">
                    <a:srgbClr val="000000">
                      <a:alpha val="43137"/>
                    </a:srgbClr>
                  </a:outerShdw>
                </a:effectLst>
              </a:rPr>
              <a:t> </a:t>
            </a:r>
            <a:r>
              <a:rPr lang="en-US" sz="1600" b="1" dirty="0">
                <a:effectLst>
                  <a:outerShdw blurRad="38100" dist="38100" dir="2700000" algn="tl">
                    <a:srgbClr val="000000">
                      <a:alpha val="43137"/>
                    </a:srgbClr>
                  </a:outerShdw>
                </a:effectLst>
              </a:rPr>
              <a:t>= </a:t>
            </a:r>
            <a:r>
              <a:rPr lang="en-US" sz="1600" b="1" dirty="0" smtClean="0">
                <a:effectLst>
                  <a:outerShdw blurRad="38100" dist="38100" dir="2700000" algn="tl">
                    <a:srgbClr val="000000">
                      <a:alpha val="43137"/>
                    </a:srgbClr>
                  </a:outerShdw>
                </a:effectLst>
              </a:rPr>
              <a:t>0.1</a:t>
            </a:r>
            <a:r>
              <a:rPr lang="ru-RU" sz="1600" b="1" dirty="0" smtClean="0">
                <a:effectLst>
                  <a:outerShdw blurRad="38100" dist="38100" dir="2700000" algn="tl">
                    <a:srgbClr val="000000">
                      <a:alpha val="43137"/>
                    </a:srgbClr>
                  </a:outerShdw>
                </a:effectLst>
              </a:rPr>
              <a:t> </a:t>
            </a:r>
            <a:r>
              <a:rPr lang="en-US" sz="1600" b="1" dirty="0" smtClean="0">
                <a:effectLst>
                  <a:outerShdw blurRad="38100" dist="38100" dir="2700000" algn="tl">
                    <a:srgbClr val="000000">
                      <a:alpha val="43137"/>
                    </a:srgbClr>
                  </a:outerShdw>
                </a:effectLst>
              </a:rPr>
              <a:t>mm</a:t>
            </a:r>
            <a:endParaRPr lang="ru-RU" sz="1600" b="1" dirty="0">
              <a:effectLst>
                <a:outerShdw blurRad="38100" dist="38100" dir="2700000" algn="tl">
                  <a:srgbClr val="000000">
                    <a:alpha val="43137"/>
                  </a:srgbClr>
                </a:outerShdw>
              </a:effectLst>
            </a:endParaRPr>
          </a:p>
          <a:p>
            <a:pPr algn="ctr"/>
            <a:r>
              <a:rPr lang="en-US" sz="1600" b="1" dirty="0" smtClean="0">
                <a:effectLst>
                  <a:outerShdw blurRad="38100" dist="38100" dir="2700000" algn="tl">
                    <a:srgbClr val="000000">
                      <a:alpha val="43137"/>
                    </a:srgbClr>
                  </a:outerShdw>
                </a:effectLst>
              </a:rPr>
              <a:t>D= 0.4 mm</a:t>
            </a:r>
            <a:endParaRPr lang="ru-RU" sz="1600" b="1" dirty="0">
              <a:effectLst>
                <a:outerShdw blurRad="38100" dist="38100" dir="2700000" algn="tl">
                  <a:srgbClr val="000000">
                    <a:alpha val="43137"/>
                  </a:srgbClr>
                </a:outerShdw>
              </a:effectLst>
            </a:endParaRPr>
          </a:p>
          <a:p>
            <a:pPr algn="ctr"/>
            <a:r>
              <a:rPr lang="en-US" sz="2400" b="1" dirty="0" smtClean="0">
                <a:solidFill>
                  <a:srgbClr val="FF0000"/>
                </a:solidFill>
                <a:effectLst>
                  <a:outerShdw blurRad="38100" dist="38100" dir="2700000" algn="tl">
                    <a:srgbClr val="000000">
                      <a:alpha val="43137"/>
                    </a:srgbClr>
                  </a:outerShdw>
                </a:effectLst>
              </a:rPr>
              <a:t>V~0.02 mm</a:t>
            </a:r>
            <a:r>
              <a:rPr lang="en-US" sz="2400" b="1" baseline="30000" dirty="0" smtClean="0">
                <a:solidFill>
                  <a:srgbClr val="FF0000"/>
                </a:solidFill>
                <a:effectLst>
                  <a:outerShdw blurRad="38100" dist="38100" dir="2700000" algn="tl">
                    <a:srgbClr val="000000">
                      <a:alpha val="43137"/>
                    </a:srgbClr>
                  </a:outerShdw>
                </a:effectLst>
              </a:rPr>
              <a:t>3</a:t>
            </a:r>
            <a:endParaRPr lang="ru-RU" sz="2400" b="1" baseline="30000" dirty="0" smtClean="0">
              <a:solidFill>
                <a:srgbClr val="FF0000"/>
              </a:solidFill>
              <a:effectLst>
                <a:outerShdw blurRad="38100" dist="38100" dir="2700000" algn="tl">
                  <a:srgbClr val="000000">
                    <a:alpha val="43137"/>
                  </a:srgbClr>
                </a:outerShdw>
              </a:effectLst>
            </a:endParaRPr>
          </a:p>
          <a:p>
            <a:pPr algn="ctr"/>
            <a:r>
              <a:rPr lang="en-US" sz="2400" b="1" dirty="0" smtClean="0">
                <a:solidFill>
                  <a:srgbClr val="FF0000"/>
                </a:solidFill>
                <a:effectLst>
                  <a:outerShdw blurRad="38100" dist="38100" dir="2700000" algn="tl">
                    <a:srgbClr val="000000">
                      <a:alpha val="43137"/>
                    </a:srgbClr>
                  </a:outerShdw>
                </a:effectLst>
              </a:rPr>
              <a:t>P</a:t>
            </a:r>
            <a:r>
              <a:rPr lang="en-US" sz="2400" b="1" baseline="-25000" dirty="0" smtClean="0">
                <a:solidFill>
                  <a:srgbClr val="FF0000"/>
                </a:solidFill>
                <a:effectLst>
                  <a:outerShdw blurRad="38100" dist="38100" dir="2700000" algn="tl">
                    <a:srgbClr val="000000">
                      <a:alpha val="43137"/>
                    </a:srgbClr>
                  </a:outerShdw>
                </a:effectLst>
              </a:rPr>
              <a:t>max</a:t>
            </a:r>
            <a:r>
              <a:rPr lang="en-US" sz="2400" b="1" dirty="0" smtClean="0">
                <a:solidFill>
                  <a:srgbClr val="FF0000"/>
                </a:solidFill>
                <a:effectLst>
                  <a:outerShdw blurRad="38100" dist="38100" dir="2700000" algn="tl">
                    <a:srgbClr val="000000">
                      <a:alpha val="43137"/>
                    </a:srgbClr>
                  </a:outerShdw>
                </a:effectLst>
              </a:rPr>
              <a:t>~40 GPa</a:t>
            </a:r>
            <a:endParaRPr lang="ru-RU" sz="2400" b="1" dirty="0">
              <a:solidFill>
                <a:srgbClr val="FF0000"/>
              </a:solidFill>
              <a:effectLst>
                <a:outerShdw blurRad="38100" dist="38100" dir="2700000" algn="tl">
                  <a:srgbClr val="000000">
                    <a:alpha val="43137"/>
                  </a:srgbClr>
                </a:outerShdw>
              </a:effectLst>
            </a:endParaRPr>
          </a:p>
          <a:p>
            <a:pPr algn="ctr"/>
            <a:endParaRPr lang="ru-RU" sz="36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799925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5848" y="837945"/>
            <a:ext cx="3436560" cy="1935534"/>
          </a:xfrm>
          <a:prstGeom prst="rect">
            <a:avLst/>
          </a:prstGeom>
        </p:spPr>
      </p:pic>
      <p:pic>
        <p:nvPicPr>
          <p:cNvPr id="27654" name="Picture 6" descr="Abstract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5641" y="2930569"/>
            <a:ext cx="3505617" cy="1612584"/>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a:blip r:embed="rId5"/>
          <a:stretch>
            <a:fillRect/>
          </a:stretch>
        </p:blipFill>
        <p:spPr>
          <a:xfrm>
            <a:off x="5389800" y="4937888"/>
            <a:ext cx="2968796" cy="1373321"/>
          </a:xfrm>
          <a:prstGeom prst="rect">
            <a:avLst/>
          </a:prstGeom>
        </p:spPr>
      </p:pic>
      <p:sp>
        <p:nvSpPr>
          <p:cNvPr id="9" name="Прямоугольник 8"/>
          <p:cNvSpPr/>
          <p:nvPr/>
        </p:nvSpPr>
        <p:spPr>
          <a:xfrm>
            <a:off x="5647587" y="6311209"/>
            <a:ext cx="2484398" cy="369332"/>
          </a:xfrm>
          <a:prstGeom prst="rect">
            <a:avLst/>
          </a:prstGeom>
        </p:spPr>
        <p:txBody>
          <a:bodyPr wrap="none">
            <a:spAutoFit/>
          </a:bodyPr>
          <a:lstStyle/>
          <a:p>
            <a:r>
              <a:rPr lang="en-US" dirty="0">
                <a:solidFill>
                  <a:srgbClr val="000000"/>
                </a:solidFill>
                <a:latin typeface="Times New Roman" panose="02020603050405020304" pitchFamily="18" charset="0"/>
              </a:rPr>
              <a:t>PRL </a:t>
            </a:r>
            <a:r>
              <a:rPr lang="en-US" b="1" dirty="0">
                <a:solidFill>
                  <a:srgbClr val="000000"/>
                </a:solidFill>
                <a:latin typeface="Times New Roman" panose="02020603050405020304" pitchFamily="18" charset="0"/>
              </a:rPr>
              <a:t>100, 045508 (2008)</a:t>
            </a:r>
          </a:p>
        </p:txBody>
      </p:sp>
      <p:sp>
        <p:nvSpPr>
          <p:cNvPr id="10" name="Прямоугольник 9"/>
          <p:cNvSpPr/>
          <p:nvPr/>
        </p:nvSpPr>
        <p:spPr>
          <a:xfrm>
            <a:off x="4679529" y="4568556"/>
            <a:ext cx="4572000" cy="338554"/>
          </a:xfrm>
          <a:prstGeom prst="rect">
            <a:avLst/>
          </a:prstGeom>
        </p:spPr>
        <p:txBody>
          <a:bodyPr>
            <a:spAutoFit/>
          </a:bodyPr>
          <a:lstStyle/>
          <a:p>
            <a:r>
              <a:rPr lang="de-DE" sz="1600" i="1" dirty="0">
                <a:solidFill>
                  <a:srgbClr val="000000"/>
                </a:solidFill>
                <a:latin typeface="Times New Roman" panose="02020603050405020304" pitchFamily="18" charset="0"/>
                <a:cs typeface="Times New Roman" panose="02020603050405020304" pitchFamily="18" charset="0"/>
              </a:rPr>
              <a:t>J. Am. Chem. </a:t>
            </a:r>
            <a:r>
              <a:rPr lang="de-DE" sz="1600" i="1" dirty="0" err="1">
                <a:solidFill>
                  <a:srgbClr val="000000"/>
                </a:solidFill>
                <a:latin typeface="Times New Roman" panose="02020603050405020304" pitchFamily="18" charset="0"/>
                <a:cs typeface="Times New Roman" panose="02020603050405020304" pitchFamily="18" charset="0"/>
              </a:rPr>
              <a:t>Soc</a:t>
            </a:r>
            <a:r>
              <a:rPr lang="de-DE" sz="1600" i="1" dirty="0">
                <a:solidFill>
                  <a:srgbClr val="000000"/>
                </a:solidFill>
                <a:latin typeface="Times New Roman" panose="02020603050405020304" pitchFamily="18" charset="0"/>
                <a:cs typeface="Times New Roman" panose="02020603050405020304" pitchFamily="18" charset="0"/>
              </a:rPr>
              <a:t>.</a:t>
            </a:r>
            <a:r>
              <a:rPr lang="de-DE" sz="1600" dirty="0">
                <a:solidFill>
                  <a:srgbClr val="000000"/>
                </a:solidFill>
                <a:latin typeface="Times New Roman" panose="02020603050405020304" pitchFamily="18" charset="0"/>
                <a:cs typeface="Times New Roman" panose="02020603050405020304" pitchFamily="18" charset="0"/>
              </a:rPr>
              <a:t>, </a:t>
            </a:r>
            <a:r>
              <a:rPr lang="de-DE" sz="1600" b="1" dirty="0">
                <a:solidFill>
                  <a:srgbClr val="000000"/>
                </a:solidFill>
                <a:latin typeface="Times New Roman" panose="02020603050405020304" pitchFamily="18" charset="0"/>
                <a:cs typeface="Times New Roman" panose="02020603050405020304" pitchFamily="18" charset="0"/>
              </a:rPr>
              <a:t>2012</a:t>
            </a:r>
            <a:r>
              <a:rPr lang="de-DE" sz="1600" dirty="0">
                <a:solidFill>
                  <a:srgbClr val="000000"/>
                </a:solidFill>
                <a:latin typeface="Times New Roman" panose="02020603050405020304" pitchFamily="18" charset="0"/>
                <a:cs typeface="Times New Roman" panose="02020603050405020304" pitchFamily="18" charset="0"/>
              </a:rPr>
              <a:t>, </a:t>
            </a:r>
            <a:r>
              <a:rPr lang="de-DE" sz="1600" i="1" dirty="0">
                <a:solidFill>
                  <a:srgbClr val="000000"/>
                </a:solidFill>
                <a:latin typeface="Times New Roman" panose="02020603050405020304" pitchFamily="18" charset="0"/>
                <a:cs typeface="Times New Roman" panose="02020603050405020304" pitchFamily="18" charset="0"/>
              </a:rPr>
              <a:t>134</a:t>
            </a:r>
            <a:r>
              <a:rPr lang="de-DE" sz="1600" dirty="0">
                <a:solidFill>
                  <a:srgbClr val="000000"/>
                </a:solidFill>
                <a:latin typeface="Times New Roman" panose="02020603050405020304" pitchFamily="18" charset="0"/>
                <a:cs typeface="Times New Roman" panose="02020603050405020304" pitchFamily="18" charset="0"/>
              </a:rPr>
              <a:t> (33), pp 13780–13786</a:t>
            </a:r>
            <a:endParaRPr lang="ru-RU" sz="1600"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6"/>
          <a:stretch>
            <a:fillRect/>
          </a:stretch>
        </p:blipFill>
        <p:spPr>
          <a:xfrm>
            <a:off x="839855" y="2304567"/>
            <a:ext cx="4376721" cy="4477171"/>
          </a:xfrm>
          <a:prstGeom prst="rect">
            <a:avLst/>
          </a:prstGeom>
        </p:spPr>
      </p:pic>
      <p:pic>
        <p:nvPicPr>
          <p:cNvPr id="6" name="Рисунок 5"/>
          <p:cNvPicPr>
            <a:picLocks noChangeAspect="1"/>
          </p:cNvPicPr>
          <p:nvPr/>
        </p:nvPicPr>
        <p:blipFill rotWithShape="1">
          <a:blip r:embed="rId7"/>
          <a:srcRect l="16774" t="13755" r="12986"/>
          <a:stretch/>
        </p:blipFill>
        <p:spPr>
          <a:xfrm>
            <a:off x="204547" y="1030132"/>
            <a:ext cx="1551008" cy="2317555"/>
          </a:xfrm>
          <a:prstGeom prst="rect">
            <a:avLst/>
          </a:prstGeom>
        </p:spPr>
      </p:pic>
      <p:sp>
        <p:nvSpPr>
          <p:cNvPr id="13" name="Прямоугольник 12"/>
          <p:cNvSpPr/>
          <p:nvPr/>
        </p:nvSpPr>
        <p:spPr>
          <a:xfrm>
            <a:off x="613458" y="157833"/>
            <a:ext cx="8137003" cy="1077218"/>
          </a:xfrm>
          <a:prstGeom prst="rect">
            <a:avLst/>
          </a:prstGeom>
        </p:spPr>
        <p:txBody>
          <a:bodyPr wrap="square">
            <a:spAutoFit/>
          </a:bodyPr>
          <a:lstStyle/>
          <a:p>
            <a:pPr algn="ctr"/>
            <a:r>
              <a:rPr lang="en-US" sz="3200" b="1" dirty="0" smtClean="0">
                <a:solidFill>
                  <a:srgbClr val="FF0000"/>
                </a:solidFill>
                <a:effectLst>
                  <a:outerShdw blurRad="38100" dist="38100" dir="2700000" algn="tl">
                    <a:srgbClr val="000000">
                      <a:alpha val="43137"/>
                    </a:srgbClr>
                  </a:outerShdw>
                </a:effectLst>
                <a:latin typeface="Times New Roman" panose="02020603050405020304" pitchFamily="18" charset="0"/>
              </a:rPr>
              <a:t>DN-6 diffractometer: </a:t>
            </a:r>
          </a:p>
          <a:p>
            <a:pPr algn="ctr"/>
            <a:r>
              <a:rPr lang="en-US" sz="3200" b="1" dirty="0" smtClean="0">
                <a:solidFill>
                  <a:srgbClr val="FF0000"/>
                </a:solidFill>
                <a:effectLst>
                  <a:outerShdw blurRad="38100" dist="38100" dir="2700000" algn="tl">
                    <a:srgbClr val="000000">
                      <a:alpha val="43137"/>
                    </a:srgbClr>
                  </a:outerShdw>
                </a:effectLst>
                <a:latin typeface="Times New Roman" panose="02020603050405020304" pitchFamily="18" charset="0"/>
              </a:rPr>
              <a:t>experiments with diamond anvils cell</a:t>
            </a:r>
            <a:endParaRPr lang="en-US" sz="3200" dirty="0">
              <a:solidFill>
                <a:srgbClr val="FF0000"/>
              </a:solidFill>
              <a:effectLst>
                <a:outerShdw blurRad="38100" dist="38100" dir="2700000" algn="tl">
                  <a:srgbClr val="000000">
                    <a:alpha val="43137"/>
                  </a:srgbClr>
                </a:outerShdw>
              </a:effectLst>
              <a:latin typeface="Times New Roman" panose="02020603050405020304" pitchFamily="18" charset="0"/>
            </a:endParaRPr>
          </a:p>
        </p:txBody>
      </p:sp>
      <p:sp>
        <p:nvSpPr>
          <p:cNvPr id="11" name="TextBox 10"/>
          <p:cNvSpPr txBox="1"/>
          <p:nvPr/>
        </p:nvSpPr>
        <p:spPr>
          <a:xfrm>
            <a:off x="2199190" y="1203819"/>
            <a:ext cx="3448397" cy="1569660"/>
          </a:xfrm>
          <a:prstGeom prst="rect">
            <a:avLst/>
          </a:prstGeom>
          <a:noFill/>
        </p:spPr>
        <p:txBody>
          <a:bodyPr wrap="square" rtlCol="0">
            <a:spAutoFit/>
          </a:bodyPr>
          <a:lstStyle/>
          <a:p>
            <a:pPr algn="ctr"/>
            <a:r>
              <a:rPr 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Culet size – </a:t>
            </a:r>
            <a:r>
              <a:rPr 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0.8 mm</a:t>
            </a:r>
          </a:p>
          <a:p>
            <a:pPr algn="ctr"/>
            <a:r>
              <a:rPr 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Volume – </a:t>
            </a:r>
            <a:r>
              <a:rPr 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0.02 mm</a:t>
            </a:r>
            <a:r>
              <a:rPr lang="en-US" sz="2400" b="1" baseline="3000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r>
              <a:rPr 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Pressure  - </a:t>
            </a:r>
            <a:r>
              <a:rPr 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35 GPa</a:t>
            </a:r>
          </a:p>
          <a:p>
            <a:pPr algn="ctr"/>
            <a:r>
              <a:rPr 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Exposition time – </a:t>
            </a:r>
            <a:r>
              <a:rPr 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48 h</a:t>
            </a:r>
            <a:endParaRPr lang="ru-RU"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26944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cstate="print">
            <a:extLst>
              <a:ext uri="{BEBA8EAE-BF5A-486C-A8C5-ECC9F3942E4B}">
                <a14:imgProps xmlns:a14="http://schemas.microsoft.com/office/drawing/2010/main">
                  <a14:imgLayer r:embed="rId4">
                    <a14:imgEffect>
                      <a14:saturation sat="101000"/>
                    </a14:imgEffect>
                  </a14:imgLayer>
                </a14:imgProps>
              </a:ext>
              <a:ext uri="{28A0092B-C50C-407E-A947-70E740481C1C}">
                <a14:useLocalDpi xmlns:a14="http://schemas.microsoft.com/office/drawing/2010/main" val="0"/>
              </a:ext>
            </a:extLst>
          </a:blip>
          <a:stretch>
            <a:fillRect/>
          </a:stretch>
        </p:blipFill>
        <p:spPr>
          <a:xfrm>
            <a:off x="5932999" y="1016142"/>
            <a:ext cx="2817105" cy="5000778"/>
          </a:xfrm>
          <a:prstGeom prst="rect">
            <a:avLst/>
          </a:prstGeom>
        </p:spPr>
      </p:pic>
      <p:pic>
        <p:nvPicPr>
          <p:cNvPr id="2" name="Рисунок 1"/>
          <p:cNvPicPr>
            <a:picLocks noChangeAspect="1"/>
          </p:cNvPicPr>
          <p:nvPr/>
        </p:nvPicPr>
        <p:blipFill rotWithShape="1">
          <a:blip r:embed="rId5" cstate="print">
            <a:extLst>
              <a:ext uri="{28A0092B-C50C-407E-A947-70E740481C1C}">
                <a14:useLocalDpi xmlns:a14="http://schemas.microsoft.com/office/drawing/2010/main" val="0"/>
              </a:ext>
            </a:extLst>
          </a:blip>
          <a:srcRect l="11405" t="17897" r="22280" b="17959"/>
          <a:stretch/>
        </p:blipFill>
        <p:spPr>
          <a:xfrm>
            <a:off x="502475" y="3272950"/>
            <a:ext cx="1532239" cy="2630918"/>
          </a:xfrm>
          <a:prstGeom prst="rect">
            <a:avLst/>
          </a:prstGeom>
        </p:spPr>
      </p:pic>
      <p:pic>
        <p:nvPicPr>
          <p:cNvPr id="3" name="Рисунок 2"/>
          <p:cNvPicPr>
            <a:picLocks noChangeAspect="1"/>
          </p:cNvPicPr>
          <p:nvPr/>
        </p:nvPicPr>
        <p:blipFill rotWithShape="1">
          <a:blip r:embed="rId6" cstate="print">
            <a:extLst>
              <a:ext uri="{28A0092B-C50C-407E-A947-70E740481C1C}">
                <a14:useLocalDpi xmlns:a14="http://schemas.microsoft.com/office/drawing/2010/main" val="0"/>
              </a:ext>
            </a:extLst>
          </a:blip>
          <a:srcRect l="17162" t="6967" b="21561"/>
          <a:stretch/>
        </p:blipFill>
        <p:spPr>
          <a:xfrm>
            <a:off x="2949064" y="3272950"/>
            <a:ext cx="1717779" cy="2630918"/>
          </a:xfrm>
          <a:prstGeom prst="rect">
            <a:avLst/>
          </a:prstGeom>
        </p:spPr>
      </p:pic>
      <p:sp>
        <p:nvSpPr>
          <p:cNvPr id="8" name="Прямоугольник 7"/>
          <p:cNvSpPr/>
          <p:nvPr/>
        </p:nvSpPr>
        <p:spPr>
          <a:xfrm>
            <a:off x="1268595" y="157833"/>
            <a:ext cx="6559296" cy="523220"/>
          </a:xfrm>
          <a:prstGeom prst="rect">
            <a:avLst/>
          </a:prstGeom>
        </p:spPr>
        <p:txBody>
          <a:bodyPr wrap="square">
            <a:spAutoFit/>
          </a:bodyPr>
          <a:lstStyle/>
          <a:p>
            <a:pPr algn="ctr"/>
            <a:r>
              <a:rPr lang="en-US"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rPr>
              <a:t>DN-6 diffractometer: sample preparation</a:t>
            </a:r>
            <a:endParaRPr lang="en-US" sz="2800" dirty="0">
              <a:solidFill>
                <a:srgbClr val="FF0000"/>
              </a:solidFill>
              <a:effectLst>
                <a:outerShdw blurRad="38100" dist="38100" dir="2700000" algn="tl">
                  <a:srgbClr val="000000">
                    <a:alpha val="43137"/>
                  </a:srgbClr>
                </a:outerShdw>
              </a:effectLst>
              <a:latin typeface="Times New Roman" panose="02020603050405020304" pitchFamily="18" charset="0"/>
            </a:endParaRPr>
          </a:p>
        </p:txBody>
      </p:sp>
      <p:sp>
        <p:nvSpPr>
          <p:cNvPr id="4" name="TextBox 3"/>
          <p:cNvSpPr txBox="1"/>
          <p:nvPr/>
        </p:nvSpPr>
        <p:spPr>
          <a:xfrm>
            <a:off x="181598" y="6088534"/>
            <a:ext cx="2173993" cy="369332"/>
          </a:xfrm>
          <a:prstGeom prst="rect">
            <a:avLst/>
          </a:prstGeom>
          <a:noFill/>
        </p:spPr>
        <p:txBody>
          <a:bodyPr wrap="none" rtlCol="0">
            <a:spAutoFit/>
          </a:bodyPr>
          <a:lstStyle/>
          <a:p>
            <a:r>
              <a:rPr lang="en-US" dirty="0" smtClean="0"/>
              <a:t>Hole drilling machine</a:t>
            </a:r>
            <a:endParaRPr lang="ru-RU" dirty="0"/>
          </a:p>
        </p:txBody>
      </p:sp>
      <p:sp>
        <p:nvSpPr>
          <p:cNvPr id="9" name="TextBox 8"/>
          <p:cNvSpPr txBox="1"/>
          <p:nvPr/>
        </p:nvSpPr>
        <p:spPr>
          <a:xfrm>
            <a:off x="3170216" y="6088534"/>
            <a:ext cx="1275477" cy="369332"/>
          </a:xfrm>
          <a:prstGeom prst="rect">
            <a:avLst/>
          </a:prstGeom>
          <a:noFill/>
        </p:spPr>
        <p:txBody>
          <a:bodyPr wrap="none" rtlCol="0">
            <a:spAutoFit/>
          </a:bodyPr>
          <a:lstStyle/>
          <a:p>
            <a:r>
              <a:rPr lang="en-US" dirty="0" smtClean="0"/>
              <a:t>Microscope</a:t>
            </a:r>
            <a:endParaRPr lang="ru-RU" dirty="0"/>
          </a:p>
        </p:txBody>
      </p:sp>
      <p:sp>
        <p:nvSpPr>
          <p:cNvPr id="10" name="TextBox 9"/>
          <p:cNvSpPr txBox="1"/>
          <p:nvPr/>
        </p:nvSpPr>
        <p:spPr>
          <a:xfrm>
            <a:off x="6353203" y="6273200"/>
            <a:ext cx="1976695" cy="369332"/>
          </a:xfrm>
          <a:prstGeom prst="rect">
            <a:avLst/>
          </a:prstGeom>
          <a:noFill/>
        </p:spPr>
        <p:txBody>
          <a:bodyPr wrap="none" rtlCol="0">
            <a:spAutoFit/>
          </a:bodyPr>
          <a:lstStyle/>
          <a:p>
            <a:r>
              <a:rPr lang="en-US" dirty="0" smtClean="0"/>
              <a:t>Gas loading system</a:t>
            </a:r>
            <a:endParaRPr lang="ru-RU" dirty="0"/>
          </a:p>
        </p:txBody>
      </p:sp>
      <p:pic>
        <p:nvPicPr>
          <p:cNvPr id="27650"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4030" b="39494"/>
          <a:stretch/>
        </p:blipFill>
        <p:spPr bwMode="auto">
          <a:xfrm>
            <a:off x="465420" y="1016142"/>
            <a:ext cx="5189875" cy="1358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760422" y="2523513"/>
            <a:ext cx="2590004" cy="369332"/>
          </a:xfrm>
          <a:prstGeom prst="rect">
            <a:avLst/>
          </a:prstGeom>
          <a:noFill/>
        </p:spPr>
        <p:txBody>
          <a:bodyPr wrap="none" rtlCol="0">
            <a:spAutoFit/>
          </a:bodyPr>
          <a:lstStyle/>
          <a:p>
            <a:r>
              <a:rPr lang="en-US" dirty="0" smtClean="0"/>
              <a:t>Sample preparation room</a:t>
            </a:r>
            <a:endParaRPr lang="ru-RU" dirty="0"/>
          </a:p>
        </p:txBody>
      </p:sp>
    </p:spTree>
    <p:extLst>
      <p:ext uri="{BB962C8B-B14F-4D97-AF65-F5344CB8AC3E}">
        <p14:creationId xmlns:p14="http://schemas.microsoft.com/office/powerpoint/2010/main" val="328180042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0026" y="2322233"/>
            <a:ext cx="7708739" cy="1938992"/>
          </a:xfrm>
          <a:prstGeom prst="rect">
            <a:avLst/>
          </a:prstGeom>
          <a:noFill/>
        </p:spPr>
        <p:txBody>
          <a:bodyPr wrap="square">
            <a:spAutoFit/>
          </a:bodyPr>
          <a:lstStyle/>
          <a:p>
            <a:pPr algn="ctr">
              <a:defRPr/>
            </a:pPr>
            <a:r>
              <a:rPr 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Thank </a:t>
            </a:r>
            <a:r>
              <a:rPr lang="en-US" sz="6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you for attention </a:t>
            </a:r>
            <a:endParaRPr lang="ru-RU"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43192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628650" y="249238"/>
            <a:ext cx="7886700" cy="1325562"/>
          </a:xfrm>
        </p:spPr>
        <p:txBody>
          <a:bodyPr rtlCol="0">
            <a:normAutofit fontScale="90000"/>
          </a:bodyPr>
          <a:lstStyle/>
          <a:p>
            <a:pPr algn="ctr" eaLnBrk="1" fontAlgn="auto" hangingPunct="1">
              <a:spcAft>
                <a:spcPts val="0"/>
              </a:spcAft>
              <a:defRPr/>
            </a:pPr>
            <a:r>
              <a:rPr lang="en-US" sz="2700" b="1" dirty="0" smtClean="0">
                <a:solidFill>
                  <a:srgbClr val="C00000"/>
                </a:solidFill>
                <a:effectLst>
                  <a:outerShdw blurRad="38100" dist="38100" dir="2700000" algn="tl">
                    <a:srgbClr val="000000">
                      <a:alpha val="43137"/>
                    </a:srgbClr>
                  </a:outerShdw>
                </a:effectLst>
                <a:latin typeface="Times New Roman" panose="02020603050405020304" pitchFamily="18" charset="0"/>
              </a:rPr>
              <a:t>Neutron Diffraction at High Pressures: Modern State-of-Art Technique, actively  developed at leading world neutron centers</a:t>
            </a:r>
            <a:r>
              <a:rPr lang="en-US" sz="2800" dirty="0" smtClean="0">
                <a:latin typeface="Times New Roman" panose="02020603050405020304" pitchFamily="18" charset="0"/>
              </a:rPr>
              <a:t/>
            </a:r>
            <a:br>
              <a:rPr lang="en-US" sz="2800" dirty="0" smtClean="0">
                <a:latin typeface="Times New Roman" panose="02020603050405020304" pitchFamily="18" charset="0"/>
              </a:rPr>
            </a:br>
            <a:endParaRPr lang="en-US" sz="2800" dirty="0" smtClean="0">
              <a:latin typeface="Times New Roman" panose="02020603050405020304" pitchFamily="18" charset="0"/>
            </a:endParaRPr>
          </a:p>
        </p:txBody>
      </p:sp>
      <p:sp>
        <p:nvSpPr>
          <p:cNvPr id="5" name="Text Box 6"/>
          <p:cNvSpPr txBox="1">
            <a:spLocks noChangeArrowheads="1"/>
          </p:cNvSpPr>
          <p:nvPr/>
        </p:nvSpPr>
        <p:spPr bwMode="auto">
          <a:xfrm>
            <a:off x="3246438" y="1574800"/>
            <a:ext cx="5733115" cy="3739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eaLnBrk="1" fontAlgn="auto" hangingPunct="1">
              <a:spcBef>
                <a:spcPts val="0"/>
              </a:spcBef>
              <a:spcAft>
                <a:spcPts val="0"/>
              </a:spcAft>
              <a:defRPr/>
            </a:pPr>
            <a:r>
              <a:rPr lang="en-US" b="1" dirty="0">
                <a:solidFill>
                  <a:schemeClr val="accent5">
                    <a:lumMod val="75000"/>
                  </a:schemeClr>
                </a:solidFill>
                <a:latin typeface="+mn-lt"/>
              </a:rPr>
              <a:t>LLB (France): G6.1</a:t>
            </a:r>
          </a:p>
          <a:p>
            <a:pPr algn="r" eaLnBrk="1" fontAlgn="auto" hangingPunct="1">
              <a:spcBef>
                <a:spcPts val="0"/>
              </a:spcBef>
              <a:spcAft>
                <a:spcPts val="0"/>
              </a:spcAft>
              <a:defRPr/>
            </a:pPr>
            <a:r>
              <a:rPr lang="en-US" b="1" dirty="0">
                <a:solidFill>
                  <a:schemeClr val="accent5">
                    <a:lumMod val="75000"/>
                  </a:schemeClr>
                </a:solidFill>
                <a:latin typeface="+mn-lt"/>
              </a:rPr>
              <a:t>ILL (France): D20</a:t>
            </a:r>
          </a:p>
          <a:p>
            <a:pPr algn="r" eaLnBrk="1" fontAlgn="auto" hangingPunct="1">
              <a:spcBef>
                <a:spcPts val="0"/>
              </a:spcBef>
              <a:spcAft>
                <a:spcPts val="0"/>
              </a:spcAft>
              <a:defRPr/>
            </a:pPr>
            <a:r>
              <a:rPr lang="en-US" b="1" dirty="0">
                <a:solidFill>
                  <a:schemeClr val="accent5">
                    <a:lumMod val="75000"/>
                  </a:schemeClr>
                </a:solidFill>
                <a:latin typeface="+mn-lt"/>
              </a:rPr>
              <a:t>IR-8 (Russia): DISK</a:t>
            </a:r>
          </a:p>
          <a:p>
            <a:pPr algn="r" eaLnBrk="1" fontAlgn="auto" hangingPunct="1">
              <a:spcBef>
                <a:spcPts val="0"/>
              </a:spcBef>
              <a:spcAft>
                <a:spcPts val="0"/>
              </a:spcAft>
              <a:defRPr/>
            </a:pPr>
            <a:r>
              <a:rPr lang="en-US" b="1" dirty="0">
                <a:solidFill>
                  <a:schemeClr val="accent5">
                    <a:lumMod val="75000"/>
                  </a:schemeClr>
                </a:solidFill>
                <a:latin typeface="+mn-lt"/>
              </a:rPr>
              <a:t>ISIS (UK) – Pearl</a:t>
            </a:r>
          </a:p>
          <a:p>
            <a:pPr algn="r" eaLnBrk="1" fontAlgn="auto" hangingPunct="1">
              <a:spcBef>
                <a:spcPts val="0"/>
              </a:spcBef>
              <a:spcAft>
                <a:spcPts val="0"/>
              </a:spcAft>
              <a:defRPr/>
            </a:pPr>
            <a:r>
              <a:rPr lang="en-US" b="1" dirty="0">
                <a:solidFill>
                  <a:schemeClr val="accent5">
                    <a:lumMod val="75000"/>
                  </a:schemeClr>
                </a:solidFill>
                <a:latin typeface="+mn-lt"/>
              </a:rPr>
              <a:t>PSI (Switzerland): HRPT</a:t>
            </a:r>
            <a:endParaRPr lang="ru-RU" b="1" dirty="0">
              <a:solidFill>
                <a:schemeClr val="accent5">
                  <a:lumMod val="75000"/>
                </a:schemeClr>
              </a:solidFill>
              <a:latin typeface="+mn-lt"/>
            </a:endParaRPr>
          </a:p>
          <a:p>
            <a:pPr algn="r" eaLnBrk="1" fontAlgn="auto" hangingPunct="1">
              <a:spcBef>
                <a:spcPts val="0"/>
              </a:spcBef>
              <a:spcAft>
                <a:spcPts val="0"/>
              </a:spcAft>
              <a:defRPr/>
            </a:pPr>
            <a:r>
              <a:rPr lang="en-US" b="1" dirty="0">
                <a:solidFill>
                  <a:schemeClr val="accent5">
                    <a:lumMod val="75000"/>
                  </a:schemeClr>
                </a:solidFill>
                <a:latin typeface="+mn-lt"/>
              </a:rPr>
              <a:t>SNS (USA):SNAP</a:t>
            </a:r>
          </a:p>
          <a:p>
            <a:pPr algn="r" eaLnBrk="1" fontAlgn="auto" hangingPunct="1">
              <a:spcBef>
                <a:spcPts val="0"/>
              </a:spcBef>
              <a:spcAft>
                <a:spcPts val="0"/>
              </a:spcAft>
              <a:defRPr/>
            </a:pPr>
            <a:r>
              <a:rPr lang="en-US" b="1" dirty="0">
                <a:solidFill>
                  <a:schemeClr val="accent5">
                    <a:lumMod val="75000"/>
                  </a:schemeClr>
                </a:solidFill>
                <a:latin typeface="+mn-lt"/>
              </a:rPr>
              <a:t>J-</a:t>
            </a:r>
            <a:r>
              <a:rPr lang="en-US" b="1" dirty="0" err="1">
                <a:solidFill>
                  <a:schemeClr val="accent5">
                    <a:lumMod val="75000"/>
                  </a:schemeClr>
                </a:solidFill>
                <a:latin typeface="+mn-lt"/>
              </a:rPr>
              <a:t>Parc</a:t>
            </a:r>
            <a:r>
              <a:rPr lang="en-US" b="1" dirty="0">
                <a:solidFill>
                  <a:schemeClr val="accent5">
                    <a:lumMod val="75000"/>
                  </a:schemeClr>
                </a:solidFill>
                <a:latin typeface="+mn-lt"/>
              </a:rPr>
              <a:t> (Japan): PLANET</a:t>
            </a:r>
          </a:p>
          <a:p>
            <a:pPr algn="ctr" eaLnBrk="1" fontAlgn="auto" hangingPunct="1">
              <a:spcBef>
                <a:spcPts val="0"/>
              </a:spcBef>
              <a:spcAft>
                <a:spcPts val="0"/>
              </a:spcAft>
              <a:defRPr/>
            </a:pPr>
            <a:endParaRPr lang="ru-RU" b="1" dirty="0">
              <a:solidFill>
                <a:schemeClr val="accent5">
                  <a:lumMod val="75000"/>
                </a:schemeClr>
              </a:solidFill>
              <a:latin typeface="+mn-lt"/>
            </a:endParaRPr>
          </a:p>
          <a:p>
            <a:pPr algn="ctr" eaLnBrk="1" fontAlgn="auto" hangingPunct="1">
              <a:spcBef>
                <a:spcPts val="0"/>
              </a:spcBef>
              <a:spcAft>
                <a:spcPts val="0"/>
              </a:spcAft>
              <a:defRPr/>
            </a:pPr>
            <a:r>
              <a:rPr lang="en-US" sz="2400" b="1" u="sng" dirty="0">
                <a:solidFill>
                  <a:srgbClr val="C00000"/>
                </a:solidFill>
                <a:effectLst>
                  <a:outerShdw blurRad="38100" dist="38100" dir="2700000" algn="tl">
                    <a:srgbClr val="000000">
                      <a:alpha val="43137"/>
                    </a:srgbClr>
                  </a:outerShdw>
                </a:effectLst>
                <a:latin typeface="+mn-lt"/>
              </a:rPr>
              <a:t>IBR-2 (Russia):</a:t>
            </a:r>
            <a:r>
              <a:rPr lang="en-US" sz="2400" b="1" u="sng" dirty="0">
                <a:solidFill>
                  <a:srgbClr val="006600"/>
                </a:solidFill>
                <a:effectLst>
                  <a:outerShdw blurRad="38100" dist="38100" dir="2700000" algn="tl">
                    <a:srgbClr val="000000">
                      <a:alpha val="43137"/>
                    </a:srgbClr>
                  </a:outerShdw>
                </a:effectLst>
                <a:latin typeface="+mn-lt"/>
              </a:rPr>
              <a:t> </a:t>
            </a:r>
          </a:p>
          <a:p>
            <a:pPr algn="ctr" eaLnBrk="1" fontAlgn="auto" hangingPunct="1">
              <a:spcBef>
                <a:spcPts val="0"/>
              </a:spcBef>
              <a:spcAft>
                <a:spcPts val="0"/>
              </a:spcAft>
              <a:defRPr/>
            </a:pPr>
            <a:r>
              <a:rPr lang="en-US" sz="2400" b="1" u="sng" dirty="0">
                <a:solidFill>
                  <a:srgbClr val="006600"/>
                </a:solidFill>
                <a:effectLst>
                  <a:outerShdw blurRad="38100" dist="38100" dir="2700000" algn="tl">
                    <a:srgbClr val="000000">
                      <a:alpha val="43137"/>
                    </a:srgbClr>
                  </a:outerShdw>
                </a:effectLst>
                <a:latin typeface="+mn-lt"/>
              </a:rPr>
              <a:t>DN-12 and </a:t>
            </a:r>
            <a:r>
              <a:rPr lang="en-US" sz="2400" b="1" u="sng" dirty="0" smtClean="0">
                <a:solidFill>
                  <a:srgbClr val="FF0000"/>
                </a:solidFill>
                <a:effectLst>
                  <a:outerShdw blurRad="38100" dist="38100" dir="2700000" algn="tl">
                    <a:srgbClr val="000000">
                      <a:alpha val="43137"/>
                    </a:srgbClr>
                  </a:outerShdw>
                </a:effectLst>
                <a:latin typeface="+mn-lt"/>
              </a:rPr>
              <a:t>new</a:t>
            </a:r>
            <a:r>
              <a:rPr lang="en-US" sz="2400" b="1" u="sng" dirty="0" smtClean="0">
                <a:solidFill>
                  <a:srgbClr val="006600"/>
                </a:solidFill>
                <a:effectLst>
                  <a:outerShdw blurRad="38100" dist="38100" dir="2700000" algn="tl">
                    <a:srgbClr val="000000">
                      <a:alpha val="43137"/>
                    </a:srgbClr>
                  </a:outerShdw>
                </a:effectLst>
                <a:latin typeface="+mn-lt"/>
              </a:rPr>
              <a:t> </a:t>
            </a:r>
            <a:r>
              <a:rPr lang="en-US" sz="2400" b="1" u="sng" dirty="0">
                <a:solidFill>
                  <a:srgbClr val="FF0000"/>
                </a:solidFill>
                <a:effectLst>
                  <a:outerShdw blurRad="38100" dist="38100" dir="2700000" algn="tl">
                    <a:srgbClr val="000000">
                      <a:alpha val="43137"/>
                    </a:srgbClr>
                  </a:outerShdw>
                </a:effectLst>
                <a:latin typeface="+mn-lt"/>
              </a:rPr>
              <a:t>DN-6 diffractometers</a:t>
            </a:r>
          </a:p>
          <a:p>
            <a:pPr eaLnBrk="1" fontAlgn="auto" hangingPunct="1">
              <a:spcBef>
                <a:spcPts val="0"/>
              </a:spcBef>
              <a:spcAft>
                <a:spcPts val="0"/>
              </a:spcAft>
              <a:defRPr/>
            </a:pPr>
            <a:endParaRPr lang="en-US" dirty="0">
              <a:solidFill>
                <a:srgbClr val="CC0066"/>
              </a:solidFill>
              <a:latin typeface="+mn-lt"/>
            </a:endParaRPr>
          </a:p>
          <a:p>
            <a:pPr eaLnBrk="1" fontAlgn="auto" hangingPunct="1">
              <a:spcBef>
                <a:spcPct val="50000"/>
              </a:spcBef>
              <a:spcAft>
                <a:spcPts val="0"/>
              </a:spcAft>
              <a:defRPr/>
            </a:pPr>
            <a:endParaRPr lang="ru-RU" dirty="0">
              <a:latin typeface="+mn-lt"/>
            </a:endParaRPr>
          </a:p>
        </p:txBody>
      </p:sp>
      <p:graphicFrame>
        <p:nvGraphicFramePr>
          <p:cNvPr id="6" name="Object 3"/>
          <p:cNvGraphicFramePr>
            <a:graphicFrameLocks noGrp="1" noChangeAspect="1"/>
          </p:cNvGraphicFramePr>
          <p:nvPr>
            <p:ph sz="quarter" idx="1"/>
          </p:nvPr>
        </p:nvGraphicFramePr>
        <p:xfrm>
          <a:off x="666750" y="4513263"/>
          <a:ext cx="1963738" cy="2320925"/>
        </p:xfrm>
        <a:graphic>
          <a:graphicData uri="http://schemas.openxmlformats.org/presentationml/2006/ole">
            <mc:AlternateContent xmlns:mc="http://schemas.openxmlformats.org/markup-compatibility/2006">
              <mc:Choice xmlns:v="urn:schemas-microsoft-com:vml" Requires="v">
                <p:oleObj spid="_x0000_s27671" name="CorelDRAW" r:id="rId4" imgW="2037005" imgH="2408368" progId="CorelDRAW.Graphic.10">
                  <p:embed/>
                </p:oleObj>
              </mc:Choice>
              <mc:Fallback>
                <p:oleObj name="CorelDRAW" r:id="rId4" imgW="2037005" imgH="2408368" progId="CorelDRAW.Graphic.10">
                  <p:embed/>
                  <p:pic>
                    <p:nvPicPr>
                      <p:cNvPr id="6148" name="Object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750" y="4513263"/>
                        <a:ext cx="1963738"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6713" y="1287463"/>
            <a:ext cx="1042987"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C:\Andrey\doc\Presentation\Pic\12.jpg"/>
          <p:cNvPicPr>
            <a:picLocks noChangeAspect="1" noChangeArrowheads="1"/>
          </p:cNvPicPr>
          <p:nvPr/>
        </p:nvPicPr>
        <p:blipFill>
          <a:blip r:embed="rId7"/>
          <a:srcRect/>
          <a:stretch>
            <a:fillRect/>
          </a:stretch>
        </p:blipFill>
        <p:spPr bwMode="auto">
          <a:xfrm>
            <a:off x="3265488" y="4664075"/>
            <a:ext cx="2443162" cy="1831975"/>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8" descr="http://www.ncnr.nist.gov/staff/jeff/HoMnO3Unit%20Cell%20side.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 y="1377950"/>
            <a:ext cx="1355725"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https://encrypted-tbn1.gstatic.com/images?q=tbn:ANd9GcTE4cCrsb8c_v4VaLDGQEtyY5ccmetMMP9BJ7Zcv8AYhUq-9F-gWQ"/>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82700" y="3278188"/>
            <a:ext cx="197485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1"/>
          <p:cNvPicPr>
            <a:picLocks noChangeAspect="1"/>
          </p:cNvPicPr>
          <p:nvPr/>
        </p:nvPicPr>
        <p:blipFill>
          <a:blip r:embed="rId10"/>
          <a:stretch>
            <a:fillRect/>
          </a:stretch>
        </p:blipFill>
        <p:spPr>
          <a:xfrm>
            <a:off x="5824801" y="4633913"/>
            <a:ext cx="3068198" cy="1898253"/>
          </a:xfrm>
          <a:prstGeom prst="rect">
            <a:avLst/>
          </a:prstGeom>
        </p:spPr>
      </p:pic>
    </p:spTree>
    <p:extLst>
      <p:ext uri="{BB962C8B-B14F-4D97-AF65-F5344CB8AC3E}">
        <p14:creationId xmlns:p14="http://schemas.microsoft.com/office/powerpoint/2010/main" val="40214575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0"/>
          <p:cNvSpPr>
            <a:spLocks noGrp="1" noChangeArrowheads="1"/>
          </p:cNvSpPr>
          <p:nvPr>
            <p:ph type="title"/>
          </p:nvPr>
        </p:nvSpPr>
        <p:spPr>
          <a:xfrm>
            <a:off x="628650" y="267590"/>
            <a:ext cx="7886700" cy="1325563"/>
          </a:xfrm>
        </p:spPr>
        <p:txBody>
          <a:bodyPr>
            <a:normAutofit fontScale="90000"/>
          </a:bodyPr>
          <a:lstStyle/>
          <a:p>
            <a:pPr algn="ctr" eaLnBrk="1" hangingPunct="1"/>
            <a:r>
              <a:rPr lang="en-US" sz="2600" b="1" dirty="0" smtClean="0">
                <a:solidFill>
                  <a:srgbClr val="FF0000"/>
                </a:solidFill>
                <a:effectLst>
                  <a:outerShdw blurRad="38100" dist="38100" dir="2700000" algn="tl">
                    <a:srgbClr val="000000">
                      <a:alpha val="43137"/>
                    </a:srgbClr>
                  </a:outerShdw>
                </a:effectLst>
                <a:latin typeface="Times New Roman" panose="02020603050405020304" pitchFamily="18" charset="0"/>
              </a:rPr>
              <a:t>Capabilities of the DN-6 diffractometer in comparison with analogous diffractometers available in other European neutron centers</a:t>
            </a:r>
            <a:r>
              <a:rPr lang="en-US" sz="2600" b="1" dirty="0" smtClean="0">
                <a:latin typeface="Times New Roman" panose="02020603050405020304" pitchFamily="18" charset="0"/>
              </a:rPr>
              <a:t/>
            </a:r>
            <a:br>
              <a:rPr lang="en-US" sz="2600" b="1" dirty="0" smtClean="0">
                <a:latin typeface="Times New Roman" panose="02020603050405020304" pitchFamily="18" charset="0"/>
              </a:rPr>
            </a:br>
            <a:endParaRPr lang="en-US" sz="2600" b="1" dirty="0" smtClean="0">
              <a:latin typeface="Times New Roman" panose="02020603050405020304" pitchFamily="18" charset="0"/>
            </a:endParaRPr>
          </a:p>
        </p:txBody>
      </p:sp>
      <p:graphicFrame>
        <p:nvGraphicFramePr>
          <p:cNvPr id="6" name="Group 2"/>
          <p:cNvGraphicFramePr>
            <a:graphicFrameLocks/>
          </p:cNvGraphicFramePr>
          <p:nvPr>
            <p:extLst>
              <p:ext uri="{D42A27DB-BD31-4B8C-83A1-F6EECF244321}">
                <p14:modId xmlns:p14="http://schemas.microsoft.com/office/powerpoint/2010/main" val="2615319724"/>
              </p:ext>
            </p:extLst>
          </p:nvPr>
        </p:nvGraphicFramePr>
        <p:xfrm>
          <a:off x="285750" y="1404877"/>
          <a:ext cx="8399462" cy="4548376"/>
        </p:xfrm>
        <a:graphic>
          <a:graphicData uri="http://schemas.openxmlformats.org/drawingml/2006/table">
            <a:tbl>
              <a:tblPr firstRow="1" firstCol="1">
                <a:tableStyleId>{69012ECD-51FC-41F1-AA8D-1B2483CD663E}</a:tableStyleId>
              </a:tblPr>
              <a:tblGrid>
                <a:gridCol w="2016950">
                  <a:extLst>
                    <a:ext uri="{9D8B030D-6E8A-4147-A177-3AD203B41FA5}">
                      <a16:colId xmlns:a16="http://schemas.microsoft.com/office/drawing/2014/main" xmlns="" val="20000"/>
                    </a:ext>
                  </a:extLst>
                </a:gridCol>
                <a:gridCol w="2182781">
                  <a:extLst>
                    <a:ext uri="{9D8B030D-6E8A-4147-A177-3AD203B41FA5}">
                      <a16:colId xmlns:a16="http://schemas.microsoft.com/office/drawing/2014/main" xmlns="" val="20001"/>
                    </a:ext>
                  </a:extLst>
                </a:gridCol>
                <a:gridCol w="2163056">
                  <a:extLst>
                    <a:ext uri="{9D8B030D-6E8A-4147-A177-3AD203B41FA5}">
                      <a16:colId xmlns:a16="http://schemas.microsoft.com/office/drawing/2014/main" xmlns="" val="20002"/>
                    </a:ext>
                  </a:extLst>
                </a:gridCol>
                <a:gridCol w="2036675">
                  <a:extLst>
                    <a:ext uri="{9D8B030D-6E8A-4147-A177-3AD203B41FA5}">
                      <a16:colId xmlns:a16="http://schemas.microsoft.com/office/drawing/2014/main" xmlns="" val="20003"/>
                    </a:ext>
                  </a:extLst>
                </a:gridCol>
              </a:tblGrid>
              <a:tr h="87556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pitchFamily="34" charset="0"/>
                      </a:endParaRPr>
                    </a:p>
                  </a:txBody>
                  <a:tcPr marT="45718" marB="45718"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outerShdw blurRad="38100" dist="38100" dir="2700000" algn="tl">
                              <a:srgbClr val="000000">
                                <a:alpha val="43137"/>
                              </a:srgbClr>
                            </a:outerShdw>
                          </a:effectLst>
                        </a:rPr>
                        <a:t>DN-6 diffractometer at IBR-2</a:t>
                      </a:r>
                      <a:endPar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T="45718" marB="45718"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outerShdw blurRad="38100" dist="38100" dir="2700000" algn="tl">
                              <a:srgbClr val="000000">
                                <a:alpha val="43137"/>
                              </a:srgbClr>
                            </a:outerShdw>
                          </a:effectLst>
                        </a:rPr>
                        <a:t>G6.1 diffractometer at LLB (France)</a:t>
                      </a:r>
                      <a:endPar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T="45718" marB="45718"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outerShdw blurRad="38100" dist="38100" dir="2700000" algn="tl">
                              <a:srgbClr val="000000">
                                <a:alpha val="43137"/>
                              </a:srgbClr>
                            </a:outerShdw>
                          </a:effectLst>
                        </a:rPr>
                        <a:t>Pearl diffractometer at ISIS RAL (UK)</a:t>
                      </a:r>
                      <a:endPar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T="45718" marB="45718" horzOverflow="overflow"/>
                </a:tc>
                <a:extLst>
                  <a:ext uri="{0D108BD9-81ED-4DB2-BD59-A6C34878D82A}">
                    <a16:rowId xmlns:a16="http://schemas.microsoft.com/office/drawing/2014/main" xmlns="" val="10000"/>
                  </a:ext>
                </a:extLst>
              </a:tr>
              <a:tr h="395469">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rPr>
                        <a:t>d-spacing range</a:t>
                      </a:r>
                      <a:endParaRPr kumimoji="0" lang="en-US" sz="1600" b="1" i="0" u="none" strike="noStrike" cap="none" normalizeH="0" baseline="0" dirty="0" smtClean="0">
                        <a:ln>
                          <a:noFill/>
                        </a:ln>
                        <a:solidFill>
                          <a:schemeClr val="tx1"/>
                        </a:solidFill>
                        <a:effectLst/>
                        <a:latin typeface="Arial" pitchFamily="34" charset="0"/>
                      </a:endParaRPr>
                    </a:p>
                  </a:txBody>
                  <a:tcPr marT="45718" marB="45718"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0.6-11 Å</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T="45718" marB="45718"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smtClean="0">
                          <a:ln>
                            <a:noFill/>
                          </a:ln>
                          <a:effectLst/>
                        </a:rPr>
                        <a:t>3-60 Å</a:t>
                      </a:r>
                      <a:endParaRPr kumimoji="0" 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T="45718" marB="45718"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0.5-3.2 Å</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T="45718" marB="45718" horzOverflow="overflow"/>
                </a:tc>
                <a:extLst>
                  <a:ext uri="{0D108BD9-81ED-4DB2-BD59-A6C34878D82A}">
                    <a16:rowId xmlns:a16="http://schemas.microsoft.com/office/drawing/2014/main" xmlns="" val="10001"/>
                  </a:ext>
                </a:extLst>
              </a:tr>
              <a:tr h="84366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sym typeface="Symbol" pitchFamily="18" charset="2"/>
                        </a:rPr>
                        <a:t>Capabilities</a:t>
                      </a:r>
                      <a:endParaRPr kumimoji="0" lang="en-US" sz="1600" b="1" i="0" u="none" strike="noStrike" cap="none" normalizeH="0" baseline="0" dirty="0" smtClean="0">
                        <a:ln>
                          <a:noFill/>
                        </a:ln>
                        <a:solidFill>
                          <a:srgbClr val="CC0066"/>
                        </a:solidFill>
                        <a:effectLst/>
                        <a:latin typeface="Arial" pitchFamily="34" charset="0"/>
                        <a:cs typeface="Times New Roman" pitchFamily="18" charset="0"/>
                        <a:sym typeface="Symbol" pitchFamily="18" charset="2"/>
                      </a:endParaRPr>
                    </a:p>
                  </a:txBody>
                  <a:tcPr marT="45718" marB="45718"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sym typeface="Symbol" pitchFamily="18" charset="2"/>
                        </a:rPr>
                        <a:t>Crystal and magnetic structure simultaneously</a:t>
                      </a:r>
                      <a:endParaRPr kumimoji="0" lang="en-US" sz="1800" b="0" i="0" u="none" strike="noStrike" cap="none" normalizeH="0" baseline="0" dirty="0" smtClean="0">
                        <a:ln>
                          <a:noFill/>
                        </a:ln>
                        <a:solidFill>
                          <a:srgbClr val="CC0066"/>
                        </a:solidFill>
                        <a:effectLst/>
                        <a:latin typeface="Times New Roman" panose="02020603050405020304" pitchFamily="18" charset="0"/>
                        <a:cs typeface="Times New Roman" panose="02020603050405020304" pitchFamily="18" charset="0"/>
                        <a:sym typeface="Symbol" pitchFamily="18" charset="2"/>
                      </a:endParaRPr>
                    </a:p>
                  </a:txBody>
                  <a:tcPr marT="45718" marB="45718"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Magnetic structure only</a:t>
                      </a:r>
                      <a:endParaRPr kumimoji="0" lang="en-US" sz="1800" b="0" i="0" u="none" strike="noStrike" cap="none" normalizeH="0" baseline="0" dirty="0" smtClean="0">
                        <a:ln>
                          <a:noFill/>
                        </a:ln>
                        <a:solidFill>
                          <a:srgbClr val="CC0066"/>
                        </a:solidFill>
                        <a:effectLst/>
                        <a:latin typeface="Times New Roman" panose="02020603050405020304" pitchFamily="18" charset="0"/>
                        <a:cs typeface="Times New Roman" panose="02020603050405020304" pitchFamily="18" charset="0"/>
                      </a:endParaRPr>
                    </a:p>
                  </a:txBody>
                  <a:tcPr marT="45718" marB="45718"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Crystal structure only</a:t>
                      </a:r>
                      <a:endParaRPr kumimoji="0" lang="en-US" sz="1800" b="0" i="0" u="none" strike="noStrike" cap="none" normalizeH="0" baseline="0" dirty="0" smtClean="0">
                        <a:ln>
                          <a:noFill/>
                        </a:ln>
                        <a:solidFill>
                          <a:srgbClr val="CC0066"/>
                        </a:solidFill>
                        <a:effectLst/>
                        <a:latin typeface="Times New Roman" panose="02020603050405020304" pitchFamily="18" charset="0"/>
                        <a:cs typeface="Times New Roman" panose="02020603050405020304" pitchFamily="18" charset="0"/>
                      </a:endParaRPr>
                    </a:p>
                  </a:txBody>
                  <a:tcPr marT="45718" marB="45718" horzOverflow="overflow"/>
                </a:tc>
                <a:extLst>
                  <a:ext uri="{0D108BD9-81ED-4DB2-BD59-A6C34878D82A}">
                    <a16:rowId xmlns:a16="http://schemas.microsoft.com/office/drawing/2014/main" xmlns="" val="10002"/>
                  </a:ext>
                </a:extLst>
              </a:tr>
              <a:tr h="109364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rPr>
                        <a:t>Pressure range</a:t>
                      </a:r>
                      <a:endParaRPr kumimoji="0" lang="en-US" sz="1600" b="1" i="0" u="none" strike="noStrike" cap="none" normalizeH="0" baseline="0" dirty="0" smtClean="0">
                        <a:ln>
                          <a:noFill/>
                        </a:ln>
                        <a:solidFill>
                          <a:schemeClr val="tx1"/>
                        </a:solidFill>
                        <a:effectLst/>
                        <a:latin typeface="Arial" pitchFamily="34" charset="0"/>
                      </a:endParaRPr>
                    </a:p>
                  </a:txBody>
                  <a:tcPr marT="45718" marB="45718" horzOverflow="overflow"/>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tab pos="703263" algn="l"/>
                        </a:tabLst>
                      </a:pPr>
                      <a:r>
                        <a:rPr kumimoji="0" lang="en-US" sz="1800" u="none" strike="noStrike" cap="none" normalizeH="0" baseline="0" dirty="0" smtClean="0">
                          <a:ln>
                            <a:noFill/>
                          </a:ln>
                          <a:effectLst/>
                        </a:rPr>
                        <a:t>12 </a:t>
                      </a:r>
                      <a:r>
                        <a:rPr kumimoji="0" lang="en-US" sz="1800" u="none" strike="noStrike" cap="none" normalizeH="0" baseline="0" dirty="0" err="1" smtClean="0">
                          <a:ln>
                            <a:noFill/>
                          </a:ln>
                          <a:effectLst/>
                        </a:rPr>
                        <a:t>GPa</a:t>
                      </a:r>
                      <a:r>
                        <a:rPr kumimoji="0" lang="en-US" sz="1800" u="none" strike="noStrike" cap="none" normalizeH="0" baseline="0" dirty="0" smtClean="0">
                          <a:ln>
                            <a:noFill/>
                          </a:ln>
                          <a:effectLst/>
                        </a:rPr>
                        <a:t> (sapphire anvils)</a:t>
                      </a:r>
                    </a:p>
                    <a:p>
                      <a:pPr marL="342900" marR="0" lvl="0" indent="-342900" algn="ctr" defTabSz="914400" rtl="0" eaLnBrk="0" fontAlgn="base" latinLnBrk="0" hangingPunct="0">
                        <a:lnSpc>
                          <a:spcPct val="100000"/>
                        </a:lnSpc>
                        <a:spcBef>
                          <a:spcPct val="0"/>
                        </a:spcBef>
                        <a:spcAft>
                          <a:spcPct val="0"/>
                        </a:spcAft>
                        <a:buClrTx/>
                        <a:buSzTx/>
                        <a:buFontTx/>
                        <a:buNone/>
                        <a:tabLst>
                          <a:tab pos="703263" algn="l"/>
                        </a:tabLst>
                      </a:pPr>
                      <a:r>
                        <a:rPr kumimoji="0" lang="en-US" sz="1800" b="0" i="0" u="none" strike="noStrike" cap="none" normalizeH="0" baseline="0" dirty="0" smtClean="0">
                          <a:ln>
                            <a:noFill/>
                          </a:ln>
                          <a:solidFill>
                            <a:schemeClr val="tx1"/>
                          </a:solidFill>
                          <a:effectLst/>
                          <a:latin typeface="+mn-lt"/>
                          <a:cs typeface="Times New Roman" panose="02020603050405020304" pitchFamily="18" charset="0"/>
                        </a:rPr>
                        <a:t>35 </a:t>
                      </a:r>
                      <a:r>
                        <a:rPr kumimoji="0" lang="en-US" sz="1800" b="0" i="0" u="none" strike="noStrike" cap="none" normalizeH="0" baseline="0" dirty="0" err="1" smtClean="0">
                          <a:ln>
                            <a:noFill/>
                          </a:ln>
                          <a:solidFill>
                            <a:schemeClr val="tx1"/>
                          </a:solidFill>
                          <a:effectLst/>
                          <a:latin typeface="+mn-lt"/>
                          <a:cs typeface="Times New Roman" panose="02020603050405020304" pitchFamily="18" charset="0"/>
                        </a:rPr>
                        <a:t>Gpa</a:t>
                      </a:r>
                      <a:r>
                        <a:rPr kumimoji="0" lang="en-US" sz="1800" b="0" i="0" u="none" strike="noStrike" cap="none" normalizeH="0" baseline="0" dirty="0" smtClean="0">
                          <a:ln>
                            <a:noFill/>
                          </a:ln>
                          <a:solidFill>
                            <a:schemeClr val="tx1"/>
                          </a:solidFill>
                          <a:effectLst/>
                          <a:latin typeface="+mn-lt"/>
                          <a:cs typeface="Times New Roman" panose="02020603050405020304" pitchFamily="18" charset="0"/>
                        </a:rPr>
                        <a:t> (diamond anvils)</a:t>
                      </a:r>
                    </a:p>
                  </a:txBody>
                  <a:tcPr marT="45718" marB="45718"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703263" algn="l"/>
                        </a:tabLst>
                        <a:defRPr/>
                      </a:pPr>
                      <a:r>
                        <a:rPr kumimoji="0" lang="en-US" sz="1800" u="none" strike="noStrike" cap="none" normalizeH="0" baseline="0" dirty="0" smtClean="0">
                          <a:ln>
                            <a:noFill/>
                          </a:ln>
                          <a:effectLst/>
                        </a:rPr>
                        <a:t>7 </a:t>
                      </a:r>
                      <a:r>
                        <a:rPr kumimoji="0" lang="en-US" sz="1800" u="none" strike="noStrike" cap="none" normalizeH="0" baseline="0" dirty="0" err="1" smtClean="0">
                          <a:ln>
                            <a:noFill/>
                          </a:ln>
                          <a:effectLst/>
                        </a:rPr>
                        <a:t>GPa</a:t>
                      </a:r>
                      <a:r>
                        <a:rPr kumimoji="0" lang="en-US" sz="1800" u="none" strike="noStrike" cap="none" normalizeH="0" baseline="0" dirty="0" smtClean="0">
                          <a:ln>
                            <a:noFill/>
                          </a:ln>
                          <a:effectLst/>
                        </a:rPr>
                        <a:t> (sapphire anvils)</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tab pos="703263" algn="l"/>
                        </a:tabLst>
                      </a:pPr>
                      <a:r>
                        <a:rPr kumimoji="0" lang="en-US" sz="1800" u="none" strike="noStrike" cap="none" normalizeH="0" baseline="0" dirty="0" smtClean="0">
                          <a:ln>
                            <a:noFill/>
                          </a:ln>
                          <a:effectLst/>
                        </a:rPr>
                        <a:t>20 </a:t>
                      </a:r>
                      <a:r>
                        <a:rPr kumimoji="0" lang="en-US" sz="1800" u="none" strike="noStrike" cap="none" normalizeH="0" baseline="0" dirty="0" err="1" smtClean="0">
                          <a:ln>
                            <a:noFill/>
                          </a:ln>
                          <a:effectLst/>
                        </a:rPr>
                        <a:t>GPa</a:t>
                      </a:r>
                      <a:r>
                        <a:rPr kumimoji="0" lang="en-US" sz="1800" u="none" strike="noStrike" cap="none" normalizeH="0" baseline="0" dirty="0" smtClean="0">
                          <a:ln>
                            <a:noFill/>
                          </a:ln>
                          <a:effectLst/>
                        </a:rPr>
                        <a:t> (diamond anvils)</a:t>
                      </a:r>
                      <a:endParaRPr kumimoji="0" lang="ru-RU" sz="1800" u="none" strike="noStrike" cap="none" normalizeH="0" baseline="0" dirty="0" smtClean="0">
                        <a:ln>
                          <a:noFill/>
                        </a:ln>
                        <a:effectLst/>
                      </a:endParaRPr>
                    </a:p>
                  </a:txBody>
                  <a:tcPr marT="45718" marB="45718"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703263" algn="l"/>
                        </a:tabLst>
                      </a:pPr>
                      <a:r>
                        <a:rPr kumimoji="0" lang="en-US" sz="1800" u="none" strike="noStrike" cap="none" normalizeH="0" baseline="0" dirty="0" smtClean="0">
                          <a:ln>
                            <a:noFill/>
                          </a:ln>
                          <a:effectLst/>
                        </a:rPr>
                        <a:t>10 GPa (WC anvils)</a:t>
                      </a:r>
                    </a:p>
                    <a:p>
                      <a:pPr marL="342900" marR="0" lvl="0" indent="-342900" algn="ctr" defTabSz="914400" rtl="0" eaLnBrk="1" fontAlgn="base" latinLnBrk="0" hangingPunct="1">
                        <a:lnSpc>
                          <a:spcPct val="100000"/>
                        </a:lnSpc>
                        <a:spcBef>
                          <a:spcPct val="0"/>
                        </a:spcBef>
                        <a:spcAft>
                          <a:spcPct val="0"/>
                        </a:spcAft>
                        <a:buClrTx/>
                        <a:buSzTx/>
                        <a:buFontTx/>
                        <a:buNone/>
                        <a:tabLst>
                          <a:tab pos="703263" algn="l"/>
                        </a:tabLst>
                      </a:pPr>
                      <a:endParaRPr kumimoji="0" 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T="45718" marB="45718" horzOverflow="overflow"/>
                </a:tc>
                <a:extLst>
                  <a:ext uri="{0D108BD9-81ED-4DB2-BD59-A6C34878D82A}">
                    <a16:rowId xmlns:a16="http://schemas.microsoft.com/office/drawing/2014/main" xmlns="" val="10003"/>
                  </a:ext>
                </a:extLst>
              </a:tr>
              <a:tr h="534153">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pitchFamily="34" charset="0"/>
                      </a:endParaRPr>
                    </a:p>
                  </a:txBody>
                  <a:tcPr marT="45718" marB="45718" horzOverflow="overflow"/>
                </a:tc>
                <a:tc hMerge="1">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hMerge="1">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hMerge="1">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xmlns="" val="10004"/>
                  </a:ext>
                </a:extLst>
              </a:tr>
              <a:tr h="335276">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rPr>
                        <a:t>Exposition time</a:t>
                      </a:r>
                      <a:endParaRPr kumimoji="0" lang="en-US" sz="1600" b="1" i="0" u="none" strike="noStrike" cap="none" normalizeH="0" baseline="0" dirty="0" smtClean="0">
                        <a:ln>
                          <a:noFill/>
                        </a:ln>
                        <a:solidFill>
                          <a:srgbClr val="FF0000"/>
                        </a:solidFill>
                        <a:effectLst/>
                        <a:latin typeface="Arial" pitchFamily="34" charset="0"/>
                      </a:endParaRPr>
                    </a:p>
                  </a:txBody>
                  <a:tcPr marT="45718" marB="45718"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4-12 h (sapphire) </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24-48 h (diamond)</a:t>
                      </a:r>
                      <a:endParaRPr kumimoji="0" lang="en-US" sz="1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txBody>
                  <a:tcPr marT="45718" marB="45718"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sz="1800" u="none" strike="noStrike" cap="none" normalizeH="0" baseline="0" dirty="0" smtClean="0">
                          <a:ln>
                            <a:noFill/>
                          </a:ln>
                          <a:effectLst/>
                        </a:rPr>
                        <a:t>4-12 h</a:t>
                      </a:r>
                      <a:endParaRPr kumimoji="0" lang="en-US" sz="1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txBody>
                  <a:tcPr marT="45718" marB="45718"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sz="1800" u="none" strike="noStrike" cap="none" normalizeH="0" baseline="0" dirty="0" smtClean="0">
                          <a:ln>
                            <a:noFill/>
                          </a:ln>
                          <a:effectLst/>
                        </a:rPr>
                        <a:t>4-10 h</a:t>
                      </a:r>
                      <a:endParaRPr kumimoji="0" lang="en-US" sz="1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txBody>
                  <a:tcPr marT="45718" marB="45718" horzOverflow="overflow"/>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2647427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4389958"/>
            <a:ext cx="1881477" cy="830997"/>
          </a:xfrm>
          <a:prstGeom prst="rect">
            <a:avLst/>
          </a:prstGeom>
          <a:noFill/>
        </p:spPr>
        <p:txBody>
          <a:bodyPr wrap="none">
            <a:spAutoFit/>
          </a:bodyPr>
          <a:lstStyle/>
          <a:p>
            <a:pPr algn="ctr">
              <a:defRPr/>
            </a:pP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Background </a:t>
            </a:r>
            <a:endParaRPr 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defRPr/>
            </a:pPr>
            <a:r>
              <a:rPr 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chopper</a:t>
            </a:r>
            <a:endParaRPr lang="ru-RU"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TextBox 6"/>
          <p:cNvSpPr txBox="1"/>
          <p:nvPr/>
        </p:nvSpPr>
        <p:spPr>
          <a:xfrm>
            <a:off x="0" y="1032669"/>
            <a:ext cx="3769815" cy="461665"/>
          </a:xfrm>
          <a:prstGeom prst="rect">
            <a:avLst/>
          </a:prstGeom>
          <a:noFill/>
        </p:spPr>
        <p:txBody>
          <a:bodyPr wrap="none">
            <a:spAutoFit/>
          </a:bodyPr>
          <a:lstStyle/>
          <a:p>
            <a:pPr>
              <a:defRPr/>
            </a:pP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Head part of neutron guide</a:t>
            </a:r>
            <a:endParaRPr lang="ru-RU"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TextBox 9"/>
          <p:cNvSpPr txBox="1"/>
          <p:nvPr/>
        </p:nvSpPr>
        <p:spPr>
          <a:xfrm>
            <a:off x="1884907" y="4697342"/>
            <a:ext cx="2017732" cy="830997"/>
          </a:xfrm>
          <a:prstGeom prst="rect">
            <a:avLst/>
          </a:prstGeom>
          <a:noFill/>
        </p:spPr>
        <p:txBody>
          <a:bodyPr wrap="none">
            <a:spAutoFit/>
          </a:bodyPr>
          <a:lstStyle/>
          <a:p>
            <a:pPr algn="ctr">
              <a:defRPr/>
            </a:pP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Tail part of </a:t>
            </a:r>
            <a:endParaRPr 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defRPr/>
            </a:pPr>
            <a:r>
              <a:rPr 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neutron </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guide</a:t>
            </a:r>
            <a:endParaRPr lang="ru-RU"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TextBox 10"/>
          <p:cNvSpPr txBox="1"/>
          <p:nvPr/>
        </p:nvSpPr>
        <p:spPr>
          <a:xfrm>
            <a:off x="6813530" y="3942566"/>
            <a:ext cx="1382943" cy="830997"/>
          </a:xfrm>
          <a:prstGeom prst="rect">
            <a:avLst/>
          </a:prstGeom>
          <a:noFill/>
        </p:spPr>
        <p:txBody>
          <a:bodyPr wrap="none">
            <a:spAutoFit/>
          </a:bodyPr>
          <a:lstStyle/>
          <a:p>
            <a:pPr>
              <a:defRPr/>
            </a:pP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Detector </a:t>
            </a:r>
            <a:endParaRPr 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defRPr/>
            </a:pPr>
            <a:r>
              <a:rPr 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system</a:t>
            </a:r>
            <a:endParaRPr lang="ru-RU"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4" name="Rectangle 0"/>
          <p:cNvSpPr txBox="1">
            <a:spLocks noChangeArrowheads="1"/>
          </p:cNvSpPr>
          <p:nvPr/>
        </p:nvSpPr>
        <p:spPr>
          <a:xfrm>
            <a:off x="457200" y="152400"/>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ct val="50000"/>
              </a:spcBef>
              <a:defRPr/>
            </a:pPr>
            <a:r>
              <a:rPr lang="en-US"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DN-6 </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diffractometer: </a:t>
            </a:r>
            <a:r>
              <a:rPr lang="en-US"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general information</a:t>
            </a:r>
            <a:r>
              <a:rPr lang="en-US" sz="2800" b="1" dirty="0" smtClean="0">
                <a:solidFill>
                  <a:srgbClr val="FF0000"/>
                </a:solidFill>
                <a:effectLst>
                  <a:outerShdw blurRad="38100" dist="38100" dir="2700000" algn="tl">
                    <a:srgbClr val="000000">
                      <a:alpha val="43137"/>
                    </a:srgbClr>
                  </a:outerShdw>
                </a:effectLst>
              </a:rPr>
              <a:t/>
            </a:r>
            <a:br>
              <a:rPr lang="en-US" sz="2800" b="1" dirty="0" smtClean="0">
                <a:solidFill>
                  <a:srgbClr val="FF0000"/>
                </a:solidFill>
                <a:effectLst>
                  <a:outerShdw blurRad="38100" dist="38100" dir="2700000" algn="tl">
                    <a:srgbClr val="000000">
                      <a:alpha val="43137"/>
                    </a:srgbClr>
                  </a:outerShdw>
                </a:effectLst>
              </a:rPr>
            </a:br>
            <a:endParaRPr lang="en-US" sz="2000" b="1" dirty="0" smtClean="0">
              <a:solidFill>
                <a:srgbClr val="FF0000"/>
              </a:solidFill>
              <a:effectLst>
                <a:outerShdw blurRad="38100" dist="38100" dir="2700000" algn="tl">
                  <a:srgbClr val="000000">
                    <a:alpha val="43137"/>
                  </a:srgbClr>
                </a:outerShdw>
              </a:effectLst>
            </a:endParaRPr>
          </a:p>
        </p:txBody>
      </p:sp>
      <p:graphicFrame>
        <p:nvGraphicFramePr>
          <p:cNvPr id="16" name="Объект 15"/>
          <p:cNvGraphicFramePr>
            <a:graphicFrameLocks noChangeAspect="1"/>
          </p:cNvGraphicFramePr>
          <p:nvPr>
            <p:extLst>
              <p:ext uri="{D42A27DB-BD31-4B8C-83A1-F6EECF244321}">
                <p14:modId xmlns:p14="http://schemas.microsoft.com/office/powerpoint/2010/main" val="2196852499"/>
              </p:ext>
            </p:extLst>
          </p:nvPr>
        </p:nvGraphicFramePr>
        <p:xfrm>
          <a:off x="3796152" y="4597488"/>
          <a:ext cx="2243285" cy="2110170"/>
        </p:xfrm>
        <a:graphic>
          <a:graphicData uri="http://schemas.openxmlformats.org/presentationml/2006/ole">
            <mc:AlternateContent xmlns:mc="http://schemas.openxmlformats.org/markup-compatibility/2006">
              <mc:Choice xmlns:v="urn:schemas-microsoft-com:vml" Requires="v">
                <p:oleObj spid="_x0000_s13463" name="CorelDRAW" r:id="rId4" imgW="6514472" imgH="6127599" progId="CorelDRAW.Graphic.13">
                  <p:embed/>
                </p:oleObj>
              </mc:Choice>
              <mc:Fallback>
                <p:oleObj name="CorelDRAW" r:id="rId4" imgW="6514472" imgH="6127599" progId="CorelDRAW.Graphic.13">
                  <p:embed/>
                  <p:pic>
                    <p:nvPicPr>
                      <p:cNvPr id="0" name=""/>
                      <p:cNvPicPr>
                        <a:picLocks noChangeAspect="1" noChangeArrowheads="1"/>
                      </p:cNvPicPr>
                      <p:nvPr/>
                    </p:nvPicPr>
                    <p:blipFill>
                      <a:blip r:embed="rId5">
                        <a:lum contrast="18000"/>
                        <a:extLst>
                          <a:ext uri="{28A0092B-C50C-407E-A947-70E740481C1C}">
                            <a14:useLocalDpi xmlns:a14="http://schemas.microsoft.com/office/drawing/2010/main" val="0"/>
                          </a:ext>
                        </a:extLst>
                      </a:blip>
                      <a:srcRect/>
                      <a:stretch>
                        <a:fillRect/>
                      </a:stretch>
                    </p:blipFill>
                    <p:spPr bwMode="auto">
                      <a:xfrm>
                        <a:off x="3796152" y="4597488"/>
                        <a:ext cx="2243285" cy="2110170"/>
                      </a:xfrm>
                      <a:prstGeom prst="rect">
                        <a:avLst/>
                      </a:prstGeom>
                      <a:noFill/>
                      <a:ln>
                        <a:noFill/>
                      </a:ln>
                      <a:effectLst/>
                    </p:spPr>
                  </p:pic>
                </p:oleObj>
              </mc:Fallback>
            </mc:AlternateContent>
          </a:graphicData>
        </a:graphic>
      </p:graphicFrame>
      <p:sp>
        <p:nvSpPr>
          <p:cNvPr id="2" name="Стрелка вниз 1"/>
          <p:cNvSpPr/>
          <p:nvPr/>
        </p:nvSpPr>
        <p:spPr>
          <a:xfrm rot="2304965">
            <a:off x="4725898" y="4272339"/>
            <a:ext cx="381000" cy="106623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5" name="Рисунок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6533" y="4805456"/>
            <a:ext cx="2916939" cy="1718538"/>
          </a:xfrm>
          <a:prstGeom prst="rect">
            <a:avLst/>
          </a:prstGeom>
        </p:spPr>
      </p:pic>
      <p:pic>
        <p:nvPicPr>
          <p:cNvPr id="17" name="Рисунок 16"/>
          <p:cNvPicPr>
            <a:picLocks noChangeAspect="1"/>
          </p:cNvPicPr>
          <p:nvPr/>
        </p:nvPicPr>
        <p:blipFill rotWithShape="1">
          <a:blip r:embed="rId7" cstate="print">
            <a:extLst>
              <a:ext uri="{28A0092B-C50C-407E-A947-70E740481C1C}">
                <a14:useLocalDpi xmlns:a14="http://schemas.microsoft.com/office/drawing/2010/main" val="0"/>
              </a:ext>
            </a:extLst>
          </a:blip>
          <a:srcRect t="13153"/>
          <a:stretch/>
        </p:blipFill>
        <p:spPr>
          <a:xfrm>
            <a:off x="88452" y="2077217"/>
            <a:ext cx="8694849" cy="1867150"/>
          </a:xfrm>
          <a:prstGeom prst="rect">
            <a:avLst/>
          </a:prstGeom>
        </p:spPr>
      </p:pic>
      <p:pic>
        <p:nvPicPr>
          <p:cNvPr id="8" name="Picture 102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006" y="3273974"/>
            <a:ext cx="1348930" cy="976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02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200" y="1494334"/>
            <a:ext cx="2223473" cy="871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15057" y="3499179"/>
            <a:ext cx="1026396" cy="1098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02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15446" y="1690570"/>
            <a:ext cx="1406472" cy="991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6934026" y="1091774"/>
            <a:ext cx="1558621" cy="646331"/>
          </a:xfrm>
          <a:prstGeom prst="rect">
            <a:avLst/>
          </a:prstGeom>
        </p:spPr>
        <p:txBody>
          <a:bodyPr wrap="square">
            <a:spAutoFit/>
          </a:bodyPr>
          <a:lstStyle/>
          <a:p>
            <a:pPr algn="ctr">
              <a:defRPr/>
            </a:pPr>
            <a:r>
              <a:rPr lang="en-US"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Close circle refrigerator</a:t>
            </a:r>
            <a:endPar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85455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stretch>
            <a:fillRect/>
          </a:stretch>
        </p:blipFill>
        <p:spPr>
          <a:xfrm flipH="1">
            <a:off x="255827" y="2147434"/>
            <a:ext cx="3126803" cy="2093444"/>
          </a:xfrm>
          <a:prstGeom prst="rect">
            <a:avLst/>
          </a:prstGeom>
        </p:spPr>
      </p:pic>
      <p:sp>
        <p:nvSpPr>
          <p:cNvPr id="5" name="Rectangle 0"/>
          <p:cNvSpPr>
            <a:spLocks noGrp="1" noChangeArrowheads="1"/>
          </p:cNvSpPr>
          <p:nvPr>
            <p:ph type="title"/>
          </p:nvPr>
        </p:nvSpPr>
        <p:spPr>
          <a:xfrm>
            <a:off x="457200" y="20638"/>
            <a:ext cx="8229600" cy="1143000"/>
          </a:xfrm>
        </p:spPr>
        <p:txBody>
          <a:bodyPr>
            <a:normAutofit fontScale="90000"/>
          </a:bodyPr>
          <a:lstStyle/>
          <a:p>
            <a:pPr algn="ctr" eaLnBrk="1" hangingPunct="1">
              <a:defRPr/>
            </a:pPr>
            <a:r>
              <a:rPr lang="en-US" sz="32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DN-6 diffractometer: 90 deg. detector ring </a:t>
            </a:r>
            <a:br>
              <a:rPr lang="en-US" sz="32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2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(design 2015)</a:t>
            </a:r>
            <a:r>
              <a:rPr lang="en-US" sz="24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24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20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827" y="4240878"/>
            <a:ext cx="1574121" cy="2627235"/>
          </a:xfrm>
          <a:prstGeom prst="rect">
            <a:avLst/>
          </a:prstGeom>
        </p:spPr>
      </p:pic>
      <p:pic>
        <p:nvPicPr>
          <p:cNvPr id="7" name="Рисунок 6"/>
          <p:cNvPicPr>
            <a:picLocks noChangeAspect="1"/>
          </p:cNvPicPr>
          <p:nvPr/>
        </p:nvPicPr>
        <p:blipFill>
          <a:blip r:embed="rId5">
            <a:extLst>
              <a:ext uri="{BEBA8EAE-BF5A-486C-A8C5-ECC9F3942E4B}">
                <a14:imgProps xmlns:a14="http://schemas.microsoft.com/office/drawing/2010/main">
                  <a14:imgLayer r:embed="rId6">
                    <a14:imgEffect>
                      <a14:backgroundRemoval t="9991" b="97984" l="2605" r="99759"/>
                    </a14:imgEffect>
                  </a14:imgLayer>
                </a14:imgProps>
              </a:ext>
            </a:extLst>
          </a:blip>
          <a:stretch>
            <a:fillRect/>
          </a:stretch>
        </p:blipFill>
        <p:spPr>
          <a:xfrm rot="5157031">
            <a:off x="2225185" y="5031767"/>
            <a:ext cx="2339885" cy="1231459"/>
          </a:xfrm>
          <a:prstGeom prst="rect">
            <a:avLst/>
          </a:prstGeom>
        </p:spPr>
      </p:pic>
      <p:sp>
        <p:nvSpPr>
          <p:cNvPr id="8" name="TextBox 7"/>
          <p:cNvSpPr txBox="1"/>
          <p:nvPr/>
        </p:nvSpPr>
        <p:spPr>
          <a:xfrm>
            <a:off x="5057235" y="2082502"/>
            <a:ext cx="3767935" cy="4708981"/>
          </a:xfrm>
          <a:prstGeom prst="rect">
            <a:avLst/>
          </a:prstGeom>
          <a:noFill/>
        </p:spPr>
        <p:txBody>
          <a:bodyPr wrap="square" rtlCol="0">
            <a:spAutoFit/>
          </a:bodyPr>
          <a:lstStyle/>
          <a:p>
            <a:pPr algn="ctr">
              <a:lnSpc>
                <a:spcPct val="150000"/>
              </a:lnSpc>
            </a:pPr>
            <a:r>
              <a:rPr lang="en-US" sz="2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96</a:t>
            </a:r>
            <a:r>
              <a:rPr lang="en-US"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independent neutron counters group in </a:t>
            </a:r>
          </a:p>
          <a:p>
            <a:pPr algn="ctr">
              <a:lnSpc>
                <a:spcPct val="150000"/>
              </a:lnSpc>
            </a:pPr>
            <a:r>
              <a:rPr lang="en-US" sz="2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a:t>
            </a:r>
            <a:r>
              <a:rPr lang="en-US"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subrings within</a:t>
            </a:r>
          </a:p>
          <a:p>
            <a:pPr algn="ctr">
              <a:lnSpc>
                <a:spcPct val="150000"/>
              </a:lnSpc>
            </a:pPr>
            <a:r>
              <a:rPr lang="en-US" sz="2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16</a:t>
            </a:r>
            <a:r>
              <a:rPr lang="en-US"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counters in each subring</a:t>
            </a:r>
          </a:p>
          <a:p>
            <a:pPr algn="ctr">
              <a:lnSpc>
                <a:spcPct val="150000"/>
              </a:lnSpc>
            </a:pPr>
            <a:r>
              <a:rPr lang="en-US" sz="2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87-93</a:t>
            </a:r>
            <a:r>
              <a:rPr lang="en-US"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a:t>
            </a:r>
            <a:r>
              <a:rPr lang="el-GR"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θ</a:t>
            </a:r>
            <a:r>
              <a:rPr lang="en-US"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deg. </a:t>
            </a:r>
            <a:r>
              <a:rPr lang="en-US"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covering</a:t>
            </a:r>
          </a:p>
          <a:p>
            <a:pPr algn="ctr">
              <a:lnSpc>
                <a:spcPct val="150000"/>
              </a:lnSpc>
            </a:pPr>
            <a:endParaRPr lang="en-US" sz="2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ct val="150000"/>
              </a:lnSpc>
            </a:pPr>
            <a:endPar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ct val="150000"/>
              </a:lnSpc>
            </a:pPr>
            <a:endParaRPr lang="en-US" sz="2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ct val="150000"/>
              </a:lnSpc>
            </a:pPr>
            <a:endPar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ct val="150000"/>
              </a:lnSpc>
            </a:pPr>
            <a:r>
              <a:rPr lang="en-US" sz="2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a:t>
            </a:r>
            <a:r>
              <a:rPr lang="en-US"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filled neutron counter (8 bar)</a:t>
            </a:r>
          </a:p>
        </p:txBody>
      </p:sp>
      <p:pic>
        <p:nvPicPr>
          <p:cNvPr id="28674" name="Picture 2" descr="Счётчик медленных нейтронов. Гелий-13/120-8,0/ОЦ"/>
          <p:cNvPicPr>
            <a:picLocks noChangeAspect="1" noChangeArrowheads="1"/>
          </p:cNvPicPr>
          <p:nvPr/>
        </p:nvPicPr>
        <p:blipFill rotWithShape="1">
          <a:blip r:embed="rId7">
            <a:extLst>
              <a:ext uri="{28A0092B-C50C-407E-A947-70E740481C1C}">
                <a14:useLocalDpi xmlns:a14="http://schemas.microsoft.com/office/drawing/2010/main" val="0"/>
              </a:ext>
            </a:extLst>
          </a:blip>
          <a:srcRect t="20225" b="17309"/>
          <a:stretch/>
        </p:blipFill>
        <p:spPr bwMode="auto">
          <a:xfrm>
            <a:off x="5766544" y="4867863"/>
            <a:ext cx="2543175" cy="1189972"/>
          </a:xfrm>
          <a:prstGeom prst="rect">
            <a:avLst/>
          </a:prstGeom>
          <a:noFill/>
          <a:extLst>
            <a:ext uri="{909E8E84-426E-40DD-AFC4-6F175D3DCCD1}">
              <a14:hiddenFill xmlns:a14="http://schemas.microsoft.com/office/drawing/2010/main">
                <a:solidFill>
                  <a:srgbClr val="FFFFFF"/>
                </a:solidFill>
              </a14:hiddenFill>
            </a:ext>
          </a:extLst>
        </p:spPr>
      </p:pic>
      <p:sp>
        <p:nvSpPr>
          <p:cNvPr id="10" name="Стрелка вниз 9"/>
          <p:cNvSpPr/>
          <p:nvPr/>
        </p:nvSpPr>
        <p:spPr>
          <a:xfrm>
            <a:off x="1285468" y="2308634"/>
            <a:ext cx="220283" cy="5903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p:cNvPicPr>
            <a:picLocks noChangeAspect="1"/>
          </p:cNvPicPr>
          <p:nvPr/>
        </p:nvPicPr>
        <p:blipFill rotWithShape="1">
          <a:blip r:embed="rId8" cstate="print">
            <a:extLst>
              <a:ext uri="{28A0092B-C50C-407E-A947-70E740481C1C}">
                <a14:useLocalDpi xmlns:a14="http://schemas.microsoft.com/office/drawing/2010/main" val="0"/>
              </a:ext>
            </a:extLst>
          </a:blip>
          <a:srcRect t="13153"/>
          <a:stretch/>
        </p:blipFill>
        <p:spPr>
          <a:xfrm>
            <a:off x="296741" y="887212"/>
            <a:ext cx="5868541" cy="1260222"/>
          </a:xfrm>
          <a:prstGeom prst="rect">
            <a:avLst/>
          </a:prstGeom>
        </p:spPr>
      </p:pic>
      <p:sp>
        <p:nvSpPr>
          <p:cNvPr id="12" name="Овал 11"/>
          <p:cNvSpPr/>
          <p:nvPr/>
        </p:nvSpPr>
        <p:spPr>
          <a:xfrm>
            <a:off x="4642833" y="1163638"/>
            <a:ext cx="232757" cy="515389"/>
          </a:xfrm>
          <a:prstGeom prst="ellipse">
            <a:avLst/>
          </a:prstGeom>
          <a:noFill/>
          <a:ln w="349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Tree>
    <p:extLst>
      <p:ext uri="{BB962C8B-B14F-4D97-AF65-F5344CB8AC3E}">
        <p14:creationId xmlns:p14="http://schemas.microsoft.com/office/powerpoint/2010/main" val="4620630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5148" y="2078182"/>
            <a:ext cx="3927861" cy="4247317"/>
          </a:xfrm>
          <a:prstGeom prst="rect">
            <a:avLst/>
          </a:prstGeom>
          <a:noFill/>
        </p:spPr>
        <p:txBody>
          <a:bodyPr wrap="square" rtlCol="0">
            <a:spAutoFit/>
          </a:bodyPr>
          <a:lstStyle/>
          <a:p>
            <a:pPr algn="ctr">
              <a:lnSpc>
                <a:spcPct val="150000"/>
              </a:lnSpc>
            </a:pPr>
            <a:r>
              <a:rPr lang="en-US" sz="2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96</a:t>
            </a:r>
            <a:r>
              <a:rPr lang="en-US"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detector elements in same gas volume group </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 </a:t>
            </a:r>
          </a:p>
          <a:p>
            <a:pPr algn="ctr">
              <a:lnSpc>
                <a:spcPct val="150000"/>
              </a:lnSpc>
            </a:pP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subrings within</a:t>
            </a:r>
          </a:p>
          <a:p>
            <a:pPr algn="ctr">
              <a:lnSpc>
                <a:spcPct val="150000"/>
              </a:lnSpc>
            </a:pP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16</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elements </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 each </a:t>
            </a:r>
            <a:r>
              <a:rPr lang="en-US"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subring</a:t>
            </a:r>
          </a:p>
          <a:p>
            <a:pPr algn="ctr">
              <a:lnSpc>
                <a:spcPct val="150000"/>
              </a:lnSpc>
            </a:pPr>
            <a:endParaRPr lang="en-US" sz="2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ct val="150000"/>
              </a:lnSpc>
            </a:pPr>
            <a:endPar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ct val="150000"/>
              </a:lnSpc>
            </a:pPr>
            <a:endParaRPr lang="en-US" sz="2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ct val="150000"/>
              </a:lnSpc>
            </a:pPr>
            <a:endPar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ct val="150000"/>
              </a:lnSpc>
            </a:pPr>
            <a:r>
              <a:rPr lang="en-US" sz="2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a:t>
            </a:r>
            <a:r>
              <a:rPr lang="en-US"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filled (4 bar)</a:t>
            </a:r>
          </a:p>
        </p:txBody>
      </p:sp>
      <p:pic>
        <p:nvPicPr>
          <p:cNvPr id="11268"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255827" y="4554800"/>
            <a:ext cx="3165035" cy="20660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102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43136" y="4116636"/>
            <a:ext cx="2371884" cy="13659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0"/>
          <p:cNvSpPr>
            <a:spLocks noGrp="1" noChangeArrowheads="1"/>
          </p:cNvSpPr>
          <p:nvPr>
            <p:ph type="title"/>
          </p:nvPr>
        </p:nvSpPr>
        <p:spPr>
          <a:xfrm>
            <a:off x="457200" y="20638"/>
            <a:ext cx="8229600" cy="1143000"/>
          </a:xfrm>
        </p:spPr>
        <p:txBody>
          <a:bodyPr>
            <a:normAutofit/>
          </a:bodyPr>
          <a:lstStyle/>
          <a:p>
            <a:pPr algn="ctr" eaLnBrk="1" hangingPunct="1">
              <a:defRPr/>
            </a:pPr>
            <a:r>
              <a:rPr lang="en-US" sz="32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DN-6 diffractometer: 45 deg. detector ring </a:t>
            </a:r>
            <a:br>
              <a:rPr lang="en-US" sz="32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4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24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20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 name="Рисунок 15"/>
          <p:cNvPicPr>
            <a:picLocks noChangeAspect="1"/>
          </p:cNvPicPr>
          <p:nvPr/>
        </p:nvPicPr>
        <p:blipFill>
          <a:blip r:embed="rId5"/>
          <a:stretch>
            <a:fillRect/>
          </a:stretch>
        </p:blipFill>
        <p:spPr>
          <a:xfrm flipH="1">
            <a:off x="255827" y="2147434"/>
            <a:ext cx="3126803" cy="2093444"/>
          </a:xfrm>
          <a:prstGeom prst="rect">
            <a:avLst/>
          </a:prstGeom>
        </p:spPr>
      </p:pic>
      <p:sp>
        <p:nvSpPr>
          <p:cNvPr id="17" name="Стрелка вниз 16"/>
          <p:cNvSpPr/>
          <p:nvPr/>
        </p:nvSpPr>
        <p:spPr>
          <a:xfrm>
            <a:off x="1838345" y="2268871"/>
            <a:ext cx="220283" cy="5903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 name="Рисунок 17"/>
          <p:cNvPicPr>
            <a:picLocks noChangeAspect="1"/>
          </p:cNvPicPr>
          <p:nvPr/>
        </p:nvPicPr>
        <p:blipFill rotWithShape="1">
          <a:blip r:embed="rId6" cstate="print">
            <a:extLst>
              <a:ext uri="{28A0092B-C50C-407E-A947-70E740481C1C}">
                <a14:useLocalDpi xmlns:a14="http://schemas.microsoft.com/office/drawing/2010/main" val="0"/>
              </a:ext>
            </a:extLst>
          </a:blip>
          <a:srcRect t="13153"/>
          <a:stretch/>
        </p:blipFill>
        <p:spPr>
          <a:xfrm>
            <a:off x="296741" y="887212"/>
            <a:ext cx="5868540" cy="1260222"/>
          </a:xfrm>
          <a:prstGeom prst="rect">
            <a:avLst/>
          </a:prstGeom>
        </p:spPr>
      </p:pic>
      <p:sp>
        <p:nvSpPr>
          <p:cNvPr id="6" name="Овал 5"/>
          <p:cNvSpPr/>
          <p:nvPr/>
        </p:nvSpPr>
        <p:spPr>
          <a:xfrm>
            <a:off x="4732391" y="1163638"/>
            <a:ext cx="232757" cy="515389"/>
          </a:xfrm>
          <a:prstGeom prst="ellipse">
            <a:avLst/>
          </a:prstGeom>
          <a:noFill/>
          <a:ln w="349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Tree>
    <p:extLst>
      <p:ext uri="{BB962C8B-B14F-4D97-AF65-F5344CB8AC3E}">
        <p14:creationId xmlns:p14="http://schemas.microsoft.com/office/powerpoint/2010/main" val="27087409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0"/>
          <p:cNvSpPr txBox="1">
            <a:spLocks noChangeArrowheads="1"/>
          </p:cNvSpPr>
          <p:nvPr/>
        </p:nvSpPr>
        <p:spPr>
          <a:xfrm>
            <a:off x="457200" y="20638"/>
            <a:ext cx="8229600" cy="677631"/>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32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DN-6 diffractometer: neutron guide upgrade suggestions (2016)</a:t>
            </a:r>
            <a:endParaRPr lang="en-US" sz="20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Овал 5"/>
          <p:cNvSpPr/>
          <p:nvPr/>
        </p:nvSpPr>
        <p:spPr>
          <a:xfrm>
            <a:off x="2272507" y="1122405"/>
            <a:ext cx="897774" cy="215944"/>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pic>
        <p:nvPicPr>
          <p:cNvPr id="7" name="Рисунок 6"/>
          <p:cNvPicPr>
            <a:picLocks noChangeAspect="1"/>
          </p:cNvPicPr>
          <p:nvPr/>
        </p:nvPicPr>
        <p:blipFill rotWithShape="1">
          <a:blip r:embed="rId3" cstate="print">
            <a:extLst>
              <a:ext uri="{28A0092B-C50C-407E-A947-70E740481C1C}">
                <a14:useLocalDpi xmlns:a14="http://schemas.microsoft.com/office/drawing/2010/main" val="0"/>
              </a:ext>
            </a:extLst>
          </a:blip>
          <a:srcRect t="13153"/>
          <a:stretch/>
        </p:blipFill>
        <p:spPr>
          <a:xfrm>
            <a:off x="90616" y="963827"/>
            <a:ext cx="8694849" cy="1867150"/>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798" y="3038606"/>
            <a:ext cx="1487358" cy="1894926"/>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8829" y="3038606"/>
            <a:ext cx="1701132" cy="2071815"/>
          </a:xfrm>
          <a:prstGeom prst="rect">
            <a:avLst/>
          </a:prstGeom>
        </p:spPr>
      </p:pic>
      <p:sp>
        <p:nvSpPr>
          <p:cNvPr id="10" name="Стрелка вправо 9"/>
          <p:cNvSpPr/>
          <p:nvPr/>
        </p:nvSpPr>
        <p:spPr>
          <a:xfrm>
            <a:off x="2326278" y="3796487"/>
            <a:ext cx="372551" cy="4942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p:cNvSpPr/>
          <p:nvPr/>
        </p:nvSpPr>
        <p:spPr>
          <a:xfrm>
            <a:off x="4736757" y="1589903"/>
            <a:ext cx="1902940" cy="3212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Стрелка вниз 11"/>
          <p:cNvSpPr/>
          <p:nvPr/>
        </p:nvSpPr>
        <p:spPr>
          <a:xfrm rot="3718517" flipH="1">
            <a:off x="2979274" y="829759"/>
            <a:ext cx="108208" cy="36885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3" name="Рисунок 12"/>
          <p:cNvPicPr>
            <a:picLocks noChangeAspect="1"/>
          </p:cNvPicPr>
          <p:nvPr/>
        </p:nvPicPr>
        <p:blipFill>
          <a:blip r:embed="rId6"/>
          <a:stretch>
            <a:fillRect/>
          </a:stretch>
        </p:blipFill>
        <p:spPr>
          <a:xfrm>
            <a:off x="5243430" y="3075228"/>
            <a:ext cx="2961003" cy="3054147"/>
          </a:xfrm>
          <a:prstGeom prst="rect">
            <a:avLst/>
          </a:prstGeom>
        </p:spPr>
      </p:pic>
      <p:sp>
        <p:nvSpPr>
          <p:cNvPr id="14" name="TextBox 13"/>
          <p:cNvSpPr txBox="1"/>
          <p:nvPr/>
        </p:nvSpPr>
        <p:spPr>
          <a:xfrm>
            <a:off x="407877" y="5015455"/>
            <a:ext cx="2393284" cy="1231106"/>
          </a:xfrm>
          <a:prstGeom prst="rect">
            <a:avLst/>
          </a:prstGeom>
          <a:noFill/>
        </p:spPr>
        <p:txBody>
          <a:bodyPr wrap="none" rtlCol="0">
            <a:spAutoFit/>
          </a:bodyPr>
          <a:lstStyle/>
          <a:p>
            <a:r>
              <a:rPr lang="en-US" dirty="0" smtClean="0"/>
              <a:t>Liner neutron guide</a:t>
            </a:r>
          </a:p>
          <a:p>
            <a:r>
              <a:rPr lang="en-US" sz="1400" dirty="0" smtClean="0"/>
              <a:t>Entrance: 15 mmx180 mm</a:t>
            </a:r>
          </a:p>
          <a:p>
            <a:r>
              <a:rPr lang="en-US" sz="1400" dirty="0"/>
              <a:t>E</a:t>
            </a:r>
            <a:r>
              <a:rPr lang="en-US" sz="1400" dirty="0" smtClean="0"/>
              <a:t>xit: 15 mmx180 mm</a:t>
            </a:r>
          </a:p>
          <a:p>
            <a:r>
              <a:rPr lang="en-US" sz="1400" dirty="0" smtClean="0"/>
              <a:t>Length: 7 meters</a:t>
            </a:r>
          </a:p>
          <a:p>
            <a:r>
              <a:rPr lang="en-US" sz="1400" dirty="0" smtClean="0"/>
              <a:t>Coating (all sides): </a:t>
            </a:r>
            <a:r>
              <a:rPr lang="en-US" sz="1400" baseline="30000" dirty="0" smtClean="0"/>
              <a:t>58</a:t>
            </a:r>
            <a:r>
              <a:rPr lang="en-US" sz="1400" dirty="0" smtClean="0"/>
              <a:t>Ni (m=1)</a:t>
            </a:r>
            <a:endParaRPr lang="ru-RU" sz="1400" dirty="0"/>
          </a:p>
        </p:txBody>
      </p:sp>
      <p:sp>
        <p:nvSpPr>
          <p:cNvPr id="15" name="TextBox 14"/>
          <p:cNvSpPr txBox="1"/>
          <p:nvPr/>
        </p:nvSpPr>
        <p:spPr>
          <a:xfrm>
            <a:off x="3093866" y="4769233"/>
            <a:ext cx="2024336" cy="1292662"/>
          </a:xfrm>
          <a:prstGeom prst="rect">
            <a:avLst/>
          </a:prstGeom>
          <a:noFill/>
        </p:spPr>
        <p:txBody>
          <a:bodyPr wrap="none" rtlCol="0">
            <a:spAutoFit/>
          </a:bodyPr>
          <a:lstStyle/>
          <a:p>
            <a:pPr algn="ctr"/>
            <a:r>
              <a:rPr lang="en-US" dirty="0" smtClean="0"/>
              <a:t>Parabolic tapering </a:t>
            </a:r>
          </a:p>
          <a:p>
            <a:pPr algn="ctr"/>
            <a:r>
              <a:rPr lang="en-US" dirty="0" smtClean="0"/>
              <a:t>neutron guide</a:t>
            </a:r>
          </a:p>
          <a:p>
            <a:pPr algn="ctr"/>
            <a:r>
              <a:rPr lang="en-US" sz="1400" dirty="0" smtClean="0"/>
              <a:t>Entrance: 15mmx180mm</a:t>
            </a:r>
          </a:p>
          <a:p>
            <a:pPr algn="ctr"/>
            <a:r>
              <a:rPr lang="en-US" sz="1400" dirty="0" smtClean="0"/>
              <a:t>Exit: 15mmx60mm</a:t>
            </a:r>
          </a:p>
          <a:p>
            <a:pPr algn="ctr"/>
            <a:r>
              <a:rPr lang="en-US" sz="1400" dirty="0" smtClean="0"/>
              <a:t>Focus: 15mmx10mm</a:t>
            </a:r>
            <a:endParaRPr lang="ru-RU" sz="1400" dirty="0"/>
          </a:p>
        </p:txBody>
      </p:sp>
      <p:sp>
        <p:nvSpPr>
          <p:cNvPr id="16" name="Прямоугольник 15"/>
          <p:cNvSpPr/>
          <p:nvPr/>
        </p:nvSpPr>
        <p:spPr>
          <a:xfrm>
            <a:off x="4455857" y="6150341"/>
            <a:ext cx="4688143" cy="646331"/>
          </a:xfrm>
          <a:prstGeom prst="rect">
            <a:avLst/>
          </a:prstGeom>
        </p:spPr>
        <p:txBody>
          <a:bodyPr wrap="none">
            <a:spAutoFit/>
          </a:bodyPr>
          <a:lstStyle/>
          <a:p>
            <a:pPr algn="ctr"/>
            <a:r>
              <a:rPr lang="en-US" dirty="0" smtClean="0">
                <a:latin typeface="Times New Roman" panose="02020603050405020304" pitchFamily="18" charset="0"/>
                <a:ea typeface="Calibri" panose="020F0502020204030204" pitchFamily="34" charset="0"/>
              </a:rPr>
              <a:t>Calculated gain factors </a:t>
            </a:r>
            <a:r>
              <a:rPr lang="en-US" dirty="0">
                <a:latin typeface="Times New Roman" panose="02020603050405020304" pitchFamily="18" charset="0"/>
                <a:ea typeface="Calibri" panose="020F0502020204030204" pitchFamily="34" charset="0"/>
              </a:rPr>
              <a:t>after </a:t>
            </a:r>
            <a:r>
              <a:rPr lang="en-US" dirty="0" smtClean="0">
                <a:latin typeface="Times New Roman" panose="02020603050405020304" pitchFamily="18" charset="0"/>
                <a:ea typeface="Calibri" panose="020F0502020204030204" pitchFamily="34" charset="0"/>
              </a:rPr>
              <a:t>various </a:t>
            </a:r>
          </a:p>
          <a:p>
            <a:pPr algn="ctr"/>
            <a:r>
              <a:rPr lang="en-US" dirty="0" smtClean="0">
                <a:latin typeface="Times New Roman" panose="02020603050405020304" pitchFamily="18" charset="0"/>
                <a:ea typeface="Calibri" panose="020F0502020204030204" pitchFamily="34" charset="0"/>
              </a:rPr>
              <a:t>focusing neutron guides for DN-6 diffractometer</a:t>
            </a:r>
            <a:endParaRPr lang="ru-RU" dirty="0"/>
          </a:p>
        </p:txBody>
      </p:sp>
    </p:spTree>
    <p:extLst>
      <p:ext uri="{BB962C8B-B14F-4D97-AF65-F5344CB8AC3E}">
        <p14:creationId xmlns:p14="http://schemas.microsoft.com/office/powerpoint/2010/main" val="24150833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0"/>
          <p:cNvSpPr txBox="1">
            <a:spLocks noChangeArrowheads="1"/>
          </p:cNvSpPr>
          <p:nvPr/>
        </p:nvSpPr>
        <p:spPr>
          <a:xfrm>
            <a:off x="457200" y="20638"/>
            <a:ext cx="8229600" cy="677631"/>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32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DN-6 diffractometer: new focusing guide design</a:t>
            </a:r>
          </a:p>
          <a:p>
            <a:pPr>
              <a:defRPr/>
            </a:pPr>
            <a:r>
              <a:rPr lang="en-US" sz="32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(2016-2017)</a:t>
            </a:r>
            <a:endParaRPr lang="en-US" sz="20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 name="Picture 8" descr="https://encrypted-tbn1.gstatic.com/images?q=tbn:ANd9GcQSeYzy3mD4XYOrzKrMdi_yfmFZdYZQidnsYDRSa2ZJocVWloesTg"/>
          <p:cNvPicPr>
            <a:picLocks noChangeAspect="1" noChangeArrowheads="1"/>
          </p:cNvPicPr>
          <p:nvPr/>
        </p:nvPicPr>
        <p:blipFill>
          <a:blip r:embed="rId3" cstate="print"/>
          <a:srcRect/>
          <a:stretch>
            <a:fillRect/>
          </a:stretch>
        </p:blipFill>
        <p:spPr bwMode="auto">
          <a:xfrm>
            <a:off x="737666" y="1024916"/>
            <a:ext cx="2902350" cy="1924386"/>
          </a:xfrm>
          <a:prstGeom prst="rect">
            <a:avLst/>
          </a:prstGeom>
          <a:noFill/>
        </p:spPr>
      </p:pic>
      <p:pic>
        <p:nvPicPr>
          <p:cNvPr id="6" name="Рисунок 5" descr="скачанные файлы.jpg"/>
          <p:cNvPicPr>
            <a:picLocks noChangeAspect="1"/>
          </p:cNvPicPr>
          <p:nvPr/>
        </p:nvPicPr>
        <p:blipFill>
          <a:blip r:embed="rId4" cstate="print"/>
          <a:stretch>
            <a:fillRect/>
          </a:stretch>
        </p:blipFill>
        <p:spPr>
          <a:xfrm>
            <a:off x="593649" y="880900"/>
            <a:ext cx="2940859" cy="536734"/>
          </a:xfrm>
          <a:prstGeom prst="rect">
            <a:avLst/>
          </a:prstGeom>
        </p:spPr>
      </p:pic>
      <p:pic>
        <p:nvPicPr>
          <p:cNvPr id="7" name="Рисунок 6"/>
          <p:cNvPicPr>
            <a:picLocks noChangeAspect="1"/>
          </p:cNvPicPr>
          <p:nvPr/>
        </p:nvPicPr>
        <p:blipFill rotWithShape="1">
          <a:blip r:embed="rId5">
            <a:extLst>
              <a:ext uri="{28A0092B-C50C-407E-A947-70E740481C1C}">
                <a14:useLocalDpi xmlns:a14="http://schemas.microsoft.com/office/drawing/2010/main" val="0"/>
              </a:ext>
            </a:extLst>
          </a:blip>
          <a:srcRect l="7822" t="22898" r="6983" b="26548"/>
          <a:stretch/>
        </p:blipFill>
        <p:spPr>
          <a:xfrm>
            <a:off x="302279" y="4111016"/>
            <a:ext cx="8727397" cy="2746984"/>
          </a:xfrm>
          <a:prstGeom prst="rect">
            <a:avLst/>
          </a:prstGeom>
        </p:spPr>
      </p:pic>
      <p:sp>
        <p:nvSpPr>
          <p:cNvPr id="8" name="Левая фигурная скобка 7"/>
          <p:cNvSpPr/>
          <p:nvPr/>
        </p:nvSpPr>
        <p:spPr>
          <a:xfrm rot="5400000">
            <a:off x="3505200" y="1005866"/>
            <a:ext cx="237392" cy="62103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0" name="Левая фигурная скобка 9"/>
          <p:cNvSpPr/>
          <p:nvPr/>
        </p:nvSpPr>
        <p:spPr>
          <a:xfrm rot="5400000">
            <a:off x="7634210" y="3087155"/>
            <a:ext cx="237392" cy="204772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1" name="TextBox 10"/>
          <p:cNvSpPr txBox="1"/>
          <p:nvPr/>
        </p:nvSpPr>
        <p:spPr>
          <a:xfrm>
            <a:off x="2446420" y="2917307"/>
            <a:ext cx="2387192" cy="1015663"/>
          </a:xfrm>
          <a:prstGeom prst="rect">
            <a:avLst/>
          </a:prstGeom>
          <a:noFill/>
        </p:spPr>
        <p:txBody>
          <a:bodyPr wrap="none" rtlCol="0">
            <a:spAutoFit/>
          </a:bodyPr>
          <a:lstStyle/>
          <a:p>
            <a:r>
              <a:rPr lang="en-US" dirty="0" smtClean="0"/>
              <a:t>First three units:</a:t>
            </a:r>
          </a:p>
          <a:p>
            <a:r>
              <a:rPr lang="en-US" sz="1400" dirty="0" smtClean="0"/>
              <a:t>Coating: 		</a:t>
            </a:r>
            <a:r>
              <a:rPr lang="en-US" sz="1400" dirty="0" err="1" smtClean="0"/>
              <a:t>Ti</a:t>
            </a:r>
            <a:r>
              <a:rPr lang="en-US" sz="1400" dirty="0" smtClean="0"/>
              <a:t>/Ni</a:t>
            </a:r>
          </a:p>
          <a:p>
            <a:r>
              <a:rPr lang="en-US" sz="1400" dirty="0" smtClean="0"/>
              <a:t>-Top/bottom  	m=3</a:t>
            </a:r>
          </a:p>
          <a:p>
            <a:r>
              <a:rPr lang="en-US" sz="1400" dirty="0" smtClean="0"/>
              <a:t>-Sides		m=1</a:t>
            </a:r>
            <a:endParaRPr lang="ru-RU" sz="1400" dirty="0"/>
          </a:p>
        </p:txBody>
      </p:sp>
      <p:sp>
        <p:nvSpPr>
          <p:cNvPr id="12" name="TextBox 11"/>
          <p:cNvSpPr txBox="1"/>
          <p:nvPr/>
        </p:nvSpPr>
        <p:spPr>
          <a:xfrm>
            <a:off x="6389574" y="2917306"/>
            <a:ext cx="2387192" cy="1015663"/>
          </a:xfrm>
          <a:prstGeom prst="rect">
            <a:avLst/>
          </a:prstGeom>
          <a:noFill/>
        </p:spPr>
        <p:txBody>
          <a:bodyPr wrap="none" rtlCol="0">
            <a:spAutoFit/>
          </a:bodyPr>
          <a:lstStyle/>
          <a:p>
            <a:r>
              <a:rPr lang="en-US" dirty="0" smtClean="0"/>
              <a:t>Last unit:</a:t>
            </a:r>
          </a:p>
          <a:p>
            <a:r>
              <a:rPr lang="en-US" sz="1400" dirty="0" smtClean="0"/>
              <a:t>Coating: 		</a:t>
            </a:r>
            <a:r>
              <a:rPr lang="en-US" sz="1400" dirty="0" err="1" smtClean="0"/>
              <a:t>Ti</a:t>
            </a:r>
            <a:r>
              <a:rPr lang="en-US" sz="1400" dirty="0" smtClean="0"/>
              <a:t>/Ni</a:t>
            </a:r>
          </a:p>
          <a:p>
            <a:r>
              <a:rPr lang="en-US" sz="1400" dirty="0" smtClean="0"/>
              <a:t>-Top/bottom  	m=5</a:t>
            </a:r>
          </a:p>
          <a:p>
            <a:r>
              <a:rPr lang="en-US" sz="1400" dirty="0" smtClean="0"/>
              <a:t>-Sides		m=1</a:t>
            </a:r>
            <a:endParaRPr lang="ru-RU" sz="1400" dirty="0"/>
          </a:p>
        </p:txBody>
      </p:sp>
      <p:sp>
        <p:nvSpPr>
          <p:cNvPr id="13" name="TextBox 12"/>
          <p:cNvSpPr txBox="1"/>
          <p:nvPr/>
        </p:nvSpPr>
        <p:spPr>
          <a:xfrm>
            <a:off x="73515" y="2917305"/>
            <a:ext cx="2047933" cy="1015663"/>
          </a:xfrm>
          <a:prstGeom prst="rect">
            <a:avLst/>
          </a:prstGeom>
          <a:noFill/>
        </p:spPr>
        <p:txBody>
          <a:bodyPr wrap="none" rtlCol="0">
            <a:spAutoFit/>
          </a:bodyPr>
          <a:lstStyle/>
          <a:p>
            <a:r>
              <a:rPr lang="en-US" dirty="0" smtClean="0"/>
              <a:t>Reflectivity:</a:t>
            </a:r>
          </a:p>
          <a:p>
            <a:endParaRPr lang="en-US" sz="1400" dirty="0" smtClean="0"/>
          </a:p>
          <a:p>
            <a:r>
              <a:rPr lang="en-US" sz="1400" dirty="0" smtClean="0"/>
              <a:t>-Top/bottom  R</a:t>
            </a:r>
            <a:r>
              <a:rPr lang="en-US" sz="1400" baseline="-25000" dirty="0" smtClean="0"/>
              <a:t>ave</a:t>
            </a:r>
            <a:r>
              <a:rPr lang="en-US" sz="1400" dirty="0" smtClean="0"/>
              <a:t>=92%</a:t>
            </a:r>
          </a:p>
          <a:p>
            <a:r>
              <a:rPr lang="en-US" sz="1400" dirty="0" smtClean="0"/>
              <a:t>-Sides	  R</a:t>
            </a:r>
            <a:r>
              <a:rPr lang="en-US" sz="1400" baseline="-25000" dirty="0" smtClean="0"/>
              <a:t>total</a:t>
            </a:r>
            <a:r>
              <a:rPr lang="en-US" sz="1400" dirty="0" smtClean="0"/>
              <a:t>~99,5%</a:t>
            </a:r>
            <a:endParaRPr lang="ru-RU" sz="1400" dirty="0"/>
          </a:p>
        </p:txBody>
      </p:sp>
      <p:sp>
        <p:nvSpPr>
          <p:cNvPr id="14" name="TextBox 13"/>
          <p:cNvSpPr txBox="1"/>
          <p:nvPr/>
        </p:nvSpPr>
        <p:spPr>
          <a:xfrm>
            <a:off x="3404803" y="769178"/>
            <a:ext cx="5624873" cy="1754326"/>
          </a:xfrm>
          <a:prstGeom prst="rect">
            <a:avLst/>
          </a:prstGeom>
          <a:noFill/>
        </p:spPr>
        <p:txBody>
          <a:bodyPr wrap="none" rtlCol="0">
            <a:spAutoFit/>
          </a:bodyPr>
          <a:lstStyle/>
          <a:p>
            <a:r>
              <a:rPr lang="en-US" dirty="0" smtClean="0"/>
              <a:t>Design:	vertical parabolic tapered neutron guide</a:t>
            </a:r>
          </a:p>
          <a:p>
            <a:r>
              <a:rPr lang="en-US" dirty="0" smtClean="0"/>
              <a:t>Guide profile</a:t>
            </a:r>
            <a:r>
              <a:rPr lang="ru-RU" dirty="0" smtClean="0"/>
              <a:t>:</a:t>
            </a:r>
          </a:p>
          <a:p>
            <a:r>
              <a:rPr lang="en-US" dirty="0" smtClean="0"/>
              <a:t>-Profile (hor./vert.): parallel/parabolic tapered (</a:t>
            </a:r>
            <a:r>
              <a:rPr lang="en-US" dirty="0" err="1" smtClean="0"/>
              <a:t>linar</a:t>
            </a:r>
            <a:r>
              <a:rPr lang="en-US" dirty="0" smtClean="0"/>
              <a:t> </a:t>
            </a:r>
            <a:r>
              <a:rPr lang="en-US" dirty="0" err="1" smtClean="0"/>
              <a:t>appr</a:t>
            </a:r>
            <a:r>
              <a:rPr lang="en-US" dirty="0" smtClean="0"/>
              <a:t>.)</a:t>
            </a:r>
            <a:endParaRPr lang="en-US" sz="1400" dirty="0"/>
          </a:p>
          <a:p>
            <a:r>
              <a:rPr lang="en-US" dirty="0" smtClean="0"/>
              <a:t>Cross section:</a:t>
            </a:r>
          </a:p>
          <a:p>
            <a:r>
              <a:rPr lang="en-US" dirty="0" smtClean="0"/>
              <a:t>-Entrance: 180.00 mm(h)x 15.00 mm(w)</a:t>
            </a:r>
          </a:p>
          <a:p>
            <a:r>
              <a:rPr lang="en-US" dirty="0" smtClean="0"/>
              <a:t>-Exit: ~60 mm (h)x 15.00 mm(w)</a:t>
            </a:r>
          </a:p>
        </p:txBody>
      </p:sp>
    </p:spTree>
    <p:extLst>
      <p:ext uri="{BB962C8B-B14F-4D97-AF65-F5344CB8AC3E}">
        <p14:creationId xmlns:p14="http://schemas.microsoft.com/office/powerpoint/2010/main" val="418207307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0"/>
          <p:cNvSpPr txBox="1">
            <a:spLocks noChangeArrowheads="1"/>
          </p:cNvSpPr>
          <p:nvPr/>
        </p:nvSpPr>
        <p:spPr>
          <a:xfrm>
            <a:off x="457200" y="20638"/>
            <a:ext cx="8229600" cy="677631"/>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32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DN-6 diffractometer: new focusing guide installation</a:t>
            </a:r>
          </a:p>
          <a:p>
            <a:pPr>
              <a:defRPr/>
            </a:pPr>
            <a:r>
              <a:rPr lang="en-US" sz="32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July 2017)</a:t>
            </a:r>
            <a:endParaRPr lang="en-US" sz="20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065" y="1157287"/>
            <a:ext cx="3311128" cy="4414837"/>
          </a:xfrm>
          <a:prstGeom prst="rect">
            <a:avLst/>
          </a:prstGeom>
        </p:spPr>
      </p:pic>
      <p:sp>
        <p:nvSpPr>
          <p:cNvPr id="7" name="TextBox 6"/>
          <p:cNvSpPr txBox="1"/>
          <p:nvPr/>
        </p:nvSpPr>
        <p:spPr>
          <a:xfrm>
            <a:off x="1307990" y="5737655"/>
            <a:ext cx="1829540" cy="307777"/>
          </a:xfrm>
          <a:prstGeom prst="rect">
            <a:avLst/>
          </a:prstGeom>
          <a:noFill/>
        </p:spPr>
        <p:txBody>
          <a:bodyPr wrap="none" rtlCol="0">
            <a:spAutoFit/>
          </a:bodyPr>
          <a:lstStyle/>
          <a:p>
            <a:r>
              <a:rPr lang="en-US" sz="1400" dirty="0" smtClean="0"/>
              <a:t>Sometimes it was easy</a:t>
            </a:r>
            <a:endParaRPr lang="ru-RU" sz="1400" dirty="0"/>
          </a:p>
        </p:txBody>
      </p:sp>
      <p:sp>
        <p:nvSpPr>
          <p:cNvPr id="8" name="TextBox 7"/>
          <p:cNvSpPr txBox="1"/>
          <p:nvPr/>
        </p:nvSpPr>
        <p:spPr>
          <a:xfrm>
            <a:off x="6361002" y="5737655"/>
            <a:ext cx="1288173" cy="307777"/>
          </a:xfrm>
          <a:prstGeom prst="rect">
            <a:avLst/>
          </a:prstGeom>
          <a:noFill/>
        </p:spPr>
        <p:txBody>
          <a:bodyPr wrap="none" rtlCol="0">
            <a:spAutoFit/>
          </a:bodyPr>
          <a:lstStyle/>
          <a:p>
            <a:r>
              <a:rPr lang="en-US" sz="1400" dirty="0" smtClean="0"/>
              <a:t>Sometimes not</a:t>
            </a:r>
            <a:endParaRPr lang="ru-RU" sz="1400" dirty="0"/>
          </a:p>
        </p:txBody>
      </p:sp>
      <p:pic>
        <p:nvPicPr>
          <p:cNvPr id="9" name="Рисунок 8"/>
          <p:cNvPicPr>
            <a:picLocks noChangeAspect="1"/>
          </p:cNvPicPr>
          <p:nvPr/>
        </p:nvPicPr>
        <p:blipFill rotWithShape="1">
          <a:blip r:embed="rId4">
            <a:extLst>
              <a:ext uri="{28A0092B-C50C-407E-A947-70E740481C1C}">
                <a14:useLocalDpi xmlns:a14="http://schemas.microsoft.com/office/drawing/2010/main" val="0"/>
              </a:ext>
            </a:extLst>
          </a:blip>
          <a:srcRect l="35469" t="8333" r="35000" b="19445"/>
          <a:stretch/>
        </p:blipFill>
        <p:spPr>
          <a:xfrm>
            <a:off x="5010832" y="1157287"/>
            <a:ext cx="3233055" cy="4447588"/>
          </a:xfrm>
          <a:prstGeom prst="rect">
            <a:avLst/>
          </a:prstGeom>
        </p:spPr>
      </p:pic>
    </p:spTree>
    <p:extLst>
      <p:ext uri="{BB962C8B-B14F-4D97-AF65-F5344CB8AC3E}">
        <p14:creationId xmlns:p14="http://schemas.microsoft.com/office/powerpoint/2010/main" val="23075443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5121</TotalTime>
  <Words>2260</Words>
  <Application>Microsoft Office PowerPoint</Application>
  <PresentationFormat>Экран (4:3)</PresentationFormat>
  <Paragraphs>271</Paragraphs>
  <Slides>19</Slides>
  <Notes>18</Notes>
  <HiddenSlides>0</HiddenSlides>
  <MMClips>0</MMClips>
  <ScaleCrop>false</ScaleCrop>
  <HeadingPairs>
    <vt:vector size="8" baseType="variant">
      <vt:variant>
        <vt:lpstr>Использованные шрифты</vt:lpstr>
      </vt:variant>
      <vt:variant>
        <vt:i4>7</vt:i4>
      </vt:variant>
      <vt:variant>
        <vt:lpstr>Тема</vt:lpstr>
      </vt:variant>
      <vt:variant>
        <vt:i4>1</vt:i4>
      </vt:variant>
      <vt:variant>
        <vt:lpstr>Внедренные серверы OLE</vt:lpstr>
      </vt:variant>
      <vt:variant>
        <vt:i4>3</vt:i4>
      </vt:variant>
      <vt:variant>
        <vt:lpstr>Заголовки слайдов</vt:lpstr>
      </vt:variant>
      <vt:variant>
        <vt:i4>19</vt:i4>
      </vt:variant>
    </vt:vector>
  </HeadingPairs>
  <TitlesOfParts>
    <vt:vector size="30" baseType="lpstr">
      <vt:lpstr>Arial</vt:lpstr>
      <vt:lpstr>Arial Narrow</vt:lpstr>
      <vt:lpstr>Calibri</vt:lpstr>
      <vt:lpstr>Calibri Light</vt:lpstr>
      <vt:lpstr>Proxima Nova</vt:lpstr>
      <vt:lpstr>Symbol</vt:lpstr>
      <vt:lpstr>Times New Roman</vt:lpstr>
      <vt:lpstr>Тема Office</vt:lpstr>
      <vt:lpstr>CorelDRAW.Graphic.13</vt:lpstr>
      <vt:lpstr>CorelDRAW</vt:lpstr>
      <vt:lpstr>Graph</vt:lpstr>
      <vt:lpstr>Презентация PowerPoint</vt:lpstr>
      <vt:lpstr>Neutron Diffraction at High Pressures: Modern State-of-Art Technique, actively  developed at leading world neutron centers </vt:lpstr>
      <vt:lpstr>Capabilities of the DN-6 diffractometer in comparison with analogous diffractometers available in other European neutron centers </vt:lpstr>
      <vt:lpstr>Презентация PowerPoint</vt:lpstr>
      <vt:lpstr>DN-6 diffractometer: 90 deg. detector ring  (design 2015) </vt:lpstr>
      <vt:lpstr>DN-6 diffractometer: 45 deg. detector ring   </vt:lpstr>
      <vt:lpstr>Презентация PowerPoint</vt:lpstr>
      <vt:lpstr>Презентация PowerPoint</vt:lpstr>
      <vt:lpstr>Презентация PowerPoint</vt:lpstr>
      <vt:lpstr>Презентация PowerPoint</vt:lpstr>
      <vt:lpstr>DN-6 parameters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Sergey Kichanov</dc:creator>
  <cp:lastModifiedBy>Kerby</cp:lastModifiedBy>
  <cp:revision>231</cp:revision>
  <dcterms:created xsi:type="dcterms:W3CDTF">2013-07-26T11:27:35Z</dcterms:created>
  <dcterms:modified xsi:type="dcterms:W3CDTF">2018-01-22T10:17:01Z</dcterms:modified>
</cp:coreProperties>
</file>