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455" r:id="rId2"/>
    <p:sldId id="336" r:id="rId3"/>
    <p:sldId id="619" r:id="rId4"/>
    <p:sldId id="621" r:id="rId5"/>
    <p:sldId id="620" r:id="rId6"/>
    <p:sldId id="333" r:id="rId7"/>
    <p:sldId id="607" r:id="rId8"/>
    <p:sldId id="618" r:id="rId9"/>
    <p:sldId id="622" r:id="rId10"/>
    <p:sldId id="629" r:id="rId11"/>
    <p:sldId id="334" r:id="rId12"/>
    <p:sldId id="625" r:id="rId13"/>
    <p:sldId id="627" r:id="rId14"/>
    <p:sldId id="628" r:id="rId15"/>
    <p:sldId id="585" r:id="rId16"/>
    <p:sldId id="626" r:id="rId17"/>
    <p:sldId id="595" r:id="rId18"/>
    <p:sldId id="630" r:id="rId19"/>
    <p:sldId id="631" r:id="rId20"/>
    <p:sldId id="566" r:id="rId21"/>
    <p:sldId id="633" r:id="rId22"/>
    <p:sldId id="652" r:id="rId23"/>
    <p:sldId id="650" r:id="rId24"/>
    <p:sldId id="651" r:id="rId25"/>
    <p:sldId id="584" r:id="rId26"/>
    <p:sldId id="606" r:id="rId27"/>
    <p:sldId id="604" r:id="rId28"/>
  </p:sldIdLst>
  <p:sldSz cx="9144000" cy="6858000" type="screen4x3"/>
  <p:notesSz cx="6794500" cy="9918700"/>
  <p:defaultTextStyle>
    <a:defPPr>
      <a:defRPr lang="ru-RU"/>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99"/>
    <a:srgbClr val="FF0066"/>
    <a:srgbClr val="FFFF00"/>
    <a:srgbClr val="FFFFCC"/>
    <a:srgbClr val="990000"/>
    <a:srgbClr val="FF66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430" autoAdjust="0"/>
  </p:normalViewPr>
  <p:slideViewPr>
    <p:cSldViewPr>
      <p:cViewPr varScale="1">
        <p:scale>
          <a:sx n="94" d="100"/>
          <a:sy n="94" d="100"/>
        </p:scale>
        <p:origin x="102" y="270"/>
      </p:cViewPr>
      <p:guideLst>
        <p:guide orient="horz" pos="2160"/>
        <p:guide pos="2880"/>
      </p:guideLst>
    </p:cSldViewPr>
  </p:slideViewPr>
  <p:outlineViewPr>
    <p:cViewPr>
      <p:scale>
        <a:sx n="33" d="100"/>
        <a:sy n="33" d="100"/>
      </p:scale>
      <p:origin x="0" y="8472"/>
    </p:cViewPr>
  </p:outlineViewPr>
  <p:notesTextViewPr>
    <p:cViewPr>
      <p:scale>
        <a:sx n="100" d="100"/>
        <a:sy n="100" d="100"/>
      </p:scale>
      <p:origin x="0" y="0"/>
    </p:cViewPr>
  </p:notesTextViewPr>
  <p:sorterViewPr>
    <p:cViewPr>
      <p:scale>
        <a:sx n="66" d="100"/>
        <a:sy n="66" d="100"/>
      </p:scale>
      <p:origin x="0" y="29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cs typeface="+mn-cs"/>
              </a:defRPr>
            </a:lvl1pPr>
          </a:lstStyle>
          <a:p>
            <a:pPr>
              <a:defRPr/>
            </a:pPr>
            <a:endParaRPr lang="en-US"/>
          </a:p>
        </p:txBody>
      </p:sp>
      <p:sp>
        <p:nvSpPr>
          <p:cNvPr id="83971" name="Rectangle 3"/>
          <p:cNvSpPr>
            <a:spLocks noGrp="1" noChangeArrowheads="1"/>
          </p:cNvSpPr>
          <p:nvPr>
            <p:ph type="dt" sz="quarter" idx="1"/>
          </p:nvPr>
        </p:nvSpPr>
        <p:spPr bwMode="auto">
          <a:xfrm>
            <a:off x="3849688" y="0"/>
            <a:ext cx="294322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cs typeface="+mn-cs"/>
              </a:defRPr>
            </a:lvl1pPr>
          </a:lstStyle>
          <a:p>
            <a:pPr>
              <a:defRPr/>
            </a:pPr>
            <a:endParaRPr lang="en-US"/>
          </a:p>
        </p:txBody>
      </p:sp>
      <p:sp>
        <p:nvSpPr>
          <p:cNvPr id="83972" name="Rectangle 4"/>
          <p:cNvSpPr>
            <a:spLocks noGrp="1" noChangeArrowheads="1"/>
          </p:cNvSpPr>
          <p:nvPr>
            <p:ph type="ftr" sz="quarter" idx="2"/>
          </p:nvPr>
        </p:nvSpPr>
        <p:spPr bwMode="auto">
          <a:xfrm>
            <a:off x="0" y="9421813"/>
            <a:ext cx="2943225"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cs typeface="+mn-cs"/>
              </a:defRPr>
            </a:lvl1pPr>
          </a:lstStyle>
          <a:p>
            <a:pPr>
              <a:defRPr/>
            </a:pPr>
            <a:r>
              <a:rPr lang="en-US"/>
              <a:t>XVIII International School. September 21 - 27 2009, Varna, Bulgaria</a:t>
            </a:r>
          </a:p>
        </p:txBody>
      </p:sp>
      <p:sp>
        <p:nvSpPr>
          <p:cNvPr id="83973" name="Rectangle 5"/>
          <p:cNvSpPr>
            <a:spLocks noGrp="1" noChangeArrowheads="1"/>
          </p:cNvSpPr>
          <p:nvPr>
            <p:ph type="sldNum" sz="quarter" idx="3"/>
          </p:nvPr>
        </p:nvSpPr>
        <p:spPr bwMode="auto">
          <a:xfrm>
            <a:off x="3849688" y="9421813"/>
            <a:ext cx="2943225"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cs typeface="+mn-cs"/>
              </a:defRPr>
            </a:lvl1pPr>
          </a:lstStyle>
          <a:p>
            <a:pPr>
              <a:defRPr/>
            </a:pPr>
            <a:fld id="{5E6B9D52-5180-4EDE-82E1-C0522A77CA3F}" type="slidenum">
              <a:rPr lang="en-US"/>
              <a:pPr>
                <a:defRPr/>
              </a:pPr>
              <a:t>‹#›</a:t>
            </a:fld>
            <a:endParaRPr lang="en-US"/>
          </a:p>
        </p:txBody>
      </p:sp>
    </p:spTree>
    <p:extLst>
      <p:ext uri="{BB962C8B-B14F-4D97-AF65-F5344CB8AC3E}">
        <p14:creationId xmlns:p14="http://schemas.microsoft.com/office/powerpoint/2010/main" val="399586697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cs typeface="+mn-cs"/>
              </a:defRPr>
            </a:lvl1pPr>
          </a:lstStyle>
          <a:p>
            <a:pPr>
              <a:defRPr/>
            </a:pPr>
            <a:endParaRPr lang="en-US"/>
          </a:p>
        </p:txBody>
      </p:sp>
      <p:sp>
        <p:nvSpPr>
          <p:cNvPr id="81923" name="Rectangle 3"/>
          <p:cNvSpPr>
            <a:spLocks noGrp="1" noChangeArrowheads="1"/>
          </p:cNvSpPr>
          <p:nvPr>
            <p:ph type="dt" idx="1"/>
          </p:nvPr>
        </p:nvSpPr>
        <p:spPr bwMode="auto">
          <a:xfrm>
            <a:off x="3849688" y="0"/>
            <a:ext cx="294322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cs typeface="+mn-cs"/>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917575" y="744538"/>
            <a:ext cx="4959350" cy="3719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5"/>
          <p:cNvSpPr>
            <a:spLocks noGrp="1" noChangeArrowheads="1"/>
          </p:cNvSpPr>
          <p:nvPr>
            <p:ph type="body" sz="quarter" idx="3"/>
          </p:nvPr>
        </p:nvSpPr>
        <p:spPr bwMode="auto">
          <a:xfrm>
            <a:off x="679450" y="4711700"/>
            <a:ext cx="5435600"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Образец текста</a:t>
            </a:r>
          </a:p>
          <a:p>
            <a:pPr lvl="1"/>
            <a:r>
              <a:rPr lang="en-US" noProof="0"/>
              <a:t>Второй уровень</a:t>
            </a:r>
          </a:p>
          <a:p>
            <a:pPr lvl="2"/>
            <a:r>
              <a:rPr lang="en-US" noProof="0"/>
              <a:t>Третий уровень</a:t>
            </a:r>
          </a:p>
          <a:p>
            <a:pPr lvl="3"/>
            <a:r>
              <a:rPr lang="en-US" noProof="0"/>
              <a:t>Четвертый уровень</a:t>
            </a:r>
          </a:p>
          <a:p>
            <a:pPr lvl="4"/>
            <a:r>
              <a:rPr lang="en-US" noProof="0"/>
              <a:t>Пятый уровень</a:t>
            </a:r>
          </a:p>
        </p:txBody>
      </p:sp>
      <p:sp>
        <p:nvSpPr>
          <p:cNvPr id="81926" name="Rectangle 6"/>
          <p:cNvSpPr>
            <a:spLocks noGrp="1" noChangeArrowheads="1"/>
          </p:cNvSpPr>
          <p:nvPr>
            <p:ph type="ftr" sz="quarter" idx="4"/>
          </p:nvPr>
        </p:nvSpPr>
        <p:spPr bwMode="auto">
          <a:xfrm>
            <a:off x="0" y="9421813"/>
            <a:ext cx="2943225"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cs typeface="+mn-cs"/>
              </a:defRPr>
            </a:lvl1pPr>
          </a:lstStyle>
          <a:p>
            <a:pPr>
              <a:defRPr/>
            </a:pPr>
            <a:r>
              <a:rPr lang="en-US"/>
              <a:t>XVIII International School. September 21 - 27 2009, Varna, Bulgaria</a:t>
            </a:r>
          </a:p>
        </p:txBody>
      </p:sp>
      <p:sp>
        <p:nvSpPr>
          <p:cNvPr id="81927" name="Rectangle 7"/>
          <p:cNvSpPr>
            <a:spLocks noGrp="1" noChangeArrowheads="1"/>
          </p:cNvSpPr>
          <p:nvPr>
            <p:ph type="sldNum" sz="quarter" idx="5"/>
          </p:nvPr>
        </p:nvSpPr>
        <p:spPr bwMode="auto">
          <a:xfrm>
            <a:off x="3849688" y="9421813"/>
            <a:ext cx="2943225"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cs typeface="+mn-cs"/>
              </a:defRPr>
            </a:lvl1pPr>
          </a:lstStyle>
          <a:p>
            <a:pPr>
              <a:defRPr/>
            </a:pPr>
            <a:fld id="{6F8E8CDB-2E65-4B0A-A2A5-C734A8A6EF6C}" type="slidenum">
              <a:rPr lang="en-US"/>
              <a:pPr>
                <a:defRPr/>
              </a:pPr>
              <a:t>‹#›</a:t>
            </a:fld>
            <a:endParaRPr lang="en-US"/>
          </a:p>
        </p:txBody>
      </p:sp>
    </p:spTree>
    <p:extLst>
      <p:ext uri="{BB962C8B-B14F-4D97-AF65-F5344CB8AC3E}">
        <p14:creationId xmlns:p14="http://schemas.microsoft.com/office/powerpoint/2010/main" val="192807899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9"/>
          <p:cNvSpPr>
            <a:spLocks noGrp="1" noChangeArrowheads="1"/>
          </p:cNvSpPr>
          <p:nvPr>
            <p:ph type="sldNum" sz="quarter" idx="5"/>
          </p:nvPr>
        </p:nvSpPr>
        <p:spPr/>
        <p:txBody>
          <a:bodyPr/>
          <a:lstStyle/>
          <a:p>
            <a:pPr>
              <a:defRPr/>
            </a:pPr>
            <a:fld id="{9DF3A649-4EB4-4654-AC67-741EAD3018B5}" type="slidenum">
              <a:rPr lang="en-GB" smtClean="0"/>
              <a:pPr>
                <a:defRPr/>
              </a:pPr>
              <a:t>1</a:t>
            </a:fld>
            <a:endParaRPr lang="en-GB"/>
          </a:p>
        </p:txBody>
      </p:sp>
      <p:sp>
        <p:nvSpPr>
          <p:cNvPr id="57347" name="Text Box 1"/>
          <p:cNvSpPr txBox="1">
            <a:spLocks noChangeArrowheads="1"/>
          </p:cNvSpPr>
          <p:nvPr/>
        </p:nvSpPr>
        <p:spPr bwMode="auto">
          <a:xfrm>
            <a:off x="912813" y="744538"/>
            <a:ext cx="4968875" cy="3719512"/>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eaLnBrk="1" hangingPunct="1">
              <a:spcBef>
                <a:spcPct val="20000"/>
              </a:spcBef>
            </a:pPr>
            <a:endParaRPr lang="ru-RU"/>
          </a:p>
        </p:txBody>
      </p:sp>
      <p:sp>
        <p:nvSpPr>
          <p:cNvPr id="57348" name="Rectangle 2"/>
          <p:cNvSpPr>
            <a:spLocks noGrp="1" noChangeArrowheads="1"/>
          </p:cNvSpPr>
          <p:nvPr>
            <p:ph type="body"/>
          </p:nvPr>
        </p:nvSpPr>
        <p:spPr>
          <a:xfrm>
            <a:off x="679450" y="4711700"/>
            <a:ext cx="543242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en-US"/>
              <a:t>XVIII International School. September 21 - 27 2009, Varna, Bulgaria</a:t>
            </a:r>
          </a:p>
        </p:txBody>
      </p:sp>
      <p:sp>
        <p:nvSpPr>
          <p:cNvPr id="5" name="Номер слайда 4"/>
          <p:cNvSpPr>
            <a:spLocks noGrp="1"/>
          </p:cNvSpPr>
          <p:nvPr>
            <p:ph type="sldNum" sz="quarter" idx="11"/>
          </p:nvPr>
        </p:nvSpPr>
        <p:spPr/>
        <p:txBody>
          <a:bodyPr/>
          <a:lstStyle/>
          <a:p>
            <a:pPr>
              <a:defRPr/>
            </a:pPr>
            <a:fld id="{6F8E8CDB-2E65-4B0A-A2A5-C734A8A6EF6C}" type="slidenum">
              <a:rPr lang="en-US" smtClean="0"/>
              <a:pPr>
                <a:defRPr/>
              </a:pPr>
              <a:t>9</a:t>
            </a:fld>
            <a:endParaRPr lang="en-US"/>
          </a:p>
        </p:txBody>
      </p:sp>
    </p:spTree>
    <p:extLst>
      <p:ext uri="{BB962C8B-B14F-4D97-AF65-F5344CB8AC3E}">
        <p14:creationId xmlns:p14="http://schemas.microsoft.com/office/powerpoint/2010/main" val="2192346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a:spLocks noGrp="1" noRot="1" noChangeAspect="1" noChangeArrowheads="1" noTextEdit="1"/>
          </p:cNvSpPr>
          <p:nvPr>
            <p:ph type="sldImg"/>
          </p:nvPr>
        </p:nvSpPr>
        <p:spPr bwMode="auto">
          <a:xfrm>
            <a:off x="2857500" y="514350"/>
            <a:ext cx="3429000" cy="25717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4" name="Rectangle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p>
        </p:txBody>
      </p:sp>
    </p:spTree>
    <p:extLst>
      <p:ext uri="{BB962C8B-B14F-4D97-AF65-F5344CB8AC3E}">
        <p14:creationId xmlns:p14="http://schemas.microsoft.com/office/powerpoint/2010/main" val="2319050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480D5E-E8F7-4452-8341-66923118D4D8}" type="slidenum">
              <a:rPr lang="ja-JP" altLang="ru-RU"/>
              <a:pPr>
                <a:defRPr/>
              </a:pPr>
              <a:t>‹#›</a:t>
            </a:fld>
            <a:endParaRPr lang="ru-RU" altLang="ja-JP"/>
          </a:p>
        </p:txBody>
      </p:sp>
    </p:spTree>
    <p:extLst>
      <p:ext uri="{BB962C8B-B14F-4D97-AF65-F5344CB8AC3E}">
        <p14:creationId xmlns:p14="http://schemas.microsoft.com/office/powerpoint/2010/main" val="1802648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ja-JP"/>
          </a:p>
        </p:txBody>
      </p:sp>
      <p:sp>
        <p:nvSpPr>
          <p:cNvPr id="6" name="Rectangle 6"/>
          <p:cNvSpPr>
            <a:spLocks noGrp="1" noChangeArrowheads="1"/>
          </p:cNvSpPr>
          <p:nvPr>
            <p:ph type="sldNum" sz="quarter" idx="12"/>
          </p:nvPr>
        </p:nvSpPr>
        <p:spPr>
          <a:ln/>
        </p:spPr>
        <p:txBody>
          <a:bodyPr/>
          <a:lstStyle>
            <a:lvl1pPr>
              <a:defRPr/>
            </a:lvl1pPr>
          </a:lstStyle>
          <a:p>
            <a:pPr>
              <a:defRPr/>
            </a:pPr>
            <a:fld id="{9E87EEE1-47C0-459F-AAE2-BED68D839945}" type="slidenum">
              <a:rPr lang="ja-JP" altLang="ru-RU"/>
              <a:pPr>
                <a:defRPr/>
              </a:pPr>
              <a:t>‹#›</a:t>
            </a:fld>
            <a:endParaRPr lang="ru-RU" altLang="ja-JP"/>
          </a:p>
        </p:txBody>
      </p:sp>
    </p:spTree>
    <p:extLst>
      <p:ext uri="{BB962C8B-B14F-4D97-AF65-F5344CB8AC3E}">
        <p14:creationId xmlns:p14="http://schemas.microsoft.com/office/powerpoint/2010/main" val="286777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ja-JP"/>
          </a:p>
        </p:txBody>
      </p:sp>
      <p:sp>
        <p:nvSpPr>
          <p:cNvPr id="6" name="Rectangle 6"/>
          <p:cNvSpPr>
            <a:spLocks noGrp="1" noChangeArrowheads="1"/>
          </p:cNvSpPr>
          <p:nvPr>
            <p:ph type="sldNum" sz="quarter" idx="12"/>
          </p:nvPr>
        </p:nvSpPr>
        <p:spPr>
          <a:ln/>
        </p:spPr>
        <p:txBody>
          <a:bodyPr/>
          <a:lstStyle>
            <a:lvl1pPr>
              <a:defRPr/>
            </a:lvl1pPr>
          </a:lstStyle>
          <a:p>
            <a:pPr>
              <a:defRPr/>
            </a:pPr>
            <a:fld id="{6439AFD6-1534-446A-A26B-79763707507C}" type="slidenum">
              <a:rPr lang="ja-JP" altLang="ru-RU"/>
              <a:pPr>
                <a:defRPr/>
              </a:pPr>
              <a:t>‹#›</a:t>
            </a:fld>
            <a:endParaRPr lang="ru-RU" altLang="ja-JP"/>
          </a:p>
        </p:txBody>
      </p:sp>
    </p:spTree>
    <p:extLst>
      <p:ext uri="{BB962C8B-B14F-4D97-AF65-F5344CB8AC3E}">
        <p14:creationId xmlns:p14="http://schemas.microsoft.com/office/powerpoint/2010/main" val="3545478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endParaRPr lang="en-US"/>
          </a:p>
        </p:txBody>
      </p:sp>
      <p:sp>
        <p:nvSpPr>
          <p:cNvPr id="3" name="Клип 2"/>
          <p:cNvSpPr>
            <a:spLocks noGrp="1"/>
          </p:cNvSpPr>
          <p:nvPr>
            <p:ph type="clipArt" sz="half" idx="1"/>
          </p:nvPr>
        </p:nvSpPr>
        <p:spPr>
          <a:xfrm>
            <a:off x="457200" y="1600200"/>
            <a:ext cx="4038600" cy="4525963"/>
          </a:xfrm>
        </p:spPr>
        <p:txBody>
          <a:bodyPr/>
          <a:lstStyle/>
          <a:p>
            <a:pPr lvl="0"/>
            <a:endParaRPr lang="en-US" noProof="0"/>
          </a:p>
        </p:txBody>
      </p:sp>
      <p:sp>
        <p:nvSpPr>
          <p:cNvPr id="4" name="Текст 3"/>
          <p:cNvSpPr>
            <a:spLocks noGrp="1"/>
          </p:cNvSpPr>
          <p:nvPr>
            <p:ph type="body"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ja-JP"/>
          </a:p>
        </p:txBody>
      </p:sp>
      <p:sp>
        <p:nvSpPr>
          <p:cNvPr id="7" name="Rectangle 6"/>
          <p:cNvSpPr>
            <a:spLocks noGrp="1" noChangeArrowheads="1"/>
          </p:cNvSpPr>
          <p:nvPr>
            <p:ph type="sldNum" sz="quarter" idx="12"/>
          </p:nvPr>
        </p:nvSpPr>
        <p:spPr>
          <a:ln/>
        </p:spPr>
        <p:txBody>
          <a:bodyPr/>
          <a:lstStyle>
            <a:lvl1pPr>
              <a:defRPr/>
            </a:lvl1pPr>
          </a:lstStyle>
          <a:p>
            <a:pPr>
              <a:defRPr/>
            </a:pPr>
            <a:fld id="{228A1E08-B520-49BF-96D9-D5FCE62652E3}" type="slidenum">
              <a:rPr lang="ja-JP" altLang="ru-RU"/>
              <a:pPr>
                <a:defRPr/>
              </a:pPr>
              <a:t>‹#›</a:t>
            </a:fld>
            <a:endParaRPr lang="ru-RU" altLang="ja-JP"/>
          </a:p>
        </p:txBody>
      </p:sp>
    </p:spTree>
    <p:extLst>
      <p:ext uri="{BB962C8B-B14F-4D97-AF65-F5344CB8AC3E}">
        <p14:creationId xmlns:p14="http://schemas.microsoft.com/office/powerpoint/2010/main" val="1424315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Содержимое 4"/>
          <p:cNvSpPr>
            <a:spLocks noGrp="1"/>
          </p:cNvSpPr>
          <p:nvPr>
            <p:ph sz="quarter" idx="3"/>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ru-RU"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ru-RU" altLang="ja-JP"/>
          </a:p>
        </p:txBody>
      </p:sp>
      <p:sp>
        <p:nvSpPr>
          <p:cNvPr id="8" name="Rectangle 6"/>
          <p:cNvSpPr>
            <a:spLocks noGrp="1" noChangeArrowheads="1"/>
          </p:cNvSpPr>
          <p:nvPr>
            <p:ph type="sldNum" sz="quarter" idx="12"/>
          </p:nvPr>
        </p:nvSpPr>
        <p:spPr>
          <a:ln/>
        </p:spPr>
        <p:txBody>
          <a:bodyPr/>
          <a:lstStyle>
            <a:lvl1pPr>
              <a:defRPr/>
            </a:lvl1pPr>
          </a:lstStyle>
          <a:p>
            <a:pPr>
              <a:defRPr/>
            </a:pPr>
            <a:fld id="{0D7B6DCE-90ED-4455-9120-4CCAE2F60709}" type="slidenum">
              <a:rPr lang="ja-JP" altLang="ru-RU"/>
              <a:pPr>
                <a:defRPr/>
              </a:pPr>
              <a:t>‹#›</a:t>
            </a:fld>
            <a:endParaRPr lang="ru-RU" altLang="ja-JP"/>
          </a:p>
        </p:txBody>
      </p:sp>
    </p:spTree>
    <p:extLst>
      <p:ext uri="{BB962C8B-B14F-4D97-AF65-F5344CB8AC3E}">
        <p14:creationId xmlns:p14="http://schemas.microsoft.com/office/powerpoint/2010/main" val="3000242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ja-JP"/>
          </a:p>
        </p:txBody>
      </p:sp>
      <p:sp>
        <p:nvSpPr>
          <p:cNvPr id="5" name="Rectangle 6"/>
          <p:cNvSpPr>
            <a:spLocks noGrp="1" noChangeArrowheads="1"/>
          </p:cNvSpPr>
          <p:nvPr>
            <p:ph type="sldNum" sz="quarter" idx="12"/>
          </p:nvPr>
        </p:nvSpPr>
        <p:spPr>
          <a:ln/>
        </p:spPr>
        <p:txBody>
          <a:bodyPr/>
          <a:lstStyle>
            <a:lvl1pPr>
              <a:defRPr/>
            </a:lvl1pPr>
          </a:lstStyle>
          <a:p>
            <a:pPr>
              <a:defRPr/>
            </a:pPr>
            <a:fld id="{1B2971BA-F951-41C4-B15D-B877498BA499}" type="slidenum">
              <a:rPr lang="ja-JP" altLang="ru-RU"/>
              <a:pPr>
                <a:defRPr/>
              </a:pPr>
              <a:t>‹#›</a:t>
            </a:fld>
            <a:endParaRPr lang="ru-RU" altLang="ja-JP"/>
          </a:p>
        </p:txBody>
      </p:sp>
    </p:spTree>
    <p:extLst>
      <p:ext uri="{BB962C8B-B14F-4D97-AF65-F5344CB8AC3E}">
        <p14:creationId xmlns:p14="http://schemas.microsoft.com/office/powerpoint/2010/main" val="1347848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a:t>Образец заголовка</a:t>
            </a:r>
            <a:endParaRPr lang="en-US"/>
          </a:p>
        </p:txBody>
      </p:sp>
      <p:sp>
        <p:nvSpPr>
          <p:cNvPr id="3" name="Содержимое 2"/>
          <p:cNvSpPr>
            <a:spLocks noGrp="1"/>
          </p:cNvSpPr>
          <p:nvPr>
            <p:ph sz="quarter" idx="1"/>
          </p:nvPr>
        </p:nvSpPr>
        <p:spPr>
          <a:xfrm>
            <a:off x="457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Содержимое 4"/>
          <p:cNvSpPr>
            <a:spLocks noGrp="1"/>
          </p:cNvSpPr>
          <p:nvPr>
            <p:ph sz="quarter" idx="3"/>
          </p:nvPr>
        </p:nvSpPr>
        <p:spPr>
          <a:xfrm>
            <a:off x="457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ja-JP"/>
          </a:p>
        </p:txBody>
      </p:sp>
      <p:sp>
        <p:nvSpPr>
          <p:cNvPr id="9" name="Rectangle 6"/>
          <p:cNvSpPr>
            <a:spLocks noGrp="1" noChangeArrowheads="1"/>
          </p:cNvSpPr>
          <p:nvPr>
            <p:ph type="sldNum" sz="quarter" idx="12"/>
          </p:nvPr>
        </p:nvSpPr>
        <p:spPr>
          <a:ln/>
        </p:spPr>
        <p:txBody>
          <a:bodyPr/>
          <a:lstStyle>
            <a:lvl1pPr>
              <a:defRPr/>
            </a:lvl1pPr>
          </a:lstStyle>
          <a:p>
            <a:pPr>
              <a:defRPr/>
            </a:pPr>
            <a:fld id="{AAB94A40-0AB3-4FFC-83B6-AB76CC31D3F9}" type="slidenum">
              <a:rPr lang="ja-JP" altLang="ru-RU"/>
              <a:pPr>
                <a:defRPr/>
              </a:pPr>
              <a:t>‹#›</a:t>
            </a:fld>
            <a:endParaRPr lang="ru-RU" altLang="ja-JP"/>
          </a:p>
        </p:txBody>
      </p:sp>
    </p:spTree>
    <p:extLst>
      <p:ext uri="{BB962C8B-B14F-4D97-AF65-F5344CB8AC3E}">
        <p14:creationId xmlns:p14="http://schemas.microsoft.com/office/powerpoint/2010/main" val="680050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4838" cy="1138237"/>
          </a:xfrm>
        </p:spPr>
        <p:txBody>
          <a:bodyPr/>
          <a:lstStyle/>
          <a:p>
            <a:r>
              <a:rPr lang="ru-RU"/>
              <a:t>Образец заголовка</a:t>
            </a:r>
          </a:p>
        </p:txBody>
      </p:sp>
      <p:sp>
        <p:nvSpPr>
          <p:cNvPr id="3" name="Дата 2"/>
          <p:cNvSpPr>
            <a:spLocks noGrp="1"/>
          </p:cNvSpPr>
          <p:nvPr>
            <p:ph type="dt" idx="10"/>
          </p:nvPr>
        </p:nvSpPr>
        <p:spPr>
          <a:xfrm>
            <a:off x="457200" y="6245225"/>
            <a:ext cx="2128838" cy="471488"/>
          </a:xfrm>
        </p:spPr>
        <p:txBody>
          <a:bodyPr/>
          <a:lstStyle>
            <a:lvl1pPr>
              <a:defRPr/>
            </a:lvl1pPr>
          </a:lstStyle>
          <a:p>
            <a:pPr>
              <a:defRPr/>
            </a:pPr>
            <a:endParaRPr lang="en-GB"/>
          </a:p>
        </p:txBody>
      </p:sp>
      <p:sp>
        <p:nvSpPr>
          <p:cNvPr id="4" name="Нижний колонтитул 3"/>
          <p:cNvSpPr>
            <a:spLocks noGrp="1"/>
          </p:cNvSpPr>
          <p:nvPr>
            <p:ph type="ftr" idx="11"/>
          </p:nvPr>
        </p:nvSpPr>
        <p:spPr>
          <a:xfrm>
            <a:off x="3124200" y="6245225"/>
            <a:ext cx="2890838" cy="471488"/>
          </a:xfrm>
        </p:spPr>
        <p:txBody>
          <a:bodyPr/>
          <a:lstStyle>
            <a:lvl1pPr>
              <a:defRPr/>
            </a:lvl1pPr>
          </a:lstStyle>
          <a:p>
            <a:pPr>
              <a:defRPr/>
            </a:pPr>
            <a:endParaRPr lang="en-GB"/>
          </a:p>
        </p:txBody>
      </p:sp>
      <p:sp>
        <p:nvSpPr>
          <p:cNvPr id="5" name="Номер слайда 4"/>
          <p:cNvSpPr>
            <a:spLocks noGrp="1"/>
          </p:cNvSpPr>
          <p:nvPr>
            <p:ph type="sldNum" idx="12"/>
          </p:nvPr>
        </p:nvSpPr>
        <p:spPr>
          <a:xfrm>
            <a:off x="6553200" y="6245225"/>
            <a:ext cx="2128838" cy="471488"/>
          </a:xfrm>
        </p:spPr>
        <p:txBody>
          <a:bodyPr/>
          <a:lstStyle>
            <a:lvl1pPr>
              <a:defRPr/>
            </a:lvl1pPr>
          </a:lstStyle>
          <a:p>
            <a:pPr>
              <a:defRPr/>
            </a:pPr>
            <a:fld id="{DA7BE6C9-BA58-40FD-81DD-E1A2AF5CC4C3}" type="slidenum">
              <a:rPr lang="en-GB"/>
              <a:pPr>
                <a:defRPr/>
              </a:pPr>
              <a:t>‹#›</a:t>
            </a:fld>
            <a:endParaRPr lang="en-GB"/>
          </a:p>
        </p:txBody>
      </p:sp>
    </p:spTree>
    <p:extLst>
      <p:ext uri="{BB962C8B-B14F-4D97-AF65-F5344CB8AC3E}">
        <p14:creationId xmlns:p14="http://schemas.microsoft.com/office/powerpoint/2010/main" val="371888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ja-JP"/>
          </a:p>
        </p:txBody>
      </p:sp>
      <p:sp>
        <p:nvSpPr>
          <p:cNvPr id="6" name="Rectangle 6"/>
          <p:cNvSpPr>
            <a:spLocks noGrp="1" noChangeArrowheads="1"/>
          </p:cNvSpPr>
          <p:nvPr>
            <p:ph type="sldNum" sz="quarter" idx="12"/>
          </p:nvPr>
        </p:nvSpPr>
        <p:spPr>
          <a:ln/>
        </p:spPr>
        <p:txBody>
          <a:bodyPr/>
          <a:lstStyle>
            <a:lvl1pPr>
              <a:defRPr/>
            </a:lvl1pPr>
          </a:lstStyle>
          <a:p>
            <a:pPr>
              <a:defRPr/>
            </a:pPr>
            <a:fld id="{6431B255-D60B-4BCF-B03B-40B069D9820F}" type="slidenum">
              <a:rPr lang="ja-JP" altLang="ru-RU"/>
              <a:pPr>
                <a:defRPr/>
              </a:pPr>
              <a:t>‹#›</a:t>
            </a:fld>
            <a:endParaRPr lang="ru-RU" altLang="ja-JP"/>
          </a:p>
        </p:txBody>
      </p:sp>
    </p:spTree>
    <p:extLst>
      <p:ext uri="{BB962C8B-B14F-4D97-AF65-F5344CB8AC3E}">
        <p14:creationId xmlns:p14="http://schemas.microsoft.com/office/powerpoint/2010/main" val="3241991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ja-JP"/>
          </a:p>
        </p:txBody>
      </p:sp>
      <p:sp>
        <p:nvSpPr>
          <p:cNvPr id="6" name="Rectangle 6"/>
          <p:cNvSpPr>
            <a:spLocks noGrp="1" noChangeArrowheads="1"/>
          </p:cNvSpPr>
          <p:nvPr>
            <p:ph type="sldNum" sz="quarter" idx="12"/>
          </p:nvPr>
        </p:nvSpPr>
        <p:spPr>
          <a:ln/>
        </p:spPr>
        <p:txBody>
          <a:bodyPr/>
          <a:lstStyle>
            <a:lvl1pPr>
              <a:defRPr/>
            </a:lvl1pPr>
          </a:lstStyle>
          <a:p>
            <a:pPr>
              <a:defRPr/>
            </a:pPr>
            <a:fld id="{B260654D-1474-4BF8-9642-0DAB3CF0FEC0}" type="slidenum">
              <a:rPr lang="ja-JP" altLang="ru-RU"/>
              <a:pPr>
                <a:defRPr/>
              </a:pPr>
              <a:t>‹#›</a:t>
            </a:fld>
            <a:endParaRPr lang="ru-RU" altLang="ja-JP"/>
          </a:p>
        </p:txBody>
      </p:sp>
    </p:spTree>
    <p:extLst>
      <p:ext uri="{BB962C8B-B14F-4D97-AF65-F5344CB8AC3E}">
        <p14:creationId xmlns:p14="http://schemas.microsoft.com/office/powerpoint/2010/main" val="2492752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ja-JP"/>
          </a:p>
        </p:txBody>
      </p:sp>
      <p:sp>
        <p:nvSpPr>
          <p:cNvPr id="7" name="Rectangle 6"/>
          <p:cNvSpPr>
            <a:spLocks noGrp="1" noChangeArrowheads="1"/>
          </p:cNvSpPr>
          <p:nvPr>
            <p:ph type="sldNum" sz="quarter" idx="12"/>
          </p:nvPr>
        </p:nvSpPr>
        <p:spPr>
          <a:ln/>
        </p:spPr>
        <p:txBody>
          <a:bodyPr/>
          <a:lstStyle>
            <a:lvl1pPr>
              <a:defRPr/>
            </a:lvl1pPr>
          </a:lstStyle>
          <a:p>
            <a:pPr>
              <a:defRPr/>
            </a:pPr>
            <a:fld id="{4F91D598-4F20-4DAA-A47A-8EB608117B79}" type="slidenum">
              <a:rPr lang="ja-JP" altLang="ru-RU"/>
              <a:pPr>
                <a:defRPr/>
              </a:pPr>
              <a:t>‹#›</a:t>
            </a:fld>
            <a:endParaRPr lang="ru-RU" altLang="ja-JP"/>
          </a:p>
        </p:txBody>
      </p:sp>
    </p:spTree>
    <p:extLst>
      <p:ext uri="{BB962C8B-B14F-4D97-AF65-F5344CB8AC3E}">
        <p14:creationId xmlns:p14="http://schemas.microsoft.com/office/powerpoint/2010/main" val="10547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ja-JP"/>
          </a:p>
        </p:txBody>
      </p:sp>
      <p:sp>
        <p:nvSpPr>
          <p:cNvPr id="9" name="Rectangle 6"/>
          <p:cNvSpPr>
            <a:spLocks noGrp="1" noChangeArrowheads="1"/>
          </p:cNvSpPr>
          <p:nvPr>
            <p:ph type="sldNum" sz="quarter" idx="12"/>
          </p:nvPr>
        </p:nvSpPr>
        <p:spPr>
          <a:ln/>
        </p:spPr>
        <p:txBody>
          <a:bodyPr/>
          <a:lstStyle>
            <a:lvl1pPr>
              <a:defRPr/>
            </a:lvl1pPr>
          </a:lstStyle>
          <a:p>
            <a:pPr>
              <a:defRPr/>
            </a:pPr>
            <a:fld id="{A46158B5-946E-4721-AD7C-B33FAF19A676}" type="slidenum">
              <a:rPr lang="ja-JP" altLang="ru-RU"/>
              <a:pPr>
                <a:defRPr/>
              </a:pPr>
              <a:t>‹#›</a:t>
            </a:fld>
            <a:endParaRPr lang="ru-RU" altLang="ja-JP"/>
          </a:p>
        </p:txBody>
      </p:sp>
    </p:spTree>
    <p:extLst>
      <p:ext uri="{BB962C8B-B14F-4D97-AF65-F5344CB8AC3E}">
        <p14:creationId xmlns:p14="http://schemas.microsoft.com/office/powerpoint/2010/main" val="1998074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ja-JP"/>
          </a:p>
        </p:txBody>
      </p:sp>
      <p:sp>
        <p:nvSpPr>
          <p:cNvPr id="5" name="Rectangle 6"/>
          <p:cNvSpPr>
            <a:spLocks noGrp="1" noChangeArrowheads="1"/>
          </p:cNvSpPr>
          <p:nvPr>
            <p:ph type="sldNum" sz="quarter" idx="12"/>
          </p:nvPr>
        </p:nvSpPr>
        <p:spPr>
          <a:ln/>
        </p:spPr>
        <p:txBody>
          <a:bodyPr/>
          <a:lstStyle>
            <a:lvl1pPr>
              <a:defRPr/>
            </a:lvl1pPr>
          </a:lstStyle>
          <a:p>
            <a:pPr>
              <a:defRPr/>
            </a:pPr>
            <a:fld id="{21BA0B52-D7D0-45A2-A7D2-83AF42AA83DC}" type="slidenum">
              <a:rPr lang="ja-JP" altLang="ru-RU"/>
              <a:pPr>
                <a:defRPr/>
              </a:pPr>
              <a:t>‹#›</a:t>
            </a:fld>
            <a:endParaRPr lang="ru-RU" altLang="ja-JP"/>
          </a:p>
        </p:txBody>
      </p:sp>
    </p:spTree>
    <p:extLst>
      <p:ext uri="{BB962C8B-B14F-4D97-AF65-F5344CB8AC3E}">
        <p14:creationId xmlns:p14="http://schemas.microsoft.com/office/powerpoint/2010/main" val="222463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ja-JP"/>
          </a:p>
        </p:txBody>
      </p:sp>
      <p:sp>
        <p:nvSpPr>
          <p:cNvPr id="4" name="Rectangle 6"/>
          <p:cNvSpPr>
            <a:spLocks noGrp="1" noChangeArrowheads="1"/>
          </p:cNvSpPr>
          <p:nvPr>
            <p:ph type="sldNum" sz="quarter" idx="12"/>
          </p:nvPr>
        </p:nvSpPr>
        <p:spPr>
          <a:ln/>
        </p:spPr>
        <p:txBody>
          <a:bodyPr/>
          <a:lstStyle>
            <a:lvl1pPr>
              <a:defRPr/>
            </a:lvl1pPr>
          </a:lstStyle>
          <a:p>
            <a:pPr>
              <a:defRPr/>
            </a:pPr>
            <a:fld id="{50F7D531-36A3-4EE8-96BC-65299F96F946}" type="slidenum">
              <a:rPr lang="ja-JP" altLang="ru-RU"/>
              <a:pPr>
                <a:defRPr/>
              </a:pPr>
              <a:t>‹#›</a:t>
            </a:fld>
            <a:endParaRPr lang="ru-RU" altLang="ja-JP"/>
          </a:p>
        </p:txBody>
      </p:sp>
    </p:spTree>
    <p:extLst>
      <p:ext uri="{BB962C8B-B14F-4D97-AF65-F5344CB8AC3E}">
        <p14:creationId xmlns:p14="http://schemas.microsoft.com/office/powerpoint/2010/main" val="191152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ja-JP"/>
          </a:p>
        </p:txBody>
      </p:sp>
      <p:sp>
        <p:nvSpPr>
          <p:cNvPr id="7" name="Rectangle 6"/>
          <p:cNvSpPr>
            <a:spLocks noGrp="1" noChangeArrowheads="1"/>
          </p:cNvSpPr>
          <p:nvPr>
            <p:ph type="sldNum" sz="quarter" idx="12"/>
          </p:nvPr>
        </p:nvSpPr>
        <p:spPr>
          <a:ln/>
        </p:spPr>
        <p:txBody>
          <a:bodyPr/>
          <a:lstStyle>
            <a:lvl1pPr>
              <a:defRPr/>
            </a:lvl1pPr>
          </a:lstStyle>
          <a:p>
            <a:pPr>
              <a:defRPr/>
            </a:pPr>
            <a:fld id="{178CA7A4-B5C2-4346-B394-3FA3E94ED8F7}" type="slidenum">
              <a:rPr lang="ja-JP" altLang="ru-RU"/>
              <a:pPr>
                <a:defRPr/>
              </a:pPr>
              <a:t>‹#›</a:t>
            </a:fld>
            <a:endParaRPr lang="ru-RU" altLang="ja-JP"/>
          </a:p>
        </p:txBody>
      </p:sp>
    </p:spTree>
    <p:extLst>
      <p:ext uri="{BB962C8B-B14F-4D97-AF65-F5344CB8AC3E}">
        <p14:creationId xmlns:p14="http://schemas.microsoft.com/office/powerpoint/2010/main" val="315508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ja-JP"/>
          </a:p>
        </p:txBody>
      </p:sp>
      <p:sp>
        <p:nvSpPr>
          <p:cNvPr id="7" name="Rectangle 6"/>
          <p:cNvSpPr>
            <a:spLocks noGrp="1" noChangeArrowheads="1"/>
          </p:cNvSpPr>
          <p:nvPr>
            <p:ph type="sldNum" sz="quarter" idx="12"/>
          </p:nvPr>
        </p:nvSpPr>
        <p:spPr>
          <a:ln/>
        </p:spPr>
        <p:txBody>
          <a:bodyPr/>
          <a:lstStyle>
            <a:lvl1pPr>
              <a:defRPr/>
            </a:lvl1pPr>
          </a:lstStyle>
          <a:p>
            <a:pPr>
              <a:defRPr/>
            </a:pPr>
            <a:fld id="{37426BA2-9BBE-4625-856C-D14D7B53B052}" type="slidenum">
              <a:rPr lang="ja-JP" altLang="ru-RU"/>
              <a:pPr>
                <a:defRPr/>
              </a:pPr>
              <a:t>‹#›</a:t>
            </a:fld>
            <a:endParaRPr lang="ru-RU" altLang="ja-JP"/>
          </a:p>
        </p:txBody>
      </p:sp>
    </p:spTree>
    <p:extLst>
      <p:ext uri="{BB962C8B-B14F-4D97-AF65-F5344CB8AC3E}">
        <p14:creationId xmlns:p14="http://schemas.microsoft.com/office/powerpoint/2010/main" val="185745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8000">
              <a:schemeClr val="accent2"/>
            </a:gs>
            <a:gs pos="84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ja-JP"/>
              <a:t>Образец заголовка</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ja-JP"/>
              <a:t>Образец текста</a:t>
            </a:r>
          </a:p>
          <a:p>
            <a:pPr lvl="1"/>
            <a:r>
              <a:rPr lang="ru-RU" altLang="ja-JP"/>
              <a:t>Второй уровень</a:t>
            </a:r>
          </a:p>
          <a:p>
            <a:pPr lvl="2"/>
            <a:r>
              <a:rPr lang="ru-RU" altLang="ja-JP"/>
              <a:t>Третий уровень</a:t>
            </a:r>
          </a:p>
          <a:p>
            <a:pPr lvl="3"/>
            <a:r>
              <a:rPr lang="ru-RU" altLang="ja-JP"/>
              <a:t>Четвертый уровень</a:t>
            </a:r>
          </a:p>
          <a:p>
            <a:pPr lvl="4"/>
            <a:r>
              <a:rPr lang="ru-RU" altLang="ja-JP"/>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ea typeface="ＭＳ Ｐゴシック" pitchFamily="34" charset="-128"/>
                <a:cs typeface="+mn-cs"/>
              </a:defRPr>
            </a:lvl1pPr>
          </a:lstStyle>
          <a:p>
            <a:pPr>
              <a:defRPr/>
            </a:pPr>
            <a:endParaRPr lang="ru-RU"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ea typeface="ＭＳ Ｐゴシック" pitchFamily="34" charset="-128"/>
                <a:cs typeface="+mn-cs"/>
              </a:defRPr>
            </a:lvl1pPr>
          </a:lstStyle>
          <a:p>
            <a:pPr>
              <a:defRPr/>
            </a:pPr>
            <a:endParaRPr lang="ru-RU"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ea typeface="ＭＳ Ｐゴシック" pitchFamily="34" charset="-128"/>
                <a:cs typeface="+mn-cs"/>
              </a:defRPr>
            </a:lvl1pPr>
          </a:lstStyle>
          <a:p>
            <a:pPr>
              <a:defRPr/>
            </a:pPr>
            <a:fld id="{99C1C6A5-281E-482F-B08F-7F514AF5C7B2}" type="slidenum">
              <a:rPr lang="ja-JP" altLang="ru-RU"/>
              <a:pPr>
                <a:defRPr/>
              </a:pPr>
              <a:t>‹#›</a:t>
            </a:fld>
            <a:endParaRPr lang="ru-RU" altLang="ja-JP"/>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ndico.jinr.ru/conferenceDisplay.py?confId=552"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6.xml"/><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emf"/><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image" Target="../media/image23.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www.facebook.com/pages/Rare-Isotope-Science-Project-Institute-for-Basic-Science/1398122790416076?timeline_context_item_type=intro_card_work&amp;timeline_context_item_source=1710000282" TargetMode="Externa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1.wmf"/><Relationship Id="rId5" Type="http://schemas.openxmlformats.org/officeDocument/2006/relationships/oleObject" Target="../embeddings/oleObject3.bin"/><Relationship Id="rId4" Type="http://schemas.openxmlformats.org/officeDocument/2006/relationships/image" Target="../media/image4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140578" y="1923800"/>
            <a:ext cx="8862843" cy="1368152"/>
          </a:xfrm>
          <a:solidFill>
            <a:srgbClr val="333399"/>
          </a:solidFill>
          <a:ln w="9360">
            <a:solidFill>
              <a:srgbClr val="0000FF"/>
            </a:solidFill>
            <a:miter lim="800000"/>
            <a:headEnd/>
            <a:tailEnd/>
          </a:ln>
        </p:spPr>
        <p:txBody>
          <a:bodyPr/>
          <a:lstStyle/>
          <a:p>
            <a:r>
              <a:rPr lang="en-US" sz="2800" b="1" dirty="0">
                <a:solidFill>
                  <a:srgbClr val="FFFF00"/>
                </a:solidFill>
              </a:rPr>
              <a:t>Appearance of quasifission in heavy ion collision</a:t>
            </a:r>
          </a:p>
        </p:txBody>
      </p:sp>
      <p:sp>
        <p:nvSpPr>
          <p:cNvPr id="15362" name="Номер слайда 4"/>
          <p:cNvSpPr>
            <a:spLocks noGrp="1"/>
          </p:cNvSpPr>
          <p:nvPr>
            <p:ph type="sldNum" sz="quarter" idx="12"/>
          </p:nvPr>
        </p:nvSpPr>
        <p:spPr>
          <a:xfrm>
            <a:off x="5910263" y="6102350"/>
            <a:ext cx="2128837" cy="471488"/>
          </a:xfrm>
        </p:spPr>
        <p:txBody>
          <a:bodyPr/>
          <a:lstStyle/>
          <a:p>
            <a:pPr>
              <a:defRPr/>
            </a:pPr>
            <a:fld id="{7B9992FC-191A-4F1E-8864-A08DCF823A86}" type="slidenum">
              <a:rPr lang="en-GB" sz="2000" smtClean="0"/>
              <a:pPr>
                <a:defRPr/>
              </a:pPr>
              <a:t>1</a:t>
            </a:fld>
            <a:endParaRPr lang="en-GB" sz="2000"/>
          </a:p>
        </p:txBody>
      </p:sp>
      <p:sp>
        <p:nvSpPr>
          <p:cNvPr id="10244" name="Rectangle 2"/>
          <p:cNvSpPr>
            <a:spLocks noChangeArrowheads="1"/>
          </p:cNvSpPr>
          <p:nvPr/>
        </p:nvSpPr>
        <p:spPr bwMode="auto">
          <a:xfrm>
            <a:off x="1187450" y="1628775"/>
            <a:ext cx="74866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20000"/>
              </a:spcBef>
            </a:pPr>
            <a:endParaRPr lang="ru-RU"/>
          </a:p>
        </p:txBody>
      </p:sp>
      <p:sp>
        <p:nvSpPr>
          <p:cNvPr id="14343" name="TextBox 6"/>
          <p:cNvSpPr txBox="1">
            <a:spLocks noChangeArrowheads="1"/>
          </p:cNvSpPr>
          <p:nvPr/>
        </p:nvSpPr>
        <p:spPr bwMode="auto">
          <a:xfrm>
            <a:off x="0" y="4071942"/>
            <a:ext cx="8970347" cy="1231106"/>
          </a:xfrm>
          <a:prstGeom prst="rect">
            <a:avLst/>
          </a:prstGeom>
          <a:noFill/>
          <a:ln w="9525">
            <a:noFill/>
            <a:miter lim="800000"/>
            <a:headEnd/>
            <a:tailEnd/>
          </a:ln>
        </p:spPr>
        <p:txBody>
          <a:bodyPr wrap="square">
            <a:spAutoFit/>
          </a:bodyPr>
          <a:lstStyle/>
          <a:p>
            <a:pPr algn="ctr">
              <a:defRPr/>
            </a:pPr>
            <a:r>
              <a:rPr lang="it-IT" sz="2000" dirty="0">
                <a:solidFill>
                  <a:schemeClr val="bg1"/>
                </a:solidFill>
                <a:latin typeface="+mn-lt"/>
                <a:cs typeface="+mn-cs"/>
              </a:rPr>
              <a:t> </a:t>
            </a:r>
            <a:r>
              <a:rPr lang="it-IT" sz="2000" b="1" dirty="0">
                <a:solidFill>
                  <a:schemeClr val="bg1"/>
                </a:solidFill>
                <a:latin typeface="+mn-lt"/>
                <a:cs typeface="+mn-cs"/>
              </a:rPr>
              <a:t>A.K. Nasirov</a:t>
            </a:r>
            <a:r>
              <a:rPr lang="it-IT" sz="2000" b="1" baseline="30000" dirty="0">
                <a:solidFill>
                  <a:schemeClr val="bg1"/>
                </a:solidFill>
                <a:latin typeface="+mn-lt"/>
                <a:cs typeface="+mn-cs"/>
              </a:rPr>
              <a:t>1</a:t>
            </a:r>
            <a:r>
              <a:rPr lang="it-IT" sz="2000" b="1" i="1" baseline="30000" dirty="0">
                <a:solidFill>
                  <a:schemeClr val="bg1"/>
                </a:solidFill>
                <a:latin typeface="+mn-lt"/>
                <a:cs typeface="+mn-cs"/>
              </a:rPr>
              <a:t>,2</a:t>
            </a:r>
            <a:r>
              <a:rPr lang="it-IT" sz="2000" b="1" dirty="0">
                <a:solidFill>
                  <a:schemeClr val="bg1"/>
                </a:solidFill>
                <a:latin typeface="+mn-lt"/>
                <a:cs typeface="+mn-cs"/>
              </a:rPr>
              <a:t> </a:t>
            </a:r>
            <a:endParaRPr lang="it-IT" sz="2000" b="1" i="1" baseline="30000" dirty="0">
              <a:solidFill>
                <a:schemeClr val="bg1"/>
              </a:solidFill>
              <a:latin typeface="+mn-lt"/>
              <a:cs typeface="+mn-cs"/>
            </a:endParaRPr>
          </a:p>
          <a:p>
            <a:pPr algn="just">
              <a:defRPr/>
            </a:pPr>
            <a:r>
              <a:rPr lang="en-US" sz="1800" b="1" baseline="30000" dirty="0">
                <a:solidFill>
                  <a:schemeClr val="bg1"/>
                </a:solidFill>
                <a:latin typeface="+mn-lt"/>
                <a:cs typeface="+mn-cs"/>
              </a:rPr>
              <a:t>                                 1</a:t>
            </a:r>
            <a:r>
              <a:rPr lang="en-US" sz="1800" b="1" i="1" dirty="0">
                <a:solidFill>
                  <a:schemeClr val="bg1"/>
                </a:solidFill>
                <a:latin typeface="+mn-lt"/>
                <a:cs typeface="+mn-cs"/>
              </a:rPr>
              <a:t>Joint Institute for Nuclear Research,  </a:t>
            </a:r>
            <a:r>
              <a:rPr lang="en-US" sz="1800" b="1" i="1" dirty="0" err="1">
                <a:solidFill>
                  <a:schemeClr val="bg1"/>
                </a:solidFill>
                <a:latin typeface="+mn-lt"/>
                <a:cs typeface="+mn-cs"/>
              </a:rPr>
              <a:t>Dubna</a:t>
            </a:r>
            <a:r>
              <a:rPr lang="en-US" sz="1800" b="1" i="1" dirty="0">
                <a:solidFill>
                  <a:schemeClr val="bg1"/>
                </a:solidFill>
                <a:latin typeface="+mn-lt"/>
                <a:cs typeface="+mn-cs"/>
              </a:rPr>
              <a:t>, Russia</a:t>
            </a:r>
          </a:p>
          <a:p>
            <a:pPr algn="just">
              <a:defRPr/>
            </a:pPr>
            <a:r>
              <a:rPr lang="en-US" sz="1800" b="1" baseline="30000" dirty="0">
                <a:solidFill>
                  <a:schemeClr val="bg1"/>
                </a:solidFill>
                <a:latin typeface="+mn-lt"/>
                <a:cs typeface="+mn-cs"/>
              </a:rPr>
              <a:t>                                 2</a:t>
            </a:r>
            <a:r>
              <a:rPr lang="en-US" sz="1800" b="1" i="1" dirty="0">
                <a:solidFill>
                  <a:schemeClr val="bg1"/>
                </a:solidFill>
                <a:latin typeface="+mn-lt"/>
                <a:cs typeface="+mn-cs"/>
              </a:rPr>
              <a:t>Institute of Nuclear Physics, Tashkent, Uzbekistan</a:t>
            </a:r>
          </a:p>
          <a:p>
            <a:pPr algn="ctr">
              <a:defRPr/>
            </a:pPr>
            <a:endParaRPr lang="en-US" sz="1800" b="1" i="1" dirty="0">
              <a:solidFill>
                <a:schemeClr val="bg1"/>
              </a:solidFill>
              <a:latin typeface="+mn-lt"/>
              <a:cs typeface="+mn-cs"/>
            </a:endParaRPr>
          </a:p>
        </p:txBody>
      </p:sp>
      <p:sp>
        <p:nvSpPr>
          <p:cNvPr id="10247" name="TextBox 7"/>
          <p:cNvSpPr txBox="1">
            <a:spLocks noChangeArrowheads="1"/>
          </p:cNvSpPr>
          <p:nvPr/>
        </p:nvSpPr>
        <p:spPr bwMode="auto">
          <a:xfrm>
            <a:off x="2" y="20018"/>
            <a:ext cx="9143998" cy="830997"/>
          </a:xfrm>
          <a:prstGeom prst="rect">
            <a:avLst/>
          </a:prstGeom>
          <a:solidFill>
            <a:srgbClr val="FFFF00"/>
          </a:solidFill>
          <a:ln>
            <a:noFill/>
          </a:ln>
        </p:spPr>
        <p:txBody>
          <a:bodyPr wrap="squar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a:r>
              <a:rPr lang="en-US" sz="2400" b="1" dirty="0">
                <a:hlinkClick r:id="rId3"/>
              </a:rPr>
              <a:t>Meeting of the </a:t>
            </a:r>
            <a:r>
              <a:rPr lang="en-US" sz="2400" b="1" dirty="0" err="1">
                <a:hlinkClick r:id="rId3"/>
              </a:rPr>
              <a:t>Programme</a:t>
            </a:r>
            <a:r>
              <a:rPr lang="en-US" sz="2400" b="1" dirty="0">
                <a:hlinkClick r:id="rId3"/>
              </a:rPr>
              <a:t> Advisory Committee </a:t>
            </a:r>
          </a:p>
          <a:p>
            <a:pPr algn="ctr"/>
            <a:r>
              <a:rPr lang="en-US" sz="2400" b="1" dirty="0">
                <a:hlinkClick r:id="rId3"/>
              </a:rPr>
              <a:t>for Nuclear Physics</a:t>
            </a:r>
            <a:r>
              <a:rPr lang="en-US" sz="2400" b="1" dirty="0">
                <a:solidFill>
                  <a:schemeClr val="accent1">
                    <a:lumMod val="50000"/>
                  </a:schemeClr>
                </a:solidFill>
              </a:rPr>
              <a:t>, </a:t>
            </a:r>
            <a:r>
              <a:rPr lang="en-US" sz="2400" dirty="0">
                <a:solidFill>
                  <a:schemeClr val="accent1">
                    <a:lumMod val="50000"/>
                  </a:schemeClr>
                </a:solidFill>
              </a:rPr>
              <a:t>20 – 21 June 2018</a:t>
            </a:r>
            <a:endParaRPr lang="ru-RU" sz="2400" dirty="0">
              <a:solidFill>
                <a:schemeClr val="accent1">
                  <a:lumMod val="50000"/>
                </a:schemeClr>
              </a:solidFill>
            </a:endParaRPr>
          </a:p>
        </p:txBody>
      </p:sp>
      <p:sp>
        <p:nvSpPr>
          <p:cNvPr id="2" name="Rectangle 1">
            <a:extLst>
              <a:ext uri="{FF2B5EF4-FFF2-40B4-BE49-F238E27FC236}">
                <a16:creationId xmlns:a16="http://schemas.microsoft.com/office/drawing/2014/main" id="{4A65E4A6-1DCB-4839-9F6B-4761B7294C88}"/>
              </a:ext>
            </a:extLst>
          </p:cNvPr>
          <p:cNvSpPr>
            <a:spLocks noChangeArrowheads="1"/>
          </p:cNvSpPr>
          <p:nvPr/>
        </p:nvSpPr>
        <p:spPr bwMode="auto">
          <a:xfrm>
            <a:off x="0" y="-138499"/>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FB33E32A-585D-435C-89C4-9C5D7E96754B}"/>
              </a:ext>
            </a:extLst>
          </p:cNvPr>
          <p:cNvSpPr txBox="1"/>
          <p:nvPr/>
        </p:nvSpPr>
        <p:spPr>
          <a:xfrm>
            <a:off x="2915816" y="5615733"/>
            <a:ext cx="3057247" cy="584775"/>
          </a:xfrm>
          <a:prstGeom prst="rect">
            <a:avLst/>
          </a:prstGeom>
          <a:noFill/>
        </p:spPr>
        <p:txBody>
          <a:bodyPr wrap="none" rtlCol="0">
            <a:spAutoFit/>
          </a:bodyPr>
          <a:lstStyle/>
          <a:p>
            <a:r>
              <a:rPr lang="en-US" sz="1600" b="1" dirty="0">
                <a:solidFill>
                  <a:srgbClr val="FF0000"/>
                </a:solidFill>
              </a:rPr>
              <a:t>June</a:t>
            </a:r>
            <a:r>
              <a:rPr lang="pl-PL" sz="1600" b="1" dirty="0">
                <a:solidFill>
                  <a:srgbClr val="FF0000"/>
                </a:solidFill>
              </a:rPr>
              <a:t> </a:t>
            </a:r>
            <a:r>
              <a:rPr lang="en-US" sz="1600" b="1" dirty="0">
                <a:solidFill>
                  <a:srgbClr val="FF0000"/>
                </a:solidFill>
              </a:rPr>
              <a:t>20</a:t>
            </a:r>
            <a:r>
              <a:rPr lang="pl-PL" sz="1600" b="1" dirty="0">
                <a:solidFill>
                  <a:srgbClr val="FF0000"/>
                </a:solidFill>
              </a:rPr>
              <a:t>, 201</a:t>
            </a:r>
            <a:r>
              <a:rPr lang="en-US" sz="1600" b="1" dirty="0">
                <a:solidFill>
                  <a:srgbClr val="FF0000"/>
                </a:solidFill>
              </a:rPr>
              <a:t>8</a:t>
            </a:r>
            <a:r>
              <a:rPr lang="pl-PL" sz="1600" b="1" dirty="0">
                <a:solidFill>
                  <a:srgbClr val="FF0000"/>
                </a:solidFill>
              </a:rPr>
              <a:t>,</a:t>
            </a:r>
            <a:r>
              <a:rPr lang="en-US" sz="1600" b="1" dirty="0">
                <a:solidFill>
                  <a:srgbClr val="FF0000"/>
                </a:solidFill>
              </a:rPr>
              <a:t> </a:t>
            </a:r>
            <a:r>
              <a:rPr lang="en-US" sz="1600" b="1" dirty="0" err="1">
                <a:solidFill>
                  <a:srgbClr val="FF0000"/>
                </a:solidFill>
              </a:rPr>
              <a:t>Dubna</a:t>
            </a:r>
            <a:r>
              <a:rPr lang="pl-PL" sz="1600" b="1" dirty="0">
                <a:solidFill>
                  <a:srgbClr val="FF0000"/>
                </a:solidFill>
              </a:rPr>
              <a:t>, </a:t>
            </a:r>
            <a:r>
              <a:rPr lang="en-US" sz="1600" b="1" dirty="0">
                <a:solidFill>
                  <a:srgbClr val="FF0000"/>
                </a:solidFill>
              </a:rPr>
              <a:t>Russia</a:t>
            </a:r>
            <a:endParaRPr lang="pl-PL" sz="1600" b="1" dirty="0">
              <a:solidFill>
                <a:srgbClr val="FF0000"/>
              </a:solidFill>
            </a:endParaRPr>
          </a:p>
          <a:p>
            <a:endParaRPr lang="ru-RU" sz="1600" dirty="0"/>
          </a:p>
        </p:txBody>
      </p:sp>
    </p:spTree>
  </p:cSld>
  <p:clrMapOvr>
    <a:masterClrMapping/>
  </p:clrMapOvr>
  <p:transition>
    <p:diamon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FDBB0414-3142-4BFD-999E-2B78E38D194B}"/>
              </a:ext>
            </a:extLst>
          </p:cNvPr>
          <p:cNvPicPr>
            <a:picLocks noChangeAspect="1"/>
          </p:cNvPicPr>
          <p:nvPr/>
        </p:nvPicPr>
        <p:blipFill>
          <a:blip r:embed="rId2"/>
          <a:stretch>
            <a:fillRect/>
          </a:stretch>
        </p:blipFill>
        <p:spPr>
          <a:xfrm>
            <a:off x="644008" y="3043539"/>
            <a:ext cx="4000500" cy="1552575"/>
          </a:xfrm>
          <a:prstGeom prst="rect">
            <a:avLst/>
          </a:prstGeom>
        </p:spPr>
      </p:pic>
      <p:sp>
        <p:nvSpPr>
          <p:cNvPr id="2" name="Заголовок 1">
            <a:extLst>
              <a:ext uri="{FF2B5EF4-FFF2-40B4-BE49-F238E27FC236}">
                <a16:creationId xmlns:a16="http://schemas.microsoft.com/office/drawing/2014/main" id="{90E744A0-6313-41C6-BADC-CDC78ACE3644}"/>
              </a:ext>
            </a:extLst>
          </p:cNvPr>
          <p:cNvSpPr>
            <a:spLocks noGrp="1"/>
          </p:cNvSpPr>
          <p:nvPr>
            <p:ph type="title"/>
          </p:nvPr>
        </p:nvSpPr>
        <p:spPr>
          <a:xfrm>
            <a:off x="0" y="310765"/>
            <a:ext cx="8229600" cy="287740"/>
          </a:xfrm>
        </p:spPr>
        <p:txBody>
          <a:bodyPr/>
          <a:lstStyle/>
          <a:p>
            <a:r>
              <a:rPr lang="en-US" sz="2400" dirty="0">
                <a:solidFill>
                  <a:srgbClr val="FF0000"/>
                </a:solidFill>
              </a:rPr>
              <a:t>What means the quasifission process?</a:t>
            </a:r>
            <a:r>
              <a:rPr lang="en-US" sz="2400" dirty="0"/>
              <a:t> </a:t>
            </a:r>
            <a:endParaRPr lang="ru-RU" sz="2400" dirty="0"/>
          </a:p>
        </p:txBody>
      </p:sp>
      <p:sp>
        <p:nvSpPr>
          <p:cNvPr id="4" name="Номер слайда 3">
            <a:extLst>
              <a:ext uri="{FF2B5EF4-FFF2-40B4-BE49-F238E27FC236}">
                <a16:creationId xmlns:a16="http://schemas.microsoft.com/office/drawing/2014/main" id="{C985E748-9C3A-490B-8A53-D0C438A6C5EA}"/>
              </a:ext>
            </a:extLst>
          </p:cNvPr>
          <p:cNvSpPr>
            <a:spLocks noGrp="1"/>
          </p:cNvSpPr>
          <p:nvPr>
            <p:ph type="sldNum" sz="quarter" idx="12"/>
          </p:nvPr>
        </p:nvSpPr>
        <p:spPr/>
        <p:txBody>
          <a:bodyPr/>
          <a:lstStyle/>
          <a:p>
            <a:pPr>
              <a:defRPr/>
            </a:pPr>
            <a:fld id="{6431B255-D60B-4BCF-B03B-40B069D9820F}" type="slidenum">
              <a:rPr lang="ja-JP" altLang="ru-RU" smtClean="0"/>
              <a:pPr>
                <a:defRPr/>
              </a:pPr>
              <a:t>10</a:t>
            </a:fld>
            <a:endParaRPr lang="ru-RU" altLang="ja-JP"/>
          </a:p>
        </p:txBody>
      </p:sp>
      <p:pic>
        <p:nvPicPr>
          <p:cNvPr id="11" name="Рисунок 10">
            <a:extLst>
              <a:ext uri="{FF2B5EF4-FFF2-40B4-BE49-F238E27FC236}">
                <a16:creationId xmlns:a16="http://schemas.microsoft.com/office/drawing/2014/main" id="{F59CC48F-A15E-40A7-840B-02F7601F059B}"/>
              </a:ext>
            </a:extLst>
          </p:cNvPr>
          <p:cNvPicPr>
            <a:picLocks noChangeAspect="1"/>
          </p:cNvPicPr>
          <p:nvPr/>
        </p:nvPicPr>
        <p:blipFill>
          <a:blip r:embed="rId3"/>
          <a:stretch>
            <a:fillRect/>
          </a:stretch>
        </p:blipFill>
        <p:spPr>
          <a:xfrm>
            <a:off x="615904" y="4919439"/>
            <a:ext cx="4067175" cy="1771650"/>
          </a:xfrm>
          <a:prstGeom prst="rect">
            <a:avLst/>
          </a:prstGeom>
        </p:spPr>
      </p:pic>
      <p:sp>
        <p:nvSpPr>
          <p:cNvPr id="12" name="Овал 11">
            <a:extLst>
              <a:ext uri="{FF2B5EF4-FFF2-40B4-BE49-F238E27FC236}">
                <a16:creationId xmlns:a16="http://schemas.microsoft.com/office/drawing/2014/main" id="{3BFB58EF-7045-44A2-BE9C-4A522ECF9E49}"/>
              </a:ext>
            </a:extLst>
          </p:cNvPr>
          <p:cNvSpPr/>
          <p:nvPr/>
        </p:nvSpPr>
        <p:spPr bwMode="auto">
          <a:xfrm>
            <a:off x="1527736" y="1481928"/>
            <a:ext cx="1028040" cy="1008107"/>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p:txBody>
      </p:sp>
      <p:sp>
        <p:nvSpPr>
          <p:cNvPr id="13" name="Овал 12">
            <a:extLst>
              <a:ext uri="{FF2B5EF4-FFF2-40B4-BE49-F238E27FC236}">
                <a16:creationId xmlns:a16="http://schemas.microsoft.com/office/drawing/2014/main" id="{2BEF36CD-98C5-4382-96FA-2AB6F7AAF725}"/>
              </a:ext>
            </a:extLst>
          </p:cNvPr>
          <p:cNvSpPr/>
          <p:nvPr/>
        </p:nvSpPr>
        <p:spPr bwMode="auto">
          <a:xfrm>
            <a:off x="971600" y="1697947"/>
            <a:ext cx="720080" cy="648066"/>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p:txBody>
      </p:sp>
      <p:sp>
        <p:nvSpPr>
          <p:cNvPr id="14" name="Овал 13">
            <a:extLst>
              <a:ext uri="{FF2B5EF4-FFF2-40B4-BE49-F238E27FC236}">
                <a16:creationId xmlns:a16="http://schemas.microsoft.com/office/drawing/2014/main" id="{42677ED2-88B7-4B8B-BBB4-9EFA5D7B0F20}"/>
              </a:ext>
            </a:extLst>
          </p:cNvPr>
          <p:cNvSpPr/>
          <p:nvPr/>
        </p:nvSpPr>
        <p:spPr bwMode="auto">
          <a:xfrm>
            <a:off x="4807729" y="1404883"/>
            <a:ext cx="1323840" cy="1234193"/>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37650955-BD06-4D3D-92D7-FAABC06A2114}"/>
              </a:ext>
            </a:extLst>
          </p:cNvPr>
          <p:cNvSpPr txBox="1"/>
          <p:nvPr/>
        </p:nvSpPr>
        <p:spPr>
          <a:xfrm>
            <a:off x="44185" y="1109916"/>
            <a:ext cx="2151551" cy="400110"/>
          </a:xfrm>
          <a:prstGeom prst="rect">
            <a:avLst/>
          </a:prstGeom>
          <a:noFill/>
        </p:spPr>
        <p:txBody>
          <a:bodyPr wrap="none" rtlCol="0">
            <a:spAutoFit/>
          </a:bodyPr>
          <a:lstStyle/>
          <a:p>
            <a:r>
              <a:rPr lang="en-US" sz="2000" dirty="0">
                <a:solidFill>
                  <a:schemeClr val="bg1"/>
                </a:solidFill>
              </a:rPr>
              <a:t>Dinuclear system</a:t>
            </a:r>
            <a:endParaRPr lang="ru-RU" sz="2000" dirty="0">
              <a:solidFill>
                <a:schemeClr val="bg1"/>
              </a:solidFill>
            </a:endParaRPr>
          </a:p>
        </p:txBody>
      </p:sp>
      <p:sp>
        <p:nvSpPr>
          <p:cNvPr id="16" name="TextBox 15">
            <a:extLst>
              <a:ext uri="{FF2B5EF4-FFF2-40B4-BE49-F238E27FC236}">
                <a16:creationId xmlns:a16="http://schemas.microsoft.com/office/drawing/2014/main" id="{44A601B9-D42D-441B-9D8F-59F694D56207}"/>
              </a:ext>
            </a:extLst>
          </p:cNvPr>
          <p:cNvSpPr txBox="1"/>
          <p:nvPr/>
        </p:nvSpPr>
        <p:spPr>
          <a:xfrm>
            <a:off x="6362827" y="1589988"/>
            <a:ext cx="2170787" cy="400110"/>
          </a:xfrm>
          <a:prstGeom prst="rect">
            <a:avLst/>
          </a:prstGeom>
          <a:noFill/>
        </p:spPr>
        <p:txBody>
          <a:bodyPr wrap="none" rtlCol="0">
            <a:spAutoFit/>
          </a:bodyPr>
          <a:lstStyle/>
          <a:p>
            <a:r>
              <a:rPr lang="en-US" sz="2000" dirty="0">
                <a:solidFill>
                  <a:schemeClr val="bg1"/>
                </a:solidFill>
                <a:latin typeface="Times-Roman"/>
              </a:rPr>
              <a:t>Compound nucleus</a:t>
            </a:r>
            <a:endParaRPr lang="ru-RU" sz="2000" dirty="0">
              <a:solidFill>
                <a:schemeClr val="bg1"/>
              </a:solidFill>
            </a:endParaRPr>
          </a:p>
        </p:txBody>
      </p:sp>
      <p:cxnSp>
        <p:nvCxnSpPr>
          <p:cNvPr id="17" name="Прямая со стрелкой 16">
            <a:extLst>
              <a:ext uri="{FF2B5EF4-FFF2-40B4-BE49-F238E27FC236}">
                <a16:creationId xmlns:a16="http://schemas.microsoft.com/office/drawing/2014/main" id="{E304361A-F9EA-49AC-93C5-83FAFDF64D9C}"/>
              </a:ext>
            </a:extLst>
          </p:cNvPr>
          <p:cNvCxnSpPr/>
          <p:nvPr/>
        </p:nvCxnSpPr>
        <p:spPr bwMode="auto">
          <a:xfrm>
            <a:off x="3229305" y="2008201"/>
            <a:ext cx="792088" cy="0"/>
          </a:xfrm>
          <a:prstGeom prst="straightConnector1">
            <a:avLst/>
          </a:prstGeom>
          <a:noFill/>
          <a:ln w="34925" cap="flat" cmpd="sng" algn="ctr">
            <a:solidFill>
              <a:srgbClr val="FF0000"/>
            </a:solidFill>
            <a:prstDash val="dash"/>
            <a:round/>
            <a:headEnd type="none" w="med" len="med"/>
            <a:tailEnd type="stealth" w="lg" len="lg"/>
          </a:ln>
          <a:effectLst/>
        </p:spPr>
      </p:cxnSp>
      <p:sp>
        <p:nvSpPr>
          <p:cNvPr id="19" name="TextBox 18">
            <a:extLst>
              <a:ext uri="{FF2B5EF4-FFF2-40B4-BE49-F238E27FC236}">
                <a16:creationId xmlns:a16="http://schemas.microsoft.com/office/drawing/2014/main" id="{B330C83A-572E-4015-9F84-27B1EC2750BA}"/>
              </a:ext>
            </a:extLst>
          </p:cNvPr>
          <p:cNvSpPr txBox="1"/>
          <p:nvPr/>
        </p:nvSpPr>
        <p:spPr>
          <a:xfrm>
            <a:off x="3345625" y="1340768"/>
            <a:ext cx="441146" cy="646331"/>
          </a:xfrm>
          <a:prstGeom prst="rect">
            <a:avLst/>
          </a:prstGeom>
          <a:noFill/>
        </p:spPr>
        <p:txBody>
          <a:bodyPr wrap="none" rtlCol="0">
            <a:spAutoFit/>
          </a:bodyPr>
          <a:lstStyle/>
          <a:p>
            <a:r>
              <a:rPr lang="en-US" sz="3600" dirty="0">
                <a:solidFill>
                  <a:srgbClr val="FF0000"/>
                </a:solidFill>
              </a:rPr>
              <a:t>?</a:t>
            </a:r>
            <a:endParaRPr lang="ru-RU" sz="3600" dirty="0">
              <a:solidFill>
                <a:srgbClr val="FF0000"/>
              </a:solidFill>
            </a:endParaRPr>
          </a:p>
        </p:txBody>
      </p:sp>
      <p:sp>
        <p:nvSpPr>
          <p:cNvPr id="20" name="TextBox 19">
            <a:extLst>
              <a:ext uri="{FF2B5EF4-FFF2-40B4-BE49-F238E27FC236}">
                <a16:creationId xmlns:a16="http://schemas.microsoft.com/office/drawing/2014/main" id="{D464B7D5-9082-4C02-93C8-ACEFB0B3025A}"/>
              </a:ext>
            </a:extLst>
          </p:cNvPr>
          <p:cNvSpPr txBox="1"/>
          <p:nvPr/>
        </p:nvSpPr>
        <p:spPr>
          <a:xfrm>
            <a:off x="1950210" y="2439021"/>
            <a:ext cx="3231975" cy="400110"/>
          </a:xfrm>
          <a:prstGeom prst="rect">
            <a:avLst/>
          </a:prstGeom>
          <a:noFill/>
        </p:spPr>
        <p:txBody>
          <a:bodyPr wrap="none" rtlCol="0">
            <a:spAutoFit/>
          </a:bodyPr>
          <a:lstStyle/>
          <a:p>
            <a:r>
              <a:rPr lang="en-US" sz="2000" dirty="0">
                <a:solidFill>
                  <a:srgbClr val="FFC000"/>
                </a:solidFill>
              </a:rPr>
              <a:t>How easy transformation ?</a:t>
            </a:r>
            <a:endParaRPr lang="ru-RU" sz="2000" dirty="0">
              <a:solidFill>
                <a:srgbClr val="FFC000"/>
              </a:solidFill>
            </a:endParaRPr>
          </a:p>
        </p:txBody>
      </p:sp>
      <p:pic>
        <p:nvPicPr>
          <p:cNvPr id="21" name="Рисунок 20">
            <a:extLst>
              <a:ext uri="{FF2B5EF4-FFF2-40B4-BE49-F238E27FC236}">
                <a16:creationId xmlns:a16="http://schemas.microsoft.com/office/drawing/2014/main" id="{E564642D-488F-4A4C-B824-20A311F96E36}"/>
              </a:ext>
            </a:extLst>
          </p:cNvPr>
          <p:cNvPicPr>
            <a:picLocks noChangeAspect="1"/>
          </p:cNvPicPr>
          <p:nvPr/>
        </p:nvPicPr>
        <p:blipFill>
          <a:blip r:embed="rId4">
            <a:lum/>
            <a:alphaModFix/>
          </a:blip>
          <a:srcRect/>
          <a:stretch>
            <a:fillRect/>
          </a:stretch>
        </p:blipFill>
        <p:spPr>
          <a:xfrm>
            <a:off x="5797040" y="3160980"/>
            <a:ext cx="2889760" cy="3322370"/>
          </a:xfrm>
          <a:prstGeom prst="rect">
            <a:avLst/>
          </a:prstGeom>
          <a:noFill/>
          <a:ln>
            <a:noFill/>
          </a:ln>
        </p:spPr>
      </p:pic>
      <p:sp>
        <p:nvSpPr>
          <p:cNvPr id="22" name="TextBox 21">
            <a:extLst>
              <a:ext uri="{FF2B5EF4-FFF2-40B4-BE49-F238E27FC236}">
                <a16:creationId xmlns:a16="http://schemas.microsoft.com/office/drawing/2014/main" id="{D5F76EC9-F8E5-447B-9004-5B4BBAAA444B}"/>
              </a:ext>
            </a:extLst>
          </p:cNvPr>
          <p:cNvSpPr txBox="1"/>
          <p:nvPr/>
        </p:nvSpPr>
        <p:spPr>
          <a:xfrm>
            <a:off x="5742328" y="3363410"/>
            <a:ext cx="934727" cy="553998"/>
          </a:xfrm>
          <a:prstGeom prst="rect">
            <a:avLst/>
          </a:prstGeom>
          <a:solidFill>
            <a:schemeClr val="bg1"/>
          </a:solidFill>
        </p:spPr>
        <p:txBody>
          <a:bodyPr wrap="square" rtlCol="0">
            <a:spAutoFit/>
          </a:bodyPr>
          <a:lstStyle/>
          <a:p>
            <a:r>
              <a:rPr lang="en-US" sz="1500" dirty="0"/>
              <a:t>Potential</a:t>
            </a:r>
          </a:p>
          <a:p>
            <a:r>
              <a:rPr lang="en-US" sz="1500" dirty="0"/>
              <a:t>energy</a:t>
            </a:r>
            <a:endParaRPr lang="ru-RU" sz="1500" dirty="0"/>
          </a:p>
        </p:txBody>
      </p:sp>
      <p:sp>
        <p:nvSpPr>
          <p:cNvPr id="23" name="TextBox 22">
            <a:extLst>
              <a:ext uri="{FF2B5EF4-FFF2-40B4-BE49-F238E27FC236}">
                <a16:creationId xmlns:a16="http://schemas.microsoft.com/office/drawing/2014/main" id="{8D38CD68-7522-4F12-9F44-76BA8DF93EC5}"/>
              </a:ext>
            </a:extLst>
          </p:cNvPr>
          <p:cNvSpPr txBox="1"/>
          <p:nvPr/>
        </p:nvSpPr>
        <p:spPr>
          <a:xfrm>
            <a:off x="6589601" y="3874888"/>
            <a:ext cx="1384772" cy="323165"/>
          </a:xfrm>
          <a:prstGeom prst="rect">
            <a:avLst/>
          </a:prstGeom>
          <a:noFill/>
        </p:spPr>
        <p:txBody>
          <a:bodyPr wrap="square" rtlCol="0">
            <a:spAutoFit/>
          </a:bodyPr>
          <a:lstStyle/>
          <a:p>
            <a:r>
              <a:rPr lang="en-US" sz="1500" dirty="0">
                <a:solidFill>
                  <a:srgbClr val="FF0000"/>
                </a:solidFill>
              </a:rPr>
              <a:t>Light systems</a:t>
            </a:r>
            <a:endParaRPr lang="ru-RU" sz="1500" dirty="0">
              <a:solidFill>
                <a:srgbClr val="FF0000"/>
              </a:solidFill>
            </a:endParaRPr>
          </a:p>
        </p:txBody>
      </p:sp>
      <p:sp>
        <p:nvSpPr>
          <p:cNvPr id="24" name="TextBox 23">
            <a:extLst>
              <a:ext uri="{FF2B5EF4-FFF2-40B4-BE49-F238E27FC236}">
                <a16:creationId xmlns:a16="http://schemas.microsoft.com/office/drawing/2014/main" id="{42943F56-C7DF-4A12-A367-063661C94A28}"/>
              </a:ext>
            </a:extLst>
          </p:cNvPr>
          <p:cNvSpPr txBox="1"/>
          <p:nvPr/>
        </p:nvSpPr>
        <p:spPr>
          <a:xfrm>
            <a:off x="6571604" y="5482099"/>
            <a:ext cx="1528788" cy="323165"/>
          </a:xfrm>
          <a:prstGeom prst="rect">
            <a:avLst/>
          </a:prstGeom>
          <a:noFill/>
        </p:spPr>
        <p:txBody>
          <a:bodyPr wrap="square" rtlCol="0">
            <a:spAutoFit/>
          </a:bodyPr>
          <a:lstStyle/>
          <a:p>
            <a:r>
              <a:rPr lang="en-US" sz="1500" dirty="0">
                <a:solidFill>
                  <a:srgbClr val="FF0000"/>
                </a:solidFill>
              </a:rPr>
              <a:t>Heavy systems</a:t>
            </a:r>
            <a:endParaRPr lang="ru-RU" sz="1500" dirty="0">
              <a:solidFill>
                <a:srgbClr val="FF0000"/>
              </a:solidFill>
            </a:endParaRPr>
          </a:p>
        </p:txBody>
      </p:sp>
      <p:sp>
        <p:nvSpPr>
          <p:cNvPr id="25" name="Стрелка: вниз 24">
            <a:extLst>
              <a:ext uri="{FF2B5EF4-FFF2-40B4-BE49-F238E27FC236}">
                <a16:creationId xmlns:a16="http://schemas.microsoft.com/office/drawing/2014/main" id="{4EF5A035-6048-4E2F-8C00-9BE0436C9E1B}"/>
              </a:ext>
            </a:extLst>
          </p:cNvPr>
          <p:cNvSpPr/>
          <p:nvPr/>
        </p:nvSpPr>
        <p:spPr bwMode="auto">
          <a:xfrm>
            <a:off x="2411760" y="4252240"/>
            <a:ext cx="288032" cy="398935"/>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rgbClr val="00B0F0"/>
              </a:solidFill>
              <a:effectLst/>
              <a:latin typeface="Arial" charset="0"/>
            </a:endParaRPr>
          </a:p>
        </p:txBody>
      </p:sp>
      <p:sp>
        <p:nvSpPr>
          <p:cNvPr id="26" name="Стрелка: вниз 25">
            <a:extLst>
              <a:ext uri="{FF2B5EF4-FFF2-40B4-BE49-F238E27FC236}">
                <a16:creationId xmlns:a16="http://schemas.microsoft.com/office/drawing/2014/main" id="{AE17CAB4-1515-4090-97F8-C51E5C0C8D81}"/>
              </a:ext>
            </a:extLst>
          </p:cNvPr>
          <p:cNvSpPr/>
          <p:nvPr/>
        </p:nvSpPr>
        <p:spPr bwMode="auto">
          <a:xfrm>
            <a:off x="2333871" y="4285860"/>
            <a:ext cx="155777" cy="578518"/>
          </a:xfrm>
          <a:prstGeom prst="down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p:txBody>
      </p:sp>
      <p:sp>
        <p:nvSpPr>
          <p:cNvPr id="27" name="Знак умножения 26">
            <a:extLst>
              <a:ext uri="{FF2B5EF4-FFF2-40B4-BE49-F238E27FC236}">
                <a16:creationId xmlns:a16="http://schemas.microsoft.com/office/drawing/2014/main" id="{790B3C7E-3A8F-4132-AA0A-305EAB844322}"/>
              </a:ext>
            </a:extLst>
          </p:cNvPr>
          <p:cNvSpPr/>
          <p:nvPr/>
        </p:nvSpPr>
        <p:spPr bwMode="auto">
          <a:xfrm>
            <a:off x="2195736" y="4299443"/>
            <a:ext cx="432048" cy="458334"/>
          </a:xfrm>
          <a:prstGeom prst="mathMultiply">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p:txBody>
      </p:sp>
      <p:sp>
        <p:nvSpPr>
          <p:cNvPr id="28" name="Заголовок 1">
            <a:extLst>
              <a:ext uri="{FF2B5EF4-FFF2-40B4-BE49-F238E27FC236}">
                <a16:creationId xmlns:a16="http://schemas.microsoft.com/office/drawing/2014/main" id="{069EC5B5-99EE-4C0B-82D9-88D682EA09FD}"/>
              </a:ext>
            </a:extLst>
          </p:cNvPr>
          <p:cNvSpPr txBox="1">
            <a:spLocks/>
          </p:cNvSpPr>
          <p:nvPr/>
        </p:nvSpPr>
        <p:spPr bwMode="auto">
          <a:xfrm>
            <a:off x="92937" y="1037496"/>
            <a:ext cx="8848295" cy="45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indent="0">
              <a:buNone/>
            </a:pPr>
            <a:r>
              <a:rPr lang="en-US" sz="2000" kern="0" dirty="0">
                <a:solidFill>
                  <a:srgbClr val="0000FF"/>
                </a:solidFill>
                <a:latin typeface="Times New Roman" panose="02020603050405020304" pitchFamily="18" charset="0"/>
                <a:cs typeface="Times New Roman" panose="02020603050405020304" pitchFamily="18" charset="0"/>
              </a:rPr>
              <a:t>The quasifission is </a:t>
            </a:r>
            <a:r>
              <a:rPr lang="en-US" sz="2000" dirty="0">
                <a:solidFill>
                  <a:srgbClr val="0000FF"/>
                </a:solidFill>
                <a:latin typeface="Times New Roman" panose="02020603050405020304" pitchFamily="18" charset="0"/>
                <a:cs typeface="Times New Roman" panose="02020603050405020304" pitchFamily="18" charset="0"/>
              </a:rPr>
              <a:t>binary decay of non-</a:t>
            </a:r>
            <a:r>
              <a:rPr lang="en-US" sz="2000" dirty="0" err="1">
                <a:solidFill>
                  <a:srgbClr val="0000FF"/>
                </a:solidFill>
                <a:latin typeface="Times New Roman" panose="02020603050405020304" pitchFamily="18" charset="0"/>
                <a:cs typeface="Times New Roman" panose="02020603050405020304" pitchFamily="18" charset="0"/>
              </a:rPr>
              <a:t>equilibriated</a:t>
            </a:r>
            <a:r>
              <a:rPr lang="en-US" sz="2000" dirty="0">
                <a:solidFill>
                  <a:srgbClr val="0000FF"/>
                </a:solidFill>
                <a:latin typeface="Times New Roman" panose="02020603050405020304" pitchFamily="18" charset="0"/>
                <a:cs typeface="Times New Roman" panose="02020603050405020304" pitchFamily="18" charset="0"/>
              </a:rPr>
              <a:t> dinuclear system into two parts.</a:t>
            </a:r>
            <a:r>
              <a:rPr lang="en-US" sz="2200" dirty="0">
                <a:solidFill>
                  <a:srgbClr val="0000FF"/>
                </a:solidFill>
                <a:latin typeface="Times-Roman"/>
              </a:rPr>
              <a:t> </a:t>
            </a:r>
          </a:p>
          <a:p>
            <a:r>
              <a:rPr lang="en-US" sz="2800" kern="0" dirty="0">
                <a:solidFill>
                  <a:srgbClr val="0000FF"/>
                </a:solidFill>
              </a:rPr>
              <a:t> </a:t>
            </a:r>
            <a:r>
              <a:rPr lang="en-US" kern="0" dirty="0">
                <a:solidFill>
                  <a:srgbClr val="0000FF"/>
                </a:solidFill>
              </a:rPr>
              <a:t> </a:t>
            </a:r>
            <a:endParaRPr lang="ru-RU" kern="0" dirty="0">
              <a:solidFill>
                <a:srgbClr val="0000FF"/>
              </a:solidFill>
            </a:endParaRPr>
          </a:p>
        </p:txBody>
      </p:sp>
    </p:spTree>
    <p:extLst>
      <p:ext uri="{BB962C8B-B14F-4D97-AF65-F5344CB8AC3E}">
        <p14:creationId xmlns:p14="http://schemas.microsoft.com/office/powerpoint/2010/main" val="135611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30B4EC-9BA1-4971-A019-21D2ADE94728}"/>
              </a:ext>
            </a:extLst>
          </p:cNvPr>
          <p:cNvSpPr>
            <a:spLocks noGrp="1"/>
          </p:cNvSpPr>
          <p:nvPr>
            <p:ph type="title"/>
          </p:nvPr>
        </p:nvSpPr>
        <p:spPr>
          <a:xfrm>
            <a:off x="251520" y="314625"/>
            <a:ext cx="8229600" cy="1143000"/>
          </a:xfrm>
        </p:spPr>
        <p:txBody>
          <a:bodyPr>
            <a:normAutofit fontScale="90000"/>
          </a:bodyPr>
          <a:lstStyle/>
          <a:p>
            <a:pPr eaLnBrk="1" hangingPunct="1"/>
            <a:r>
              <a:rPr lang="en-US" sz="2400" dirty="0">
                <a:solidFill>
                  <a:srgbClr val="FF0000"/>
                </a:solidFill>
              </a:rPr>
              <a:t>Strong decreasing the fusion probability of colliding nuclei  in hot fusion reactions used to synthesis of superheavy elements  </a:t>
            </a:r>
            <a:br>
              <a:rPr lang="ru-RU" sz="2400" dirty="0">
                <a:solidFill>
                  <a:schemeClr val="tx1">
                    <a:lumMod val="95000"/>
                  </a:schemeClr>
                </a:solidFill>
              </a:rPr>
            </a:br>
            <a:endParaRPr lang="ru-RU" sz="2400" dirty="0">
              <a:solidFill>
                <a:schemeClr val="tx1">
                  <a:lumMod val="95000"/>
                </a:schemeClr>
              </a:solidFill>
            </a:endParaRPr>
          </a:p>
        </p:txBody>
      </p:sp>
      <p:sp>
        <p:nvSpPr>
          <p:cNvPr id="3" name="Номер слайда 2">
            <a:extLst>
              <a:ext uri="{FF2B5EF4-FFF2-40B4-BE49-F238E27FC236}">
                <a16:creationId xmlns:a16="http://schemas.microsoft.com/office/drawing/2014/main" id="{2A39498A-0780-42FB-BB14-B8C55D20C974}"/>
              </a:ext>
            </a:extLst>
          </p:cNvPr>
          <p:cNvSpPr>
            <a:spLocks noGrp="1"/>
          </p:cNvSpPr>
          <p:nvPr>
            <p:ph type="sldNum" sz="quarter" idx="12"/>
          </p:nvPr>
        </p:nvSpPr>
        <p:spPr/>
        <p:txBody>
          <a:bodyPr/>
          <a:lstStyle/>
          <a:p>
            <a:pPr>
              <a:defRPr/>
            </a:pPr>
            <a:fld id="{21BA0B52-D7D0-45A2-A7D2-83AF42AA83DC}" type="slidenum">
              <a:rPr lang="ja-JP" altLang="ru-RU" smtClean="0"/>
              <a:pPr>
                <a:defRPr/>
              </a:pPr>
              <a:t>11</a:t>
            </a:fld>
            <a:endParaRPr lang="ru-RU" altLang="ja-JP"/>
          </a:p>
        </p:txBody>
      </p:sp>
      <p:sp>
        <p:nvSpPr>
          <p:cNvPr id="4" name="Овал 3">
            <a:extLst>
              <a:ext uri="{FF2B5EF4-FFF2-40B4-BE49-F238E27FC236}">
                <a16:creationId xmlns:a16="http://schemas.microsoft.com/office/drawing/2014/main" id="{42720D8B-17D8-4A4C-B215-14D114CBED01}"/>
              </a:ext>
            </a:extLst>
          </p:cNvPr>
          <p:cNvSpPr/>
          <p:nvPr/>
        </p:nvSpPr>
        <p:spPr bwMode="auto">
          <a:xfrm>
            <a:off x="5652120" y="4509120"/>
            <a:ext cx="45719" cy="45719"/>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pic>
        <p:nvPicPr>
          <p:cNvPr id="7" name="Рисунок 6">
            <a:extLst>
              <a:ext uri="{FF2B5EF4-FFF2-40B4-BE49-F238E27FC236}">
                <a16:creationId xmlns:a16="http://schemas.microsoft.com/office/drawing/2014/main" id="{DE225683-15C6-4D7F-B2E6-486A99215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248" y="1285235"/>
            <a:ext cx="6901136" cy="5193329"/>
          </a:xfrm>
          <a:prstGeom prst="rect">
            <a:avLst/>
          </a:prstGeom>
        </p:spPr>
      </p:pic>
    </p:spTree>
    <p:extLst>
      <p:ext uri="{BB962C8B-B14F-4D97-AF65-F5344CB8AC3E}">
        <p14:creationId xmlns:p14="http://schemas.microsoft.com/office/powerpoint/2010/main" val="3555436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4D1CBF-2A32-4587-81DD-980C1C1F203C}"/>
              </a:ext>
            </a:extLst>
          </p:cNvPr>
          <p:cNvSpPr>
            <a:spLocks noGrp="1"/>
          </p:cNvSpPr>
          <p:nvPr>
            <p:ph type="title"/>
          </p:nvPr>
        </p:nvSpPr>
        <p:spPr>
          <a:xfrm>
            <a:off x="4601696" y="1308195"/>
            <a:ext cx="3970784" cy="1143000"/>
          </a:xfrm>
        </p:spPr>
        <p:txBody>
          <a:bodyPr/>
          <a:lstStyle/>
          <a:p>
            <a:r>
              <a:rPr lang="en-US" sz="2000" dirty="0">
                <a:solidFill>
                  <a:srgbClr val="FFFF00"/>
                </a:solidFill>
              </a:rPr>
              <a:t>Binary fragmentation based studies for the near super-heavy</a:t>
            </a:r>
            <a:br>
              <a:rPr lang="en-US" sz="2000" dirty="0">
                <a:solidFill>
                  <a:srgbClr val="FFFF00"/>
                </a:solidFill>
              </a:rPr>
            </a:br>
            <a:r>
              <a:rPr lang="en-US" sz="2000" dirty="0">
                <a:solidFill>
                  <a:srgbClr val="FFFF00"/>
                </a:solidFill>
              </a:rPr>
              <a:t>compound nucleus </a:t>
            </a:r>
            <a:r>
              <a:rPr lang="en-US" sz="2000" baseline="30000" dirty="0">
                <a:solidFill>
                  <a:srgbClr val="FFFF00"/>
                </a:solidFill>
              </a:rPr>
              <a:t>256</a:t>
            </a:r>
            <a:r>
              <a:rPr lang="en-US" sz="2000" dirty="0">
                <a:solidFill>
                  <a:srgbClr val="FFFF00"/>
                </a:solidFill>
              </a:rPr>
              <a:t>Rf</a:t>
            </a:r>
            <a:endParaRPr lang="ru-RU" sz="2000" dirty="0">
              <a:solidFill>
                <a:srgbClr val="FFFF00"/>
              </a:solidFill>
            </a:endParaRPr>
          </a:p>
        </p:txBody>
      </p:sp>
      <p:sp>
        <p:nvSpPr>
          <p:cNvPr id="3" name="Номер слайда 2">
            <a:extLst>
              <a:ext uri="{FF2B5EF4-FFF2-40B4-BE49-F238E27FC236}">
                <a16:creationId xmlns:a16="http://schemas.microsoft.com/office/drawing/2014/main" id="{D4484B33-828E-4B65-AC2C-DDD39347787E}"/>
              </a:ext>
            </a:extLst>
          </p:cNvPr>
          <p:cNvSpPr>
            <a:spLocks noGrp="1"/>
          </p:cNvSpPr>
          <p:nvPr>
            <p:ph type="sldNum" sz="quarter" idx="12"/>
          </p:nvPr>
        </p:nvSpPr>
        <p:spPr/>
        <p:txBody>
          <a:bodyPr/>
          <a:lstStyle/>
          <a:p>
            <a:pPr>
              <a:defRPr/>
            </a:pPr>
            <a:fld id="{21BA0B52-D7D0-45A2-A7D2-83AF42AA83DC}" type="slidenum">
              <a:rPr lang="ja-JP" altLang="ru-RU" smtClean="0"/>
              <a:pPr>
                <a:defRPr/>
              </a:pPr>
              <a:t>12</a:t>
            </a:fld>
            <a:endParaRPr lang="ru-RU" altLang="ja-JP" dirty="0"/>
          </a:p>
        </p:txBody>
      </p:sp>
      <p:pic>
        <p:nvPicPr>
          <p:cNvPr id="4" name="Рисунок 3">
            <a:extLst>
              <a:ext uri="{FF2B5EF4-FFF2-40B4-BE49-F238E27FC236}">
                <a16:creationId xmlns:a16="http://schemas.microsoft.com/office/drawing/2014/main" id="{F7B3DA5C-5FA4-4F19-8CC7-CDA135D1DFBB}"/>
              </a:ext>
            </a:extLst>
          </p:cNvPr>
          <p:cNvPicPr>
            <a:picLocks noChangeAspect="1"/>
          </p:cNvPicPr>
          <p:nvPr/>
        </p:nvPicPr>
        <p:blipFill>
          <a:blip r:embed="rId2"/>
          <a:stretch>
            <a:fillRect/>
          </a:stretch>
        </p:blipFill>
        <p:spPr>
          <a:xfrm>
            <a:off x="302840" y="723852"/>
            <a:ext cx="4125144" cy="5976167"/>
          </a:xfrm>
          <a:prstGeom prst="rect">
            <a:avLst/>
          </a:prstGeom>
        </p:spPr>
      </p:pic>
      <p:sp>
        <p:nvSpPr>
          <p:cNvPr id="6" name="TextBox 5">
            <a:extLst>
              <a:ext uri="{FF2B5EF4-FFF2-40B4-BE49-F238E27FC236}">
                <a16:creationId xmlns:a16="http://schemas.microsoft.com/office/drawing/2014/main" id="{CD1446FE-DF26-4239-8E7C-25DC70BE20B5}"/>
              </a:ext>
            </a:extLst>
          </p:cNvPr>
          <p:cNvSpPr txBox="1"/>
          <p:nvPr/>
        </p:nvSpPr>
        <p:spPr>
          <a:xfrm>
            <a:off x="4932040" y="2451195"/>
            <a:ext cx="2856616" cy="584775"/>
          </a:xfrm>
          <a:prstGeom prst="rect">
            <a:avLst/>
          </a:prstGeom>
          <a:noFill/>
        </p:spPr>
        <p:txBody>
          <a:bodyPr wrap="none" rtlCol="0">
            <a:spAutoFit/>
          </a:bodyPr>
          <a:lstStyle/>
          <a:p>
            <a:r>
              <a:rPr lang="en-US" sz="1600" dirty="0" err="1">
                <a:solidFill>
                  <a:srgbClr val="FFFF00"/>
                </a:solidFill>
              </a:rPr>
              <a:t>Meenu</a:t>
            </a:r>
            <a:r>
              <a:rPr lang="en-US" sz="1600" dirty="0">
                <a:solidFill>
                  <a:srgbClr val="FFFF00"/>
                </a:solidFill>
              </a:rPr>
              <a:t> Thakur </a:t>
            </a:r>
            <a:r>
              <a:rPr lang="en-US" sz="1600" i="1" dirty="0">
                <a:solidFill>
                  <a:srgbClr val="FFFF00"/>
                </a:solidFill>
              </a:rPr>
              <a:t>et al</a:t>
            </a:r>
            <a:r>
              <a:rPr lang="en-US" sz="1600" dirty="0">
                <a:solidFill>
                  <a:srgbClr val="FFFF00"/>
                </a:solidFill>
              </a:rPr>
              <a:t>, </a:t>
            </a:r>
          </a:p>
          <a:p>
            <a:r>
              <a:rPr lang="en-US" sz="1600" dirty="0">
                <a:solidFill>
                  <a:srgbClr val="FFFF00"/>
                </a:solidFill>
              </a:rPr>
              <a:t>Eur. Phys. J.A 53 (2017) 133.</a:t>
            </a:r>
            <a:endParaRPr lang="ru-RU" sz="1600" dirty="0">
              <a:solidFill>
                <a:srgbClr val="FFFF00"/>
              </a:solidFill>
            </a:endParaRPr>
          </a:p>
        </p:txBody>
      </p:sp>
      <p:sp>
        <p:nvSpPr>
          <p:cNvPr id="7" name="TextBox 6">
            <a:extLst>
              <a:ext uri="{FF2B5EF4-FFF2-40B4-BE49-F238E27FC236}">
                <a16:creationId xmlns:a16="http://schemas.microsoft.com/office/drawing/2014/main" id="{126BE6E1-3CFE-42D2-8E02-C77FE619B114}"/>
              </a:ext>
            </a:extLst>
          </p:cNvPr>
          <p:cNvSpPr txBox="1"/>
          <p:nvPr/>
        </p:nvSpPr>
        <p:spPr>
          <a:xfrm>
            <a:off x="4708624" y="3284984"/>
            <a:ext cx="4355423" cy="2462213"/>
          </a:xfrm>
          <a:prstGeom prst="rect">
            <a:avLst/>
          </a:prstGeom>
          <a:noFill/>
        </p:spPr>
        <p:txBody>
          <a:bodyPr wrap="none" rtlCol="0">
            <a:spAutoFit/>
          </a:bodyPr>
          <a:lstStyle/>
          <a:p>
            <a:r>
              <a:rPr lang="en-US" sz="1400" dirty="0">
                <a:solidFill>
                  <a:srgbClr val="FFFFCC"/>
                </a:solidFill>
              </a:rPr>
              <a:t>The experiment was carried out LINAC accelerator </a:t>
            </a:r>
          </a:p>
          <a:p>
            <a:r>
              <a:rPr lang="en-US" sz="1400" dirty="0">
                <a:solidFill>
                  <a:srgbClr val="FFFFCC"/>
                </a:solidFill>
              </a:rPr>
              <a:t>facility at Inter University Accelerator Centre (IUAC), </a:t>
            </a:r>
          </a:p>
          <a:p>
            <a:r>
              <a:rPr lang="en-US" sz="1400" dirty="0">
                <a:solidFill>
                  <a:srgbClr val="FFFFCC"/>
                </a:solidFill>
              </a:rPr>
              <a:t>New Delhi.   </a:t>
            </a:r>
            <a:r>
              <a:rPr lang="en-US" sz="1400" baseline="30000" dirty="0">
                <a:solidFill>
                  <a:srgbClr val="FF0066"/>
                </a:solidFill>
              </a:rPr>
              <a:t>48</a:t>
            </a:r>
            <a:r>
              <a:rPr lang="en-US" sz="1400" dirty="0">
                <a:solidFill>
                  <a:srgbClr val="FF0066"/>
                </a:solidFill>
              </a:rPr>
              <a:t>Ti (275 MeV) +</a:t>
            </a:r>
            <a:r>
              <a:rPr lang="en-US" sz="1400" baseline="30000" dirty="0">
                <a:solidFill>
                  <a:srgbClr val="FF0066"/>
                </a:solidFill>
              </a:rPr>
              <a:t>208</a:t>
            </a:r>
            <a:r>
              <a:rPr lang="en-US" sz="1400" dirty="0">
                <a:solidFill>
                  <a:srgbClr val="FF0066"/>
                </a:solidFill>
              </a:rPr>
              <a:t>Pb reaction</a:t>
            </a:r>
          </a:p>
          <a:p>
            <a:endParaRPr lang="en-US" sz="1400" dirty="0">
              <a:solidFill>
                <a:srgbClr val="FFFFCC"/>
              </a:solidFill>
            </a:endParaRPr>
          </a:p>
          <a:p>
            <a:r>
              <a:rPr lang="en-US" sz="1400" dirty="0">
                <a:solidFill>
                  <a:srgbClr val="FFFFCC"/>
                </a:solidFill>
              </a:rPr>
              <a:t>Evidence of asymmetric fission was also clued </a:t>
            </a:r>
          </a:p>
          <a:p>
            <a:r>
              <a:rPr lang="en-US" sz="1400" dirty="0">
                <a:solidFill>
                  <a:srgbClr val="FFFFCC"/>
                </a:solidFill>
              </a:rPr>
              <a:t>from the observed correlation between the masses </a:t>
            </a:r>
          </a:p>
          <a:p>
            <a:r>
              <a:rPr lang="en-US" sz="1400" dirty="0">
                <a:solidFill>
                  <a:srgbClr val="FFFFCC"/>
                </a:solidFill>
              </a:rPr>
              <a:t>and emission angles of the fission fragments. </a:t>
            </a:r>
          </a:p>
          <a:p>
            <a:endParaRPr lang="en-US" sz="1400" dirty="0">
              <a:solidFill>
                <a:srgbClr val="FFFFCC"/>
              </a:solidFill>
            </a:endParaRPr>
          </a:p>
          <a:p>
            <a:r>
              <a:rPr lang="en-US" sz="1400" dirty="0">
                <a:solidFill>
                  <a:srgbClr val="FFFFCC"/>
                </a:solidFill>
              </a:rPr>
              <a:t>Contribution of the quasifission products has also </a:t>
            </a:r>
          </a:p>
          <a:p>
            <a:r>
              <a:rPr lang="en-US" sz="1400" dirty="0">
                <a:solidFill>
                  <a:srgbClr val="FFFFCC"/>
                </a:solidFill>
              </a:rPr>
              <a:t>been estimated by performing the theoretical </a:t>
            </a:r>
          </a:p>
          <a:p>
            <a:r>
              <a:rPr lang="en-US" sz="1400" dirty="0">
                <a:solidFill>
                  <a:srgbClr val="FFFFCC"/>
                </a:solidFill>
              </a:rPr>
              <a:t>dinuclear system calculations.</a:t>
            </a:r>
            <a:endParaRPr lang="ru-RU" sz="1400" dirty="0">
              <a:solidFill>
                <a:srgbClr val="FFFFCC"/>
              </a:solidFill>
            </a:endParaRPr>
          </a:p>
        </p:txBody>
      </p:sp>
      <p:sp>
        <p:nvSpPr>
          <p:cNvPr id="8" name="Заголовок 1">
            <a:extLst>
              <a:ext uri="{FF2B5EF4-FFF2-40B4-BE49-F238E27FC236}">
                <a16:creationId xmlns:a16="http://schemas.microsoft.com/office/drawing/2014/main" id="{ABBF5FD7-6568-428B-BF62-CECBF3B20244}"/>
              </a:ext>
            </a:extLst>
          </p:cNvPr>
          <p:cNvSpPr txBox="1">
            <a:spLocks/>
          </p:cNvSpPr>
          <p:nvPr/>
        </p:nvSpPr>
        <p:spPr bwMode="auto">
          <a:xfrm>
            <a:off x="107504" y="-52859"/>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kern="0" dirty="0">
                <a:solidFill>
                  <a:srgbClr val="FF0000"/>
                </a:solidFill>
              </a:rPr>
              <a:t>What signs are the presence of the quasifission?</a:t>
            </a:r>
            <a:r>
              <a:rPr lang="en-US" kern="0" dirty="0"/>
              <a:t> </a:t>
            </a:r>
            <a:endParaRPr lang="ru-RU" kern="0" dirty="0"/>
          </a:p>
        </p:txBody>
      </p:sp>
      <p:sp>
        <p:nvSpPr>
          <p:cNvPr id="5" name="TextBox 4">
            <a:extLst>
              <a:ext uri="{FF2B5EF4-FFF2-40B4-BE49-F238E27FC236}">
                <a16:creationId xmlns:a16="http://schemas.microsoft.com/office/drawing/2014/main" id="{48830A79-1C50-46BD-975C-902FD36D0CA2}"/>
              </a:ext>
            </a:extLst>
          </p:cNvPr>
          <p:cNvSpPr txBox="1"/>
          <p:nvPr/>
        </p:nvSpPr>
        <p:spPr>
          <a:xfrm>
            <a:off x="3491880" y="4027130"/>
            <a:ext cx="1172116" cy="553998"/>
          </a:xfrm>
          <a:prstGeom prst="rect">
            <a:avLst/>
          </a:prstGeom>
          <a:solidFill>
            <a:schemeClr val="bg1"/>
          </a:solidFill>
        </p:spPr>
        <p:txBody>
          <a:bodyPr wrap="none" rtlCol="0">
            <a:spAutoFit/>
          </a:bodyPr>
          <a:lstStyle/>
          <a:p>
            <a:r>
              <a:rPr lang="en-US" sz="1000" dirty="0"/>
              <a:t>Experiment</a:t>
            </a:r>
          </a:p>
          <a:p>
            <a:r>
              <a:rPr lang="en-US" sz="1000" dirty="0"/>
              <a:t>Viola systematics</a:t>
            </a:r>
          </a:p>
          <a:p>
            <a:r>
              <a:rPr lang="en-US" sz="1000" dirty="0" err="1"/>
              <a:t>Itkis</a:t>
            </a:r>
            <a:r>
              <a:rPr lang="en-US" sz="1000" dirty="0"/>
              <a:t> systematics</a:t>
            </a:r>
            <a:endParaRPr lang="ru-RU" sz="1000" dirty="0"/>
          </a:p>
        </p:txBody>
      </p:sp>
      <p:sp>
        <p:nvSpPr>
          <p:cNvPr id="9" name="Овал 8">
            <a:extLst>
              <a:ext uri="{FF2B5EF4-FFF2-40B4-BE49-F238E27FC236}">
                <a16:creationId xmlns:a16="http://schemas.microsoft.com/office/drawing/2014/main" id="{9E76EEDE-F0D0-4742-AF58-2F7FC1AEBEF2}"/>
              </a:ext>
            </a:extLst>
          </p:cNvPr>
          <p:cNvSpPr/>
          <p:nvPr/>
        </p:nvSpPr>
        <p:spPr bwMode="auto">
          <a:xfrm>
            <a:off x="6012160" y="5996211"/>
            <a:ext cx="914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21856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0F870D-8839-4D4C-B6B5-11A049BD31A9}"/>
              </a:ext>
            </a:extLst>
          </p:cNvPr>
          <p:cNvSpPr>
            <a:spLocks noGrp="1"/>
          </p:cNvSpPr>
          <p:nvPr>
            <p:ph type="title"/>
          </p:nvPr>
        </p:nvSpPr>
        <p:spPr>
          <a:xfrm>
            <a:off x="4071992" y="1233298"/>
            <a:ext cx="4618856" cy="1143000"/>
          </a:xfrm>
        </p:spPr>
        <p:txBody>
          <a:bodyPr/>
          <a:lstStyle/>
          <a:p>
            <a:r>
              <a:rPr lang="en-US" sz="2000" dirty="0"/>
              <a:t>Mass distribution of the products with total kinetic energies in the fixed energy ranges.</a:t>
            </a:r>
            <a:endParaRPr lang="ru-RU" sz="2000" dirty="0"/>
          </a:p>
        </p:txBody>
      </p:sp>
      <p:sp>
        <p:nvSpPr>
          <p:cNvPr id="3" name="Номер слайда 2">
            <a:extLst>
              <a:ext uri="{FF2B5EF4-FFF2-40B4-BE49-F238E27FC236}">
                <a16:creationId xmlns:a16="http://schemas.microsoft.com/office/drawing/2014/main" id="{09B37E46-AB90-4D04-9C50-7EBC8B2AE142}"/>
              </a:ext>
            </a:extLst>
          </p:cNvPr>
          <p:cNvSpPr>
            <a:spLocks noGrp="1"/>
          </p:cNvSpPr>
          <p:nvPr>
            <p:ph type="sldNum" sz="quarter" idx="12"/>
          </p:nvPr>
        </p:nvSpPr>
        <p:spPr/>
        <p:txBody>
          <a:bodyPr/>
          <a:lstStyle/>
          <a:p>
            <a:pPr>
              <a:defRPr/>
            </a:pPr>
            <a:fld id="{21BA0B52-D7D0-45A2-A7D2-83AF42AA83DC}" type="slidenum">
              <a:rPr lang="ja-JP" altLang="ru-RU" smtClean="0"/>
              <a:pPr>
                <a:defRPr/>
              </a:pPr>
              <a:t>13</a:t>
            </a:fld>
            <a:endParaRPr lang="ru-RU" altLang="ja-JP"/>
          </a:p>
        </p:txBody>
      </p:sp>
      <p:sp>
        <p:nvSpPr>
          <p:cNvPr id="5" name="TextBox 4">
            <a:extLst>
              <a:ext uri="{FF2B5EF4-FFF2-40B4-BE49-F238E27FC236}">
                <a16:creationId xmlns:a16="http://schemas.microsoft.com/office/drawing/2014/main" id="{6B886CDA-CA32-4F31-812E-025D98C316F9}"/>
              </a:ext>
            </a:extLst>
          </p:cNvPr>
          <p:cNvSpPr txBox="1"/>
          <p:nvPr/>
        </p:nvSpPr>
        <p:spPr>
          <a:xfrm>
            <a:off x="4554469" y="2414203"/>
            <a:ext cx="3645806" cy="1015663"/>
          </a:xfrm>
          <a:prstGeom prst="rect">
            <a:avLst/>
          </a:prstGeom>
          <a:noFill/>
        </p:spPr>
        <p:txBody>
          <a:bodyPr wrap="none" rtlCol="0">
            <a:spAutoFit/>
          </a:bodyPr>
          <a:lstStyle/>
          <a:p>
            <a:r>
              <a:rPr lang="en-US" sz="2000" dirty="0"/>
              <a:t>Very asymmetric fusion-fission</a:t>
            </a:r>
          </a:p>
          <a:p>
            <a:r>
              <a:rPr lang="en-US" sz="2000" dirty="0"/>
              <a:t>products can be overlapped </a:t>
            </a:r>
          </a:p>
          <a:p>
            <a:r>
              <a:rPr lang="en-US" sz="2000" dirty="0"/>
              <a:t>with the quasifission products </a:t>
            </a:r>
            <a:endParaRPr lang="ru-RU" sz="2000" dirty="0"/>
          </a:p>
        </p:txBody>
      </p:sp>
      <p:pic>
        <p:nvPicPr>
          <p:cNvPr id="6" name="Рисунок 5">
            <a:extLst>
              <a:ext uri="{FF2B5EF4-FFF2-40B4-BE49-F238E27FC236}">
                <a16:creationId xmlns:a16="http://schemas.microsoft.com/office/drawing/2014/main" id="{42DCE394-B76F-4100-96F8-C2C8A0C16EB8}"/>
              </a:ext>
            </a:extLst>
          </p:cNvPr>
          <p:cNvPicPr>
            <a:picLocks noChangeAspect="1"/>
          </p:cNvPicPr>
          <p:nvPr/>
        </p:nvPicPr>
        <p:blipFill>
          <a:blip r:embed="rId2"/>
          <a:stretch>
            <a:fillRect/>
          </a:stretch>
        </p:blipFill>
        <p:spPr>
          <a:xfrm>
            <a:off x="611560" y="1233298"/>
            <a:ext cx="2834303" cy="3537389"/>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9E7AA882-7159-498D-9D05-93A6A38E49A2}"/>
                  </a:ext>
                </a:extLst>
              </p:cNvPr>
              <p:cNvSpPr txBox="1"/>
              <p:nvPr/>
            </p:nvSpPr>
            <p:spPr>
              <a:xfrm>
                <a:off x="4589885" y="3683977"/>
                <a:ext cx="2937520" cy="12970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FFFFCC"/>
                              </a:solidFill>
                              <a:latin typeface="Cambria Math" panose="02040503050406030204" pitchFamily="18" charset="0"/>
                            </a:rPr>
                          </m:ctrlPr>
                        </m:sSubPr>
                        <m:e>
                          <m:r>
                            <a:rPr lang="en-US" sz="1600" b="0" i="1" smtClean="0">
                              <a:solidFill>
                                <a:srgbClr val="FFFFCC"/>
                              </a:solidFill>
                              <a:latin typeface="Cambria Math" panose="02040503050406030204" pitchFamily="18" charset="0"/>
                            </a:rPr>
                            <m:t>𝑀</m:t>
                          </m:r>
                        </m:e>
                        <m:sub>
                          <m:r>
                            <a:rPr lang="en-US" sz="1600" b="0" i="1" smtClean="0">
                              <a:solidFill>
                                <a:srgbClr val="FFFFCC"/>
                              </a:solidFill>
                              <a:latin typeface="Cambria Math" panose="02040503050406030204" pitchFamily="18" charset="0"/>
                            </a:rPr>
                            <m:t>𝑅</m:t>
                          </m:r>
                        </m:sub>
                      </m:sSub>
                      <m:r>
                        <a:rPr lang="en-US" sz="1600" b="0" i="1" smtClean="0">
                          <a:solidFill>
                            <a:srgbClr val="FFFFCC"/>
                          </a:solidFill>
                          <a:latin typeface="Cambria Math" panose="02040503050406030204" pitchFamily="18" charset="0"/>
                        </a:rPr>
                        <m:t>=</m:t>
                      </m:r>
                      <m:f>
                        <m:fPr>
                          <m:ctrlPr>
                            <a:rPr lang="en-US" sz="1600" i="1" smtClean="0">
                              <a:solidFill>
                                <a:srgbClr val="FFFFCC"/>
                              </a:solidFill>
                              <a:latin typeface="Cambria Math" panose="02040503050406030204" pitchFamily="18" charset="0"/>
                            </a:rPr>
                          </m:ctrlPr>
                        </m:fPr>
                        <m:num>
                          <m:r>
                            <a:rPr lang="en-US" sz="1600" b="0" i="1" smtClean="0">
                              <a:solidFill>
                                <a:srgbClr val="FFFFCC"/>
                              </a:solidFill>
                              <a:latin typeface="Cambria Math" panose="02040503050406030204" pitchFamily="18" charset="0"/>
                            </a:rPr>
                            <m:t>𝑀</m:t>
                          </m:r>
                          <m:r>
                            <a:rPr lang="en-US" sz="1600" b="0" i="1" baseline="-25000" smtClean="0">
                              <a:solidFill>
                                <a:srgbClr val="FFFFCC"/>
                              </a:solidFill>
                              <a:latin typeface="Cambria Math" panose="02040503050406030204" pitchFamily="18" charset="0"/>
                            </a:rPr>
                            <m:t>1</m:t>
                          </m:r>
                        </m:num>
                        <m:den>
                          <m:r>
                            <a:rPr lang="en-US" sz="1600" b="0" i="1" smtClean="0">
                              <a:solidFill>
                                <a:srgbClr val="FFFFCC"/>
                              </a:solidFill>
                              <a:latin typeface="Cambria Math" panose="02040503050406030204" pitchFamily="18" charset="0"/>
                            </a:rPr>
                            <m:t>𝑀</m:t>
                          </m:r>
                          <m:r>
                            <a:rPr lang="en-US" sz="1600" b="0" i="1" baseline="-25000" smtClean="0">
                              <a:solidFill>
                                <a:srgbClr val="FFFFCC"/>
                              </a:solidFill>
                              <a:latin typeface="Cambria Math" panose="02040503050406030204" pitchFamily="18" charset="0"/>
                            </a:rPr>
                            <m:t>1</m:t>
                          </m:r>
                          <m:r>
                            <a:rPr lang="en-US" sz="1600" b="0" i="1" smtClean="0">
                              <a:solidFill>
                                <a:srgbClr val="FFFFCC"/>
                              </a:solidFill>
                              <a:latin typeface="Cambria Math" panose="02040503050406030204" pitchFamily="18" charset="0"/>
                            </a:rPr>
                            <m:t>+</m:t>
                          </m:r>
                          <m:r>
                            <a:rPr lang="en-US" sz="1600" b="0" i="1" smtClean="0">
                              <a:solidFill>
                                <a:srgbClr val="FFFFCC"/>
                              </a:solidFill>
                              <a:latin typeface="Cambria Math" panose="02040503050406030204" pitchFamily="18" charset="0"/>
                            </a:rPr>
                            <m:t>𝑀</m:t>
                          </m:r>
                          <m:r>
                            <a:rPr lang="en-US" sz="1600" b="0" i="1" baseline="-25000" smtClean="0">
                              <a:solidFill>
                                <a:srgbClr val="FFFFCC"/>
                              </a:solidFill>
                              <a:latin typeface="Cambria Math" panose="02040503050406030204" pitchFamily="18" charset="0"/>
                            </a:rPr>
                            <m:t>2</m:t>
                          </m:r>
                        </m:den>
                      </m:f>
                    </m:oMath>
                  </m:oMathPara>
                </a14:m>
                <a:endParaRPr lang="en-US" sz="1600" i="1" dirty="0">
                  <a:solidFill>
                    <a:srgbClr val="FFFFCC"/>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i="1">
                          <a:solidFill>
                            <a:srgbClr val="FFFFCC"/>
                          </a:solidFill>
                          <a:latin typeface="Cambria Math" panose="02040503050406030204" pitchFamily="18" charset="0"/>
                        </a:rPr>
                        <m:t>0.19</m:t>
                      </m:r>
                      <m:r>
                        <a:rPr lang="en-US" sz="1600" b="0" i="1" smtClean="0">
                          <a:solidFill>
                            <a:srgbClr val="FFFFCC"/>
                          </a:solidFill>
                          <a:latin typeface="Cambria Math" panose="02040503050406030204" pitchFamily="18" charset="0"/>
                        </a:rPr>
                        <m:t>=</m:t>
                      </m:r>
                      <m:f>
                        <m:fPr>
                          <m:ctrlPr>
                            <a:rPr lang="en-US" sz="1600" i="1">
                              <a:solidFill>
                                <a:srgbClr val="FFFFCC"/>
                              </a:solidFill>
                              <a:latin typeface="Cambria Math" panose="02040503050406030204" pitchFamily="18" charset="0"/>
                            </a:rPr>
                          </m:ctrlPr>
                        </m:fPr>
                        <m:num>
                          <m:r>
                            <a:rPr lang="en-US" sz="1600" i="1">
                              <a:solidFill>
                                <a:srgbClr val="FFFFCC"/>
                              </a:solidFill>
                              <a:latin typeface="Cambria Math" panose="02040503050406030204" pitchFamily="18" charset="0"/>
                            </a:rPr>
                            <m:t>48</m:t>
                          </m:r>
                        </m:num>
                        <m:den>
                          <m:r>
                            <a:rPr lang="en-US" sz="1600" i="1">
                              <a:solidFill>
                                <a:srgbClr val="FFFFCC"/>
                              </a:solidFill>
                              <a:latin typeface="Cambria Math" panose="02040503050406030204" pitchFamily="18" charset="0"/>
                            </a:rPr>
                            <m:t>256</m:t>
                          </m:r>
                        </m:den>
                      </m:f>
                    </m:oMath>
                  </m:oMathPara>
                </a14:m>
                <a:endParaRPr lang="en-US" sz="1600" dirty="0">
                  <a:solidFill>
                    <a:srgbClr val="FFFFCC"/>
                  </a:solidFill>
                </a:endParaRPr>
              </a:p>
              <a:p>
                <a:endParaRPr lang="ru-RU" sz="1800" dirty="0">
                  <a:solidFill>
                    <a:srgbClr val="FFFFCC"/>
                  </a:solidFill>
                </a:endParaRPr>
              </a:p>
            </p:txBody>
          </p:sp>
        </mc:Choice>
        <mc:Fallback>
          <p:sp>
            <p:nvSpPr>
              <p:cNvPr id="7" name="TextBox 6">
                <a:extLst>
                  <a:ext uri="{FF2B5EF4-FFF2-40B4-BE49-F238E27FC236}">
                    <a16:creationId xmlns:a16="http://schemas.microsoft.com/office/drawing/2014/main" id="{9E7AA882-7159-498D-9D05-93A6A38E49A2}"/>
                  </a:ext>
                </a:extLst>
              </p:cNvPr>
              <p:cNvSpPr txBox="1">
                <a:spLocks noRot="1" noChangeAspect="1" noMove="1" noResize="1" noEditPoints="1" noAdjustHandles="1" noChangeArrowheads="1" noChangeShapeType="1" noTextEdit="1"/>
              </p:cNvSpPr>
              <p:nvPr/>
            </p:nvSpPr>
            <p:spPr>
              <a:xfrm>
                <a:off x="4589885" y="3683977"/>
                <a:ext cx="2937520" cy="1297086"/>
              </a:xfrm>
              <a:prstGeom prst="rect">
                <a:avLst/>
              </a:prstGeom>
              <a:blipFill>
                <a:blip r:embed="rId3"/>
                <a:stretch>
                  <a:fillRect/>
                </a:stretch>
              </a:blipFill>
            </p:spPr>
            <p:txBody>
              <a:bodyPr/>
              <a:lstStyle/>
              <a:p>
                <a:r>
                  <a:rPr lang="ru-RU">
                    <a:noFill/>
                  </a:rPr>
                  <a:t> </a:t>
                </a:r>
              </a:p>
            </p:txBody>
          </p:sp>
        </mc:Fallback>
      </mc:AlternateContent>
      <p:sp>
        <p:nvSpPr>
          <p:cNvPr id="8" name="Заголовок 1">
            <a:extLst>
              <a:ext uri="{FF2B5EF4-FFF2-40B4-BE49-F238E27FC236}">
                <a16:creationId xmlns:a16="http://schemas.microsoft.com/office/drawing/2014/main" id="{1879DEC1-55E9-4A69-8015-6DB8B0D0C419}"/>
              </a:ext>
            </a:extLst>
          </p:cNvPr>
          <p:cNvSpPr txBox="1">
            <a:spLocks/>
          </p:cNvSpPr>
          <p:nvPr/>
        </p:nvSpPr>
        <p:spPr bwMode="auto">
          <a:xfrm>
            <a:off x="107504" y="-52859"/>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kern="0" dirty="0">
                <a:solidFill>
                  <a:srgbClr val="FF0000"/>
                </a:solidFill>
              </a:rPr>
              <a:t>What signs are the presence of the quasifission?</a:t>
            </a:r>
            <a:r>
              <a:rPr lang="en-US" kern="0" dirty="0"/>
              <a:t> </a:t>
            </a:r>
            <a:endParaRPr lang="ru-RU" kern="0" dirty="0"/>
          </a:p>
        </p:txBody>
      </p:sp>
      <p:sp>
        <p:nvSpPr>
          <p:cNvPr id="9" name="Прямоугольник 8">
            <a:extLst>
              <a:ext uri="{FF2B5EF4-FFF2-40B4-BE49-F238E27FC236}">
                <a16:creationId xmlns:a16="http://schemas.microsoft.com/office/drawing/2014/main" id="{22BDFACA-A638-41BD-A4DE-50EB3463FE92}"/>
              </a:ext>
            </a:extLst>
          </p:cNvPr>
          <p:cNvSpPr/>
          <p:nvPr/>
        </p:nvSpPr>
        <p:spPr>
          <a:xfrm>
            <a:off x="4124617" y="824547"/>
            <a:ext cx="4228863" cy="430887"/>
          </a:xfrm>
          <a:prstGeom prst="rect">
            <a:avLst/>
          </a:prstGeom>
        </p:spPr>
        <p:txBody>
          <a:bodyPr wrap="square">
            <a:spAutoFit/>
          </a:bodyPr>
          <a:lstStyle/>
          <a:p>
            <a:r>
              <a:rPr lang="en-US" sz="2200" baseline="30000" dirty="0">
                <a:solidFill>
                  <a:srgbClr val="FF0066"/>
                </a:solidFill>
              </a:rPr>
              <a:t>48</a:t>
            </a:r>
            <a:r>
              <a:rPr lang="en-US" sz="2200" dirty="0">
                <a:solidFill>
                  <a:srgbClr val="FF0066"/>
                </a:solidFill>
              </a:rPr>
              <a:t>Ti (275 MeV) +</a:t>
            </a:r>
            <a:r>
              <a:rPr lang="en-US" sz="2200" baseline="30000" dirty="0">
                <a:solidFill>
                  <a:srgbClr val="FF0066"/>
                </a:solidFill>
              </a:rPr>
              <a:t>208</a:t>
            </a:r>
            <a:r>
              <a:rPr lang="en-US" sz="2200" dirty="0">
                <a:solidFill>
                  <a:srgbClr val="FF0066"/>
                </a:solidFill>
              </a:rPr>
              <a:t>Pb reaction</a:t>
            </a:r>
            <a:endParaRPr lang="ru-RU" sz="2200" dirty="0"/>
          </a:p>
        </p:txBody>
      </p:sp>
      <p:sp>
        <p:nvSpPr>
          <p:cNvPr id="10" name="Прямоугольник 9">
            <a:extLst>
              <a:ext uri="{FF2B5EF4-FFF2-40B4-BE49-F238E27FC236}">
                <a16:creationId xmlns:a16="http://schemas.microsoft.com/office/drawing/2014/main" id="{5AF55589-4F2F-411E-A46C-8520EF3AC4CA}"/>
              </a:ext>
            </a:extLst>
          </p:cNvPr>
          <p:cNvSpPr/>
          <p:nvPr/>
        </p:nvSpPr>
        <p:spPr>
          <a:xfrm>
            <a:off x="333872" y="5351534"/>
            <a:ext cx="8352928" cy="523220"/>
          </a:xfrm>
          <a:prstGeom prst="rect">
            <a:avLst/>
          </a:prstGeom>
        </p:spPr>
        <p:txBody>
          <a:bodyPr wrap="square">
            <a:spAutoFit/>
          </a:bodyPr>
          <a:lstStyle/>
          <a:p>
            <a:r>
              <a:rPr lang="en-US" dirty="0" err="1">
                <a:solidFill>
                  <a:srgbClr val="FFFF00"/>
                </a:solidFill>
              </a:rPr>
              <a:t>Meenu</a:t>
            </a:r>
            <a:r>
              <a:rPr lang="en-US" dirty="0">
                <a:solidFill>
                  <a:srgbClr val="FFFF00"/>
                </a:solidFill>
              </a:rPr>
              <a:t> Thakur </a:t>
            </a:r>
            <a:r>
              <a:rPr lang="en-US" i="1" dirty="0">
                <a:solidFill>
                  <a:srgbClr val="FFFF00"/>
                </a:solidFill>
              </a:rPr>
              <a:t>et al</a:t>
            </a:r>
            <a:r>
              <a:rPr lang="en-US" dirty="0">
                <a:solidFill>
                  <a:srgbClr val="FFFF00"/>
                </a:solidFill>
              </a:rPr>
              <a:t>, Eur. Phys. J.A 53 (2017) 133</a:t>
            </a:r>
            <a:endParaRPr lang="ru-RU" dirty="0"/>
          </a:p>
        </p:txBody>
      </p:sp>
    </p:spTree>
    <p:extLst>
      <p:ext uri="{BB962C8B-B14F-4D97-AF65-F5344CB8AC3E}">
        <p14:creationId xmlns:p14="http://schemas.microsoft.com/office/powerpoint/2010/main" val="4226211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B8149E68-DB2B-407E-8CED-898F522875DB}"/>
              </a:ext>
            </a:extLst>
          </p:cNvPr>
          <p:cNvSpPr>
            <a:spLocks noGrp="1"/>
          </p:cNvSpPr>
          <p:nvPr>
            <p:ph type="sldNum" sz="quarter" idx="12"/>
          </p:nvPr>
        </p:nvSpPr>
        <p:spPr/>
        <p:txBody>
          <a:bodyPr/>
          <a:lstStyle/>
          <a:p>
            <a:pPr>
              <a:defRPr/>
            </a:pPr>
            <a:fld id="{21BA0B52-D7D0-45A2-A7D2-83AF42AA83DC}" type="slidenum">
              <a:rPr lang="ja-JP" altLang="ru-RU" smtClean="0"/>
              <a:pPr>
                <a:defRPr/>
              </a:pPr>
              <a:t>14</a:t>
            </a:fld>
            <a:endParaRPr lang="ru-RU" altLang="ja-JP"/>
          </a:p>
        </p:txBody>
      </p:sp>
      <p:pic>
        <p:nvPicPr>
          <p:cNvPr id="4" name="Рисунок 3">
            <a:extLst>
              <a:ext uri="{FF2B5EF4-FFF2-40B4-BE49-F238E27FC236}">
                <a16:creationId xmlns:a16="http://schemas.microsoft.com/office/drawing/2014/main" id="{4AA471D1-8B1C-4A59-B4E5-F405A5EAACFB}"/>
              </a:ext>
            </a:extLst>
          </p:cNvPr>
          <p:cNvPicPr>
            <a:picLocks noChangeAspect="1"/>
          </p:cNvPicPr>
          <p:nvPr/>
        </p:nvPicPr>
        <p:blipFill>
          <a:blip r:embed="rId2"/>
          <a:stretch>
            <a:fillRect/>
          </a:stretch>
        </p:blipFill>
        <p:spPr>
          <a:xfrm>
            <a:off x="4630800" y="1936764"/>
            <a:ext cx="4056000" cy="2658334"/>
          </a:xfrm>
          <a:prstGeom prst="rect">
            <a:avLst/>
          </a:prstGeom>
        </p:spPr>
      </p:pic>
      <p:pic>
        <p:nvPicPr>
          <p:cNvPr id="5" name="Рисунок 4">
            <a:extLst>
              <a:ext uri="{FF2B5EF4-FFF2-40B4-BE49-F238E27FC236}">
                <a16:creationId xmlns:a16="http://schemas.microsoft.com/office/drawing/2014/main" id="{FDD069DD-0A12-467A-9C8D-CF4E7001397B}"/>
              </a:ext>
            </a:extLst>
          </p:cNvPr>
          <p:cNvPicPr>
            <a:picLocks noChangeAspect="1"/>
          </p:cNvPicPr>
          <p:nvPr/>
        </p:nvPicPr>
        <p:blipFill>
          <a:blip r:embed="rId3"/>
          <a:stretch>
            <a:fillRect/>
          </a:stretch>
        </p:blipFill>
        <p:spPr>
          <a:xfrm>
            <a:off x="405545" y="1936764"/>
            <a:ext cx="4134000" cy="3789334"/>
          </a:xfrm>
          <a:prstGeom prst="rect">
            <a:avLst/>
          </a:prstGeom>
        </p:spPr>
      </p:pic>
      <p:pic>
        <p:nvPicPr>
          <p:cNvPr id="6" name="Рисунок 5">
            <a:extLst>
              <a:ext uri="{FF2B5EF4-FFF2-40B4-BE49-F238E27FC236}">
                <a16:creationId xmlns:a16="http://schemas.microsoft.com/office/drawing/2014/main" id="{FDD258E6-29A4-49E3-8ED9-82D13EAAFFC3}"/>
              </a:ext>
            </a:extLst>
          </p:cNvPr>
          <p:cNvPicPr>
            <a:picLocks noChangeAspect="1"/>
          </p:cNvPicPr>
          <p:nvPr/>
        </p:nvPicPr>
        <p:blipFill>
          <a:blip r:embed="rId4"/>
          <a:stretch>
            <a:fillRect/>
          </a:stretch>
        </p:blipFill>
        <p:spPr>
          <a:xfrm>
            <a:off x="4747800" y="4613556"/>
            <a:ext cx="3939000" cy="1140667"/>
          </a:xfrm>
          <a:prstGeom prst="rect">
            <a:avLst/>
          </a:prstGeom>
        </p:spPr>
      </p:pic>
      <p:sp>
        <p:nvSpPr>
          <p:cNvPr id="7" name="Заголовок 6">
            <a:extLst>
              <a:ext uri="{FF2B5EF4-FFF2-40B4-BE49-F238E27FC236}">
                <a16:creationId xmlns:a16="http://schemas.microsoft.com/office/drawing/2014/main" id="{32FB8C07-BF5E-4881-89BB-69B75E3F5CEF}"/>
              </a:ext>
            </a:extLst>
          </p:cNvPr>
          <p:cNvSpPr txBox="1">
            <a:spLocks noGrp="1"/>
          </p:cNvSpPr>
          <p:nvPr>
            <p:ph type="title"/>
          </p:nvPr>
        </p:nvSpPr>
        <p:spPr>
          <a:xfrm>
            <a:off x="2051720" y="1276484"/>
            <a:ext cx="6635080" cy="338554"/>
          </a:xfrm>
          <a:prstGeom prst="rect">
            <a:avLst/>
          </a:prstGeom>
          <a:noFill/>
        </p:spPr>
        <p:txBody>
          <a:bodyPr wrap="square" rtlCol="0">
            <a:spAutoFit/>
          </a:bodyPr>
          <a:lstStyle/>
          <a:p>
            <a:r>
              <a:rPr lang="en-US" sz="1600" dirty="0" err="1"/>
              <a:t>Meenu</a:t>
            </a:r>
            <a:r>
              <a:rPr lang="en-US" sz="1600" dirty="0"/>
              <a:t> Thakur,… AKN, … </a:t>
            </a:r>
            <a:r>
              <a:rPr lang="en-US" sz="1600" i="1" dirty="0"/>
              <a:t>et al</a:t>
            </a:r>
            <a:r>
              <a:rPr lang="en-US" sz="1600" dirty="0"/>
              <a:t>, Eur. Phys. J.A 53 (2017) 133.</a:t>
            </a:r>
            <a:endParaRPr lang="ru-RU" sz="1600" dirty="0"/>
          </a:p>
        </p:txBody>
      </p:sp>
      <p:sp>
        <p:nvSpPr>
          <p:cNvPr id="8" name="TextBox 7">
            <a:extLst>
              <a:ext uri="{FF2B5EF4-FFF2-40B4-BE49-F238E27FC236}">
                <a16:creationId xmlns:a16="http://schemas.microsoft.com/office/drawing/2014/main" id="{63144CFD-3CB5-430B-9868-51F0A56A98B6}"/>
              </a:ext>
            </a:extLst>
          </p:cNvPr>
          <p:cNvSpPr txBox="1"/>
          <p:nvPr/>
        </p:nvSpPr>
        <p:spPr>
          <a:xfrm>
            <a:off x="179512" y="199267"/>
            <a:ext cx="9009198" cy="769441"/>
          </a:xfrm>
          <a:prstGeom prst="rect">
            <a:avLst/>
          </a:prstGeom>
          <a:noFill/>
        </p:spPr>
        <p:txBody>
          <a:bodyPr wrap="none" rtlCol="0">
            <a:spAutoFit/>
          </a:bodyPr>
          <a:lstStyle/>
          <a:p>
            <a:r>
              <a:rPr lang="en-US" sz="2200" dirty="0"/>
              <a:t>The theoretical analysis of the overlap region of the mass distributions </a:t>
            </a:r>
          </a:p>
          <a:p>
            <a:r>
              <a:rPr lang="en-US" sz="2200" dirty="0"/>
              <a:t>of fusion-fission and quasifission processes.</a:t>
            </a:r>
            <a:endParaRPr lang="ru-RU" sz="2200" dirty="0"/>
          </a:p>
        </p:txBody>
      </p:sp>
    </p:spTree>
    <p:extLst>
      <p:ext uri="{BB962C8B-B14F-4D97-AF65-F5344CB8AC3E}">
        <p14:creationId xmlns:p14="http://schemas.microsoft.com/office/powerpoint/2010/main" val="1660447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670" y="2334102"/>
            <a:ext cx="4449827" cy="3111122"/>
          </a:xfrm>
        </p:spPr>
      </p:pic>
      <p:sp>
        <p:nvSpPr>
          <p:cNvPr id="11265" name="Rectangle 1"/>
          <p:cNvSpPr>
            <a:spLocks noGrp="1" noChangeArrowheads="1"/>
          </p:cNvSpPr>
          <p:nvPr>
            <p:ph type="title"/>
          </p:nvPr>
        </p:nvSpPr>
        <p:spPr>
          <a:xfrm>
            <a:off x="5230351" y="1384654"/>
            <a:ext cx="3755264" cy="652073"/>
          </a:xfrm>
          <a:solidFill>
            <a:schemeClr val="accent1">
              <a:lumMod val="20000"/>
              <a:lumOff val="80000"/>
            </a:schemeClr>
          </a:solidFill>
          <a:ln/>
        </p:spPr>
        <p:txBody>
          <a:bodyPr>
            <a:noAutofit/>
          </a:bodyPr>
          <a:lstStyle/>
          <a:p>
            <a:pPr>
              <a:lnSpc>
                <a:spcPct val="93000"/>
              </a:lnSpc>
              <a:buClr>
                <a:srgbClr val="006600"/>
              </a:buCl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GB" altLang="zh-CN" sz="1800" dirty="0">
                <a:solidFill>
                  <a:srgbClr val="006600"/>
                </a:solidFill>
                <a:ea typeface="宋体" panose="02010600030101010101" pitchFamily="2" charset="-122"/>
              </a:rPr>
              <a:t>Mass-energetic  distribution </a:t>
            </a:r>
            <a:br>
              <a:rPr lang="en-GB" altLang="zh-CN" sz="1800" dirty="0">
                <a:solidFill>
                  <a:srgbClr val="006600"/>
                </a:solidFill>
                <a:ea typeface="宋体" panose="02010600030101010101" pitchFamily="2" charset="-122"/>
              </a:rPr>
            </a:br>
            <a:r>
              <a:rPr lang="en-GB" altLang="zh-CN" sz="1800" dirty="0">
                <a:solidFill>
                  <a:srgbClr val="006600"/>
                </a:solidFill>
                <a:ea typeface="宋体" panose="02010600030101010101" pitchFamily="2" charset="-122"/>
              </a:rPr>
              <a:t>of the </a:t>
            </a:r>
            <a:r>
              <a:rPr lang="en-GB" altLang="zh-CN" sz="1800" dirty="0">
                <a:solidFill>
                  <a:srgbClr val="FF0000"/>
                </a:solidFill>
                <a:ea typeface="宋体" panose="02010600030101010101" pitchFamily="2" charset="-122"/>
              </a:rPr>
              <a:t>binary</a:t>
            </a:r>
            <a:r>
              <a:rPr lang="en-GB" altLang="zh-CN" sz="1800" dirty="0">
                <a:solidFill>
                  <a:srgbClr val="006600"/>
                </a:solidFill>
                <a:ea typeface="宋体" panose="02010600030101010101" pitchFamily="2" charset="-122"/>
              </a:rPr>
              <a:t> products </a:t>
            </a:r>
          </a:p>
        </p:txBody>
      </p:sp>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2937" y="2138309"/>
            <a:ext cx="4336254" cy="323490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cxnSp>
        <p:nvCxnSpPr>
          <p:cNvPr id="4" name="Прямая со стрелкой 3"/>
          <p:cNvCxnSpPr>
            <a:cxnSpLocks/>
          </p:cNvCxnSpPr>
          <p:nvPr/>
        </p:nvCxnSpPr>
        <p:spPr>
          <a:xfrm flipH="1" flipV="1">
            <a:off x="2712897" y="2685830"/>
            <a:ext cx="2939224" cy="119368"/>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843808" y="2138309"/>
            <a:ext cx="2244843" cy="307777"/>
          </a:xfrm>
          <a:prstGeom prst="rect">
            <a:avLst/>
          </a:prstGeom>
          <a:solidFill>
            <a:schemeClr val="bg1"/>
          </a:solidFill>
          <a:ln>
            <a:solidFill>
              <a:srgbClr val="00B0F0"/>
            </a:solidFill>
          </a:ln>
        </p:spPr>
        <p:txBody>
          <a:bodyPr wrap="square" rtlCol="0">
            <a:spAutoFit/>
          </a:bodyPr>
          <a:lstStyle/>
          <a:p>
            <a:r>
              <a:rPr lang="en-US" sz="1400" dirty="0">
                <a:solidFill>
                  <a:srgbClr val="3858F8"/>
                </a:solidFill>
              </a:rPr>
              <a:t>Deep inelastic collisions</a:t>
            </a:r>
          </a:p>
        </p:txBody>
      </p:sp>
      <p:sp>
        <p:nvSpPr>
          <p:cNvPr id="11" name="Овал 10"/>
          <p:cNvSpPr/>
          <p:nvPr/>
        </p:nvSpPr>
        <p:spPr bwMode="auto">
          <a:xfrm>
            <a:off x="5652121" y="2603124"/>
            <a:ext cx="216024" cy="324036"/>
          </a:xfrm>
          <a:prstGeom prst="ellipse">
            <a:avLst/>
          </a:prstGeom>
          <a:noFill/>
          <a:ln w="19050" cap="flat" cmpd="sng" algn="ctr">
            <a:solidFill>
              <a:srgbClr val="FF0000"/>
            </a:solidFill>
            <a:prstDash val="dash"/>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500">
              <a:solidFill>
                <a:schemeClr val="bg1"/>
              </a:solidFill>
              <a:latin typeface="Times New Roman" panose="02020603050405020304" pitchFamily="18" charset="0"/>
            </a:endParaRPr>
          </a:p>
        </p:txBody>
      </p:sp>
      <p:sp>
        <p:nvSpPr>
          <p:cNvPr id="17" name="TextBox 16"/>
          <p:cNvSpPr txBox="1"/>
          <p:nvPr/>
        </p:nvSpPr>
        <p:spPr>
          <a:xfrm>
            <a:off x="3900680" y="2855459"/>
            <a:ext cx="1300356" cy="338554"/>
          </a:xfrm>
          <a:prstGeom prst="rect">
            <a:avLst/>
          </a:prstGeom>
          <a:solidFill>
            <a:schemeClr val="bg1"/>
          </a:solidFill>
          <a:ln>
            <a:solidFill>
              <a:srgbClr val="00B050"/>
            </a:solidFill>
          </a:ln>
        </p:spPr>
        <p:txBody>
          <a:bodyPr wrap="none" rtlCol="0">
            <a:spAutoFit/>
          </a:bodyPr>
          <a:lstStyle/>
          <a:p>
            <a:r>
              <a:rPr lang="en-US" sz="1600" dirty="0">
                <a:solidFill>
                  <a:srgbClr val="FF0000"/>
                </a:solidFill>
              </a:rPr>
              <a:t>Quasifission</a:t>
            </a:r>
          </a:p>
        </p:txBody>
      </p:sp>
      <p:sp>
        <p:nvSpPr>
          <p:cNvPr id="22" name="Овал 21"/>
          <p:cNvSpPr/>
          <p:nvPr/>
        </p:nvSpPr>
        <p:spPr bwMode="auto">
          <a:xfrm rot="3632869">
            <a:off x="6091604" y="2322339"/>
            <a:ext cx="479768" cy="1209642"/>
          </a:xfrm>
          <a:prstGeom prst="ellipse">
            <a:avLst/>
          </a:prstGeom>
          <a:noFill/>
          <a:ln w="28575" cap="flat" cmpd="sng" algn="ctr">
            <a:solidFill>
              <a:srgbClr val="CC6600"/>
            </a:solidFill>
            <a:prstDash val="dash"/>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500">
              <a:solidFill>
                <a:schemeClr val="bg1"/>
              </a:solidFill>
              <a:latin typeface="Times New Roman" panose="02020603050405020304" pitchFamily="18" charset="0"/>
            </a:endParaRPr>
          </a:p>
        </p:txBody>
      </p:sp>
      <p:sp>
        <p:nvSpPr>
          <p:cNvPr id="20" name="Овал 19"/>
          <p:cNvSpPr/>
          <p:nvPr/>
        </p:nvSpPr>
        <p:spPr bwMode="auto">
          <a:xfrm>
            <a:off x="6710839" y="2478038"/>
            <a:ext cx="924401" cy="557214"/>
          </a:xfrm>
          <a:prstGeom prst="ellipse">
            <a:avLst/>
          </a:prstGeom>
          <a:noFill/>
          <a:ln w="28575" cap="flat" cmpd="sng" algn="ctr">
            <a:solidFill>
              <a:srgbClr val="0099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500">
              <a:solidFill>
                <a:schemeClr val="bg1"/>
              </a:solidFill>
              <a:latin typeface="Times New Roman" panose="02020603050405020304" pitchFamily="18" charset="0"/>
            </a:endParaRPr>
          </a:p>
        </p:txBody>
      </p:sp>
      <p:sp>
        <p:nvSpPr>
          <p:cNvPr id="25" name="TextBox 24"/>
          <p:cNvSpPr txBox="1"/>
          <p:nvPr/>
        </p:nvSpPr>
        <p:spPr>
          <a:xfrm rot="20533993">
            <a:off x="3762996" y="4054984"/>
            <a:ext cx="1447832" cy="338554"/>
          </a:xfrm>
          <a:prstGeom prst="rect">
            <a:avLst/>
          </a:prstGeom>
          <a:solidFill>
            <a:schemeClr val="bg1"/>
          </a:solidFill>
          <a:ln>
            <a:solidFill>
              <a:srgbClr val="00B050"/>
            </a:solidFill>
          </a:ln>
        </p:spPr>
        <p:txBody>
          <a:bodyPr wrap="none" rtlCol="0">
            <a:spAutoFit/>
          </a:bodyPr>
          <a:lstStyle/>
          <a:p>
            <a:r>
              <a:rPr lang="en-US" sz="1600" dirty="0">
                <a:solidFill>
                  <a:srgbClr val="00B050"/>
                </a:solidFill>
              </a:rPr>
              <a:t>Fusion-fission</a:t>
            </a:r>
          </a:p>
        </p:txBody>
      </p:sp>
      <p:cxnSp>
        <p:nvCxnSpPr>
          <p:cNvPr id="26" name="Прямая со стрелкой 25"/>
          <p:cNvCxnSpPr/>
          <p:nvPr/>
        </p:nvCxnSpPr>
        <p:spPr>
          <a:xfrm flipH="1">
            <a:off x="3580803" y="2824556"/>
            <a:ext cx="3518191" cy="832646"/>
          </a:xfrm>
          <a:prstGeom prst="straightConnector1">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flipH="1">
            <a:off x="3737610" y="2890291"/>
            <a:ext cx="3383995" cy="1217992"/>
          </a:xfrm>
          <a:prstGeom prst="straightConnector1">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H="1">
            <a:off x="3158803" y="3132458"/>
            <a:ext cx="3070547" cy="5715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1"/>
          <p:cNvSpPr txBox="1">
            <a:spLocks noChangeArrowheads="1"/>
          </p:cNvSpPr>
          <p:nvPr/>
        </p:nvSpPr>
        <p:spPr>
          <a:xfrm>
            <a:off x="345617" y="817587"/>
            <a:ext cx="4338883" cy="1277868"/>
          </a:xfrm>
          <a:prstGeom prst="rect">
            <a:avLst/>
          </a:prstGeom>
          <a:solidFill>
            <a:schemeClr val="accent1">
              <a:lumMod val="20000"/>
              <a:lumOff val="80000"/>
            </a:schemeClr>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93000"/>
              </a:lnSpc>
              <a:buClr>
                <a:srgbClr val="006600"/>
              </a:buCl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GB" altLang="zh-CN" sz="1800" dirty="0">
                <a:solidFill>
                  <a:srgbClr val="006600"/>
                </a:solidFill>
                <a:ea typeface="宋体" panose="02010600030101010101" pitchFamily="2" charset="-122"/>
              </a:rPr>
              <a:t>Sketch of the reaction mechanism:</a:t>
            </a:r>
          </a:p>
          <a:p>
            <a:pPr>
              <a:lnSpc>
                <a:spcPct val="93000"/>
              </a:lnSpc>
              <a:buClr>
                <a:srgbClr val="006600"/>
              </a:buCl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GB" altLang="zh-CN" sz="1800" dirty="0">
                <a:solidFill>
                  <a:srgbClr val="006600"/>
                </a:solidFill>
                <a:ea typeface="宋体" panose="02010600030101010101" pitchFamily="2" charset="-122"/>
              </a:rPr>
              <a:t>dinuclear system, mononucleus and compound nucleus are always </a:t>
            </a:r>
          </a:p>
          <a:p>
            <a:pPr>
              <a:lnSpc>
                <a:spcPct val="93000"/>
              </a:lnSpc>
              <a:buClr>
                <a:srgbClr val="006600"/>
              </a:buCl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GB" altLang="zh-CN" sz="1800" dirty="0">
                <a:solidFill>
                  <a:srgbClr val="006600"/>
                </a:solidFill>
                <a:ea typeface="宋体" panose="02010600030101010101" pitchFamily="2" charset="-122"/>
              </a:rPr>
              <a:t>have alternative ways for their evolution.  </a:t>
            </a:r>
          </a:p>
        </p:txBody>
      </p:sp>
      <p:sp>
        <p:nvSpPr>
          <p:cNvPr id="2" name="TextBox 1"/>
          <p:cNvSpPr txBox="1"/>
          <p:nvPr/>
        </p:nvSpPr>
        <p:spPr>
          <a:xfrm>
            <a:off x="3421207" y="5020633"/>
            <a:ext cx="1667444" cy="276999"/>
          </a:xfrm>
          <a:prstGeom prst="rect">
            <a:avLst/>
          </a:prstGeom>
          <a:solidFill>
            <a:schemeClr val="bg1"/>
          </a:solidFill>
          <a:ln>
            <a:solidFill>
              <a:srgbClr val="FF0000"/>
            </a:solidFill>
          </a:ln>
        </p:spPr>
        <p:txBody>
          <a:bodyPr wrap="none" rtlCol="0">
            <a:spAutoFit/>
          </a:bodyPr>
          <a:lstStyle/>
          <a:p>
            <a:r>
              <a:rPr lang="en-US" sz="1200" dirty="0">
                <a:solidFill>
                  <a:srgbClr val="FF0000"/>
                </a:solidFill>
              </a:rPr>
              <a:t>Superheavy elements</a:t>
            </a:r>
            <a:endParaRPr lang="ru-RU" sz="1200" dirty="0">
              <a:solidFill>
                <a:srgbClr val="FF0000"/>
              </a:solidFill>
            </a:endParaRPr>
          </a:p>
        </p:txBody>
      </p:sp>
      <p:cxnSp>
        <p:nvCxnSpPr>
          <p:cNvPr id="6" name="Прямая соединительная линия 5">
            <a:extLst>
              <a:ext uri="{FF2B5EF4-FFF2-40B4-BE49-F238E27FC236}">
                <a16:creationId xmlns:a16="http://schemas.microsoft.com/office/drawing/2014/main" id="{C9861214-841B-42C5-87EF-4F516FD7050C}"/>
              </a:ext>
            </a:extLst>
          </p:cNvPr>
          <p:cNvCxnSpPr>
            <a:cxnSpLocks/>
          </p:cNvCxnSpPr>
          <p:nvPr/>
        </p:nvCxnSpPr>
        <p:spPr bwMode="auto">
          <a:xfrm>
            <a:off x="8604448" y="4077072"/>
            <a:ext cx="434743" cy="0"/>
          </a:xfrm>
          <a:prstGeom prst="line">
            <a:avLst/>
          </a:prstGeom>
          <a:noFill/>
          <a:ln w="9525" cap="flat" cmpd="sng" algn="ctr">
            <a:solidFill>
              <a:schemeClr val="tx1"/>
            </a:solidFill>
            <a:prstDash val="solid"/>
            <a:round/>
            <a:headEnd type="none" w="med" len="med"/>
            <a:tailEnd type="none" w="med" len="med"/>
          </a:ln>
          <a:effectLst/>
        </p:spPr>
      </p:cxnSp>
      <p:cxnSp>
        <p:nvCxnSpPr>
          <p:cNvPr id="9" name="Прямая со стрелкой 8">
            <a:extLst>
              <a:ext uri="{FF2B5EF4-FFF2-40B4-BE49-F238E27FC236}">
                <a16:creationId xmlns:a16="http://schemas.microsoft.com/office/drawing/2014/main" id="{DD721B2D-1441-4820-9F05-66D0A6D41EBC}"/>
              </a:ext>
            </a:extLst>
          </p:cNvPr>
          <p:cNvCxnSpPr/>
          <p:nvPr/>
        </p:nvCxnSpPr>
        <p:spPr bwMode="auto">
          <a:xfrm>
            <a:off x="9030480" y="3695125"/>
            <a:ext cx="0" cy="360040"/>
          </a:xfrm>
          <a:prstGeom prst="straightConnector1">
            <a:avLst/>
          </a:prstGeom>
          <a:noFill/>
          <a:ln w="9525" cap="flat" cmpd="sng" algn="ctr">
            <a:solidFill>
              <a:srgbClr val="FF0000"/>
            </a:solidFill>
            <a:prstDash val="solid"/>
            <a:round/>
            <a:headEnd type="none" w="med" len="med"/>
            <a:tailEnd type="triangle"/>
          </a:ln>
          <a:effectLst/>
        </p:spPr>
      </p:cxnSp>
      <p:sp>
        <p:nvSpPr>
          <p:cNvPr id="10" name="TextBox 9">
            <a:extLst>
              <a:ext uri="{FF2B5EF4-FFF2-40B4-BE49-F238E27FC236}">
                <a16:creationId xmlns:a16="http://schemas.microsoft.com/office/drawing/2014/main" id="{7124E5BF-69F2-4802-8AC0-ADE97B762608}"/>
              </a:ext>
            </a:extLst>
          </p:cNvPr>
          <p:cNvSpPr txBox="1"/>
          <p:nvPr/>
        </p:nvSpPr>
        <p:spPr>
          <a:xfrm>
            <a:off x="8387917" y="3401191"/>
            <a:ext cx="756083" cy="369332"/>
          </a:xfrm>
          <a:prstGeom prst="rect">
            <a:avLst/>
          </a:prstGeom>
          <a:solidFill>
            <a:schemeClr val="bg1"/>
          </a:solidFill>
          <a:ln>
            <a:solidFill>
              <a:srgbClr val="FF0000"/>
            </a:solidFill>
          </a:ln>
        </p:spPr>
        <p:txBody>
          <a:bodyPr wrap="square" rtlCol="0">
            <a:spAutoFit/>
          </a:bodyPr>
          <a:lstStyle/>
          <a:p>
            <a:r>
              <a:rPr lang="en-US" sz="900" dirty="0"/>
              <a:t>Compound </a:t>
            </a:r>
          </a:p>
          <a:p>
            <a:r>
              <a:rPr lang="en-US" sz="900" dirty="0"/>
              <a:t>nucleus</a:t>
            </a:r>
            <a:endParaRPr lang="ru-RU" sz="900" dirty="0"/>
          </a:p>
        </p:txBody>
      </p:sp>
    </p:spTree>
    <p:extLst>
      <p:ext uri="{BB962C8B-B14F-4D97-AF65-F5344CB8AC3E}">
        <p14:creationId xmlns:p14="http://schemas.microsoft.com/office/powerpoint/2010/main" val="19344381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8F804327-EC26-4C41-9145-374272987548}"/>
              </a:ext>
            </a:extLst>
          </p:cNvPr>
          <p:cNvSpPr>
            <a:spLocks noGrp="1"/>
          </p:cNvSpPr>
          <p:nvPr>
            <p:ph type="sldNum" sz="quarter" idx="12"/>
          </p:nvPr>
        </p:nvSpPr>
        <p:spPr/>
        <p:txBody>
          <a:bodyPr/>
          <a:lstStyle/>
          <a:p>
            <a:pPr>
              <a:defRPr/>
            </a:pPr>
            <a:fld id="{21BA0B52-D7D0-45A2-A7D2-83AF42AA83DC}" type="slidenum">
              <a:rPr lang="ja-JP" altLang="ru-RU" smtClean="0"/>
              <a:pPr>
                <a:defRPr/>
              </a:pPr>
              <a:t>16</a:t>
            </a:fld>
            <a:endParaRPr lang="ru-RU" altLang="ja-JP"/>
          </a:p>
        </p:txBody>
      </p:sp>
      <p:pic>
        <p:nvPicPr>
          <p:cNvPr id="6" name="Рисунок 5">
            <a:extLst>
              <a:ext uri="{FF2B5EF4-FFF2-40B4-BE49-F238E27FC236}">
                <a16:creationId xmlns:a16="http://schemas.microsoft.com/office/drawing/2014/main" id="{5603EB1D-44AE-4605-AE56-5C143B222177}"/>
              </a:ext>
            </a:extLst>
          </p:cNvPr>
          <p:cNvPicPr>
            <a:picLocks noChangeAspect="1"/>
          </p:cNvPicPr>
          <p:nvPr/>
        </p:nvPicPr>
        <p:blipFill>
          <a:blip r:embed="rId2"/>
          <a:stretch>
            <a:fillRect/>
          </a:stretch>
        </p:blipFill>
        <p:spPr>
          <a:xfrm>
            <a:off x="131907" y="908720"/>
            <a:ext cx="4312450" cy="3888432"/>
          </a:xfrm>
          <a:prstGeom prst="rect">
            <a:avLst/>
          </a:prstGeom>
        </p:spPr>
      </p:pic>
      <p:pic>
        <p:nvPicPr>
          <p:cNvPr id="7" name="Рисунок 6">
            <a:extLst>
              <a:ext uri="{FF2B5EF4-FFF2-40B4-BE49-F238E27FC236}">
                <a16:creationId xmlns:a16="http://schemas.microsoft.com/office/drawing/2014/main" id="{325A2F1E-D348-40B1-9C1F-064B3CFCF8DA}"/>
              </a:ext>
            </a:extLst>
          </p:cNvPr>
          <p:cNvPicPr>
            <a:picLocks noChangeAspect="1"/>
          </p:cNvPicPr>
          <p:nvPr/>
        </p:nvPicPr>
        <p:blipFill>
          <a:blip r:embed="rId3"/>
          <a:stretch>
            <a:fillRect/>
          </a:stretch>
        </p:blipFill>
        <p:spPr>
          <a:xfrm>
            <a:off x="1691680" y="929040"/>
            <a:ext cx="3216590" cy="306644"/>
          </a:xfrm>
          <a:prstGeom prst="rect">
            <a:avLst/>
          </a:prstGeom>
        </p:spPr>
      </p:pic>
      <p:sp>
        <p:nvSpPr>
          <p:cNvPr id="8" name="Заголовок 1">
            <a:extLst>
              <a:ext uri="{FF2B5EF4-FFF2-40B4-BE49-F238E27FC236}">
                <a16:creationId xmlns:a16="http://schemas.microsoft.com/office/drawing/2014/main" id="{21B4AE8B-2091-403E-9697-4C5BB292F56E}"/>
              </a:ext>
            </a:extLst>
          </p:cNvPr>
          <p:cNvSpPr txBox="1">
            <a:spLocks noGrp="1"/>
          </p:cNvSpPr>
          <p:nvPr>
            <p:ph type="title"/>
          </p:nvPr>
        </p:nvSpPr>
        <p:spPr bwMode="auto">
          <a:xfrm>
            <a:off x="107504" y="0"/>
            <a:ext cx="8229600" cy="6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kern="0" dirty="0">
                <a:solidFill>
                  <a:srgbClr val="FF0000"/>
                </a:solidFill>
              </a:rPr>
              <a:t>What signs are the presence of the quasifission?</a:t>
            </a:r>
            <a:r>
              <a:rPr lang="en-US" kern="0" dirty="0"/>
              <a:t> </a:t>
            </a:r>
            <a:endParaRPr lang="ru-RU" kern="0" dirty="0"/>
          </a:p>
        </p:txBody>
      </p:sp>
      <p:pic>
        <p:nvPicPr>
          <p:cNvPr id="9" name="Рисунок 8">
            <a:extLst>
              <a:ext uri="{FF2B5EF4-FFF2-40B4-BE49-F238E27FC236}">
                <a16:creationId xmlns:a16="http://schemas.microsoft.com/office/drawing/2014/main" id="{2C108F29-9CAD-4F16-8D4B-F6186862C595}"/>
              </a:ext>
            </a:extLst>
          </p:cNvPr>
          <p:cNvPicPr>
            <a:picLocks noChangeAspect="1"/>
          </p:cNvPicPr>
          <p:nvPr/>
        </p:nvPicPr>
        <p:blipFill>
          <a:blip r:embed="rId4"/>
          <a:stretch>
            <a:fillRect/>
          </a:stretch>
        </p:blipFill>
        <p:spPr>
          <a:xfrm>
            <a:off x="4719472" y="1386932"/>
            <a:ext cx="4292621" cy="3258972"/>
          </a:xfrm>
          <a:prstGeom prst="rect">
            <a:avLst/>
          </a:prstGeom>
        </p:spPr>
      </p:pic>
      <p:sp>
        <p:nvSpPr>
          <p:cNvPr id="10" name="TextBox 9">
            <a:extLst>
              <a:ext uri="{FF2B5EF4-FFF2-40B4-BE49-F238E27FC236}">
                <a16:creationId xmlns:a16="http://schemas.microsoft.com/office/drawing/2014/main" id="{8E2C5567-6C3E-4526-BC5B-18AC10EF706B}"/>
              </a:ext>
            </a:extLst>
          </p:cNvPr>
          <p:cNvSpPr txBox="1"/>
          <p:nvPr/>
        </p:nvSpPr>
        <p:spPr>
          <a:xfrm>
            <a:off x="131907" y="4946670"/>
            <a:ext cx="8726170" cy="1631216"/>
          </a:xfrm>
          <a:prstGeom prst="rect">
            <a:avLst/>
          </a:prstGeom>
          <a:noFill/>
        </p:spPr>
        <p:txBody>
          <a:bodyPr wrap="square" rtlCol="0">
            <a:spAutoFit/>
          </a:bodyPr>
          <a:lstStyle/>
          <a:p>
            <a:r>
              <a:rPr lang="en-US" sz="2000" dirty="0">
                <a:solidFill>
                  <a:srgbClr val="FFFF00"/>
                </a:solidFill>
              </a:rPr>
              <a:t>The whole difference is not explained by only the difference in the fusion probabilities </a:t>
            </a:r>
            <a:r>
              <a:rPr lang="en-US" sz="2000" i="1" dirty="0">
                <a:solidFill>
                  <a:srgbClr val="FFFF00"/>
                </a:solidFill>
              </a:rPr>
              <a:t>P</a:t>
            </a:r>
            <a:r>
              <a:rPr lang="en-US" sz="2000" baseline="-25000" dirty="0">
                <a:solidFill>
                  <a:srgbClr val="FFFF00"/>
                </a:solidFill>
              </a:rPr>
              <a:t>CN</a:t>
            </a:r>
            <a:r>
              <a:rPr lang="en-US" sz="2000" dirty="0">
                <a:solidFill>
                  <a:srgbClr val="FFFF00"/>
                </a:solidFill>
              </a:rPr>
              <a:t>. The effect of the entrance channel is pronounced in the angular momentum distribution of the compound nucleus. The fission barrier decreases by the increase of the angular momentum of compound nucleus. </a:t>
            </a:r>
            <a:endParaRPr lang="ru-RU" sz="2000" baseline="-25000" dirty="0">
              <a:solidFill>
                <a:srgbClr val="FFFF00"/>
              </a:solidFill>
            </a:endParaRPr>
          </a:p>
        </p:txBody>
      </p:sp>
    </p:spTree>
    <p:extLst>
      <p:ext uri="{BB962C8B-B14F-4D97-AF65-F5344CB8AC3E}">
        <p14:creationId xmlns:p14="http://schemas.microsoft.com/office/powerpoint/2010/main" val="3473009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3"/>
          <a:stretch>
            <a:fillRect/>
          </a:stretch>
        </p:blipFill>
        <p:spPr>
          <a:xfrm>
            <a:off x="179512" y="1304029"/>
            <a:ext cx="3667417" cy="3432902"/>
          </a:xfrm>
          <a:prstGeom prst="rect">
            <a:avLst/>
          </a:prstGeom>
        </p:spPr>
      </p:pic>
      <p:sp>
        <p:nvSpPr>
          <p:cNvPr id="3" name="Заголовок 2"/>
          <p:cNvSpPr>
            <a:spLocks noGrp="1"/>
          </p:cNvSpPr>
          <p:nvPr>
            <p:ph type="title"/>
          </p:nvPr>
        </p:nvSpPr>
        <p:spPr>
          <a:xfrm>
            <a:off x="192728" y="261773"/>
            <a:ext cx="7949046" cy="386494"/>
          </a:xfrm>
        </p:spPr>
        <p:txBody>
          <a:bodyPr>
            <a:normAutofit fontScale="90000"/>
          </a:bodyPr>
          <a:lstStyle/>
          <a:p>
            <a:r>
              <a:rPr lang="en-US" sz="2100" dirty="0">
                <a:solidFill>
                  <a:srgbClr val="FF0000"/>
                </a:solidFill>
              </a:rPr>
              <a:t>Dependence of the fusion and survival probabilities on the excitation energy and angular momentum of compound nucleus.</a:t>
            </a:r>
          </a:p>
        </p:txBody>
      </p:sp>
      <p:sp>
        <p:nvSpPr>
          <p:cNvPr id="4" name="Номер слайда 3"/>
          <p:cNvSpPr>
            <a:spLocks noGrp="1"/>
          </p:cNvSpPr>
          <p:nvPr>
            <p:ph type="sldNum" sz="quarter" idx="11"/>
          </p:nvPr>
        </p:nvSpPr>
        <p:spPr>
          <a:xfrm>
            <a:off x="7434318" y="5454060"/>
            <a:ext cx="1383897" cy="162349"/>
          </a:xfrm>
        </p:spPr>
        <p:txBody>
          <a:bodyPr/>
          <a:lstStyle/>
          <a:p>
            <a:pPr>
              <a:defRPr/>
            </a:pPr>
            <a:fld id="{6431B255-D60B-4BCF-B03B-40B069D9820F}" type="slidenum">
              <a:rPr lang="ja-JP" altLang="ru-RU" smtClean="0"/>
              <a:pPr>
                <a:defRPr/>
              </a:pPr>
              <a:t>17</a:t>
            </a:fld>
            <a:endParaRPr lang="ru-RU" altLang="ja-JP" dirty="0"/>
          </a:p>
        </p:txBody>
      </p:sp>
      <p:sp>
        <p:nvSpPr>
          <p:cNvPr id="6" name="TextBox 5"/>
          <p:cNvSpPr txBox="1"/>
          <p:nvPr/>
        </p:nvSpPr>
        <p:spPr>
          <a:xfrm>
            <a:off x="3023828" y="965475"/>
            <a:ext cx="3096344" cy="338554"/>
          </a:xfrm>
          <a:prstGeom prst="rect">
            <a:avLst/>
          </a:prstGeom>
          <a:noFill/>
        </p:spPr>
        <p:txBody>
          <a:bodyPr wrap="square" rtlCol="0">
            <a:spAutoFit/>
          </a:bodyPr>
          <a:lstStyle/>
          <a:p>
            <a:r>
              <a:rPr lang="en-US" sz="1600" dirty="0"/>
              <a:t>Phys.Rev.C91, 064608 (2015)</a:t>
            </a:r>
          </a:p>
        </p:txBody>
      </p:sp>
      <p:graphicFrame>
        <p:nvGraphicFramePr>
          <p:cNvPr id="8" name="Объект 7"/>
          <p:cNvGraphicFramePr>
            <a:graphicFrameLocks noChangeAspect="1"/>
          </p:cNvGraphicFramePr>
          <p:nvPr>
            <p:extLst>
              <p:ext uri="{D42A27DB-BD31-4B8C-83A1-F6EECF244321}">
                <p14:modId xmlns:p14="http://schemas.microsoft.com/office/powerpoint/2010/main" val="48015862"/>
              </p:ext>
            </p:extLst>
          </p:nvPr>
        </p:nvGraphicFramePr>
        <p:xfrm>
          <a:off x="528648" y="5418036"/>
          <a:ext cx="2644338" cy="746411"/>
        </p:xfrm>
        <a:graphic>
          <a:graphicData uri="http://schemas.openxmlformats.org/presentationml/2006/ole">
            <mc:AlternateContent xmlns:mc="http://schemas.openxmlformats.org/markup-compatibility/2006">
              <mc:Choice xmlns:v="urn:schemas-microsoft-com:vml" Requires="v">
                <p:oleObj spid="_x0000_s57420" name="Equation" r:id="rId4" imgW="1574640" imgH="444240" progId="Equation.DSMT4">
                  <p:embed/>
                </p:oleObj>
              </mc:Choice>
              <mc:Fallback>
                <p:oleObj name="Equation" r:id="rId4" imgW="1574640" imgH="444240" progId="Equation.DSMT4">
                  <p:embed/>
                  <p:pic>
                    <p:nvPicPr>
                      <p:cNvPr id="8" name="Объект 7"/>
                      <p:cNvPicPr/>
                      <p:nvPr/>
                    </p:nvPicPr>
                    <p:blipFill>
                      <a:blip r:embed="rId5"/>
                      <a:stretch>
                        <a:fillRect/>
                      </a:stretch>
                    </p:blipFill>
                    <p:spPr>
                      <a:xfrm>
                        <a:off x="528648" y="5418036"/>
                        <a:ext cx="2644338" cy="746411"/>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9" name="TextBox 8"/>
              <p:cNvSpPr txBox="1"/>
              <p:nvPr/>
            </p:nvSpPr>
            <p:spPr>
              <a:xfrm>
                <a:off x="4122061" y="4706524"/>
                <a:ext cx="4751299" cy="8771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800" i="1" smtClean="0">
                          <a:solidFill>
                            <a:srgbClr val="FFFF00"/>
                          </a:solidFill>
                          <a:latin typeface="Cambria Math"/>
                        </a:rPr>
                        <m:t>σ</m:t>
                      </m:r>
                      <m:r>
                        <a:rPr lang="en-US" sz="1800" i="1" baseline="-25000">
                          <a:solidFill>
                            <a:srgbClr val="FFFF00"/>
                          </a:solidFill>
                          <a:latin typeface="Cambria Math"/>
                        </a:rPr>
                        <m:t>𝐸𝑅</m:t>
                      </m:r>
                      <m:r>
                        <a:rPr lang="en-US" sz="1800" i="1">
                          <a:solidFill>
                            <a:srgbClr val="FFFF00"/>
                          </a:solidFill>
                          <a:latin typeface="Cambria Math"/>
                        </a:rPr>
                        <m:t>=</m:t>
                      </m:r>
                      <m:nary>
                        <m:naryPr>
                          <m:chr m:val="∑"/>
                          <m:ctrlPr>
                            <a:rPr lang="pt-BR" sz="1800" i="1">
                              <a:solidFill>
                                <a:srgbClr val="FFFF00"/>
                              </a:solidFill>
                              <a:latin typeface="Cambria Math" panose="02040503050406030204" pitchFamily="18" charset="0"/>
                            </a:rPr>
                          </m:ctrlPr>
                        </m:naryPr>
                        <m:sub>
                          <m:r>
                            <a:rPr lang="en-US" sz="1800" i="1">
                              <a:solidFill>
                                <a:srgbClr val="FFFF00"/>
                              </a:solidFill>
                              <a:latin typeface="Cambria Math"/>
                            </a:rPr>
                            <m:t>𝑙</m:t>
                          </m:r>
                          <m:r>
                            <a:rPr lang="pt-BR" sz="1800" i="1">
                              <a:solidFill>
                                <a:srgbClr val="FFFF00"/>
                              </a:solidFill>
                              <a:latin typeface="Cambria Math"/>
                            </a:rPr>
                            <m:t>=</m:t>
                          </m:r>
                          <m:r>
                            <a:rPr lang="en-US" sz="1800" i="1">
                              <a:solidFill>
                                <a:srgbClr val="FFFF00"/>
                              </a:solidFill>
                              <a:latin typeface="Cambria Math"/>
                            </a:rPr>
                            <m:t>0</m:t>
                          </m:r>
                        </m:sub>
                        <m:sup>
                          <m:r>
                            <a:rPr lang="en-US" sz="1800" i="1">
                              <a:solidFill>
                                <a:srgbClr val="FFFF00"/>
                              </a:solidFill>
                              <a:latin typeface="Cambria Math"/>
                            </a:rPr>
                            <m:t>𝑙</m:t>
                          </m:r>
                          <m:r>
                            <a:rPr lang="en-US" sz="1800" i="1" baseline="-25000">
                              <a:solidFill>
                                <a:srgbClr val="FFFF00"/>
                              </a:solidFill>
                              <a:latin typeface="Cambria Math"/>
                            </a:rPr>
                            <m:t>𝑑</m:t>
                          </m:r>
                        </m:sup>
                        <m:e>
                          <m:d>
                            <m:dPr>
                              <m:ctrlPr>
                                <a:rPr lang="pt-BR" sz="1800" i="1">
                                  <a:solidFill>
                                    <a:srgbClr val="FFFF00"/>
                                  </a:solidFill>
                                  <a:latin typeface="Cambria Math" panose="02040503050406030204" pitchFamily="18" charset="0"/>
                                </a:rPr>
                              </m:ctrlPr>
                            </m:dPr>
                            <m:e>
                              <m:r>
                                <a:rPr lang="en-US" sz="1800" i="1">
                                  <a:solidFill>
                                    <a:srgbClr val="FFFF00"/>
                                  </a:solidFill>
                                  <a:latin typeface="Cambria Math"/>
                                </a:rPr>
                                <m:t>2</m:t>
                              </m:r>
                              <m:r>
                                <a:rPr lang="en-US" sz="1800" i="1">
                                  <a:solidFill>
                                    <a:srgbClr val="FFFF00"/>
                                  </a:solidFill>
                                  <a:latin typeface="Cambria Math"/>
                                </a:rPr>
                                <m:t>𝑙</m:t>
                              </m:r>
                              <m:r>
                                <a:rPr lang="pt-BR" sz="1800" i="1">
                                  <a:solidFill>
                                    <a:srgbClr val="FFFF00"/>
                                  </a:solidFill>
                                  <a:latin typeface="Cambria Math"/>
                                </a:rPr>
                                <m:t>+</m:t>
                              </m:r>
                              <m:r>
                                <a:rPr lang="en-US" sz="1800" i="1">
                                  <a:solidFill>
                                    <a:srgbClr val="FFFF00"/>
                                  </a:solidFill>
                                  <a:latin typeface="Cambria Math"/>
                                </a:rPr>
                                <m:t>1)</m:t>
                              </m:r>
                              <m:sSubSup>
                                <m:sSubSupPr>
                                  <m:ctrlPr>
                                    <a:rPr lang="en-US" sz="1800" i="1">
                                      <a:solidFill>
                                        <a:srgbClr val="FFFF00"/>
                                      </a:solidFill>
                                      <a:latin typeface="Cambria Math" panose="02040503050406030204" pitchFamily="18" charset="0"/>
                                      <a:ea typeface="Cambria Math"/>
                                    </a:rPr>
                                  </m:ctrlPr>
                                </m:sSubSupPr>
                                <m:e>
                                  <m:r>
                                    <a:rPr lang="en-US" sz="1800" i="1">
                                      <a:solidFill>
                                        <a:srgbClr val="FFFF00"/>
                                      </a:solidFill>
                                      <a:latin typeface="Cambria Math"/>
                                      <a:ea typeface="Cambria Math"/>
                                    </a:rPr>
                                    <m:t>𝜎</m:t>
                                  </m:r>
                                </m:e>
                                <m:sub>
                                  <m:r>
                                    <a:rPr lang="en-US" sz="1800" i="1">
                                      <a:solidFill>
                                        <a:srgbClr val="FFFF00"/>
                                      </a:solidFill>
                                      <a:latin typeface="Cambria Math"/>
                                      <a:ea typeface="Cambria Math"/>
                                    </a:rPr>
                                    <m:t>𝑙</m:t>
                                  </m:r>
                                </m:sub>
                                <m:sup>
                                  <m:r>
                                    <a:rPr lang="en-US" sz="1800" i="1">
                                      <a:solidFill>
                                        <a:srgbClr val="FFFF00"/>
                                      </a:solidFill>
                                      <a:latin typeface="Cambria Math"/>
                                      <a:ea typeface="Cambria Math"/>
                                    </a:rPr>
                                    <m:t>𝑓𝑢𝑠</m:t>
                                  </m:r>
                                </m:sup>
                              </m:sSubSup>
                              <m:d>
                                <m:dPr>
                                  <m:ctrlPr>
                                    <a:rPr lang="en-US" sz="1800" i="1">
                                      <a:solidFill>
                                        <a:srgbClr val="FFFF00"/>
                                      </a:solidFill>
                                      <a:latin typeface="Cambria Math" panose="02040503050406030204" pitchFamily="18" charset="0"/>
                                      <a:ea typeface="Cambria Math"/>
                                    </a:rPr>
                                  </m:ctrlPr>
                                </m:dPr>
                                <m:e>
                                  <m:r>
                                    <a:rPr lang="en-US" sz="1800" i="1">
                                      <a:solidFill>
                                        <a:srgbClr val="FFFF00"/>
                                      </a:solidFill>
                                      <a:latin typeface="Cambria Math"/>
                                      <a:ea typeface="Cambria Math"/>
                                    </a:rPr>
                                    <m:t>𝐸</m:t>
                                  </m:r>
                                  <m:r>
                                    <a:rPr lang="en-US" sz="1800" i="1">
                                      <a:solidFill>
                                        <a:srgbClr val="FFFF00"/>
                                      </a:solidFill>
                                      <a:latin typeface="Cambria Math"/>
                                      <a:ea typeface="Cambria Math"/>
                                    </a:rPr>
                                    <m:t>,</m:t>
                                  </m:r>
                                  <m:r>
                                    <a:rPr lang="en-US" sz="1800" i="1">
                                      <a:solidFill>
                                        <a:srgbClr val="FFFF00"/>
                                      </a:solidFill>
                                      <a:latin typeface="Cambria Math"/>
                                      <a:ea typeface="Cambria Math"/>
                                    </a:rPr>
                                    <m:t>𝑙</m:t>
                                  </m:r>
                                </m:e>
                              </m:d>
                              <m:r>
                                <a:rPr lang="en-US" sz="1800" i="1">
                                  <a:solidFill>
                                    <a:srgbClr val="FFFF00"/>
                                  </a:solidFill>
                                  <a:latin typeface="Cambria Math"/>
                                  <a:ea typeface="Cambria Math"/>
                                </a:rPr>
                                <m:t>𝑊</m:t>
                              </m:r>
                              <m:r>
                                <m:rPr>
                                  <m:nor/>
                                </m:rPr>
                                <a:rPr lang="en-US" sz="1800" baseline="-25000">
                                  <a:solidFill>
                                    <a:srgbClr val="FFFF00"/>
                                  </a:solidFill>
                                  <a:latin typeface="Cambria Math"/>
                                  <a:ea typeface="Cambria Math"/>
                                </a:rPr>
                                <m:t>surv</m:t>
                              </m:r>
                              <m:r>
                                <m:rPr>
                                  <m:nor/>
                                </m:rPr>
                                <a:rPr lang="en-US" sz="1800">
                                  <a:solidFill>
                                    <a:srgbClr val="FFFF00"/>
                                  </a:solidFill>
                                  <a:latin typeface="Cambria Math"/>
                                  <a:ea typeface="Cambria Math"/>
                                </a:rPr>
                                <m:t>(</m:t>
                              </m:r>
                              <m:r>
                                <m:rPr>
                                  <m:nor/>
                                </m:rPr>
                                <a:rPr lang="en-US" sz="1800">
                                  <a:solidFill>
                                    <a:srgbClr val="FFFF00"/>
                                  </a:solidFill>
                                  <a:latin typeface="Cambria Math"/>
                                  <a:ea typeface="Cambria Math"/>
                                </a:rPr>
                                <m:t>E</m:t>
                              </m:r>
                              <m:r>
                                <m:rPr>
                                  <m:nor/>
                                </m:rPr>
                                <a:rPr lang="en-US" sz="1800">
                                  <a:solidFill>
                                    <a:srgbClr val="FFFF00"/>
                                  </a:solidFill>
                                  <a:latin typeface="Cambria Math"/>
                                  <a:ea typeface="Cambria Math"/>
                                </a:rPr>
                                <m:t>,</m:t>
                              </m:r>
                              <m:r>
                                <m:rPr>
                                  <m:nor/>
                                </m:rPr>
                                <a:rPr lang="en-US" sz="1800">
                                  <a:solidFill>
                                    <a:srgbClr val="FFFF00"/>
                                  </a:solidFill>
                                  <a:latin typeface="Cambria Math"/>
                                  <a:ea typeface="Cambria Math"/>
                                </a:rPr>
                                <m:t>l</m:t>
                              </m:r>
                            </m:e>
                          </m:d>
                        </m:e>
                      </m:nary>
                    </m:oMath>
                  </m:oMathPara>
                </a14:m>
                <a:endParaRPr lang="ru-RU" sz="1800" dirty="0">
                  <a:solidFill>
                    <a:srgbClr val="FFFF00"/>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4122061" y="4706524"/>
                <a:ext cx="4751299" cy="877100"/>
              </a:xfrm>
              <a:prstGeom prst="rect">
                <a:avLst/>
              </a:prstGeom>
              <a:blipFill>
                <a:blip r:embed="rId6"/>
                <a:stretch>
                  <a:fillRect/>
                </a:stretch>
              </a:blipFill>
            </p:spPr>
            <p:txBody>
              <a:bodyPr/>
              <a:lstStyle/>
              <a:p>
                <a:r>
                  <a:rPr lang="ru-RU">
                    <a:noFill/>
                  </a:rPr>
                  <a:t> </a:t>
                </a:r>
              </a:p>
            </p:txBody>
          </p:sp>
        </mc:Fallback>
      </mc:AlternateContent>
      <p:pic>
        <p:nvPicPr>
          <p:cNvPr id="11" name="Объект 4"/>
          <p:cNvPicPr>
            <a:picLocks noChangeAspect="1"/>
          </p:cNvPicPr>
          <p:nvPr/>
        </p:nvPicPr>
        <p:blipFill>
          <a:blip r:embed="rId7"/>
          <a:stretch>
            <a:fillRect/>
          </a:stretch>
        </p:blipFill>
        <p:spPr>
          <a:xfrm>
            <a:off x="5217539" y="1408592"/>
            <a:ext cx="3766838" cy="3427495"/>
          </a:xfrm>
          <a:prstGeom prst="rect">
            <a:avLst/>
          </a:prstGeom>
        </p:spPr>
      </p:pic>
      <mc:AlternateContent xmlns:mc="http://schemas.openxmlformats.org/markup-compatibility/2006">
        <mc:Choice xmlns:a14="http://schemas.microsoft.com/office/drawing/2010/main" Requires="a14">
          <p:sp>
            <p:nvSpPr>
              <p:cNvPr id="12" name="TextBox 11"/>
              <p:cNvSpPr txBox="1"/>
              <p:nvPr/>
            </p:nvSpPr>
            <p:spPr>
              <a:xfrm>
                <a:off x="-420427" y="4929056"/>
                <a:ext cx="5358652" cy="4889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smtClean="0">
                              <a:solidFill>
                                <a:srgbClr val="FFFF00"/>
                              </a:solidFill>
                              <a:latin typeface="Cambria Math" panose="02040503050406030204" pitchFamily="18" charset="0"/>
                              <a:ea typeface="Cambria Math"/>
                            </a:rPr>
                          </m:ctrlPr>
                        </m:sSubSupPr>
                        <m:e>
                          <m:r>
                            <a:rPr lang="en-US" sz="2100" i="1">
                              <a:solidFill>
                                <a:srgbClr val="FFFF00"/>
                              </a:solidFill>
                              <a:latin typeface="Cambria Math"/>
                              <a:ea typeface="Cambria Math"/>
                            </a:rPr>
                            <m:t>𝜎</m:t>
                          </m:r>
                        </m:e>
                        <m:sub>
                          <m:r>
                            <a:rPr lang="en-US" sz="2100" i="1">
                              <a:solidFill>
                                <a:srgbClr val="FFFF00"/>
                              </a:solidFill>
                              <a:latin typeface="Cambria Math"/>
                              <a:ea typeface="Cambria Math"/>
                            </a:rPr>
                            <m:t>𝑙</m:t>
                          </m:r>
                        </m:sub>
                        <m:sup>
                          <m:r>
                            <a:rPr lang="en-US" sz="2100" i="1">
                              <a:solidFill>
                                <a:srgbClr val="FFFF00"/>
                              </a:solidFill>
                              <a:latin typeface="Cambria Math"/>
                              <a:ea typeface="Cambria Math"/>
                            </a:rPr>
                            <m:t>𝑓𝑢𝑠</m:t>
                          </m:r>
                        </m:sup>
                      </m:sSubSup>
                      <m:d>
                        <m:dPr>
                          <m:ctrlPr>
                            <a:rPr lang="en-US" sz="2100" i="1">
                              <a:solidFill>
                                <a:srgbClr val="FFFF00"/>
                              </a:solidFill>
                              <a:latin typeface="Cambria Math" panose="02040503050406030204" pitchFamily="18" charset="0"/>
                              <a:ea typeface="Cambria Math"/>
                            </a:rPr>
                          </m:ctrlPr>
                        </m:dPr>
                        <m:e>
                          <m:r>
                            <a:rPr lang="en-US" sz="2100" i="1">
                              <a:solidFill>
                                <a:srgbClr val="FFFF00"/>
                              </a:solidFill>
                              <a:latin typeface="Cambria Math"/>
                              <a:ea typeface="Cambria Math"/>
                            </a:rPr>
                            <m:t>𝐸</m:t>
                          </m:r>
                          <m:r>
                            <a:rPr lang="en-US" sz="2100" i="1">
                              <a:solidFill>
                                <a:srgbClr val="FFFF00"/>
                              </a:solidFill>
                              <a:latin typeface="Cambria Math"/>
                              <a:ea typeface="Cambria Math"/>
                            </a:rPr>
                            <m:t>,</m:t>
                          </m:r>
                          <m:r>
                            <a:rPr lang="en-US" sz="2100" i="1">
                              <a:solidFill>
                                <a:srgbClr val="FFFF00"/>
                              </a:solidFill>
                              <a:latin typeface="Cambria Math"/>
                              <a:ea typeface="Cambria Math"/>
                            </a:rPr>
                            <m:t>𝑙</m:t>
                          </m:r>
                        </m:e>
                      </m:d>
                      <m:r>
                        <a:rPr lang="en-US" sz="2100" i="1">
                          <a:solidFill>
                            <a:srgbClr val="FFFF00"/>
                          </a:solidFill>
                          <a:latin typeface="Cambria Math"/>
                        </a:rPr>
                        <m:t>=</m:t>
                      </m:r>
                      <m:sSubSup>
                        <m:sSubSupPr>
                          <m:ctrlPr>
                            <a:rPr lang="en-US" sz="2100" i="1">
                              <a:solidFill>
                                <a:srgbClr val="FFFF00"/>
                              </a:solidFill>
                              <a:latin typeface="Cambria Math" panose="02040503050406030204" pitchFamily="18" charset="0"/>
                              <a:ea typeface="Cambria Math"/>
                            </a:rPr>
                          </m:ctrlPr>
                        </m:sSubSupPr>
                        <m:e>
                          <m:r>
                            <a:rPr lang="en-US" sz="2100" i="1">
                              <a:solidFill>
                                <a:srgbClr val="FFFF00"/>
                              </a:solidFill>
                              <a:latin typeface="Cambria Math"/>
                              <a:ea typeface="Cambria Math"/>
                            </a:rPr>
                            <m:t>𝜎</m:t>
                          </m:r>
                        </m:e>
                        <m:sub>
                          <m:r>
                            <a:rPr lang="en-US" sz="2100" i="1">
                              <a:solidFill>
                                <a:srgbClr val="FFFF00"/>
                              </a:solidFill>
                              <a:latin typeface="Cambria Math"/>
                              <a:ea typeface="Cambria Math"/>
                            </a:rPr>
                            <m:t>𝑙</m:t>
                          </m:r>
                        </m:sub>
                        <m:sup>
                          <m:r>
                            <a:rPr lang="en-US" sz="2100" i="1">
                              <a:solidFill>
                                <a:srgbClr val="FFFF00"/>
                              </a:solidFill>
                              <a:latin typeface="Cambria Math"/>
                              <a:ea typeface="Cambria Math"/>
                            </a:rPr>
                            <m:t>𝑐𝑎𝑝𝑡𝑢𝑟𝑒</m:t>
                          </m:r>
                        </m:sup>
                      </m:sSubSup>
                      <m:d>
                        <m:dPr>
                          <m:ctrlPr>
                            <a:rPr lang="en-US" sz="2100" i="1">
                              <a:solidFill>
                                <a:srgbClr val="FFFF00"/>
                              </a:solidFill>
                              <a:latin typeface="Cambria Math" panose="02040503050406030204" pitchFamily="18" charset="0"/>
                              <a:ea typeface="Cambria Math"/>
                            </a:rPr>
                          </m:ctrlPr>
                        </m:dPr>
                        <m:e>
                          <m:r>
                            <a:rPr lang="en-US" sz="2100" i="1">
                              <a:solidFill>
                                <a:srgbClr val="FFFF00"/>
                              </a:solidFill>
                              <a:latin typeface="Cambria Math"/>
                              <a:ea typeface="Cambria Math"/>
                            </a:rPr>
                            <m:t>𝐸</m:t>
                          </m:r>
                          <m:r>
                            <a:rPr lang="en-US" sz="2100" i="1">
                              <a:solidFill>
                                <a:srgbClr val="FFFF00"/>
                              </a:solidFill>
                              <a:latin typeface="Cambria Math"/>
                              <a:ea typeface="Cambria Math"/>
                            </a:rPr>
                            <m:t>,</m:t>
                          </m:r>
                          <m:r>
                            <a:rPr lang="en-US" sz="2100" i="1">
                              <a:solidFill>
                                <a:srgbClr val="FFFF00"/>
                              </a:solidFill>
                              <a:latin typeface="Cambria Math"/>
                              <a:ea typeface="Cambria Math"/>
                            </a:rPr>
                            <m:t>𝑙</m:t>
                          </m:r>
                        </m:e>
                      </m:d>
                      <m:r>
                        <a:rPr lang="en-US" sz="2100" i="1">
                          <a:solidFill>
                            <a:srgbClr val="FFFF00"/>
                          </a:solidFill>
                          <a:latin typeface="Cambria Math"/>
                          <a:ea typeface="Cambria Math"/>
                        </a:rPr>
                        <m:t>𝑃</m:t>
                      </m:r>
                      <m:r>
                        <m:rPr>
                          <m:sty m:val="p"/>
                        </m:rPr>
                        <a:rPr lang="en-US" sz="2100" baseline="-25000">
                          <a:solidFill>
                            <a:srgbClr val="FFFF00"/>
                          </a:solidFill>
                          <a:latin typeface="Cambria Math"/>
                          <a:ea typeface="Cambria Math"/>
                        </a:rPr>
                        <m:t>CN</m:t>
                      </m:r>
                      <m:d>
                        <m:dPr>
                          <m:ctrlPr>
                            <a:rPr lang="en-US" sz="2100" i="1">
                              <a:solidFill>
                                <a:srgbClr val="FFFF00"/>
                              </a:solidFill>
                              <a:latin typeface="Cambria Math" panose="02040503050406030204" pitchFamily="18" charset="0"/>
                              <a:ea typeface="Cambria Math"/>
                            </a:rPr>
                          </m:ctrlPr>
                        </m:dPr>
                        <m:e>
                          <m:r>
                            <a:rPr lang="en-US" sz="2100" i="1">
                              <a:solidFill>
                                <a:srgbClr val="FFFF00"/>
                              </a:solidFill>
                              <a:latin typeface="Cambria Math"/>
                              <a:ea typeface="Cambria Math"/>
                            </a:rPr>
                            <m:t>𝐸</m:t>
                          </m:r>
                          <m:r>
                            <a:rPr lang="en-US" sz="2100" i="1">
                              <a:solidFill>
                                <a:srgbClr val="FFFF00"/>
                              </a:solidFill>
                              <a:latin typeface="Cambria Math"/>
                              <a:ea typeface="Cambria Math"/>
                            </a:rPr>
                            <m:t>,</m:t>
                          </m:r>
                          <m:r>
                            <a:rPr lang="en-US" sz="2100" i="1">
                              <a:solidFill>
                                <a:srgbClr val="FFFF00"/>
                              </a:solidFill>
                              <a:latin typeface="Cambria Math"/>
                              <a:ea typeface="Cambria Math"/>
                            </a:rPr>
                            <m:t>𝑙</m:t>
                          </m:r>
                        </m:e>
                      </m:d>
                    </m:oMath>
                  </m:oMathPara>
                </a14:m>
                <a:endParaRPr lang="ru-RU" sz="2100" baseline="-25000" dirty="0">
                  <a:solidFill>
                    <a:srgbClr val="FFFF00"/>
                  </a:solidFill>
                </a:endParaRPr>
              </a:p>
            </p:txBody>
          </p:sp>
        </mc:Choice>
        <mc:Fallback>
          <p:sp>
            <p:nvSpPr>
              <p:cNvPr id="12" name="TextBox 11"/>
              <p:cNvSpPr txBox="1">
                <a:spLocks noRot="1" noChangeAspect="1" noMove="1" noResize="1" noEditPoints="1" noAdjustHandles="1" noChangeArrowheads="1" noChangeShapeType="1" noTextEdit="1"/>
              </p:cNvSpPr>
              <p:nvPr/>
            </p:nvSpPr>
            <p:spPr>
              <a:xfrm>
                <a:off x="-420427" y="4929056"/>
                <a:ext cx="5358652" cy="488980"/>
              </a:xfrm>
              <a:prstGeom prst="rect">
                <a:avLst/>
              </a:prstGeom>
              <a:blipFill>
                <a:blip r:embed="rId8"/>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415623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 y="197713"/>
            <a:ext cx="9144000" cy="6385187"/>
          </a:xfrm>
        </p:spPr>
      </p:pic>
    </p:spTree>
    <p:extLst>
      <p:ext uri="{BB962C8B-B14F-4D97-AF65-F5344CB8AC3E}">
        <p14:creationId xmlns:p14="http://schemas.microsoft.com/office/powerpoint/2010/main" val="1970712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Содержимое 5" descr="GrSpherasE190L50.jpg"/>
          <p:cNvPicPr>
            <a:picLocks noGrp="1" noChangeAspect="1"/>
          </p:cNvPicPr>
          <p:nvPr>
            <p:ph idx="1"/>
          </p:nvPr>
        </p:nvPicPr>
        <p:blipFill>
          <a:blip r:embed="rId2" cstate="print"/>
          <a:srcRect/>
          <a:stretch>
            <a:fillRect/>
          </a:stretch>
        </p:blipFill>
        <p:spPr>
          <a:xfrm>
            <a:off x="0" y="1071563"/>
            <a:ext cx="8715375" cy="6051550"/>
          </a:xfrm>
        </p:spPr>
      </p:pic>
      <p:sp>
        <p:nvSpPr>
          <p:cNvPr id="66563" name="Заголовок 1"/>
          <p:cNvSpPr>
            <a:spLocks noGrp="1"/>
          </p:cNvSpPr>
          <p:nvPr>
            <p:ph type="title"/>
          </p:nvPr>
        </p:nvSpPr>
        <p:spPr>
          <a:xfrm>
            <a:off x="285750" y="0"/>
            <a:ext cx="7000875" cy="1143000"/>
          </a:xfrm>
        </p:spPr>
        <p:txBody>
          <a:bodyPr/>
          <a:lstStyle/>
          <a:p>
            <a:r>
              <a:rPr lang="en-US" sz="2400" dirty="0"/>
              <a:t>Evolution of the mass </a:t>
            </a:r>
            <a:r>
              <a:rPr lang="en-US" sz="2400" dirty="0" err="1"/>
              <a:t>distributioin</a:t>
            </a:r>
            <a:r>
              <a:rPr lang="en-US" sz="2400" dirty="0"/>
              <a:t> of quasifission fragments</a:t>
            </a:r>
            <a:endParaRPr lang="ru-RU" sz="2400" dirty="0"/>
          </a:p>
        </p:txBody>
      </p:sp>
      <p:sp>
        <p:nvSpPr>
          <p:cNvPr id="44036" name="Номер слайда 3"/>
          <p:cNvSpPr>
            <a:spLocks noGrp="1"/>
          </p:cNvSpPr>
          <p:nvPr>
            <p:ph type="sldNum" sz="quarter" idx="12"/>
          </p:nvPr>
        </p:nvSpPr>
        <p:spPr/>
        <p:txBody>
          <a:bodyPr/>
          <a:lstStyle/>
          <a:p>
            <a:pPr>
              <a:defRPr/>
            </a:pPr>
            <a:fld id="{C22D2A1E-6E03-4259-9EB9-B17591F9B35E}" type="slidenum">
              <a:rPr lang="ja-JP" altLang="ru-RU" smtClean="0"/>
              <a:pPr>
                <a:defRPr/>
              </a:pPr>
              <a:t>19</a:t>
            </a:fld>
            <a:endParaRPr lang="ru-RU" altLang="ja-JP"/>
          </a:p>
        </p:txBody>
      </p:sp>
      <p:pic>
        <p:nvPicPr>
          <p:cNvPr id="66565" name="Picture 4"/>
          <p:cNvPicPr>
            <a:picLocks noChangeAspect="1" noChangeArrowheads="1"/>
          </p:cNvPicPr>
          <p:nvPr/>
        </p:nvPicPr>
        <p:blipFill>
          <a:blip r:embed="rId3" cstate="print"/>
          <a:srcRect/>
          <a:stretch>
            <a:fillRect/>
          </a:stretch>
        </p:blipFill>
        <p:spPr bwMode="auto">
          <a:xfrm>
            <a:off x="7572375" y="0"/>
            <a:ext cx="1571625" cy="876300"/>
          </a:xfrm>
          <a:prstGeom prst="rect">
            <a:avLst/>
          </a:prstGeom>
          <a:noFill/>
          <a:ln w="9525" algn="ctr">
            <a:noFill/>
            <a:miter lim="800000"/>
            <a:headEnd/>
            <a:tailEnd/>
          </a:ln>
        </p:spPr>
      </p:pic>
    </p:spTree>
    <p:extLst>
      <p:ext uri="{BB962C8B-B14F-4D97-AF65-F5344CB8AC3E}">
        <p14:creationId xmlns:p14="http://schemas.microsoft.com/office/powerpoint/2010/main" val="1357592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1143000"/>
          </a:xfrm>
          <a:solidFill>
            <a:schemeClr val="accent2"/>
          </a:solidFill>
          <a:ln>
            <a:solidFill>
              <a:srgbClr val="0000FF"/>
            </a:solidFill>
            <a:miter lim="800000"/>
            <a:headEnd/>
            <a:tailEnd/>
          </a:ln>
        </p:spPr>
        <p:txBody>
          <a:bodyPr/>
          <a:lstStyle/>
          <a:p>
            <a:pPr eaLnBrk="1" hangingPunct="1"/>
            <a:r>
              <a:rPr lang="en-US" altLang="ja-JP" sz="2800" dirty="0">
                <a:solidFill>
                  <a:schemeClr val="bg1"/>
                </a:solidFill>
                <a:ea typeface="ＭＳ Ｐゴシック" pitchFamily="34" charset="-128"/>
              </a:rPr>
              <a:t>Content</a:t>
            </a:r>
            <a:r>
              <a:rPr lang="ru-RU" altLang="ja-JP" sz="2400" dirty="0">
                <a:solidFill>
                  <a:schemeClr val="bg1"/>
                </a:solidFill>
              </a:rPr>
              <a:t> </a:t>
            </a:r>
            <a:endParaRPr lang="ru-RU" altLang="ja-JP" sz="2400" dirty="0">
              <a:solidFill>
                <a:schemeClr val="bg1"/>
              </a:solidFill>
              <a:latin typeface="Times New Roman" pitchFamily="18" charset="0"/>
            </a:endParaRPr>
          </a:p>
        </p:txBody>
      </p:sp>
      <p:sp>
        <p:nvSpPr>
          <p:cNvPr id="11267" name="Rectangle 3"/>
          <p:cNvSpPr>
            <a:spLocks noGrp="1" noChangeArrowheads="1"/>
          </p:cNvSpPr>
          <p:nvPr>
            <p:ph idx="1"/>
          </p:nvPr>
        </p:nvSpPr>
        <p:spPr>
          <a:xfrm>
            <a:off x="0" y="1143000"/>
            <a:ext cx="9144000" cy="5715000"/>
          </a:xfrm>
          <a:gradFill>
            <a:gsLst>
              <a:gs pos="0">
                <a:schemeClr val="accent2"/>
              </a:gs>
              <a:gs pos="84000">
                <a:schemeClr val="accent1">
                  <a:shade val="67500"/>
                  <a:satMod val="115000"/>
                </a:schemeClr>
              </a:gs>
              <a:gs pos="100000">
                <a:schemeClr val="accent1">
                  <a:shade val="100000"/>
                  <a:satMod val="115000"/>
                </a:schemeClr>
              </a:gs>
            </a:gsLst>
            <a:lin ang="5400000" scaled="0"/>
          </a:gradFill>
        </p:spPr>
        <p:txBody>
          <a:bodyPr/>
          <a:lstStyle/>
          <a:p>
            <a:pPr marL="812800" indent="-812800" eaLnBrk="1" hangingPunct="1">
              <a:lnSpc>
                <a:spcPct val="80000"/>
              </a:lnSpc>
              <a:buFontTx/>
              <a:buNone/>
            </a:pPr>
            <a:endParaRPr lang="ru-RU" altLang="ja-JP" sz="2000" dirty="0">
              <a:solidFill>
                <a:srgbClr val="0000FF"/>
              </a:solidFill>
            </a:endParaRPr>
          </a:p>
          <a:p>
            <a:pPr eaLnBrk="1" hangingPunct="1">
              <a:lnSpc>
                <a:spcPct val="80000"/>
              </a:lnSpc>
              <a:buFont typeface="Wingdings" pitchFamily="2" charset="2"/>
              <a:buChar char="§"/>
            </a:pPr>
            <a:r>
              <a:rPr lang="en-US" altLang="ja-JP" sz="2000" dirty="0">
                <a:solidFill>
                  <a:srgbClr val="FFC000"/>
                </a:solidFill>
                <a:ea typeface="ＭＳ Ｐゴシック" pitchFamily="34" charset="-128"/>
              </a:rPr>
              <a:t>Introduction</a:t>
            </a:r>
          </a:p>
          <a:p>
            <a:pPr eaLnBrk="1" hangingPunct="1">
              <a:lnSpc>
                <a:spcPct val="80000"/>
              </a:lnSpc>
              <a:buFont typeface="Wingdings" pitchFamily="2" charset="2"/>
              <a:buChar char="§"/>
            </a:pPr>
            <a:endParaRPr lang="en-US" altLang="ja-JP" sz="2000" dirty="0">
              <a:solidFill>
                <a:srgbClr val="FFC000"/>
              </a:solidFill>
              <a:ea typeface="ＭＳ Ｐゴシック" pitchFamily="34" charset="-128"/>
            </a:endParaRPr>
          </a:p>
          <a:p>
            <a:pPr eaLnBrk="1" hangingPunct="1">
              <a:lnSpc>
                <a:spcPct val="80000"/>
              </a:lnSpc>
              <a:buFont typeface="Wingdings" pitchFamily="2" charset="2"/>
              <a:buChar char="§"/>
            </a:pPr>
            <a:r>
              <a:rPr lang="en-US" altLang="ja-JP" sz="2000" dirty="0">
                <a:solidFill>
                  <a:srgbClr val="FFC000"/>
                </a:solidFill>
                <a:ea typeface="ＭＳ Ｐゴシック" pitchFamily="34" charset="-128"/>
              </a:rPr>
              <a:t>The appearance of quasifission as a hindrance to complete fusion</a:t>
            </a:r>
          </a:p>
          <a:p>
            <a:pPr eaLnBrk="1" hangingPunct="1">
              <a:lnSpc>
                <a:spcPct val="80000"/>
              </a:lnSpc>
              <a:buFont typeface="Wingdings" pitchFamily="2" charset="2"/>
              <a:buChar char="§"/>
            </a:pPr>
            <a:endParaRPr lang="en-US" altLang="ja-JP" sz="2000" dirty="0">
              <a:solidFill>
                <a:srgbClr val="FFC000"/>
              </a:solidFill>
              <a:ea typeface="ＭＳ Ｐゴシック" pitchFamily="34" charset="-128"/>
            </a:endParaRPr>
          </a:p>
          <a:p>
            <a:pPr eaLnBrk="1" hangingPunct="1">
              <a:lnSpc>
                <a:spcPct val="80000"/>
              </a:lnSpc>
              <a:buFont typeface="Wingdings" pitchFamily="2" charset="2"/>
              <a:buChar char="§"/>
            </a:pPr>
            <a:r>
              <a:rPr lang="en-US" altLang="ja-JP" sz="2000" dirty="0">
                <a:solidFill>
                  <a:srgbClr val="FFC000"/>
                </a:solidFill>
                <a:ea typeface="ＭＳ Ｐゴシック" pitchFamily="34" charset="-128"/>
              </a:rPr>
              <a:t>Difficulties in determination of the quasifission contribution in the data of </a:t>
            </a:r>
            <a:r>
              <a:rPr lang="en-US" altLang="ja-JP" sz="2000" dirty="0" err="1">
                <a:solidFill>
                  <a:srgbClr val="FFC000"/>
                </a:solidFill>
                <a:ea typeface="ＭＳ Ｐゴシック" pitchFamily="34" charset="-128"/>
              </a:rPr>
              <a:t>fissionlike</a:t>
            </a:r>
            <a:r>
              <a:rPr lang="en-US" altLang="ja-JP" sz="2000" dirty="0">
                <a:solidFill>
                  <a:srgbClr val="FFC000"/>
                </a:solidFill>
                <a:ea typeface="ＭＳ Ｐゴシック" pitchFamily="34" charset="-128"/>
              </a:rPr>
              <a:t> products.     </a:t>
            </a:r>
          </a:p>
          <a:p>
            <a:pPr eaLnBrk="1" hangingPunct="1">
              <a:lnSpc>
                <a:spcPct val="80000"/>
              </a:lnSpc>
              <a:buFont typeface="Wingdings" pitchFamily="2" charset="2"/>
              <a:buChar char="§"/>
            </a:pPr>
            <a:endParaRPr lang="en-US" altLang="ja-JP" sz="2000" dirty="0">
              <a:solidFill>
                <a:srgbClr val="FFC000"/>
              </a:solidFill>
              <a:ea typeface="ＭＳ Ｐゴシック" pitchFamily="34" charset="-128"/>
            </a:endParaRPr>
          </a:p>
          <a:p>
            <a:pPr eaLnBrk="1" hangingPunct="1">
              <a:lnSpc>
                <a:spcPct val="80000"/>
              </a:lnSpc>
              <a:buFont typeface="Wingdings" pitchFamily="2" charset="2"/>
              <a:buChar char="§"/>
            </a:pPr>
            <a:r>
              <a:rPr lang="en-US" altLang="ja-JP" sz="2000" dirty="0">
                <a:solidFill>
                  <a:srgbClr val="FFC000"/>
                </a:solidFill>
                <a:ea typeface="ＭＳ Ｐゴシック" pitchFamily="34" charset="-128"/>
              </a:rPr>
              <a:t>Ambiguities at estimation of  the fusion probability due to mixing </a:t>
            </a:r>
          </a:p>
          <a:p>
            <a:pPr marL="0" indent="0" eaLnBrk="1" hangingPunct="1">
              <a:lnSpc>
                <a:spcPct val="80000"/>
              </a:lnSpc>
              <a:buNone/>
            </a:pPr>
            <a:r>
              <a:rPr lang="en-US" altLang="ja-JP" sz="2000" dirty="0">
                <a:solidFill>
                  <a:srgbClr val="FFC000"/>
                </a:solidFill>
                <a:ea typeface="ＭＳ Ｐゴシック" pitchFamily="34" charset="-128"/>
              </a:rPr>
              <a:t>     the fusion-fission and quasifission contributions due to overlap  </a:t>
            </a:r>
          </a:p>
          <a:p>
            <a:pPr marL="0" indent="0" eaLnBrk="1" hangingPunct="1">
              <a:lnSpc>
                <a:spcPct val="80000"/>
              </a:lnSpc>
              <a:buNone/>
            </a:pPr>
            <a:r>
              <a:rPr lang="en-US" altLang="ja-JP" sz="2000" dirty="0">
                <a:solidFill>
                  <a:srgbClr val="FFC000"/>
                </a:solidFill>
                <a:ea typeface="ＭＳ Ｐゴシック" pitchFamily="34" charset="-128"/>
              </a:rPr>
              <a:t>     their mass-angle distributions in measured data. </a:t>
            </a:r>
          </a:p>
          <a:p>
            <a:pPr marL="0" indent="0" eaLnBrk="1" hangingPunct="1">
              <a:lnSpc>
                <a:spcPct val="80000"/>
              </a:lnSpc>
              <a:buNone/>
            </a:pPr>
            <a:endParaRPr lang="en-US" altLang="ja-JP" sz="2000" dirty="0">
              <a:solidFill>
                <a:srgbClr val="FFC000"/>
              </a:solidFill>
              <a:ea typeface="ＭＳ Ｐゴシック" pitchFamily="34" charset="-128"/>
            </a:endParaRPr>
          </a:p>
          <a:p>
            <a:pPr eaLnBrk="1" hangingPunct="1">
              <a:lnSpc>
                <a:spcPct val="80000"/>
              </a:lnSpc>
              <a:buFont typeface="Wingdings" pitchFamily="2" charset="2"/>
              <a:buChar char="§"/>
            </a:pPr>
            <a:endParaRPr lang="en-US" altLang="ja-JP" sz="2000" dirty="0">
              <a:solidFill>
                <a:srgbClr val="FFC000"/>
              </a:solidFill>
              <a:ea typeface="ＭＳ Ｐゴシック" pitchFamily="34" charset="-128"/>
            </a:endParaRPr>
          </a:p>
          <a:p>
            <a:pPr eaLnBrk="1" hangingPunct="1">
              <a:lnSpc>
                <a:spcPct val="80000"/>
              </a:lnSpc>
              <a:buFont typeface="Wingdings" pitchFamily="2" charset="2"/>
              <a:buChar char="§"/>
            </a:pPr>
            <a:r>
              <a:rPr lang="en-US" altLang="ja-JP" sz="2000" dirty="0">
                <a:solidFill>
                  <a:srgbClr val="FFC000"/>
                </a:solidFill>
                <a:ea typeface="ＭＳ Ｐゴシック" pitchFamily="34" charset="-128"/>
              </a:rPr>
              <a:t>Conclusions</a:t>
            </a:r>
          </a:p>
          <a:p>
            <a:pPr eaLnBrk="1" hangingPunct="1">
              <a:lnSpc>
                <a:spcPct val="80000"/>
              </a:lnSpc>
              <a:buFont typeface="Wingdings" pitchFamily="2" charset="2"/>
              <a:buChar char="§"/>
            </a:pPr>
            <a:endParaRPr lang="ru-RU" altLang="ja-JP" sz="2000" dirty="0">
              <a:solidFill>
                <a:schemeClr val="bg1"/>
              </a:solidFill>
              <a:ea typeface="ＭＳ Ｐゴシック" pitchFamily="34" charset="-128"/>
            </a:endParaRPr>
          </a:p>
        </p:txBody>
      </p:sp>
      <p:sp>
        <p:nvSpPr>
          <p:cNvPr id="17410" name="Номер слайда 5"/>
          <p:cNvSpPr>
            <a:spLocks noGrp="1"/>
          </p:cNvSpPr>
          <p:nvPr>
            <p:ph type="sldNum" sz="quarter" idx="12"/>
          </p:nvPr>
        </p:nvSpPr>
        <p:spPr/>
        <p:txBody>
          <a:bodyPr/>
          <a:lstStyle/>
          <a:p>
            <a:pPr>
              <a:defRPr/>
            </a:pPr>
            <a:fld id="{7B9D7892-A298-494D-A77E-50ED962DE391}" type="slidenum">
              <a:rPr lang="ja-JP" altLang="ru-RU" smtClean="0"/>
              <a:pPr>
                <a:defRPr/>
              </a:pPr>
              <a:t>2</a:t>
            </a:fld>
            <a:endParaRPr lang="ru-RU" altLang="ja-JP"/>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AnglDistrFeB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0" y="1285875"/>
            <a:ext cx="6913563" cy="4525963"/>
          </a:xfrm>
        </p:spPr>
      </p:pic>
      <p:sp>
        <p:nvSpPr>
          <p:cNvPr id="40963" name="Rectangle 5"/>
          <p:cNvSpPr>
            <a:spLocks noGrp="1" noChangeArrowheads="1"/>
          </p:cNvSpPr>
          <p:nvPr>
            <p:ph type="title"/>
          </p:nvPr>
        </p:nvSpPr>
        <p:spPr>
          <a:xfrm>
            <a:off x="250825" y="0"/>
            <a:ext cx="7250113" cy="1052513"/>
          </a:xfrm>
        </p:spPr>
        <p:txBody>
          <a:bodyPr/>
          <a:lstStyle/>
          <a:p>
            <a:pPr eaLnBrk="1" hangingPunct="1"/>
            <a:r>
              <a:rPr lang="en-US" altLang="zh-CN" sz="1800" b="1">
                <a:solidFill>
                  <a:srgbClr val="0000FF"/>
                </a:solidFill>
                <a:ea typeface="宋体" pitchFamily="2" charset="-122"/>
              </a:rPr>
              <a:t>The rotational angle of the dinuclear system as a function of the orbital angular momentum (a) and (b), and angular distribution of the yield of quasifission fragments (c) and (d)</a:t>
            </a:r>
            <a:endParaRPr lang="en-US" sz="1800">
              <a:solidFill>
                <a:srgbClr val="0000FF"/>
              </a:solidFill>
            </a:endParaRPr>
          </a:p>
        </p:txBody>
      </p:sp>
      <p:sp>
        <p:nvSpPr>
          <p:cNvPr id="40965" name="Блок-схема: узел 5"/>
          <p:cNvSpPr>
            <a:spLocks noChangeArrowheads="1"/>
          </p:cNvSpPr>
          <p:nvPr/>
        </p:nvSpPr>
        <p:spPr bwMode="auto">
          <a:xfrm>
            <a:off x="7572375" y="2786063"/>
            <a:ext cx="642938" cy="571500"/>
          </a:xfrm>
          <a:prstGeom prst="flowChartConnector">
            <a:avLst/>
          </a:prstGeom>
          <a:solidFill>
            <a:srgbClr val="FFC000"/>
          </a:solidFill>
          <a:ln w="9525" algn="ctr">
            <a:solidFill>
              <a:srgbClr val="FF0000"/>
            </a:solidFill>
            <a:round/>
            <a:headEnd/>
            <a:tailEnd/>
          </a:ln>
          <a:extLst/>
        </p:spPr>
        <p:txBody>
          <a:bodyPr/>
          <a:lstStyle/>
          <a:p>
            <a:pPr marL="342900" indent="-342900"/>
            <a:endParaRPr lang="ru-RU">
              <a:solidFill>
                <a:schemeClr val="accent2"/>
              </a:solidFill>
            </a:endParaRPr>
          </a:p>
        </p:txBody>
      </p:sp>
      <p:sp>
        <p:nvSpPr>
          <p:cNvPr id="40966" name="Блок-схема: узел 6"/>
          <p:cNvSpPr>
            <a:spLocks noChangeArrowheads="1"/>
          </p:cNvSpPr>
          <p:nvPr/>
        </p:nvSpPr>
        <p:spPr bwMode="auto">
          <a:xfrm>
            <a:off x="8143875" y="2928938"/>
            <a:ext cx="642938" cy="5715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endParaRPr lang="ru-RU">
              <a:solidFill>
                <a:schemeClr val="accent2"/>
              </a:solidFill>
            </a:endParaRPr>
          </a:p>
        </p:txBody>
      </p:sp>
      <p:sp>
        <p:nvSpPr>
          <p:cNvPr id="8" name="Стрелка вверх 7"/>
          <p:cNvSpPr/>
          <p:nvPr/>
        </p:nvSpPr>
        <p:spPr bwMode="auto">
          <a:xfrm rot="10800000">
            <a:off x="7826643" y="1643056"/>
            <a:ext cx="285752" cy="928694"/>
          </a:xfrm>
          <a:prstGeom prst="upArrow">
            <a:avLst/>
          </a:prstGeom>
          <a:noFill/>
          <a:ln w="9525" cap="flat" cmpd="sng" algn="ctr">
            <a:solidFill>
              <a:srgbClr val="FF0000"/>
            </a:solidFill>
            <a:prstDash val="solid"/>
            <a:round/>
            <a:headEnd type="none" w="med" len="med"/>
            <a:tailEnd type="none" w="med" len="med"/>
          </a:ln>
          <a:effectLst/>
          <a:scene3d>
            <a:camera prst="orthographicFront">
              <a:rot lat="1800000" lon="0" rev="0"/>
            </a:camera>
            <a:lightRig rig="threePt" dir="t"/>
          </a:scene3d>
        </p:spPr>
        <p:txBody>
          <a:bodyPr/>
          <a:lstStyle/>
          <a:p>
            <a:pPr marL="342900" indent="-342900">
              <a:defRPr/>
            </a:pPr>
            <a:endParaRPr lang="ru-RU"/>
          </a:p>
        </p:txBody>
      </p:sp>
      <p:cxnSp>
        <p:nvCxnSpPr>
          <p:cNvPr id="40969" name="Прямая со стрелкой 10"/>
          <p:cNvCxnSpPr>
            <a:cxnSpLocks noChangeShapeType="1"/>
          </p:cNvCxnSpPr>
          <p:nvPr/>
        </p:nvCxnSpPr>
        <p:spPr bwMode="auto">
          <a:xfrm flipV="1">
            <a:off x="7572375" y="3930107"/>
            <a:ext cx="404887" cy="862805"/>
          </a:xfrm>
          <a:prstGeom prst="straightConnector1">
            <a:avLst/>
          </a:prstGeom>
          <a:noFill/>
          <a:ln w="15875" algn="ctr">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40970" name="Прямая соединительная линия 14"/>
          <p:cNvCxnSpPr>
            <a:cxnSpLocks noChangeShapeType="1"/>
          </p:cNvCxnSpPr>
          <p:nvPr/>
        </p:nvCxnSpPr>
        <p:spPr bwMode="auto">
          <a:xfrm>
            <a:off x="7000875" y="2571750"/>
            <a:ext cx="1928813" cy="85725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40971" name="Блок-схема: узел 17"/>
          <p:cNvSpPr>
            <a:spLocks noChangeArrowheads="1"/>
          </p:cNvSpPr>
          <p:nvPr/>
        </p:nvSpPr>
        <p:spPr bwMode="auto">
          <a:xfrm>
            <a:off x="7786688" y="3429000"/>
            <a:ext cx="642937" cy="571500"/>
          </a:xfrm>
          <a:prstGeom prst="flowChartConnector">
            <a:avLst/>
          </a:prstGeom>
          <a:solidFill>
            <a:srgbClr val="FFC000"/>
          </a:solidFill>
          <a:ln w="9525" algn="ctr">
            <a:solidFill>
              <a:srgbClr val="FF0000"/>
            </a:solidFill>
            <a:prstDash val="dash"/>
            <a:round/>
            <a:headEnd/>
            <a:tailEnd/>
          </a:ln>
          <a:extLst/>
        </p:spPr>
        <p:txBody>
          <a:bodyPr/>
          <a:lstStyle/>
          <a:p>
            <a:pPr marL="342900" indent="-342900"/>
            <a:endParaRPr lang="ru-RU">
              <a:solidFill>
                <a:schemeClr val="accent2"/>
              </a:solidFill>
            </a:endParaRPr>
          </a:p>
        </p:txBody>
      </p:sp>
      <p:cxnSp>
        <p:nvCxnSpPr>
          <p:cNvPr id="40972" name="Прямая соединительная линия 19"/>
          <p:cNvCxnSpPr>
            <a:cxnSpLocks noChangeShapeType="1"/>
          </p:cNvCxnSpPr>
          <p:nvPr/>
        </p:nvCxnSpPr>
        <p:spPr bwMode="auto">
          <a:xfrm rot="5400000">
            <a:off x="7286625" y="2786063"/>
            <a:ext cx="1785937" cy="15001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1" name="Дуга 20"/>
          <p:cNvSpPr/>
          <p:nvPr/>
        </p:nvSpPr>
        <p:spPr bwMode="auto">
          <a:xfrm flipH="1">
            <a:off x="7072313" y="2857500"/>
            <a:ext cx="285750" cy="1428750"/>
          </a:xfrm>
          <a:prstGeom prst="arc">
            <a:avLst/>
          </a:prstGeom>
          <a:noFill/>
          <a:ln w="9525" cap="flat" cmpd="sng" algn="ctr">
            <a:noFill/>
            <a:prstDash val="solid"/>
            <a:round/>
            <a:headEnd type="none" w="med" len="med"/>
            <a:tailEnd type="none" w="med" len="med"/>
          </a:ln>
          <a:effectLst/>
        </p:spPr>
        <p:txBody>
          <a:bodyPr/>
          <a:lstStyle/>
          <a:p>
            <a:pPr marL="342900" indent="-342900">
              <a:defRPr/>
            </a:pPr>
            <a:endParaRPr lang="ru-RU"/>
          </a:p>
        </p:txBody>
      </p:sp>
      <p:sp>
        <p:nvSpPr>
          <p:cNvPr id="29" name="Дуга 28"/>
          <p:cNvSpPr/>
          <p:nvPr/>
        </p:nvSpPr>
        <p:spPr bwMode="auto">
          <a:xfrm>
            <a:off x="7715250" y="6000750"/>
            <a:ext cx="914400" cy="914400"/>
          </a:xfrm>
          <a:prstGeom prst="arc">
            <a:avLst/>
          </a:prstGeom>
          <a:noFill/>
          <a:ln w="9525" cap="flat" cmpd="sng" algn="ctr">
            <a:noFill/>
            <a:prstDash val="solid"/>
            <a:round/>
            <a:headEnd type="none" w="med" len="med"/>
            <a:tailEnd type="none" w="med" len="med"/>
          </a:ln>
          <a:effectLst/>
        </p:spPr>
        <p:txBody>
          <a:bodyPr/>
          <a:lstStyle/>
          <a:p>
            <a:pPr marL="342900" indent="-342900">
              <a:defRPr/>
            </a:pPr>
            <a:endParaRPr lang="ru-RU"/>
          </a:p>
        </p:txBody>
      </p:sp>
      <p:sp>
        <p:nvSpPr>
          <p:cNvPr id="40975" name="Выгнутая влево стрелка 29"/>
          <p:cNvSpPr>
            <a:spLocks noChangeArrowheads="1"/>
          </p:cNvSpPr>
          <p:nvPr/>
        </p:nvSpPr>
        <p:spPr bwMode="auto">
          <a:xfrm>
            <a:off x="6858000" y="2857500"/>
            <a:ext cx="731838" cy="1216025"/>
          </a:xfrm>
          <a:prstGeom prst="curvedRightArrow">
            <a:avLst>
              <a:gd name="adj1" fmla="val 24986"/>
              <a:gd name="adj2" fmla="val 49971"/>
              <a:gd name="adj3" fmla="val 25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endParaRPr lang="ru-RU"/>
          </a:p>
        </p:txBody>
      </p:sp>
      <p:sp>
        <p:nvSpPr>
          <p:cNvPr id="40976" name="TextBox 30"/>
          <p:cNvSpPr txBox="1">
            <a:spLocks noChangeArrowheads="1"/>
          </p:cNvSpPr>
          <p:nvPr/>
        </p:nvSpPr>
        <p:spPr bwMode="auto">
          <a:xfrm>
            <a:off x="7215188" y="3071813"/>
            <a:ext cx="4106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dirty="0">
                <a:latin typeface="Symbol" pitchFamily="18" charset="2"/>
              </a:rPr>
              <a:t>a</a:t>
            </a:r>
            <a:endParaRPr lang="ru-RU" dirty="0"/>
          </a:p>
        </p:txBody>
      </p:sp>
      <p:sp>
        <p:nvSpPr>
          <p:cNvPr id="40977" name="Стрелка вниз 31"/>
          <p:cNvSpPr>
            <a:spLocks noChangeArrowheads="1"/>
          </p:cNvSpPr>
          <p:nvPr/>
        </p:nvSpPr>
        <p:spPr bwMode="auto">
          <a:xfrm>
            <a:off x="7623968" y="1834518"/>
            <a:ext cx="484188" cy="977900"/>
          </a:xfrm>
          <a:prstGeom prst="down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endParaRPr lang="ru-RU"/>
          </a:p>
        </p:txBody>
      </p:sp>
      <p:sp>
        <p:nvSpPr>
          <p:cNvPr id="18" name="Блок-схема: узел 5"/>
          <p:cNvSpPr>
            <a:spLocks noChangeArrowheads="1"/>
          </p:cNvSpPr>
          <p:nvPr/>
        </p:nvSpPr>
        <p:spPr bwMode="auto">
          <a:xfrm>
            <a:off x="7715250" y="908720"/>
            <a:ext cx="524024" cy="571500"/>
          </a:xfrm>
          <a:prstGeom prst="flowChartConnector">
            <a:avLst/>
          </a:prstGeom>
          <a:solidFill>
            <a:srgbClr val="FFFF00"/>
          </a:solidFill>
          <a:ln w="9525" algn="ctr">
            <a:solidFill>
              <a:srgbClr val="FF0000"/>
            </a:solidFill>
            <a:round/>
            <a:headEnd/>
            <a:tailEnd/>
          </a:ln>
          <a:extLst/>
        </p:spPr>
        <p:txBody>
          <a:bodyPr/>
          <a:lstStyle/>
          <a:p>
            <a:pPr marL="342900" indent="-342900"/>
            <a:endParaRPr lang="ru-RU">
              <a:solidFill>
                <a:schemeClr val="accent2"/>
              </a:solidFill>
            </a:endParaRPr>
          </a:p>
        </p:txBody>
      </p:sp>
      <p:sp>
        <p:nvSpPr>
          <p:cNvPr id="2" name="TextBox 1"/>
          <p:cNvSpPr txBox="1"/>
          <p:nvPr/>
        </p:nvSpPr>
        <p:spPr>
          <a:xfrm>
            <a:off x="481266" y="6071233"/>
            <a:ext cx="8148384" cy="677108"/>
          </a:xfrm>
          <a:prstGeom prst="rect">
            <a:avLst/>
          </a:prstGeom>
          <a:noFill/>
        </p:spPr>
        <p:txBody>
          <a:bodyPr wrap="none" rtlCol="0">
            <a:spAutoFit/>
          </a:bodyPr>
          <a:lstStyle/>
          <a:p>
            <a:r>
              <a:rPr lang="en-US" sz="1800" dirty="0">
                <a:solidFill>
                  <a:srgbClr val="FFFF00"/>
                </a:solidFill>
              </a:rPr>
              <a:t>A.K. Nasirov et al., Journal of Physics: Conference Series </a:t>
            </a:r>
            <a:r>
              <a:rPr lang="en-US" sz="1800" b="1" dirty="0">
                <a:solidFill>
                  <a:srgbClr val="FFFF00"/>
                </a:solidFill>
              </a:rPr>
              <a:t>205 </a:t>
            </a:r>
            <a:r>
              <a:rPr lang="en-US" sz="1800" dirty="0">
                <a:solidFill>
                  <a:srgbClr val="FFFF00"/>
                </a:solidFill>
              </a:rPr>
              <a:t>(2010) 012018;</a:t>
            </a:r>
          </a:p>
          <a:p>
            <a:r>
              <a:rPr lang="en-US" sz="2000" dirty="0">
                <a:solidFill>
                  <a:srgbClr val="FFFF00"/>
                </a:solidFill>
              </a:rPr>
              <a:t> </a:t>
            </a:r>
            <a:r>
              <a:rPr lang="en-US" sz="1800" dirty="0" err="1">
                <a:solidFill>
                  <a:srgbClr val="FFFF00"/>
                </a:solidFill>
              </a:rPr>
              <a:t>Phys.Rev.C</a:t>
            </a:r>
            <a:r>
              <a:rPr lang="en-US" sz="1800" dirty="0">
                <a:solidFill>
                  <a:srgbClr val="FFFF00"/>
                </a:solidFill>
              </a:rPr>
              <a:t> </a:t>
            </a:r>
            <a:r>
              <a:rPr lang="en-US" sz="1800" b="1" dirty="0">
                <a:solidFill>
                  <a:srgbClr val="FFFF00"/>
                </a:solidFill>
              </a:rPr>
              <a:t>79</a:t>
            </a:r>
            <a:r>
              <a:rPr lang="en-US" sz="1800" dirty="0">
                <a:solidFill>
                  <a:srgbClr val="FFFF00"/>
                </a:solidFill>
              </a:rPr>
              <a:t>, 024606 (2009).</a:t>
            </a:r>
          </a:p>
        </p:txBody>
      </p:sp>
    </p:spTree>
    <p:extLst>
      <p:ext uri="{BB962C8B-B14F-4D97-AF65-F5344CB8AC3E}">
        <p14:creationId xmlns:p14="http://schemas.microsoft.com/office/powerpoint/2010/main" val="1826039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Номер слайда 5"/>
          <p:cNvSpPr>
            <a:spLocks noGrp="1"/>
          </p:cNvSpPr>
          <p:nvPr>
            <p:ph type="sldNum" sz="quarter" idx="12"/>
          </p:nvPr>
        </p:nvSpPr>
        <p:spPr/>
        <p:txBody>
          <a:bodyPr/>
          <a:lstStyle/>
          <a:p>
            <a:pPr>
              <a:defRPr/>
            </a:pPr>
            <a:fld id="{3FC01B96-6BFA-4589-8DD9-171B06A2BA21}" type="slidenum">
              <a:rPr lang="ja-JP" altLang="ru-RU" smtClean="0"/>
              <a:pPr>
                <a:defRPr/>
              </a:pPr>
              <a:t>21</a:t>
            </a:fld>
            <a:endParaRPr lang="ru-RU" altLang="ja-JP"/>
          </a:p>
        </p:txBody>
      </p:sp>
      <p:sp>
        <p:nvSpPr>
          <p:cNvPr id="41987" name="Rectangle 2"/>
          <p:cNvSpPr>
            <a:spLocks noGrp="1" noChangeArrowheads="1"/>
          </p:cNvSpPr>
          <p:nvPr>
            <p:ph type="title"/>
          </p:nvPr>
        </p:nvSpPr>
        <p:spPr/>
        <p:txBody>
          <a:bodyPr/>
          <a:lstStyle/>
          <a:p>
            <a:pPr eaLnBrk="1" hangingPunct="1"/>
            <a:endParaRPr lang="uk-UA" dirty="0"/>
          </a:p>
        </p:txBody>
      </p:sp>
      <p:pic>
        <p:nvPicPr>
          <p:cNvPr id="41988"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71550" y="1262063"/>
            <a:ext cx="5815013" cy="5595937"/>
          </a:xfrm>
        </p:spPr>
      </p:pic>
      <p:sp>
        <p:nvSpPr>
          <p:cNvPr id="41989" name="Rectangle 5"/>
          <p:cNvSpPr>
            <a:spLocks noChangeArrowheads="1"/>
          </p:cNvSpPr>
          <p:nvPr/>
        </p:nvSpPr>
        <p:spPr bwMode="auto">
          <a:xfrm>
            <a:off x="7956550" y="2781300"/>
            <a:ext cx="2873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41990" name="Rectangle 6"/>
          <p:cNvSpPr>
            <a:spLocks noChangeArrowheads="1"/>
          </p:cNvSpPr>
          <p:nvPr/>
        </p:nvSpPr>
        <p:spPr bwMode="auto">
          <a:xfrm>
            <a:off x="8101013" y="2924175"/>
            <a:ext cx="5032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278535" name="Rectangle 7"/>
          <p:cNvSpPr>
            <a:spLocks noChangeArrowheads="1"/>
          </p:cNvSpPr>
          <p:nvPr/>
        </p:nvSpPr>
        <p:spPr bwMode="auto">
          <a:xfrm>
            <a:off x="6357938" y="3571875"/>
            <a:ext cx="287337" cy="431800"/>
          </a:xfrm>
          <a:prstGeom prst="rect">
            <a:avLst/>
          </a:pr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41992" name="Line 9"/>
          <p:cNvSpPr>
            <a:spLocks noChangeShapeType="1"/>
          </p:cNvSpPr>
          <p:nvPr/>
        </p:nvSpPr>
        <p:spPr bwMode="auto">
          <a:xfrm flipV="1">
            <a:off x="1857375" y="3714750"/>
            <a:ext cx="4572000" cy="287338"/>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pic>
        <p:nvPicPr>
          <p:cNvPr id="419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0"/>
            <a:ext cx="15716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369593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8535"/>
                                        </p:tgtEl>
                                        <p:attrNameLst>
                                          <p:attrName>style.visibility</p:attrName>
                                        </p:attrNameLst>
                                      </p:cBhvr>
                                      <p:to>
                                        <p:strVal val="visible"/>
                                      </p:to>
                                    </p:set>
                                    <p:anim calcmode="lin" valueType="num">
                                      <p:cBhvr additive="base">
                                        <p:cTn id="7" dur="500" fill="hold"/>
                                        <p:tgtEl>
                                          <p:spTgt spid="278535"/>
                                        </p:tgtEl>
                                        <p:attrNameLst>
                                          <p:attrName>ppt_x</p:attrName>
                                        </p:attrNameLst>
                                      </p:cBhvr>
                                      <p:tavLst>
                                        <p:tav tm="0">
                                          <p:val>
                                            <p:strVal val="#ppt_x"/>
                                          </p:val>
                                        </p:tav>
                                        <p:tav tm="100000">
                                          <p:val>
                                            <p:strVal val="#ppt_x"/>
                                          </p:val>
                                        </p:tav>
                                      </p:tavLst>
                                    </p:anim>
                                    <p:anim calcmode="lin" valueType="num">
                                      <p:cBhvr additive="base">
                                        <p:cTn id="8" dur="500" fill="hold"/>
                                        <p:tgtEl>
                                          <p:spTgt spid="2785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2662AB-64C0-4AE9-B121-D4BE8CB4F3EC}"/>
              </a:ext>
            </a:extLst>
          </p:cNvPr>
          <p:cNvSpPr>
            <a:spLocks noGrp="1"/>
          </p:cNvSpPr>
          <p:nvPr>
            <p:ph type="title"/>
          </p:nvPr>
        </p:nvSpPr>
        <p:spPr>
          <a:xfrm>
            <a:off x="181748" y="136525"/>
            <a:ext cx="8521925" cy="1143000"/>
          </a:xfrm>
        </p:spPr>
        <p:txBody>
          <a:bodyPr/>
          <a:lstStyle/>
          <a:p>
            <a:r>
              <a:rPr lang="en-US" sz="2400" dirty="0">
                <a:solidFill>
                  <a:srgbClr val="FF0000"/>
                </a:solidFill>
              </a:rPr>
              <a:t>The mixing of the fusion-fission and quasifission products as a function of the mass asymmetry of the entrance channel</a:t>
            </a:r>
            <a:endParaRPr lang="ru-RU" sz="2400" dirty="0">
              <a:solidFill>
                <a:srgbClr val="FF0000"/>
              </a:solidFill>
            </a:endParaRPr>
          </a:p>
        </p:txBody>
      </p:sp>
      <p:pic>
        <p:nvPicPr>
          <p:cNvPr id="5" name="Объект 4">
            <a:extLst>
              <a:ext uri="{FF2B5EF4-FFF2-40B4-BE49-F238E27FC236}">
                <a16:creationId xmlns:a16="http://schemas.microsoft.com/office/drawing/2014/main" id="{C394F98F-C1CD-4F21-BD39-576A0F3D915A}"/>
              </a:ext>
            </a:extLst>
          </p:cNvPr>
          <p:cNvPicPr>
            <a:picLocks noGrp="1" noChangeAspect="1"/>
          </p:cNvPicPr>
          <p:nvPr>
            <p:ph idx="1"/>
          </p:nvPr>
        </p:nvPicPr>
        <p:blipFill>
          <a:blip r:embed="rId2"/>
          <a:stretch>
            <a:fillRect/>
          </a:stretch>
        </p:blipFill>
        <p:spPr>
          <a:xfrm>
            <a:off x="4821351" y="1590069"/>
            <a:ext cx="3914294" cy="4440879"/>
          </a:xfrm>
          <a:prstGeom prst="rect">
            <a:avLst/>
          </a:prstGeom>
        </p:spPr>
      </p:pic>
      <p:sp>
        <p:nvSpPr>
          <p:cNvPr id="4" name="Номер слайда 3">
            <a:extLst>
              <a:ext uri="{FF2B5EF4-FFF2-40B4-BE49-F238E27FC236}">
                <a16:creationId xmlns:a16="http://schemas.microsoft.com/office/drawing/2014/main" id="{39DE79F4-473E-4066-BA16-453206D5F64B}"/>
              </a:ext>
            </a:extLst>
          </p:cNvPr>
          <p:cNvSpPr>
            <a:spLocks noGrp="1"/>
          </p:cNvSpPr>
          <p:nvPr>
            <p:ph type="sldNum" sz="quarter" idx="12"/>
          </p:nvPr>
        </p:nvSpPr>
        <p:spPr/>
        <p:txBody>
          <a:bodyPr/>
          <a:lstStyle/>
          <a:p>
            <a:pPr>
              <a:defRPr/>
            </a:pPr>
            <a:fld id="{6431B255-D60B-4BCF-B03B-40B069D9820F}" type="slidenum">
              <a:rPr lang="ja-JP" altLang="ru-RU" smtClean="0"/>
              <a:pPr>
                <a:defRPr/>
              </a:pPr>
              <a:t>22</a:t>
            </a:fld>
            <a:endParaRPr lang="ru-RU" altLang="ja-JP"/>
          </a:p>
        </p:txBody>
      </p:sp>
      <p:pic>
        <p:nvPicPr>
          <p:cNvPr id="6" name="Рисунок 5">
            <a:extLst>
              <a:ext uri="{FF2B5EF4-FFF2-40B4-BE49-F238E27FC236}">
                <a16:creationId xmlns:a16="http://schemas.microsoft.com/office/drawing/2014/main" id="{2B3F2C20-BBDA-4948-AFA8-E778BC73994A}"/>
              </a:ext>
            </a:extLst>
          </p:cNvPr>
          <p:cNvPicPr>
            <a:picLocks noChangeAspect="1"/>
          </p:cNvPicPr>
          <p:nvPr/>
        </p:nvPicPr>
        <p:blipFill>
          <a:blip r:embed="rId3"/>
          <a:stretch>
            <a:fillRect/>
          </a:stretch>
        </p:blipFill>
        <p:spPr>
          <a:xfrm>
            <a:off x="4638973" y="1316486"/>
            <a:ext cx="4095000" cy="319000"/>
          </a:xfrm>
          <a:prstGeom prst="rect">
            <a:avLst/>
          </a:prstGeom>
        </p:spPr>
      </p:pic>
      <p:pic>
        <p:nvPicPr>
          <p:cNvPr id="7" name="Рисунок 6">
            <a:extLst>
              <a:ext uri="{FF2B5EF4-FFF2-40B4-BE49-F238E27FC236}">
                <a16:creationId xmlns:a16="http://schemas.microsoft.com/office/drawing/2014/main" id="{A093126B-DC7D-407D-9A85-6BD87E6D06C3}"/>
              </a:ext>
            </a:extLst>
          </p:cNvPr>
          <p:cNvPicPr>
            <a:picLocks noChangeAspect="1"/>
          </p:cNvPicPr>
          <p:nvPr/>
        </p:nvPicPr>
        <p:blipFill>
          <a:blip r:embed="rId4"/>
          <a:stretch>
            <a:fillRect/>
          </a:stretch>
        </p:blipFill>
        <p:spPr>
          <a:xfrm>
            <a:off x="164875" y="1668784"/>
            <a:ext cx="4565287" cy="3520431"/>
          </a:xfrm>
          <a:prstGeom prst="rect">
            <a:avLst/>
          </a:prstGeom>
        </p:spPr>
      </p:pic>
    </p:spTree>
    <p:extLst>
      <p:ext uri="{BB962C8B-B14F-4D97-AF65-F5344CB8AC3E}">
        <p14:creationId xmlns:p14="http://schemas.microsoft.com/office/powerpoint/2010/main" val="768323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269456" y="119367"/>
            <a:ext cx="8424936" cy="1080120"/>
          </a:xfrm>
        </p:spPr>
        <p:txBody>
          <a:bodyPr/>
          <a:lstStyle/>
          <a:p>
            <a:pPr eaLnBrk="1" hangingPunct="1"/>
            <a:r>
              <a:rPr lang="en-US" sz="1800" dirty="0"/>
              <a:t>The dependence of the separation of fusion-fission fragments from the </a:t>
            </a:r>
            <a:r>
              <a:rPr lang="en-US" sz="1800" dirty="0" err="1"/>
              <a:t>quasifission</a:t>
            </a:r>
            <a:r>
              <a:rPr lang="en-US" sz="1800" dirty="0"/>
              <a:t> and fast-fission products on the limiting value of  angular momentum </a:t>
            </a:r>
            <a:r>
              <a:rPr lang="en-US" sz="1800" dirty="0" err="1">
                <a:latin typeface="MT Extra" pitchFamily="18" charset="2"/>
              </a:rPr>
              <a:t>l</a:t>
            </a:r>
            <a:r>
              <a:rPr lang="en-US" sz="1800" baseline="-25000" dirty="0" err="1"/>
              <a:t>CN</a:t>
            </a:r>
            <a:r>
              <a:rPr lang="en-US" sz="1800" dirty="0"/>
              <a:t> </a:t>
            </a:r>
            <a:br>
              <a:rPr lang="en-US" sz="1800" dirty="0"/>
            </a:br>
            <a:endParaRPr lang="ru-RU" sz="1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052" y="1090315"/>
            <a:ext cx="4464496" cy="505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408" y="6224579"/>
            <a:ext cx="4735784" cy="400110"/>
          </a:xfrm>
          <a:prstGeom prst="rect">
            <a:avLst/>
          </a:prstGeom>
          <a:noFill/>
        </p:spPr>
        <p:txBody>
          <a:bodyPr wrap="none" rtlCol="0">
            <a:spAutoFit/>
          </a:bodyPr>
          <a:lstStyle/>
          <a:p>
            <a:r>
              <a:rPr lang="en-US" sz="2000" dirty="0">
                <a:solidFill>
                  <a:srgbClr val="FFFF00"/>
                </a:solidFill>
              </a:rPr>
              <a:t>B.B. Back, Phys. Rev. C 31 (1985) 2104</a:t>
            </a:r>
            <a:endParaRPr lang="ru-RU" sz="2000" dirty="0">
              <a:solidFill>
                <a:srgbClr val="FFFF00"/>
              </a:solidFill>
            </a:endParaRPr>
          </a:p>
        </p:txBody>
      </p:sp>
      <p:sp>
        <p:nvSpPr>
          <p:cNvPr id="2" name="TextBox 1"/>
          <p:cNvSpPr txBox="1"/>
          <p:nvPr/>
        </p:nvSpPr>
        <p:spPr>
          <a:xfrm>
            <a:off x="4918714" y="1389383"/>
            <a:ext cx="3901757" cy="3375283"/>
          </a:xfrm>
          <a:prstGeom prst="rect">
            <a:avLst/>
          </a:prstGeom>
          <a:noFill/>
        </p:spPr>
        <p:txBody>
          <a:bodyPr wrap="square" rtlCol="0">
            <a:spAutoFit/>
          </a:bodyPr>
          <a:lstStyle/>
          <a:p>
            <a:r>
              <a:rPr lang="en-US" sz="2000" dirty="0">
                <a:solidFill>
                  <a:srgbClr val="FFFF00"/>
                </a:solidFill>
                <a:latin typeface="Edwardian Script ITC" pitchFamily="66" charset="0"/>
              </a:rPr>
              <a:t>J </a:t>
            </a:r>
            <a:r>
              <a:rPr lang="en-US" sz="2000" baseline="-25000" dirty="0">
                <a:solidFill>
                  <a:srgbClr val="FFFF00"/>
                </a:solidFill>
                <a:latin typeface="Arial Narrow" pitchFamily="34" charset="0"/>
              </a:rPr>
              <a:t>0  </a:t>
            </a:r>
            <a:r>
              <a:rPr lang="en-US" sz="2000" dirty="0">
                <a:solidFill>
                  <a:srgbClr val="FFFF00"/>
                </a:solidFill>
                <a:latin typeface="Arial Narrow" pitchFamily="34" charset="0"/>
              </a:rPr>
              <a:t>is the moment of inertia of spherical nucleus and </a:t>
            </a:r>
          </a:p>
          <a:p>
            <a:r>
              <a:rPr lang="en-US" sz="2000" dirty="0">
                <a:solidFill>
                  <a:srgbClr val="FFFF00"/>
                </a:solidFill>
                <a:latin typeface="Edwardian Script ITC" pitchFamily="66" charset="0"/>
              </a:rPr>
              <a:t>J  </a:t>
            </a:r>
            <a:r>
              <a:rPr lang="en-US" sz="2000" baseline="-25000" dirty="0" err="1">
                <a:solidFill>
                  <a:srgbClr val="FFFF00"/>
                </a:solidFill>
                <a:latin typeface="+mn-lt"/>
              </a:rPr>
              <a:t>eff</a:t>
            </a:r>
            <a:r>
              <a:rPr lang="en-US" sz="2000" baseline="-25000" dirty="0">
                <a:solidFill>
                  <a:srgbClr val="FFFF00"/>
                </a:solidFill>
                <a:latin typeface="+mn-lt"/>
              </a:rPr>
              <a:t> </a:t>
            </a:r>
            <a:r>
              <a:rPr lang="en-US" sz="2000" dirty="0">
                <a:solidFill>
                  <a:srgbClr val="FFFF00"/>
                </a:solidFill>
                <a:latin typeface="+mn-lt"/>
              </a:rPr>
              <a:t>= </a:t>
            </a:r>
            <a:r>
              <a:rPr lang="en-US" sz="2000" dirty="0">
                <a:solidFill>
                  <a:srgbClr val="FFFF00"/>
                </a:solidFill>
              </a:rPr>
              <a:t>J</a:t>
            </a:r>
            <a:r>
              <a:rPr lang="en-US" sz="2000" baseline="-25000" dirty="0">
                <a:solidFill>
                  <a:srgbClr val="FFFF00"/>
                </a:solidFill>
              </a:rPr>
              <a:t>┴</a:t>
            </a:r>
            <a:r>
              <a:rPr lang="en-US" sz="2000" dirty="0">
                <a:solidFill>
                  <a:srgbClr val="FFFF00"/>
                </a:solidFill>
              </a:rPr>
              <a:t> J</a:t>
            </a:r>
            <a:r>
              <a:rPr lang="en-US" sz="2000" baseline="-25000" dirty="0">
                <a:solidFill>
                  <a:srgbClr val="FFFF00"/>
                </a:solidFill>
              </a:rPr>
              <a:t>II </a:t>
            </a:r>
            <a:r>
              <a:rPr lang="en-US" sz="2000" dirty="0">
                <a:solidFill>
                  <a:srgbClr val="FFFF00"/>
                </a:solidFill>
              </a:rPr>
              <a:t>/(J</a:t>
            </a:r>
            <a:r>
              <a:rPr lang="en-US" sz="2000" baseline="-25000" dirty="0">
                <a:solidFill>
                  <a:srgbClr val="FFFF00"/>
                </a:solidFill>
              </a:rPr>
              <a:t>┴</a:t>
            </a:r>
            <a:r>
              <a:rPr lang="en-US" sz="2000" dirty="0">
                <a:solidFill>
                  <a:srgbClr val="FFFF00"/>
                </a:solidFill>
              </a:rPr>
              <a:t>- J</a:t>
            </a:r>
            <a:r>
              <a:rPr lang="en-US" sz="2000" baseline="-25000" dirty="0">
                <a:solidFill>
                  <a:srgbClr val="FFFF00"/>
                </a:solidFill>
              </a:rPr>
              <a:t>II</a:t>
            </a:r>
            <a:r>
              <a:rPr lang="en-US" sz="2000" dirty="0">
                <a:solidFill>
                  <a:srgbClr val="FFFF00"/>
                </a:solidFill>
              </a:rPr>
              <a:t>),</a:t>
            </a:r>
          </a:p>
          <a:p>
            <a:r>
              <a:rPr lang="en-US" sz="2000" dirty="0">
                <a:solidFill>
                  <a:srgbClr val="FFFF00"/>
                </a:solidFill>
                <a:latin typeface="Arial Narrow" pitchFamily="34" charset="0"/>
              </a:rPr>
              <a:t>where</a:t>
            </a:r>
            <a:r>
              <a:rPr lang="en-US" sz="2000" baseline="-25000" dirty="0">
                <a:solidFill>
                  <a:srgbClr val="FFFF00"/>
                </a:solidFill>
                <a:latin typeface="+mn-lt"/>
              </a:rPr>
              <a:t> </a:t>
            </a:r>
            <a:r>
              <a:rPr lang="en-US" sz="2000" dirty="0">
                <a:solidFill>
                  <a:srgbClr val="FFFF00"/>
                </a:solidFill>
              </a:rPr>
              <a:t>J</a:t>
            </a:r>
            <a:r>
              <a:rPr lang="en-US" sz="2000" baseline="-25000" dirty="0">
                <a:solidFill>
                  <a:srgbClr val="FFFF00"/>
                </a:solidFill>
              </a:rPr>
              <a:t>┴</a:t>
            </a:r>
            <a:r>
              <a:rPr lang="en-US" sz="2000" dirty="0">
                <a:solidFill>
                  <a:srgbClr val="FFFF00"/>
                </a:solidFill>
              </a:rPr>
              <a:t>  </a:t>
            </a:r>
            <a:r>
              <a:rPr lang="en-US" sz="2000" dirty="0">
                <a:solidFill>
                  <a:srgbClr val="FFFF00"/>
                </a:solidFill>
                <a:latin typeface="Arial Narrow" pitchFamily="34" charset="0"/>
              </a:rPr>
              <a:t>and</a:t>
            </a:r>
            <a:r>
              <a:rPr lang="en-US" sz="2000" dirty="0">
                <a:solidFill>
                  <a:srgbClr val="FFFF00"/>
                </a:solidFill>
              </a:rPr>
              <a:t> J</a:t>
            </a:r>
            <a:r>
              <a:rPr lang="en-US" sz="2000" baseline="-25000" dirty="0">
                <a:solidFill>
                  <a:srgbClr val="FFFF00"/>
                </a:solidFill>
              </a:rPr>
              <a:t>II  </a:t>
            </a:r>
            <a:r>
              <a:rPr lang="en-US" sz="2000" dirty="0">
                <a:solidFill>
                  <a:srgbClr val="FFFF00"/>
                </a:solidFill>
                <a:latin typeface="Arial Narrow" pitchFamily="34" charset="0"/>
              </a:rPr>
              <a:t>the moment of inertia of fissile system relative to its perpendicular and parallel symmetry axes.  This quantity is used to  fit experimental angular distribution of fission fragments at determination fission cross section</a:t>
            </a:r>
          </a:p>
          <a:p>
            <a:endParaRPr lang="en-US" sz="2000" baseline="-25000" dirty="0">
              <a:solidFill>
                <a:srgbClr val="FFFF00"/>
              </a:solidFill>
              <a:latin typeface="Arial Narrow" pitchFamily="34" charset="0"/>
            </a:endParaRPr>
          </a:p>
        </p:txBody>
      </p:sp>
      <mc:AlternateContent xmlns:mc="http://schemas.openxmlformats.org/markup-compatibility/2006">
        <mc:Choice xmlns:a14="http://schemas.microsoft.com/office/drawing/2010/main" Requires="a14">
          <p:sp>
            <p:nvSpPr>
              <p:cNvPr id="4" name="TextBox 3"/>
              <p:cNvSpPr txBox="1"/>
              <p:nvPr/>
            </p:nvSpPr>
            <p:spPr>
              <a:xfrm>
                <a:off x="5492703" y="4480097"/>
                <a:ext cx="3033455" cy="17630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rgbClr val="FFFF00"/>
                              </a:solidFill>
                              <a:latin typeface="Cambria Math" panose="02040503050406030204" pitchFamily="18" charset="0"/>
                            </a:rPr>
                          </m:ctrlPr>
                        </m:sSubSupPr>
                        <m:e>
                          <m:r>
                            <a:rPr lang="en-US" b="0" i="1" smtClean="0">
                              <a:solidFill>
                                <a:srgbClr val="FFFF00"/>
                              </a:solidFill>
                              <a:latin typeface="Cambria Math"/>
                            </a:rPr>
                            <m:t>𝐾</m:t>
                          </m:r>
                        </m:e>
                        <m:sub>
                          <m:r>
                            <a:rPr lang="en-US" b="0" i="1" smtClean="0">
                              <a:solidFill>
                                <a:srgbClr val="FFFF00"/>
                              </a:solidFill>
                              <a:latin typeface="Cambria Math"/>
                            </a:rPr>
                            <m:t>0</m:t>
                          </m:r>
                        </m:sub>
                        <m:sup>
                          <m:r>
                            <a:rPr lang="en-US" b="0" i="1" smtClean="0">
                              <a:solidFill>
                                <a:srgbClr val="FFFF00"/>
                              </a:solidFill>
                              <a:latin typeface="Cambria Math"/>
                            </a:rPr>
                            <m:t>2</m:t>
                          </m:r>
                        </m:sup>
                      </m:sSubSup>
                      <m:r>
                        <a:rPr lang="en-US" b="0" i="1" smtClean="0">
                          <a:solidFill>
                            <a:srgbClr val="FFFF00"/>
                          </a:solidFill>
                          <a:latin typeface="Cambria Math"/>
                        </a:rPr>
                        <m:t>=</m:t>
                      </m:r>
                      <m:f>
                        <m:fPr>
                          <m:ctrlPr>
                            <a:rPr lang="en-US" b="0" i="1" smtClean="0">
                              <a:solidFill>
                                <a:srgbClr val="FFFF00"/>
                              </a:solidFill>
                              <a:latin typeface="Cambria Math" panose="02040503050406030204" pitchFamily="18" charset="0"/>
                            </a:rPr>
                          </m:ctrlPr>
                        </m:fPr>
                        <m:num>
                          <m:r>
                            <a:rPr lang="en-US" b="0" i="1" smtClean="0">
                              <a:solidFill>
                                <a:srgbClr val="FFFF00"/>
                              </a:solidFill>
                              <a:latin typeface="Cambria Math"/>
                            </a:rPr>
                            <m:t>&lt;</m:t>
                          </m:r>
                          <m:sSubSup>
                            <m:sSubSupPr>
                              <m:ctrlPr>
                                <a:rPr lang="en-US" i="1" smtClean="0">
                                  <a:solidFill>
                                    <a:srgbClr val="FFFF00"/>
                                  </a:solidFill>
                                  <a:latin typeface="Cambria Math" panose="02040503050406030204" pitchFamily="18" charset="0"/>
                                </a:rPr>
                              </m:ctrlPr>
                            </m:sSubSupPr>
                            <m:e>
                              <m:r>
                                <a:rPr lang="en-US" b="0" i="1" smtClean="0">
                                  <a:solidFill>
                                    <a:srgbClr val="FFFF00"/>
                                  </a:solidFill>
                                  <a:latin typeface="Cambria Math"/>
                                </a:rPr>
                                <m:t>𝐽</m:t>
                              </m:r>
                            </m:e>
                            <m:sub>
                              <m:r>
                                <a:rPr lang="en-US" b="0" i="1" smtClean="0">
                                  <a:solidFill>
                                    <a:srgbClr val="FFFF00"/>
                                  </a:solidFill>
                                  <a:latin typeface="Cambria Math"/>
                                </a:rPr>
                                <m:t>𝑒𝑓𝑓</m:t>
                              </m:r>
                            </m:sub>
                            <m:sup>
                              <m:r>
                                <a:rPr lang="en-US" b="0" i="1" smtClean="0">
                                  <a:solidFill>
                                    <a:srgbClr val="FFFF00"/>
                                  </a:solidFill>
                                  <a:latin typeface="Cambria Math"/>
                                </a:rPr>
                                <m:t>2</m:t>
                              </m:r>
                            </m:sup>
                          </m:sSubSup>
                          <m:r>
                            <a:rPr lang="en-US" b="0" i="1" smtClean="0">
                              <a:solidFill>
                                <a:srgbClr val="FFFF00"/>
                              </a:solidFill>
                              <a:latin typeface="Cambria Math"/>
                            </a:rPr>
                            <m:t>&gt;</m:t>
                          </m:r>
                          <m:r>
                            <a:rPr lang="en-US" b="0" i="1" smtClean="0">
                              <a:solidFill>
                                <a:srgbClr val="FFFF00"/>
                              </a:solidFill>
                              <a:latin typeface="Cambria Math"/>
                            </a:rPr>
                            <m:t>𝑇</m:t>
                          </m:r>
                        </m:num>
                        <m:den>
                          <m:r>
                            <a:rPr lang="en-US" b="0" i="1" smtClean="0">
                              <a:solidFill>
                                <a:srgbClr val="FFFF00"/>
                              </a:solidFill>
                              <a:latin typeface="Cambria Math"/>
                            </a:rPr>
                            <m:t>h</m:t>
                          </m:r>
                          <m:r>
                            <a:rPr lang="en-US" b="0" i="1" baseline="30000" smtClean="0">
                              <a:solidFill>
                                <a:srgbClr val="FFFF00"/>
                              </a:solidFill>
                              <a:latin typeface="Cambria Math"/>
                            </a:rPr>
                            <m:t>2</m:t>
                          </m:r>
                        </m:den>
                      </m:f>
                    </m:oMath>
                  </m:oMathPara>
                </a14:m>
                <a:endParaRPr lang="en-US" dirty="0">
                  <a:solidFill>
                    <a:srgbClr val="FFFF00"/>
                  </a:solidFill>
                </a:endParaRPr>
              </a:p>
              <a:p>
                <a14:m>
                  <m:oMath xmlns:m="http://schemas.openxmlformats.org/officeDocument/2006/math">
                    <m:r>
                      <a:rPr lang="en-US" i="1">
                        <a:solidFill>
                          <a:srgbClr val="FFFF00"/>
                        </a:solidFill>
                        <a:latin typeface="Cambria Math"/>
                        <a:ea typeface="Cambria Math"/>
                      </a:rPr>
                      <m:t>𝜌</m:t>
                    </m:r>
                  </m:oMath>
                </a14:m>
                <a:r>
                  <a:rPr lang="en-US" dirty="0">
                    <a:solidFill>
                      <a:srgbClr val="FFFF00"/>
                    </a:solidFill>
                  </a:rPr>
                  <a:t>(</a:t>
                </a:r>
                <a:r>
                  <a:rPr lang="en-US" i="1" dirty="0">
                    <a:solidFill>
                      <a:srgbClr val="FFFF00"/>
                    </a:solidFill>
                  </a:rPr>
                  <a:t>K)</a:t>
                </a:r>
                <a14:m>
                  <m:oMath xmlns:m="http://schemas.openxmlformats.org/officeDocument/2006/math">
                    <m:r>
                      <a:rPr lang="en-US" i="1" smtClean="0">
                        <a:solidFill>
                          <a:srgbClr val="FFFF00"/>
                        </a:solidFill>
                        <a:latin typeface="Cambria Math"/>
                        <a:ea typeface="Cambria Math"/>
                      </a:rPr>
                      <m:t>~</m:t>
                    </m:r>
                    <m:r>
                      <m:rPr>
                        <m:sty m:val="p"/>
                      </m:rPr>
                      <a:rPr lang="en-US" i="0">
                        <a:solidFill>
                          <a:srgbClr val="FFFF00"/>
                        </a:solidFill>
                        <a:latin typeface="Cambria Math"/>
                        <a:ea typeface="Cambria Math"/>
                      </a:rPr>
                      <m:t>exp</m:t>
                    </m:r>
                    <m:r>
                      <a:rPr lang="en-US" b="0" i="1" smtClean="0">
                        <a:solidFill>
                          <a:srgbClr val="FFFF00"/>
                        </a:solidFill>
                        <a:latin typeface="Cambria Math"/>
                        <a:ea typeface="Cambria Math"/>
                      </a:rPr>
                      <m:t>⁡</m:t>
                    </m:r>
                    <m:d>
                      <m:dPr>
                        <m:begChr m:val="["/>
                        <m:endChr m:val="]"/>
                        <m:ctrlPr>
                          <a:rPr lang="en-US" b="0" i="1" smtClean="0">
                            <a:solidFill>
                              <a:srgbClr val="FFFF00"/>
                            </a:solidFill>
                            <a:latin typeface="Cambria Math" panose="02040503050406030204" pitchFamily="18" charset="0"/>
                            <a:ea typeface="Cambria Math"/>
                          </a:rPr>
                        </m:ctrlPr>
                      </m:dPr>
                      <m:e>
                        <m:r>
                          <a:rPr lang="en-US" i="1">
                            <a:solidFill>
                              <a:srgbClr val="FFFF00"/>
                            </a:solidFill>
                            <a:latin typeface="Cambria Math"/>
                            <a:ea typeface="Cambria Math"/>
                          </a:rPr>
                          <m:t>−</m:t>
                        </m:r>
                        <m:f>
                          <m:fPr>
                            <m:ctrlPr>
                              <a:rPr lang="en-US" i="1">
                                <a:solidFill>
                                  <a:srgbClr val="FFFF00"/>
                                </a:solidFill>
                                <a:latin typeface="Cambria Math" panose="02040503050406030204" pitchFamily="18" charset="0"/>
                                <a:ea typeface="Cambria Math"/>
                              </a:rPr>
                            </m:ctrlPr>
                          </m:fPr>
                          <m:num>
                            <m:r>
                              <a:rPr lang="en-US" i="1">
                                <a:solidFill>
                                  <a:srgbClr val="FFFF00"/>
                                </a:solidFill>
                                <a:latin typeface="Cambria Math"/>
                                <a:ea typeface="Cambria Math"/>
                              </a:rPr>
                              <m:t>𝐾</m:t>
                            </m:r>
                            <m:r>
                              <a:rPr lang="en-US" i="1" baseline="30000">
                                <a:solidFill>
                                  <a:srgbClr val="FFFF00"/>
                                </a:solidFill>
                                <a:latin typeface="Cambria Math"/>
                                <a:ea typeface="Cambria Math"/>
                              </a:rPr>
                              <m:t>2</m:t>
                            </m:r>
                          </m:num>
                          <m:den>
                            <m:sSubSup>
                              <m:sSubSupPr>
                                <m:ctrlPr>
                                  <a:rPr lang="en-US" i="1">
                                    <a:solidFill>
                                      <a:srgbClr val="FFFF00"/>
                                    </a:solidFill>
                                    <a:latin typeface="Cambria Math" panose="02040503050406030204" pitchFamily="18" charset="0"/>
                                  </a:rPr>
                                </m:ctrlPr>
                              </m:sSubSupPr>
                              <m:e>
                                <m:r>
                                  <a:rPr lang="en-US" i="1">
                                    <a:solidFill>
                                      <a:srgbClr val="FFFF00"/>
                                    </a:solidFill>
                                    <a:latin typeface="Cambria Math"/>
                                  </a:rPr>
                                  <m:t>2</m:t>
                                </m:r>
                                <m:r>
                                  <a:rPr lang="en-US" i="1">
                                    <a:solidFill>
                                      <a:srgbClr val="FFFF00"/>
                                    </a:solidFill>
                                    <a:latin typeface="Cambria Math"/>
                                  </a:rPr>
                                  <m:t>𝐾</m:t>
                                </m:r>
                              </m:e>
                              <m:sub>
                                <m:r>
                                  <a:rPr lang="en-US" i="1">
                                    <a:solidFill>
                                      <a:srgbClr val="FFFF00"/>
                                    </a:solidFill>
                                    <a:latin typeface="Cambria Math"/>
                                  </a:rPr>
                                  <m:t>0</m:t>
                                </m:r>
                              </m:sub>
                              <m:sup>
                                <m:r>
                                  <a:rPr lang="en-US" i="1">
                                    <a:solidFill>
                                      <a:srgbClr val="FFFF00"/>
                                    </a:solidFill>
                                    <a:latin typeface="Cambria Math"/>
                                  </a:rPr>
                                  <m:t>2</m:t>
                                </m:r>
                              </m:sup>
                            </m:sSubSup>
                          </m:den>
                        </m:f>
                        <m:r>
                          <m:rPr>
                            <m:nor/>
                          </m:rPr>
                          <a:rPr lang="en-US" i="1" dirty="0">
                            <a:solidFill>
                              <a:srgbClr val="FFFF00"/>
                            </a:solidFill>
                          </a:rPr>
                          <m:t> </m:t>
                        </m:r>
                      </m:e>
                    </m:d>
                  </m:oMath>
                </a14:m>
                <a:r>
                  <a:rPr lang="en-US" dirty="0">
                    <a:solidFill>
                      <a:srgbClr val="FFFF00"/>
                    </a:solidFill>
                  </a:rPr>
                  <a:t> </a:t>
                </a:r>
                <a:endParaRPr lang="ru-RU" dirty="0">
                  <a:solidFill>
                    <a:srgbClr val="FFFF00"/>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5492703" y="4480097"/>
                <a:ext cx="3033455" cy="1763047"/>
              </a:xfrm>
              <a:prstGeom prst="rect">
                <a:avLst/>
              </a:prstGeom>
              <a:blipFill>
                <a:blip r:embed="rId3"/>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143901112"/>
      </p:ext>
    </p:extLst>
  </p:cSld>
  <p:clrMapOvr>
    <a:masterClrMapping/>
  </p:clrMapOvr>
  <p:transition advTm="20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1" y="274638"/>
            <a:ext cx="8712967" cy="850106"/>
          </a:xfrm>
        </p:spPr>
        <p:txBody>
          <a:bodyPr/>
          <a:lstStyle/>
          <a:p>
            <a:pPr algn="l"/>
            <a:r>
              <a:rPr lang="en-US" sz="2400" dirty="0"/>
              <a:t>The analysis of experimental data deals with the limiting value of angular momentum </a:t>
            </a:r>
            <a:r>
              <a:rPr lang="en-US" sz="2400" dirty="0" err="1">
                <a:latin typeface="MT Extra" pitchFamily="18" charset="2"/>
              </a:rPr>
              <a:t>l</a:t>
            </a:r>
            <a:r>
              <a:rPr lang="en-US" sz="2400" baseline="-25000" dirty="0" err="1">
                <a:latin typeface="+mn-lt"/>
              </a:rPr>
              <a:t>CN</a:t>
            </a:r>
            <a:r>
              <a:rPr lang="en-US" sz="2400" baseline="-25000" dirty="0">
                <a:latin typeface="+mn-lt"/>
              </a:rPr>
              <a:t> </a:t>
            </a:r>
            <a:r>
              <a:rPr lang="en-US" sz="2400" dirty="0">
                <a:latin typeface="+mn-lt"/>
              </a:rPr>
              <a:t> for complete fusion, as in paper by </a:t>
            </a:r>
            <a:br>
              <a:rPr lang="en-US" sz="2400" dirty="0">
                <a:latin typeface="+mn-lt"/>
              </a:rPr>
            </a:br>
            <a:r>
              <a:rPr lang="en-US" sz="2400" dirty="0">
                <a:latin typeface="+mn-lt"/>
              </a:rPr>
              <a:t>R.S. </a:t>
            </a:r>
            <a:r>
              <a:rPr lang="en-US" sz="2400" dirty="0" err="1">
                <a:latin typeface="+mn-lt"/>
              </a:rPr>
              <a:t>Naik</a:t>
            </a:r>
            <a:r>
              <a:rPr lang="en-US" sz="2400" dirty="0">
                <a:latin typeface="+mn-lt"/>
              </a:rPr>
              <a:t> et al.  </a:t>
            </a:r>
            <a:endParaRPr lang="ru-RU" sz="2400" baseline="-25000" dirty="0">
              <a:latin typeface="+mn-lt"/>
            </a:endParaRPr>
          </a:p>
        </p:txBody>
      </p:sp>
      <p:pic>
        <p:nvPicPr>
          <p:cNvPr id="5" name="Объект 4">
            <a:extLst>
              <a:ext uri="{FF2B5EF4-FFF2-40B4-BE49-F238E27FC236}">
                <a16:creationId xmlns:a16="http://schemas.microsoft.com/office/drawing/2014/main" id="{AC24E31D-6003-4C41-9510-FE98E6FB8ECB}"/>
              </a:ext>
            </a:extLst>
          </p:cNvPr>
          <p:cNvPicPr>
            <a:picLocks noGrp="1" noChangeAspect="1"/>
          </p:cNvPicPr>
          <p:nvPr>
            <p:ph idx="1"/>
          </p:nvPr>
        </p:nvPicPr>
        <p:blipFill>
          <a:blip r:embed="rId2"/>
          <a:stretch>
            <a:fillRect/>
          </a:stretch>
        </p:blipFill>
        <p:spPr>
          <a:xfrm>
            <a:off x="1875899" y="3067781"/>
            <a:ext cx="5392201" cy="1590800"/>
          </a:xfrm>
          <a:prstGeom prst="rect">
            <a:avLst/>
          </a:prstGeom>
        </p:spPr>
      </p:pic>
      <p:sp>
        <p:nvSpPr>
          <p:cNvPr id="4" name="Номер слайда 3"/>
          <p:cNvSpPr>
            <a:spLocks noGrp="1"/>
          </p:cNvSpPr>
          <p:nvPr>
            <p:ph type="sldNum" sz="quarter" idx="12"/>
          </p:nvPr>
        </p:nvSpPr>
        <p:spPr/>
        <p:txBody>
          <a:bodyPr/>
          <a:lstStyle/>
          <a:p>
            <a:pPr>
              <a:defRPr/>
            </a:pPr>
            <a:fld id="{6431B255-D60B-4BCF-B03B-40B069D9820F}" type="slidenum">
              <a:rPr lang="ja-JP" altLang="ru-RU" smtClean="0"/>
              <a:pPr>
                <a:defRPr/>
              </a:pPr>
              <a:t>24</a:t>
            </a:fld>
            <a:endParaRPr lang="ru-RU" altLang="ja-JP"/>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243806"/>
            <a:ext cx="8712967" cy="3430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a:extLst>
              <a:ext uri="{FF2B5EF4-FFF2-40B4-BE49-F238E27FC236}">
                <a16:creationId xmlns:a16="http://schemas.microsoft.com/office/drawing/2014/main" id="{DDF61BD4-A527-471E-BEF6-6B82122DCA2F}"/>
              </a:ext>
            </a:extLst>
          </p:cNvPr>
          <p:cNvPicPr>
            <a:picLocks noChangeAspect="1"/>
          </p:cNvPicPr>
          <p:nvPr/>
        </p:nvPicPr>
        <p:blipFill>
          <a:blip r:embed="rId2"/>
          <a:stretch>
            <a:fillRect/>
          </a:stretch>
        </p:blipFill>
        <p:spPr>
          <a:xfrm>
            <a:off x="354360" y="4793812"/>
            <a:ext cx="8435278" cy="2001519"/>
          </a:xfrm>
          <a:prstGeom prst="rect">
            <a:avLst/>
          </a:prstGeom>
        </p:spPr>
      </p:pic>
      <p:sp>
        <p:nvSpPr>
          <p:cNvPr id="3" name="Овал 2">
            <a:extLst>
              <a:ext uri="{FF2B5EF4-FFF2-40B4-BE49-F238E27FC236}">
                <a16:creationId xmlns:a16="http://schemas.microsoft.com/office/drawing/2014/main" id="{45052508-6B80-4BA8-9B08-7B9C6B9AFC1F}"/>
              </a:ext>
            </a:extLst>
          </p:cNvPr>
          <p:cNvSpPr/>
          <p:nvPr/>
        </p:nvSpPr>
        <p:spPr bwMode="auto">
          <a:xfrm>
            <a:off x="5724128" y="3839434"/>
            <a:ext cx="1728192" cy="102972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1096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a:xfrm>
            <a:off x="457200" y="274638"/>
            <a:ext cx="8229600" cy="715962"/>
          </a:xfrm>
        </p:spPr>
        <p:txBody>
          <a:bodyPr/>
          <a:lstStyle/>
          <a:p>
            <a:r>
              <a:rPr lang="en-US" sz="3200" dirty="0">
                <a:solidFill>
                  <a:srgbClr val="0000FF"/>
                </a:solidFill>
              </a:rPr>
              <a:t>Conclusions</a:t>
            </a:r>
            <a:endParaRPr lang="ru-RU" sz="3200" dirty="0">
              <a:solidFill>
                <a:srgbClr val="0000FF"/>
              </a:solidFill>
            </a:endParaRPr>
          </a:p>
        </p:txBody>
      </p:sp>
      <p:sp>
        <p:nvSpPr>
          <p:cNvPr id="53251" name="Содержимое 2"/>
          <p:cNvSpPr>
            <a:spLocks noGrp="1"/>
          </p:cNvSpPr>
          <p:nvPr>
            <p:ph sz="half" idx="1"/>
          </p:nvPr>
        </p:nvSpPr>
        <p:spPr>
          <a:xfrm>
            <a:off x="457200" y="1020728"/>
            <a:ext cx="8147050" cy="4525962"/>
          </a:xfrm>
        </p:spPr>
        <p:txBody>
          <a:bodyPr/>
          <a:lstStyle/>
          <a:p>
            <a:pPr>
              <a:buFont typeface="Wingdings" panose="05000000000000000000" pitchFamily="2" charset="2"/>
              <a:buChar char="ü"/>
            </a:pPr>
            <a:r>
              <a:rPr lang="en-US" sz="2000" dirty="0">
                <a:solidFill>
                  <a:srgbClr val="0000FF"/>
                </a:solidFill>
              </a:rPr>
              <a:t>The hindrance to formation of the compound nucleus is mainly caused by quasifission process which are in  competition with complete fusion.</a:t>
            </a:r>
          </a:p>
          <a:p>
            <a:pPr>
              <a:buFont typeface="Wingdings" panose="05000000000000000000" pitchFamily="2" charset="2"/>
              <a:buChar char="ü"/>
            </a:pPr>
            <a:endParaRPr lang="en-US" sz="2000" dirty="0">
              <a:solidFill>
                <a:srgbClr val="0000FF"/>
              </a:solidFill>
            </a:endParaRPr>
          </a:p>
          <a:p>
            <a:pPr>
              <a:buFont typeface="Wingdings" panose="05000000000000000000" pitchFamily="2" charset="2"/>
              <a:buChar char="ü"/>
            </a:pPr>
            <a:r>
              <a:rPr lang="en-US" sz="2000" dirty="0">
                <a:solidFill>
                  <a:srgbClr val="0000FF"/>
                </a:solidFill>
              </a:rPr>
              <a:t> Quasifission takes place at all values orbital angular momentum. </a:t>
            </a:r>
          </a:p>
          <a:p>
            <a:pPr>
              <a:buFont typeface="Wingdings" panose="05000000000000000000" pitchFamily="2" charset="2"/>
              <a:buChar char="ü"/>
            </a:pPr>
            <a:endParaRPr lang="en-US" sz="2000" dirty="0">
              <a:solidFill>
                <a:srgbClr val="FFFF99"/>
              </a:solidFill>
            </a:endParaRPr>
          </a:p>
          <a:p>
            <a:pPr>
              <a:buFont typeface="Wingdings" panose="05000000000000000000" pitchFamily="2" charset="2"/>
              <a:buChar char="ü"/>
            </a:pPr>
            <a:r>
              <a:rPr lang="en-US" sz="2000" dirty="0">
                <a:solidFill>
                  <a:srgbClr val="FFFF99"/>
                </a:solidFill>
              </a:rPr>
              <a:t>When there is no events confirming evaporation residue the mass distributions of </a:t>
            </a:r>
            <a:r>
              <a:rPr lang="en-US" sz="2000" dirty="0" err="1">
                <a:solidFill>
                  <a:srgbClr val="FFFF99"/>
                </a:solidFill>
              </a:rPr>
              <a:t>fissionlike</a:t>
            </a:r>
            <a:r>
              <a:rPr lang="en-US" sz="2000" dirty="0">
                <a:solidFill>
                  <a:srgbClr val="FFFF99"/>
                </a:solidFill>
              </a:rPr>
              <a:t> products of reaction are subject of study.</a:t>
            </a:r>
          </a:p>
          <a:p>
            <a:pPr>
              <a:buFont typeface="Wingdings" panose="05000000000000000000" pitchFamily="2" charset="2"/>
              <a:buChar char="ü"/>
            </a:pPr>
            <a:endParaRPr lang="en-US" baseline="-25000" dirty="0">
              <a:solidFill>
                <a:srgbClr val="FFFF99"/>
              </a:solidFill>
            </a:endParaRPr>
          </a:p>
          <a:p>
            <a:pPr>
              <a:buFont typeface="Wingdings" panose="05000000000000000000" pitchFamily="2" charset="2"/>
              <a:buChar char="ü"/>
            </a:pPr>
            <a:r>
              <a:rPr lang="en-US" baseline="-25000" dirty="0" err="1">
                <a:solidFill>
                  <a:srgbClr val="FFFF99"/>
                </a:solidFill>
              </a:rPr>
              <a:t>Fissionlike</a:t>
            </a:r>
            <a:r>
              <a:rPr lang="en-US" baseline="-25000" dirty="0">
                <a:solidFill>
                  <a:srgbClr val="FFFF99"/>
                </a:solidFill>
              </a:rPr>
              <a:t> (two) products carry information about peculiarities of reaction mechanism. The problem is to establish what mechanism has produced these products: fusion-fission, quasifission or fast fission.</a:t>
            </a:r>
          </a:p>
          <a:p>
            <a:pPr>
              <a:buFont typeface="Wingdings" panose="05000000000000000000" pitchFamily="2" charset="2"/>
              <a:buChar char="ü"/>
            </a:pPr>
            <a:endParaRPr lang="en-US" baseline="-25000" dirty="0">
              <a:solidFill>
                <a:srgbClr val="FFFF99"/>
              </a:solidFill>
            </a:endParaRPr>
          </a:p>
          <a:p>
            <a:pPr>
              <a:buFont typeface="Wingdings" panose="05000000000000000000" pitchFamily="2" charset="2"/>
              <a:buChar char="ü"/>
            </a:pPr>
            <a:r>
              <a:rPr lang="en-US" baseline="-25000" dirty="0">
                <a:solidFill>
                  <a:srgbClr val="FFFF99"/>
                </a:solidFill>
              </a:rPr>
              <a:t>The reaction producing more intense yield of fusion-fission products is preferable to use for synthesis of superheavy elements. </a:t>
            </a:r>
          </a:p>
          <a:p>
            <a:pPr>
              <a:buFont typeface="Wingdings" panose="05000000000000000000" pitchFamily="2" charset="2"/>
              <a:buChar char="ü"/>
            </a:pPr>
            <a:endParaRPr lang="en-US" dirty="0">
              <a:solidFill>
                <a:srgbClr val="FFFF99"/>
              </a:solidFill>
            </a:endParaRPr>
          </a:p>
          <a:p>
            <a:pPr>
              <a:buFontTx/>
              <a:buNone/>
            </a:pPr>
            <a:r>
              <a:rPr lang="en-US" sz="2000" dirty="0"/>
              <a:t>      </a:t>
            </a:r>
          </a:p>
        </p:txBody>
      </p:sp>
      <p:sp>
        <p:nvSpPr>
          <p:cNvPr id="44036" name="Номер слайда 4"/>
          <p:cNvSpPr>
            <a:spLocks noGrp="1"/>
          </p:cNvSpPr>
          <p:nvPr>
            <p:ph type="sldNum" sz="quarter" idx="12"/>
          </p:nvPr>
        </p:nvSpPr>
        <p:spPr/>
        <p:txBody>
          <a:bodyPr/>
          <a:lstStyle/>
          <a:p>
            <a:pPr>
              <a:defRPr/>
            </a:pPr>
            <a:fld id="{581E604A-1488-4BC5-B482-1EAA285CF4F0}" type="slidenum">
              <a:rPr lang="ja-JP" altLang="ru-RU" smtClean="0"/>
              <a:pPr>
                <a:defRPr/>
              </a:pPr>
              <a:t>25</a:t>
            </a:fld>
            <a:endParaRPr lang="ru-RU" altLang="ja-JP"/>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FBDE0C-3474-48F8-BAF6-127AB798B8B0}"/>
              </a:ext>
            </a:extLst>
          </p:cNvPr>
          <p:cNvSpPr>
            <a:spLocks noGrp="1"/>
          </p:cNvSpPr>
          <p:nvPr>
            <p:ph type="title"/>
          </p:nvPr>
        </p:nvSpPr>
        <p:spPr>
          <a:xfrm>
            <a:off x="179512" y="332656"/>
            <a:ext cx="8224838" cy="571167"/>
          </a:xfrm>
        </p:spPr>
        <p:txBody>
          <a:bodyPr/>
          <a:lstStyle/>
          <a:p>
            <a:r>
              <a:rPr lang="en-US" sz="2800" dirty="0">
                <a:solidFill>
                  <a:srgbClr val="0000FF"/>
                </a:solidFill>
              </a:rPr>
              <a:t>In collaboration with co-authors</a:t>
            </a:r>
            <a:endParaRPr lang="ru-RU" dirty="0">
              <a:solidFill>
                <a:srgbClr val="0000FF"/>
              </a:solidFill>
            </a:endParaRPr>
          </a:p>
        </p:txBody>
      </p:sp>
      <p:sp>
        <p:nvSpPr>
          <p:cNvPr id="3" name="Номер слайда 2">
            <a:extLst>
              <a:ext uri="{FF2B5EF4-FFF2-40B4-BE49-F238E27FC236}">
                <a16:creationId xmlns:a16="http://schemas.microsoft.com/office/drawing/2014/main" id="{FC89A5F7-ADFA-4252-8795-213BF112B1A4}"/>
              </a:ext>
            </a:extLst>
          </p:cNvPr>
          <p:cNvSpPr>
            <a:spLocks noGrp="1"/>
          </p:cNvSpPr>
          <p:nvPr>
            <p:ph type="sldNum" idx="12"/>
          </p:nvPr>
        </p:nvSpPr>
        <p:spPr/>
        <p:txBody>
          <a:bodyPr/>
          <a:lstStyle/>
          <a:p>
            <a:pPr>
              <a:defRPr/>
            </a:pPr>
            <a:fld id="{DA7BE6C9-BA58-40FD-81DD-E1A2AF5CC4C3}" type="slidenum">
              <a:rPr lang="en-GB" smtClean="0"/>
              <a:pPr>
                <a:defRPr/>
              </a:pPr>
              <a:t>26</a:t>
            </a:fld>
            <a:endParaRPr lang="en-GB"/>
          </a:p>
        </p:txBody>
      </p:sp>
      <p:sp>
        <p:nvSpPr>
          <p:cNvPr id="4" name="Прямоугольник 3">
            <a:extLst>
              <a:ext uri="{FF2B5EF4-FFF2-40B4-BE49-F238E27FC236}">
                <a16:creationId xmlns:a16="http://schemas.microsoft.com/office/drawing/2014/main" id="{D3267A44-530E-4FB0-9F33-F11C76D72F26}"/>
              </a:ext>
            </a:extLst>
          </p:cNvPr>
          <p:cNvSpPr/>
          <p:nvPr/>
        </p:nvSpPr>
        <p:spPr>
          <a:xfrm>
            <a:off x="467544" y="1196752"/>
            <a:ext cx="8532440" cy="4319131"/>
          </a:xfrm>
          <a:prstGeom prst="rect">
            <a:avLst/>
          </a:prstGeom>
        </p:spPr>
        <p:txBody>
          <a:bodyPr wrap="square">
            <a:spAutoFit/>
          </a:bodyPr>
          <a:lstStyle/>
          <a:p>
            <a:pPr marL="0" indent="0">
              <a:buNone/>
            </a:pPr>
            <a:r>
              <a:rPr lang="en-US" sz="2200" dirty="0">
                <a:solidFill>
                  <a:srgbClr val="0000FF"/>
                </a:solidFill>
              </a:rPr>
              <a:t>G. Giardina</a:t>
            </a:r>
            <a:r>
              <a:rPr lang="en-US" sz="2200" baseline="30000" dirty="0">
                <a:solidFill>
                  <a:srgbClr val="0000FF"/>
                </a:solidFill>
              </a:rPr>
              <a:t>1</a:t>
            </a:r>
            <a:r>
              <a:rPr lang="en-US" sz="2200" dirty="0">
                <a:solidFill>
                  <a:srgbClr val="0000FF"/>
                </a:solidFill>
              </a:rPr>
              <a:t> and G. Mandaglio</a:t>
            </a:r>
            <a:r>
              <a:rPr lang="en-US" sz="2200" baseline="30000" dirty="0">
                <a:solidFill>
                  <a:srgbClr val="0000FF"/>
                </a:solidFill>
              </a:rPr>
              <a:t>1,2 </a:t>
            </a:r>
          </a:p>
          <a:p>
            <a:pPr marL="0" indent="0">
              <a:buNone/>
            </a:pPr>
            <a:endParaRPr lang="en-US" sz="2200" baseline="30000" dirty="0">
              <a:solidFill>
                <a:srgbClr val="0000FF"/>
              </a:solidFill>
            </a:endParaRPr>
          </a:p>
          <a:p>
            <a:pPr marL="0" indent="0">
              <a:buNone/>
            </a:pPr>
            <a:r>
              <a:rPr lang="it-IT" sz="2200" baseline="30000" dirty="0">
                <a:solidFill>
                  <a:srgbClr val="0000FF"/>
                </a:solidFill>
              </a:rPr>
              <a:t>1</a:t>
            </a:r>
            <a:r>
              <a:rPr lang="it-IT" sz="2200" dirty="0">
                <a:solidFill>
                  <a:srgbClr val="0000FF"/>
                </a:solidFill>
              </a:rPr>
              <a:t>Dipartimento di Scienze Matematiche e Informatiche, Scienze Fisiche e Scienze della Terra, University of Messina, Messina, Italy. </a:t>
            </a:r>
          </a:p>
          <a:p>
            <a:pPr marL="0" indent="0">
              <a:buNone/>
            </a:pPr>
            <a:endParaRPr lang="it-IT" sz="2200" dirty="0">
              <a:solidFill>
                <a:srgbClr val="0000FF"/>
              </a:solidFill>
            </a:endParaRPr>
          </a:p>
          <a:p>
            <a:pPr marL="0" indent="0">
              <a:buNone/>
            </a:pPr>
            <a:r>
              <a:rPr lang="it-IT" sz="2200" baseline="30000" dirty="0">
                <a:solidFill>
                  <a:srgbClr val="0000FF"/>
                </a:solidFill>
              </a:rPr>
              <a:t>2</a:t>
            </a:r>
            <a:r>
              <a:rPr lang="it-IT" sz="2200" dirty="0">
                <a:solidFill>
                  <a:srgbClr val="0000FF"/>
                </a:solidFill>
              </a:rPr>
              <a:t>INFN Gruppo Collegato di Messina, Messina, Italy </a:t>
            </a:r>
          </a:p>
          <a:p>
            <a:pPr marL="0" indent="0">
              <a:buNone/>
            </a:pPr>
            <a:r>
              <a:rPr lang="en-US" sz="2200" dirty="0">
                <a:solidFill>
                  <a:srgbClr val="0000FF"/>
                </a:solidFill>
              </a:rPr>
              <a:t>  </a:t>
            </a:r>
          </a:p>
          <a:p>
            <a:pPr marL="0" indent="0">
              <a:buNone/>
            </a:pPr>
            <a:r>
              <a:rPr lang="en-US" sz="2200" dirty="0">
                <a:solidFill>
                  <a:srgbClr val="00B0F0"/>
                </a:solidFill>
              </a:rPr>
              <a:t> B. </a:t>
            </a:r>
            <a:r>
              <a:rPr lang="en-US" sz="2200" dirty="0" err="1">
                <a:solidFill>
                  <a:srgbClr val="00B0F0"/>
                </a:solidFill>
              </a:rPr>
              <a:t>Kayumov</a:t>
            </a:r>
            <a:endParaRPr lang="it-IT" sz="2200" i="1" dirty="0">
              <a:solidFill>
                <a:srgbClr val="00B0F0"/>
              </a:solidFill>
            </a:endParaRPr>
          </a:p>
          <a:p>
            <a:pPr marL="0" indent="0">
              <a:buNone/>
            </a:pPr>
            <a:r>
              <a:rPr lang="it-IT" sz="2200" dirty="0">
                <a:solidFill>
                  <a:srgbClr val="00B0F0"/>
                </a:solidFill>
              </a:rPr>
              <a:t> Institute of Nuclear Physics Academy of Science of Uzbekistan</a:t>
            </a:r>
          </a:p>
          <a:p>
            <a:pPr marL="0" indent="0">
              <a:buNone/>
            </a:pPr>
            <a:endParaRPr lang="it-IT" sz="2200" dirty="0">
              <a:solidFill>
                <a:srgbClr val="00B0F0"/>
              </a:solidFill>
            </a:endParaRPr>
          </a:p>
          <a:p>
            <a:pPr marL="0" indent="0">
              <a:buNone/>
            </a:pPr>
            <a:r>
              <a:rPr lang="it-IT" sz="2200" dirty="0">
                <a:solidFill>
                  <a:srgbClr val="00B0F0"/>
                </a:solidFill>
              </a:rPr>
              <a:t> </a:t>
            </a:r>
            <a:r>
              <a:rPr lang="it-IT" sz="2000" dirty="0">
                <a:solidFill>
                  <a:srgbClr val="00B0F0"/>
                </a:solidFill>
              </a:rPr>
              <a:t>Kyungil Kim </a:t>
            </a:r>
          </a:p>
          <a:p>
            <a:pPr marL="0" indent="0">
              <a:buNone/>
            </a:pPr>
            <a:r>
              <a:rPr lang="it-IT" sz="2000" dirty="0">
                <a:solidFill>
                  <a:srgbClr val="00B0F0"/>
                </a:solidFill>
              </a:rPr>
              <a:t> </a:t>
            </a:r>
            <a:r>
              <a:rPr lang="en-US" sz="2000" u="sng" dirty="0">
                <a:solidFill>
                  <a:srgbClr val="00B0F0"/>
                </a:solidFill>
                <a:hlinkClick r:id="rId2"/>
              </a:rPr>
              <a:t>Rare Isotope Science Project / Institute for Basic Science</a:t>
            </a:r>
            <a:r>
              <a:rPr lang="en-US" sz="2000" dirty="0">
                <a:solidFill>
                  <a:srgbClr val="00B0F0"/>
                </a:solidFill>
              </a:rPr>
              <a:t>, Daejeon,</a:t>
            </a:r>
          </a:p>
          <a:p>
            <a:pPr marL="0" indent="0">
              <a:buNone/>
            </a:pPr>
            <a:r>
              <a:rPr lang="en-US" sz="2000" dirty="0">
                <a:solidFill>
                  <a:srgbClr val="00B0F0"/>
                </a:solidFill>
              </a:rPr>
              <a:t>  Republic of Korea (South Korea)</a:t>
            </a:r>
            <a:endParaRPr lang="ru-RU" sz="2000" dirty="0">
              <a:solidFill>
                <a:srgbClr val="00B0F0"/>
              </a:solidFill>
            </a:endParaRPr>
          </a:p>
        </p:txBody>
      </p:sp>
    </p:spTree>
    <p:extLst>
      <p:ext uri="{BB962C8B-B14F-4D97-AF65-F5344CB8AC3E}">
        <p14:creationId xmlns:p14="http://schemas.microsoft.com/office/powerpoint/2010/main" val="4262814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Заголовок 1"/>
          <p:cNvSpPr>
            <a:spLocks noGrp="1"/>
          </p:cNvSpPr>
          <p:nvPr>
            <p:ph type="title"/>
          </p:nvPr>
        </p:nvSpPr>
        <p:spPr>
          <a:xfrm>
            <a:off x="357188" y="214313"/>
            <a:ext cx="8229600" cy="939800"/>
          </a:xfrm>
        </p:spPr>
        <p:txBody>
          <a:bodyPr/>
          <a:lstStyle/>
          <a:p>
            <a:r>
              <a:rPr lang="en-US" sz="2400"/>
              <a:t>Calculation of the competition between complete fusion and quasifission: </a:t>
            </a:r>
            <a:r>
              <a:rPr lang="en-US" sz="2400" i="1"/>
              <a:t>P</a:t>
            </a:r>
            <a:r>
              <a:rPr lang="en-US" sz="2400" baseline="-25000"/>
              <a:t>cn</a:t>
            </a:r>
            <a:r>
              <a:rPr lang="en-US" sz="2400"/>
              <a:t>(</a:t>
            </a:r>
            <a:r>
              <a:rPr lang="en-US" sz="2400" i="1"/>
              <a:t>E</a:t>
            </a:r>
            <a:r>
              <a:rPr lang="en-US" sz="2400" baseline="-25000"/>
              <a:t>DNS</a:t>
            </a:r>
            <a:r>
              <a:rPr lang="en-US" sz="2400"/>
              <a:t>,</a:t>
            </a:r>
            <a:r>
              <a:rPr lang="en-US" sz="2400" i="1"/>
              <a:t>L</a:t>
            </a:r>
            <a:r>
              <a:rPr lang="en-US" sz="2400"/>
              <a:t>)</a:t>
            </a:r>
            <a:endParaRPr lang="ru-RU" sz="2400"/>
          </a:p>
        </p:txBody>
      </p:sp>
      <p:graphicFrame>
        <p:nvGraphicFramePr>
          <p:cNvPr id="3074" name="Содержимое 7"/>
          <p:cNvGraphicFramePr>
            <a:graphicFrameLocks noGrp="1" noChangeAspect="1"/>
          </p:cNvGraphicFramePr>
          <p:nvPr>
            <p:ph idx="1"/>
          </p:nvPr>
        </p:nvGraphicFramePr>
        <p:xfrm>
          <a:off x="179388" y="1341438"/>
          <a:ext cx="8539162" cy="1852612"/>
        </p:xfrm>
        <a:graphic>
          <a:graphicData uri="http://schemas.openxmlformats.org/presentationml/2006/ole">
            <mc:AlternateContent xmlns:mc="http://schemas.openxmlformats.org/markup-compatibility/2006">
              <mc:Choice xmlns:v="urn:schemas-microsoft-com:vml" Requires="v">
                <p:oleObj spid="_x0000_s59512" name="Формула" r:id="rId3" imgW="5562600" imgH="1206500" progId="Equation.3">
                  <p:embed/>
                </p:oleObj>
              </mc:Choice>
              <mc:Fallback>
                <p:oleObj name="Формула" r:id="rId3" imgW="5562600" imgH="1206500" progId="Equation.3">
                  <p:embed/>
                  <p:pic>
                    <p:nvPicPr>
                      <p:cNvPr id="3074" name="Содержимое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341438"/>
                        <a:ext cx="8539162" cy="1852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Номер слайда 3"/>
          <p:cNvSpPr>
            <a:spLocks noGrp="1"/>
          </p:cNvSpPr>
          <p:nvPr>
            <p:ph type="sldNum" sz="quarter" idx="12"/>
          </p:nvPr>
        </p:nvSpPr>
        <p:spPr/>
        <p:txBody>
          <a:bodyPr/>
          <a:lstStyle/>
          <a:p>
            <a:pPr>
              <a:defRPr/>
            </a:pPr>
            <a:fld id="{E465F70B-7247-4666-8A94-68F20BFFAB9C}" type="slidenum">
              <a:rPr lang="ja-JP" altLang="ru-RU" smtClean="0"/>
              <a:pPr>
                <a:defRPr/>
              </a:pPr>
              <a:t>27</a:t>
            </a:fld>
            <a:endParaRPr lang="ru-RU" altLang="ja-JP"/>
          </a:p>
        </p:txBody>
      </p:sp>
      <p:sp>
        <p:nvSpPr>
          <p:cNvPr id="3078" name="TextBox 6"/>
          <p:cNvSpPr txBox="1">
            <a:spLocks noChangeArrowheads="1"/>
          </p:cNvSpPr>
          <p:nvPr/>
        </p:nvSpPr>
        <p:spPr bwMode="auto">
          <a:xfrm>
            <a:off x="1454150" y="6143625"/>
            <a:ext cx="6088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eaLnBrk="1" hangingPunct="1">
              <a:spcBef>
                <a:spcPct val="20000"/>
              </a:spcBef>
            </a:pPr>
            <a:r>
              <a:rPr lang="en-US" sz="2000">
                <a:solidFill>
                  <a:srgbClr val="FF0000"/>
                </a:solidFill>
              </a:rPr>
              <a:t>Fazio G. et al, Modern Phys. Lett. A 20 (2005) p.391</a:t>
            </a:r>
            <a:endParaRPr lang="ru-RU" sz="2000">
              <a:solidFill>
                <a:srgbClr val="FF0000"/>
              </a:solidFill>
            </a:endParaRPr>
          </a:p>
        </p:txBody>
      </p:sp>
      <p:graphicFrame>
        <p:nvGraphicFramePr>
          <p:cNvPr id="3075" name="Object 3"/>
          <p:cNvGraphicFramePr>
            <a:graphicFrameLocks noChangeAspect="1"/>
          </p:cNvGraphicFramePr>
          <p:nvPr/>
        </p:nvGraphicFramePr>
        <p:xfrm>
          <a:off x="971550" y="3573463"/>
          <a:ext cx="6480175" cy="1803400"/>
        </p:xfrm>
        <a:graphic>
          <a:graphicData uri="http://schemas.openxmlformats.org/presentationml/2006/ole">
            <mc:AlternateContent xmlns:mc="http://schemas.openxmlformats.org/markup-compatibility/2006">
              <mc:Choice xmlns:v="urn:schemas-microsoft-com:vml" Requires="v">
                <p:oleObj spid="_x0000_s59513" name="Формула" r:id="rId5" imgW="3149600" imgH="876300" progId="Equation.3">
                  <p:embed/>
                </p:oleObj>
              </mc:Choice>
              <mc:Fallback>
                <p:oleObj name="Формула" r:id="rId5" imgW="3149600" imgH="876300" progId="Equation.3">
                  <p:embed/>
                  <p:pic>
                    <p:nvPicPr>
                      <p:cNvPr id="307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3573463"/>
                        <a:ext cx="6480175" cy="180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60731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F9EAA7-3663-4C82-866A-1E2666576205}"/>
              </a:ext>
            </a:extLst>
          </p:cNvPr>
          <p:cNvSpPr>
            <a:spLocks noGrp="1"/>
          </p:cNvSpPr>
          <p:nvPr>
            <p:ph type="title"/>
          </p:nvPr>
        </p:nvSpPr>
        <p:spPr>
          <a:xfrm>
            <a:off x="70992" y="100330"/>
            <a:ext cx="9073008" cy="782960"/>
          </a:xfrm>
        </p:spPr>
        <p:txBody>
          <a:bodyPr/>
          <a:lstStyle/>
          <a:p>
            <a:r>
              <a:rPr lang="en-US" sz="3200" dirty="0">
                <a:solidFill>
                  <a:srgbClr val="C00000"/>
                </a:solidFill>
              </a:rPr>
              <a:t>Actuality of the subject of the theoretical research</a:t>
            </a:r>
            <a:endParaRPr lang="ru-RU" sz="3200" dirty="0">
              <a:solidFill>
                <a:srgbClr val="C00000"/>
              </a:solidFill>
            </a:endParaRPr>
          </a:p>
        </p:txBody>
      </p:sp>
      <p:sp>
        <p:nvSpPr>
          <p:cNvPr id="4" name="Номер слайда 3">
            <a:extLst>
              <a:ext uri="{FF2B5EF4-FFF2-40B4-BE49-F238E27FC236}">
                <a16:creationId xmlns:a16="http://schemas.microsoft.com/office/drawing/2014/main" id="{41751B9E-187A-4AC3-B10F-8296C71264A2}"/>
              </a:ext>
            </a:extLst>
          </p:cNvPr>
          <p:cNvSpPr>
            <a:spLocks noGrp="1"/>
          </p:cNvSpPr>
          <p:nvPr>
            <p:ph type="sldNum" sz="quarter" idx="12"/>
          </p:nvPr>
        </p:nvSpPr>
        <p:spPr/>
        <p:txBody>
          <a:bodyPr/>
          <a:lstStyle/>
          <a:p>
            <a:pPr>
              <a:defRPr/>
            </a:pPr>
            <a:fld id="{6431B255-D60B-4BCF-B03B-40B069D9820F}" type="slidenum">
              <a:rPr lang="ja-JP" altLang="ru-RU" smtClean="0"/>
              <a:pPr>
                <a:defRPr/>
              </a:pPr>
              <a:t>3</a:t>
            </a:fld>
            <a:endParaRPr lang="ru-RU" altLang="ja-JP"/>
          </a:p>
        </p:txBody>
      </p:sp>
      <p:sp>
        <p:nvSpPr>
          <p:cNvPr id="5" name="Прямоугольник 4">
            <a:extLst>
              <a:ext uri="{FF2B5EF4-FFF2-40B4-BE49-F238E27FC236}">
                <a16:creationId xmlns:a16="http://schemas.microsoft.com/office/drawing/2014/main" id="{322D41D4-37D8-4FA1-BF1F-DDFE91D8DAB7}"/>
              </a:ext>
            </a:extLst>
          </p:cNvPr>
          <p:cNvSpPr/>
          <p:nvPr/>
        </p:nvSpPr>
        <p:spPr>
          <a:xfrm>
            <a:off x="70992" y="888368"/>
            <a:ext cx="9684568" cy="5663089"/>
          </a:xfrm>
          <a:prstGeom prst="rect">
            <a:avLst/>
          </a:prstGeom>
        </p:spPr>
        <p:txBody>
          <a:bodyPr wrap="square">
            <a:spAutoFit/>
          </a:bodyPr>
          <a:lstStyle/>
          <a:p>
            <a:r>
              <a:rPr lang="en-US" sz="2200" dirty="0">
                <a:solidFill>
                  <a:srgbClr val="0000FF"/>
                </a:solidFill>
                <a:latin typeface="Times-Roman"/>
              </a:rPr>
              <a:t>Intense efforts have been made in the past decades to produce superheavy </a:t>
            </a:r>
          </a:p>
          <a:p>
            <a:r>
              <a:rPr lang="en-US" sz="2200" dirty="0">
                <a:solidFill>
                  <a:srgbClr val="0000FF"/>
                </a:solidFill>
                <a:latin typeface="Times-Roman"/>
              </a:rPr>
              <a:t>elements Nh </a:t>
            </a:r>
            <a:r>
              <a:rPr lang="pl-PL" sz="2200" dirty="0">
                <a:solidFill>
                  <a:srgbClr val="0000FF"/>
                </a:solidFill>
                <a:latin typeface="Times-Roman"/>
              </a:rPr>
              <a:t>(</a:t>
            </a:r>
            <a:r>
              <a:rPr lang="pl-PL" sz="2200" i="1" dirty="0">
                <a:solidFill>
                  <a:srgbClr val="0000FF"/>
                </a:solidFill>
                <a:latin typeface="MTMI"/>
              </a:rPr>
              <a:t>Z </a:t>
            </a:r>
            <a:r>
              <a:rPr lang="pl-PL" sz="2200" dirty="0">
                <a:solidFill>
                  <a:srgbClr val="0000FF"/>
                </a:solidFill>
                <a:latin typeface="MTSY"/>
              </a:rPr>
              <a:t>= </a:t>
            </a:r>
            <a:r>
              <a:rPr lang="pl-PL" sz="2200" dirty="0">
                <a:solidFill>
                  <a:srgbClr val="0000FF"/>
                </a:solidFill>
                <a:latin typeface="Times-Roman"/>
              </a:rPr>
              <a:t>113), Mc (</a:t>
            </a:r>
            <a:r>
              <a:rPr lang="pl-PL" sz="2200" i="1" dirty="0">
                <a:solidFill>
                  <a:srgbClr val="0000FF"/>
                </a:solidFill>
                <a:latin typeface="MTMI"/>
              </a:rPr>
              <a:t>Z </a:t>
            </a:r>
            <a:r>
              <a:rPr lang="pl-PL" sz="2200" dirty="0">
                <a:solidFill>
                  <a:srgbClr val="0000FF"/>
                </a:solidFill>
                <a:latin typeface="MTSY"/>
              </a:rPr>
              <a:t>= </a:t>
            </a:r>
            <a:r>
              <a:rPr lang="pl-PL" sz="2200" dirty="0">
                <a:solidFill>
                  <a:srgbClr val="0000FF"/>
                </a:solidFill>
                <a:latin typeface="Times-Roman"/>
              </a:rPr>
              <a:t>115), Ts (</a:t>
            </a:r>
            <a:r>
              <a:rPr lang="pl-PL" sz="2200" i="1" dirty="0">
                <a:solidFill>
                  <a:srgbClr val="0000FF"/>
                </a:solidFill>
                <a:latin typeface="MTMI"/>
              </a:rPr>
              <a:t>Z </a:t>
            </a:r>
            <a:r>
              <a:rPr lang="pl-PL" sz="2200" dirty="0">
                <a:solidFill>
                  <a:srgbClr val="0000FF"/>
                </a:solidFill>
                <a:latin typeface="MTSY"/>
              </a:rPr>
              <a:t>= </a:t>
            </a:r>
            <a:r>
              <a:rPr lang="pl-PL" sz="2200" dirty="0">
                <a:solidFill>
                  <a:srgbClr val="0000FF"/>
                </a:solidFill>
                <a:latin typeface="Times-Roman"/>
              </a:rPr>
              <a:t>117), and Og (</a:t>
            </a:r>
            <a:r>
              <a:rPr lang="pl-PL" sz="2200" i="1" dirty="0">
                <a:solidFill>
                  <a:srgbClr val="0000FF"/>
                </a:solidFill>
                <a:latin typeface="MTMI"/>
              </a:rPr>
              <a:t>Z </a:t>
            </a:r>
            <a:r>
              <a:rPr lang="pl-PL" sz="2200" dirty="0">
                <a:solidFill>
                  <a:srgbClr val="0000FF"/>
                </a:solidFill>
                <a:latin typeface="MTSY"/>
              </a:rPr>
              <a:t>= </a:t>
            </a:r>
            <a:r>
              <a:rPr lang="pl-PL" sz="2200" dirty="0">
                <a:solidFill>
                  <a:srgbClr val="0000FF"/>
                </a:solidFill>
                <a:latin typeface="Times-Roman"/>
              </a:rPr>
              <a:t>118)</a:t>
            </a:r>
          </a:p>
          <a:p>
            <a:r>
              <a:rPr lang="en-US" sz="2200" dirty="0">
                <a:solidFill>
                  <a:srgbClr val="0000FF"/>
                </a:solidFill>
                <a:latin typeface="Times-Roman"/>
              </a:rPr>
              <a:t>[1,2] in heavy ion collisions at the energies near Coulomb barriers.</a:t>
            </a:r>
          </a:p>
          <a:p>
            <a:endParaRPr lang="en-US" sz="2000" dirty="0">
              <a:solidFill>
                <a:srgbClr val="FFFFCC"/>
              </a:solidFill>
              <a:latin typeface="Times-Roman"/>
            </a:endParaRPr>
          </a:p>
          <a:p>
            <a:r>
              <a:rPr lang="en-US" sz="2200" dirty="0">
                <a:solidFill>
                  <a:srgbClr val="FFFFCC"/>
                </a:solidFill>
                <a:latin typeface="Times-Roman"/>
              </a:rPr>
              <a:t>However, the production cross sections for superheavy elements are </a:t>
            </a:r>
          </a:p>
          <a:p>
            <a:r>
              <a:rPr lang="en-US" sz="2200" dirty="0">
                <a:solidFill>
                  <a:srgbClr val="FFFFCC"/>
                </a:solidFill>
                <a:latin typeface="Times-Roman"/>
              </a:rPr>
              <a:t>very small  (about picobarn and less), hence, it is crucial to understand </a:t>
            </a:r>
          </a:p>
          <a:p>
            <a:r>
              <a:rPr lang="en-US" sz="2200" dirty="0">
                <a:solidFill>
                  <a:srgbClr val="FFFFCC"/>
                </a:solidFill>
                <a:latin typeface="Times-Roman"/>
              </a:rPr>
              <a:t>the reaction mechanisms which take place at heavy collisions.  </a:t>
            </a:r>
          </a:p>
          <a:p>
            <a:endParaRPr lang="en-US" sz="2200" dirty="0">
              <a:solidFill>
                <a:srgbClr val="FFFFCC"/>
              </a:solidFill>
              <a:latin typeface="Times-Roman"/>
            </a:endParaRPr>
          </a:p>
          <a:p>
            <a:r>
              <a:rPr lang="en-US" sz="2400" dirty="0">
                <a:solidFill>
                  <a:srgbClr val="FFFFCC"/>
                </a:solidFill>
                <a:latin typeface="Times-Roman"/>
              </a:rPr>
              <a:t>The main challenges in superheavy elements production are </a:t>
            </a:r>
          </a:p>
          <a:p>
            <a:r>
              <a:rPr lang="en-US" sz="2400" dirty="0">
                <a:solidFill>
                  <a:srgbClr val="FFFFCC"/>
                </a:solidFill>
                <a:latin typeface="Times-Roman"/>
              </a:rPr>
              <a:t>the fusion - fission process of compound nuclei and/or fission of </a:t>
            </a:r>
          </a:p>
          <a:p>
            <a:r>
              <a:rPr lang="en-US" sz="2400" dirty="0">
                <a:solidFill>
                  <a:srgbClr val="FFFFCC"/>
                </a:solidFill>
                <a:latin typeface="Times-Roman"/>
              </a:rPr>
              <a:t>non-</a:t>
            </a:r>
            <a:r>
              <a:rPr lang="en-US" sz="2400" dirty="0" err="1">
                <a:solidFill>
                  <a:srgbClr val="FFFFCC"/>
                </a:solidFill>
                <a:latin typeface="Times-Roman"/>
              </a:rPr>
              <a:t>equilibriated</a:t>
            </a:r>
            <a:r>
              <a:rPr lang="en-US" sz="2400" dirty="0">
                <a:solidFill>
                  <a:srgbClr val="FFFFCC"/>
                </a:solidFill>
                <a:latin typeface="Times-Roman"/>
              </a:rPr>
              <a:t> complex system roaming between complete fusion </a:t>
            </a:r>
          </a:p>
          <a:p>
            <a:r>
              <a:rPr lang="en-US" sz="2400" dirty="0">
                <a:solidFill>
                  <a:srgbClr val="FFFFCC"/>
                </a:solidFill>
                <a:latin typeface="Times-Roman"/>
              </a:rPr>
              <a:t>and breaking into two or more parts. </a:t>
            </a:r>
          </a:p>
          <a:p>
            <a:endParaRPr lang="en-US" sz="2400" dirty="0">
              <a:solidFill>
                <a:srgbClr val="FFFFCC"/>
              </a:solidFill>
              <a:latin typeface="Times-Roman"/>
            </a:endParaRPr>
          </a:p>
          <a:p>
            <a:endParaRPr lang="ru-RU" sz="2400" dirty="0">
              <a:solidFill>
                <a:srgbClr val="FFFFCC"/>
              </a:solidFill>
            </a:endParaRPr>
          </a:p>
          <a:p>
            <a:endParaRPr lang="en-US" sz="2200" dirty="0">
              <a:solidFill>
                <a:srgbClr val="FFFFCC"/>
              </a:solidFill>
              <a:latin typeface="Times-Roman"/>
            </a:endParaRPr>
          </a:p>
          <a:p>
            <a:endParaRPr lang="en-US" sz="2200" dirty="0">
              <a:solidFill>
                <a:srgbClr val="FFFFCC"/>
              </a:solidFill>
              <a:latin typeface="Times-Roman"/>
            </a:endParaRPr>
          </a:p>
        </p:txBody>
      </p:sp>
      <p:sp>
        <p:nvSpPr>
          <p:cNvPr id="6" name="TextBox 5">
            <a:extLst>
              <a:ext uri="{FF2B5EF4-FFF2-40B4-BE49-F238E27FC236}">
                <a16:creationId xmlns:a16="http://schemas.microsoft.com/office/drawing/2014/main" id="{B31371B3-D411-4420-BF6F-267B23BC5D4C}"/>
              </a:ext>
            </a:extLst>
          </p:cNvPr>
          <p:cNvSpPr txBox="1"/>
          <p:nvPr/>
        </p:nvSpPr>
        <p:spPr>
          <a:xfrm>
            <a:off x="174184" y="5783560"/>
            <a:ext cx="8574280" cy="646331"/>
          </a:xfrm>
          <a:prstGeom prst="rect">
            <a:avLst/>
          </a:prstGeom>
          <a:noFill/>
        </p:spPr>
        <p:txBody>
          <a:bodyPr wrap="square" rtlCol="0">
            <a:spAutoFit/>
          </a:bodyPr>
          <a:lstStyle/>
          <a:p>
            <a:r>
              <a:rPr lang="en-US" sz="1800" dirty="0">
                <a:solidFill>
                  <a:srgbClr val="FF66CC"/>
                </a:solidFill>
              </a:rPr>
              <a:t>1. </a:t>
            </a:r>
            <a:r>
              <a:rPr lang="en-US" sz="1800" dirty="0" err="1">
                <a:solidFill>
                  <a:srgbClr val="FF66CC"/>
                </a:solidFill>
              </a:rPr>
              <a:t>K.Morita</a:t>
            </a:r>
            <a:r>
              <a:rPr lang="en-US" sz="1800" dirty="0">
                <a:solidFill>
                  <a:srgbClr val="FF66CC"/>
                </a:solidFill>
              </a:rPr>
              <a:t>, </a:t>
            </a:r>
            <a:r>
              <a:rPr lang="en-US" sz="1800" i="1" dirty="0">
                <a:solidFill>
                  <a:srgbClr val="FF66CC"/>
                </a:solidFill>
              </a:rPr>
              <a:t>et al</a:t>
            </a:r>
            <a:r>
              <a:rPr lang="en-US" sz="1800" dirty="0">
                <a:solidFill>
                  <a:srgbClr val="FF66CC"/>
                </a:solidFill>
              </a:rPr>
              <a:t>, J. Phys. Soc. Japan. </a:t>
            </a:r>
            <a:r>
              <a:rPr lang="ru-RU" sz="1800" b="1" dirty="0">
                <a:solidFill>
                  <a:srgbClr val="FF66CC"/>
                </a:solidFill>
              </a:rPr>
              <a:t>76</a:t>
            </a:r>
            <a:r>
              <a:rPr lang="ru-RU" sz="1800" dirty="0">
                <a:solidFill>
                  <a:srgbClr val="FF66CC"/>
                </a:solidFill>
              </a:rPr>
              <a:t>, 043201 (2007).</a:t>
            </a:r>
          </a:p>
          <a:p>
            <a:r>
              <a:rPr lang="en-US" sz="1800" dirty="0">
                <a:solidFill>
                  <a:srgbClr val="FF66CC"/>
                </a:solidFill>
              </a:rPr>
              <a:t>2. Yu. Ts. </a:t>
            </a:r>
            <a:r>
              <a:rPr lang="en-US" sz="1800" dirty="0" err="1">
                <a:solidFill>
                  <a:srgbClr val="FF66CC"/>
                </a:solidFill>
              </a:rPr>
              <a:t>Oganessian</a:t>
            </a:r>
            <a:r>
              <a:rPr lang="en-US" sz="1800" dirty="0">
                <a:solidFill>
                  <a:srgbClr val="FF66CC"/>
                </a:solidFill>
              </a:rPr>
              <a:t> and V. K. </a:t>
            </a:r>
            <a:r>
              <a:rPr lang="en-US" sz="1800" dirty="0" err="1">
                <a:solidFill>
                  <a:srgbClr val="FF66CC"/>
                </a:solidFill>
              </a:rPr>
              <a:t>Utyonkov</a:t>
            </a:r>
            <a:r>
              <a:rPr lang="en-US" sz="1800" dirty="0">
                <a:solidFill>
                  <a:srgbClr val="FF66CC"/>
                </a:solidFill>
              </a:rPr>
              <a:t>, Rep. Prog. Phys. </a:t>
            </a:r>
            <a:r>
              <a:rPr lang="en-US" sz="1800" b="1" dirty="0">
                <a:solidFill>
                  <a:srgbClr val="FF66CC"/>
                </a:solidFill>
              </a:rPr>
              <a:t>78</a:t>
            </a:r>
            <a:r>
              <a:rPr lang="en-US" sz="1800" dirty="0">
                <a:solidFill>
                  <a:srgbClr val="FF66CC"/>
                </a:solidFill>
              </a:rPr>
              <a:t>, </a:t>
            </a:r>
            <a:r>
              <a:rPr lang="ru-RU" sz="1800" dirty="0">
                <a:solidFill>
                  <a:srgbClr val="FF66CC"/>
                </a:solidFill>
              </a:rPr>
              <a:t>036301 (2015).</a:t>
            </a:r>
          </a:p>
        </p:txBody>
      </p:sp>
      <p:cxnSp>
        <p:nvCxnSpPr>
          <p:cNvPr id="8" name="Прямая соединительная линия 7">
            <a:extLst>
              <a:ext uri="{FF2B5EF4-FFF2-40B4-BE49-F238E27FC236}">
                <a16:creationId xmlns:a16="http://schemas.microsoft.com/office/drawing/2014/main" id="{6A39915E-4036-4728-B636-7D0A2D328019}"/>
              </a:ext>
            </a:extLst>
          </p:cNvPr>
          <p:cNvCxnSpPr/>
          <p:nvPr/>
        </p:nvCxnSpPr>
        <p:spPr bwMode="auto">
          <a:xfrm>
            <a:off x="179512" y="5661248"/>
            <a:ext cx="8424936" cy="0"/>
          </a:xfrm>
          <a:prstGeom prst="line">
            <a:avLst/>
          </a:prstGeom>
          <a:noFill/>
          <a:ln w="95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19724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F9EAA7-3663-4C82-866A-1E2666576205}"/>
              </a:ext>
            </a:extLst>
          </p:cNvPr>
          <p:cNvSpPr>
            <a:spLocks noGrp="1"/>
          </p:cNvSpPr>
          <p:nvPr>
            <p:ph type="title"/>
          </p:nvPr>
        </p:nvSpPr>
        <p:spPr>
          <a:xfrm>
            <a:off x="70992" y="100330"/>
            <a:ext cx="9073008" cy="782960"/>
          </a:xfrm>
        </p:spPr>
        <p:txBody>
          <a:bodyPr/>
          <a:lstStyle/>
          <a:p>
            <a:r>
              <a:rPr lang="en-US" sz="2800" dirty="0">
                <a:solidFill>
                  <a:srgbClr val="C00000"/>
                </a:solidFill>
              </a:rPr>
              <a:t> Actuality of the subject of the theoretical researches</a:t>
            </a:r>
            <a:endParaRPr lang="ru-RU" sz="2800" dirty="0">
              <a:solidFill>
                <a:srgbClr val="C00000"/>
              </a:solidFill>
            </a:endParaRPr>
          </a:p>
        </p:txBody>
      </p:sp>
      <p:sp>
        <p:nvSpPr>
          <p:cNvPr id="4" name="Номер слайда 3">
            <a:extLst>
              <a:ext uri="{FF2B5EF4-FFF2-40B4-BE49-F238E27FC236}">
                <a16:creationId xmlns:a16="http://schemas.microsoft.com/office/drawing/2014/main" id="{41751B9E-187A-4AC3-B10F-8296C71264A2}"/>
              </a:ext>
            </a:extLst>
          </p:cNvPr>
          <p:cNvSpPr>
            <a:spLocks noGrp="1"/>
          </p:cNvSpPr>
          <p:nvPr>
            <p:ph type="sldNum" sz="quarter" idx="12"/>
          </p:nvPr>
        </p:nvSpPr>
        <p:spPr/>
        <p:txBody>
          <a:bodyPr/>
          <a:lstStyle/>
          <a:p>
            <a:pPr>
              <a:defRPr/>
            </a:pPr>
            <a:fld id="{6431B255-D60B-4BCF-B03B-40B069D9820F}" type="slidenum">
              <a:rPr lang="ja-JP" altLang="ru-RU" smtClean="0"/>
              <a:pPr>
                <a:defRPr/>
              </a:pPr>
              <a:t>4</a:t>
            </a:fld>
            <a:endParaRPr lang="ru-RU" altLang="ja-JP"/>
          </a:p>
        </p:txBody>
      </p:sp>
      <p:sp>
        <p:nvSpPr>
          <p:cNvPr id="5" name="Прямоугольник 4">
            <a:extLst>
              <a:ext uri="{FF2B5EF4-FFF2-40B4-BE49-F238E27FC236}">
                <a16:creationId xmlns:a16="http://schemas.microsoft.com/office/drawing/2014/main" id="{322D41D4-37D8-4FA1-BF1F-DDFE91D8DAB7}"/>
              </a:ext>
            </a:extLst>
          </p:cNvPr>
          <p:cNvSpPr/>
          <p:nvPr/>
        </p:nvSpPr>
        <p:spPr>
          <a:xfrm>
            <a:off x="-16584" y="872500"/>
            <a:ext cx="9684568" cy="2831544"/>
          </a:xfrm>
          <a:prstGeom prst="rect">
            <a:avLst/>
          </a:prstGeom>
        </p:spPr>
        <p:txBody>
          <a:bodyPr wrap="square">
            <a:spAutoFit/>
          </a:bodyPr>
          <a:lstStyle/>
          <a:p>
            <a:r>
              <a:rPr lang="en-US" sz="2000" dirty="0">
                <a:solidFill>
                  <a:srgbClr val="0000FF"/>
                </a:solidFill>
                <a:latin typeface="Times-Roman"/>
              </a:rPr>
              <a:t>  </a:t>
            </a:r>
            <a:r>
              <a:rPr lang="en-US" sz="2400" dirty="0">
                <a:solidFill>
                  <a:srgbClr val="FF0000"/>
                </a:solidFill>
                <a:latin typeface="Times-Roman"/>
              </a:rPr>
              <a:t>The condition of the necessity </a:t>
            </a:r>
            <a:r>
              <a:rPr lang="en-US" sz="2400" dirty="0">
                <a:solidFill>
                  <a:srgbClr val="0000FF"/>
                </a:solidFill>
                <a:latin typeface="Times-Roman"/>
              </a:rPr>
              <a:t>of the superheavy element production is   </a:t>
            </a:r>
          </a:p>
          <a:p>
            <a:r>
              <a:rPr lang="en-US" sz="2400" dirty="0">
                <a:solidFill>
                  <a:srgbClr val="0000FF"/>
                </a:solidFill>
                <a:latin typeface="Times-Roman"/>
              </a:rPr>
              <a:t>  formation of the compound nucleus at complete fusion of colliding </a:t>
            </a:r>
          </a:p>
          <a:p>
            <a:r>
              <a:rPr lang="en-US" sz="2400" dirty="0">
                <a:solidFill>
                  <a:srgbClr val="0000FF"/>
                </a:solidFill>
                <a:latin typeface="Times-Roman"/>
              </a:rPr>
              <a:t>  nuclei:</a:t>
            </a:r>
          </a:p>
          <a:p>
            <a:r>
              <a:rPr lang="en-US" sz="1800" dirty="0">
                <a:solidFill>
                  <a:schemeClr val="bg1"/>
                </a:solidFill>
                <a:latin typeface="Times-Roman"/>
              </a:rPr>
              <a:t>Projectile       Target</a:t>
            </a:r>
          </a:p>
          <a:p>
            <a:endParaRPr lang="en-US" sz="1800" dirty="0">
              <a:solidFill>
                <a:schemeClr val="bg1"/>
              </a:solidFill>
              <a:latin typeface="Times-Roman"/>
            </a:endParaRPr>
          </a:p>
          <a:p>
            <a:endParaRPr lang="en-US" sz="2400" dirty="0">
              <a:solidFill>
                <a:srgbClr val="FFFFCC"/>
              </a:solidFill>
              <a:latin typeface="Times-Roman"/>
            </a:endParaRPr>
          </a:p>
          <a:p>
            <a:endParaRPr lang="en-US" sz="2400" dirty="0">
              <a:solidFill>
                <a:srgbClr val="FFFFCC"/>
              </a:solidFill>
              <a:latin typeface="Times-Roman"/>
            </a:endParaRPr>
          </a:p>
          <a:p>
            <a:endParaRPr lang="en-US" sz="2200" dirty="0">
              <a:solidFill>
                <a:srgbClr val="FFFFCC"/>
              </a:solidFill>
              <a:latin typeface="Times-Roman"/>
            </a:endParaRPr>
          </a:p>
        </p:txBody>
      </p:sp>
      <p:sp>
        <p:nvSpPr>
          <p:cNvPr id="3" name="Овал 2">
            <a:extLst>
              <a:ext uri="{FF2B5EF4-FFF2-40B4-BE49-F238E27FC236}">
                <a16:creationId xmlns:a16="http://schemas.microsoft.com/office/drawing/2014/main" id="{22996904-45A5-4F6C-A1BF-FA349302518B}"/>
              </a:ext>
            </a:extLst>
          </p:cNvPr>
          <p:cNvSpPr/>
          <p:nvPr/>
        </p:nvSpPr>
        <p:spPr bwMode="auto">
          <a:xfrm>
            <a:off x="588172" y="2333572"/>
            <a:ext cx="720080" cy="648066"/>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p:txBody>
      </p:sp>
      <p:sp>
        <p:nvSpPr>
          <p:cNvPr id="9" name="Овал 8">
            <a:extLst>
              <a:ext uri="{FF2B5EF4-FFF2-40B4-BE49-F238E27FC236}">
                <a16:creationId xmlns:a16="http://schemas.microsoft.com/office/drawing/2014/main" id="{0BEC93EE-30D0-405A-9FA1-2B4F3579D52E}"/>
              </a:ext>
            </a:extLst>
          </p:cNvPr>
          <p:cNvSpPr/>
          <p:nvPr/>
        </p:nvSpPr>
        <p:spPr bwMode="auto">
          <a:xfrm>
            <a:off x="1877096" y="2153551"/>
            <a:ext cx="1028040" cy="1008107"/>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p:txBody>
      </p:sp>
      <p:cxnSp>
        <p:nvCxnSpPr>
          <p:cNvPr id="10" name="Прямая со стрелкой 9">
            <a:extLst>
              <a:ext uri="{FF2B5EF4-FFF2-40B4-BE49-F238E27FC236}">
                <a16:creationId xmlns:a16="http://schemas.microsoft.com/office/drawing/2014/main" id="{3F672159-4B1D-42D7-A3FA-2CE26199505B}"/>
              </a:ext>
            </a:extLst>
          </p:cNvPr>
          <p:cNvCxnSpPr/>
          <p:nvPr/>
        </p:nvCxnSpPr>
        <p:spPr bwMode="auto">
          <a:xfrm>
            <a:off x="1308252" y="2691007"/>
            <a:ext cx="432048" cy="0"/>
          </a:xfrm>
          <a:prstGeom prst="straightConnector1">
            <a:avLst/>
          </a:prstGeom>
          <a:noFill/>
          <a:ln w="57150" cap="flat" cmpd="sng" algn="ctr">
            <a:solidFill>
              <a:schemeClr val="bg1"/>
            </a:solidFill>
            <a:prstDash val="solid"/>
            <a:round/>
            <a:headEnd type="none" w="med" len="med"/>
            <a:tailEnd type="triangle"/>
          </a:ln>
          <a:effectLst/>
        </p:spPr>
      </p:cxnSp>
      <p:cxnSp>
        <p:nvCxnSpPr>
          <p:cNvPr id="12" name="Прямая со стрелкой 11">
            <a:extLst>
              <a:ext uri="{FF2B5EF4-FFF2-40B4-BE49-F238E27FC236}">
                <a16:creationId xmlns:a16="http://schemas.microsoft.com/office/drawing/2014/main" id="{3FBE2E6C-2811-4C8C-A862-7DD34FF6034D}"/>
              </a:ext>
            </a:extLst>
          </p:cNvPr>
          <p:cNvCxnSpPr/>
          <p:nvPr/>
        </p:nvCxnSpPr>
        <p:spPr bwMode="auto">
          <a:xfrm>
            <a:off x="3059832" y="2691007"/>
            <a:ext cx="792088" cy="0"/>
          </a:xfrm>
          <a:prstGeom prst="straightConnector1">
            <a:avLst/>
          </a:prstGeom>
          <a:noFill/>
          <a:ln w="34925" cap="flat" cmpd="sng" algn="ctr">
            <a:solidFill>
              <a:srgbClr val="FF0000"/>
            </a:solidFill>
            <a:prstDash val="dash"/>
            <a:round/>
            <a:headEnd type="none" w="med" len="med"/>
            <a:tailEnd type="stealth" w="lg" len="lg"/>
          </a:ln>
          <a:effectLst/>
        </p:spPr>
      </p:cxnSp>
      <p:sp>
        <p:nvSpPr>
          <p:cNvPr id="13" name="Овал 12">
            <a:extLst>
              <a:ext uri="{FF2B5EF4-FFF2-40B4-BE49-F238E27FC236}">
                <a16:creationId xmlns:a16="http://schemas.microsoft.com/office/drawing/2014/main" id="{C6A186B8-10B6-477C-A856-D3C827472FBB}"/>
              </a:ext>
            </a:extLst>
          </p:cNvPr>
          <p:cNvSpPr/>
          <p:nvPr/>
        </p:nvSpPr>
        <p:spPr bwMode="auto">
          <a:xfrm>
            <a:off x="4624080" y="2132861"/>
            <a:ext cx="1028040" cy="1008107"/>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p:txBody>
      </p:sp>
      <p:sp>
        <p:nvSpPr>
          <p:cNvPr id="14" name="Овал 13">
            <a:extLst>
              <a:ext uri="{FF2B5EF4-FFF2-40B4-BE49-F238E27FC236}">
                <a16:creationId xmlns:a16="http://schemas.microsoft.com/office/drawing/2014/main" id="{0711BA6B-EB23-4AB0-884E-F65309B3096E}"/>
              </a:ext>
            </a:extLst>
          </p:cNvPr>
          <p:cNvSpPr/>
          <p:nvPr/>
        </p:nvSpPr>
        <p:spPr bwMode="auto">
          <a:xfrm>
            <a:off x="4067944" y="2348880"/>
            <a:ext cx="720080" cy="648066"/>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p:txBody>
      </p:sp>
      <p:sp>
        <p:nvSpPr>
          <p:cNvPr id="16" name="Овал 15">
            <a:extLst>
              <a:ext uri="{FF2B5EF4-FFF2-40B4-BE49-F238E27FC236}">
                <a16:creationId xmlns:a16="http://schemas.microsoft.com/office/drawing/2014/main" id="{01A455B5-2146-46E8-852B-82E80F4F26FC}"/>
              </a:ext>
            </a:extLst>
          </p:cNvPr>
          <p:cNvSpPr/>
          <p:nvPr/>
        </p:nvSpPr>
        <p:spPr bwMode="auto">
          <a:xfrm>
            <a:off x="6848560" y="1988840"/>
            <a:ext cx="1323840" cy="1234193"/>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p:txBody>
      </p:sp>
      <p:pic>
        <p:nvPicPr>
          <p:cNvPr id="18" name="Рисунок 17">
            <a:extLst>
              <a:ext uri="{FF2B5EF4-FFF2-40B4-BE49-F238E27FC236}">
                <a16:creationId xmlns:a16="http://schemas.microsoft.com/office/drawing/2014/main" id="{6FE92F9B-1036-4B11-90AD-9D69E1750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2567" y="3617051"/>
            <a:ext cx="2952327" cy="2710433"/>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0C71210-6291-4D11-8FDA-E311711A2CEB}"/>
                  </a:ext>
                </a:extLst>
              </p:cNvPr>
              <p:cNvSpPr txBox="1"/>
              <p:nvPr/>
            </p:nvSpPr>
            <p:spPr>
              <a:xfrm>
                <a:off x="88924" y="3354381"/>
                <a:ext cx="4699100" cy="2119939"/>
              </a:xfrm>
              <a:prstGeom prst="rect">
                <a:avLst/>
              </a:prstGeom>
              <a:noFill/>
            </p:spPr>
            <p:txBody>
              <a:bodyPr wrap="square" rtlCol="0">
                <a:spAutoFit/>
              </a:bodyPr>
              <a:lstStyle/>
              <a:p>
                <a:r>
                  <a:rPr lang="en-US" sz="2200" dirty="0">
                    <a:solidFill>
                      <a:srgbClr val="FFFFCC"/>
                    </a:solidFill>
                    <a:latin typeface="Times-Roman"/>
                  </a:rPr>
                  <a:t>The next important condition  is surviving the heated  and rotating compound  nucleus against fission by </a:t>
                </a:r>
              </a:p>
              <a:p>
                <a:r>
                  <a:rPr lang="en-US" sz="2200" dirty="0">
                    <a:solidFill>
                      <a:srgbClr val="FFFFCC"/>
                    </a:solidFill>
                    <a:latin typeface="Times-Roman"/>
                  </a:rPr>
                  <a:t>emission neutrons and/or charged particles. </a:t>
                </a:r>
                <a:r>
                  <a:rPr lang="en-US" sz="2000" dirty="0">
                    <a:solidFill>
                      <a:schemeClr val="bg1"/>
                    </a:solidFill>
                  </a:rPr>
                  <a:t>Unfortunately,</a:t>
                </a:r>
                <a:r>
                  <a:rPr lang="en-US" sz="2400" dirty="0">
                    <a:solidFill>
                      <a:schemeClr val="bg1"/>
                    </a:solidFill>
                  </a:rPr>
                  <a:t>  </a:t>
                </a:r>
                <a14:m>
                  <m:oMath xmlns:m="http://schemas.openxmlformats.org/officeDocument/2006/math">
                    <m:f>
                      <m:fPr>
                        <m:ctrlPr>
                          <a:rPr lang="en-US" i="1" smtClean="0">
                            <a:solidFill>
                              <a:schemeClr val="bg1"/>
                            </a:solidFill>
                            <a:latin typeface="Cambria Math" panose="02040503050406030204" pitchFamily="18" charset="0"/>
                          </a:rPr>
                        </m:ctrlPr>
                      </m:fPr>
                      <m:num>
                        <m:sSub>
                          <m:sSubPr>
                            <m:ctrlPr>
                              <a:rPr lang="en-US" i="1" smtClean="0">
                                <a:solidFill>
                                  <a:schemeClr val="bg1"/>
                                </a:solidFill>
                                <a:latin typeface="Cambria Math" panose="02040503050406030204" pitchFamily="18" charset="0"/>
                              </a:rPr>
                            </m:ctrlPr>
                          </m:sSubPr>
                          <m:e>
                            <m:r>
                              <m:rPr>
                                <m:sty m:val="p"/>
                              </m:rPr>
                              <a:rPr lang="el-GR" i="1" smtClean="0">
                                <a:solidFill>
                                  <a:schemeClr val="bg1"/>
                                </a:solidFill>
                                <a:latin typeface="Cambria Math" panose="02040503050406030204" pitchFamily="18" charset="0"/>
                              </a:rPr>
                              <m:t>σ</m:t>
                            </m:r>
                          </m:e>
                          <m:sub>
                            <m:r>
                              <a:rPr lang="en-US" b="0" i="1" smtClean="0">
                                <a:solidFill>
                                  <a:schemeClr val="bg1"/>
                                </a:solidFill>
                                <a:latin typeface="Cambria Math" panose="02040503050406030204" pitchFamily="18" charset="0"/>
                              </a:rPr>
                              <m:t>𝐸𝑅</m:t>
                            </m:r>
                          </m:sub>
                        </m:sSub>
                      </m:num>
                      <m:den>
                        <m:sSub>
                          <m:sSubPr>
                            <m:ctrlPr>
                              <a:rPr lang="en-US" i="1">
                                <a:solidFill>
                                  <a:schemeClr val="bg1"/>
                                </a:solidFill>
                                <a:latin typeface="Cambria Math" panose="02040503050406030204" pitchFamily="18" charset="0"/>
                              </a:rPr>
                            </m:ctrlPr>
                          </m:sSubPr>
                          <m:e>
                            <m:r>
                              <m:rPr>
                                <m:sty m:val="p"/>
                              </m:rPr>
                              <a:rPr lang="el-GR" i="1">
                                <a:solidFill>
                                  <a:schemeClr val="bg1"/>
                                </a:solidFill>
                                <a:latin typeface="Cambria Math" panose="02040503050406030204" pitchFamily="18" charset="0"/>
                              </a:rPr>
                              <m:t>σ</m:t>
                            </m:r>
                          </m:e>
                          <m:sub>
                            <m:r>
                              <a:rPr lang="en-US" b="0" i="1" smtClean="0">
                                <a:solidFill>
                                  <a:schemeClr val="bg1"/>
                                </a:solidFill>
                                <a:latin typeface="Cambria Math" panose="02040503050406030204" pitchFamily="18" charset="0"/>
                              </a:rPr>
                              <m:t>𝑓𝑖𝑠𝑠</m:t>
                            </m:r>
                          </m:sub>
                        </m:sSub>
                      </m:den>
                    </m:f>
                  </m:oMath>
                </a14:m>
                <a:r>
                  <a:rPr lang="en-US" dirty="0">
                    <a:solidFill>
                      <a:schemeClr val="bg1"/>
                    </a:solidFill>
                  </a:rPr>
                  <a:t> &lt; 10</a:t>
                </a:r>
                <a:r>
                  <a:rPr lang="en-US" baseline="30000" dirty="0">
                    <a:solidFill>
                      <a:schemeClr val="bg1"/>
                    </a:solidFill>
                  </a:rPr>
                  <a:t>-6</a:t>
                </a:r>
                <a:endParaRPr lang="ru-RU" baseline="30000" dirty="0"/>
              </a:p>
            </p:txBody>
          </p:sp>
        </mc:Choice>
        <mc:Fallback xmlns="">
          <p:sp>
            <p:nvSpPr>
              <p:cNvPr id="20" name="TextBox 19">
                <a:extLst>
                  <a:ext uri="{FF2B5EF4-FFF2-40B4-BE49-F238E27FC236}">
                    <a16:creationId xmlns:a16="http://schemas.microsoft.com/office/drawing/2014/main" id="{60C71210-6291-4D11-8FDA-E311711A2CEB}"/>
                  </a:ext>
                </a:extLst>
              </p:cNvPr>
              <p:cNvSpPr txBox="1">
                <a:spLocks noRot="1" noChangeAspect="1" noMove="1" noResize="1" noEditPoints="1" noAdjustHandles="1" noChangeArrowheads="1" noChangeShapeType="1" noTextEdit="1"/>
              </p:cNvSpPr>
              <p:nvPr/>
            </p:nvSpPr>
            <p:spPr>
              <a:xfrm>
                <a:off x="88924" y="3354381"/>
                <a:ext cx="4699100" cy="2119939"/>
              </a:xfrm>
              <a:prstGeom prst="rect">
                <a:avLst/>
              </a:prstGeom>
              <a:blipFill>
                <a:blip r:embed="rId3"/>
                <a:stretch>
                  <a:fillRect l="-1688" t="-1724"/>
                </a:stretch>
              </a:blipFill>
            </p:spPr>
            <p:txBody>
              <a:bodyPr/>
              <a:lstStyle/>
              <a:p>
                <a:r>
                  <a:rPr lang="ru-RU">
                    <a:noFill/>
                  </a:rPr>
                  <a:t> </a:t>
                </a:r>
              </a:p>
            </p:txBody>
          </p:sp>
        </mc:Fallback>
      </mc:AlternateContent>
      <p:sp>
        <p:nvSpPr>
          <p:cNvPr id="21" name="TextBox 20">
            <a:extLst>
              <a:ext uri="{FF2B5EF4-FFF2-40B4-BE49-F238E27FC236}">
                <a16:creationId xmlns:a16="http://schemas.microsoft.com/office/drawing/2014/main" id="{82937C80-F582-47FC-A021-CD7A5F728F48}"/>
              </a:ext>
            </a:extLst>
          </p:cNvPr>
          <p:cNvSpPr txBox="1"/>
          <p:nvPr/>
        </p:nvSpPr>
        <p:spPr>
          <a:xfrm>
            <a:off x="3332280" y="1764905"/>
            <a:ext cx="2151551" cy="400110"/>
          </a:xfrm>
          <a:prstGeom prst="rect">
            <a:avLst/>
          </a:prstGeom>
          <a:noFill/>
        </p:spPr>
        <p:txBody>
          <a:bodyPr wrap="none" rtlCol="0">
            <a:spAutoFit/>
          </a:bodyPr>
          <a:lstStyle/>
          <a:p>
            <a:r>
              <a:rPr lang="en-US" sz="2000" dirty="0">
                <a:solidFill>
                  <a:schemeClr val="bg1"/>
                </a:solidFill>
              </a:rPr>
              <a:t>Dinuclear system</a:t>
            </a:r>
            <a:endParaRPr lang="ru-RU" sz="2000" dirty="0">
              <a:solidFill>
                <a:schemeClr val="bg1"/>
              </a:solidFill>
            </a:endParaRPr>
          </a:p>
        </p:txBody>
      </p:sp>
      <p:sp>
        <p:nvSpPr>
          <p:cNvPr id="22" name="TextBox 21">
            <a:extLst>
              <a:ext uri="{FF2B5EF4-FFF2-40B4-BE49-F238E27FC236}">
                <a16:creationId xmlns:a16="http://schemas.microsoft.com/office/drawing/2014/main" id="{8A0C1A0E-5A80-4263-B794-C0E644C66EEA}"/>
              </a:ext>
            </a:extLst>
          </p:cNvPr>
          <p:cNvSpPr txBox="1"/>
          <p:nvPr/>
        </p:nvSpPr>
        <p:spPr>
          <a:xfrm>
            <a:off x="6264188" y="1650662"/>
            <a:ext cx="2170787" cy="400110"/>
          </a:xfrm>
          <a:prstGeom prst="rect">
            <a:avLst/>
          </a:prstGeom>
          <a:noFill/>
        </p:spPr>
        <p:txBody>
          <a:bodyPr wrap="none" rtlCol="0">
            <a:spAutoFit/>
          </a:bodyPr>
          <a:lstStyle/>
          <a:p>
            <a:r>
              <a:rPr lang="en-US" sz="2000" dirty="0">
                <a:solidFill>
                  <a:schemeClr val="bg1"/>
                </a:solidFill>
                <a:latin typeface="Times-Roman"/>
              </a:rPr>
              <a:t>Compound nucleus</a:t>
            </a:r>
            <a:endParaRPr lang="ru-RU" sz="2000" dirty="0">
              <a:solidFill>
                <a:schemeClr val="bg1"/>
              </a:solidFill>
            </a:endParaRPr>
          </a:p>
        </p:txBody>
      </p:sp>
      <p:cxnSp>
        <p:nvCxnSpPr>
          <p:cNvPr id="23" name="Прямая со стрелкой 22">
            <a:extLst>
              <a:ext uri="{FF2B5EF4-FFF2-40B4-BE49-F238E27FC236}">
                <a16:creationId xmlns:a16="http://schemas.microsoft.com/office/drawing/2014/main" id="{E3835E2D-7911-4B1D-BE5E-0BB839ADDD39}"/>
              </a:ext>
            </a:extLst>
          </p:cNvPr>
          <p:cNvCxnSpPr/>
          <p:nvPr/>
        </p:nvCxnSpPr>
        <p:spPr bwMode="auto">
          <a:xfrm>
            <a:off x="5868144" y="2659134"/>
            <a:ext cx="792088" cy="0"/>
          </a:xfrm>
          <a:prstGeom prst="straightConnector1">
            <a:avLst/>
          </a:prstGeom>
          <a:noFill/>
          <a:ln w="34925" cap="flat" cmpd="sng" algn="ctr">
            <a:solidFill>
              <a:srgbClr val="FF0000"/>
            </a:solidFill>
            <a:prstDash val="dash"/>
            <a:round/>
            <a:headEnd type="none" w="med" len="med"/>
            <a:tailEnd type="stealth" w="lg" len="lg"/>
          </a:ln>
          <a:effectLst/>
        </p:spPr>
      </p:cxnSp>
      <mc:AlternateContent xmlns:mc="http://schemas.openxmlformats.org/markup-compatibility/2006" xmlns:a14="http://schemas.microsoft.com/office/drawing/2010/main">
        <mc:Choice Requires="a14">
          <p:sp>
            <p:nvSpPr>
              <p:cNvPr id="24" name="Прямоугольник 23">
                <a:extLst>
                  <a:ext uri="{FF2B5EF4-FFF2-40B4-BE49-F238E27FC236}">
                    <a16:creationId xmlns:a16="http://schemas.microsoft.com/office/drawing/2014/main" id="{21ABAF09-2BA5-4115-AD42-30D3F9BE1ED9}"/>
                  </a:ext>
                </a:extLst>
              </p:cNvPr>
              <p:cNvSpPr/>
              <p:nvPr/>
            </p:nvSpPr>
            <p:spPr>
              <a:xfrm>
                <a:off x="588172" y="5511761"/>
                <a:ext cx="2660408" cy="557717"/>
              </a:xfrm>
              <a:prstGeom prst="rect">
                <a:avLst/>
              </a:prstGeom>
            </p:spPr>
            <p:txBody>
              <a:bodyPr wrap="none">
                <a:spAutoFit/>
              </a:bodyPr>
              <a:lstStyle/>
              <a:p>
                <a14:m>
                  <m:oMath xmlns:m="http://schemas.openxmlformats.org/officeDocument/2006/math">
                    <m:sSub>
                      <m:sSubPr>
                        <m:ctrlPr>
                          <a:rPr lang="en-US" i="1" smtClean="0">
                            <a:solidFill>
                              <a:schemeClr val="bg1"/>
                            </a:solidFill>
                            <a:latin typeface="Cambria Math" panose="02040503050406030204" pitchFamily="18" charset="0"/>
                          </a:rPr>
                        </m:ctrlPr>
                      </m:sSubPr>
                      <m:e>
                        <m:r>
                          <m:rPr>
                            <m:sty m:val="p"/>
                          </m:rPr>
                          <a:rPr lang="el-GR" i="1">
                            <a:solidFill>
                              <a:schemeClr val="bg1"/>
                            </a:solidFill>
                            <a:latin typeface="Cambria Math" panose="02040503050406030204" pitchFamily="18" charset="0"/>
                          </a:rPr>
                          <m:t>σ</m:t>
                        </m:r>
                      </m:e>
                      <m:sub>
                        <m:r>
                          <a:rPr lang="en-US" b="0" i="1" smtClean="0">
                            <a:solidFill>
                              <a:schemeClr val="bg1"/>
                            </a:solidFill>
                            <a:latin typeface="Cambria Math" panose="02040503050406030204" pitchFamily="18" charset="0"/>
                          </a:rPr>
                          <m:t>𝐶𝑁</m:t>
                        </m:r>
                      </m:sub>
                    </m:sSub>
                  </m:oMath>
                </a14:m>
                <a:r>
                  <a:rPr lang="en-US" dirty="0">
                    <a:solidFill>
                      <a:schemeClr val="bg1"/>
                    </a:solidFill>
                  </a:rPr>
                  <a:t>= </a:t>
                </a:r>
                <a14:m>
                  <m:oMath xmlns:m="http://schemas.openxmlformats.org/officeDocument/2006/math">
                    <m:sSub>
                      <m:sSubPr>
                        <m:ctrlPr>
                          <a:rPr lang="en-US" i="1">
                            <a:solidFill>
                              <a:schemeClr val="bg1"/>
                            </a:solidFill>
                            <a:latin typeface="Cambria Math" panose="02040503050406030204" pitchFamily="18" charset="0"/>
                          </a:rPr>
                        </m:ctrlPr>
                      </m:sSubPr>
                      <m:e>
                        <m:r>
                          <m:rPr>
                            <m:sty m:val="p"/>
                          </m:rPr>
                          <a:rPr lang="el-GR" i="1">
                            <a:solidFill>
                              <a:schemeClr val="bg1"/>
                            </a:solidFill>
                            <a:latin typeface="Cambria Math" panose="02040503050406030204" pitchFamily="18" charset="0"/>
                          </a:rPr>
                          <m:t>σ</m:t>
                        </m:r>
                      </m:e>
                      <m:sub>
                        <m:r>
                          <a:rPr lang="en-US" i="1">
                            <a:solidFill>
                              <a:schemeClr val="bg1"/>
                            </a:solidFill>
                            <a:latin typeface="Cambria Math" panose="02040503050406030204" pitchFamily="18" charset="0"/>
                          </a:rPr>
                          <m:t>𝐸𝑅</m:t>
                        </m:r>
                      </m:sub>
                    </m:sSub>
                  </m:oMath>
                </a14:m>
                <a:r>
                  <a:rPr lang="en-US" dirty="0">
                    <a:solidFill>
                      <a:schemeClr val="bg1"/>
                    </a:solidFill>
                  </a:rPr>
                  <a:t>+ </a:t>
                </a:r>
                <a14:m>
                  <m:oMath xmlns:m="http://schemas.openxmlformats.org/officeDocument/2006/math">
                    <m:sSub>
                      <m:sSubPr>
                        <m:ctrlPr>
                          <a:rPr lang="en-US" i="1">
                            <a:solidFill>
                              <a:schemeClr val="bg1"/>
                            </a:solidFill>
                            <a:latin typeface="Cambria Math" panose="02040503050406030204" pitchFamily="18" charset="0"/>
                          </a:rPr>
                        </m:ctrlPr>
                      </m:sSubPr>
                      <m:e>
                        <m:r>
                          <m:rPr>
                            <m:sty m:val="p"/>
                          </m:rPr>
                          <a:rPr lang="el-GR" i="1">
                            <a:solidFill>
                              <a:schemeClr val="bg1"/>
                            </a:solidFill>
                            <a:latin typeface="Cambria Math" panose="02040503050406030204" pitchFamily="18" charset="0"/>
                          </a:rPr>
                          <m:t>σ</m:t>
                        </m:r>
                      </m:e>
                      <m:sub>
                        <m:r>
                          <a:rPr lang="en-US" b="0" i="1" smtClean="0">
                            <a:solidFill>
                              <a:schemeClr val="bg1"/>
                            </a:solidFill>
                            <a:latin typeface="Cambria Math" panose="02040503050406030204" pitchFamily="18" charset="0"/>
                          </a:rPr>
                          <m:t>𝑓𝑖𝑠𝑠</m:t>
                        </m:r>
                      </m:sub>
                    </m:sSub>
                  </m:oMath>
                </a14:m>
                <a:endParaRPr lang="ru-RU" dirty="0"/>
              </a:p>
            </p:txBody>
          </p:sp>
        </mc:Choice>
        <mc:Fallback xmlns="">
          <p:sp>
            <p:nvSpPr>
              <p:cNvPr id="24" name="Прямоугольник 23">
                <a:extLst>
                  <a:ext uri="{FF2B5EF4-FFF2-40B4-BE49-F238E27FC236}">
                    <a16:creationId xmlns:a16="http://schemas.microsoft.com/office/drawing/2014/main" id="{21ABAF09-2BA5-4115-AD42-30D3F9BE1ED9}"/>
                  </a:ext>
                </a:extLst>
              </p:cNvPr>
              <p:cNvSpPr>
                <a:spLocks noRot="1" noChangeAspect="1" noMove="1" noResize="1" noEditPoints="1" noAdjustHandles="1" noChangeArrowheads="1" noChangeShapeType="1" noTextEdit="1"/>
              </p:cNvSpPr>
              <p:nvPr/>
            </p:nvSpPr>
            <p:spPr>
              <a:xfrm>
                <a:off x="588172" y="5511761"/>
                <a:ext cx="2660408" cy="557717"/>
              </a:xfrm>
              <a:prstGeom prst="rect">
                <a:avLst/>
              </a:prstGeom>
              <a:blipFill>
                <a:blip r:embed="rId4"/>
                <a:stretch>
                  <a:fillRect t="-11957" b="-21739"/>
                </a:stretch>
              </a:blipFill>
            </p:spPr>
            <p:txBody>
              <a:bodyPr/>
              <a:lstStyle/>
              <a:p>
                <a:r>
                  <a:rPr lang="ru-RU">
                    <a:noFill/>
                  </a:rPr>
                  <a:t> </a:t>
                </a:r>
              </a:p>
            </p:txBody>
          </p:sp>
        </mc:Fallback>
      </mc:AlternateContent>
    </p:spTree>
    <p:extLst>
      <p:ext uri="{BB962C8B-B14F-4D97-AF65-F5344CB8AC3E}">
        <p14:creationId xmlns:p14="http://schemas.microsoft.com/office/powerpoint/2010/main" val="2908888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429974D-FC3F-4A6B-A1A9-BC3FED91DD03}"/>
              </a:ext>
            </a:extLst>
          </p:cNvPr>
          <p:cNvSpPr>
            <a:spLocks noGrp="1"/>
          </p:cNvSpPr>
          <p:nvPr>
            <p:ph idx="1"/>
          </p:nvPr>
        </p:nvSpPr>
        <p:spPr>
          <a:xfrm>
            <a:off x="194504" y="1052736"/>
            <a:ext cx="8565189" cy="4525963"/>
          </a:xfrm>
        </p:spPr>
        <p:txBody>
          <a:bodyPr/>
          <a:lstStyle/>
          <a:p>
            <a:pPr marL="0" indent="0">
              <a:buNone/>
            </a:pPr>
            <a:r>
              <a:rPr lang="en-US" sz="2400" dirty="0">
                <a:solidFill>
                  <a:srgbClr val="FFFFCC"/>
                </a:solidFill>
                <a:latin typeface="Times-Roman"/>
              </a:rPr>
              <a:t>The successful experiments in </a:t>
            </a:r>
            <a:r>
              <a:rPr lang="en-US" sz="2400" dirty="0" err="1">
                <a:solidFill>
                  <a:srgbClr val="FFFFCC"/>
                </a:solidFill>
                <a:latin typeface="Times-Roman"/>
              </a:rPr>
              <a:t>Flerov</a:t>
            </a:r>
            <a:r>
              <a:rPr lang="en-US" sz="2400" dirty="0">
                <a:solidFill>
                  <a:srgbClr val="FFFFCC"/>
                </a:solidFill>
                <a:latin typeface="Times-Roman"/>
              </a:rPr>
              <a:t> Laboratory of Nuclear reaction have been performed by the use of the neutron rich </a:t>
            </a:r>
            <a:r>
              <a:rPr lang="en-US" sz="2400" baseline="30000" dirty="0">
                <a:solidFill>
                  <a:srgbClr val="FFFFCC"/>
                </a:solidFill>
                <a:latin typeface="Times-Roman"/>
              </a:rPr>
              <a:t>48</a:t>
            </a:r>
            <a:r>
              <a:rPr lang="en-US" sz="2400" dirty="0">
                <a:solidFill>
                  <a:srgbClr val="FFFFCC"/>
                </a:solidFill>
                <a:latin typeface="Times-Roman"/>
              </a:rPr>
              <a:t>Ca beam and heaviest </a:t>
            </a:r>
            <a:r>
              <a:rPr lang="en-US" sz="2400" dirty="0" err="1">
                <a:solidFill>
                  <a:srgbClr val="FFFFCC"/>
                </a:solidFill>
                <a:latin typeface="Times-Roman"/>
              </a:rPr>
              <a:t>transactinides</a:t>
            </a:r>
            <a:r>
              <a:rPr lang="en-US" sz="2400" dirty="0">
                <a:solidFill>
                  <a:srgbClr val="FFFFCC"/>
                </a:solidFill>
                <a:latin typeface="Times-Roman"/>
              </a:rPr>
              <a:t> Pu, Cm, Bk, and Cf.   In these reactions hindrance to complete fusion is not so strong and fission barriers of the formed compound nuclei are enough high due to shell effects in their microscopic structure.  </a:t>
            </a:r>
          </a:p>
          <a:p>
            <a:pPr marL="0" indent="0">
              <a:buNone/>
            </a:pPr>
            <a:r>
              <a:rPr lang="en-US" sz="2400" dirty="0">
                <a:solidFill>
                  <a:srgbClr val="FFFFCC"/>
                </a:solidFill>
                <a:latin typeface="Times-Roman"/>
              </a:rPr>
              <a:t> </a:t>
            </a:r>
            <a:r>
              <a:rPr lang="en-US" sz="2400" dirty="0">
                <a:solidFill>
                  <a:srgbClr val="FFFF99"/>
                </a:solidFill>
                <a:latin typeface="Times New Roman" panose="02020603050405020304" pitchFamily="18" charset="0"/>
                <a:cs typeface="Times New Roman" panose="02020603050405020304" pitchFamily="18" charset="0"/>
              </a:rPr>
              <a:t>As possible large cross section of the compound nucleus formation should be provided in the heavy ion reaction by the choice of the optimal combination of projectile-target nuclei and range of beam energies.</a:t>
            </a:r>
            <a:br>
              <a:rPr lang="en-US" sz="2400" dirty="0">
                <a:solidFill>
                  <a:srgbClr val="FFFF99"/>
                </a:solidFill>
                <a:latin typeface="Times New Roman" panose="02020603050405020304" pitchFamily="18" charset="0"/>
                <a:cs typeface="Times New Roman" panose="02020603050405020304" pitchFamily="18" charset="0"/>
              </a:rPr>
            </a:br>
            <a:r>
              <a:rPr lang="en-US" sz="2400" dirty="0">
                <a:solidFill>
                  <a:srgbClr val="FFFFCC"/>
                </a:solidFill>
                <a:latin typeface="Times-Roman"/>
              </a:rPr>
              <a:t>But  attempts to synthesis of superheavy elements Z=120 were unsuccessful in GSI (Darmstadt) and </a:t>
            </a:r>
            <a:r>
              <a:rPr lang="en-US" sz="2400" dirty="0" err="1">
                <a:solidFill>
                  <a:srgbClr val="FFFFCC"/>
                </a:solidFill>
                <a:latin typeface="Times-Roman"/>
              </a:rPr>
              <a:t>Flerov</a:t>
            </a:r>
            <a:r>
              <a:rPr lang="en-US" sz="2400" dirty="0">
                <a:solidFill>
                  <a:srgbClr val="FFFFCC"/>
                </a:solidFill>
                <a:latin typeface="Times-Roman"/>
              </a:rPr>
              <a:t> Lab. (</a:t>
            </a:r>
            <a:r>
              <a:rPr lang="en-US" sz="2400" dirty="0" err="1">
                <a:solidFill>
                  <a:srgbClr val="FFFFCC"/>
                </a:solidFill>
                <a:latin typeface="Times-Roman"/>
              </a:rPr>
              <a:t>Dubna</a:t>
            </a:r>
            <a:r>
              <a:rPr lang="en-US" sz="2400" dirty="0">
                <a:solidFill>
                  <a:srgbClr val="FFFFCC"/>
                </a:solidFill>
                <a:latin typeface="Times-Roman"/>
              </a:rPr>
              <a:t>)  by the use of reactions  54Cr+248Cm, 58Fe+244Pu and 64Ni+238U.</a:t>
            </a:r>
          </a:p>
        </p:txBody>
      </p:sp>
      <p:sp>
        <p:nvSpPr>
          <p:cNvPr id="4" name="Номер слайда 3">
            <a:extLst>
              <a:ext uri="{FF2B5EF4-FFF2-40B4-BE49-F238E27FC236}">
                <a16:creationId xmlns:a16="http://schemas.microsoft.com/office/drawing/2014/main" id="{1F45162E-6780-46C9-8E4E-12146478431E}"/>
              </a:ext>
            </a:extLst>
          </p:cNvPr>
          <p:cNvSpPr>
            <a:spLocks noGrp="1"/>
          </p:cNvSpPr>
          <p:nvPr>
            <p:ph type="sldNum" sz="quarter" idx="12"/>
          </p:nvPr>
        </p:nvSpPr>
        <p:spPr/>
        <p:txBody>
          <a:bodyPr/>
          <a:lstStyle/>
          <a:p>
            <a:pPr>
              <a:defRPr/>
            </a:pPr>
            <a:fld id="{6431B255-D60B-4BCF-B03B-40B069D9820F}" type="slidenum">
              <a:rPr lang="ja-JP" altLang="ru-RU" smtClean="0"/>
              <a:pPr>
                <a:defRPr/>
              </a:pPr>
              <a:t>5</a:t>
            </a:fld>
            <a:endParaRPr lang="ru-RU" altLang="ja-JP"/>
          </a:p>
        </p:txBody>
      </p:sp>
      <p:sp>
        <p:nvSpPr>
          <p:cNvPr id="5" name="TextBox 4">
            <a:extLst>
              <a:ext uri="{FF2B5EF4-FFF2-40B4-BE49-F238E27FC236}">
                <a16:creationId xmlns:a16="http://schemas.microsoft.com/office/drawing/2014/main" id="{AE3343BE-2626-4ED1-B897-0AFDD294CDF0}"/>
              </a:ext>
            </a:extLst>
          </p:cNvPr>
          <p:cNvSpPr txBox="1"/>
          <p:nvPr/>
        </p:nvSpPr>
        <p:spPr>
          <a:xfrm>
            <a:off x="179512" y="304140"/>
            <a:ext cx="8964488" cy="523220"/>
          </a:xfrm>
          <a:prstGeom prst="rect">
            <a:avLst/>
          </a:prstGeom>
          <a:solidFill>
            <a:srgbClr val="FFC000"/>
          </a:solidFill>
        </p:spPr>
        <p:txBody>
          <a:bodyPr wrap="square" rtlCol="0">
            <a:spAutoFit/>
          </a:bodyPr>
          <a:lstStyle/>
          <a:p>
            <a:r>
              <a:rPr lang="en-US" dirty="0">
                <a:solidFill>
                  <a:srgbClr val="7030A0"/>
                </a:solidFill>
              </a:rPr>
              <a:t>About hindrance to formation of compound nucleus</a:t>
            </a:r>
            <a:endParaRPr lang="ru-RU" dirty="0">
              <a:solidFill>
                <a:srgbClr val="7030A0"/>
              </a:solidFill>
            </a:endParaRPr>
          </a:p>
        </p:txBody>
      </p:sp>
    </p:spTree>
    <p:extLst>
      <p:ext uri="{BB962C8B-B14F-4D97-AF65-F5344CB8AC3E}">
        <p14:creationId xmlns:p14="http://schemas.microsoft.com/office/powerpoint/2010/main" val="3862385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rot="1380000">
            <a:off x="976617" y="1079195"/>
            <a:ext cx="533400" cy="6858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rot="2100000">
            <a:off x="3536308" y="850595"/>
            <a:ext cx="3810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a:off x="671817" y="1414475"/>
            <a:ext cx="35052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Овал 6"/>
          <p:cNvSpPr/>
          <p:nvPr/>
        </p:nvSpPr>
        <p:spPr>
          <a:xfrm rot="1380000">
            <a:off x="1066801" y="3047998"/>
            <a:ext cx="533400" cy="6858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rot="2100000">
            <a:off x="3383909" y="2831794"/>
            <a:ext cx="3810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9" name="Прямая соединительная линия 8"/>
          <p:cNvCxnSpPr/>
          <p:nvPr/>
        </p:nvCxnSpPr>
        <p:spPr>
          <a:xfrm>
            <a:off x="762001" y="3383278"/>
            <a:ext cx="35052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Овал 9"/>
          <p:cNvSpPr/>
          <p:nvPr/>
        </p:nvSpPr>
        <p:spPr>
          <a:xfrm rot="1380000">
            <a:off x="976617" y="5175911"/>
            <a:ext cx="533400" cy="6858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rot="2100000">
            <a:off x="3536308" y="5193995"/>
            <a:ext cx="381000" cy="228600"/>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endParaRPr lang="ru-RU" dirty="0"/>
          </a:p>
        </p:txBody>
      </p:sp>
      <p:cxnSp>
        <p:nvCxnSpPr>
          <p:cNvPr id="12" name="Прямая соединительная линия 11"/>
          <p:cNvCxnSpPr/>
          <p:nvPr/>
        </p:nvCxnSpPr>
        <p:spPr>
          <a:xfrm>
            <a:off x="671817" y="5511191"/>
            <a:ext cx="35052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36512" y="1844824"/>
            <a:ext cx="9144000" cy="1588"/>
          </a:xfrm>
          <a:prstGeom prst="line">
            <a:avLst/>
          </a:prstGeom>
          <a:ln w="9525">
            <a:solidFill>
              <a:srgbClr val="FF0066"/>
            </a:solidFill>
            <a:prstDash val="sysDash"/>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4491295" y="2434285"/>
            <a:ext cx="4437433" cy="2246769"/>
          </a:xfrm>
          <a:prstGeom prst="rect">
            <a:avLst/>
          </a:prstGeom>
        </p:spPr>
        <p:txBody>
          <a:bodyPr wrap="none">
            <a:spAutoFit/>
          </a:bodyPr>
          <a:lstStyle/>
          <a:p>
            <a:r>
              <a:rPr lang="en-US" altLang="ja-JP" sz="2000" dirty="0">
                <a:solidFill>
                  <a:srgbClr val="FFFF00"/>
                </a:solidFill>
                <a:cs typeface="Times New Roman" pitchFamily="18" charset="0"/>
              </a:rPr>
              <a:t>    II. Quasifission process:</a:t>
            </a:r>
          </a:p>
          <a:p>
            <a:r>
              <a:rPr lang="en-US" sz="2000" dirty="0">
                <a:solidFill>
                  <a:srgbClr val="FFFF00"/>
                </a:solidFill>
                <a:cs typeface="Times New Roman" pitchFamily="18" charset="0"/>
              </a:rPr>
              <a:t>1) </a:t>
            </a:r>
            <a:r>
              <a:rPr lang="en-US" sz="2000" dirty="0">
                <a:solidFill>
                  <a:srgbClr val="FFFF00"/>
                </a:solidFill>
              </a:rPr>
              <a:t>Full momentum transfer;</a:t>
            </a:r>
          </a:p>
          <a:p>
            <a:r>
              <a:rPr lang="en-US" sz="2000" dirty="0">
                <a:solidFill>
                  <a:srgbClr val="FFFF00"/>
                </a:solidFill>
              </a:rPr>
              <a:t>2) Equilibrium of energy distribution </a:t>
            </a:r>
          </a:p>
          <a:p>
            <a:r>
              <a:rPr lang="en-US" sz="2000" dirty="0">
                <a:solidFill>
                  <a:srgbClr val="FFFF00"/>
                </a:solidFill>
              </a:rPr>
              <a:t>     and mass distribution;</a:t>
            </a:r>
          </a:p>
          <a:p>
            <a:pPr marL="457200" indent="-457200">
              <a:buAutoNum type="arabicParenR" startAt="3"/>
            </a:pPr>
            <a:r>
              <a:rPr lang="en-US" sz="2000" dirty="0">
                <a:solidFill>
                  <a:srgbClr val="FFFF00"/>
                </a:solidFill>
              </a:rPr>
              <a:t>Anisotropic and isotropic angular </a:t>
            </a:r>
          </a:p>
          <a:p>
            <a:r>
              <a:rPr lang="en-US" sz="2000" dirty="0">
                <a:solidFill>
                  <a:srgbClr val="FFFF00"/>
                </a:solidFill>
              </a:rPr>
              <a:t>      distributions as a function of L.</a:t>
            </a:r>
          </a:p>
          <a:p>
            <a:endParaRPr lang="en-US" sz="2000" dirty="0">
              <a:solidFill>
                <a:srgbClr val="FFFF00"/>
              </a:solidFill>
              <a:latin typeface="Times New Roman" pitchFamily="18" charset="0"/>
              <a:cs typeface="Times New Roman" pitchFamily="18" charset="0"/>
            </a:endParaRPr>
          </a:p>
        </p:txBody>
      </p:sp>
      <p:sp>
        <p:nvSpPr>
          <p:cNvPr id="18" name="Прямоугольник 17"/>
          <p:cNvSpPr/>
          <p:nvPr/>
        </p:nvSpPr>
        <p:spPr>
          <a:xfrm>
            <a:off x="4860845" y="4661598"/>
            <a:ext cx="3865161" cy="2431435"/>
          </a:xfrm>
          <a:prstGeom prst="rect">
            <a:avLst/>
          </a:prstGeom>
        </p:spPr>
        <p:txBody>
          <a:bodyPr wrap="none">
            <a:spAutoFit/>
          </a:bodyPr>
          <a:lstStyle/>
          <a:p>
            <a:r>
              <a:rPr lang="en-US" altLang="ja-JP" sz="2000" dirty="0">
                <a:solidFill>
                  <a:srgbClr val="990000"/>
                </a:solidFill>
                <a:latin typeface="Times New Roman" pitchFamily="18" charset="0"/>
                <a:cs typeface="Times New Roman" pitchFamily="18" charset="0"/>
              </a:rPr>
              <a:t>       </a:t>
            </a:r>
            <a:r>
              <a:rPr lang="en-US" altLang="ja-JP" sz="2400" dirty="0">
                <a:solidFill>
                  <a:srgbClr val="FFFF00"/>
                </a:solidFill>
                <a:latin typeface="Times New Roman" pitchFamily="18" charset="0"/>
                <a:cs typeface="Times New Roman" pitchFamily="18" charset="0"/>
              </a:rPr>
              <a:t>Capture reactions </a:t>
            </a:r>
          </a:p>
          <a:p>
            <a:r>
              <a:rPr lang="en-US" altLang="ja-JP" sz="2000" dirty="0">
                <a:solidFill>
                  <a:srgbClr val="FFFF00"/>
                </a:solidFill>
                <a:latin typeface="Times New Roman" pitchFamily="18" charset="0"/>
                <a:cs typeface="Times New Roman" pitchFamily="18" charset="0"/>
              </a:rPr>
              <a:t>III. Compound nucleus formation:</a:t>
            </a:r>
          </a:p>
          <a:p>
            <a:endParaRPr lang="en-US" altLang="ja-JP" sz="1800" dirty="0">
              <a:solidFill>
                <a:srgbClr val="FFFF00"/>
              </a:solidFill>
              <a:latin typeface="Times New Roman" pitchFamily="18" charset="0"/>
              <a:cs typeface="Times New Roman" pitchFamily="18" charset="0"/>
            </a:endParaRPr>
          </a:p>
          <a:p>
            <a:r>
              <a:rPr lang="en-US" sz="1800" dirty="0">
                <a:solidFill>
                  <a:srgbClr val="FFFF00"/>
                </a:solidFill>
                <a:cs typeface="Times New Roman" pitchFamily="18" charset="0"/>
              </a:rPr>
              <a:t>1) </a:t>
            </a:r>
            <a:r>
              <a:rPr lang="en-US" sz="1800" dirty="0">
                <a:solidFill>
                  <a:srgbClr val="FFFF00"/>
                </a:solidFill>
              </a:rPr>
              <a:t>Full momentum transfer;</a:t>
            </a:r>
          </a:p>
          <a:p>
            <a:r>
              <a:rPr lang="en-US" sz="1800" dirty="0">
                <a:solidFill>
                  <a:srgbClr val="FFFF00"/>
                </a:solidFill>
              </a:rPr>
              <a:t>2) Equilibrium of energy distribution </a:t>
            </a:r>
          </a:p>
          <a:p>
            <a:r>
              <a:rPr lang="en-US" sz="1800" dirty="0">
                <a:solidFill>
                  <a:srgbClr val="FFFF00"/>
                </a:solidFill>
              </a:rPr>
              <a:t>      and mass distribution;</a:t>
            </a:r>
          </a:p>
          <a:p>
            <a:r>
              <a:rPr lang="en-US" sz="1800" dirty="0">
                <a:solidFill>
                  <a:srgbClr val="FFFF00"/>
                </a:solidFill>
              </a:rPr>
              <a:t>3) Isotropic angular distributions.</a:t>
            </a:r>
          </a:p>
          <a:p>
            <a:endParaRPr lang="en-US" sz="1800" dirty="0">
              <a:solidFill>
                <a:srgbClr val="FFFF00"/>
              </a:solidFill>
              <a:latin typeface="Times New Roman" pitchFamily="18" charset="0"/>
              <a:cs typeface="Times New Roman" pitchFamily="18" charset="0"/>
            </a:endParaRPr>
          </a:p>
        </p:txBody>
      </p:sp>
      <p:cxnSp>
        <p:nvCxnSpPr>
          <p:cNvPr id="26" name="Прямая со стрелкой 25"/>
          <p:cNvCxnSpPr/>
          <p:nvPr/>
        </p:nvCxnSpPr>
        <p:spPr bwMode="auto">
          <a:xfrm flipH="1">
            <a:off x="2915816" y="692696"/>
            <a:ext cx="765313" cy="0"/>
          </a:xfrm>
          <a:prstGeom prst="straightConnector1">
            <a:avLst/>
          </a:prstGeom>
          <a:solidFill>
            <a:srgbClr val="00B8FF"/>
          </a:solidFill>
          <a:ln w="1905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Прямая со стрелкой 27"/>
          <p:cNvCxnSpPr/>
          <p:nvPr/>
        </p:nvCxnSpPr>
        <p:spPr bwMode="auto">
          <a:xfrm flipH="1">
            <a:off x="3165831" y="2636912"/>
            <a:ext cx="765313" cy="0"/>
          </a:xfrm>
          <a:prstGeom prst="straightConnector1">
            <a:avLst/>
          </a:prstGeom>
          <a:solidFill>
            <a:srgbClr val="00B8FF"/>
          </a:solidFill>
          <a:ln w="1905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Прямая со стрелкой 32"/>
          <p:cNvCxnSpPr/>
          <p:nvPr/>
        </p:nvCxnSpPr>
        <p:spPr bwMode="auto">
          <a:xfrm>
            <a:off x="3276600" y="944898"/>
            <a:ext cx="0" cy="467878"/>
          </a:xfrm>
          <a:prstGeom prst="straightConnector1">
            <a:avLst/>
          </a:prstGeom>
          <a:solidFill>
            <a:srgbClr val="00B8FF"/>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Прямая со стрелкой 34"/>
          <p:cNvCxnSpPr/>
          <p:nvPr/>
        </p:nvCxnSpPr>
        <p:spPr bwMode="auto">
          <a:xfrm>
            <a:off x="2987824" y="2924944"/>
            <a:ext cx="0" cy="467878"/>
          </a:xfrm>
          <a:prstGeom prst="straightConnector1">
            <a:avLst/>
          </a:prstGeom>
          <a:solidFill>
            <a:srgbClr val="00B8FF"/>
          </a:solidFill>
          <a:ln w="15875" cap="flat" cmpd="sng" algn="ctr">
            <a:solidFill>
              <a:srgbClr val="FFFF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Прямая со стрелкой 35"/>
          <p:cNvCxnSpPr/>
          <p:nvPr/>
        </p:nvCxnSpPr>
        <p:spPr bwMode="auto">
          <a:xfrm>
            <a:off x="2915816" y="5308295"/>
            <a:ext cx="0" cy="208937"/>
          </a:xfrm>
          <a:prstGeom prst="straightConnector1">
            <a:avLst/>
          </a:prstGeom>
          <a:solidFill>
            <a:srgbClr val="00B8FF"/>
          </a:solidFill>
          <a:ln w="12700" cap="flat" cmpd="sng" algn="ctr">
            <a:solidFill>
              <a:srgbClr val="FFFF00"/>
            </a:solidFill>
            <a:prstDash val="solid"/>
            <a:round/>
            <a:headEnd type="triangle" w="lg"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Box 37"/>
          <p:cNvSpPr txBox="1"/>
          <p:nvPr/>
        </p:nvSpPr>
        <p:spPr>
          <a:xfrm>
            <a:off x="2940513" y="957067"/>
            <a:ext cx="312906" cy="400110"/>
          </a:xfrm>
          <a:prstGeom prst="rect">
            <a:avLst/>
          </a:prstGeom>
          <a:noFill/>
        </p:spPr>
        <p:txBody>
          <a:bodyPr wrap="none" rtlCol="0">
            <a:spAutoFit/>
          </a:bodyPr>
          <a:lstStyle/>
          <a:p>
            <a:r>
              <a:rPr lang="en-US" dirty="0">
                <a:solidFill>
                  <a:schemeClr val="accent6"/>
                </a:solidFill>
              </a:rPr>
              <a:t>b</a:t>
            </a:r>
          </a:p>
        </p:txBody>
      </p:sp>
      <p:sp>
        <p:nvSpPr>
          <p:cNvPr id="39" name="TextBox 38"/>
          <p:cNvSpPr txBox="1"/>
          <p:nvPr/>
        </p:nvSpPr>
        <p:spPr>
          <a:xfrm>
            <a:off x="3069834" y="2956882"/>
            <a:ext cx="350038" cy="523220"/>
          </a:xfrm>
          <a:prstGeom prst="rect">
            <a:avLst/>
          </a:prstGeom>
          <a:noFill/>
        </p:spPr>
        <p:txBody>
          <a:bodyPr wrap="none" rtlCol="0">
            <a:spAutoFit/>
          </a:bodyPr>
          <a:lstStyle/>
          <a:p>
            <a:r>
              <a:rPr lang="en-US" dirty="0">
                <a:solidFill>
                  <a:srgbClr val="FFFF00"/>
                </a:solidFill>
              </a:rPr>
              <a:t>b</a:t>
            </a:r>
          </a:p>
        </p:txBody>
      </p:sp>
      <p:sp>
        <p:nvSpPr>
          <p:cNvPr id="41" name="TextBox 40"/>
          <p:cNvSpPr txBox="1"/>
          <p:nvPr/>
        </p:nvSpPr>
        <p:spPr>
          <a:xfrm>
            <a:off x="2625276" y="5503456"/>
            <a:ext cx="385042" cy="523220"/>
          </a:xfrm>
          <a:prstGeom prst="rect">
            <a:avLst/>
          </a:prstGeom>
          <a:noFill/>
        </p:spPr>
        <p:txBody>
          <a:bodyPr wrap="none" rtlCol="0">
            <a:spAutoFit/>
          </a:bodyPr>
          <a:lstStyle/>
          <a:p>
            <a:r>
              <a:rPr lang="en-US" dirty="0">
                <a:solidFill>
                  <a:srgbClr val="FFFF00"/>
                </a:solidFill>
              </a:rPr>
              <a:t>b</a:t>
            </a:r>
          </a:p>
        </p:txBody>
      </p:sp>
      <p:cxnSp>
        <p:nvCxnSpPr>
          <p:cNvPr id="44" name="Прямая соединительная линия 43"/>
          <p:cNvCxnSpPr/>
          <p:nvPr/>
        </p:nvCxnSpPr>
        <p:spPr bwMode="auto">
          <a:xfrm>
            <a:off x="1187624" y="957067"/>
            <a:ext cx="2165176" cy="0"/>
          </a:xfrm>
          <a:prstGeom prst="line">
            <a:avLst/>
          </a:prstGeom>
          <a:ln>
            <a:solidFill>
              <a:srgbClr val="0000FF"/>
            </a:solidFill>
            <a:prstDash val="dashDot"/>
            <a:headEnd type="none" w="med" len="med"/>
            <a:tailEnd type="none" w="med" len="med"/>
          </a:ln>
          <a:extLst/>
        </p:spPr>
        <p:style>
          <a:lnRef idx="3">
            <a:schemeClr val="accent1"/>
          </a:lnRef>
          <a:fillRef idx="0">
            <a:schemeClr val="accent1"/>
          </a:fillRef>
          <a:effectRef idx="2">
            <a:schemeClr val="accent1"/>
          </a:effectRef>
          <a:fontRef idx="minor">
            <a:schemeClr val="tx1"/>
          </a:fontRef>
        </p:style>
      </p:cxnSp>
      <p:cxnSp>
        <p:nvCxnSpPr>
          <p:cNvPr id="45" name="Прямая соединительная линия 44"/>
          <p:cNvCxnSpPr/>
          <p:nvPr/>
        </p:nvCxnSpPr>
        <p:spPr bwMode="auto">
          <a:xfrm>
            <a:off x="1088243" y="2971048"/>
            <a:ext cx="2165176" cy="0"/>
          </a:xfrm>
          <a:prstGeom prst="line">
            <a:avLst/>
          </a:prstGeom>
          <a:ln w="19050">
            <a:prstDash val="dashDot"/>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cxnSp>
        <p:nvCxnSpPr>
          <p:cNvPr id="46" name="Прямая соединительная линия 45"/>
          <p:cNvCxnSpPr/>
          <p:nvPr/>
        </p:nvCxnSpPr>
        <p:spPr bwMode="auto">
          <a:xfrm>
            <a:off x="1547664" y="5301208"/>
            <a:ext cx="1490870" cy="0"/>
          </a:xfrm>
          <a:prstGeom prst="line">
            <a:avLst/>
          </a:prstGeom>
          <a:ln w="19050">
            <a:solidFill>
              <a:schemeClr val="accent1">
                <a:lumMod val="75000"/>
              </a:schemeClr>
            </a:solidFill>
            <a:prstDash val="dashDot"/>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a:off x="129119" y="82479"/>
                <a:ext cx="1493679" cy="4702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𝐿</m:t>
                          </m:r>
                        </m:e>
                      </m:acc>
                      <m:r>
                        <a:rPr lang="en-US" b="0" i="1" smtClean="0">
                          <a:solidFill>
                            <a:schemeClr val="tx1"/>
                          </a:solidFill>
                          <a:latin typeface="Cambria Math" panose="02040503050406030204" pitchFamily="18" charset="0"/>
                        </a:rPr>
                        <m:t>=</m:t>
                      </m:r>
                      <m:d>
                        <m:dPr>
                          <m:begChr m:val="["/>
                          <m:endChr m:val="]"/>
                          <m:ctrlPr>
                            <a:rPr lang="en-US" b="0" i="1" smtClean="0">
                              <a:solidFill>
                                <a:schemeClr val="tx1"/>
                              </a:solidFill>
                              <a:latin typeface="Cambria Math" panose="02040503050406030204" pitchFamily="18" charset="0"/>
                            </a:rPr>
                          </m:ctrlPr>
                        </m:d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𝑏</m:t>
                              </m:r>
                            </m:e>
                          </m:acc>
                          <m:r>
                            <m:rPr>
                              <m:nor/>
                            </m:rPr>
                            <a:rPr lang="en-US" b="0" i="0" smtClean="0">
                              <a:solidFill>
                                <a:schemeClr val="tx1"/>
                              </a:solidFill>
                              <a:latin typeface="Cambria Math" panose="02040503050406030204" pitchFamily="18" charset="0"/>
                            </a:rPr>
                            <m:t> </m:t>
                          </m:r>
                          <m:r>
                            <m:rPr>
                              <m:nor/>
                            </m:rPr>
                            <a:rPr lang="en-US" b="0" i="0" smtClean="0">
                              <a:solidFill>
                                <a:schemeClr val="tx1"/>
                              </a:solidFill>
                              <a:latin typeface="Cambria Math" panose="02040503050406030204" pitchFamily="18" charset="0"/>
                            </a:rPr>
                            <m:t>x</m:t>
                          </m:r>
                          <m:r>
                            <m:rPr>
                              <m:nor/>
                            </m:rPr>
                            <a:rPr lang="en-US" b="0" i="0" smtClean="0">
                              <a:solidFill>
                                <a:schemeClr val="tx1"/>
                              </a:solidFill>
                              <a:latin typeface="Cambria Math" panose="02040503050406030204" pitchFamily="18" charset="0"/>
                            </a:rPr>
                            <m:t> </m:t>
                          </m:r>
                          <m:acc>
                            <m:accPr>
                              <m:chr m:val="⃗"/>
                              <m:ctrlPr>
                                <a:rPr lang="en-US" b="0" i="1" smtClean="0">
                                  <a:solidFill>
                                    <a:schemeClr val="tx1"/>
                                  </a:solidFill>
                                  <a:latin typeface="Cambria Math" panose="02040503050406030204" pitchFamily="18" charset="0"/>
                                </a:rPr>
                              </m:ctrlPr>
                            </m:accPr>
                            <m:e>
                              <m:r>
                                <m:rPr>
                                  <m:nor/>
                                </m:rPr>
                                <a:rPr lang="en-US" dirty="0">
                                  <a:solidFill>
                                    <a:schemeClr val="tx1"/>
                                  </a:solidFill>
                                </a:rPr>
                                <m:t>P</m:t>
                              </m:r>
                            </m:e>
                          </m:acc>
                          <m:r>
                            <m:rPr>
                              <m:nor/>
                            </m:rPr>
                            <a:rPr lang="en-US" dirty="0">
                              <a:solidFill>
                                <a:schemeClr val="tx1"/>
                              </a:solidFill>
                            </a:rPr>
                            <m:t> </m:t>
                          </m:r>
                        </m:e>
                      </m:d>
                    </m:oMath>
                  </m:oMathPara>
                </a14:m>
                <a:endParaRPr lang="en-US" dirty="0">
                  <a:solidFill>
                    <a:schemeClr val="tx1"/>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129119" y="82479"/>
                <a:ext cx="1493679" cy="470257"/>
              </a:xfrm>
              <a:prstGeom prst="rect">
                <a:avLst/>
              </a:prstGeom>
              <a:blipFill>
                <a:blip r:embed="rId2"/>
                <a:stretch>
                  <a:fillRect r="-22857" b="-45455"/>
                </a:stretch>
              </a:blipFill>
            </p:spPr>
            <p:txBody>
              <a:bodyPr/>
              <a:lstStyle/>
              <a:p>
                <a:r>
                  <a:rPr lang="ru-RU">
                    <a:noFill/>
                  </a:rPr>
                  <a:t> </a:t>
                </a:r>
              </a:p>
            </p:txBody>
          </p:sp>
        </mc:Fallback>
      </mc:AlternateContent>
      <p:sp>
        <p:nvSpPr>
          <p:cNvPr id="40" name="Прямоугольник 39"/>
          <p:cNvSpPr/>
          <p:nvPr/>
        </p:nvSpPr>
        <p:spPr>
          <a:xfrm>
            <a:off x="3244853" y="1870740"/>
            <a:ext cx="5720759" cy="769441"/>
          </a:xfrm>
          <a:prstGeom prst="rect">
            <a:avLst/>
          </a:prstGeom>
        </p:spPr>
        <p:txBody>
          <a:bodyPr wrap="square">
            <a:spAutoFit/>
          </a:bodyPr>
          <a:lstStyle/>
          <a:p>
            <a:r>
              <a:rPr lang="en-US" altLang="ja-JP" sz="2000" dirty="0">
                <a:latin typeface="Times New Roman" pitchFamily="18" charset="0"/>
                <a:cs typeface="Times New Roman" pitchFamily="18" charset="0"/>
              </a:rPr>
              <a:t>                                   </a:t>
            </a:r>
            <a:r>
              <a:rPr lang="en-US" altLang="ja-JP" sz="2400" dirty="0">
                <a:solidFill>
                  <a:srgbClr val="FFFF00"/>
                </a:solidFill>
                <a:latin typeface="Times New Roman" pitchFamily="18" charset="0"/>
                <a:cs typeface="Times New Roman" pitchFamily="18" charset="0"/>
              </a:rPr>
              <a:t>Capture reactions  </a:t>
            </a:r>
            <a:endParaRPr lang="en-US" sz="2400" dirty="0">
              <a:solidFill>
                <a:srgbClr val="FFFF00"/>
              </a:solidFill>
            </a:endParaRPr>
          </a:p>
          <a:p>
            <a:endParaRPr lang="en-US" sz="2000" dirty="0">
              <a:latin typeface="Times New Roman" pitchFamily="18" charset="0"/>
              <a:cs typeface="Times New Roman" pitchFamily="18" charset="0"/>
            </a:endParaRPr>
          </a:p>
        </p:txBody>
      </p:sp>
      <p:sp>
        <p:nvSpPr>
          <p:cNvPr id="43" name="TextBox 42"/>
          <p:cNvSpPr txBox="1"/>
          <p:nvPr/>
        </p:nvSpPr>
        <p:spPr>
          <a:xfrm>
            <a:off x="4378452" y="353584"/>
            <a:ext cx="4587160" cy="1508105"/>
          </a:xfrm>
          <a:prstGeom prst="rect">
            <a:avLst/>
          </a:prstGeom>
          <a:noFill/>
        </p:spPr>
        <p:txBody>
          <a:bodyPr wrap="square" rtlCol="0">
            <a:spAutoFit/>
          </a:bodyPr>
          <a:lstStyle/>
          <a:p>
            <a:r>
              <a:rPr lang="en-US" sz="1800" dirty="0"/>
              <a:t>        </a:t>
            </a:r>
            <a:r>
              <a:rPr lang="en-US" sz="1800" dirty="0">
                <a:solidFill>
                  <a:srgbClr val="FF0066"/>
                </a:solidFill>
              </a:rPr>
              <a:t>Deep-inelastic collisions</a:t>
            </a:r>
            <a:r>
              <a:rPr lang="ru-RU" sz="1800" dirty="0"/>
              <a:t>:</a:t>
            </a:r>
            <a:r>
              <a:rPr lang="en-US" sz="1800" dirty="0"/>
              <a:t> </a:t>
            </a:r>
          </a:p>
          <a:p>
            <a:r>
              <a:rPr lang="en-US" sz="1800" dirty="0"/>
              <a:t> 1)  Partial momentum transfer takes place;</a:t>
            </a:r>
          </a:p>
          <a:p>
            <a:r>
              <a:rPr lang="en-US" sz="1800" dirty="0"/>
              <a:t> 2)  There is not equilibrium in mass and   </a:t>
            </a:r>
          </a:p>
          <a:p>
            <a:r>
              <a:rPr lang="en-US" sz="1800" dirty="0"/>
              <a:t>      charge distributions;</a:t>
            </a:r>
          </a:p>
          <a:p>
            <a:r>
              <a:rPr lang="en-US" sz="1800" dirty="0"/>
              <a:t>  3)  Anisotropic angular distribution</a:t>
            </a:r>
            <a:r>
              <a:rPr lang="ru-RU" sz="2000" dirty="0"/>
              <a:t>.</a:t>
            </a:r>
            <a:endParaRPr lang="en-US" sz="2000" dirty="0"/>
          </a:p>
        </p:txBody>
      </p:sp>
      <p:sp>
        <p:nvSpPr>
          <p:cNvPr id="47" name="TextBox 46"/>
          <p:cNvSpPr txBox="1"/>
          <p:nvPr/>
        </p:nvSpPr>
        <p:spPr>
          <a:xfrm>
            <a:off x="2640226" y="242340"/>
            <a:ext cx="1992853" cy="369332"/>
          </a:xfrm>
          <a:prstGeom prst="rect">
            <a:avLst/>
          </a:prstGeom>
          <a:noFill/>
        </p:spPr>
        <p:txBody>
          <a:bodyPr wrap="none" rtlCol="0">
            <a:spAutoFit/>
          </a:bodyPr>
          <a:lstStyle/>
          <a:p>
            <a:r>
              <a:rPr lang="en-US" sz="1800" dirty="0">
                <a:solidFill>
                  <a:srgbClr val="FF0000"/>
                </a:solidFill>
              </a:rPr>
              <a:t>Projectile nucleus</a:t>
            </a:r>
          </a:p>
        </p:txBody>
      </p:sp>
      <p:sp>
        <p:nvSpPr>
          <p:cNvPr id="49" name="TextBox 48"/>
          <p:cNvSpPr txBox="1"/>
          <p:nvPr/>
        </p:nvSpPr>
        <p:spPr>
          <a:xfrm>
            <a:off x="2684702" y="2087222"/>
            <a:ext cx="1992853" cy="369332"/>
          </a:xfrm>
          <a:prstGeom prst="rect">
            <a:avLst/>
          </a:prstGeom>
          <a:noFill/>
        </p:spPr>
        <p:txBody>
          <a:bodyPr wrap="none" rtlCol="0">
            <a:spAutoFit/>
          </a:bodyPr>
          <a:lstStyle/>
          <a:p>
            <a:r>
              <a:rPr lang="en-US" sz="1800" dirty="0">
                <a:solidFill>
                  <a:schemeClr val="bg1">
                    <a:lumMod val="95000"/>
                  </a:schemeClr>
                </a:solidFill>
              </a:rPr>
              <a:t>Projectile nucleus</a:t>
            </a:r>
          </a:p>
        </p:txBody>
      </p:sp>
      <p:sp>
        <p:nvSpPr>
          <p:cNvPr id="50" name="TextBox 49"/>
          <p:cNvSpPr txBox="1"/>
          <p:nvPr/>
        </p:nvSpPr>
        <p:spPr>
          <a:xfrm>
            <a:off x="2730381" y="4561487"/>
            <a:ext cx="1992853" cy="369332"/>
          </a:xfrm>
          <a:prstGeom prst="rect">
            <a:avLst/>
          </a:prstGeom>
          <a:noFill/>
        </p:spPr>
        <p:txBody>
          <a:bodyPr wrap="none" rtlCol="0">
            <a:spAutoFit/>
          </a:bodyPr>
          <a:lstStyle/>
          <a:p>
            <a:r>
              <a:rPr lang="en-US" sz="1800" dirty="0">
                <a:solidFill>
                  <a:schemeClr val="bg1">
                    <a:lumMod val="95000"/>
                  </a:schemeClr>
                </a:solidFill>
              </a:rPr>
              <a:t>Projectile nucleus</a:t>
            </a:r>
          </a:p>
        </p:txBody>
      </p:sp>
      <p:cxnSp>
        <p:nvCxnSpPr>
          <p:cNvPr id="37" name="Прямая соединительная линия 36">
            <a:extLst>
              <a:ext uri="{FF2B5EF4-FFF2-40B4-BE49-F238E27FC236}">
                <a16:creationId xmlns:a16="http://schemas.microsoft.com/office/drawing/2014/main" id="{2010DAC5-EE35-4418-89AD-BEE200B96C0F}"/>
              </a:ext>
            </a:extLst>
          </p:cNvPr>
          <p:cNvCxnSpPr/>
          <p:nvPr/>
        </p:nvCxnSpPr>
        <p:spPr>
          <a:xfrm>
            <a:off x="-36512" y="4581128"/>
            <a:ext cx="9144000" cy="1588"/>
          </a:xfrm>
          <a:prstGeom prst="line">
            <a:avLst/>
          </a:prstGeom>
          <a:ln w="9525">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a:extLst>
              <a:ext uri="{FF2B5EF4-FFF2-40B4-BE49-F238E27FC236}">
                <a16:creationId xmlns:a16="http://schemas.microsoft.com/office/drawing/2014/main" id="{1CA23344-5435-4C4D-9F8B-06321CABA9E7}"/>
              </a:ext>
            </a:extLst>
          </p:cNvPr>
          <p:cNvCxnSpPr/>
          <p:nvPr/>
        </p:nvCxnSpPr>
        <p:spPr bwMode="auto">
          <a:xfrm flipH="1">
            <a:off x="3352800" y="5013176"/>
            <a:ext cx="765313" cy="0"/>
          </a:xfrm>
          <a:prstGeom prst="straightConnector1">
            <a:avLst/>
          </a:prstGeom>
          <a:solidFill>
            <a:srgbClr val="00B8FF"/>
          </a:solidFill>
          <a:ln w="1905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4059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44444E-6 -2.07216E-6 C -0.03385 -0.00324 -0.14809 0.00324 -0.20364 -0.01989 C -0.2592 -0.04301 -0.30607 -0.11448 -0.33298 -0.13922 " pathEditMode="relative" rAng="0" ptsTypes="aaa">
                                      <p:cBhvr>
                                        <p:cTn id="6" dur="2000" fill="hold"/>
                                        <p:tgtEl>
                                          <p:spTgt spid="5"/>
                                        </p:tgtEl>
                                        <p:attrNameLst>
                                          <p:attrName>ppt_x</p:attrName>
                                          <p:attrName>ppt_y</p:attrName>
                                        </p:attrNameLst>
                                      </p:cBhvr>
                                      <p:rCtr x="-16600" y="-6800"/>
                                    </p:animMotion>
                                  </p:childTnLst>
                                </p:cTn>
                              </p:par>
                              <p:par>
                                <p:cTn id="7" presetID="8" presetClass="emph" presetSubtype="0" fill="hold" grpId="1" nodeType="withEffect">
                                  <p:stCondLst>
                                    <p:cond delay="800"/>
                                  </p:stCondLst>
                                  <p:childTnLst>
                                    <p:animRot by="21600000">
                                      <p:cBhvr>
                                        <p:cTn id="8" dur="2000" fill="hold"/>
                                        <p:tgtEl>
                                          <p:spTgt spid="5"/>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4.44444E-6 -2.21092E-6 C -0.02188 -2.21092E-6 -0.09237 0.00023 -0.13108 0.00023 C -0.1698 0.00023 -0.20782 -0.00902 -0.23247 0.00023 C -0.25712 0.00948 -0.26928 0.04394 -0.279 0.05551 " pathEditMode="relative" rAng="0" ptsTypes="aaaa">
                                      <p:cBhvr>
                                        <p:cTn id="12" dur="2000" fill="hold"/>
                                        <p:tgtEl>
                                          <p:spTgt spid="8"/>
                                        </p:tgtEl>
                                        <p:attrNameLst>
                                          <p:attrName>ppt_x</p:attrName>
                                          <p:attrName>ppt_y</p:attrName>
                                        </p:attrNameLst>
                                      </p:cBhvr>
                                      <p:rCtr x="-14000" y="2300"/>
                                    </p:animMotion>
                                  </p:childTnLst>
                                </p:cTn>
                              </p:par>
                              <p:par>
                                <p:cTn id="13" presetID="8" presetClass="emph" presetSubtype="0" fill="hold" nodeType="withEffect">
                                  <p:stCondLst>
                                    <p:cond delay="1200"/>
                                  </p:stCondLst>
                                  <p:childTnLst>
                                    <p:animRot by="-21600000">
                                      <p:cBhvr>
                                        <p:cTn id="14" dur="3500" fill="hold"/>
                                        <p:tgtEl>
                                          <p:spTgt spid="7"/>
                                        </p:tgtEl>
                                        <p:attrNameLst>
                                          <p:attrName>r</p:attrName>
                                        </p:attrNameLst>
                                      </p:cBhvr>
                                    </p:animRot>
                                  </p:childTnLst>
                                </p:cTn>
                              </p:par>
                              <p:par>
                                <p:cTn id="15" presetID="12" presetClass="path" presetSubtype="0" accel="50000" decel="50000" fill="hold" nodeType="withEffect">
                                  <p:stCondLst>
                                    <p:cond delay="1500"/>
                                  </p:stCondLst>
                                  <p:childTnLst>
                                    <p:animMotion origin="layout" path="M -0.28768 0.04764 C -0.27066 0.02775 -0.25053 0.01989 -0.23368 0.0296 C -0.21737 0.03839 -0.2073 0.06314 -0.20539 0.09367 C -0.22344 0.11332 -0.24271 0.12049 -0.25938 0.11124 C -0.27657 0.10153 -0.28646 0.07794 -0.28768 0.04764 Z " pathEditMode="relative" rAng="1369622" ptsTypes="fffff">
                                      <p:cBhvr>
                                        <p:cTn id="16" dur="3000" spd="-100000" fill="hold"/>
                                        <p:tgtEl>
                                          <p:spTgt spid="8"/>
                                        </p:tgtEl>
                                        <p:attrNameLst>
                                          <p:attrName>ppt_x</p:attrName>
                                          <p:attrName>ppt_y</p:attrName>
                                        </p:attrNameLst>
                                      </p:cBhvr>
                                      <p:rCtr x="4100" y="2300"/>
                                    </p:animMotion>
                                  </p:childTnLst>
                                </p:cTn>
                              </p:par>
                              <p:par>
                                <p:cTn id="17" presetID="0" presetClass="path" presetSubtype="0" accel="50000" decel="50000" fill="hold" nodeType="withEffect">
                                  <p:stCondLst>
                                    <p:cond delay="4500"/>
                                  </p:stCondLst>
                                  <p:childTnLst>
                                    <p:animMotion origin="layout" path="M -0.27899 0.05551 C -0.32882 0.10338 -0.3783 0.15009 -0.39809 0.17022 " pathEditMode="relative" rAng="-4980690" ptsTypes="aA">
                                      <p:cBhvr>
                                        <p:cTn id="18" dur="2000" fill="hold"/>
                                        <p:tgtEl>
                                          <p:spTgt spid="8"/>
                                        </p:tgtEl>
                                        <p:attrNameLst>
                                          <p:attrName>ppt_x</p:attrName>
                                          <p:attrName>ppt_y</p:attrName>
                                        </p:attrNameLst>
                                      </p:cBhvr>
                                      <p:rCtr x="-6000" y="5700"/>
                                    </p:animMotion>
                                  </p:childTnLst>
                                </p:cTn>
                              </p:par>
                              <p:par>
                                <p:cTn id="19" presetID="8" presetClass="emph" presetSubtype="0" fill="hold" nodeType="withEffect">
                                  <p:stCondLst>
                                    <p:cond delay="4500"/>
                                  </p:stCondLst>
                                  <p:childTnLst>
                                    <p:animRot by="21600000">
                                      <p:cBhvr>
                                        <p:cTn id="20" dur="2000" fill="hold"/>
                                        <p:tgtEl>
                                          <p:spTgt spid="8"/>
                                        </p:tgtEl>
                                        <p:attrNameLst>
                                          <p:attrName>r</p:attrName>
                                        </p:attrNameLst>
                                      </p:cBhvr>
                                    </p:animRot>
                                  </p:childTnLst>
                                </p:cTn>
                              </p:par>
                            </p:childTnLst>
                          </p:cTn>
                        </p:par>
                        <p:par>
                          <p:cTn id="21" fill="hold">
                            <p:stCondLst>
                              <p:cond delay="6500"/>
                            </p:stCondLst>
                            <p:childTnLst>
                              <p:par>
                                <p:cTn id="22" presetID="0" presetClass="path" presetSubtype="0" accel="50000" decel="50000" fill="hold" grpId="0" nodeType="afterEffect">
                                  <p:stCondLst>
                                    <p:cond delay="0"/>
                                  </p:stCondLst>
                                  <p:childTnLst>
                                    <p:animMotion origin="layout" path="M 0 0 C -0.03802 0.00023 -0.07604 0.0007 -0.11042 0 C -0.14479 -0.00069 -0.18628 -0.00231 -0.2059 -0.00393 C -0.22552 -0.00555 -0.22274 -0.00717 -0.2283 -0.00994 C -0.23385 -0.01272 -0.23594 -0.00324 -0.23871 -0.01989 " pathEditMode="relative" ptsTypes="aaaaA">
                                      <p:cBhvr>
                                        <p:cTn id="23" dur="2000" fill="hold"/>
                                        <p:tgtEl>
                                          <p:spTgt spid="11"/>
                                        </p:tgtEl>
                                        <p:attrNameLst>
                                          <p:attrName>ppt_x</p:attrName>
                                          <p:attrName>ppt_y</p:attrName>
                                        </p:attrNameLst>
                                      </p:cBhvr>
                                    </p:animMotion>
                                  </p:childTnLst>
                                </p:cTn>
                              </p:par>
                              <p:par>
                                <p:cTn id="24" presetID="8" presetClass="emph" presetSubtype="0" fill="hold" nodeType="withEffect">
                                  <p:stCondLst>
                                    <p:cond delay="1700"/>
                                  </p:stCondLst>
                                  <p:childTnLst>
                                    <p:animRot by="-21600000">
                                      <p:cBhvr>
                                        <p:cTn id="25" dur="2000" fill="hold"/>
                                        <p:tgtEl>
                                          <p:spTgt spid="10"/>
                                        </p:tgtEl>
                                        <p:attrNameLst>
                                          <p:attrName>r</p:attrName>
                                        </p:attrNameLst>
                                      </p:cBhvr>
                                    </p:animRot>
                                  </p:childTnLst>
                                </p:cTn>
                              </p:par>
                              <p:par>
                                <p:cTn id="26" presetID="55" presetClass="path" presetSubtype="0" accel="50000" decel="50000" fill="hold" nodeType="withEffect">
                                  <p:stCondLst>
                                    <p:cond delay="1700"/>
                                  </p:stCondLst>
                                  <p:childTnLst>
                                    <p:animMotion origin="layout" path="M -0.26597 -0.01989 C -0.28767 -0.02197 -0.30642 -0.00232 -0.30746 0.02312 C -0.30868 0.04741 -0.29479 0.0703 -0.27378 0.07169 C -0.25434 0.07331 -0.23611 0.05758 -0.23472 0.03492 C -0.23402 0.01387 -0.24583 -0.00579 -0.26388 -0.00787 C -0.28055 -0.00879 -0.29566 0.00439 -0.29722 0.02382 C -0.29809 0.04162 -0.28819 0.05851 -0.27309 0.05966 C -0.25954 0.06082 -0.24618 0.05018 -0.24531 0.03422 C -0.24479 0.01965 -0.25243 0.00601 -0.26458 0.00485 C -0.27552 0.00416 -0.28628 0.01202 -0.2868 0.02451 C -0.2875 0.03561 -0.28159 0.04671 -0.27239 0.04741 C -0.26423 0.0481 -0.25642 0.04255 -0.2559 0.0333 C -0.2552 0.02567 -0.25885 0.0178 -0.26527 0.01734 C -0.27031 0.01665 -0.27586 0.01965 -0.27638 0.02544 C -0.27656 0.03006 -0.27534 0.03399 -0.2717 0.03515 C -0.26944 0.03515 -0.26718 0.03492 -0.26614 0.03261 C -0.26597 0.03145 -0.26579 0.03075 -0.26597 0.0296 C -0.26597 0.02983 -0.26597 -0.01989 -0.25607 -0.00648 C -0.25607 -0.00625 -0.26597 -0.01989 -0.25607 -0.00648 " pathEditMode="relative" rAng="0" ptsTypes="fffffffffffffffffff">
                                      <p:cBhvr>
                                        <p:cTn id="27" dur="3000" fill="hold"/>
                                        <p:tgtEl>
                                          <p:spTgt spid="11"/>
                                        </p:tgtEl>
                                        <p:attrNameLst>
                                          <p:attrName>ppt_x</p:attrName>
                                          <p:attrName>ppt_y</p:attrName>
                                        </p:attrNameLst>
                                      </p:cBhvr>
                                      <p:rCtr x="-500" y="4600"/>
                                    </p:animMotion>
                                  </p:childTnLst>
                                </p:cTn>
                              </p:par>
                              <p:par>
                                <p:cTn id="28" presetID="6" presetClass="emph" presetSubtype="0" fill="hold" nodeType="withEffect">
                                  <p:stCondLst>
                                    <p:cond delay="1700"/>
                                  </p:stCondLst>
                                  <p:childTnLst>
                                    <p:animScale>
                                      <p:cBhvr>
                                        <p:cTn id="29" dur="2000" fill="hold"/>
                                        <p:tgtEl>
                                          <p:spTgt spid="10"/>
                                        </p:tgtEl>
                                      </p:cBhvr>
                                      <p:by x="130000" y="130000"/>
                                    </p:animScale>
                                  </p:childTnLst>
                                </p:cTn>
                              </p:par>
                              <p:par>
                                <p:cTn id="30" presetID="6" presetClass="emph" presetSubtype="0" fill="hold" nodeType="withEffect">
                                  <p:stCondLst>
                                    <p:cond delay="1700"/>
                                  </p:stCondLst>
                                  <p:childTnLst>
                                    <p:animScale>
                                      <p:cBhvr>
                                        <p:cTn id="31" dur="2000" fill="hold"/>
                                        <p:tgtEl>
                                          <p:spTgt spid="11"/>
                                        </p:tgtEl>
                                      </p:cBhvr>
                                      <p:by x="0" y="0"/>
                                    </p:animScale>
                                  </p:childTnLst>
                                </p:cTn>
                              </p:par>
                              <p:par>
                                <p:cTn id="32" presetID="32" presetClass="emph" presetSubtype="0" fill="hold" nodeType="withEffect">
                                  <p:stCondLst>
                                    <p:cond delay="3500"/>
                                  </p:stCondLst>
                                  <p:childTnLst>
                                    <p:animClr clrSpc="rgb" dir="cw">
                                      <p:cBhvr override="childStyle">
                                        <p:cTn id="33" dur="200" fill="hold"/>
                                        <p:tgtEl>
                                          <p:spTgt spid="10"/>
                                        </p:tgtEl>
                                        <p:attrNameLst>
                                          <p:attrName>style.color</p:attrName>
                                        </p:attrNameLst>
                                      </p:cBhvr>
                                      <p:to>
                                        <a:schemeClr val="accent1"/>
                                      </p:to>
                                    </p:animClr>
                                    <p:animClr clrSpc="rgb" dir="cw">
                                      <p:cBhvr>
                                        <p:cTn id="34" dur="200" fill="hold"/>
                                        <p:tgtEl>
                                          <p:spTgt spid="10"/>
                                        </p:tgtEl>
                                        <p:attrNameLst>
                                          <p:attrName>fillcolor</p:attrName>
                                        </p:attrNameLst>
                                      </p:cBhvr>
                                      <p:to>
                                        <a:schemeClr val="accent1"/>
                                      </p:to>
                                    </p:animClr>
                                    <p:set>
                                      <p:cBhvr>
                                        <p:cTn id="35" dur="200" fill="hold"/>
                                        <p:tgtEl>
                                          <p:spTgt spid="10"/>
                                        </p:tgtEl>
                                        <p:attrNameLst>
                                          <p:attrName>fill.type</p:attrName>
                                        </p:attrNameLst>
                                      </p:cBhvr>
                                      <p:to>
                                        <p:strVal val="solid"/>
                                      </p:to>
                                    </p:set>
                                    <p:set>
                                      <p:cBhvr>
                                        <p:cTn id="36" dur="200" fill="hold"/>
                                        <p:tgtEl>
                                          <p:spTgt spid="10"/>
                                        </p:tgtEl>
                                        <p:attrNameLst>
                                          <p:attrName>fill.on</p:attrName>
                                        </p:attrNameLst>
                                      </p:cBhvr>
                                      <p:to>
                                        <p:strVal val="true"/>
                                      </p:to>
                                    </p:set>
                                    <p:animRot by="120000">
                                      <p:cBhvr>
                                        <p:cTn id="37" dur="200" fill="hold">
                                          <p:stCondLst>
                                            <p:cond delay="0"/>
                                          </p:stCondLst>
                                        </p:cTn>
                                        <p:tgtEl>
                                          <p:spTgt spid="10"/>
                                        </p:tgtEl>
                                        <p:attrNameLst>
                                          <p:attrName>r</p:attrName>
                                        </p:attrNameLst>
                                      </p:cBhvr>
                                    </p:animRot>
                                    <p:animRot by="-240000">
                                      <p:cBhvr>
                                        <p:cTn id="38" dur="400" fill="hold">
                                          <p:stCondLst>
                                            <p:cond delay="400"/>
                                          </p:stCondLst>
                                        </p:cTn>
                                        <p:tgtEl>
                                          <p:spTgt spid="10"/>
                                        </p:tgtEl>
                                        <p:attrNameLst>
                                          <p:attrName>r</p:attrName>
                                        </p:attrNameLst>
                                      </p:cBhvr>
                                    </p:animRot>
                                    <p:animRot by="240000">
                                      <p:cBhvr>
                                        <p:cTn id="39" dur="400" fill="hold">
                                          <p:stCondLst>
                                            <p:cond delay="800"/>
                                          </p:stCondLst>
                                        </p:cTn>
                                        <p:tgtEl>
                                          <p:spTgt spid="10"/>
                                        </p:tgtEl>
                                        <p:attrNameLst>
                                          <p:attrName>r</p:attrName>
                                        </p:attrNameLst>
                                      </p:cBhvr>
                                    </p:animRot>
                                    <p:animRot by="-240000">
                                      <p:cBhvr>
                                        <p:cTn id="40" dur="400" fill="hold">
                                          <p:stCondLst>
                                            <p:cond delay="1200"/>
                                          </p:stCondLst>
                                        </p:cTn>
                                        <p:tgtEl>
                                          <p:spTgt spid="10"/>
                                        </p:tgtEl>
                                        <p:attrNameLst>
                                          <p:attrName>r</p:attrName>
                                        </p:attrNameLst>
                                      </p:cBhvr>
                                    </p:animRot>
                                    <p:animRot by="120000">
                                      <p:cBhvr>
                                        <p:cTn id="41" dur="400" fill="hold">
                                          <p:stCondLst>
                                            <p:cond delay="16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6525"/>
            <a:ext cx="8579296" cy="906463"/>
          </a:xfrm>
        </p:spPr>
        <p:txBody>
          <a:bodyPr/>
          <a:lstStyle/>
          <a:p>
            <a:r>
              <a:rPr lang="en-US" sz="2400" dirty="0"/>
              <a:t>The classification of the main reaction mechanisms in</a:t>
            </a:r>
            <a:br>
              <a:rPr lang="en-US" sz="2400" dirty="0"/>
            </a:br>
            <a:r>
              <a:rPr lang="en-US" sz="2400" dirty="0"/>
              <a:t> heavy ion collisions at the near Coulomb barrier energies</a:t>
            </a:r>
          </a:p>
        </p:txBody>
      </p:sp>
      <p:sp>
        <p:nvSpPr>
          <p:cNvPr id="3" name="Номер слайда 2"/>
          <p:cNvSpPr>
            <a:spLocks noGrp="1"/>
          </p:cNvSpPr>
          <p:nvPr>
            <p:ph type="sldNum" sz="quarter" idx="12"/>
          </p:nvPr>
        </p:nvSpPr>
        <p:spPr/>
        <p:txBody>
          <a:bodyPr/>
          <a:lstStyle/>
          <a:p>
            <a:pPr>
              <a:defRPr/>
            </a:pPr>
            <a:fld id="{21BA0B52-D7D0-45A2-A7D2-83AF42AA83DC}" type="slidenum">
              <a:rPr lang="ja-JP" altLang="ru-RU" smtClean="0"/>
              <a:pPr>
                <a:defRPr/>
              </a:pPr>
              <a:t>7</a:t>
            </a:fld>
            <a:endParaRPr lang="ru-RU" altLang="ja-JP"/>
          </a:p>
        </p:txBody>
      </p:sp>
      <p:pic>
        <p:nvPicPr>
          <p:cNvPr id="4" name="Объект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450" y="1375781"/>
            <a:ext cx="7776865" cy="5207581"/>
          </a:xfrm>
          <a:prstGeom prst="rect">
            <a:avLst/>
          </a:prstGeom>
        </p:spPr>
      </p:pic>
      <p:pic>
        <p:nvPicPr>
          <p:cNvPr id="10" name="Рисунок 9">
            <a:extLst>
              <a:ext uri="{FF2B5EF4-FFF2-40B4-BE49-F238E27FC236}">
                <a16:creationId xmlns:a16="http://schemas.microsoft.com/office/drawing/2014/main" id="{263A59C9-B25E-45C1-B182-663E41E48725}"/>
              </a:ext>
            </a:extLst>
          </p:cNvPr>
          <p:cNvPicPr>
            <a:picLocks noChangeAspect="1"/>
          </p:cNvPicPr>
          <p:nvPr/>
        </p:nvPicPr>
        <p:blipFill>
          <a:blip r:embed="rId3"/>
          <a:stretch>
            <a:fillRect/>
          </a:stretch>
        </p:blipFill>
        <p:spPr>
          <a:xfrm>
            <a:off x="4427984" y="3573016"/>
            <a:ext cx="432048" cy="180020"/>
          </a:xfrm>
          <a:prstGeom prst="rect">
            <a:avLst/>
          </a:prstGeom>
        </p:spPr>
      </p:pic>
    </p:spTree>
    <p:extLst>
      <p:ext uri="{BB962C8B-B14F-4D97-AF65-F5344CB8AC3E}">
        <p14:creationId xmlns:p14="http://schemas.microsoft.com/office/powerpoint/2010/main" val="917025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4D4D0B-B0B6-403C-B763-66B4FF46EAB9}"/>
              </a:ext>
            </a:extLst>
          </p:cNvPr>
          <p:cNvSpPr>
            <a:spLocks noGrp="1"/>
          </p:cNvSpPr>
          <p:nvPr>
            <p:ph type="title"/>
          </p:nvPr>
        </p:nvSpPr>
        <p:spPr>
          <a:xfrm>
            <a:off x="179512" y="101881"/>
            <a:ext cx="8287750" cy="684582"/>
          </a:xfrm>
        </p:spPr>
        <p:txBody>
          <a:bodyPr/>
          <a:lstStyle/>
          <a:p>
            <a:r>
              <a:rPr lang="en-US" sz="2400" dirty="0">
                <a:solidFill>
                  <a:srgbClr val="C00000"/>
                </a:solidFill>
              </a:rPr>
              <a:t>Collection of binary fragments produced in heavy ion collisions by two detectors in coincidence</a:t>
            </a:r>
            <a:endParaRPr lang="ru-RU" sz="2400" dirty="0">
              <a:solidFill>
                <a:srgbClr val="C00000"/>
              </a:solidFill>
            </a:endParaRPr>
          </a:p>
        </p:txBody>
      </p:sp>
      <p:pic>
        <p:nvPicPr>
          <p:cNvPr id="6" name="Объект 5">
            <a:extLst>
              <a:ext uri="{FF2B5EF4-FFF2-40B4-BE49-F238E27FC236}">
                <a16:creationId xmlns:a16="http://schemas.microsoft.com/office/drawing/2014/main" id="{2AE2CB1A-13B1-4B18-903B-2CBD585CA0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863" y="849822"/>
            <a:ext cx="7573197" cy="5324948"/>
          </a:xfrm>
        </p:spPr>
      </p:pic>
      <p:sp>
        <p:nvSpPr>
          <p:cNvPr id="4" name="Номер слайда 3">
            <a:extLst>
              <a:ext uri="{FF2B5EF4-FFF2-40B4-BE49-F238E27FC236}">
                <a16:creationId xmlns:a16="http://schemas.microsoft.com/office/drawing/2014/main" id="{12FF62DD-1F5A-4BD9-924D-386EB931A11A}"/>
              </a:ext>
            </a:extLst>
          </p:cNvPr>
          <p:cNvSpPr>
            <a:spLocks noGrp="1"/>
          </p:cNvSpPr>
          <p:nvPr>
            <p:ph type="sldNum" sz="quarter" idx="12"/>
          </p:nvPr>
        </p:nvSpPr>
        <p:spPr/>
        <p:txBody>
          <a:bodyPr/>
          <a:lstStyle/>
          <a:p>
            <a:pPr>
              <a:defRPr/>
            </a:pPr>
            <a:fld id="{6431B255-D60B-4BCF-B03B-40B069D9820F}" type="slidenum">
              <a:rPr lang="ja-JP" altLang="ru-RU" smtClean="0"/>
              <a:pPr>
                <a:defRPr/>
              </a:pPr>
              <a:t>8</a:t>
            </a:fld>
            <a:endParaRPr lang="ru-RU" altLang="ja-JP"/>
          </a:p>
        </p:txBody>
      </p:sp>
      <p:sp>
        <p:nvSpPr>
          <p:cNvPr id="7" name="TextBox 6">
            <a:extLst>
              <a:ext uri="{FF2B5EF4-FFF2-40B4-BE49-F238E27FC236}">
                <a16:creationId xmlns:a16="http://schemas.microsoft.com/office/drawing/2014/main" id="{F413164D-A6E8-44C5-A71A-D160ABD591CB}"/>
              </a:ext>
            </a:extLst>
          </p:cNvPr>
          <p:cNvSpPr txBox="1"/>
          <p:nvPr/>
        </p:nvSpPr>
        <p:spPr>
          <a:xfrm>
            <a:off x="457200" y="6198255"/>
            <a:ext cx="7444089" cy="523220"/>
          </a:xfrm>
          <a:prstGeom prst="rect">
            <a:avLst/>
          </a:prstGeom>
          <a:noFill/>
        </p:spPr>
        <p:txBody>
          <a:bodyPr wrap="none" rtlCol="0">
            <a:spAutoFit/>
          </a:bodyPr>
          <a:lstStyle/>
          <a:p>
            <a:r>
              <a:rPr lang="en-US" dirty="0">
                <a:solidFill>
                  <a:srgbClr val="FFFFCC"/>
                </a:solidFill>
              </a:rPr>
              <a:t>http://flerovlab.jinr.ru/flnr/dimg/corset2_big.jpg</a:t>
            </a:r>
            <a:endParaRPr lang="ru-RU" dirty="0">
              <a:solidFill>
                <a:srgbClr val="FFFFCC"/>
              </a:solidFill>
            </a:endParaRPr>
          </a:p>
        </p:txBody>
      </p:sp>
    </p:spTree>
    <p:extLst>
      <p:ext uri="{BB962C8B-B14F-4D97-AF65-F5344CB8AC3E}">
        <p14:creationId xmlns:p14="http://schemas.microsoft.com/office/powerpoint/2010/main" val="2315390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B361D76-B077-4A67-BC0F-3199A8905442}"/>
              </a:ext>
            </a:extLst>
          </p:cNvPr>
          <p:cNvSpPr>
            <a:spLocks noGrp="1"/>
          </p:cNvSpPr>
          <p:nvPr>
            <p:ph idx="1"/>
          </p:nvPr>
        </p:nvSpPr>
        <p:spPr>
          <a:xfrm>
            <a:off x="355784" y="836713"/>
            <a:ext cx="8640960" cy="4248472"/>
          </a:xfrm>
        </p:spPr>
        <p:txBody>
          <a:bodyPr/>
          <a:lstStyle/>
          <a:p>
            <a:pPr marL="0" indent="0">
              <a:buNone/>
            </a:pPr>
            <a:r>
              <a:rPr lang="en-US" sz="2400" dirty="0">
                <a:solidFill>
                  <a:srgbClr val="FFFFCC"/>
                </a:solidFill>
                <a:latin typeface="Times-Roman"/>
              </a:rPr>
              <a:t>We know that probability of production of superheavy element is very small                            in                              . </a:t>
            </a:r>
          </a:p>
          <a:p>
            <a:pPr marL="0" indent="0">
              <a:buNone/>
            </a:pPr>
            <a:r>
              <a:rPr lang="en-US" sz="2400" dirty="0">
                <a:solidFill>
                  <a:srgbClr val="FFFFCC"/>
                </a:solidFill>
                <a:latin typeface="Times-Roman"/>
              </a:rPr>
              <a:t>Therefore, we should estimate the fusion-fission cross sections to find to complete fusion of colliding nuclei by the experimental and theoretical ways.  </a:t>
            </a:r>
          </a:p>
          <a:p>
            <a:pPr marL="0" indent="0">
              <a:buNone/>
            </a:pPr>
            <a:r>
              <a:rPr lang="en-US" sz="2400" dirty="0">
                <a:solidFill>
                  <a:srgbClr val="FFFFCC"/>
                </a:solidFill>
                <a:latin typeface="Times-Roman"/>
              </a:rPr>
              <a:t>The experimental way is </a:t>
            </a:r>
          </a:p>
          <a:p>
            <a:pPr marL="0" indent="0">
              <a:buNone/>
            </a:pPr>
            <a:r>
              <a:rPr lang="en-US" sz="2400" dirty="0" err="1">
                <a:solidFill>
                  <a:srgbClr val="FFFF00"/>
                </a:solidFill>
                <a:latin typeface="Times-Roman"/>
              </a:rPr>
              <a:t>i</a:t>
            </a:r>
            <a:r>
              <a:rPr lang="en-US" sz="2400" dirty="0">
                <a:solidFill>
                  <a:srgbClr val="FFFF00"/>
                </a:solidFill>
                <a:latin typeface="Times-Roman"/>
              </a:rPr>
              <a:t>)  to measure the mass and angular distribution of the binary fragments in coincidence; </a:t>
            </a:r>
          </a:p>
          <a:p>
            <a:pPr marL="0" indent="0">
              <a:buNone/>
            </a:pPr>
            <a:r>
              <a:rPr lang="en-US" sz="2400" dirty="0">
                <a:solidFill>
                  <a:srgbClr val="FFFF00"/>
                </a:solidFill>
                <a:latin typeface="Times-Roman"/>
              </a:rPr>
              <a:t>ii) to separate among them the events corresponding to the fission of compound nucleus.</a:t>
            </a:r>
          </a:p>
          <a:p>
            <a:pPr marL="0" indent="0">
              <a:buNone/>
            </a:pPr>
            <a:r>
              <a:rPr lang="en-US" sz="2400" dirty="0">
                <a:solidFill>
                  <a:srgbClr val="FFFFCC"/>
                </a:solidFill>
                <a:latin typeface="Times-Roman"/>
              </a:rPr>
              <a:t>In case of reactions with not mass asymmetric massive nuclei,  the last procedure can be an ambiguous task in estimation of the complete fusion cross section due to hindrance related with quasifission. </a:t>
            </a:r>
            <a:endParaRPr lang="ru-RU" sz="2400" dirty="0"/>
          </a:p>
        </p:txBody>
      </p:sp>
      <p:sp>
        <p:nvSpPr>
          <p:cNvPr id="4" name="Номер слайда 3">
            <a:extLst>
              <a:ext uri="{FF2B5EF4-FFF2-40B4-BE49-F238E27FC236}">
                <a16:creationId xmlns:a16="http://schemas.microsoft.com/office/drawing/2014/main" id="{EA0DB070-D6FE-45C9-BA78-99919955EEB2}"/>
              </a:ext>
            </a:extLst>
          </p:cNvPr>
          <p:cNvSpPr>
            <a:spLocks noGrp="1"/>
          </p:cNvSpPr>
          <p:nvPr>
            <p:ph type="sldNum" sz="quarter" idx="12"/>
          </p:nvPr>
        </p:nvSpPr>
        <p:spPr/>
        <p:txBody>
          <a:bodyPr/>
          <a:lstStyle/>
          <a:p>
            <a:pPr>
              <a:defRPr/>
            </a:pPr>
            <a:fld id="{6431B255-D60B-4BCF-B03B-40B069D9820F}" type="slidenum">
              <a:rPr lang="ja-JP" altLang="ru-RU" smtClean="0"/>
              <a:pPr>
                <a:defRPr/>
              </a:pPr>
              <a:t>9</a:t>
            </a:fld>
            <a:endParaRPr lang="ru-RU" altLang="ja-JP"/>
          </a:p>
        </p:txBody>
      </p:sp>
      <p:sp>
        <p:nvSpPr>
          <p:cNvPr id="5" name="Заголовок 4">
            <a:extLst>
              <a:ext uri="{FF2B5EF4-FFF2-40B4-BE49-F238E27FC236}">
                <a16:creationId xmlns:a16="http://schemas.microsoft.com/office/drawing/2014/main" id="{906C0CEE-4713-4C73-8AD4-2A692937A631}"/>
              </a:ext>
            </a:extLst>
          </p:cNvPr>
          <p:cNvSpPr txBox="1">
            <a:spLocks noGrp="1"/>
          </p:cNvSpPr>
          <p:nvPr>
            <p:ph type="title"/>
          </p:nvPr>
        </p:nvSpPr>
        <p:spPr>
          <a:xfrm>
            <a:off x="0" y="136525"/>
            <a:ext cx="9143112" cy="523220"/>
          </a:xfrm>
          <a:prstGeom prst="rect">
            <a:avLst/>
          </a:prstGeom>
          <a:solidFill>
            <a:srgbClr val="FFC000"/>
          </a:solidFill>
        </p:spPr>
        <p:txBody>
          <a:bodyPr wrap="square" rtlCol="0">
            <a:spAutoFit/>
          </a:bodyPr>
          <a:lstStyle/>
          <a:p>
            <a:r>
              <a:rPr lang="en-US" sz="2800" dirty="0">
                <a:solidFill>
                  <a:srgbClr val="7030A0"/>
                </a:solidFill>
              </a:rPr>
              <a:t>About hindrance to formation of compound nucleus</a:t>
            </a:r>
            <a:endParaRPr lang="ru-RU" sz="2800" dirty="0">
              <a:solidFill>
                <a:srgbClr val="7030A0"/>
              </a:solidFill>
            </a:endParaRPr>
          </a:p>
        </p:txBody>
      </p:sp>
      <mc:AlternateContent xmlns:mc="http://schemas.openxmlformats.org/markup-compatibility/2006" xmlns:a14="http://schemas.microsoft.com/office/drawing/2010/main">
        <mc:Choice Requires="a14">
          <p:sp>
            <p:nvSpPr>
              <p:cNvPr id="6" name="Прямоугольник 5">
                <a:extLst>
                  <a:ext uri="{FF2B5EF4-FFF2-40B4-BE49-F238E27FC236}">
                    <a16:creationId xmlns:a16="http://schemas.microsoft.com/office/drawing/2014/main" id="{768103B4-6D51-4352-B99D-785AC771E9F8}"/>
                  </a:ext>
                </a:extLst>
              </p:cNvPr>
              <p:cNvSpPr/>
              <p:nvPr/>
            </p:nvSpPr>
            <p:spPr>
              <a:xfrm>
                <a:off x="1763688" y="1196752"/>
                <a:ext cx="1847622" cy="524503"/>
              </a:xfrm>
              <a:prstGeom prst="rect">
                <a:avLst/>
              </a:prstGeom>
            </p:spPr>
            <p:txBody>
              <a:bodyPr wrap="none">
                <a:spAutoFit/>
              </a:bodyPr>
              <a:lstStyle/>
              <a:p>
                <a14:m>
                  <m:oMath xmlns:m="http://schemas.openxmlformats.org/officeDocument/2006/math">
                    <m:sSub>
                      <m:sSubPr>
                        <m:ctrlPr>
                          <a:rPr lang="en-US" sz="2600" i="1">
                            <a:solidFill>
                              <a:schemeClr val="bg1"/>
                            </a:solidFill>
                            <a:latin typeface="Cambria Math" panose="02040503050406030204" pitchFamily="18" charset="0"/>
                          </a:rPr>
                        </m:ctrlPr>
                      </m:sSubPr>
                      <m:e>
                        <m:r>
                          <m:rPr>
                            <m:sty m:val="p"/>
                          </m:rPr>
                          <a:rPr lang="el-GR" sz="2600" i="1">
                            <a:solidFill>
                              <a:schemeClr val="bg1"/>
                            </a:solidFill>
                            <a:latin typeface="Cambria Math" panose="02040503050406030204" pitchFamily="18" charset="0"/>
                          </a:rPr>
                          <m:t>σ</m:t>
                        </m:r>
                      </m:e>
                      <m:sub>
                        <m:r>
                          <a:rPr lang="en-US" sz="2600" i="1">
                            <a:solidFill>
                              <a:schemeClr val="bg1"/>
                            </a:solidFill>
                            <a:latin typeface="Cambria Math" panose="02040503050406030204" pitchFamily="18" charset="0"/>
                          </a:rPr>
                          <m:t>𝐸𝑅</m:t>
                        </m:r>
                      </m:sub>
                    </m:sSub>
                  </m:oMath>
                </a14:m>
                <a:r>
                  <a:rPr lang="en-US" sz="2600" dirty="0">
                    <a:solidFill>
                      <a:schemeClr val="bg1"/>
                    </a:solidFill>
                  </a:rPr>
                  <a:t>&lt;&lt; </a:t>
                </a:r>
                <a14:m>
                  <m:oMath xmlns:m="http://schemas.openxmlformats.org/officeDocument/2006/math">
                    <m:sSub>
                      <m:sSubPr>
                        <m:ctrlPr>
                          <a:rPr lang="en-US" sz="2600" i="1">
                            <a:solidFill>
                              <a:schemeClr val="bg1"/>
                            </a:solidFill>
                            <a:latin typeface="Cambria Math" panose="02040503050406030204" pitchFamily="18" charset="0"/>
                          </a:rPr>
                        </m:ctrlPr>
                      </m:sSubPr>
                      <m:e>
                        <m:r>
                          <m:rPr>
                            <m:sty m:val="p"/>
                          </m:rPr>
                          <a:rPr lang="el-GR" sz="2600" i="1">
                            <a:solidFill>
                              <a:schemeClr val="bg1"/>
                            </a:solidFill>
                            <a:latin typeface="Cambria Math" panose="02040503050406030204" pitchFamily="18" charset="0"/>
                          </a:rPr>
                          <m:t>σ</m:t>
                        </m:r>
                      </m:e>
                      <m:sub>
                        <m:r>
                          <a:rPr lang="en-US" sz="2600" b="0" i="1" smtClean="0">
                            <a:solidFill>
                              <a:schemeClr val="bg1"/>
                            </a:solidFill>
                            <a:latin typeface="Cambria Math" panose="02040503050406030204" pitchFamily="18" charset="0"/>
                          </a:rPr>
                          <m:t>𝑓𝑖𝑠𝑠</m:t>
                        </m:r>
                      </m:sub>
                    </m:sSub>
                  </m:oMath>
                </a14:m>
                <a:endParaRPr lang="ru-RU" sz="2600" dirty="0"/>
              </a:p>
            </p:txBody>
          </p:sp>
        </mc:Choice>
        <mc:Fallback xmlns="">
          <p:sp>
            <p:nvSpPr>
              <p:cNvPr id="6" name="Прямоугольник 5">
                <a:extLst>
                  <a:ext uri="{FF2B5EF4-FFF2-40B4-BE49-F238E27FC236}">
                    <a16:creationId xmlns:a16="http://schemas.microsoft.com/office/drawing/2014/main" id="{768103B4-6D51-4352-B99D-785AC771E9F8}"/>
                  </a:ext>
                </a:extLst>
              </p:cNvPr>
              <p:cNvSpPr>
                <a:spLocks noRot="1" noChangeAspect="1" noMove="1" noResize="1" noEditPoints="1" noAdjustHandles="1" noChangeArrowheads="1" noChangeShapeType="1" noTextEdit="1"/>
              </p:cNvSpPr>
              <p:nvPr/>
            </p:nvSpPr>
            <p:spPr>
              <a:xfrm>
                <a:off x="1763688" y="1196752"/>
                <a:ext cx="1847622" cy="524503"/>
              </a:xfrm>
              <a:prstGeom prst="rect">
                <a:avLst/>
              </a:prstGeom>
              <a:blipFill>
                <a:blip r:embed="rId3"/>
                <a:stretch>
                  <a:fillRect t="-11628" b="-220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Прямоугольник 6">
                <a:extLst>
                  <a:ext uri="{FF2B5EF4-FFF2-40B4-BE49-F238E27FC236}">
                    <a16:creationId xmlns:a16="http://schemas.microsoft.com/office/drawing/2014/main" id="{E789652D-E81B-4C8D-A3F4-28C69EB37AB4}"/>
                  </a:ext>
                </a:extLst>
              </p:cNvPr>
              <p:cNvSpPr/>
              <p:nvPr/>
            </p:nvSpPr>
            <p:spPr>
              <a:xfrm>
                <a:off x="4211960" y="1196751"/>
                <a:ext cx="2575705" cy="524503"/>
              </a:xfrm>
              <a:prstGeom prst="rect">
                <a:avLst/>
              </a:prstGeom>
            </p:spPr>
            <p:txBody>
              <a:bodyPr wrap="none">
                <a:spAutoFit/>
              </a:bodyPr>
              <a:lstStyle/>
              <a:p>
                <a14:m>
                  <m:oMath xmlns:m="http://schemas.openxmlformats.org/officeDocument/2006/math">
                    <m:sSub>
                      <m:sSubPr>
                        <m:ctrlPr>
                          <a:rPr lang="en-US" sz="2600" i="1" smtClean="0">
                            <a:solidFill>
                              <a:schemeClr val="bg1"/>
                            </a:solidFill>
                            <a:latin typeface="Cambria Math" panose="02040503050406030204" pitchFamily="18" charset="0"/>
                          </a:rPr>
                        </m:ctrlPr>
                      </m:sSubPr>
                      <m:e>
                        <m:r>
                          <m:rPr>
                            <m:sty m:val="p"/>
                          </m:rPr>
                          <a:rPr lang="el-GR" sz="2600" i="1">
                            <a:solidFill>
                              <a:schemeClr val="bg1"/>
                            </a:solidFill>
                            <a:latin typeface="Cambria Math" panose="02040503050406030204" pitchFamily="18" charset="0"/>
                          </a:rPr>
                          <m:t>σ</m:t>
                        </m:r>
                      </m:e>
                      <m:sub>
                        <m:r>
                          <a:rPr lang="en-US" sz="2600" b="0" i="1" smtClean="0">
                            <a:solidFill>
                              <a:schemeClr val="bg1"/>
                            </a:solidFill>
                            <a:latin typeface="Cambria Math" panose="02040503050406030204" pitchFamily="18" charset="0"/>
                          </a:rPr>
                          <m:t>𝐶𝑁</m:t>
                        </m:r>
                      </m:sub>
                    </m:sSub>
                  </m:oMath>
                </a14:m>
                <a:r>
                  <a:rPr lang="en-US" sz="2600" dirty="0">
                    <a:solidFill>
                      <a:schemeClr val="bg1"/>
                    </a:solidFill>
                  </a:rPr>
                  <a:t>= </a:t>
                </a:r>
                <a14:m>
                  <m:oMath xmlns:m="http://schemas.openxmlformats.org/officeDocument/2006/math">
                    <m:sSub>
                      <m:sSubPr>
                        <m:ctrlPr>
                          <a:rPr lang="en-US" sz="2600" i="1">
                            <a:solidFill>
                              <a:schemeClr val="bg1"/>
                            </a:solidFill>
                            <a:latin typeface="Cambria Math" panose="02040503050406030204" pitchFamily="18" charset="0"/>
                          </a:rPr>
                        </m:ctrlPr>
                      </m:sSubPr>
                      <m:e>
                        <m:r>
                          <m:rPr>
                            <m:sty m:val="p"/>
                          </m:rPr>
                          <a:rPr lang="el-GR" sz="2600" i="1">
                            <a:solidFill>
                              <a:schemeClr val="bg1"/>
                            </a:solidFill>
                            <a:latin typeface="Cambria Math" panose="02040503050406030204" pitchFamily="18" charset="0"/>
                          </a:rPr>
                          <m:t>σ</m:t>
                        </m:r>
                      </m:e>
                      <m:sub>
                        <m:r>
                          <a:rPr lang="en-US" sz="2600" i="1">
                            <a:solidFill>
                              <a:schemeClr val="bg1"/>
                            </a:solidFill>
                            <a:latin typeface="Cambria Math" panose="02040503050406030204" pitchFamily="18" charset="0"/>
                          </a:rPr>
                          <m:t>𝐸𝑅</m:t>
                        </m:r>
                      </m:sub>
                    </m:sSub>
                  </m:oMath>
                </a14:m>
                <a:r>
                  <a:rPr lang="en-US" sz="2600" dirty="0">
                    <a:solidFill>
                      <a:schemeClr val="bg1"/>
                    </a:solidFill>
                  </a:rPr>
                  <a:t>+ </a:t>
                </a:r>
                <a14:m>
                  <m:oMath xmlns:m="http://schemas.openxmlformats.org/officeDocument/2006/math">
                    <m:sSub>
                      <m:sSubPr>
                        <m:ctrlPr>
                          <a:rPr lang="en-US" sz="2600" i="1">
                            <a:solidFill>
                              <a:schemeClr val="bg1"/>
                            </a:solidFill>
                            <a:latin typeface="Cambria Math" panose="02040503050406030204" pitchFamily="18" charset="0"/>
                          </a:rPr>
                        </m:ctrlPr>
                      </m:sSubPr>
                      <m:e>
                        <m:r>
                          <m:rPr>
                            <m:sty m:val="p"/>
                          </m:rPr>
                          <a:rPr lang="el-GR" sz="2600" i="1">
                            <a:solidFill>
                              <a:schemeClr val="bg1"/>
                            </a:solidFill>
                            <a:latin typeface="Cambria Math" panose="02040503050406030204" pitchFamily="18" charset="0"/>
                          </a:rPr>
                          <m:t>σ</m:t>
                        </m:r>
                      </m:e>
                      <m:sub>
                        <m:r>
                          <a:rPr lang="en-US" sz="2600" b="0" i="1" smtClean="0">
                            <a:solidFill>
                              <a:schemeClr val="bg1"/>
                            </a:solidFill>
                            <a:latin typeface="Cambria Math" panose="02040503050406030204" pitchFamily="18" charset="0"/>
                          </a:rPr>
                          <m:t>𝑓𝑖𝑠𝑠</m:t>
                        </m:r>
                      </m:sub>
                    </m:sSub>
                  </m:oMath>
                </a14:m>
                <a:r>
                  <a:rPr lang="en-US" sz="2600" dirty="0"/>
                  <a:t> </a:t>
                </a:r>
                <a:endParaRPr lang="ru-RU" sz="2600" dirty="0">
                  <a:solidFill>
                    <a:srgbClr val="FFFFCC"/>
                  </a:solidFill>
                </a:endParaRPr>
              </a:p>
            </p:txBody>
          </p:sp>
        </mc:Choice>
        <mc:Fallback xmlns="">
          <p:sp>
            <p:nvSpPr>
              <p:cNvPr id="7" name="Прямоугольник 6">
                <a:extLst>
                  <a:ext uri="{FF2B5EF4-FFF2-40B4-BE49-F238E27FC236}">
                    <a16:creationId xmlns:a16="http://schemas.microsoft.com/office/drawing/2014/main" id="{E789652D-E81B-4C8D-A3F4-28C69EB37AB4}"/>
                  </a:ext>
                </a:extLst>
              </p:cNvPr>
              <p:cNvSpPr>
                <a:spLocks noRot="1" noChangeAspect="1" noMove="1" noResize="1" noEditPoints="1" noAdjustHandles="1" noChangeArrowheads="1" noChangeShapeType="1" noTextEdit="1"/>
              </p:cNvSpPr>
              <p:nvPr/>
            </p:nvSpPr>
            <p:spPr>
              <a:xfrm>
                <a:off x="4211960" y="1196751"/>
                <a:ext cx="2575705" cy="524503"/>
              </a:xfrm>
              <a:prstGeom prst="rect">
                <a:avLst/>
              </a:prstGeom>
              <a:blipFill>
                <a:blip r:embed="rId4"/>
                <a:stretch>
                  <a:fillRect t="-11628" b="-22093"/>
                </a:stretch>
              </a:blipFill>
            </p:spPr>
            <p:txBody>
              <a:bodyPr/>
              <a:lstStyle/>
              <a:p>
                <a:r>
                  <a:rPr lang="en-US">
                    <a:noFill/>
                  </a:rPr>
                  <a:t> </a:t>
                </a:r>
              </a:p>
            </p:txBody>
          </p:sp>
        </mc:Fallback>
      </mc:AlternateContent>
    </p:spTree>
    <p:extLst>
      <p:ext uri="{BB962C8B-B14F-4D97-AF65-F5344CB8AC3E}">
        <p14:creationId xmlns:p14="http://schemas.microsoft.com/office/powerpoint/2010/main" val="2740235337"/>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ru-RU"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ru-RU" sz="28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25308</TotalTime>
  <Words>1633</Words>
  <Application>Microsoft Office PowerPoint</Application>
  <PresentationFormat>Экран (4:3)</PresentationFormat>
  <Paragraphs>216</Paragraphs>
  <Slides>27</Slides>
  <Notes>3</Notes>
  <HiddenSlides>0</HiddenSlides>
  <MMClips>0</MMClips>
  <ScaleCrop>false</ScaleCrop>
  <HeadingPairs>
    <vt:vector size="8" baseType="variant">
      <vt:variant>
        <vt:lpstr>Использованные шрифты</vt:lpstr>
      </vt:variant>
      <vt:variant>
        <vt:i4>13</vt:i4>
      </vt:variant>
      <vt:variant>
        <vt:lpstr>Тема</vt:lpstr>
      </vt:variant>
      <vt:variant>
        <vt:i4>1</vt:i4>
      </vt:variant>
      <vt:variant>
        <vt:lpstr>Внедренные серверы OLE</vt:lpstr>
      </vt:variant>
      <vt:variant>
        <vt:i4>2</vt:i4>
      </vt:variant>
      <vt:variant>
        <vt:lpstr>Заголовки слайдов</vt:lpstr>
      </vt:variant>
      <vt:variant>
        <vt:i4>27</vt:i4>
      </vt:variant>
    </vt:vector>
  </HeadingPairs>
  <TitlesOfParts>
    <vt:vector size="43" baseType="lpstr">
      <vt:lpstr>ＭＳ Ｐゴシック</vt:lpstr>
      <vt:lpstr>宋体</vt:lpstr>
      <vt:lpstr>Arial</vt:lpstr>
      <vt:lpstr>Arial Narrow</vt:lpstr>
      <vt:lpstr>Cambria Math</vt:lpstr>
      <vt:lpstr>Edwardian Script ITC</vt:lpstr>
      <vt:lpstr>MT Extra</vt:lpstr>
      <vt:lpstr>MTMI</vt:lpstr>
      <vt:lpstr>MTSY</vt:lpstr>
      <vt:lpstr>Symbol</vt:lpstr>
      <vt:lpstr>Times New Roman</vt:lpstr>
      <vt:lpstr>Times-Roman</vt:lpstr>
      <vt:lpstr>Wingdings</vt:lpstr>
      <vt:lpstr>Оформление по умолчанию</vt:lpstr>
      <vt:lpstr>Формула</vt:lpstr>
      <vt:lpstr>MathType 6.0 Equation</vt:lpstr>
      <vt:lpstr>Appearance of quasifission in heavy ion collision</vt:lpstr>
      <vt:lpstr>Content </vt:lpstr>
      <vt:lpstr>Actuality of the subject of the theoretical research</vt:lpstr>
      <vt:lpstr> Actuality of the subject of the theoretical researches</vt:lpstr>
      <vt:lpstr>Презентация PowerPoint</vt:lpstr>
      <vt:lpstr>Презентация PowerPoint</vt:lpstr>
      <vt:lpstr>The classification of the main reaction mechanisms in  heavy ion collisions at the near Coulomb barrier energies</vt:lpstr>
      <vt:lpstr>Collection of binary fragments produced in heavy ion collisions by two detectors in coincidence</vt:lpstr>
      <vt:lpstr>About hindrance to formation of compound nucleus</vt:lpstr>
      <vt:lpstr>What means the quasifission process? </vt:lpstr>
      <vt:lpstr>Strong decreasing the fusion probability of colliding nuclei  in hot fusion reactions used to synthesis of superheavy elements   </vt:lpstr>
      <vt:lpstr>Binary fragmentation based studies for the near super-heavy compound nucleus 256Rf</vt:lpstr>
      <vt:lpstr>Mass distribution of the products with total kinetic energies in the fixed energy ranges.</vt:lpstr>
      <vt:lpstr>Meenu Thakur,… AKN, … et al, Eur. Phys. J.A 53 (2017) 133.</vt:lpstr>
      <vt:lpstr>Mass-energetic  distribution  of the binary products </vt:lpstr>
      <vt:lpstr>What signs are the presence of the quasifission? </vt:lpstr>
      <vt:lpstr>Dependence of the fusion and survival probabilities on the excitation energy and angular momentum of compound nucleus.</vt:lpstr>
      <vt:lpstr>Презентация PowerPoint</vt:lpstr>
      <vt:lpstr>Evolution of the mass distributioin of quasifission fragments</vt:lpstr>
      <vt:lpstr>The rotational angle of the dinuclear system as a function of the orbital angular momentum (a) and (b), and angular distribution of the yield of quasifission fragments (c) and (d)</vt:lpstr>
      <vt:lpstr>Презентация PowerPoint</vt:lpstr>
      <vt:lpstr>The mixing of the fusion-fission and quasifission products as a function of the mass asymmetry of the entrance channel</vt:lpstr>
      <vt:lpstr>The dependence of the separation of fusion-fission fragments from the quasifission and fast-fission products on the limiting value of  angular momentum lCN  </vt:lpstr>
      <vt:lpstr>The analysis of experimental data deals with the limiting value of angular momentum lCN  for complete fusion, as in paper by  R.S. Naik et al.  </vt:lpstr>
      <vt:lpstr>Conclusions</vt:lpstr>
      <vt:lpstr>In collaboration with co-authors</vt:lpstr>
      <vt:lpstr>Calculation of the competition between complete fusion and quasifission: Pcn(EDNS,L)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ПОЛУМИКРОСКОПИЧЕСКИЙ   МЕТОД ОПИСАНИЯ    МНОГОНУКЛОННЫХ ПЕРЕДАЧ И СЛИЯНИЯ-ДЕЛЕНИЯ  В РЕАКЦИЯХ С ТЯЖЕЛЫМИ  ИОНАМИ</dc:title>
  <dc:creator>CELSIUS</dc:creator>
  <cp:lastModifiedBy>Nasirov</cp:lastModifiedBy>
  <cp:revision>727</cp:revision>
  <dcterms:created xsi:type="dcterms:W3CDTF">2003-12-14T13:32:15Z</dcterms:created>
  <dcterms:modified xsi:type="dcterms:W3CDTF">2018-06-20T13:14:16Z</dcterms:modified>
</cp:coreProperties>
</file>