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2" r:id="rId3"/>
    <p:sldId id="283" r:id="rId4"/>
    <p:sldId id="284" r:id="rId5"/>
    <p:sldId id="310" r:id="rId6"/>
    <p:sldId id="321" r:id="rId7"/>
    <p:sldId id="334" r:id="rId8"/>
    <p:sldId id="344" r:id="rId9"/>
    <p:sldId id="347" r:id="rId10"/>
    <p:sldId id="337" r:id="rId11"/>
    <p:sldId id="312" r:id="rId12"/>
    <p:sldId id="345" r:id="rId13"/>
    <p:sldId id="320" r:id="rId14"/>
    <p:sldId id="343" r:id="rId15"/>
    <p:sldId id="313" r:id="rId16"/>
    <p:sldId id="338" r:id="rId17"/>
    <p:sldId id="339" r:id="rId18"/>
    <p:sldId id="352" r:id="rId19"/>
    <p:sldId id="314" r:id="rId20"/>
    <p:sldId id="351" r:id="rId21"/>
    <p:sldId id="342" r:id="rId22"/>
    <p:sldId id="315" r:id="rId23"/>
    <p:sldId id="316" r:id="rId24"/>
    <p:sldId id="349" r:id="rId25"/>
    <p:sldId id="303" r:id="rId26"/>
    <p:sldId id="350" r:id="rId27"/>
    <p:sldId id="317" r:id="rId28"/>
    <p:sldId id="318" r:id="rId29"/>
    <p:sldId id="319" r:id="rId30"/>
    <p:sldId id="341" r:id="rId31"/>
    <p:sldId id="346" r:id="rId32"/>
    <p:sldId id="353" r:id="rId33"/>
    <p:sldId id="354" r:id="rId34"/>
    <p:sldId id="32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FF66"/>
    <a:srgbClr val="00FF00"/>
    <a:srgbClr val="FFCC99"/>
    <a:srgbClr val="99FF99"/>
    <a:srgbClr val="FF9999"/>
    <a:srgbClr val="E8C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2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image" Target="../media/image1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C6AA02-2639-4933-B46D-C032E444ACB9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4BB09E-CECF-4779-B87B-C7841C55D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96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/>
              <a:t>Продолжались работы по реализация проекта по созданию нового дифрактометра на 6а канале для нейтронографических исследований переходных процессов  в реальном времени. Подготовлены рабочие чертежи на изготовление фоновой защиты детекторной системы. Изготовлена и установлена диафрагма нейтронного пучка с регулируемым окном,  с линейным перемещением по горизонтальной и вертикальной оси и креплением на выходном фланце нейтроновода </a:t>
            </a:r>
            <a:r>
              <a:rPr lang="en-US"/>
              <a:t>RTD</a:t>
            </a:r>
            <a:r>
              <a:rPr lang="ru-RU"/>
              <a:t>.</a:t>
            </a:r>
          </a:p>
          <a:p>
            <a:pPr eaLnBrk="1" hangingPunct="1"/>
            <a:endParaRPr 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5721053-7CAC-4D77-8A00-1F0FF0F4EB73}" type="slidenum">
              <a:rPr lang="ru-RU" smtClean="0"/>
              <a:pPr eaLnBrk="1" hangingPunct="1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4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7C473DEA-396D-46F1-B00C-F7F448B33C15}" type="slidenum">
              <a:rPr lang="en-US" altLang="ru-RU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hangingPunct="1">
                <a:buFont typeface="Times New Roman" pitchFamily="18" charset="0"/>
                <a:buNone/>
              </a:pPr>
              <a:t>25</a:t>
            </a:fld>
            <a:endParaRPr lang="en-US" altLang="ru-RU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BDD73-7533-4288-82F6-F0827E7D56D3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5C314-958E-49E0-A274-EABB2B8CE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8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088C9-02E8-4BF1-B8E7-7F16F225B5B3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27BC-3931-41A0-871B-8895343C4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7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89649-8E59-4812-BD0E-7BD32031C262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9F53-8830-46EF-BA80-FA9188A62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67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8921C-3428-475D-A4C2-2A38FD348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1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02F5-A697-4BA9-9C5D-4F5DEBA1BD4E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B8EAA-E757-415B-B90E-1F39FDDEC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54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AE06-A03A-4617-9E15-8C0F524101FD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F4EC-5EF8-4E8F-B2F5-8AEA0B08A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4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7538-A1C5-47AC-8D63-58A462F4461A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DEF7-EF14-4843-9C66-8A3137275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6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93FE0-86D4-49A2-953D-3383E757E91D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14280-3F90-44D3-AFDB-49FF30C17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9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F26C-A919-4697-B4DA-355FB0BA7A2B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A2118-4DB1-4B51-AF93-AC32F6ACC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7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2623-B117-4AE4-9E06-22BDC7205D48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2CE67-D5F0-44D0-B31F-0B8270C11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4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EE10-2AF9-4009-8A53-9879CA4A106C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3F51-E8AF-4EC3-BA5E-87295F760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9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FCB0-BDD6-4601-9956-98CE4A3E5681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0161-552D-4550-A010-266D7B3A0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9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18AB8-639C-4B80-8760-121BEFA2AA69}" type="datetimeFigureOut">
              <a:rPr lang="ru-RU"/>
              <a:pPr>
                <a:defRPr/>
              </a:pPr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F4C659-FB1E-4826-B658-12DE11EBC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jpe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oleObject" Target="../embeddings/oleObject7.bin"/><Relationship Id="rId7" Type="http://schemas.openxmlformats.org/officeDocument/2006/relationships/image" Target="../media/image47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emf"/><Relationship Id="rId9" Type="http://schemas.openxmlformats.org/officeDocument/2006/relationships/image" Target="../media/image4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emf"/><Relationship Id="rId5" Type="http://schemas.openxmlformats.org/officeDocument/2006/relationships/image" Target="../media/image89.w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2.wmf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iff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20.png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tiff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image" Target="../media/image134.gif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7.png"/><Relationship Id="rId11" Type="http://schemas.openxmlformats.org/officeDocument/2006/relationships/image" Target="../media/image138.jpeg"/><Relationship Id="rId5" Type="http://schemas.openxmlformats.org/officeDocument/2006/relationships/image" Target="../media/image136.png"/><Relationship Id="rId10" Type="http://schemas.openxmlformats.org/officeDocument/2006/relationships/image" Target="../media/image133.emf"/><Relationship Id="rId4" Type="http://schemas.openxmlformats.org/officeDocument/2006/relationships/image" Target="../media/image135.gif"/><Relationship Id="rId9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7488" y="950308"/>
            <a:ext cx="86756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</a:rPr>
              <a:t>Spectrometer Complex of the IBR-2 High Flux Pulsed Reactor: Current State, Plan of Developments and Recent Results</a:t>
            </a:r>
            <a:endParaRPr lang="ru-RU" sz="3200" b="1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76375" y="3660775"/>
            <a:ext cx="61198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8000"/>
                </a:solidFill>
                <a:latin typeface="+mn-lt"/>
                <a:cs typeface="+mn-cs"/>
              </a:rPr>
              <a:t>D.P. </a:t>
            </a:r>
            <a:r>
              <a:rPr lang="en-US" sz="2400" b="1" kern="0" dirty="0" err="1">
                <a:solidFill>
                  <a:srgbClr val="008000"/>
                </a:solidFill>
                <a:latin typeface="+mn-lt"/>
                <a:cs typeface="+mn-cs"/>
              </a:rPr>
              <a:t>Kozlenko</a:t>
            </a:r>
            <a:endParaRPr lang="ru-RU" sz="2400" kern="0" dirty="0">
              <a:solidFill>
                <a:srgbClr val="008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kern="0" dirty="0">
              <a:solidFill>
                <a:srgbClr val="008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srgbClr val="008000"/>
                </a:solidFill>
                <a:latin typeface="+mn-lt"/>
                <a:cs typeface="+mn-cs"/>
              </a:rPr>
              <a:t>Frank Laboratory of Neutron Physics,                                          Joint Institute for Nuclear Research, 141980 </a:t>
            </a:r>
            <a:r>
              <a:rPr lang="en-US" b="1" i="1" kern="0" dirty="0" err="1">
                <a:solidFill>
                  <a:srgbClr val="008000"/>
                </a:solidFill>
                <a:latin typeface="+mn-lt"/>
                <a:cs typeface="+mn-cs"/>
              </a:rPr>
              <a:t>Dubna</a:t>
            </a:r>
            <a:r>
              <a:rPr lang="en-US" b="1" i="1" kern="0" dirty="0">
                <a:solidFill>
                  <a:srgbClr val="008000"/>
                </a:solidFill>
                <a:latin typeface="+mn-lt"/>
                <a:cs typeface="+mn-cs"/>
              </a:rPr>
              <a:t>, Russia</a:t>
            </a:r>
            <a:r>
              <a:rPr lang="ru-RU" kern="0" dirty="0">
                <a:solidFill>
                  <a:srgbClr val="008000"/>
                </a:solidFill>
                <a:latin typeface="+mn-lt"/>
                <a:cs typeface="+mn-cs"/>
              </a:rPr>
              <a:t> </a:t>
            </a:r>
          </a:p>
        </p:txBody>
      </p:sp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250825" y="4076700"/>
          <a:ext cx="15478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r:id="rId3" imgW="2276856" imgH="847344" progId="CorelDRAW.Graphic.13">
                  <p:embed/>
                </p:oleObj>
              </mc:Choice>
              <mc:Fallback>
                <p:oleObj r:id="rId3" imgW="2276856" imgH="847344" progId="CorelDRAW.Graphic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76700"/>
                        <a:ext cx="15478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932238"/>
            <a:ext cx="10874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Furnace-small.jpg">
            <a:extLst>
              <a:ext uri="{FF2B5EF4-FFF2-40B4-BE49-F238E27FC236}">
                <a16:creationId xmlns:a16="http://schemas.microsoft.com/office/drawing/2014/main" id="{3741E5BE-44CE-49A9-AAC2-63439ACD8A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9599" y="3603550"/>
            <a:ext cx="2222500" cy="1870473"/>
          </a:xfrm>
          <a:prstGeom prst="rect">
            <a:avLst/>
          </a:prstGeom>
        </p:spPr>
      </p:pic>
      <p:pic>
        <p:nvPicPr>
          <p:cNvPr id="13" name="Рисунок 12" descr="Refregirat.jpg">
            <a:extLst>
              <a:ext uri="{FF2B5EF4-FFF2-40B4-BE49-F238E27FC236}">
                <a16:creationId xmlns:a16="http://schemas.microsoft.com/office/drawing/2014/main" id="{313C734A-4B9D-43C6-986B-1C93EA4D3B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393" t="22011" r="18982"/>
          <a:stretch>
            <a:fillRect/>
          </a:stretch>
        </p:blipFill>
        <p:spPr>
          <a:xfrm>
            <a:off x="537432" y="1484784"/>
            <a:ext cx="1955800" cy="2921000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0FDB6749-BEEE-469D-902E-49A0A34C0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025" y="84156"/>
            <a:ext cx="5556250" cy="4277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RTD Sample environment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E17F2-A7DE-43FC-AD1B-578627753520}"/>
              </a:ext>
            </a:extLst>
          </p:cNvPr>
          <p:cNvSpPr txBox="1"/>
          <p:nvPr/>
        </p:nvSpPr>
        <p:spPr>
          <a:xfrm>
            <a:off x="226282" y="4538786"/>
            <a:ext cx="26561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Refrigerator on goniometer with single crystal inside</a:t>
            </a:r>
            <a:endParaRPr lang="ru-RU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FD9E0-34F2-4C29-953F-3901418F0640}"/>
              </a:ext>
            </a:extLst>
          </p:cNvPr>
          <p:cNvSpPr txBox="1"/>
          <p:nvPr/>
        </p:nvSpPr>
        <p:spPr>
          <a:xfrm>
            <a:off x="6305550" y="3206251"/>
            <a:ext cx="25781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Electrochemical cell with vanadium windows</a:t>
            </a:r>
            <a:endParaRPr lang="ru-RU" sz="1600" b="1" dirty="0">
              <a:solidFill>
                <a:srgbClr val="008000"/>
              </a:solidFill>
            </a:endParaRPr>
          </a:p>
        </p:txBody>
      </p:sp>
      <p:pic>
        <p:nvPicPr>
          <p:cNvPr id="18" name="Рисунок 17" descr="Thermostat.jpg">
            <a:extLst>
              <a:ext uri="{FF2B5EF4-FFF2-40B4-BE49-F238E27FC236}">
                <a16:creationId xmlns:a16="http://schemas.microsoft.com/office/drawing/2014/main" id="{11D19E48-8614-426A-8842-2533632309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3057" b="13537"/>
          <a:stretch>
            <a:fillRect/>
          </a:stretch>
        </p:blipFill>
        <p:spPr>
          <a:xfrm>
            <a:off x="3114608" y="764704"/>
            <a:ext cx="2402794" cy="18224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347E52-2DE4-4B47-8AFC-AA511826B762}"/>
              </a:ext>
            </a:extLst>
          </p:cNvPr>
          <p:cNvSpPr txBox="1"/>
          <p:nvPr/>
        </p:nvSpPr>
        <p:spPr>
          <a:xfrm>
            <a:off x="3065891" y="5601569"/>
            <a:ext cx="25781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 cell </a:t>
            </a:r>
            <a:endParaRPr lang="ru-RU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3A6B8B-3192-4114-A240-5AF031708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8302" r="9051" b="4917"/>
          <a:stretch>
            <a:fillRect/>
          </a:stretch>
        </p:blipFill>
        <p:spPr>
          <a:xfrm>
            <a:off x="5994400" y="317500"/>
            <a:ext cx="2889250" cy="285072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1" name="Рисунок 4">
            <a:extLst>
              <a:ext uri="{FF2B5EF4-FFF2-40B4-BE49-F238E27FC236}">
                <a16:creationId xmlns:a16="http://schemas.microsoft.com/office/drawing/2014/main" id="{34758F93-256B-47A2-9436-D07AA66E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41" y="3829050"/>
            <a:ext cx="324876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ED01946-9DBE-4A84-807C-C7143C2CB265}"/>
              </a:ext>
            </a:extLst>
          </p:cNvPr>
          <p:cNvCxnSpPr/>
          <p:nvPr/>
        </p:nvCxnSpPr>
        <p:spPr bwMode="auto">
          <a:xfrm rot="16200000" flipH="1">
            <a:off x="5861050" y="3517900"/>
            <a:ext cx="1555750" cy="6667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40BFA1-9C73-4B76-91D7-4D041D7E1545}"/>
              </a:ext>
            </a:extLst>
          </p:cNvPr>
          <p:cNvSpPr/>
          <p:nvPr/>
        </p:nvSpPr>
        <p:spPr>
          <a:xfrm>
            <a:off x="2882422" y="2691468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Thermostat (-40 ≤ </a:t>
            </a:r>
            <a:r>
              <a:rPr lang="en-US" sz="1600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100°C)</a:t>
            </a:r>
            <a:endParaRPr lang="ru-RU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ABE2A7C1-2B66-4C1D-AB7A-53A128E1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9" y="6302611"/>
            <a:ext cx="9197529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upgrade and development of sample environment is planned</a:t>
            </a:r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10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N12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4895850" cy="21590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-36513" y="19050"/>
            <a:ext cx="8964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DN-12 Spectrometer for Studies of Microsamples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580063" y="549275"/>
            <a:ext cx="3276600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6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Resolution at d = 2 </a:t>
            </a:r>
            <a:r>
              <a:rPr lang="en-US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,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=90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: d/d = 0.02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D-spacing range: 0.8 - 13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Pressure range: 0 – 7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GPa</a:t>
            </a: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Temperature range: 10 – 300 K</a:t>
            </a: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12293" name="Object 10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852298283"/>
              </p:ext>
            </p:extLst>
          </p:nvPr>
        </p:nvGraphicFramePr>
        <p:xfrm>
          <a:off x="930701" y="4967500"/>
          <a:ext cx="2154483" cy="18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3" r:id="rId4" imgW="9525" imgH="9525" progId="CorelDraw.Graphic.6">
                  <p:embed/>
                </p:oleObj>
              </mc:Choice>
              <mc:Fallback>
                <p:oleObj r:id="rId4" imgW="9525" imgH="9525" progId="CorelDraw.Graphic.6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701" y="4967500"/>
                        <a:ext cx="2154483" cy="18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12" descr="camf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36" y="3044825"/>
            <a:ext cx="1225550" cy="31432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3276414" y="6308725"/>
            <a:ext cx="24487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Pressure cell with sapphire anvils</a:t>
            </a:r>
            <a:endParaRPr 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1229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00658"/>
              </p:ext>
            </p:extLst>
          </p:nvPr>
        </p:nvGraphicFramePr>
        <p:xfrm>
          <a:off x="5356640" y="3287011"/>
          <a:ext cx="3789362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4" name="Graph" r:id="rId7" imgW="4484218" imgH="3410102" progId="Origin50.Graph">
                  <p:embed/>
                </p:oleObj>
              </mc:Choice>
              <mc:Fallback>
                <p:oleObj name="Graph" r:id="rId7" imgW="4484218" imgH="3410102" progId="Origin50.Grap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640" y="3287011"/>
                        <a:ext cx="3789362" cy="28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7" descr="dn12">
            <a:extLst>
              <a:ext uri="{FF2B5EF4-FFF2-40B4-BE49-F238E27FC236}">
                <a16:creationId xmlns:a16="http://schemas.microsoft.com/office/drawing/2014/main" id="{459ECA71-1B8A-49CB-9132-F7CB13E6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4893"/>
            <a:ext cx="25939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828387-307E-40BA-B1A8-7B8338E701F8}"/>
              </a:ext>
            </a:extLst>
          </p:cNvPr>
          <p:cNvSpPr txBox="1"/>
          <p:nvPr/>
        </p:nvSpPr>
        <p:spPr>
          <a:xfrm>
            <a:off x="5580112" y="2926484"/>
            <a:ext cx="345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Simultaneous study of crystal and magnetic structure of materials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T_1">
            <a:extLst>
              <a:ext uri="{FF2B5EF4-FFF2-40B4-BE49-F238E27FC236}">
                <a16:creationId xmlns:a16="http://schemas.microsoft.com/office/drawing/2014/main" id="{B9E45740-4EAC-4E9D-AFBB-ECDE64D3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52927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F5A151E-F593-4C83-8EB7-339AAE3FA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36353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21A763B-639B-4992-BD79-1926A055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219575"/>
            <a:ext cx="2160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Two detectors rings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of DN-12</a:t>
            </a:r>
            <a:endParaRPr lang="ru-RU" altLang="ru-RU" sz="1800" b="0" dirty="0">
              <a:solidFill>
                <a:srgbClr val="0000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185FA43-C240-4A2F-A9C2-01D195A6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364038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7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B50FB-B84D-4C88-9F80-08610B76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724400"/>
            <a:ext cx="287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6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9259AD70-7E86-46AA-BC70-4D980CE89B21}"/>
              </a:ext>
            </a:extLst>
          </p:cNvPr>
          <p:cNvSpPr>
            <a:spLocks noChangeArrowheads="1"/>
          </p:cNvSpPr>
          <p:nvPr/>
        </p:nvSpPr>
        <p:spPr bwMode="auto">
          <a:xfrm rot="9558701" flipH="1">
            <a:off x="3203575" y="2852738"/>
            <a:ext cx="144463" cy="1584325"/>
          </a:xfrm>
          <a:prstGeom prst="downArrow">
            <a:avLst>
              <a:gd name="adj1" fmla="val 50000"/>
              <a:gd name="adj2" fmla="val 274175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343A78D4-3BF0-4802-BA27-98143C26652D}"/>
              </a:ext>
            </a:extLst>
          </p:cNvPr>
          <p:cNvSpPr>
            <a:spLocks noChangeArrowheads="1"/>
          </p:cNvSpPr>
          <p:nvPr/>
        </p:nvSpPr>
        <p:spPr bwMode="auto">
          <a:xfrm rot="9558701" flipH="1">
            <a:off x="2606275" y="3470036"/>
            <a:ext cx="144462" cy="1079500"/>
          </a:xfrm>
          <a:prstGeom prst="downArrow">
            <a:avLst>
              <a:gd name="adj1" fmla="val 50000"/>
              <a:gd name="adj2" fmla="val 186814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0EB7F1F-2F19-4ECA-8DFD-98A90345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9" y="5060988"/>
            <a:ext cx="8785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first cryostat with coils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HTSC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magnet (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YBCO</a:t>
            </a:r>
            <a:r>
              <a:rPr lang="ru-RU" sz="18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–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superconductor tape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;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magnet</a:t>
            </a:r>
            <a:r>
              <a:rPr lang="en-US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second cryostat with pressure cell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; 4 –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current lead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; 5 –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high pressure chamber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; 6 и 7 –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detectors DN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8 –</a:t>
            </a:r>
            <a:r>
              <a:rPr lang="en-GB" altLang="ru-RU" sz="1800" b="0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cryorefrigerator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SRDK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408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S, </a:t>
            </a:r>
            <a:r>
              <a:rPr lang="en-US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9 – </a:t>
            </a:r>
            <a:r>
              <a:rPr lang="en-GB" altLang="ru-RU" sz="1800" b="0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cryorefrigerator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SRDK</a:t>
            </a:r>
            <a:r>
              <a:rPr lang="ru-RU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101</a:t>
            </a:r>
            <a:r>
              <a:rPr lang="en-GB" altLang="ru-RU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ru-RU" sz="1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7DF3F851-6429-411E-A1A8-FC32831E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211513"/>
            <a:ext cx="576263" cy="144462"/>
          </a:xfrm>
          <a:prstGeom prst="rightArrow">
            <a:avLst>
              <a:gd name="adj1" fmla="val 50000"/>
              <a:gd name="adj2" fmla="val 997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6CF196D-B8F3-421C-BD4D-717D3CC4A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852738"/>
            <a:ext cx="288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n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2C42CE6-7666-4D28-B0BA-7063A540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852738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n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D3CEC878-2AFC-48FD-972E-DD5743973A2E}"/>
              </a:ext>
            </a:extLst>
          </p:cNvPr>
          <p:cNvSpPr>
            <a:spLocks noChangeArrowheads="1"/>
          </p:cNvSpPr>
          <p:nvPr/>
        </p:nvSpPr>
        <p:spPr bwMode="auto">
          <a:xfrm rot="1593903" flipH="1">
            <a:off x="6011863" y="1268413"/>
            <a:ext cx="144462" cy="1225550"/>
          </a:xfrm>
          <a:prstGeom prst="downArrow">
            <a:avLst>
              <a:gd name="adj1" fmla="val 50000"/>
              <a:gd name="adj2" fmla="val 212089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102313EE-D148-4401-B4C0-23940A943D51}"/>
              </a:ext>
            </a:extLst>
          </p:cNvPr>
          <p:cNvSpPr>
            <a:spLocks noChangeArrowheads="1"/>
          </p:cNvSpPr>
          <p:nvPr/>
        </p:nvSpPr>
        <p:spPr bwMode="auto">
          <a:xfrm rot="9558701" flipH="1">
            <a:off x="6083300" y="3429000"/>
            <a:ext cx="144463" cy="1657350"/>
          </a:xfrm>
          <a:prstGeom prst="downArrow">
            <a:avLst>
              <a:gd name="adj1" fmla="val 50000"/>
              <a:gd name="adj2" fmla="val 286812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B7A6878-EC29-4333-ADC9-3970DF4C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797425"/>
            <a:ext cx="288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2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0B95A9D-3165-4E2A-96B9-D8EDE406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908050"/>
            <a:ext cx="288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1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FA345AB-8092-40CA-AB95-CA3423A2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50" y="4364038"/>
            <a:ext cx="2889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8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B9034F7-F245-4AF0-BE78-AA043491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2781300"/>
            <a:ext cx="288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9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EDAAB450-A188-4211-A471-B7767C9DD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508500"/>
            <a:ext cx="50323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B575B82-43B9-4611-8553-F3697D970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1989138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4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E6F0862-E627-48DC-BB7E-C8864E91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4508500"/>
            <a:ext cx="2889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CC"/>
                </a:solidFill>
                <a:latin typeface="Calibri" charset="0"/>
                <a:ea typeface="Arial" charset="0"/>
                <a:cs typeface="Arial" charset="0"/>
              </a:rPr>
              <a:t>5</a:t>
            </a:r>
            <a:endParaRPr lang="ru-RU" altLang="ru-RU" sz="1800" b="0">
              <a:solidFill>
                <a:srgbClr val="3333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41D014F0-169A-4D63-B5E3-04B62F5628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7538" y="3357563"/>
            <a:ext cx="79216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D2E15451-13D1-41A3-887A-C39BA4B2C3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2276475"/>
            <a:ext cx="23050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30">
            <a:extLst>
              <a:ext uri="{FF2B5EF4-FFF2-40B4-BE49-F238E27FC236}">
                <a16:creationId xmlns:a16="http://schemas.microsoft.com/office/drawing/2014/main" id="{B2D05B72-7104-467F-8CD2-7092AEF87D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3888" y="23495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BBED43AF-683C-4A6C-A92B-6BC313F4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53" y="6428334"/>
            <a:ext cx="2133600" cy="476250"/>
          </a:xfrm>
        </p:spPr>
        <p:txBody>
          <a:bodyPr/>
          <a:lstStyle/>
          <a:p>
            <a:fld id="{257240B9-2C58-114C-AC5B-A6931CAB4C52}" type="slidenum">
              <a:rPr lang="ru-RU" altLang="x-none" smtClean="0"/>
              <a:pPr/>
              <a:t>12</a:t>
            </a:fld>
            <a:endParaRPr lang="ru-RU" altLang="x-none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FE48310-A2C3-4FE8-9C30-84C722F4E0FF}"/>
              </a:ext>
            </a:extLst>
          </p:cNvPr>
          <p:cNvSpPr/>
          <p:nvPr/>
        </p:nvSpPr>
        <p:spPr>
          <a:xfrm>
            <a:off x="994046" y="237074"/>
            <a:ext cx="7561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+mn-lt"/>
              </a:rPr>
              <a:t>PTH sample environment system (NEO KS FLNP)</a:t>
            </a:r>
            <a:endParaRPr lang="ru-RU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79504-80C6-4AAF-AE85-4008D0D3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8896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altLang="ru-RU" sz="1800" dirty="0">
                <a:solidFill>
                  <a:srgbClr val="0000FF"/>
                </a:solidFill>
              </a:rPr>
              <a:t>3D model of horizontal dry cryostats with </a:t>
            </a:r>
            <a:r>
              <a:rPr lang="en-US" altLang="ru-RU" sz="1800" dirty="0">
                <a:solidFill>
                  <a:srgbClr val="0000FF"/>
                </a:solidFill>
              </a:rPr>
              <a:t>split-coil HT</a:t>
            </a:r>
            <a:r>
              <a:rPr lang="en-GB" altLang="ru-RU" sz="1800" dirty="0">
                <a:solidFill>
                  <a:srgbClr val="0000FF"/>
                </a:solidFill>
              </a:rPr>
              <a:t>SC magnet and cold anvils-insert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C4A587-2F28-40F5-B495-FA3B43AEB66B}"/>
              </a:ext>
            </a:extLst>
          </p:cNvPr>
          <p:cNvSpPr/>
          <p:nvPr/>
        </p:nvSpPr>
        <p:spPr>
          <a:xfrm>
            <a:off x="3528482" y="-43467"/>
            <a:ext cx="2330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Further Developments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BE6D4E6-E040-483E-861A-FB1A6D641A47}"/>
              </a:ext>
            </a:extLst>
          </p:cNvPr>
          <p:cNvSpPr/>
          <p:nvPr/>
        </p:nvSpPr>
        <p:spPr>
          <a:xfrm>
            <a:off x="565268" y="6157436"/>
            <a:ext cx="8029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+mn-lt"/>
              </a:rPr>
              <a:t>Large volume press for high pressure (0 – 30 </a:t>
            </a:r>
            <a:r>
              <a:rPr lang="en-US" b="1" dirty="0" err="1">
                <a:solidFill>
                  <a:srgbClr val="008000"/>
                </a:solidFill>
                <a:latin typeface="+mn-lt"/>
              </a:rPr>
              <a:t>GPa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) and temperature (300 – 2000 K) experiments</a:t>
            </a:r>
            <a:endParaRPr lang="ru-RU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562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-11750" y="109197"/>
            <a:ext cx="9109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0033CC"/>
                </a:solidFill>
                <a:latin typeface="+mn-lt"/>
                <a:cs typeface="+mn-cs"/>
              </a:rPr>
              <a:t>Diffractometer</a:t>
            </a:r>
            <a:r>
              <a:rPr lang="en-US" sz="2000" b="1" kern="0" dirty="0">
                <a:solidFill>
                  <a:srgbClr val="0033CC"/>
                </a:solidFill>
                <a:latin typeface="+mn-lt"/>
                <a:cs typeface="+mn-cs"/>
              </a:rPr>
              <a:t> DN-6 for studies of </a:t>
            </a:r>
            <a:r>
              <a:rPr lang="en-US" sz="2000" b="1" kern="0" dirty="0" err="1">
                <a:solidFill>
                  <a:srgbClr val="0033CC"/>
                </a:solidFill>
                <a:latin typeface="+mn-lt"/>
                <a:cs typeface="+mn-cs"/>
              </a:rPr>
              <a:t>microsamples</a:t>
            </a:r>
            <a:r>
              <a:rPr lang="en-US" sz="2000" b="1" kern="0" dirty="0">
                <a:solidFill>
                  <a:srgbClr val="0033CC"/>
                </a:solidFill>
                <a:latin typeface="+mn-lt"/>
                <a:cs typeface="+mn-cs"/>
              </a:rPr>
              <a:t> under extreme conditions</a:t>
            </a:r>
            <a:endParaRPr lang="ru-RU" sz="2000" kern="0" dirty="0">
              <a:solidFill>
                <a:srgbClr val="0033CC"/>
              </a:solidFill>
              <a:latin typeface="+mn-lt"/>
              <a:cs typeface="+mn-cs"/>
            </a:endParaRPr>
          </a:p>
        </p:txBody>
      </p:sp>
      <p:graphicFrame>
        <p:nvGraphicFramePr>
          <p:cNvPr id="1331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285141"/>
              </p:ext>
            </p:extLst>
          </p:nvPr>
        </p:nvGraphicFramePr>
        <p:xfrm>
          <a:off x="142875" y="492075"/>
          <a:ext cx="3565525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CorelDRAW" r:id="rId3" imgW="9633960" imgH="5212800" progId="CorelDRAW.Graphic.13">
                  <p:embed/>
                </p:oleObj>
              </mc:Choice>
              <mc:Fallback>
                <p:oleObj name="CorelDRAW" r:id="rId3" imgW="9633960" imgH="52128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92075"/>
                        <a:ext cx="3565525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14" y="797831"/>
            <a:ext cx="1657350" cy="93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3"/>
          <p:cNvSpPr txBox="1">
            <a:spLocks noChangeArrowheads="1"/>
          </p:cNvSpPr>
          <p:nvPr/>
        </p:nvSpPr>
        <p:spPr bwMode="auto">
          <a:xfrm>
            <a:off x="7956376" y="1834711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990000"/>
                </a:solidFill>
                <a:latin typeface="Arial" charset="0"/>
              </a:rPr>
              <a:t>DAC</a:t>
            </a:r>
            <a:endParaRPr lang="ru-RU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13321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06" y="717323"/>
            <a:ext cx="34274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17"/>
          <p:cNvSpPr txBox="1">
            <a:spLocks noChangeArrowheads="1"/>
          </p:cNvSpPr>
          <p:nvPr/>
        </p:nvSpPr>
        <p:spPr bwMode="auto">
          <a:xfrm>
            <a:off x="5996014" y="6019385"/>
            <a:ext cx="3163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C00000"/>
                </a:solidFill>
                <a:latin typeface="+mj-lt"/>
              </a:rPr>
              <a:t>Neutron diffraction patterns of Cr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O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 sample measured in DAC up to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5 GPa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99479E-53FA-4C5F-BA86-F9BBBFDE20A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14" y="3221038"/>
            <a:ext cx="2262021" cy="28391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13F030-B226-45F5-9115-4317446863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66268"/>
            <a:ext cx="1995445" cy="2660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E1527F-9022-4353-A7AE-A80CB8383D60}"/>
              </a:ext>
            </a:extLst>
          </p:cNvPr>
          <p:cNvSpPr txBox="1"/>
          <p:nvPr/>
        </p:nvSpPr>
        <p:spPr>
          <a:xfrm>
            <a:off x="-108520" y="599129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Second circular detector of DN-6</a:t>
            </a:r>
            <a:r>
              <a:rPr lang="ru-RU" b="1" dirty="0">
                <a:solidFill>
                  <a:srgbClr val="006600"/>
                </a:solidFill>
              </a:rPr>
              <a:t>, </a:t>
            </a:r>
            <a:r>
              <a:rPr lang="en-US" b="1" dirty="0">
                <a:solidFill>
                  <a:srgbClr val="006600"/>
                </a:solidFill>
              </a:rPr>
              <a:t>consisting of </a:t>
            </a:r>
            <a:r>
              <a:rPr lang="ru-RU" b="1" dirty="0">
                <a:solidFill>
                  <a:srgbClr val="006600"/>
                </a:solidFill>
              </a:rPr>
              <a:t>96 </a:t>
            </a:r>
            <a:r>
              <a:rPr lang="en-US" b="1" dirty="0">
                <a:solidFill>
                  <a:srgbClr val="006600"/>
                </a:solidFill>
              </a:rPr>
              <a:t>separate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en-US" b="1" baseline="30000" dirty="0">
                <a:solidFill>
                  <a:srgbClr val="006600"/>
                </a:solidFill>
              </a:rPr>
              <a:t>3</a:t>
            </a:r>
            <a:r>
              <a:rPr lang="ru-RU" b="1" dirty="0">
                <a:solidFill>
                  <a:srgbClr val="006600"/>
                </a:solidFill>
              </a:rPr>
              <a:t>Не </a:t>
            </a:r>
            <a:r>
              <a:rPr lang="en-US" b="1" dirty="0">
                <a:solidFill>
                  <a:srgbClr val="006600"/>
                </a:solidFill>
              </a:rPr>
              <a:t>counters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8B5670-5224-4E78-B126-5AEA65B8032A}"/>
              </a:ext>
            </a:extLst>
          </p:cNvPr>
          <p:cNvSpPr/>
          <p:nvPr/>
        </p:nvSpPr>
        <p:spPr>
          <a:xfrm>
            <a:off x="7311514" y="2216539"/>
            <a:ext cx="1873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Sample volume: 0.01-0.05 mm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3</a:t>
            </a:r>
          </a:p>
        </p:txBody>
      </p:sp>
      <p:sp>
        <p:nvSpPr>
          <p:cNvPr id="13326" name="TextBox 16"/>
          <p:cNvSpPr txBox="1">
            <a:spLocks noChangeArrowheads="1"/>
          </p:cNvSpPr>
          <p:nvPr/>
        </p:nvSpPr>
        <p:spPr bwMode="auto">
          <a:xfrm>
            <a:off x="3924647" y="2780928"/>
            <a:ext cx="309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Arial" charset="0"/>
              </a:rPr>
              <a:t>DN-6 diffractometer (operational from 2012</a:t>
            </a:r>
            <a:endParaRPr lang="ru-RU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CF8C57B7-1EDA-4176-AE5C-1A701CA9D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060848"/>
            <a:ext cx="31126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Intensity gain: 12 times (compared to DN-12)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Pressure range: 30-50 </a:t>
            </a:r>
            <a:r>
              <a:rPr lang="en-US" sz="1600" b="1" dirty="0" err="1">
                <a:solidFill>
                  <a:srgbClr val="008000"/>
                </a:solidFill>
                <a:latin typeface="Calibri" pitchFamily="34" charset="0"/>
              </a:rPr>
              <a:t>GPa</a:t>
            </a:r>
            <a:endParaRPr lang="en-US" sz="1600" b="1" dirty="0">
              <a:solidFill>
                <a:srgbClr val="008000"/>
              </a:solidFill>
              <a:latin typeface="Calibri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Temperature range:</a:t>
            </a:r>
            <a:r>
              <a:rPr lang="ru-RU" sz="1600" b="1" dirty="0">
                <a:solidFill>
                  <a:srgbClr val="008000"/>
                </a:solidFill>
                <a:latin typeface="Calibri" pitchFamily="34" charset="0"/>
              </a:rPr>
              <a:t> 4</a:t>
            </a: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– 300 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9E8DE42-3BE3-4E84-896A-135BA3794DAB}"/>
              </a:ext>
            </a:extLst>
          </p:cNvPr>
          <p:cNvGrpSpPr/>
          <p:nvPr/>
        </p:nvGrpSpPr>
        <p:grpSpPr>
          <a:xfrm>
            <a:off x="2843809" y="3398181"/>
            <a:ext cx="2376264" cy="2839131"/>
            <a:chOff x="3950055" y="1134035"/>
            <a:chExt cx="2583579" cy="313059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6C41012-22E2-469A-8ADB-0E55F0FB2436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055" y="1134035"/>
              <a:ext cx="2583579" cy="3130598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76E0136-690C-460D-AAC9-DE95B7FCA1FD}"/>
                </a:ext>
              </a:extLst>
            </p:cNvPr>
            <p:cNvSpPr/>
            <p:nvPr/>
          </p:nvSpPr>
          <p:spPr>
            <a:xfrm>
              <a:off x="4427984" y="1249033"/>
              <a:ext cx="360040" cy="9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17">
            <a:extLst>
              <a:ext uri="{FF2B5EF4-FFF2-40B4-BE49-F238E27FC236}">
                <a16:creationId xmlns:a16="http://schemas.microsoft.com/office/drawing/2014/main" id="{3F603037-5941-4D79-8685-F88D57158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093296"/>
            <a:ext cx="3163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C00000"/>
                </a:solidFill>
                <a:latin typeface="+mj-lt"/>
              </a:rPr>
              <a:t>Neutron diffraction patterns of Cr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O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 sample measured in sapphire anvil cell up to 4.6 GPa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54888-1EC4-49CF-9FCF-BAE4B942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5643"/>
            <a:ext cx="5941831" cy="569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A64C8-C2B1-4A2A-A8A0-0A54615EFF7D}"/>
              </a:ext>
            </a:extLst>
          </p:cNvPr>
          <p:cNvSpPr txBox="1"/>
          <p:nvPr/>
        </p:nvSpPr>
        <p:spPr>
          <a:xfrm>
            <a:off x="178143" y="5693186"/>
            <a:ext cx="878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The averaged incident neutron flux gain is ~ 6 times.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0FA67-F776-4D9A-968A-3012CC973599}"/>
              </a:ext>
            </a:extLst>
          </p:cNvPr>
          <p:cNvSpPr txBox="1"/>
          <p:nvPr/>
        </p:nvSpPr>
        <p:spPr>
          <a:xfrm>
            <a:off x="35496" y="5996522"/>
            <a:ext cx="878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Multiplication factor compared to DN-12: 35 times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91E99-6B62-424A-B096-8D2CA203CCF8}"/>
              </a:ext>
            </a:extLst>
          </p:cNvPr>
          <p:cNvSpPr txBox="1"/>
          <p:nvPr/>
        </p:nvSpPr>
        <p:spPr>
          <a:xfrm>
            <a:off x="698532" y="6272752"/>
            <a:ext cx="800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replacement of the remaining tail part of the mirror neutron guide (17 m) from m = 1 to m = 2 is planned. The expected additional intensity gain is ~ 2 times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4439D-374F-4559-9C09-36969E44BA87}"/>
              </a:ext>
            </a:extLst>
          </p:cNvPr>
          <p:cNvSpPr txBox="1"/>
          <p:nvPr/>
        </p:nvSpPr>
        <p:spPr>
          <a:xfrm>
            <a:off x="539552" y="-2738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Further Development of DN-6: Installation of Neutron Parabolic  Focusing Device (7 m length)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D6709D7-7D4D-4D25-A2E4-0FF297851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1336836"/>
            <a:ext cx="322521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3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 (with focusing device)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Resolution at d = 2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,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=90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: d/d = 0.025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D-spacing range: 0.8 - 12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Pressure range: 0 – 50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GPa</a:t>
            </a: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Temperature range: 4 – 300 K</a:t>
            </a: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4A7B6-5234-4BD4-B03E-2DE84B50EB90}"/>
              </a:ext>
            </a:extLst>
          </p:cNvPr>
          <p:cNvSpPr txBox="1"/>
          <p:nvPr/>
        </p:nvSpPr>
        <p:spPr>
          <a:xfrm>
            <a:off x="5922699" y="4036402"/>
            <a:ext cx="3313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level among relevant class of instruments, achievable pressure range comparable with SNAP  (SNS)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116013" y="76517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FSD</a:t>
            </a:r>
          </a:p>
        </p:txBody>
      </p:sp>
      <p:pic>
        <p:nvPicPr>
          <p:cNvPr id="14339" name="Picture 7" descr="PA270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68413"/>
            <a:ext cx="2262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0" name="Object 8"/>
          <p:cNvGraphicFramePr>
            <a:graphicFrameLocks noGrp="1" noChangeAspect="1"/>
          </p:cNvGraphicFramePr>
          <p:nvPr>
            <p:ph/>
          </p:nvPr>
        </p:nvGraphicFramePr>
        <p:xfrm>
          <a:off x="3132138" y="1268413"/>
          <a:ext cx="31686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Designer Drawing" r:id="rId4" imgW="1448290" imgH="988197" progId="Designer.Drawing.8">
                  <p:embed/>
                </p:oleObj>
              </mc:Choice>
              <mc:Fallback>
                <p:oleObj name="Designer Drawing" r:id="rId4" imgW="1448290" imgH="988197" progId="Designer.Drawing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268413"/>
                        <a:ext cx="3168650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4427538" y="765175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SKAT</a:t>
            </a:r>
          </a:p>
        </p:txBody>
      </p:sp>
      <p:sp>
        <p:nvSpPr>
          <p:cNvPr id="14342" name="Rectangle 11"/>
          <p:cNvSpPr>
            <a:spLocks noChangeArrowheads="1"/>
          </p:cNvSpPr>
          <p:nvPr/>
        </p:nvSpPr>
        <p:spPr bwMode="auto">
          <a:xfrm>
            <a:off x="6948488" y="765175"/>
            <a:ext cx="1908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EPSILON-MDS</a:t>
            </a:r>
          </a:p>
        </p:txBody>
      </p:sp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179387" y="4022642"/>
            <a:ext cx="2665413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Arial" charset="0"/>
              </a:rPr>
              <a:t>Determination of residual stresses in construction materials, industrial materials and factory-made goods</a:t>
            </a:r>
            <a:r>
              <a:rPr lang="ru-RU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Arial" charset="0"/>
              </a:rPr>
              <a:t>using RTOF method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d/d ~ 0.002 (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 = 90)</a:t>
            </a:r>
            <a:endParaRPr lang="ru-RU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3132138" y="3716338"/>
            <a:ext cx="30241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Arial" charset="0"/>
              </a:rPr>
              <a:t>Texture analysis of geological materials (rocks, minerals) and constructional materials</a:t>
            </a:r>
          </a:p>
        </p:txBody>
      </p:sp>
      <p:sp>
        <p:nvSpPr>
          <p:cNvPr id="14345" name="Text Box 14"/>
          <p:cNvSpPr txBox="1">
            <a:spLocks noChangeArrowheads="1"/>
          </p:cNvSpPr>
          <p:nvPr/>
        </p:nvSpPr>
        <p:spPr bwMode="auto">
          <a:xfrm>
            <a:off x="6588125" y="4437063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Arial" charset="0"/>
              </a:rPr>
              <a:t>Residual stress analysis in geological materials (rocks, minerals)</a:t>
            </a:r>
            <a:endParaRPr lang="ru-RU" b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4346" name="Rectangle 15"/>
          <p:cNvSpPr>
            <a:spLocks noChangeArrowheads="1"/>
          </p:cNvSpPr>
          <p:nvPr/>
        </p:nvSpPr>
        <p:spPr bwMode="auto">
          <a:xfrm>
            <a:off x="5602288" y="5942013"/>
            <a:ext cx="214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  <a:sym typeface="Symbol" pitchFamily="18" charset="2"/>
              </a:rPr>
              <a:t>d/d ~ 0.003-0.004</a:t>
            </a:r>
            <a:endParaRPr lang="ru-RU" b="1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3421063" y="5589588"/>
            <a:ext cx="543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High resolution due to long flight path L ~ 105 m</a:t>
            </a:r>
            <a:endParaRPr lang="ru-RU" b="1">
              <a:solidFill>
                <a:srgbClr val="0000FF"/>
              </a:solidFill>
            </a:endParaRPr>
          </a:p>
        </p:txBody>
      </p:sp>
      <p:sp>
        <p:nvSpPr>
          <p:cNvPr id="14348" name="TextBox 1"/>
          <p:cNvSpPr txBox="1">
            <a:spLocks noChangeArrowheads="1"/>
          </p:cNvSpPr>
          <p:nvPr/>
        </p:nvSpPr>
        <p:spPr bwMode="auto">
          <a:xfrm>
            <a:off x="3319463" y="6238875"/>
            <a:ext cx="5903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  <a:latin typeface="Arial" charset="0"/>
              </a:rPr>
              <a:t>Major modernization focused on replacement of neutron guides was finished by 2012</a:t>
            </a:r>
            <a:endParaRPr lang="ru-RU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349" name="Text Box 7"/>
          <p:cNvSpPr txBox="1">
            <a:spLocks noChangeArrowheads="1"/>
          </p:cNvSpPr>
          <p:nvPr/>
        </p:nvSpPr>
        <p:spPr bwMode="auto">
          <a:xfrm>
            <a:off x="2700338" y="115888"/>
            <a:ext cx="482441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993300"/>
                </a:solidFill>
                <a:latin typeface="Arial" charset="0"/>
              </a:rPr>
              <a:t>Diffraction (applied  research)</a:t>
            </a:r>
            <a:endParaRPr lang="ru-RU" sz="2000" b="1">
              <a:solidFill>
                <a:srgbClr val="993300"/>
              </a:solidFill>
              <a:latin typeface="Arial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0C51BB25-B71D-4C1C-B19E-E4B29177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87" y="1172248"/>
            <a:ext cx="2642270" cy="281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732" y="601358"/>
            <a:ext cx="1566174" cy="1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62309" y="877598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677976" y="7411665"/>
            <a:ext cx="1930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hangingPunct="0"/>
            <a:r>
              <a:rPr lang="en-US" altLang="ru-RU" sz="75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n-US" altLang="ru-RU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345477" y="934431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9809" y="2454459"/>
            <a:ext cx="17281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Beam profiles: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analytical calculations and Monte Carlo simulation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117629"/>
            <a:ext cx="22790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volume of 1.8 mm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27" y="587236"/>
            <a:ext cx="35790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989784-1C6E-4712-B0F0-AC9EE0D5B564}"/>
              </a:ext>
            </a:extLst>
          </p:cNvPr>
          <p:cNvSpPr txBox="1"/>
          <p:nvPr/>
        </p:nvSpPr>
        <p:spPr>
          <a:xfrm>
            <a:off x="251520" y="59131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FSD: Radial collimators installed in 2016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EAB71-7546-475B-92BB-375B1E51EC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8403" y="646888"/>
            <a:ext cx="2742610" cy="228597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2C837F9-0AC3-4161-9F6C-33E0934A5C03}"/>
              </a:ext>
            </a:extLst>
          </p:cNvPr>
          <p:cNvSpPr/>
          <p:nvPr/>
        </p:nvSpPr>
        <p:spPr>
          <a:xfrm>
            <a:off x="5938001" y="3089211"/>
            <a:ext cx="364502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 machine LM-20</a:t>
            </a:r>
            <a:endParaRPr lang="ru-RU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EF69E1-7E31-4B57-A39C-0C8513AF7578}"/>
              </a:ext>
            </a:extLst>
          </p:cNvPr>
          <p:cNvSpPr txBox="1"/>
          <p:nvPr/>
        </p:nvSpPr>
        <p:spPr>
          <a:xfrm>
            <a:off x="-205679" y="3539188"/>
            <a:ext cx="463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Development of the 90-deg scintillation detector ASTRA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FF6350-55AE-48D0-9585-BD8F36D27B06}"/>
              </a:ext>
            </a:extLst>
          </p:cNvPr>
          <p:cNvSpPr txBox="1"/>
          <p:nvPr/>
        </p:nvSpPr>
        <p:spPr>
          <a:xfrm>
            <a:off x="4440262" y="3539188"/>
            <a:ext cx="4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Development of new Fourier Chopper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CEC08E-2DD9-468B-A78C-9005ADCD00B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09" y="4034066"/>
            <a:ext cx="1921127" cy="271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C243C5-EC73-4787-89D4-F9DD82380FD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12" y="4106228"/>
            <a:ext cx="2791008" cy="256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Изображение 2">
            <a:extLst>
              <a:ext uri="{FF2B5EF4-FFF2-40B4-BE49-F238E27FC236}">
                <a16:creationId xmlns:a16="http://schemas.microsoft.com/office/drawing/2014/main" id="{C9BF6490-88ED-4B26-8B1A-F48007B194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13" y="5372040"/>
            <a:ext cx="2390319" cy="143176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88E4C28-BFCC-4ED0-B895-063FE657AC4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" y="4247074"/>
            <a:ext cx="1914267" cy="155819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8732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720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Installation of the Fourier Stress Spectrometer (FSS) Components at 13 beamline of IBR-2 and first test experiments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221" y="5796555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The neutron guide, Fourier chopper and detector system of the FSS spectrometer (left). The high resolution spectrum of the iron sample and resolution function (right).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SC_0750">
            <a:extLst>
              <a:ext uri="{FF2B5EF4-FFF2-40B4-BE49-F238E27FC236}">
                <a16:creationId xmlns:a16="http://schemas.microsoft.com/office/drawing/2014/main" id="{B106006D-CB25-41BD-8108-8DE7125558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8720"/>
            <a:ext cx="3312368" cy="23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3B14A6-497C-45F9-983C-09CF650F3318}"/>
              </a:ext>
            </a:extLst>
          </p:cNvPr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75556" y="3440401"/>
            <a:ext cx="3240361" cy="21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374942-C955-4D63-879B-ADF91988D06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834666"/>
            <a:ext cx="3168350" cy="24441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B41717-0348-4F62-8FCA-99875AC7F34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4" y="3300139"/>
            <a:ext cx="3456383" cy="2599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81A46F-425B-4DDB-ABB8-8A3D96185CE9}"/>
              </a:ext>
            </a:extLst>
          </p:cNvPr>
          <p:cNvSpPr txBox="1"/>
          <p:nvPr/>
        </p:nvSpPr>
        <p:spPr>
          <a:xfrm>
            <a:off x="179512" y="628956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The replacement of the mirror neutron guide with a new one (m = 2, linear convergence), is planned.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8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84168" y="1345063"/>
            <a:ext cx="238398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err="1"/>
              <a:t>Triaxial</a:t>
            </a:r>
            <a:r>
              <a:rPr lang="de-DE" kern="0" dirty="0"/>
              <a:t> </a:t>
            </a:r>
            <a:r>
              <a:rPr lang="de-DE" kern="0" dirty="0" err="1"/>
              <a:t>pressure</a:t>
            </a:r>
            <a:r>
              <a:rPr lang="de-DE" kern="0" dirty="0"/>
              <a:t> </a:t>
            </a:r>
            <a:r>
              <a:rPr lang="de-DE" kern="0" dirty="0" err="1"/>
              <a:t>device</a:t>
            </a:r>
            <a:endParaRPr lang="de-DE" kern="0" dirty="0"/>
          </a:p>
          <a:p>
            <a:r>
              <a:rPr lang="de-DE" i="1" kern="0" dirty="0"/>
              <a:t>Parameters:</a:t>
            </a:r>
          </a:p>
          <a:p>
            <a:r>
              <a:rPr lang="de-DE" kern="0" dirty="0" err="1">
                <a:solidFill>
                  <a:srgbClr val="008000"/>
                </a:solidFill>
              </a:rPr>
              <a:t>P</a:t>
            </a:r>
            <a:r>
              <a:rPr lang="de-DE" kern="0" baseline="-25000" dirty="0" err="1">
                <a:solidFill>
                  <a:srgbClr val="008000"/>
                </a:solidFill>
              </a:rPr>
              <a:t>axial</a:t>
            </a:r>
            <a:r>
              <a:rPr lang="de-DE" kern="0" baseline="-25000" dirty="0">
                <a:solidFill>
                  <a:srgbClr val="008000"/>
                </a:solidFill>
              </a:rPr>
              <a:t> </a:t>
            </a:r>
            <a:r>
              <a:rPr lang="de-DE" kern="0" dirty="0">
                <a:solidFill>
                  <a:srgbClr val="008000"/>
                </a:solidFill>
              </a:rPr>
              <a:t>    </a:t>
            </a:r>
            <a:r>
              <a:rPr lang="de-DE" kern="0" dirty="0">
                <a:solidFill>
                  <a:srgbClr val="008000"/>
                </a:solidFill>
                <a:latin typeface="Symbol" panose="05050102010706020507" pitchFamily="18" charset="2"/>
              </a:rPr>
              <a:t>&lt;</a:t>
            </a:r>
            <a:r>
              <a:rPr lang="de-DE" kern="0" dirty="0">
                <a:solidFill>
                  <a:srgbClr val="008000"/>
                </a:solidFill>
              </a:rPr>
              <a:t> 150 MPa</a:t>
            </a:r>
            <a:endParaRPr lang="de-DE" kern="0" baseline="-25000" dirty="0">
              <a:solidFill>
                <a:srgbClr val="008000"/>
              </a:solidFill>
            </a:endParaRPr>
          </a:p>
          <a:p>
            <a:r>
              <a:rPr lang="de-DE" kern="0" dirty="0" err="1">
                <a:solidFill>
                  <a:srgbClr val="0000FF"/>
                </a:solidFill>
              </a:rPr>
              <a:t>P</a:t>
            </a:r>
            <a:r>
              <a:rPr lang="de-DE" kern="0" baseline="-25000" dirty="0" err="1">
                <a:solidFill>
                  <a:srgbClr val="0000FF"/>
                </a:solidFill>
              </a:rPr>
              <a:t>confining</a:t>
            </a:r>
            <a:r>
              <a:rPr lang="de-DE" kern="0" baseline="-25000" dirty="0">
                <a:solidFill>
                  <a:srgbClr val="0000FF"/>
                </a:solidFill>
              </a:rPr>
              <a:t> </a:t>
            </a:r>
            <a:r>
              <a:rPr lang="de-DE" kern="0" dirty="0">
                <a:solidFill>
                  <a:srgbClr val="0000FF"/>
                </a:solidFill>
              </a:rPr>
              <a:t>&lt;  70 MPa</a:t>
            </a:r>
            <a:endParaRPr lang="de-DE" kern="0" baseline="-25000" dirty="0">
              <a:solidFill>
                <a:srgbClr val="0000FF"/>
              </a:solidFill>
            </a:endParaRPr>
          </a:p>
          <a:p>
            <a:r>
              <a:rPr lang="de-DE" kern="0" dirty="0" err="1">
                <a:solidFill>
                  <a:srgbClr val="FF0000"/>
                </a:solidFill>
              </a:rPr>
              <a:t>P</a:t>
            </a:r>
            <a:r>
              <a:rPr lang="de-DE" kern="0" baseline="-25000" dirty="0" err="1">
                <a:solidFill>
                  <a:srgbClr val="FF0000"/>
                </a:solidFill>
              </a:rPr>
              <a:t>pore</a:t>
            </a:r>
            <a:r>
              <a:rPr lang="de-DE" kern="0" baseline="-25000" dirty="0">
                <a:solidFill>
                  <a:srgbClr val="FF0000"/>
                </a:solidFill>
              </a:rPr>
              <a:t>  </a:t>
            </a:r>
            <a:r>
              <a:rPr lang="de-DE" kern="0" dirty="0">
                <a:solidFill>
                  <a:srgbClr val="FF0000"/>
                </a:solidFill>
              </a:rPr>
              <a:t>    &lt;  70 MPa</a:t>
            </a:r>
            <a:endParaRPr lang="de-DE" baseline="-25000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490" y="1296358"/>
            <a:ext cx="3497883" cy="46638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3381" y="3789040"/>
            <a:ext cx="2894883" cy="21711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26" y="1267447"/>
            <a:ext cx="1856745" cy="247566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90525" y="333375"/>
            <a:ext cx="6269707" cy="79136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EPSILON </a:t>
            </a:r>
            <a:r>
              <a:rPr lang="en-US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opportunities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200" b="0" i="1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triaxial </a:t>
            </a:r>
            <a:r>
              <a:rPr lang="de-DE" sz="2200" b="0" kern="0" dirty="0" err="1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0" kern="0" dirty="0" err="1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200" b="0" kern="0" dirty="0" err="1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0" kern="0" dirty="0" err="1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</a:t>
            </a:r>
            <a:r>
              <a:rPr lang="de-DE" sz="2200" b="0" kern="0" dirty="0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0" kern="0" dirty="0" err="1">
                <a:solidFill>
                  <a:srgbClr val="0096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endParaRPr lang="de-DE" sz="2200" b="0" kern="0" dirty="0">
              <a:solidFill>
                <a:srgbClr val="0096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2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64287"/>
            <a:ext cx="1022332" cy="506116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36" y="404675"/>
            <a:ext cx="1257173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227763" y="3716338"/>
            <a:ext cx="2916237" cy="3141662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227763" y="0"/>
            <a:ext cx="2916237" cy="3649663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3357563"/>
            <a:ext cx="2987675" cy="3500437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2987675" cy="3281363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63913" y="2014538"/>
            <a:ext cx="2582862" cy="2230437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7" name="Text Box 4"/>
          <p:cNvSpPr txBox="1">
            <a:spLocks noChangeArrowheads="1"/>
          </p:cNvSpPr>
          <p:nvPr/>
        </p:nvSpPr>
        <p:spPr bwMode="auto">
          <a:xfrm>
            <a:off x="3217863" y="2674938"/>
            <a:ext cx="2870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993300"/>
                </a:solidFill>
                <a:latin typeface="Arial" charset="0"/>
              </a:rPr>
              <a:t>Small Angle Neutron Scattering and Reflectometry</a:t>
            </a:r>
            <a:endParaRPr lang="ru-RU" b="1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827088" y="-14288"/>
            <a:ext cx="14589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YuMO - SANS</a:t>
            </a:r>
          </a:p>
        </p:txBody>
      </p:sp>
      <p:pic>
        <p:nvPicPr>
          <p:cNvPr id="15369" name="Picture 6" descr="yumo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1788"/>
            <a:ext cx="230346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-107950" y="2205038"/>
            <a:ext cx="31670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A study of structural characteristics of nanostructured materials, biological objects, polymers</a:t>
            </a:r>
            <a:endParaRPr lang="ru-RU" sz="1600" b="1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5371" name="Picture 10" descr="img_13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076700"/>
            <a:ext cx="2665412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1"/>
          <p:cNvSpPr>
            <a:spLocks noChangeArrowheads="1"/>
          </p:cNvSpPr>
          <p:nvPr/>
        </p:nvSpPr>
        <p:spPr bwMode="auto">
          <a:xfrm>
            <a:off x="969963" y="328295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REMUR</a:t>
            </a: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-76200" y="5810250"/>
            <a:ext cx="288131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A study of magnetization profile, magnetic and structural properties of layered nanostructures</a:t>
            </a:r>
            <a:endParaRPr lang="ru-RU" sz="1600" b="1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537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720725"/>
            <a:ext cx="2339975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Text Box 14"/>
          <p:cNvSpPr txBox="1">
            <a:spLocks noChangeArrowheads="1"/>
          </p:cNvSpPr>
          <p:nvPr/>
        </p:nvSpPr>
        <p:spPr bwMode="auto">
          <a:xfrm>
            <a:off x="322263" y="3500438"/>
            <a:ext cx="23955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  <a:latin typeface="Arial" charset="0"/>
              </a:rPr>
              <a:t>Reflectometer with polarized neutrons</a:t>
            </a:r>
            <a:endParaRPr lang="ru-RU" sz="1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7373938" y="-26988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REFLEX</a:t>
            </a:r>
          </a:p>
        </p:txBody>
      </p:sp>
      <p:sp>
        <p:nvSpPr>
          <p:cNvPr id="15377" name="Text Box 16"/>
          <p:cNvSpPr txBox="1">
            <a:spLocks noChangeArrowheads="1"/>
          </p:cNvSpPr>
          <p:nvPr/>
        </p:nvSpPr>
        <p:spPr bwMode="auto">
          <a:xfrm>
            <a:off x="6588125" y="188913"/>
            <a:ext cx="2555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  <a:latin typeface="Arial" charset="0"/>
              </a:rPr>
              <a:t>Reflectometer with polarized neutrons</a:t>
            </a:r>
            <a:endParaRPr lang="ru-RU" sz="16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378" name="Text Box 17"/>
          <p:cNvSpPr txBox="1">
            <a:spLocks noChangeArrowheads="1"/>
          </p:cNvSpPr>
          <p:nvPr/>
        </p:nvSpPr>
        <p:spPr bwMode="auto">
          <a:xfrm>
            <a:off x="6326188" y="2092325"/>
            <a:ext cx="28813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A study of structural properties of thin films and layered nanostructures</a:t>
            </a:r>
            <a:endParaRPr lang="ru-RU" sz="1600" b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5379" name="TextBox 1"/>
          <p:cNvSpPr txBox="1">
            <a:spLocks noChangeArrowheads="1"/>
          </p:cNvSpPr>
          <p:nvPr/>
        </p:nvSpPr>
        <p:spPr bwMode="auto">
          <a:xfrm>
            <a:off x="6423025" y="2868613"/>
            <a:ext cx="2644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7030A0"/>
                </a:solidFill>
              </a:rPr>
              <a:t>Reconstruction into Spin Echo Small Angle Neutron Scattering Spectrometer</a:t>
            </a:r>
            <a:endParaRPr lang="ru-RU" sz="1600" b="1">
              <a:solidFill>
                <a:srgbClr val="7030A0"/>
              </a:solidFill>
            </a:endParaRPr>
          </a:p>
        </p:txBody>
      </p:sp>
      <p:sp>
        <p:nvSpPr>
          <p:cNvPr id="15380" name="Rectangle 15"/>
          <p:cNvSpPr>
            <a:spLocks noChangeArrowheads="1"/>
          </p:cNvSpPr>
          <p:nvPr/>
        </p:nvSpPr>
        <p:spPr bwMode="auto">
          <a:xfrm>
            <a:off x="7308850" y="3638550"/>
            <a:ext cx="922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GRAINS</a:t>
            </a:r>
          </a:p>
        </p:txBody>
      </p:sp>
      <p:sp>
        <p:nvSpPr>
          <p:cNvPr id="15381" name="Text Box 16"/>
          <p:cNvSpPr txBox="1">
            <a:spLocks noChangeArrowheads="1"/>
          </p:cNvSpPr>
          <p:nvPr/>
        </p:nvSpPr>
        <p:spPr bwMode="auto">
          <a:xfrm>
            <a:off x="6300788" y="3883025"/>
            <a:ext cx="2771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  <a:latin typeface="Arial" charset="0"/>
              </a:rPr>
              <a:t>Multifunctional reflectometer</a:t>
            </a:r>
            <a:endParaRPr lang="ru-RU" sz="160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538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89413"/>
            <a:ext cx="21653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Text Box 17"/>
          <p:cNvSpPr txBox="1">
            <a:spLocks noChangeArrowheads="1"/>
          </p:cNvSpPr>
          <p:nvPr/>
        </p:nvSpPr>
        <p:spPr bwMode="auto">
          <a:xfrm>
            <a:off x="6227763" y="5838825"/>
            <a:ext cx="28813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A study of structural properties of liquid and soft matter interfaces</a:t>
            </a:r>
            <a:endParaRPr lang="ru-RU" sz="1600" b="1">
              <a:solidFill>
                <a:srgbClr val="008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65175"/>
            <a:ext cx="584835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24525" y="495300"/>
            <a:ext cx="3132138" cy="618172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3988" y="5661025"/>
            <a:ext cx="5354637" cy="1081088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195513" y="76200"/>
            <a:ext cx="5376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333399"/>
                </a:solidFill>
                <a:cs typeface="+mn-cs"/>
              </a:rPr>
              <a:t>IBR-2M Spectrometers Complex</a:t>
            </a:r>
            <a:endParaRPr lang="ru-RU" sz="2000" b="1" kern="0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95963" y="495300"/>
            <a:ext cx="3132137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008000"/>
                </a:solidFill>
                <a:cs typeface="+mn-cs"/>
              </a:rPr>
              <a:t>Diffractometers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8000"/>
                </a:solidFill>
                <a:cs typeface="+mn-cs"/>
              </a:rPr>
              <a:t>HRFD, DN-6, RTD, DN-12,</a:t>
            </a:r>
            <a:r>
              <a:rPr lang="ru-RU" b="1" kern="0" dirty="0">
                <a:solidFill>
                  <a:srgbClr val="008000"/>
                </a:solidFill>
                <a:cs typeface="+mn-cs"/>
              </a:rPr>
              <a:t> 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FSD, SKAT/Epsilon, FSS</a:t>
            </a:r>
            <a:endParaRPr lang="ru-RU" b="1" kern="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797550" y="2355850"/>
            <a:ext cx="2916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CC0066"/>
                </a:solidFill>
                <a:cs typeface="+mn-cs"/>
              </a:rPr>
              <a:t>Small Angle Scattering Spectrometer: </a:t>
            </a:r>
            <a:r>
              <a:rPr lang="en-US" b="1" kern="0" dirty="0" err="1">
                <a:solidFill>
                  <a:srgbClr val="CC0066"/>
                </a:solidFill>
                <a:cs typeface="+mn-cs"/>
              </a:rPr>
              <a:t>YuMO</a:t>
            </a:r>
            <a:endParaRPr lang="ru-RU" b="1" kern="0" dirty="0">
              <a:solidFill>
                <a:srgbClr val="CC0066"/>
              </a:solidFill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795962" y="1570038"/>
            <a:ext cx="332898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3333FF"/>
                </a:solidFill>
                <a:cs typeface="+mn-cs"/>
              </a:rPr>
              <a:t>Reflectometers</a:t>
            </a:r>
            <a:r>
              <a:rPr lang="en-US" b="1" kern="0" dirty="0">
                <a:solidFill>
                  <a:srgbClr val="3333FF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3333FF"/>
                </a:solidFill>
                <a:cs typeface="+mn-cs"/>
              </a:rPr>
              <a:t>REMUR, REFLEX, GRAINS</a:t>
            </a:r>
            <a:endParaRPr lang="ru-RU" b="1" kern="0" dirty="0">
              <a:solidFill>
                <a:srgbClr val="3333FF"/>
              </a:solidFill>
              <a:cs typeface="+mn-cs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03900" y="3068638"/>
            <a:ext cx="28432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Inelastic Neutron Scattering Spectrometers: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NERA, DIN-2PI</a:t>
            </a:r>
            <a:endParaRPr lang="ru-RU" b="1" kern="0" dirty="0">
              <a:solidFill>
                <a:srgbClr val="993300"/>
              </a:solidFill>
              <a:cs typeface="+mn-cs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778500" y="5017974"/>
            <a:ext cx="29575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New Instruments: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DN-6, GRAINS, NRT, </a:t>
            </a:r>
            <a:r>
              <a:rPr lang="en-US" b="1" kern="0" dirty="0">
                <a:solidFill>
                  <a:srgbClr val="0070C0"/>
                </a:solidFill>
              </a:rPr>
              <a:t>FSS</a:t>
            </a:r>
            <a:endParaRPr lang="en-US" b="1" kern="0" dirty="0">
              <a:solidFill>
                <a:srgbClr val="7030A0"/>
              </a:solidFill>
              <a:cs typeface="+mn-cs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792788" y="5892195"/>
            <a:ext cx="29892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70C0"/>
                </a:solidFill>
                <a:cs typeface="+mn-cs"/>
              </a:rPr>
              <a:t>Reconstruction: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70C0"/>
                </a:solidFill>
                <a:cs typeface="+mn-cs"/>
              </a:rPr>
              <a:t>REFLEX – SESANS</a:t>
            </a:r>
          </a:p>
        </p:txBody>
      </p:sp>
      <p:sp>
        <p:nvSpPr>
          <p:cNvPr id="6156" name="TextBox 6"/>
          <p:cNvSpPr txBox="1">
            <a:spLocks noChangeArrowheads="1"/>
          </p:cNvSpPr>
          <p:nvPr/>
        </p:nvSpPr>
        <p:spPr bwMode="auto">
          <a:xfrm>
            <a:off x="250825" y="5668963"/>
            <a:ext cx="203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2011: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11 instruments in operation</a:t>
            </a:r>
          </a:p>
        </p:txBody>
      </p:sp>
      <p:sp>
        <p:nvSpPr>
          <p:cNvPr id="6157" name="TextBox 22"/>
          <p:cNvSpPr txBox="1">
            <a:spLocks noChangeArrowheads="1"/>
          </p:cNvSpPr>
          <p:nvPr/>
        </p:nvSpPr>
        <p:spPr bwMode="auto">
          <a:xfrm>
            <a:off x="3363913" y="5661025"/>
            <a:ext cx="203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C00000"/>
                </a:solidFill>
              </a:rPr>
              <a:t>2018:</a:t>
            </a: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</a:rPr>
              <a:t>15 instruments in operation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573338" y="6029325"/>
            <a:ext cx="668337" cy="35877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A0039124-1893-49E9-BCFF-1AB11C03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82" y="4365625"/>
            <a:ext cx="2916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cs typeface="+mn-cs"/>
              </a:rPr>
              <a:t>Radiography and Tomography: NRT</a:t>
            </a:r>
            <a:endParaRPr lang="ru-RU" b="1" kern="0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043608" y="76562"/>
            <a:ext cx="70378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GRAINS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time-of-flight reflectometer with horizontal geometry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1546"/>
            <a:ext cx="7635571" cy="23585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aphicFrame>
        <p:nvGraphicFramePr>
          <p:cNvPr id="6" name="Group 84"/>
          <p:cNvGraphicFramePr>
            <a:graphicFrameLocks noGrp="1"/>
          </p:cNvGraphicFramePr>
          <p:nvPr>
            <p:extLst/>
          </p:nvPr>
        </p:nvGraphicFramePr>
        <p:xfrm>
          <a:off x="4661470" y="3483280"/>
          <a:ext cx="4346575" cy="1455735"/>
        </p:xfrm>
        <a:graphic>
          <a:graphicData uri="http://schemas.openxmlformats.org/drawingml/2006/table">
            <a:tbl>
              <a:tblPr/>
              <a:tblGrid>
                <a:gridCol w="2228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Initial beam size</a:t>
                      </a: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см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Neutron  wavelength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– 10 Å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Incident angle</a:t>
                      </a: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– 25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mrad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q-range</a:t>
                      </a: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0.005 – 0.5 Å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Angle resolution</a:t>
                      </a: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3 - 10 %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78"/>
          <p:cNvGraphicFramePr>
            <a:graphicFrameLocks noGrp="1"/>
          </p:cNvGraphicFramePr>
          <p:nvPr>
            <p:extLst/>
          </p:nvPr>
        </p:nvGraphicFramePr>
        <p:xfrm>
          <a:off x="4679724" y="5085481"/>
          <a:ext cx="4297362" cy="1371600"/>
        </p:xfrm>
        <a:graphic>
          <a:graphicData uri="http://schemas.openxmlformats.org/drawingml/2006/table">
            <a:tbl>
              <a:tblPr/>
              <a:tblGrid>
                <a:gridCol w="2236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Maximal sample size</a:t>
                      </a:r>
                    </a:p>
                  </a:txBody>
                  <a:tcPr marT="45678" marB="45678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mm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678" marB="45678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neutron flux at sample</a:t>
                      </a:r>
                    </a:p>
                  </a:txBody>
                  <a:tcPr marT="45678" marB="45678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6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-2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s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678" marB="45678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Deflector</a:t>
                      </a:r>
                    </a:p>
                  </a:txBody>
                  <a:tcPr marT="45678" marB="45678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Supermirror, m = 2, L = 1 m</a:t>
                      </a:r>
                    </a:p>
                  </a:txBody>
                  <a:tcPr marT="45678" marB="45678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Detector</a:t>
                      </a:r>
                    </a:p>
                  </a:txBody>
                  <a:tcPr marT="45678" marB="45678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2D PSD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20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r>
                        <a:rPr kumimoji="0" lang="ru-RU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resolution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r>
                        <a:rPr kumimoji="0" lang="ru-RU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T="45678" marB="45678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44008" y="3507092"/>
            <a:ext cx="4340225" cy="1439863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8136" y="5085481"/>
            <a:ext cx="4300538" cy="1439863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CE26C3-8728-44AE-93AE-6287334E1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4" y="2921200"/>
            <a:ext cx="1912992" cy="2550655"/>
          </a:xfrm>
          <a:prstGeom prst="rect">
            <a:avLst/>
          </a:prstGeom>
        </p:spPr>
      </p:pic>
      <p:pic>
        <p:nvPicPr>
          <p:cNvPr id="12" name="Picture 3" descr="Fig3b">
            <a:extLst>
              <a:ext uri="{FF2B5EF4-FFF2-40B4-BE49-F238E27FC236}">
                <a16:creationId xmlns:a16="http://schemas.microsoft.com/office/drawing/2014/main" id="{82170698-2D0D-48C4-8156-359AC4D9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00" y="3215669"/>
            <a:ext cx="2304256" cy="15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F75122-F995-43EB-8B33-0D45657279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38" y="4953148"/>
            <a:ext cx="2304256" cy="1572196"/>
          </a:xfrm>
          <a:prstGeom prst="rect">
            <a:avLst/>
          </a:prstGeom>
        </p:spPr>
      </p:pic>
      <p:pic>
        <p:nvPicPr>
          <p:cNvPr id="14" name="Picture 2" descr="H:\GRAINS\pres\ts_01.jpg">
            <a:extLst>
              <a:ext uri="{FF2B5EF4-FFF2-40B4-BE49-F238E27FC236}">
                <a16:creationId xmlns:a16="http://schemas.microsoft.com/office/drawing/2014/main" id="{1FC44507-1883-403E-9DA2-0AC41EC2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2" y="5510417"/>
            <a:ext cx="1807533" cy="13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28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04829" y="628913"/>
            <a:ext cx="71796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33CC"/>
                </a:solidFill>
              </a:rPr>
              <a:t>Electrochemical cells for studies of processes at the interface metal electrode/liquid electrolyte by neutron reflectometry 		           							   </a:t>
            </a:r>
            <a:endParaRPr lang="en-US" sz="1200" b="1" baseline="-25000" dirty="0">
              <a:solidFill>
                <a:srgbClr val="0033CC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992780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7" y="1154571"/>
            <a:ext cx="2236755" cy="22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44" y="1531946"/>
            <a:ext cx="2407582" cy="233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899844" y="1287395"/>
            <a:ext cx="313234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1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Experimental NR curves and fitting results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4912B767-4A99-4A6D-95AB-84014D3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24" y="-8461"/>
            <a:ext cx="86044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C00000"/>
                </a:solidFill>
              </a:rPr>
              <a:t>Project: </a:t>
            </a:r>
            <a:r>
              <a:rPr lang="en-US" sz="1600" b="1" dirty="0">
                <a:solidFill>
                  <a:srgbClr val="C00000"/>
                </a:solidFill>
              </a:rPr>
              <a:t>A system for neutron </a:t>
            </a:r>
            <a:r>
              <a:rPr lang="en-US" sz="1600" b="1" i="1" dirty="0">
                <a:solidFill>
                  <a:srgbClr val="C00000"/>
                </a:solidFill>
              </a:rPr>
              <a:t>operando</a:t>
            </a:r>
            <a:r>
              <a:rPr lang="en-US" sz="1600" b="1" dirty="0">
                <a:solidFill>
                  <a:srgbClr val="C00000"/>
                </a:solidFill>
              </a:rPr>
              <a:t> monitoring and diagnostics of materials and interfaces for electrochemical energy storage devices at the IBR-2 reactor (2018-2020)</a:t>
            </a:r>
            <a:r>
              <a:rPr lang="en-US" sz="1500" b="1" dirty="0">
                <a:solidFill>
                  <a:srgbClr val="C00000"/>
                </a:solidFill>
              </a:rPr>
              <a:t> 		           							   </a:t>
            </a:r>
            <a:endParaRPr lang="en-US" sz="1200" b="1" baseline="-25000" dirty="0">
              <a:solidFill>
                <a:srgbClr val="C00000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C995845-D1FE-4630-88DC-2D4441B2BC7B}"/>
              </a:ext>
            </a:extLst>
          </p:cNvPr>
          <p:cNvGrpSpPr/>
          <p:nvPr/>
        </p:nvGrpSpPr>
        <p:grpSpPr>
          <a:xfrm>
            <a:off x="7242935" y="1779789"/>
            <a:ext cx="1858537" cy="1348396"/>
            <a:chOff x="3471129" y="1686280"/>
            <a:chExt cx="3011564" cy="166293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5368C45-FD06-4975-8ABB-406058641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48" b="22719"/>
            <a:stretch/>
          </p:blipFill>
          <p:spPr>
            <a:xfrm>
              <a:off x="3471129" y="1737361"/>
              <a:ext cx="3011564" cy="135049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5158EAA-1155-4C2E-A3E7-F8197CE0E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1" b="98267"/>
            <a:stretch/>
          </p:blipFill>
          <p:spPr>
            <a:xfrm>
              <a:off x="3471130" y="1686280"/>
              <a:ext cx="3011563" cy="5627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5260787-346D-4EE4-9741-E9DA8C9E0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83" b="274"/>
            <a:stretch/>
          </p:blipFill>
          <p:spPr>
            <a:xfrm>
              <a:off x="3471130" y="3085274"/>
              <a:ext cx="3011563" cy="263936"/>
            </a:xfrm>
            <a:prstGeom prst="rect">
              <a:avLst/>
            </a:prstGeom>
          </p:spPr>
        </p:pic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0FFF6FCC-C8CB-449C-9527-96E58CF6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935" y="3748827"/>
            <a:ext cx="2971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analysis development</a:t>
            </a:r>
            <a:endParaRPr lang="ru-RU" altLang="ru-RU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3" descr="C:\Users\Игорь\Desktop\СборкаСтолПоляризатора.jpg">
            <a:extLst>
              <a:ext uri="{FF2B5EF4-FFF2-40B4-BE49-F238E27FC236}">
                <a16:creationId xmlns:a16="http://schemas.microsoft.com/office/drawing/2014/main" id="{AC55D881-1DEF-48CD-9957-9C09C0DA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859"/>
            <a:ext cx="3141223" cy="21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220815-886A-456E-BBBD-D2758C40497D}"/>
              </a:ext>
            </a:extLst>
          </p:cNvPr>
          <p:cNvSpPr txBox="1"/>
          <p:nvPr/>
        </p:nvSpPr>
        <p:spPr>
          <a:xfrm>
            <a:off x="208360" y="431458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Polarizer unit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A03B32-3913-4FB0-BECC-0291ACD2E1AE}"/>
              </a:ext>
            </a:extLst>
          </p:cNvPr>
          <p:cNvSpPr txBox="1"/>
          <p:nvPr/>
        </p:nvSpPr>
        <p:spPr>
          <a:xfrm>
            <a:off x="4164880" y="391720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Installation of analyzer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FD2D6CEC-1031-4FE3-B90E-C1AD8AFBB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27176" r="31100" b="19506"/>
          <a:stretch/>
        </p:blipFill>
        <p:spPr bwMode="auto">
          <a:xfrm>
            <a:off x="6150124" y="4333109"/>
            <a:ext cx="2924100" cy="248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irina\Downloads\DSCN0488_1_фото оптики анализатор ГРЕЙНС.jpg">
            <a:extLst>
              <a:ext uri="{FF2B5EF4-FFF2-40B4-BE49-F238E27FC236}">
                <a16:creationId xmlns:a16="http://schemas.microsoft.com/office/drawing/2014/main" id="{4D64C78B-047F-4122-890E-5A9B54A43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/>
        </p:blipFill>
        <p:spPr bwMode="auto">
          <a:xfrm>
            <a:off x="3188271" y="4726880"/>
            <a:ext cx="1239713" cy="125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irina\Downloads\WP_20150703_008 фото магнит анализатора с нейтронным окном (1).jpg">
            <a:extLst>
              <a:ext uri="{FF2B5EF4-FFF2-40B4-BE49-F238E27FC236}">
                <a16:creationId xmlns:a16="http://schemas.microsoft.com/office/drawing/2014/main" id="{E73BAF25-869C-4F56-A0BA-D43E7AC43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3" t="4100" r="27872" b="3500"/>
          <a:stretch/>
        </p:blipFill>
        <p:spPr bwMode="auto">
          <a:xfrm>
            <a:off x="4635928" y="4460964"/>
            <a:ext cx="1420260" cy="178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74DC0A3-083D-4A21-8823-3A8B20960E0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62" y="1274822"/>
            <a:ext cx="2833582" cy="17941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51720" y="2924944"/>
            <a:ext cx="1935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Working electrode (WE)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Counter electrode (CE)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Reference electrode (RE)</a:t>
            </a:r>
            <a:endParaRPr lang="ru-RU" sz="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6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144463" y="19050"/>
            <a:ext cx="896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YuMO Small Angle Scattering Spectrometer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52578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394939" y="3815167"/>
            <a:ext cx="4572000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 – </a:t>
            </a:r>
            <a:r>
              <a:rPr lang="ru-RU" sz="1400" dirty="0" err="1">
                <a:solidFill>
                  <a:srgbClr val="0000FF"/>
                </a:solidFill>
              </a:rPr>
              <a:t>two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reflectors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2 – </a:t>
            </a:r>
            <a:r>
              <a:rPr lang="ru-RU" sz="1400" dirty="0" err="1">
                <a:solidFill>
                  <a:srgbClr val="0000FF"/>
                </a:solidFill>
              </a:rPr>
              <a:t>zone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of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reactor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with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moderator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3 – </a:t>
            </a:r>
            <a:r>
              <a:rPr lang="ru-RU" sz="1400" dirty="0" err="1">
                <a:solidFill>
                  <a:srgbClr val="0000FF"/>
                </a:solidFill>
              </a:rPr>
              <a:t>chopper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4 – </a:t>
            </a:r>
            <a:r>
              <a:rPr lang="ru-RU" sz="1400" dirty="0" err="1">
                <a:solidFill>
                  <a:srgbClr val="0000FF"/>
                </a:solidFill>
              </a:rPr>
              <a:t>first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collimator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5 – </a:t>
            </a:r>
            <a:r>
              <a:rPr lang="ru-RU" sz="1400" dirty="0" err="1">
                <a:solidFill>
                  <a:srgbClr val="0000FF"/>
                </a:solidFill>
              </a:rPr>
              <a:t>vacuum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tube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6 – </a:t>
            </a:r>
            <a:r>
              <a:rPr lang="ru-RU" sz="1400" dirty="0" err="1">
                <a:solidFill>
                  <a:srgbClr val="0000FF"/>
                </a:solidFill>
              </a:rPr>
              <a:t>second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collimator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7 – </a:t>
            </a:r>
            <a:r>
              <a:rPr lang="ru-RU" sz="1400" dirty="0" err="1">
                <a:solidFill>
                  <a:srgbClr val="0000FF"/>
                </a:solidFill>
              </a:rPr>
              <a:t>thermostate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8 – </a:t>
            </a:r>
            <a:r>
              <a:rPr lang="ru-RU" sz="1400" dirty="0" err="1">
                <a:solidFill>
                  <a:srgbClr val="0000FF"/>
                </a:solidFill>
              </a:rPr>
              <a:t>samples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table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9 – </a:t>
            </a:r>
            <a:r>
              <a:rPr lang="ru-RU" sz="1400" dirty="0" err="1">
                <a:solidFill>
                  <a:srgbClr val="0000FF"/>
                </a:solidFill>
              </a:rPr>
              <a:t>goniometer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10-11 – </a:t>
            </a:r>
            <a:r>
              <a:rPr lang="ru-RU" sz="1400" dirty="0" err="1">
                <a:solidFill>
                  <a:srgbClr val="0000FF"/>
                </a:solidFill>
              </a:rPr>
              <a:t>Vn-standard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12 – </a:t>
            </a:r>
            <a:r>
              <a:rPr lang="ru-RU" sz="1400" dirty="0" err="1">
                <a:solidFill>
                  <a:srgbClr val="0000FF"/>
                </a:solidFill>
              </a:rPr>
              <a:t>ring-wire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13 – </a:t>
            </a:r>
            <a:r>
              <a:rPr lang="ru-RU" sz="1400" dirty="0" err="1">
                <a:solidFill>
                  <a:srgbClr val="0000FF"/>
                </a:solidFill>
              </a:rPr>
              <a:t>position-sensitve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edetector</a:t>
            </a:r>
            <a:r>
              <a:rPr lang="ru-RU" sz="1400" dirty="0">
                <a:solidFill>
                  <a:srgbClr val="0000FF"/>
                </a:solidFill>
              </a:rPr>
              <a:t> "</a:t>
            </a:r>
            <a:r>
              <a:rPr lang="ru-RU" sz="1400" dirty="0" err="1">
                <a:solidFill>
                  <a:srgbClr val="0000FF"/>
                </a:solidFill>
              </a:rPr>
              <a:t>Volga</a:t>
            </a:r>
            <a:r>
              <a:rPr lang="ru-RU" sz="1400" dirty="0">
                <a:solidFill>
                  <a:srgbClr val="0000FF"/>
                </a:solidFill>
              </a:rPr>
              <a:t>";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14 – </a:t>
            </a:r>
            <a:r>
              <a:rPr lang="ru-RU" sz="1400" dirty="0" err="1">
                <a:solidFill>
                  <a:srgbClr val="0000FF"/>
                </a:solidFill>
              </a:rPr>
              <a:t>direct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beam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724525" y="835025"/>
            <a:ext cx="33845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600" b="1" baseline="-25000" dirty="0">
                <a:solidFill>
                  <a:srgbClr val="0000FF"/>
                </a:solidFill>
                <a:latin typeface="Arial" charset="0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=17.8 m, L</a:t>
            </a:r>
            <a:r>
              <a:rPr lang="en-US" sz="1600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=13.2 m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4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Q-range: 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-3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- 0.5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-1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Q-resolution: 5-20 %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Typical measurement time: 10 m</a:t>
            </a:r>
            <a:endParaRPr lang="ru-RU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Unique dynamic Q-range </a:t>
            </a:r>
            <a:r>
              <a:rPr lang="en-US" sz="1600" b="1" i="1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1600" b="1" baseline="-25000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1600" b="1" i="1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1600" b="1" baseline="-25000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~ 90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Fast measurements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639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489554"/>
              </p:ext>
            </p:extLst>
          </p:nvPr>
        </p:nvGraphicFramePr>
        <p:xfrm>
          <a:off x="5580112" y="3872683"/>
          <a:ext cx="3316287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Graph" r:id="rId4" imgW="4484218" imgH="3097987" progId="Origin50.Graph">
                  <p:embed/>
                </p:oleObj>
              </mc:Choice>
              <mc:Fallback>
                <p:oleObj name="Graph" r:id="rId4" imgW="4484218" imgH="3097987" progId="Origin50.Grap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3872683"/>
                        <a:ext cx="3316287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F79DEB-FD27-4596-B7CA-D8BA92D22A9E}"/>
              </a:ext>
            </a:extLst>
          </p:cNvPr>
          <p:cNvSpPr txBox="1"/>
          <p:nvPr/>
        </p:nvSpPr>
        <p:spPr>
          <a:xfrm>
            <a:off x="4617926" y="601156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Development of new incident beam collimator, modernization of detector system, sample environment</a:t>
            </a:r>
            <a:endParaRPr lang="ru-RU" b="1" dirty="0">
              <a:solidFill>
                <a:srgbClr val="008000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D476AC-976A-441A-A3B3-D7FF80472773}"/>
              </a:ext>
            </a:extLst>
          </p:cNvPr>
          <p:cNvGrpSpPr/>
          <p:nvPr/>
        </p:nvGrpSpPr>
        <p:grpSpPr>
          <a:xfrm>
            <a:off x="-1676" y="409550"/>
            <a:ext cx="1774609" cy="1772672"/>
            <a:chOff x="34925" y="409550"/>
            <a:chExt cx="1774609" cy="177267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9C3314E-CBC3-4174-B270-0FDDC524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25" y="409550"/>
              <a:ext cx="1774609" cy="1772672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B566B39-168E-45CA-8FAC-401D2F1802FD}"/>
                </a:ext>
              </a:extLst>
            </p:cNvPr>
            <p:cNvSpPr/>
            <p:nvPr/>
          </p:nvSpPr>
          <p:spPr>
            <a:xfrm>
              <a:off x="34925" y="1916832"/>
              <a:ext cx="1774609" cy="265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144463" y="19050"/>
            <a:ext cx="896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REMUR - Reflectometer with polarized neutrons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7561262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5288" y="3068638"/>
            <a:ext cx="45720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FF"/>
                </a:solidFill>
              </a:rPr>
              <a:t>1 - Moderator</a:t>
            </a:r>
          </a:p>
          <a:p>
            <a:r>
              <a:rPr lang="ru-RU" sz="1400">
                <a:solidFill>
                  <a:srgbClr val="0000FF"/>
                </a:solidFill>
              </a:rPr>
              <a:t>2 - Double Disk Background Chopper</a:t>
            </a:r>
          </a:p>
          <a:p>
            <a:r>
              <a:rPr lang="ru-RU" sz="1400">
                <a:solidFill>
                  <a:srgbClr val="0000FF"/>
                </a:solidFill>
              </a:rPr>
              <a:t>3 - Collimators</a:t>
            </a:r>
          </a:p>
          <a:p>
            <a:r>
              <a:rPr lang="ru-RU" sz="1400">
                <a:solidFill>
                  <a:srgbClr val="0000FF"/>
                </a:solidFill>
              </a:rPr>
              <a:t>4 - Cross-type Collimator</a:t>
            </a:r>
          </a:p>
          <a:p>
            <a:r>
              <a:rPr lang="ru-RU" sz="1400">
                <a:solidFill>
                  <a:srgbClr val="0000FF"/>
                </a:solidFill>
              </a:rPr>
              <a:t>5 - Small-Angle Scattering Mode Polarizer</a:t>
            </a:r>
          </a:p>
          <a:p>
            <a:r>
              <a:rPr lang="ru-RU" sz="1400">
                <a:solidFill>
                  <a:srgbClr val="0000FF"/>
                </a:solidFill>
              </a:rPr>
              <a:t>6 - Adjustable Platforms</a:t>
            </a:r>
          </a:p>
          <a:p>
            <a:r>
              <a:rPr lang="ru-RU" sz="1400">
                <a:solidFill>
                  <a:srgbClr val="0000FF"/>
                </a:solidFill>
              </a:rPr>
              <a:t>7 - Spin-Flipper</a:t>
            </a:r>
          </a:p>
          <a:p>
            <a:r>
              <a:rPr lang="ru-RU" sz="1400">
                <a:solidFill>
                  <a:srgbClr val="0000FF"/>
                </a:solidFill>
              </a:rPr>
              <a:t>8 - Variable Diaphragms</a:t>
            </a:r>
          </a:p>
          <a:p>
            <a:r>
              <a:rPr lang="ru-RU" sz="1400">
                <a:solidFill>
                  <a:srgbClr val="0000FF"/>
                </a:solidFill>
              </a:rPr>
              <a:t>9 - Sample Position</a:t>
            </a:r>
          </a:p>
          <a:p>
            <a:r>
              <a:rPr lang="ru-RU" sz="1400">
                <a:solidFill>
                  <a:srgbClr val="0000FF"/>
                </a:solidFill>
              </a:rPr>
              <a:t>10 - Electromagnet</a:t>
            </a:r>
          </a:p>
          <a:p>
            <a:r>
              <a:rPr lang="ru-RU" sz="1400">
                <a:solidFill>
                  <a:srgbClr val="0000FF"/>
                </a:solidFill>
              </a:rPr>
              <a:t>11 - Fan Polarization Analyzer</a:t>
            </a:r>
          </a:p>
          <a:p>
            <a:r>
              <a:rPr lang="ru-RU" sz="1400">
                <a:solidFill>
                  <a:srgbClr val="0000FF"/>
                </a:solidFill>
              </a:rPr>
              <a:t>12 - Position-Sensitive Detector</a:t>
            </a:r>
          </a:p>
          <a:p>
            <a:r>
              <a:rPr lang="ru-RU" sz="1400">
                <a:solidFill>
                  <a:srgbClr val="0000FF"/>
                </a:solidFill>
              </a:rPr>
              <a:t>13 - Control and operative visualization/analysis</a:t>
            </a:r>
          </a:p>
          <a:p>
            <a:r>
              <a:rPr lang="ru-RU" sz="1400">
                <a:solidFill>
                  <a:srgbClr val="0000FF"/>
                </a:solidFill>
              </a:rPr>
              <a:t>14 - Data Acquisition</a:t>
            </a:r>
          </a:p>
          <a:p>
            <a:r>
              <a:rPr lang="ru-RU" sz="1400">
                <a:solidFill>
                  <a:srgbClr val="0000FF"/>
                </a:solidFill>
              </a:rPr>
              <a:t>15 - Data Transfer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795963" y="2986088"/>
            <a:ext cx="32766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charset="0"/>
              </a:rPr>
              <a:t>Neutron flux at sample position: 3</a:t>
            </a: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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-range: 0.9</a:t>
            </a:r>
            <a:r>
              <a:rPr lang="en-US" sz="1600" b="1" baseline="3000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- 10 </a:t>
            </a: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baseline="30000">
                <a:solidFill>
                  <a:srgbClr val="0000FF"/>
                </a:solidFill>
                <a:latin typeface="Arial" charset="0"/>
                <a:sym typeface="Symbol" pitchFamily="18" charset="2"/>
              </a:rPr>
              <a:t>-1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range: 1-100 mrad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/</a:t>
            </a:r>
            <a:r>
              <a:rPr lang="en-US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</a:t>
            </a:r>
            <a:r>
              <a:rPr lang="en-US" sz="1600" b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: 2 %</a:t>
            </a: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7415" name="Объект 3"/>
          <p:cNvGraphicFramePr>
            <a:graphicFrameLocks noChangeAspect="1"/>
          </p:cNvGraphicFramePr>
          <p:nvPr/>
        </p:nvGraphicFramePr>
        <p:xfrm>
          <a:off x="3708400" y="4429125"/>
          <a:ext cx="3492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Graph" r:id="rId4" imgW="4162349" imgH="2926080" progId="Origin50.Graph">
                  <p:embed/>
                </p:oleObj>
              </mc:Choice>
              <mc:Fallback>
                <p:oleObj name="Graph" r:id="rId4" imgW="4162349" imgH="2926080" progId="Origin50.Graph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4429125"/>
                        <a:ext cx="3492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Box 4"/>
          <p:cNvSpPr txBox="1">
            <a:spLocks noChangeArrowheads="1"/>
          </p:cNvSpPr>
          <p:nvPr/>
        </p:nvSpPr>
        <p:spPr bwMode="auto">
          <a:xfrm>
            <a:off x="6588125" y="4872038"/>
            <a:ext cx="27368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8000"/>
                </a:solidFill>
              </a:rPr>
              <a:t>Reflection  coefficients from </a:t>
            </a:r>
          </a:p>
          <a:p>
            <a:pPr algn="ctr" eaLnBrk="1" hangingPunct="1"/>
            <a:r>
              <a:rPr lang="ru-RU" sz="1400" b="1">
                <a:solidFill>
                  <a:srgbClr val="008000"/>
                </a:solidFill>
              </a:rPr>
              <a:t>12</a:t>
            </a:r>
            <a:r>
              <a:rPr lang="ru-RU" sz="1400" b="1">
                <a:solidFill>
                  <a:srgbClr val="008000"/>
                </a:solidFill>
                <a:sym typeface="Symbol" pitchFamily="18" charset="2"/>
              </a:rPr>
              <a:t></a:t>
            </a:r>
            <a:r>
              <a:rPr lang="ru-RU" sz="1400" b="1">
                <a:solidFill>
                  <a:srgbClr val="008000"/>
                </a:solidFill>
              </a:rPr>
              <a:t>[Fe(35</a:t>
            </a:r>
            <a:r>
              <a:rPr lang="en-US" sz="1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r>
              <a:rPr lang="ru-RU" sz="1400" b="1">
                <a:solidFill>
                  <a:srgbClr val="008000"/>
                </a:solidFill>
              </a:rPr>
              <a:t>)Cr(4.4</a:t>
            </a:r>
            <a:r>
              <a:rPr lang="en-US" sz="1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Å</a:t>
            </a:r>
            <a:r>
              <a:rPr lang="ru-RU" sz="1400" b="1">
                <a:solidFill>
                  <a:srgbClr val="008000"/>
                </a:solidFill>
              </a:rPr>
              <a:t>)/Gd(50</a:t>
            </a:r>
            <a:r>
              <a:rPr lang="en-US" sz="1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Å</a:t>
            </a:r>
            <a:r>
              <a:rPr lang="ru-RU" sz="1400" b="1">
                <a:solidFill>
                  <a:srgbClr val="008000"/>
                </a:solidFill>
              </a:rPr>
              <a:t>)]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111D23-88CC-4AE7-B1CF-288FF202DB90}"/>
              </a:ext>
            </a:extLst>
          </p:cNvPr>
          <p:cNvSpPr txBox="1"/>
          <p:nvPr/>
        </p:nvSpPr>
        <p:spPr>
          <a:xfrm>
            <a:off x="1236977" y="116632"/>
            <a:ext cx="667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Modernization of REMUR: installation of new polarization analyzer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6F4A929-E27B-4E5A-BEFC-990D08FA6A17}"/>
              </a:ext>
            </a:extLst>
          </p:cNvPr>
          <p:cNvGrpSpPr/>
          <p:nvPr/>
        </p:nvGrpSpPr>
        <p:grpSpPr>
          <a:xfrm>
            <a:off x="1236977" y="404664"/>
            <a:ext cx="6908726" cy="3327067"/>
            <a:chOff x="1236977" y="404664"/>
            <a:chExt cx="6908726" cy="332706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3CFAD2E-EC9C-4168-9E19-84600892E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404664"/>
              <a:ext cx="6670047" cy="3327067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55DA8A0-6721-473A-B034-8C744854E9EA}"/>
                </a:ext>
              </a:extLst>
            </p:cNvPr>
            <p:cNvSpPr/>
            <p:nvPr/>
          </p:nvSpPr>
          <p:spPr>
            <a:xfrm>
              <a:off x="1236977" y="3212976"/>
              <a:ext cx="66700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98BA20-DBB9-4180-8171-56DBB3893974}"/>
              </a:ext>
            </a:extLst>
          </p:cNvPr>
          <p:cNvSpPr/>
          <p:nvPr/>
        </p:nvSpPr>
        <p:spPr>
          <a:xfrm>
            <a:off x="1318291" y="3191740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chemeClr val="hlink"/>
                </a:solidFill>
              </a:rPr>
              <a:t>Isotope</a:t>
            </a:r>
            <a:r>
              <a:rPr lang="ru-RU" altLang="ru-RU" b="1" dirty="0">
                <a:solidFill>
                  <a:schemeClr val="hlink"/>
                </a:solidFill>
              </a:rPr>
              <a:t>-</a:t>
            </a:r>
            <a:r>
              <a:rPr lang="en-US" altLang="ru-RU" b="1" dirty="0">
                <a:solidFill>
                  <a:schemeClr val="hlink"/>
                </a:solidFill>
              </a:rPr>
              <a:t>identifying neutron reflectometry (IINR)</a:t>
            </a:r>
            <a:r>
              <a:rPr lang="ru-RU" altLang="ru-RU" b="1" dirty="0">
                <a:solidFill>
                  <a:schemeClr val="hlink"/>
                </a:solidFill>
              </a:rPr>
              <a:t> </a:t>
            </a:r>
            <a:r>
              <a:rPr lang="en-US" altLang="ru-RU" b="1" dirty="0">
                <a:solidFill>
                  <a:schemeClr val="hlink"/>
                </a:solidFill>
              </a:rPr>
              <a:t>project, 2015-2018</a:t>
            </a:r>
            <a:endParaRPr lang="ru-RU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4F1EF71C-6D04-490B-BF8C-72D3E24D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39099"/>
            <a:ext cx="3375546" cy="287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 descr="E:\Proekt s Nikitenko\Работа над проектом 2014--2017гг\Материалы к июньскому  ПАКУ для Никитенко\HPGE детектор.jpg">
            <a:extLst>
              <a:ext uri="{FF2B5EF4-FFF2-40B4-BE49-F238E27FC236}">
                <a16:creationId xmlns:a16="http://schemas.microsoft.com/office/drawing/2014/main" id="{4C82CF32-E585-4692-A801-894D864A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9" y="3752967"/>
            <a:ext cx="3909822" cy="216041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D1656A-8E4A-4F80-AF78-14E794293CA4}"/>
              </a:ext>
            </a:extLst>
          </p:cNvPr>
          <p:cNvSpPr/>
          <p:nvPr/>
        </p:nvSpPr>
        <p:spPr>
          <a:xfrm>
            <a:off x="4683911" y="6054423"/>
            <a:ext cx="349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err="1">
                <a:solidFill>
                  <a:srgbClr val="C00000"/>
                </a:solidFill>
              </a:rPr>
              <a:t>HPGe</a:t>
            </a:r>
            <a:r>
              <a:rPr lang="en-US" altLang="ru-RU" b="1" dirty="0">
                <a:solidFill>
                  <a:srgbClr val="C00000"/>
                </a:solidFill>
              </a:rPr>
              <a:t> detector for gamma-channel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32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7574"/>
            <a:ext cx="8208963" cy="719138"/>
          </a:xfrm>
        </p:spPr>
        <p:txBody>
          <a:bodyPr tIns="28802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ru-RU" sz="2000" b="1" dirty="0">
                <a:solidFill>
                  <a:srgbClr val="C00000"/>
                </a:solidFill>
              </a:rPr>
              <a:t> Reconstruction of the REFLEX Reflectometer into Spin Echo Small Angle Neutron Scattering Spectrometer</a:t>
            </a:r>
            <a:br>
              <a:rPr lang="en-US" altLang="ru-RU" sz="2000" b="1" dirty="0">
                <a:solidFill>
                  <a:srgbClr val="C00000"/>
                </a:solidFill>
              </a:rPr>
            </a:br>
            <a:endParaRPr lang="en-US" altLang="ru-RU" sz="2000" b="1" dirty="0">
              <a:solidFill>
                <a:srgbClr val="C00000"/>
              </a:solidFill>
            </a:endParaRPr>
          </a:p>
        </p:txBody>
      </p:sp>
      <p:pic>
        <p:nvPicPr>
          <p:cNvPr id="2662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25691" cy="284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78" y="829991"/>
            <a:ext cx="249396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83" y="2477064"/>
            <a:ext cx="20208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11803" r="5905" b="7874"/>
          <a:stretch>
            <a:fillRect/>
          </a:stretch>
        </p:blipFill>
        <p:spPr bwMode="auto">
          <a:xfrm>
            <a:off x="6375328" y="3985214"/>
            <a:ext cx="240188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6135687" y="5853776"/>
            <a:ext cx="300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Time gradient magnetic fields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7F6D48-8483-4E1E-B424-3D7A9FF176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" y="3800910"/>
            <a:ext cx="1871357" cy="242275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6773FA-CBF3-44A9-8F39-615C9C947DFC}"/>
              </a:ext>
            </a:extLst>
          </p:cNvPr>
          <p:cNvSpPr/>
          <p:nvPr/>
        </p:nvSpPr>
        <p:spPr>
          <a:xfrm>
            <a:off x="35786" y="6350169"/>
            <a:ext cx="26517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End part of a new neutron guide assembled at the 9</a:t>
            </a:r>
            <a:r>
              <a:rPr lang="en-US" sz="1350" baseline="3000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 beamline.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744A5E-FF64-489E-9B81-14EDDBDAB61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21" y="3717032"/>
            <a:ext cx="3213450" cy="275634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0BD0A0-8027-4453-9346-C7BA8EAC1AF7}"/>
              </a:ext>
            </a:extLst>
          </p:cNvPr>
          <p:cNvSpPr/>
          <p:nvPr/>
        </p:nvSpPr>
        <p:spPr>
          <a:xfrm>
            <a:off x="2586260" y="6403722"/>
            <a:ext cx="56581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  <a:t>Incident neutron wavelength distribution spectra on 9th beamline at the previous instrument configuration (black) and with a new neutron guide (red). 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40B972C4-6B14-4F4B-99B3-1D47540A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020" y="1338979"/>
            <a:ext cx="227170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>
              <a:spcAft>
                <a:spcPts val="850"/>
              </a:spcAft>
            </a:pPr>
            <a:r>
              <a:rPr lang="en-US" altLang="ru-RU" sz="1600" b="1" dirty="0">
                <a:solidFill>
                  <a:srgbClr val="0000FF"/>
                </a:solidFill>
              </a:rPr>
              <a:t>Intensity:                   </a:t>
            </a:r>
            <a:r>
              <a:rPr lang="ru-RU" altLang="ru-RU" sz="1600" b="1" dirty="0">
                <a:solidFill>
                  <a:srgbClr val="0000FF"/>
                </a:solidFill>
              </a:rPr>
              <a:t> </a:t>
            </a:r>
            <a:r>
              <a:rPr lang="en-US" altLang="ru-RU" sz="1600" b="1" dirty="0">
                <a:solidFill>
                  <a:srgbClr val="0000FF"/>
                </a:solidFill>
              </a:rPr>
              <a:t>I </a:t>
            </a:r>
            <a:r>
              <a:rPr lang="en-US" alt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 10</a:t>
            </a:r>
            <a:r>
              <a:rPr lang="en-US" altLang="ru-RU" sz="1600" b="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6</a:t>
            </a:r>
            <a:r>
              <a:rPr lang="en-US" alt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 n/s/cm</a:t>
            </a:r>
            <a:r>
              <a:rPr lang="en-US" altLang="ru-RU" sz="1600" b="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2</a:t>
            </a:r>
          </a:p>
          <a:p>
            <a:pPr algn="ctr" eaLnBrk="1">
              <a:spcAft>
                <a:spcPts val="850"/>
              </a:spcAft>
            </a:pPr>
            <a:r>
              <a:rPr lang="en-US" altLang="ru-RU" sz="1600" b="1" dirty="0">
                <a:solidFill>
                  <a:srgbClr val="0000FF"/>
                </a:solidFill>
              </a:rPr>
              <a:t>SE length interval:    Z</a:t>
            </a:r>
            <a:r>
              <a:rPr lang="en-US" altLang="ru-RU" sz="1600" b="1" baseline="-25000" dirty="0">
                <a:solidFill>
                  <a:srgbClr val="0000FF"/>
                </a:solidFill>
              </a:rPr>
              <a:t>TGF</a:t>
            </a:r>
            <a:r>
              <a:rPr lang="en-US" altLang="ru-RU" sz="1600" b="1" dirty="0">
                <a:solidFill>
                  <a:srgbClr val="0000FF"/>
                </a:solidFill>
              </a:rPr>
              <a:t> = 1</a:t>
            </a:r>
            <a:r>
              <a:rPr lang="ru-RU" altLang="ru-RU" sz="1600" b="1" dirty="0">
                <a:solidFill>
                  <a:srgbClr val="0000FF"/>
                </a:solidFill>
              </a:rPr>
              <a:t>0</a:t>
            </a:r>
            <a:r>
              <a:rPr lang="en-US" altLang="ru-RU" sz="1600" b="1" dirty="0">
                <a:solidFill>
                  <a:srgbClr val="0000FF"/>
                </a:solidFill>
              </a:rPr>
              <a:t>0</a:t>
            </a:r>
            <a:r>
              <a:rPr lang="en-US" altLang="ru-RU" sz="1600" b="1" dirty="0">
                <a:solidFill>
                  <a:srgbClr val="0000FF"/>
                </a:solidFill>
                <a:cs typeface="Arial" panose="020B0604020202020204" pitchFamily="34" charset="0"/>
              </a:rPr>
              <a:t> Å</a:t>
            </a:r>
            <a:r>
              <a:rPr lang="en-US" altLang="ru-RU" sz="1600" b="1" dirty="0">
                <a:solidFill>
                  <a:srgbClr val="0000FF"/>
                </a:solidFill>
              </a:rPr>
              <a:t> </a:t>
            </a:r>
            <a:r>
              <a:rPr lang="en-US" altLang="ru-RU" sz="1600" b="1" dirty="0">
                <a:solidFill>
                  <a:srgbClr val="0000FF"/>
                </a:solidFill>
                <a:sym typeface="Symbol" panose="05050102010706020507" pitchFamily="18" charset="2"/>
              </a:rPr>
              <a:t></a:t>
            </a:r>
            <a:r>
              <a:rPr lang="en-US" altLang="ru-RU" sz="1600" b="1" dirty="0">
                <a:solidFill>
                  <a:srgbClr val="0000FF"/>
                </a:solidFill>
              </a:rPr>
              <a:t> 5000 </a:t>
            </a:r>
            <a:r>
              <a:rPr lang="en-US" altLang="ru-RU" sz="1600" b="1" dirty="0">
                <a:solidFill>
                  <a:srgbClr val="0000FF"/>
                </a:solidFill>
                <a:cs typeface="Arial" panose="020B0604020202020204" pitchFamily="34" charset="0"/>
              </a:rPr>
              <a:t>Å</a:t>
            </a:r>
          </a:p>
          <a:p>
            <a:pPr algn="ctr" eaLnBrk="1">
              <a:spcAft>
                <a:spcPts val="850"/>
              </a:spcAft>
            </a:pPr>
            <a:r>
              <a:rPr lang="en-US" altLang="ru-RU" sz="1600" b="1" dirty="0">
                <a:solidFill>
                  <a:srgbClr val="0000FF"/>
                </a:solidFill>
                <a:cs typeface="Arial" panose="020B0604020202020204" pitchFamily="34" charset="0"/>
              </a:rPr>
              <a:t>		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DEB317-9BE5-4238-892B-0FC895294C7C}"/>
              </a:ext>
            </a:extLst>
          </p:cNvPr>
          <p:cNvSpPr txBox="1"/>
          <p:nvPr/>
        </p:nvSpPr>
        <p:spPr>
          <a:xfrm>
            <a:off x="4644008" y="1228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E6D0592D-1C18-46A6-9390-5E9F30195A11}"/>
              </a:ext>
            </a:extLst>
          </p:cNvPr>
          <p:cNvSpPr txBox="1">
            <a:spLocks/>
          </p:cNvSpPr>
          <p:nvPr/>
        </p:nvSpPr>
        <p:spPr>
          <a:xfrm>
            <a:off x="649071" y="18060"/>
            <a:ext cx="7772400" cy="96889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test of SESANS setup at 9-th beamline of the IBR-2 reactor</a:t>
            </a:r>
            <a:endParaRPr 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scheme">
            <a:extLst>
              <a:ext uri="{FF2B5EF4-FFF2-40B4-BE49-F238E27FC236}">
                <a16:creationId xmlns:a16="http://schemas.microsoft.com/office/drawing/2014/main" id="{919C24F4-CA45-4419-8B3A-6D55A7B9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1" y="1196752"/>
            <a:ext cx="5974131" cy="149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>
            <a:extLst>
              <a:ext uri="{FF2B5EF4-FFF2-40B4-BE49-F238E27FC236}">
                <a16:creationId xmlns:a16="http://schemas.microsoft.com/office/drawing/2014/main" id="{6B7E2F1E-18F3-44F0-A4B9-615DD9E35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0052" y="1457268"/>
            <a:ext cx="4953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E63EEFB-E56D-43F1-BBA0-DEBF327FF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3064" y="992130"/>
            <a:ext cx="0" cy="463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47B24BDD-33C6-41ED-A5FF-372DDFD14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77" y="1384243"/>
            <a:ext cx="136525" cy="1301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21549183-01E7-4D17-A578-6503EE495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02" y="1422343"/>
            <a:ext cx="44450" cy="47625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id="{547D5BEE-FC80-42B1-942E-B61EA373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27" y="1173802"/>
            <a:ext cx="190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endParaRPr kumimoji="0" lang="en-GB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824B074-8A14-4D08-ADF9-1216A784F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552" y="729193"/>
            <a:ext cx="190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</a:t>
            </a:r>
            <a:endParaRPr kumimoji="0" lang="en-GB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9F3C86F-09FF-4969-AE3E-95D3DD45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387" y="1051872"/>
            <a:ext cx="190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</a:t>
            </a:r>
            <a:endParaRPr kumimoji="0" lang="en-GB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852B931-5A1A-415F-AFD1-0BDCD5A0F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8BE89E0-CE7D-4B9C-ABA1-705A25A4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F12895B-1E33-4AC6-B64B-5249EB9E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53" y="1068914"/>
            <a:ext cx="2149769" cy="146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753478-C057-40DB-BB90-53BE9C967D03}"/>
              </a:ext>
            </a:extLst>
          </p:cNvPr>
          <p:cNvSpPr txBox="1"/>
          <p:nvPr/>
        </p:nvSpPr>
        <p:spPr>
          <a:xfrm>
            <a:off x="6912530" y="2496849"/>
            <a:ext cx="154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rotator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CF42471-C3DC-4814-BD71-9342E51A0D53}"/>
              </a:ext>
            </a:extLst>
          </p:cNvPr>
          <p:cNvCxnSpPr/>
          <p:nvPr/>
        </p:nvCxnSpPr>
        <p:spPr>
          <a:xfrm flipH="1" flipV="1">
            <a:off x="4571030" y="1916832"/>
            <a:ext cx="2268521" cy="37556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28">
            <a:extLst>
              <a:ext uri="{FF2B5EF4-FFF2-40B4-BE49-F238E27FC236}">
                <a16:creationId xmlns:a16="http://schemas.microsoft.com/office/drawing/2014/main" id="{BAC1BAF6-1DAD-43C7-BA10-6E9E9CEF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9920" r="11021" b="4146"/>
          <a:stretch>
            <a:fillRect/>
          </a:stretch>
        </p:blipFill>
        <p:spPr bwMode="auto">
          <a:xfrm>
            <a:off x="2237315" y="2693828"/>
            <a:ext cx="3433982" cy="245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9">
            <a:extLst>
              <a:ext uri="{FF2B5EF4-FFF2-40B4-BE49-F238E27FC236}">
                <a16:creationId xmlns:a16="http://schemas.microsoft.com/office/drawing/2014/main" id="{497F6719-E8FB-4E50-A436-6D4713D4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4" y="2497121"/>
            <a:ext cx="1819720" cy="13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30">
            <a:extLst>
              <a:ext uri="{FF2B5EF4-FFF2-40B4-BE49-F238E27FC236}">
                <a16:creationId xmlns:a16="http://schemas.microsoft.com/office/drawing/2014/main" id="{FB09B28C-79B8-4A72-9538-0B3E20D4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2" y="3903502"/>
            <a:ext cx="1834708" cy="14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31">
            <a:extLst>
              <a:ext uri="{FF2B5EF4-FFF2-40B4-BE49-F238E27FC236}">
                <a16:creationId xmlns:a16="http://schemas.microsoft.com/office/drawing/2014/main" id="{B488CAB1-8877-47B8-ACD4-CC793D03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4" y="5345639"/>
            <a:ext cx="1823452" cy="13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32">
            <a:extLst>
              <a:ext uri="{FF2B5EF4-FFF2-40B4-BE49-F238E27FC236}">
                <a16:creationId xmlns:a16="http://schemas.microsoft.com/office/drawing/2014/main" id="{D2B3D136-2A9D-428A-ADB4-E999F139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03" y="5324794"/>
            <a:ext cx="1868476" cy="14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33">
            <a:extLst>
              <a:ext uri="{FF2B5EF4-FFF2-40B4-BE49-F238E27FC236}">
                <a16:creationId xmlns:a16="http://schemas.microsoft.com/office/drawing/2014/main" id="{BFA64F24-DA58-4413-B8D3-BE378BCA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73" y="5345639"/>
            <a:ext cx="1823452" cy="13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34643D7B-FE5A-478F-B943-472852FBE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77861502-13E6-4678-8CFC-AC04BD45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13B9334E-770D-40BA-B25B-1A85ABCD1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DE79E5A2-0B12-4278-81F3-96CA8E132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3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E0D8824-BE8C-4F27-A37C-5F682A53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5D9B6393-8ED3-4FA4-BDA7-3149DED69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797" y="3179699"/>
            <a:ext cx="291786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GB" alt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Fig</a:t>
            </a:r>
            <a:r>
              <a:rPr kumimoji="0" lang="ru-RU" alt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ru-RU" alt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GB" altLang="ru-RU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Wavelength dependence of the polarization </a:t>
            </a:r>
            <a:r>
              <a:rPr lang="en-US" sz="2000" i="1" dirty="0" err="1"/>
              <a:t>Pz</a:t>
            </a:r>
            <a:r>
              <a:rPr lang="en-US" sz="2000" i="1" dirty="0"/>
              <a:t> </a:t>
            </a:r>
            <a:r>
              <a:rPr lang="en-US" sz="2000" dirty="0"/>
              <a:t>of the outgoing neutron beam for the symmetric setup without sample. </a:t>
            </a:r>
          </a:p>
          <a:p>
            <a:r>
              <a:rPr lang="en-US" sz="2000" dirty="0"/>
              <a:t>B) NSE signals observed for indicated wavelength bands (1,2,3,4,5).</a:t>
            </a:r>
            <a:endParaRPr kumimoji="0" lang="ru-RU" altLang="ru-RU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9846C0-27D9-4822-AD76-E7EB842F160C}"/>
              </a:ext>
            </a:extLst>
          </p:cNvPr>
          <p:cNvSpPr txBox="1"/>
          <p:nvPr/>
        </p:nvSpPr>
        <p:spPr>
          <a:xfrm>
            <a:off x="1605352" y="32129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F1FB37-A061-48AB-A69B-1F10A080A4B1}"/>
              </a:ext>
            </a:extLst>
          </p:cNvPr>
          <p:cNvSpPr txBox="1"/>
          <p:nvPr/>
        </p:nvSpPr>
        <p:spPr>
          <a:xfrm>
            <a:off x="1619672" y="462351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6B3CF-688A-418C-930C-DDE271735AB2}"/>
              </a:ext>
            </a:extLst>
          </p:cNvPr>
          <p:cNvSpPr txBox="1"/>
          <p:nvPr/>
        </p:nvSpPr>
        <p:spPr>
          <a:xfrm>
            <a:off x="1641158" y="606367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A507F-EAB9-441A-99B3-E7C8362E442D}"/>
              </a:ext>
            </a:extLst>
          </p:cNvPr>
          <p:cNvSpPr txBox="1"/>
          <p:nvPr/>
        </p:nvSpPr>
        <p:spPr>
          <a:xfrm>
            <a:off x="3542105" y="60936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A3E0AF-8246-46B8-8F0E-1F3048DC9C0F}"/>
              </a:ext>
            </a:extLst>
          </p:cNvPr>
          <p:cNvSpPr txBox="1"/>
          <p:nvPr/>
        </p:nvSpPr>
        <p:spPr>
          <a:xfrm>
            <a:off x="5522396" y="608338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94ACB1-9094-445B-A955-C8053DC60215}"/>
              </a:ext>
            </a:extLst>
          </p:cNvPr>
          <p:cNvSpPr txBox="1"/>
          <p:nvPr/>
        </p:nvSpPr>
        <p:spPr>
          <a:xfrm>
            <a:off x="3131600" y="264404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2A398-E398-4792-BF1C-4C0AF79BFEE8}"/>
              </a:ext>
            </a:extLst>
          </p:cNvPr>
          <p:cNvSpPr txBox="1"/>
          <p:nvPr/>
        </p:nvSpPr>
        <p:spPr>
          <a:xfrm>
            <a:off x="3588908" y="26321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598C80-1026-416D-99D9-779B5AB942EA}"/>
              </a:ext>
            </a:extLst>
          </p:cNvPr>
          <p:cNvSpPr txBox="1"/>
          <p:nvPr/>
        </p:nvSpPr>
        <p:spPr>
          <a:xfrm>
            <a:off x="4060373" y="26364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773B2D-DA19-482B-9B2C-44E100FDEE05}"/>
              </a:ext>
            </a:extLst>
          </p:cNvPr>
          <p:cNvSpPr txBox="1"/>
          <p:nvPr/>
        </p:nvSpPr>
        <p:spPr>
          <a:xfrm>
            <a:off x="4487901" y="26321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AD3C34-56F6-492F-AB9C-FF1FAF6317F4}"/>
              </a:ext>
            </a:extLst>
          </p:cNvPr>
          <p:cNvSpPr txBox="1"/>
          <p:nvPr/>
        </p:nvSpPr>
        <p:spPr>
          <a:xfrm>
            <a:off x="5004048" y="26321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E70157-2621-4589-A457-B7849029CFFE}"/>
              </a:ext>
            </a:extLst>
          </p:cNvPr>
          <p:cNvSpPr txBox="1"/>
          <p:nvPr/>
        </p:nvSpPr>
        <p:spPr>
          <a:xfrm>
            <a:off x="2728958" y="427597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9597EB-5670-4A9E-9EF6-4AE39FCC7186}"/>
              </a:ext>
            </a:extLst>
          </p:cNvPr>
          <p:cNvSpPr txBox="1"/>
          <p:nvPr/>
        </p:nvSpPr>
        <p:spPr>
          <a:xfrm>
            <a:off x="2060382" y="4911551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2976563" y="188913"/>
            <a:ext cx="3887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993300"/>
                </a:solidFill>
                <a:latin typeface="Arial" charset="0"/>
              </a:rPr>
              <a:t>Inelastic Neutron Scattering</a:t>
            </a:r>
            <a:endParaRPr lang="ru-RU" b="1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4356100" y="1052513"/>
            <a:ext cx="156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CC0066"/>
                </a:solidFill>
              </a:rPr>
              <a:t>DIN-2PI</a:t>
            </a:r>
            <a:endParaRPr lang="ru-RU" b="1">
              <a:solidFill>
                <a:srgbClr val="CC0066"/>
              </a:solidFill>
            </a:endParaRP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971550" y="1052513"/>
            <a:ext cx="718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</a:rPr>
              <a:t>NERA</a:t>
            </a:r>
          </a:p>
        </p:txBody>
      </p:sp>
      <p:pic>
        <p:nvPicPr>
          <p:cNvPr id="19461" name="Picture 9" descr="pic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21399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107950" y="4443413"/>
            <a:ext cx="3241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Arial" charset="0"/>
              </a:rPr>
              <a:t>Vibrational spectra of molecular crystals</a:t>
            </a:r>
            <a:endParaRPr lang="ru-RU" b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2916238" y="4529138"/>
            <a:ext cx="3816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Arial" charset="0"/>
              </a:rPr>
              <a:t>Lattice dynamics, atomic dynamics of liquids and amorphous materials</a:t>
            </a:r>
            <a:endParaRPr lang="ru-RU" b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9465" name="Rectangle 15"/>
          <p:cNvSpPr>
            <a:spLocks noChangeArrowheads="1"/>
          </p:cNvSpPr>
          <p:nvPr/>
        </p:nvSpPr>
        <p:spPr bwMode="auto">
          <a:xfrm>
            <a:off x="7110413" y="1052513"/>
            <a:ext cx="156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CC0066"/>
                </a:solidFill>
              </a:rPr>
              <a:t>DN-12</a:t>
            </a:r>
            <a:endParaRPr lang="ru-RU" b="1">
              <a:solidFill>
                <a:srgbClr val="CC0066"/>
              </a:solidFill>
            </a:endParaRPr>
          </a:p>
        </p:txBody>
      </p:sp>
      <p:pic>
        <p:nvPicPr>
          <p:cNvPr id="19466" name="Picture 16" descr="dn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1844675"/>
            <a:ext cx="28813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 Box 18"/>
          <p:cNvSpPr txBox="1">
            <a:spLocks noChangeArrowheads="1"/>
          </p:cNvSpPr>
          <p:nvPr/>
        </p:nvSpPr>
        <p:spPr bwMode="auto">
          <a:xfrm>
            <a:off x="6299200" y="4254500"/>
            <a:ext cx="3241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Arial" charset="0"/>
              </a:rPr>
              <a:t>Vibrational spectra of hydrogen-containing materials under pressure up to 5-10 GPa</a:t>
            </a:r>
            <a:endParaRPr lang="ru-RU" b="1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99F8B3-8E51-4776-B3EB-48DCA53D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95" y="1461473"/>
            <a:ext cx="2411734" cy="284407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65175"/>
            <a:ext cx="57308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107950" y="-65822"/>
            <a:ext cx="8964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NERA – Inelastic Neutron Scattering Spectrometer in Inverted Geometry</a:t>
            </a: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71438" y="3284984"/>
            <a:ext cx="4572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1 - </a:t>
            </a:r>
            <a:r>
              <a:rPr lang="ru-RU" sz="1400" dirty="0" err="1">
                <a:solidFill>
                  <a:srgbClr val="0000FF"/>
                </a:solidFill>
              </a:rPr>
              <a:t>Moderator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2 - </a:t>
            </a:r>
            <a:r>
              <a:rPr lang="ru-RU" sz="1400" dirty="0" err="1">
                <a:solidFill>
                  <a:srgbClr val="0000FF"/>
                </a:solidFill>
              </a:rPr>
              <a:t>Background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Choppers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3 - </a:t>
            </a:r>
            <a:r>
              <a:rPr lang="ru-RU" sz="1400" dirty="0" err="1">
                <a:solidFill>
                  <a:srgbClr val="0000FF"/>
                </a:solidFill>
              </a:rPr>
              <a:t>Ni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Guide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Tube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4 -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for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High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Intensity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Diffraction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5 -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for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High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Resolution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Diffraction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6 - He3 </a:t>
            </a:r>
            <a:r>
              <a:rPr lang="ru-RU" sz="1400" dirty="0" err="1">
                <a:solidFill>
                  <a:srgbClr val="0000FF"/>
                </a:solidFill>
              </a:rPr>
              <a:t>Detectors</a:t>
            </a:r>
            <a:r>
              <a:rPr lang="ru-RU" sz="1400" dirty="0">
                <a:solidFill>
                  <a:srgbClr val="0000FF"/>
                </a:solidFill>
              </a:rPr>
              <a:t> (INS </a:t>
            </a:r>
            <a:r>
              <a:rPr lang="ru-RU" sz="1400" dirty="0" err="1">
                <a:solidFill>
                  <a:srgbClr val="0000FF"/>
                </a:solidFill>
              </a:rPr>
              <a:t>and</a:t>
            </a:r>
            <a:r>
              <a:rPr lang="ru-RU" sz="1400" dirty="0">
                <a:solidFill>
                  <a:srgbClr val="0000FF"/>
                </a:solidFill>
              </a:rPr>
              <a:t> QNS)</a:t>
            </a:r>
          </a:p>
          <a:p>
            <a:r>
              <a:rPr lang="ru-RU" sz="1400" dirty="0">
                <a:solidFill>
                  <a:srgbClr val="0000FF"/>
                </a:solidFill>
              </a:rPr>
              <a:t>7 - </a:t>
            </a:r>
            <a:r>
              <a:rPr lang="ru-RU" sz="1400" dirty="0" err="1">
                <a:solidFill>
                  <a:srgbClr val="0000FF"/>
                </a:solidFill>
              </a:rPr>
              <a:t>Single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Crystal</a:t>
            </a:r>
            <a:r>
              <a:rPr lang="ru-RU" sz="1400" dirty="0">
                <a:solidFill>
                  <a:srgbClr val="0000FF"/>
                </a:solidFill>
              </a:rPr>
              <a:t> QNS </a:t>
            </a:r>
            <a:r>
              <a:rPr lang="ru-RU" sz="1400" dirty="0" err="1">
                <a:solidFill>
                  <a:srgbClr val="0000FF"/>
                </a:solidFill>
              </a:rPr>
              <a:t>Analyzer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8 - </a:t>
            </a:r>
            <a:r>
              <a:rPr lang="ru-RU" sz="1400" dirty="0" err="1">
                <a:solidFill>
                  <a:srgbClr val="0000FF"/>
                </a:solidFill>
              </a:rPr>
              <a:t>Pyrolytic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Graphite</a:t>
            </a:r>
            <a:r>
              <a:rPr lang="ru-RU" sz="1400" dirty="0">
                <a:solidFill>
                  <a:srgbClr val="0000FF"/>
                </a:solidFill>
              </a:rPr>
              <a:t> INS </a:t>
            </a:r>
            <a:r>
              <a:rPr lang="ru-RU" sz="1400" dirty="0" err="1">
                <a:solidFill>
                  <a:srgbClr val="0000FF"/>
                </a:solidFill>
              </a:rPr>
              <a:t>Analyzer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9 - </a:t>
            </a:r>
            <a:r>
              <a:rPr lang="ru-RU" sz="1400" dirty="0" err="1">
                <a:solidFill>
                  <a:srgbClr val="0000FF"/>
                </a:solidFill>
              </a:rPr>
              <a:t>Be-Filters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10 - </a:t>
            </a:r>
            <a:r>
              <a:rPr lang="ru-RU" sz="1400" dirty="0" err="1">
                <a:solidFill>
                  <a:srgbClr val="0000FF"/>
                </a:solidFill>
              </a:rPr>
              <a:t>Collimators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11 - VME </a:t>
            </a:r>
            <a:r>
              <a:rPr lang="ru-RU" sz="1400" dirty="0" err="1">
                <a:solidFill>
                  <a:srgbClr val="0000FF"/>
                </a:solidFill>
              </a:rPr>
              <a:t>control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and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operative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visualization</a:t>
            </a:r>
            <a:r>
              <a:rPr lang="ru-RU" sz="1400" dirty="0">
                <a:solidFill>
                  <a:srgbClr val="0000FF"/>
                </a:solidFill>
              </a:rPr>
              <a:t>/</a:t>
            </a:r>
            <a:r>
              <a:rPr lang="ru-RU" sz="1400" dirty="0" err="1">
                <a:solidFill>
                  <a:srgbClr val="0000FF"/>
                </a:solidFill>
              </a:rPr>
              <a:t>analysis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12 - VME </a:t>
            </a:r>
            <a:r>
              <a:rPr lang="ru-RU" sz="1400" dirty="0" err="1">
                <a:solidFill>
                  <a:srgbClr val="0000FF"/>
                </a:solidFill>
              </a:rPr>
              <a:t>Station</a:t>
            </a:r>
            <a:r>
              <a:rPr lang="ru-RU" sz="1400" dirty="0">
                <a:solidFill>
                  <a:srgbClr val="0000FF"/>
                </a:solidFill>
              </a:rPr>
              <a:t> (OS/9)</a:t>
            </a:r>
            <a:r>
              <a:rPr lang="ru-RU" sz="1400" dirty="0" err="1">
                <a:solidFill>
                  <a:srgbClr val="0000FF"/>
                </a:solidFill>
              </a:rPr>
              <a:t>Data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Acquisition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13 - </a:t>
            </a:r>
            <a:r>
              <a:rPr lang="ru-RU" sz="1400" dirty="0" err="1">
                <a:solidFill>
                  <a:srgbClr val="0000FF"/>
                </a:solidFill>
              </a:rPr>
              <a:t>EtherNet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Data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Transfer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5945188" y="404813"/>
            <a:ext cx="37084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4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6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Energy transfer range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:                                   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0-500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meV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628775"/>
            <a:ext cx="3246438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8"/>
            <a:ext cx="25987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9"/>
          <p:cNvSpPr>
            <a:spLocks noChangeArrowheads="1"/>
          </p:cNvSpPr>
          <p:nvPr/>
        </p:nvSpPr>
        <p:spPr bwMode="auto">
          <a:xfrm>
            <a:off x="5251450" y="4508500"/>
            <a:ext cx="1697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00000"/>
                </a:solidFill>
              </a:rPr>
              <a:t>NERA integral flux gain:  1.984</a:t>
            </a:r>
            <a:endParaRPr lang="ru-RU" sz="1000">
              <a:solidFill>
                <a:srgbClr val="C00000"/>
              </a:solidFill>
            </a:endParaRPr>
          </a:p>
        </p:txBody>
      </p:sp>
      <p:pic>
        <p:nvPicPr>
          <p:cNvPr id="20489" name="Picture 40" descr="Рисунок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54500"/>
            <a:ext cx="18034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71438" y="6075878"/>
            <a:ext cx="7308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Major modernization focused on replacement of neutron guide was finished by 2012. The fabrication of parabolic focusing device is in progress.</a:t>
            </a:r>
            <a:endParaRPr lang="ru-RU" sz="16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/>
            <a:endParaRPr lang="ru-RU" sz="16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948274-FEFF-4F6C-AFE6-F995EAD00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50594"/>
            <a:ext cx="1458422" cy="17198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1" y="549275"/>
            <a:ext cx="4802187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34925" y="41979"/>
            <a:ext cx="8964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751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DIN-2PI – Inelastic Neutron Scattering Spectrometer in Direct Geometry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5400104" y="692150"/>
            <a:ext cx="370840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for                  E</a:t>
            </a:r>
            <a:r>
              <a:rPr lang="en-US" sz="1600" b="1" baseline="-25000" dirty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= 10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meV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: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i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range: 5-135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Incident neutron energy range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:                                   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1-30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meV</a:t>
            </a:r>
            <a:endParaRPr lang="en-US" sz="1600" b="1" dirty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Energy resolution: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E/E = 4-10 %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510" name="Объект 2"/>
          <p:cNvGraphicFramePr>
            <a:graphicFrameLocks noChangeAspect="1"/>
          </p:cNvGraphicFramePr>
          <p:nvPr/>
        </p:nvGraphicFramePr>
        <p:xfrm>
          <a:off x="4716463" y="2781300"/>
          <a:ext cx="3749675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8" name="Graph" r:id="rId4" imgW="3895344" imgH="2909011" progId="Origin50.Graph">
                  <p:embed/>
                </p:oleObj>
              </mc:Choice>
              <mc:Fallback>
                <p:oleObj name="Graph" r:id="rId4" imgW="3895344" imgH="2909011" progId="Origin50.Graph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781300"/>
                        <a:ext cx="3749675" cy="279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4859338" y="5364163"/>
            <a:ext cx="3816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C00000"/>
                </a:solidFill>
                <a:latin typeface="Arial" charset="0"/>
              </a:rPr>
              <a:t>Installation of neutron concentrator gives an order of magnitude increase of neutron flux at sample position </a:t>
            </a:r>
            <a:endParaRPr 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6624638" y="4221163"/>
            <a:ext cx="755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3333CC"/>
                </a:solidFill>
                <a:latin typeface="Arial" charset="0"/>
              </a:rPr>
              <a:t>2006</a:t>
            </a:r>
            <a:endParaRPr lang="ru-RU" sz="120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21514" name="TextBox 12"/>
          <p:cNvSpPr txBox="1">
            <a:spLocks noChangeArrowheads="1"/>
          </p:cNvSpPr>
          <p:nvPr/>
        </p:nvSpPr>
        <p:spPr bwMode="auto">
          <a:xfrm>
            <a:off x="6875463" y="3584575"/>
            <a:ext cx="757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3333CC"/>
                </a:solidFill>
                <a:latin typeface="Arial" charset="0"/>
              </a:rPr>
              <a:t>2011</a:t>
            </a:r>
            <a:endParaRPr lang="ru-RU" sz="120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215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516" name="Объект 2"/>
          <p:cNvGraphicFramePr>
            <a:graphicFrameLocks/>
          </p:cNvGraphicFramePr>
          <p:nvPr/>
        </p:nvGraphicFramePr>
        <p:xfrm>
          <a:off x="755650" y="4233863"/>
          <a:ext cx="2944813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9" name="Graph" r:id="rId6" imgW="3689299" imgH="3060192" progId="Origin50.Graph">
                  <p:embed/>
                </p:oleObj>
              </mc:Choice>
              <mc:Fallback>
                <p:oleObj name="Graph" r:id="rId6" imgW="3689299" imgH="3060192" progId="Origin50.Graph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233863"/>
                        <a:ext cx="2944813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7" name="TextBox 3"/>
          <p:cNvSpPr txBox="1">
            <a:spLocks noChangeArrowheads="1"/>
          </p:cNvSpPr>
          <p:nvPr/>
        </p:nvSpPr>
        <p:spPr bwMode="auto">
          <a:xfrm>
            <a:off x="34925" y="6305550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7030A0"/>
                </a:solidFill>
              </a:rPr>
              <a:t>FWHM of incoherent QENS peak in liquid Ga</a:t>
            </a:r>
            <a:endParaRPr lang="ru-RU" b="1">
              <a:solidFill>
                <a:srgbClr val="7030A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0CAD32-EC62-4C7D-B085-388319AEA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8" y="761367"/>
            <a:ext cx="1746937" cy="1306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3025" y="-26988"/>
            <a:ext cx="8820150" cy="784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  <a:latin typeface="Arial" charset="0"/>
                <a:cs typeface="+mn-cs"/>
              </a:rPr>
              <a:t>The priority directions of fundamental research </a:t>
            </a:r>
            <a:r>
              <a:rPr lang="ru-RU" sz="2400" b="1" kern="0" dirty="0">
                <a:solidFill>
                  <a:srgbClr val="C00000"/>
                </a:solidFill>
                <a:latin typeface="Arial" charset="0"/>
                <a:cs typeface="+mn-cs"/>
              </a:rPr>
              <a:t>:</a:t>
            </a:r>
            <a:endParaRPr lang="en-US" sz="2400" b="1" kern="0" dirty="0">
              <a:solidFill>
                <a:srgbClr val="C00000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FF0066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</a:t>
            </a:r>
            <a:r>
              <a:rPr lang="en-US" sz="2000" b="1" kern="0" dirty="0" err="1">
                <a:solidFill>
                  <a:srgbClr val="333399"/>
                </a:solidFill>
                <a:latin typeface="Arial" charset="0"/>
                <a:cs typeface="+mn-cs"/>
              </a:rPr>
              <a:t>Nanoscale</a:t>
            </a: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and Chemistry of Functional Materials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and Chemistry of                                                         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  Complex Liquids and Polymers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of Soft Condensed Matter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557338"/>
            <a:ext cx="10541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Содержимое 10" descr="5975661077129824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143500"/>
            <a:ext cx="2028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549275"/>
            <a:ext cx="12858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4" name="Группа 30"/>
          <p:cNvGrpSpPr>
            <a:grpSpLocks/>
          </p:cNvGrpSpPr>
          <p:nvPr/>
        </p:nvGrpSpPr>
        <p:grpSpPr bwMode="auto">
          <a:xfrm>
            <a:off x="4140200" y="3308350"/>
            <a:ext cx="2016125" cy="2012950"/>
            <a:chOff x="4139952" y="3308224"/>
            <a:chExt cx="2016224" cy="2012416"/>
          </a:xfrm>
        </p:grpSpPr>
        <p:pic>
          <p:nvPicPr>
            <p:cNvPr id="7175" name="Picture 5" descr="fig29_s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428317"/>
              <a:ext cx="2016224" cy="16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28" name="Прямоугольник 27"/>
            <p:cNvSpPr/>
            <p:nvPr/>
          </p:nvSpPr>
          <p:spPr>
            <a:xfrm>
              <a:off x="5270308" y="3308224"/>
              <a:ext cx="642970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29" name="Прямоугольник 28"/>
            <p:cNvSpPr/>
            <p:nvPr/>
          </p:nvSpPr>
          <p:spPr>
            <a:xfrm>
              <a:off x="4173292" y="3466932"/>
              <a:ext cx="642969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30" name="Прямоугольник 29"/>
            <p:cNvSpPr/>
            <p:nvPr/>
          </p:nvSpPr>
          <p:spPr>
            <a:xfrm>
              <a:off x="4654327" y="4960374"/>
              <a:ext cx="709648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31" name="Прямоугольник 30"/>
            <p:cNvSpPr/>
            <p:nvPr/>
          </p:nvSpPr>
          <p:spPr>
            <a:xfrm>
              <a:off x="4913103" y="4814362"/>
              <a:ext cx="215911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68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138"/>
            <a:ext cx="7404100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96905"/>
              </p:ext>
            </p:extLst>
          </p:nvPr>
        </p:nvGraphicFramePr>
        <p:xfrm>
          <a:off x="1921881" y="4077072"/>
          <a:ext cx="7200799" cy="298767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96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</a:rPr>
                        <a:t>Planned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</a:rPr>
                        <a:t>Achieved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Neutron flux at the sample position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n/cm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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n/cm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/s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Incoming beam apertures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50, 20, 10, 5 mm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50, 20, 10, 5 mm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L/D ratio for given apertures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194, 485, 970, 1940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194, 485, 970, 1940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Fields of view for given L/D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289, 230, 210, 200 mm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200 mm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</a:rPr>
                        <a:t>Spatial resolution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</a:rPr>
                        <a:t>100- 200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sym typeface="Symbol"/>
                        </a:rPr>
                        <a:t>m (scintillator 100 -200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/>
                          <a:cs typeface="+mn-cs"/>
                          <a:sym typeface="Symbol"/>
                        </a:rPr>
                        <a:t>m thickness)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sym typeface="Symbol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</a:rPr>
                        <a:t>150-250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sym typeface="Symbol"/>
                        </a:rPr>
                        <a:t>m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71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CCD-camera parameters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Active pixels: 4008×2672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Pixel size: 9×9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Image area 36×24 mm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Digitization: 12 bit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Cooling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Peltier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) to -25 C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5413608" y="3673878"/>
            <a:ext cx="2233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333399"/>
                </a:solidFill>
              </a:rPr>
              <a:t>Parameters</a:t>
            </a:r>
            <a:endParaRPr lang="ru-RU" b="1" kern="0" dirty="0">
              <a:solidFill>
                <a:srgbClr val="333399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5FC3293-BAFD-4EC1-BB6E-0AD7054B3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76200"/>
            <a:ext cx="8137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8000"/>
                </a:solidFill>
                <a:cs typeface="Arial" charset="0"/>
              </a:rPr>
              <a:t>Spectrometer for Neutron Radiography and Tomography</a:t>
            </a:r>
            <a:endParaRPr lang="ru-RU" b="1" kern="0" dirty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62DA16-B51D-4992-8A53-3B6091422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5" y="1628800"/>
            <a:ext cx="1657485" cy="110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55D5E6A8-00C6-4B95-AAB0-BFBCEF136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20688"/>
            <a:ext cx="1149609" cy="172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0C348D-41D3-4A56-BD28-9F9702F716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r="15556" b="33407"/>
          <a:stretch/>
        </p:blipFill>
        <p:spPr>
          <a:xfrm rot="5400000">
            <a:off x="106249" y="4134579"/>
            <a:ext cx="1682345" cy="15754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5303F1-B941-4A41-8689-08197B04C0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t="9881" r="14090" b="7046"/>
          <a:stretch/>
        </p:blipFill>
        <p:spPr>
          <a:xfrm>
            <a:off x="332608" y="5226512"/>
            <a:ext cx="1402537" cy="15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2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F65A8C-C5AD-4805-9709-0D6F38D29CD1}"/>
              </a:ext>
            </a:extLst>
          </p:cNvPr>
          <p:cNvSpPr/>
          <p:nvPr/>
        </p:nvSpPr>
        <p:spPr>
          <a:xfrm>
            <a:off x="827584" y="18796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Development of Neutron Radiography and Tomography Spectrometer: Installation of Precision Two Mirror Optical System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64C525-B2E7-4018-8ED2-FDB4E5042F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5178246" cy="33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11488"/>
          <a:stretch/>
        </p:blipFill>
        <p:spPr>
          <a:xfrm>
            <a:off x="6660233" y="3715620"/>
            <a:ext cx="2483768" cy="2864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3471"/>
          <a:stretch/>
        </p:blipFill>
        <p:spPr>
          <a:xfrm>
            <a:off x="3188897" y="3645024"/>
            <a:ext cx="3471335" cy="2880319"/>
          </a:xfrm>
          <a:prstGeom prst="rect">
            <a:avLst/>
          </a:prstGeom>
        </p:spPr>
      </p:pic>
      <p:graphicFrame>
        <p:nvGraphicFramePr>
          <p:cNvPr id="7" name="Group 84"/>
          <p:cNvGraphicFramePr>
            <a:graphicFrameLocks noGrp="1"/>
          </p:cNvGraphicFramePr>
          <p:nvPr>
            <p:extLst/>
          </p:nvPr>
        </p:nvGraphicFramePr>
        <p:xfrm>
          <a:off x="107504" y="4158952"/>
          <a:ext cx="2952328" cy="1821494"/>
        </p:xfrm>
        <a:graphic>
          <a:graphicData uri="http://schemas.openxmlformats.org/drawingml/2006/table">
            <a:tbl>
              <a:tblPr/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mirror channels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Length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Radius of curvature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m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7.16 m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14.32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7.16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14.32 m</a:t>
                      </a:r>
                    </a:p>
                  </a:txBody>
                  <a:tcPr marL="91437" marR="91437" marT="45727" marB="45727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96" y="3820206"/>
            <a:ext cx="229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Bender modifications (m = 2)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13413" y="638132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M.V.Avdeev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R.A.Eremin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V.I.Bodnarchuk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I.V.Gapon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V.I.Petrenko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Erhan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A.V.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Churakov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D.P.Kozlenko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Surf. Investigation. (2018) in press.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0617" y="3525434"/>
            <a:ext cx="1787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Spectrum calculations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4301" y="3429000"/>
            <a:ext cx="1412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Flux distribution </a:t>
            </a:r>
            <a:endParaRPr lang="ru-RU" sz="14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411760" y="3284984"/>
            <a:ext cx="5400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61831" y="300798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 m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3090446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Beamline 10A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868144" y="3378478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 = 100 K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556E4F-2539-420C-AED1-4150C9A0938A}"/>
              </a:ext>
            </a:extLst>
          </p:cNvPr>
          <p:cNvSpPr/>
          <p:nvPr/>
        </p:nvSpPr>
        <p:spPr>
          <a:xfrm>
            <a:off x="395536" y="-6629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 concept of new small angle scattering and imaging spectrometer at 10-A channel of IBR-2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33DA9-A6CD-4393-9302-776DCCD00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32" y="1449304"/>
            <a:ext cx="286233" cy="400822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E74879F-C96C-4C6B-8BD3-5F6E19F962A4}"/>
              </a:ext>
            </a:extLst>
          </p:cNvPr>
          <p:cNvGrpSpPr/>
          <p:nvPr/>
        </p:nvGrpSpPr>
        <p:grpSpPr>
          <a:xfrm>
            <a:off x="98639" y="879423"/>
            <a:ext cx="6345569" cy="1932564"/>
            <a:chOff x="1052492" y="834972"/>
            <a:chExt cx="6849625" cy="225763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92" y="834972"/>
              <a:ext cx="6849625" cy="2257633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8BE40A4-DC82-4355-9CE8-136F81BD3289}"/>
                </a:ext>
              </a:extLst>
            </p:cNvPr>
            <p:cNvSpPr/>
            <p:nvPr/>
          </p:nvSpPr>
          <p:spPr>
            <a:xfrm>
              <a:off x="3779912" y="1484784"/>
              <a:ext cx="1044000" cy="9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3A0989-8454-46D9-BEB0-2D659893C836}"/>
                </a:ext>
              </a:extLst>
            </p:cNvPr>
            <p:cNvSpPr txBox="1"/>
            <p:nvPr/>
          </p:nvSpPr>
          <p:spPr>
            <a:xfrm>
              <a:off x="4814041" y="1906977"/>
              <a:ext cx="724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/>
                <a:t>СС</a:t>
              </a:r>
              <a:r>
                <a:rPr lang="en-US" sz="900" dirty="0"/>
                <a:t>D camera based detector</a:t>
              </a:r>
              <a:endParaRPr lang="ru-RU" sz="900" dirty="0"/>
            </a:p>
          </p:txBody>
        </p:sp>
        <p:sp>
          <p:nvSpPr>
            <p:cNvPr id="39" name="Стрелка: вверх-вниз 38">
              <a:extLst>
                <a:ext uri="{FF2B5EF4-FFF2-40B4-BE49-F238E27FC236}">
                  <a16:creationId xmlns:a16="http://schemas.microsoft.com/office/drawing/2014/main" id="{9DC9BB09-659A-4664-A693-0F66BDEDDB26}"/>
                </a:ext>
              </a:extLst>
            </p:cNvPr>
            <p:cNvSpPr/>
            <p:nvPr/>
          </p:nvSpPr>
          <p:spPr>
            <a:xfrm>
              <a:off x="4355976" y="1124744"/>
              <a:ext cx="72008" cy="646331"/>
            </a:xfrm>
            <a:prstGeom prst="upDown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DF4076E3-A667-4F2A-A6DA-C4CEEF423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354300"/>
              </p:ext>
            </p:extLst>
          </p:nvPr>
        </p:nvGraphicFramePr>
        <p:xfrm>
          <a:off x="6477984" y="941973"/>
          <a:ext cx="2630520" cy="22479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7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Beam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>
                          <a:solidFill>
                            <a:srgbClr val="008000"/>
                          </a:solidFill>
                          <a:effectLst/>
                        </a:rPr>
                        <a:t>5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0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50 мм</a:t>
                      </a:r>
                      <a:r>
                        <a:rPr lang="en-US" sz="1000" b="1" baseline="3000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Neutron wavelength 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0.5 – 10 Å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q-range: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0.00</a:t>
                      </a:r>
                      <a:r>
                        <a:rPr lang="ru-RU" sz="1000" b="1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 – 0.5 Å</a:t>
                      </a:r>
                      <a:r>
                        <a:rPr lang="en-US" sz="1000" b="1" baseline="30000">
                          <a:solidFill>
                            <a:srgbClr val="008000"/>
                          </a:solidFill>
                          <a:effectLst/>
                        </a:rPr>
                        <a:t>-1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Angular resolution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5 - 20 %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Maximum sample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20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50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50 мм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Incident neutron flux at the sample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.0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10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6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 см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-2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 c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-1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Detector system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PSD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 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He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 64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64 см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resolution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 5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5 мм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" name="Rectangle 8">
            <a:extLst>
              <a:ext uri="{FF2B5EF4-FFF2-40B4-BE49-F238E27FC236}">
                <a16:creationId xmlns:a16="http://schemas.microsoft.com/office/drawing/2014/main" id="{AD1CDB52-0877-41C1-90E3-9A034CCB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2848" y="650395"/>
            <a:ext cx="17363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Expected parameters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B29F77E-DE33-4DDC-B1B1-9C80241C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227" y="1388249"/>
            <a:ext cx="316773" cy="4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80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0552" y="4685250"/>
          <a:ext cx="4075424" cy="1996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of moderator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 K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 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 K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Before</a:t>
                      </a:r>
                      <a:r>
                        <a:rPr lang="en-US" sz="1200" baseline="0" dirty="0">
                          <a:effectLst/>
                        </a:rPr>
                        <a:t> bender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1.0e</a:t>
                      </a: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4.3e8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1.8e8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After bender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3.9e8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8.5e7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1.4e</a:t>
                      </a: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Sample position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collimation</a:t>
                      </a:r>
                      <a:r>
                        <a:rPr lang="en-US" sz="1200" baseline="0" dirty="0">
                          <a:effectLst/>
                        </a:rPr>
                        <a:t> length</a:t>
                      </a:r>
                      <a:r>
                        <a:rPr lang="ru-RU" sz="1200" dirty="0">
                          <a:effectLst/>
                        </a:rPr>
                        <a:t> 1 м)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2.3e</a:t>
                      </a: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5.6e7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1.0e7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Sample position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collimation</a:t>
                      </a:r>
                      <a:r>
                        <a:rPr lang="en-US" sz="1200" baseline="0" dirty="0">
                          <a:effectLst/>
                        </a:rPr>
                        <a:t> length</a:t>
                      </a:r>
                      <a:r>
                        <a:rPr lang="ru-RU" sz="1200" dirty="0">
                          <a:effectLst/>
                        </a:rPr>
                        <a:t> 1</a:t>
                      </a:r>
                      <a:r>
                        <a:rPr lang="en-US" sz="1200" dirty="0">
                          <a:effectLst/>
                        </a:rPr>
                        <a:t>0</a:t>
                      </a:r>
                      <a:r>
                        <a:rPr lang="ru-RU" sz="1200" dirty="0">
                          <a:effectLst/>
                        </a:rPr>
                        <a:t> м)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7.4e</a:t>
                      </a: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2.7e6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7.2e5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0103" y="4100959"/>
            <a:ext cx="273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Total flux calculations </a:t>
            </a:r>
          </a:p>
          <a:p>
            <a:pPr algn="ctr"/>
            <a:r>
              <a:rPr lang="en-US" sz="1200" dirty="0"/>
              <a:t>(flux density on moderator </a:t>
            </a:r>
            <a:r>
              <a:rPr lang="ru-RU" sz="1200" dirty="0"/>
              <a:t>1</a:t>
            </a:r>
            <a:r>
              <a:rPr lang="en-US" sz="1200" dirty="0"/>
              <a:t>0</a:t>
            </a:r>
            <a:r>
              <a:rPr lang="en-US" sz="1200" baseline="30000" dirty="0"/>
              <a:t>12</a:t>
            </a:r>
            <a:r>
              <a:rPr lang="en-US" sz="1200" dirty="0"/>
              <a:t> cm</a:t>
            </a:r>
            <a:r>
              <a:rPr lang="en-US" sz="1200" baseline="30000" dirty="0"/>
              <a:t>-2</a:t>
            </a:r>
            <a:r>
              <a:rPr lang="en-US" sz="1200" dirty="0"/>
              <a:t> s</a:t>
            </a:r>
            <a:r>
              <a:rPr lang="en-US" sz="1200" baseline="30000" dirty="0"/>
              <a:t>-1</a:t>
            </a:r>
            <a:r>
              <a:rPr lang="en-US" sz="1200" dirty="0"/>
              <a:t>)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75193" y="4077072"/>
            <a:ext cx="227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Total flux measurements </a:t>
            </a:r>
          </a:p>
          <a:p>
            <a:pPr algn="ctr"/>
            <a:r>
              <a:rPr lang="en-US" sz="1200" dirty="0"/>
              <a:t>(monitor PSD)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5243145" y="4617307"/>
          <a:ext cx="2929255" cy="1115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of moderator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 K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 K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Before</a:t>
                      </a:r>
                      <a:r>
                        <a:rPr lang="en-US" sz="1200" baseline="0" dirty="0">
                          <a:effectLst/>
                        </a:rPr>
                        <a:t> bender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&gt; 1.0e8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~5.0e7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After bender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~5.0e7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~8.0e6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32794" r="35575" b="31435"/>
          <a:stretch/>
        </p:blipFill>
        <p:spPr>
          <a:xfrm>
            <a:off x="3779912" y="464840"/>
            <a:ext cx="1779806" cy="152400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427984" y="6002704"/>
            <a:ext cx="40558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 30 K – working mode (flux at sample &gt; 10</a:t>
            </a:r>
            <a:r>
              <a:rPr lang="en-US" sz="1400" baseline="30000" dirty="0"/>
              <a:t>6</a:t>
            </a:r>
            <a:r>
              <a:rPr lang="en-US" sz="1400" dirty="0"/>
              <a:t> cm</a:t>
            </a:r>
            <a:r>
              <a:rPr lang="en-US" sz="1400" baseline="30000" dirty="0"/>
              <a:t>-2</a:t>
            </a:r>
            <a:r>
              <a:rPr lang="en-US" sz="1400" dirty="0"/>
              <a:t> s</a:t>
            </a:r>
            <a:r>
              <a:rPr lang="en-US" sz="1400" baseline="30000" dirty="0"/>
              <a:t>-1</a:t>
            </a:r>
            <a:r>
              <a:rPr lang="en-US" sz="1400" dirty="0"/>
              <a:t>) </a:t>
            </a:r>
          </a:p>
          <a:p>
            <a:r>
              <a:rPr lang="en-US" sz="1400" dirty="0"/>
              <a:t>300 K – mode for high-scattering systems</a:t>
            </a:r>
          </a:p>
          <a:p>
            <a:r>
              <a:rPr lang="en-US" sz="1400" dirty="0"/>
              <a:t>              (flux at sample &gt; 10</a:t>
            </a:r>
            <a:r>
              <a:rPr lang="en-US" sz="1400" baseline="30000" dirty="0"/>
              <a:t>5</a:t>
            </a:r>
            <a:r>
              <a:rPr lang="en-US" sz="1400" dirty="0"/>
              <a:t> cm</a:t>
            </a:r>
            <a:r>
              <a:rPr lang="en-US" sz="1400" baseline="30000" dirty="0"/>
              <a:t>-2</a:t>
            </a:r>
            <a:r>
              <a:rPr lang="en-US" sz="1400" dirty="0"/>
              <a:t> s</a:t>
            </a:r>
            <a:r>
              <a:rPr lang="en-US" sz="1400" baseline="30000" dirty="0"/>
              <a:t>-1</a:t>
            </a:r>
            <a:r>
              <a:rPr lang="en-US" sz="1400" dirty="0"/>
              <a:t>)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7" t="28884" r="35585" b="32723"/>
          <a:stretch/>
        </p:blipFill>
        <p:spPr>
          <a:xfrm>
            <a:off x="3779912" y="2132856"/>
            <a:ext cx="1779806" cy="16346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881" y="95508"/>
            <a:ext cx="344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Bender Tests at 10A Beamline</a:t>
            </a:r>
            <a:endParaRPr lang="ru-RU" dirty="0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1" y="764704"/>
            <a:ext cx="1296143" cy="9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1852971"/>
            <a:ext cx="1296144" cy="136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3212976"/>
            <a:ext cx="265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Mirrotron</a:t>
            </a:r>
            <a:r>
              <a:rPr lang="en-US" dirty="0"/>
              <a:t> </a:t>
            </a:r>
            <a:r>
              <a:rPr lang="en-US" sz="1400" dirty="0"/>
              <a:t>(Budapest, Hungary)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19972" y="3573016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2 m,  R = 14 .3 m, N = 20 ( m = 2) </a:t>
            </a:r>
            <a:endParaRPr lang="ru-RU" sz="14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5223681" y="210126"/>
            <a:ext cx="3818134" cy="2024935"/>
            <a:chOff x="5223681" y="210126"/>
            <a:chExt cx="3818134" cy="2024935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5223681" y="210126"/>
            <a:ext cx="3818134" cy="198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2" name="Graph" r:id="rId7" imgW="4163040" imgH="2926080" progId="Origin50.Graph">
                    <p:embed/>
                  </p:oleObj>
                </mc:Choice>
                <mc:Fallback>
                  <p:oleObj name="Graph" r:id="rId7" imgW="4163040" imgH="2926080" progId="Origin50.Graph">
                    <p:embed/>
                    <p:pic>
                      <p:nvPicPr>
                        <p:cNvPr id="8" name="Объект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3681" y="210126"/>
                          <a:ext cx="3818134" cy="19811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7791966" y="210126"/>
              <a:ext cx="9460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 = 300 K</a:t>
              </a:r>
              <a:endParaRPr lang="ru-RU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94371" y="620688"/>
              <a:ext cx="13951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Before bender</a:t>
              </a:r>
            </a:p>
            <a:p>
              <a:r>
                <a:rPr lang="en-US" sz="1200" dirty="0"/>
                <a:t>(detector overload)</a:t>
              </a:r>
              <a:endParaRPr lang="ru-RU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8967" y="1465039"/>
              <a:ext cx="112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After bender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020272" y="1988840"/>
              <a:ext cx="39145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TOF</a:t>
              </a:r>
              <a:endParaRPr lang="ru-RU" sz="10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220072" y="2060848"/>
            <a:ext cx="3940046" cy="2046421"/>
            <a:chOff x="5220072" y="2060848"/>
            <a:chExt cx="3940046" cy="2046421"/>
          </a:xfrm>
        </p:grpSpPr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5220072" y="2060848"/>
            <a:ext cx="3935353" cy="20421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3" r:id="rId9" imgW="4057760" imgH="2853326" progId="Origin50.Graph">
                    <p:embed/>
                  </p:oleObj>
                </mc:Choice>
                <mc:Fallback>
                  <p:oleObj r:id="rId9" imgW="4057760" imgH="2853326" progId="Origin50.Graph">
                    <p:embed/>
                    <p:pic>
                      <p:nvPicPr>
                        <p:cNvPr id="12" name="Объект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0072" y="2060848"/>
                          <a:ext cx="3935353" cy="204211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7958181" y="2082334"/>
              <a:ext cx="8418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 = 30 K</a:t>
              </a:r>
              <a:endParaRPr lang="ru-RU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34747" y="2483056"/>
              <a:ext cx="18253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Before bender</a:t>
              </a:r>
            </a:p>
            <a:p>
              <a:r>
                <a:rPr lang="en-US" sz="1200" dirty="0"/>
                <a:t>(strong detector overload)</a:t>
              </a:r>
              <a:endParaRPr lang="ru-RU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11846" y="3140968"/>
              <a:ext cx="112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After bender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32874" y="3861048"/>
              <a:ext cx="39145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TOF</a:t>
              </a:r>
              <a:endParaRPr lang="ru-RU" sz="1000" dirty="0"/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78927C-259E-4403-8B87-4326F9C1CC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r="10835"/>
          <a:stretch/>
        </p:blipFill>
        <p:spPr>
          <a:xfrm>
            <a:off x="301362" y="732146"/>
            <a:ext cx="1839933" cy="243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tvoyadubna.org/wp-content/uploads/%D0%B4%D1%83%D0%B1%D0%BD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6913562" cy="138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8"/>
          <p:cNvSpPr>
            <a:spLocks noChangeArrowheads="1"/>
          </p:cNvSpPr>
          <p:nvPr/>
        </p:nvSpPr>
        <p:spPr bwMode="auto">
          <a:xfrm>
            <a:off x="107950" y="22225"/>
            <a:ext cx="88201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625475" algn="l"/>
              </a:tabLst>
            </a:pPr>
            <a:r>
              <a:rPr lang="en-US" sz="2400" b="1">
                <a:solidFill>
                  <a:srgbClr val="C00000"/>
                </a:solidFill>
              </a:rPr>
              <a:t>The priority directions  of applied research</a:t>
            </a:r>
            <a:r>
              <a:rPr lang="ru-RU" sz="2400" b="1">
                <a:solidFill>
                  <a:srgbClr val="C00000"/>
                </a:solidFill>
              </a:rPr>
              <a:t>:</a:t>
            </a:r>
            <a:endParaRPr lang="en-US" sz="2400" b="1">
              <a:solidFill>
                <a:srgbClr val="C00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rgbClr val="00B05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B05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Structural characterization of functional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materials used in different (nano)technologies</a:t>
            </a: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rgbClr val="00800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Non-destructive control of residual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stresses and internal organization of bulk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materials and products</a:t>
            </a:r>
            <a:endParaRPr lang="ru-RU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</a:t>
            </a:r>
            <a:endParaRPr lang="ru-RU" sz="2000" b="1">
              <a:solidFill>
                <a:srgbClr val="00800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Texture analysis of geomaterials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and constructional materials</a:t>
            </a:r>
            <a:endParaRPr lang="ru-RU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chemeClr val="accent2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chemeClr val="accent2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chemeClr val="accent2"/>
              </a:solidFill>
            </a:endParaRP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908050"/>
            <a:ext cx="87312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765175"/>
            <a:ext cx="148272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l="1676" t="25887" r="18437"/>
          <a:stretch>
            <a:fillRect/>
          </a:stretch>
        </p:blipFill>
        <p:spPr bwMode="auto">
          <a:xfrm>
            <a:off x="5283200" y="2636838"/>
            <a:ext cx="13684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8" name="AutoShape 7"/>
          <p:cNvSpPr>
            <a:spLocks noChangeAspect="1" noChangeArrowheads="1"/>
          </p:cNvSpPr>
          <p:nvPr/>
        </p:nvSpPr>
        <p:spPr bwMode="auto">
          <a:xfrm>
            <a:off x="7016750" y="2714625"/>
            <a:ext cx="17351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199" name="Группа 20"/>
          <p:cNvGrpSpPr>
            <a:grpSpLocks/>
          </p:cNvGrpSpPr>
          <p:nvPr/>
        </p:nvGrpSpPr>
        <p:grpSpPr bwMode="auto">
          <a:xfrm>
            <a:off x="7016750" y="2714625"/>
            <a:ext cx="1735138" cy="858838"/>
            <a:chOff x="7016641" y="2714388"/>
            <a:chExt cx="1735163" cy="858628"/>
          </a:xfrm>
        </p:grpSpPr>
        <p:pic>
          <p:nvPicPr>
            <p:cNvPr id="820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" t="19096" b="19891"/>
            <a:stretch>
              <a:fillRect/>
            </a:stretch>
          </p:blipFill>
          <p:spPr bwMode="auto">
            <a:xfrm>
              <a:off x="7017492" y="2714388"/>
              <a:ext cx="1734312" cy="84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8"/>
            <p:cNvSpPr txBox="1">
              <a:spLocks noChangeArrowheads="1"/>
            </p:cNvSpPr>
            <p:nvPr/>
          </p:nvSpPr>
          <p:spPr bwMode="auto">
            <a:xfrm>
              <a:off x="7016641" y="2783371"/>
              <a:ext cx="1097348" cy="14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000000"/>
                  </a:solidFill>
                </a:rPr>
                <a:t>Stainless steel</a:t>
              </a:r>
              <a:endParaRPr lang="ru-RU" sz="1200">
                <a:ea typeface="宋体" pitchFamily="2" charset="-122"/>
              </a:endParaRPr>
            </a:p>
          </p:txBody>
        </p:sp>
        <p:sp>
          <p:nvSpPr>
            <p:cNvPr id="8207" name="Text Box 9"/>
            <p:cNvSpPr txBox="1">
              <a:spLocks noChangeArrowheads="1"/>
            </p:cNvSpPr>
            <p:nvPr/>
          </p:nvSpPr>
          <p:spPr bwMode="auto">
            <a:xfrm>
              <a:off x="7659986" y="3402283"/>
              <a:ext cx="1091817" cy="170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000000"/>
                  </a:solidFill>
                </a:rPr>
                <a:t>Zr based alloy</a:t>
              </a:r>
              <a:endParaRPr lang="ru-RU" sz="1200">
                <a:ea typeface="宋体" pitchFamily="2" charset="-122"/>
              </a:endParaRPr>
            </a:p>
          </p:txBody>
        </p:sp>
        <p:sp>
          <p:nvSpPr>
            <p:cNvPr id="8208" name="Line 10"/>
            <p:cNvSpPr>
              <a:spLocks noChangeShapeType="1"/>
            </p:cNvSpPr>
            <p:nvPr/>
          </p:nvSpPr>
          <p:spPr bwMode="auto">
            <a:xfrm>
              <a:off x="7396181" y="2942032"/>
              <a:ext cx="340395" cy="26472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ru-RU"/>
            </a:p>
          </p:txBody>
        </p:sp>
        <p:sp>
          <p:nvSpPr>
            <p:cNvPr id="8209" name="Line 11"/>
            <p:cNvSpPr>
              <a:spLocks noChangeShapeType="1"/>
            </p:cNvSpPr>
            <p:nvPr/>
          </p:nvSpPr>
          <p:spPr bwMode="auto">
            <a:xfrm flipV="1">
              <a:off x="8113989" y="3206755"/>
              <a:ext cx="455278" cy="1388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ru-RU"/>
            </a:p>
          </p:txBody>
        </p:sp>
      </p:grpSp>
      <p:pic>
        <p:nvPicPr>
          <p:cNvPr id="82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3621088"/>
            <a:ext cx="16922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487738"/>
            <a:ext cx="9826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 descr="E:\outokumpu tow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157788"/>
            <a:ext cx="110013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462588"/>
            <a:ext cx="120491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5445125"/>
            <a:ext cx="1198563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508625" y="-47625"/>
            <a:ext cx="3622675" cy="3260725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35600" y="3573463"/>
            <a:ext cx="3695700" cy="3260725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4763" y="3597275"/>
            <a:ext cx="2755901" cy="3260725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2755900" cy="3517900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048000" y="2276475"/>
            <a:ext cx="2236788" cy="202088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843213" y="2733675"/>
            <a:ext cx="26654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993300"/>
                </a:solidFill>
                <a:latin typeface="Arial" charset="0"/>
              </a:rPr>
              <a:t>Diffraction (fundamental research)</a:t>
            </a:r>
            <a:endParaRPr lang="ru-RU" sz="2000" b="1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1112838" y="4445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HRFD</a:t>
            </a:r>
            <a:endParaRPr lang="ru-RU" b="1">
              <a:solidFill>
                <a:srgbClr val="CC0066"/>
              </a:solidFill>
            </a:endParaRPr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-36512" y="3605535"/>
            <a:ext cx="28368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C0066"/>
                </a:solidFill>
              </a:rPr>
              <a:t>RTD 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</a:rPr>
              <a:t>Real Time Diffractometer (RTD)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0250" name="Picture 15" descr="IMG_6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11163"/>
            <a:ext cx="23050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6" descr="dn2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19859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7" descr="dn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33388"/>
            <a:ext cx="25939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Rectangle 19"/>
          <p:cNvSpPr>
            <a:spLocks noChangeArrowheads="1"/>
          </p:cNvSpPr>
          <p:nvPr/>
        </p:nvSpPr>
        <p:spPr bwMode="auto">
          <a:xfrm>
            <a:off x="6923088" y="82550"/>
            <a:ext cx="78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66"/>
                </a:solidFill>
              </a:rPr>
              <a:t>DN-12</a:t>
            </a:r>
            <a:endParaRPr lang="ru-RU" b="1">
              <a:solidFill>
                <a:srgbClr val="CC0066"/>
              </a:solidFill>
            </a:endParaRPr>
          </a:p>
        </p:txBody>
      </p:sp>
      <p:sp>
        <p:nvSpPr>
          <p:cNvPr id="10254" name="Text Box 21"/>
          <p:cNvSpPr txBox="1">
            <a:spLocks noChangeArrowheads="1"/>
          </p:cNvSpPr>
          <p:nvPr/>
        </p:nvSpPr>
        <p:spPr bwMode="auto">
          <a:xfrm>
            <a:off x="92075" y="2439988"/>
            <a:ext cx="2663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Precise structural studies of crystalline materials using reverse TOF method, </a:t>
            </a:r>
            <a:r>
              <a:rPr lang="en-US" sz="1600" b="1">
                <a:solidFill>
                  <a:srgbClr val="008000"/>
                </a:solidFill>
                <a:latin typeface="Arial" charset="0"/>
                <a:sym typeface="Symbol" pitchFamily="18" charset="2"/>
              </a:rPr>
              <a:t>d/d ~ 0.001</a:t>
            </a:r>
          </a:p>
        </p:txBody>
      </p:sp>
      <p:sp>
        <p:nvSpPr>
          <p:cNvPr id="10255" name="Text Box 22"/>
          <p:cNvSpPr txBox="1">
            <a:spLocks noChangeArrowheads="1"/>
          </p:cNvSpPr>
          <p:nvPr/>
        </p:nvSpPr>
        <p:spPr bwMode="auto">
          <a:xfrm>
            <a:off x="444500" y="6554788"/>
            <a:ext cx="26638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Real time studies</a:t>
            </a:r>
            <a:endParaRPr lang="en-US" sz="1600" b="1">
              <a:solidFill>
                <a:srgbClr val="008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0256" name="Text Box 23"/>
          <p:cNvSpPr txBox="1">
            <a:spLocks noChangeArrowheads="1"/>
          </p:cNvSpPr>
          <p:nvPr/>
        </p:nvSpPr>
        <p:spPr bwMode="auto">
          <a:xfrm>
            <a:off x="5603875" y="2420888"/>
            <a:ext cx="35274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Studies of structure and dynamics of condensed matter under extreme conditions (P ~ 7 </a:t>
            </a:r>
            <a:r>
              <a:rPr lang="en-US" sz="1600" b="1" dirty="0" err="1">
                <a:solidFill>
                  <a:srgbClr val="008000"/>
                </a:solidFill>
                <a:latin typeface="Arial" charset="0"/>
              </a:rPr>
              <a:t>GPa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)</a:t>
            </a:r>
            <a:endParaRPr lang="ru-RU" sz="16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0257" name="Rectangle 19"/>
          <p:cNvSpPr>
            <a:spLocks noChangeArrowheads="1"/>
          </p:cNvSpPr>
          <p:nvPr/>
        </p:nvSpPr>
        <p:spPr bwMode="auto">
          <a:xfrm>
            <a:off x="6991350" y="3500438"/>
            <a:ext cx="669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66"/>
                </a:solidFill>
              </a:rPr>
              <a:t>DN-6</a:t>
            </a:r>
            <a:endParaRPr lang="ru-RU" b="1">
              <a:solidFill>
                <a:srgbClr val="CC0066"/>
              </a:solidFill>
            </a:endParaRPr>
          </a:p>
        </p:txBody>
      </p:sp>
      <p:pic>
        <p:nvPicPr>
          <p:cNvPr id="10258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4133850"/>
            <a:ext cx="32829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Прямоугольник 1"/>
          <p:cNvSpPr>
            <a:spLocks noChangeArrowheads="1"/>
          </p:cNvSpPr>
          <p:nvPr/>
        </p:nvSpPr>
        <p:spPr bwMode="auto">
          <a:xfrm>
            <a:off x="5351463" y="3716338"/>
            <a:ext cx="3829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</a:rPr>
              <a:t>In operation since 2012</a:t>
            </a:r>
            <a:endParaRPr lang="ru-RU" sz="1600" b="1">
              <a:solidFill>
                <a:srgbClr val="7030A0"/>
              </a:solidFill>
            </a:endParaRP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5580063" y="6156325"/>
            <a:ext cx="35274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8000"/>
                </a:solidFill>
                <a:latin typeface="Arial" charset="0"/>
              </a:rPr>
              <a:t>Structural studies at ultrahigh pressures (up to 30-50 GPa)</a:t>
            </a:r>
            <a:endParaRPr lang="ru-RU" sz="1600" b="1">
              <a:solidFill>
                <a:srgbClr val="008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114300" y="177641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b="1">
              <a:solidFill>
                <a:srgbClr val="751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79388" y="44450"/>
            <a:ext cx="896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High Resolution Fourier Diffractometer</a:t>
            </a:r>
          </a:p>
        </p:txBody>
      </p:sp>
      <p:graphicFrame>
        <p:nvGraphicFramePr>
          <p:cNvPr id="11268" name="Object 9"/>
          <p:cNvGraphicFramePr>
            <a:graphicFrameLocks noChangeAspect="1"/>
          </p:cNvGraphicFramePr>
          <p:nvPr/>
        </p:nvGraphicFramePr>
        <p:xfrm>
          <a:off x="214313" y="3141663"/>
          <a:ext cx="1782762" cy="307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0" name="CorelDRAW" r:id="rId3" imgW="4367784" imgH="7537704" progId="CorelDRAW.Graphic.12">
                  <p:embed/>
                </p:oleObj>
              </mc:Choice>
              <mc:Fallback>
                <p:oleObj name="CorelDRAW" r:id="rId3" imgW="4367784" imgH="7537704" progId="CorelDRAW.Graphic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3141663"/>
                        <a:ext cx="1782762" cy="307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996804"/>
              </p:ext>
            </p:extLst>
          </p:nvPr>
        </p:nvGraphicFramePr>
        <p:xfrm>
          <a:off x="5148263" y="3264619"/>
          <a:ext cx="3960812" cy="326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1" name="Plot Document" r:id="rId5" imgW="6292901" imgH="6195060" progId="Grapher.Document">
                  <p:embed/>
                </p:oleObj>
              </mc:Choice>
              <mc:Fallback>
                <p:oleObj name="Plot Document" r:id="rId5" imgW="6292901" imgH="6195060" progId="Grapher.Docume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264619"/>
                        <a:ext cx="3960812" cy="326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Рисунок 7" descr="HRFD-uc-10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2775"/>
            <a:ext cx="57118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tof-rtof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270250"/>
            <a:ext cx="26638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1"/>
          <p:cNvSpPr txBox="1">
            <a:spLocks noChangeArrowheads="1"/>
          </p:cNvSpPr>
          <p:nvPr/>
        </p:nvSpPr>
        <p:spPr bwMode="auto">
          <a:xfrm>
            <a:off x="4211638" y="3940175"/>
            <a:ext cx="1258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i="1">
                <a:sym typeface="Symbol" pitchFamily="18" charset="2"/>
              </a:rPr>
              <a:t></a:t>
            </a:r>
            <a:r>
              <a:rPr lang="en-US" i="1">
                <a:sym typeface="Symbol" pitchFamily="18" charset="2"/>
              </a:rPr>
              <a:t>t</a:t>
            </a:r>
            <a:r>
              <a:rPr lang="en-US" i="1" baseline="-25000">
                <a:sym typeface="Symbol" pitchFamily="18" charset="2"/>
              </a:rPr>
              <a:t>0f</a:t>
            </a:r>
            <a:r>
              <a:rPr lang="en-US">
                <a:sym typeface="Symbol" pitchFamily="18" charset="2"/>
              </a:rPr>
              <a:t> = 15 </a:t>
            </a:r>
            <a:r>
              <a:rPr lang="ru-RU">
                <a:sym typeface="Symbol" pitchFamily="18" charset="2"/>
              </a:rPr>
              <a:t></a:t>
            </a:r>
            <a:r>
              <a:rPr lang="en-US">
                <a:sym typeface="Symbol" pitchFamily="18" charset="2"/>
              </a:rPr>
              <a:t>s</a:t>
            </a:r>
            <a:endParaRPr lang="ru-RU"/>
          </a:p>
        </p:txBody>
      </p:sp>
      <p:grpSp>
        <p:nvGrpSpPr>
          <p:cNvPr id="11273" name="Группа 4"/>
          <p:cNvGrpSpPr>
            <a:grpSpLocks/>
          </p:cNvGrpSpPr>
          <p:nvPr/>
        </p:nvGrpSpPr>
        <p:grpSpPr bwMode="auto">
          <a:xfrm>
            <a:off x="2843808" y="6263084"/>
            <a:ext cx="3063875" cy="622300"/>
            <a:chOff x="3073455" y="6170820"/>
            <a:chExt cx="3063659" cy="622231"/>
          </a:xfrm>
        </p:grpSpPr>
        <p:sp>
          <p:nvSpPr>
            <p:cNvPr id="11275" name="Прямоугольник 2"/>
            <p:cNvSpPr>
              <a:spLocks noChangeArrowheads="1"/>
            </p:cNvSpPr>
            <p:nvPr/>
          </p:nvSpPr>
          <p:spPr bwMode="auto">
            <a:xfrm>
              <a:off x="3073455" y="6309320"/>
              <a:ext cx="30636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~ ∫ 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τ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)·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[(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τ 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] </a:t>
              </a:r>
              <a:r>
                <a:rPr lang="en-US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dτ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276" name="TextBox 3"/>
            <p:cNvSpPr txBox="1">
              <a:spLocks noChangeArrowheads="1"/>
            </p:cNvSpPr>
            <p:nvPr/>
          </p:nvSpPr>
          <p:spPr bwMode="auto">
            <a:xfrm>
              <a:off x="3950217" y="6516052"/>
              <a:ext cx="457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C00000"/>
                  </a:solidFill>
                </a:rPr>
                <a:t>0</a:t>
              </a:r>
              <a:endParaRPr lang="ru-RU" sz="1200">
                <a:solidFill>
                  <a:srgbClr val="C00000"/>
                </a:solidFill>
              </a:endParaRPr>
            </a:p>
          </p:txBody>
        </p:sp>
        <p:sp>
          <p:nvSpPr>
            <p:cNvPr id="11277" name="TextBox 13"/>
            <p:cNvSpPr txBox="1">
              <a:spLocks noChangeArrowheads="1"/>
            </p:cNvSpPr>
            <p:nvPr/>
          </p:nvSpPr>
          <p:spPr bwMode="auto">
            <a:xfrm>
              <a:off x="3995936" y="6170820"/>
              <a:ext cx="457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C00000"/>
                  </a:solidFill>
                </a:rPr>
                <a:t>t</a:t>
              </a:r>
              <a:endParaRPr lang="ru-RU" sz="1200">
                <a:solidFill>
                  <a:srgbClr val="C00000"/>
                </a:solidFill>
              </a:endParaRPr>
            </a:p>
          </p:txBody>
        </p:sp>
      </p:grp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5903912" y="368947"/>
            <a:ext cx="3276600" cy="333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Resolution at d = 2 </a:t>
            </a:r>
            <a:r>
              <a:rPr lang="en-US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, 2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 =152</a:t>
            </a:r>
            <a:r>
              <a:rPr lang="en-US" sz="1600" b="1" baseline="30000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the best achievable resolution               d/d = 0.0008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sym typeface="Symbol" pitchFamily="18" charset="2"/>
              </a:rPr>
              <a:t>Comparable with advanced instruments in leading neutron centers (SNS, JPARC, ISIS, ILL)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D-spacing range in high resolution mode: 0.7- 4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5903" y="260648"/>
            <a:ext cx="6172200" cy="65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165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Global modernization of the HRFD diffractometer</a:t>
            </a:r>
            <a:endParaRPr lang="ru-RU" sz="165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3" y="835755"/>
            <a:ext cx="2072879" cy="24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287" y="3375960"/>
            <a:ext cx="2411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 Fourier chopper in work position.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69237"/>
            <a:ext cx="6146690" cy="29558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8458" y="430587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Comparison of the old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-14-10) и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-16-10)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incident neutron spectra measured using vanadium sample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gain factor of neutron intensity as function of neutron wavelength measured using the standard Al2O3 sample 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ru-RU" sz="135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4" y="4007728"/>
            <a:ext cx="3612928" cy="240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768" y="6390037"/>
            <a:ext cx="40233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7030A0"/>
                </a:solidFill>
                <a:latin typeface="Arial" panose="020B0604020202020204" pitchFamily="34" charset="0"/>
              </a:rPr>
              <a:t>Neutron guide with vertical parabolic focusing. New mirrors were mounted in old vacuum casing.</a:t>
            </a:r>
            <a:endParaRPr lang="ru-RU" sz="135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096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14">
            <a:extLst>
              <a:ext uri="{FF2B5EF4-FFF2-40B4-BE49-F238E27FC236}">
                <a16:creationId xmlns:a16="http://schemas.microsoft.com/office/drawing/2014/main" id="{BAD84330-0569-4948-9531-B63E6FF6D2C7}"/>
              </a:ext>
            </a:extLst>
          </p:cNvPr>
          <p:cNvGraphicFramePr>
            <a:graphicFrameLocks noGrp="1"/>
          </p:cNvGraphicFramePr>
          <p:nvPr/>
        </p:nvGraphicFramePr>
        <p:xfrm>
          <a:off x="82550" y="5364163"/>
          <a:ext cx="7448550" cy="731520"/>
        </p:xfrm>
        <a:graphic>
          <a:graphicData uri="http://schemas.openxmlformats.org/drawingml/2006/table">
            <a:tbl>
              <a:tblPr/>
              <a:tblGrid>
                <a:gridCol w="938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8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5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3.7E-4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5.4E-4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6.1E-4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6.7E-4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7.3E-4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7.8E-4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8.3E-4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8.8E-4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216">
            <a:extLst>
              <a:ext uri="{FF2B5EF4-FFF2-40B4-BE49-F238E27FC236}">
                <a16:creationId xmlns:a16="http://schemas.microsoft.com/office/drawing/2014/main" id="{6BFEE1C6-0958-411B-9EA8-D28BF318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4964113"/>
            <a:ext cx="7600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Geometrical contribution to the resolution function for sample of</a:t>
            </a:r>
            <a:r>
              <a:rPr lang="de-DE" sz="1800" b="1">
                <a:latin typeface="Times New Roman" pitchFamily="18" charset="0"/>
                <a:cs typeface="Times New Roman" pitchFamily="18" charset="0"/>
              </a:rPr>
              <a:t> 5x5x5</a:t>
            </a:r>
            <a:r>
              <a:rPr lang="de-DE" sz="1800" b="1" i="1">
                <a:latin typeface="Times New Roman" pitchFamily="18" charset="0"/>
                <a:cs typeface="Times New Roman" pitchFamily="18" charset="0"/>
              </a:rPr>
              <a:t> mm</a:t>
            </a:r>
            <a:r>
              <a:rPr lang="de-DE" sz="1800" b="1" baseline="18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de-DE" sz="1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4ADE3B0-446F-425C-AA78-F8E136C2E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1124744"/>
            <a:ext cx="1806905" cy="2015936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l-GR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= 1.5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 = 13.5 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3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≈190 elements</a:t>
            </a:r>
          </a:p>
          <a:p>
            <a:pPr>
              <a:lnSpc>
                <a:spcPts val="3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baseline="-250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from  0.0004</a:t>
            </a:r>
          </a:p>
          <a:p>
            <a:pPr>
              <a:lnSpc>
                <a:spcPts val="3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to       0.0009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9FD5BD4-300C-4E18-B65D-DE3DBF998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08" y="968"/>
            <a:ext cx="925252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New Wide Aperture Back Scattering Detector ZnS(Ag)/</a:t>
            </a: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LiF, project within the theme 1122 (NEO KS)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B53DFEE-BCB7-489A-B1CA-0A5F857B7360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1117600"/>
            <a:ext cx="6311900" cy="3484563"/>
            <a:chOff x="80" y="536"/>
            <a:chExt cx="4372" cy="2484"/>
          </a:xfrm>
        </p:grpSpPr>
        <p:graphicFrame>
          <p:nvGraphicFramePr>
            <p:cNvPr id="7" name="Object 5">
              <a:extLst>
                <a:ext uri="{FF2B5EF4-FFF2-40B4-BE49-F238E27FC236}">
                  <a16:creationId xmlns:a16="http://schemas.microsoft.com/office/drawing/2014/main" id="{0C265934-8CA6-4A35-965B-92069F16BC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" y="536"/>
            <a:ext cx="4372" cy="2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6" name="TurboCAD-Zeichnung" r:id="rId3" imgW="6943725" imgH="3943350" progId="">
                    <p:embed/>
                  </p:oleObj>
                </mc:Choice>
                <mc:Fallback>
                  <p:oleObj name="TurboCAD-Zeichnung" r:id="rId3" imgW="6943725" imgH="3943350" progId="">
                    <p:embed/>
                    <p:pic>
                      <p:nvPicPr>
                        <p:cNvPr id="614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" y="536"/>
                          <a:ext cx="4372" cy="24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DA765E6-D772-4B1F-B796-84AB74AAF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91"/>
              <a:ext cx="260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</a:t>
              </a:r>
            </a:p>
          </p:txBody>
        </p:sp>
      </p:grpSp>
      <p:grpSp>
        <p:nvGrpSpPr>
          <p:cNvPr id="9" name="Group 1539">
            <a:extLst>
              <a:ext uri="{FF2B5EF4-FFF2-40B4-BE49-F238E27FC236}">
                <a16:creationId xmlns:a16="http://schemas.microsoft.com/office/drawing/2014/main" id="{C11473B5-4038-49A4-90D7-B880BF684FB2}"/>
              </a:ext>
            </a:extLst>
          </p:cNvPr>
          <p:cNvGrpSpPr>
            <a:grpSpLocks/>
          </p:cNvGrpSpPr>
          <p:nvPr/>
        </p:nvGrpSpPr>
        <p:grpSpPr bwMode="auto">
          <a:xfrm>
            <a:off x="7683500" y="3322638"/>
            <a:ext cx="1328738" cy="3351212"/>
            <a:chOff x="4361" y="702"/>
            <a:chExt cx="837" cy="2111"/>
          </a:xfrm>
        </p:grpSpPr>
        <p:sp>
          <p:nvSpPr>
            <p:cNvPr id="10" name="Rectangle 85">
              <a:extLst>
                <a:ext uri="{FF2B5EF4-FFF2-40B4-BE49-F238E27FC236}">
                  <a16:creationId xmlns:a16="http://schemas.microsoft.com/office/drawing/2014/main" id="{C94E5B35-7C68-40F2-8386-DB84A6380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2622"/>
              <a:ext cx="426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1.813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84">
              <a:extLst>
                <a:ext uri="{FF2B5EF4-FFF2-40B4-BE49-F238E27FC236}">
                  <a16:creationId xmlns:a16="http://schemas.microsoft.com/office/drawing/2014/main" id="{68E3746A-6021-4EBC-938C-835B55FDA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2622"/>
              <a:ext cx="41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</a:t>
              </a:r>
            </a:p>
          </p:txBody>
        </p:sp>
        <p:sp>
          <p:nvSpPr>
            <p:cNvPr id="12" name="Rectangle 83">
              <a:extLst>
                <a:ext uri="{FF2B5EF4-FFF2-40B4-BE49-F238E27FC236}">
                  <a16:creationId xmlns:a16="http://schemas.microsoft.com/office/drawing/2014/main" id="{F05F8B1F-FC85-4387-B659-144FC45CF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2430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0.221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82">
              <a:extLst>
                <a:ext uri="{FF2B5EF4-FFF2-40B4-BE49-F238E27FC236}">
                  <a16:creationId xmlns:a16="http://schemas.microsoft.com/office/drawing/2014/main" id="{34FD66A7-28E1-49D8-BCEB-7A8F5DDC7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2430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8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81">
              <a:extLst>
                <a:ext uri="{FF2B5EF4-FFF2-40B4-BE49-F238E27FC236}">
                  <a16:creationId xmlns:a16="http://schemas.microsoft.com/office/drawing/2014/main" id="{DCF71412-E13C-4834-87CF-531A5F6D7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2238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0.202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80">
              <a:extLst>
                <a:ext uri="{FF2B5EF4-FFF2-40B4-BE49-F238E27FC236}">
                  <a16:creationId xmlns:a16="http://schemas.microsoft.com/office/drawing/2014/main" id="{D14AFDB9-3EEB-4312-9FA7-CF3BFDDF4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2238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7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79">
              <a:extLst>
                <a:ext uri="{FF2B5EF4-FFF2-40B4-BE49-F238E27FC236}">
                  <a16:creationId xmlns:a16="http://schemas.microsoft.com/office/drawing/2014/main" id="{8A2CF05E-4624-4631-8185-6D4C9EF66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2046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0.252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78">
              <a:extLst>
                <a:ext uri="{FF2B5EF4-FFF2-40B4-BE49-F238E27FC236}">
                  <a16:creationId xmlns:a16="http://schemas.microsoft.com/office/drawing/2014/main" id="{77D50F34-2816-4B1E-9736-1C82B75E1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2046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6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77">
              <a:extLst>
                <a:ext uri="{FF2B5EF4-FFF2-40B4-BE49-F238E27FC236}">
                  <a16:creationId xmlns:a16="http://schemas.microsoft.com/office/drawing/2014/main" id="{74E95DB4-4920-4483-B8F3-03725D601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854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0.237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76">
              <a:extLst>
                <a:ext uri="{FF2B5EF4-FFF2-40B4-BE49-F238E27FC236}">
                  <a16:creationId xmlns:a16="http://schemas.microsoft.com/office/drawing/2014/main" id="{8FA3704D-D729-4C06-9995-BA60B61F1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1854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5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75">
              <a:extLst>
                <a:ext uri="{FF2B5EF4-FFF2-40B4-BE49-F238E27FC236}">
                  <a16:creationId xmlns:a16="http://schemas.microsoft.com/office/drawing/2014/main" id="{2B1D2333-510D-4268-BF76-56AE3F5F9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662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0.225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74">
              <a:extLst>
                <a:ext uri="{FF2B5EF4-FFF2-40B4-BE49-F238E27FC236}">
                  <a16:creationId xmlns:a16="http://schemas.microsoft.com/office/drawing/2014/main" id="{28E0A3D1-7E89-4F92-84A1-8F4F21FAC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1662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4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73">
              <a:extLst>
                <a:ext uri="{FF2B5EF4-FFF2-40B4-BE49-F238E27FC236}">
                  <a16:creationId xmlns:a16="http://schemas.microsoft.com/office/drawing/2014/main" id="{A9C08E26-3EDE-406F-8DC5-65099FF4E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470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0.216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72">
              <a:extLst>
                <a:ext uri="{FF2B5EF4-FFF2-40B4-BE49-F238E27FC236}">
                  <a16:creationId xmlns:a16="http://schemas.microsoft.com/office/drawing/2014/main" id="{A53EA835-44AC-4401-9499-1156667AE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1470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3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71">
              <a:extLst>
                <a:ext uri="{FF2B5EF4-FFF2-40B4-BE49-F238E27FC236}">
                  <a16:creationId xmlns:a16="http://schemas.microsoft.com/office/drawing/2014/main" id="{75FEED70-85D7-49E1-9C09-782BC0089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278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0.208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0D821413-BCF3-4C22-B1E4-564E688A8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1278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2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69">
              <a:extLst>
                <a:ext uri="{FF2B5EF4-FFF2-40B4-BE49-F238E27FC236}">
                  <a16:creationId xmlns:a16="http://schemas.microsoft.com/office/drawing/2014/main" id="{326A384C-D117-4DE6-8F0F-BC24BAB07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1086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0.202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68">
              <a:extLst>
                <a:ext uri="{FF2B5EF4-FFF2-40B4-BE49-F238E27FC236}">
                  <a16:creationId xmlns:a16="http://schemas.microsoft.com/office/drawing/2014/main" id="{7295100E-C8CF-40DE-A5D5-81F54AB8B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1086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1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67">
              <a:extLst>
                <a:ext uri="{FF2B5EF4-FFF2-40B4-BE49-F238E27FC236}">
                  <a16:creationId xmlns:a16="http://schemas.microsoft.com/office/drawing/2014/main" id="{128D3F00-3E29-439E-8FE3-241634348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894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0.050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204BBA3-B490-4633-ABC5-60188A3A0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894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0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65">
              <a:extLst>
                <a:ext uri="{FF2B5EF4-FFF2-40B4-BE49-F238E27FC236}">
                  <a16:creationId xmlns:a16="http://schemas.microsoft.com/office/drawing/2014/main" id="{44D47027-77C1-40E3-A2A2-8D6956205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702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W, str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E20FFD9B-60AF-482F-ADAC-F2F764345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" y="702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1400" b="1">
                  <a:latin typeface="Times New Roman" pitchFamily="18" charset="0"/>
                  <a:cs typeface="Times New Roman" pitchFamily="18" charset="0"/>
                </a:rPr>
                <a:t>Ring</a:t>
              </a:r>
              <a:endParaRPr lang="de-DE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86">
              <a:extLst>
                <a:ext uri="{FF2B5EF4-FFF2-40B4-BE49-F238E27FC236}">
                  <a16:creationId xmlns:a16="http://schemas.microsoft.com/office/drawing/2014/main" id="{54FF68F1-DF44-4D19-98DF-A3B5BFBA3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702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87">
              <a:extLst>
                <a:ext uri="{FF2B5EF4-FFF2-40B4-BE49-F238E27FC236}">
                  <a16:creationId xmlns:a16="http://schemas.microsoft.com/office/drawing/2014/main" id="{20B632EB-CB93-4514-AF22-5593831DB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813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88">
              <a:extLst>
                <a:ext uri="{FF2B5EF4-FFF2-40B4-BE49-F238E27FC236}">
                  <a16:creationId xmlns:a16="http://schemas.microsoft.com/office/drawing/2014/main" id="{6B8356C4-0F4F-48A7-8B17-DA2AD917E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702"/>
              <a:ext cx="0" cy="211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89">
              <a:extLst>
                <a:ext uri="{FF2B5EF4-FFF2-40B4-BE49-F238E27FC236}">
                  <a16:creationId xmlns:a16="http://schemas.microsoft.com/office/drawing/2014/main" id="{253F2CD4-E955-40A2-867F-622F5E8E1C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8" y="702"/>
              <a:ext cx="0" cy="211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92">
              <a:extLst>
                <a:ext uri="{FF2B5EF4-FFF2-40B4-BE49-F238E27FC236}">
                  <a16:creationId xmlns:a16="http://schemas.microsoft.com/office/drawing/2014/main" id="{CEC7CB92-1DC8-42EC-85FE-4EA7522E07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894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94">
              <a:extLst>
                <a:ext uri="{FF2B5EF4-FFF2-40B4-BE49-F238E27FC236}">
                  <a16:creationId xmlns:a16="http://schemas.microsoft.com/office/drawing/2014/main" id="{3904DFF7-2926-4CE5-B6CC-574197FB4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2" y="702"/>
              <a:ext cx="0" cy="211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98">
              <a:extLst>
                <a:ext uri="{FF2B5EF4-FFF2-40B4-BE49-F238E27FC236}">
                  <a16:creationId xmlns:a16="http://schemas.microsoft.com/office/drawing/2014/main" id="{2C327F94-DD90-41CC-ACCA-9C4D1027F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1086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106">
              <a:extLst>
                <a:ext uri="{FF2B5EF4-FFF2-40B4-BE49-F238E27FC236}">
                  <a16:creationId xmlns:a16="http://schemas.microsoft.com/office/drawing/2014/main" id="{FB5C7F3F-C786-4B44-AA1D-C5DCA78E6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1278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114">
              <a:extLst>
                <a:ext uri="{FF2B5EF4-FFF2-40B4-BE49-F238E27FC236}">
                  <a16:creationId xmlns:a16="http://schemas.microsoft.com/office/drawing/2014/main" id="{BD13ACC8-49FA-42AA-818D-5E064D185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1470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122">
              <a:extLst>
                <a:ext uri="{FF2B5EF4-FFF2-40B4-BE49-F238E27FC236}">
                  <a16:creationId xmlns:a16="http://schemas.microsoft.com/office/drawing/2014/main" id="{2C8A2519-88C5-4830-A645-45CEB15F6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1662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Line 130">
              <a:extLst>
                <a:ext uri="{FF2B5EF4-FFF2-40B4-BE49-F238E27FC236}">
                  <a16:creationId xmlns:a16="http://schemas.microsoft.com/office/drawing/2014/main" id="{413ED632-8424-49B0-AD53-204E36CC8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1854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Line 138">
              <a:extLst>
                <a:ext uri="{FF2B5EF4-FFF2-40B4-BE49-F238E27FC236}">
                  <a16:creationId xmlns:a16="http://schemas.microsoft.com/office/drawing/2014/main" id="{95E7F266-F36E-4048-89D8-BE25361EB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046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146">
              <a:extLst>
                <a:ext uri="{FF2B5EF4-FFF2-40B4-BE49-F238E27FC236}">
                  <a16:creationId xmlns:a16="http://schemas.microsoft.com/office/drawing/2014/main" id="{CFF807B1-E956-4A29-8ED9-B773CC21C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238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Line 154">
              <a:extLst>
                <a:ext uri="{FF2B5EF4-FFF2-40B4-BE49-F238E27FC236}">
                  <a16:creationId xmlns:a16="http://schemas.microsoft.com/office/drawing/2014/main" id="{488432D9-3EC1-4F77-ADEE-0DECD1202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430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Line 162">
              <a:extLst>
                <a:ext uri="{FF2B5EF4-FFF2-40B4-BE49-F238E27FC236}">
                  <a16:creationId xmlns:a16="http://schemas.microsoft.com/office/drawing/2014/main" id="{B662B749-CBD3-4D61-9DE7-0BAFB510A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622"/>
              <a:ext cx="837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1147FC4-5AC7-4E08-A9EB-88D09B00DE50}"/>
              </a:ext>
            </a:extLst>
          </p:cNvPr>
          <p:cNvSpPr txBox="1"/>
          <p:nvPr/>
        </p:nvSpPr>
        <p:spPr>
          <a:xfrm>
            <a:off x="539552" y="630932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Expected increase in the neutron counting rate is ~ 10 times</a:t>
            </a:r>
          </a:p>
        </p:txBody>
      </p:sp>
    </p:spTree>
    <p:extLst>
      <p:ext uri="{BB962C8B-B14F-4D97-AF65-F5344CB8AC3E}">
        <p14:creationId xmlns:p14="http://schemas.microsoft.com/office/powerpoint/2010/main" val="2040445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11542E-E235-4946-BA3F-1D57B6242283}"/>
              </a:ext>
            </a:extLst>
          </p:cNvPr>
          <p:cNvSpPr/>
          <p:nvPr/>
        </p:nvSpPr>
        <p:spPr>
          <a:xfrm>
            <a:off x="1325676" y="-20541"/>
            <a:ext cx="4436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RTD diffractometer </a:t>
            </a:r>
            <a:r>
              <a:rPr lang="en-US" sz="20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for real-time studies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1" descr="RTD9">
            <a:extLst>
              <a:ext uri="{FF2B5EF4-FFF2-40B4-BE49-F238E27FC236}">
                <a16:creationId xmlns:a16="http://schemas.microsoft.com/office/drawing/2014/main" id="{1BA5F5E8-57E2-45C7-95AA-022F27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343701"/>
            <a:ext cx="8667750" cy="3453556"/>
          </a:xfrm>
          <a:prstGeom prst="rect">
            <a:avLst/>
          </a:prstGeom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70342-92D8-486E-81FB-9FB91D134981}"/>
              </a:ext>
            </a:extLst>
          </p:cNvPr>
          <p:cNvSpPr txBox="1"/>
          <p:nvPr/>
        </p:nvSpPr>
        <p:spPr>
          <a:xfrm>
            <a:off x="304800" y="921551"/>
            <a:ext cx="92890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IBR-2: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active core 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moderator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EB566-8A8F-47F3-A6DC-678D1F1070BE}"/>
              </a:ext>
            </a:extLst>
          </p:cNvPr>
          <p:cNvSpPr txBox="1"/>
          <p:nvPr/>
        </p:nvSpPr>
        <p:spPr>
          <a:xfrm>
            <a:off x="1771650" y="3010701"/>
            <a:ext cx="9930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Background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chopper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270F6-15AE-420D-95C3-D92ADF16B868}"/>
              </a:ext>
            </a:extLst>
          </p:cNvPr>
          <p:cNvSpPr txBox="1"/>
          <p:nvPr/>
        </p:nvSpPr>
        <p:spPr>
          <a:xfrm>
            <a:off x="1993900" y="948836"/>
            <a:ext cx="8980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Biological 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shielding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4BC62-93A5-4096-B563-90BD06D3D6F8}"/>
              </a:ext>
            </a:extLst>
          </p:cNvPr>
          <p:cNvSpPr txBox="1"/>
          <p:nvPr/>
        </p:nvSpPr>
        <p:spPr>
          <a:xfrm>
            <a:off x="3178922" y="3215786"/>
            <a:ext cx="10562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6A , 6B beam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splitter</a:t>
            </a:r>
            <a:endParaRPr lang="ru-RU" sz="1200" dirty="0">
              <a:solidFill>
                <a:schemeClr val="tx2"/>
              </a:solidFill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5D99FD7-CCFE-4B93-8E59-A2441816B650}"/>
              </a:ext>
            </a:extLst>
          </p:cNvPr>
          <p:cNvCxnSpPr/>
          <p:nvPr/>
        </p:nvCxnSpPr>
        <p:spPr bwMode="auto">
          <a:xfrm rot="16200000" flipV="1">
            <a:off x="2949575" y="2588426"/>
            <a:ext cx="1066800" cy="2222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C6F9CC-0DFE-4545-BB2A-A64B920AA1B7}"/>
              </a:ext>
            </a:extLst>
          </p:cNvPr>
          <p:cNvSpPr txBox="1"/>
          <p:nvPr/>
        </p:nvSpPr>
        <p:spPr>
          <a:xfrm>
            <a:off x="3860800" y="1482236"/>
            <a:ext cx="8723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Neutron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guide tube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3535F-7B03-464C-AA7E-02D3DFA613CC}"/>
              </a:ext>
            </a:extLst>
          </p:cNvPr>
          <p:cNvSpPr txBox="1"/>
          <p:nvPr/>
        </p:nvSpPr>
        <p:spPr>
          <a:xfrm>
            <a:off x="7047891" y="3217730"/>
            <a:ext cx="12254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2D </a:t>
            </a:r>
            <a:r>
              <a:rPr lang="en-US" sz="1200" dirty="0" err="1">
                <a:solidFill>
                  <a:schemeClr val="tx2"/>
                </a:solidFill>
              </a:rPr>
              <a:t>PSD</a:t>
            </a:r>
            <a:endParaRPr lang="en-US" sz="1200" dirty="0">
              <a:solidFill>
                <a:schemeClr val="tx2"/>
              </a:solidFill>
            </a:endParaRP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on rotating arm</a:t>
            </a:r>
            <a:endParaRPr lang="ru-RU" sz="1200" dirty="0">
              <a:solidFill>
                <a:schemeClr val="tx2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33E3481-C631-48EF-B27F-90C13D750547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H="1" flipV="1">
            <a:off x="7283451" y="2655102"/>
            <a:ext cx="377172" cy="562628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3BF369-59D0-4548-A49C-13ABEAC05FE2}"/>
              </a:ext>
            </a:extLst>
          </p:cNvPr>
          <p:cNvSpPr txBox="1"/>
          <p:nvPr/>
        </p:nvSpPr>
        <p:spPr>
          <a:xfrm>
            <a:off x="4417254" y="663079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Back-scattering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multi-ring detector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7DF73-9382-4C64-A563-A21E599E3A5F}"/>
              </a:ext>
            </a:extLst>
          </p:cNvPr>
          <p:cNvSpPr txBox="1"/>
          <p:nvPr/>
        </p:nvSpPr>
        <p:spPr>
          <a:xfrm>
            <a:off x="7763671" y="2660592"/>
            <a:ext cx="10746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SANS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multi-ring detector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B355F-F321-4DB5-80D5-1FEA3B19055E}"/>
              </a:ext>
            </a:extLst>
          </p:cNvPr>
          <p:cNvSpPr txBox="1"/>
          <p:nvPr/>
        </p:nvSpPr>
        <p:spPr>
          <a:xfrm>
            <a:off x="5816424" y="694437"/>
            <a:ext cx="1130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90° multi-element </a:t>
            </a:r>
          </a:p>
          <a:p>
            <a:pPr algn="ctr"/>
            <a:r>
              <a:rPr lang="en-US" sz="1200" baseline="30000" dirty="0">
                <a:solidFill>
                  <a:schemeClr val="tx2"/>
                </a:solidFill>
              </a:rPr>
              <a:t>3</a:t>
            </a:r>
            <a:r>
              <a:rPr lang="en-US" sz="1200" dirty="0">
                <a:solidFill>
                  <a:schemeClr val="tx2"/>
                </a:solidFill>
              </a:rPr>
              <a:t>He detector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B757B-364C-44DC-8D51-90E5E10A21A1}"/>
              </a:ext>
            </a:extLst>
          </p:cNvPr>
          <p:cNvSpPr txBox="1"/>
          <p:nvPr/>
        </p:nvSpPr>
        <p:spPr>
          <a:xfrm>
            <a:off x="5683250" y="3179364"/>
            <a:ext cx="12057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Central table,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sample position</a:t>
            </a:r>
            <a:endParaRPr lang="ru-RU" sz="1200" dirty="0">
              <a:solidFill>
                <a:schemeClr val="tx2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EABB59A-7C53-4C03-90AE-43367E91227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3330" y="2154686"/>
            <a:ext cx="531118" cy="562521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CFEF9F5-FB79-44A6-B322-18AEB49276FA}"/>
              </a:ext>
            </a:extLst>
          </p:cNvPr>
          <p:cNvCxnSpPr>
            <a:cxnSpLocks/>
          </p:cNvCxnSpPr>
          <p:nvPr/>
        </p:nvCxnSpPr>
        <p:spPr bwMode="auto">
          <a:xfrm>
            <a:off x="5482157" y="1021532"/>
            <a:ext cx="645593" cy="833469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4F114DD-BBFA-460A-A5F7-D029BCA69B95}"/>
              </a:ext>
            </a:extLst>
          </p:cNvPr>
          <p:cNvCxnSpPr>
            <a:cxnSpLocks/>
          </p:cNvCxnSpPr>
          <p:nvPr/>
        </p:nvCxnSpPr>
        <p:spPr bwMode="auto">
          <a:xfrm flipV="1">
            <a:off x="6278518" y="2255051"/>
            <a:ext cx="560432" cy="924313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B8F4EA7-85C5-4BC0-A6F3-3A534BE1EFAE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>
            <a:off x="6381860" y="1340768"/>
            <a:ext cx="457090" cy="532422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9BDC1FF-9C92-4E1E-8F82-5B16BA67FE80}"/>
              </a:ext>
            </a:extLst>
          </p:cNvPr>
          <p:cNvCxnSpPr/>
          <p:nvPr/>
        </p:nvCxnSpPr>
        <p:spPr bwMode="auto">
          <a:xfrm rot="16200000" flipH="1">
            <a:off x="2838450" y="1366051"/>
            <a:ext cx="400050" cy="4000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A9EE4CF-0443-4FF7-AFF7-1B93DAA26FE8}"/>
              </a:ext>
            </a:extLst>
          </p:cNvPr>
          <p:cNvCxnSpPr/>
          <p:nvPr/>
        </p:nvCxnSpPr>
        <p:spPr bwMode="auto">
          <a:xfrm rot="5400000">
            <a:off x="1571625" y="1566076"/>
            <a:ext cx="666750" cy="2667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E90954-5FB4-4024-8286-9D909EAE4E6C}"/>
              </a:ext>
            </a:extLst>
          </p:cNvPr>
          <p:cNvSpPr txBox="1"/>
          <p:nvPr/>
        </p:nvSpPr>
        <p:spPr>
          <a:xfrm>
            <a:off x="4660900" y="1143801"/>
            <a:ext cx="679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Shutter</a:t>
            </a:r>
            <a:endParaRPr lang="ru-RU" sz="1200" dirty="0">
              <a:solidFill>
                <a:schemeClr val="tx2"/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CA3C0D2-C9E7-486A-B7E8-BD2F75B888CD}"/>
              </a:ext>
            </a:extLst>
          </p:cNvPr>
          <p:cNvCxnSpPr/>
          <p:nvPr/>
        </p:nvCxnSpPr>
        <p:spPr bwMode="auto">
          <a:xfrm rot="16200000" flipH="1">
            <a:off x="4705350" y="1499401"/>
            <a:ext cx="577850" cy="3111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" name="Рисунок 23" descr="Zaslonka.jpg">
            <a:extLst>
              <a:ext uri="{FF2B5EF4-FFF2-40B4-BE49-F238E27FC236}">
                <a16:creationId xmlns:a16="http://schemas.microsoft.com/office/drawing/2014/main" id="{2AB6726C-B863-4E52-B81B-FDF630060B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8532" y="2171274"/>
            <a:ext cx="1384718" cy="1624969"/>
          </a:xfrm>
          <a:prstGeom prst="rect">
            <a:avLst/>
          </a:prstGeom>
        </p:spPr>
      </p:pic>
      <p:pic>
        <p:nvPicPr>
          <p:cNvPr id="26" name="Рисунок 25" descr="RTD-Central.jpg">
            <a:extLst>
              <a:ext uri="{FF2B5EF4-FFF2-40B4-BE49-F238E27FC236}">
                <a16:creationId xmlns:a16="http://schemas.microsoft.com/office/drawing/2014/main" id="{C9748CA1-AE1E-4515-AD3A-FDB6789EF1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3115" y="30599"/>
            <a:ext cx="2146074" cy="1742326"/>
          </a:xfrm>
          <a:prstGeom prst="rect">
            <a:avLst/>
          </a:prstGeom>
        </p:spPr>
      </p:pic>
      <p:sp>
        <p:nvSpPr>
          <p:cNvPr id="34" name="Text Box 7">
            <a:extLst>
              <a:ext uri="{FF2B5EF4-FFF2-40B4-BE49-F238E27FC236}">
                <a16:creationId xmlns:a16="http://schemas.microsoft.com/office/drawing/2014/main" id="{F321F353-DA9B-4BFB-B0FA-01D6F49BA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85" y="3784219"/>
            <a:ext cx="3041037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flux at sample position: 5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                                   2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 =156-170</a:t>
            </a:r>
            <a:r>
              <a:rPr lang="en-US" sz="16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 d/d  0.01                   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 =10</a:t>
            </a:r>
            <a:r>
              <a:rPr lang="en-US" sz="16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 d/d  0.05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D-spacing range: 1 - 80 Å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Typical measurement times: 0.5 – 10 min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E4FE3F5-8B8A-4C9C-A890-0ED8CE4E8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967" y="3877454"/>
            <a:ext cx="4305300" cy="2695467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912DC7C-9538-45CC-B5DA-4480BE32B0EA}"/>
              </a:ext>
            </a:extLst>
          </p:cNvPr>
          <p:cNvSpPr/>
          <p:nvPr/>
        </p:nvSpPr>
        <p:spPr>
          <a:xfrm>
            <a:off x="115027" y="6081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Parameters comparable with dedicated instruments in other leading neutron centers (SNS, J-PARC, ILL)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B59D6D1-E8E6-4A68-A701-D048E06E1900}"/>
              </a:ext>
            </a:extLst>
          </p:cNvPr>
          <p:cNvSpPr/>
          <p:nvPr/>
        </p:nvSpPr>
        <p:spPr>
          <a:xfrm>
            <a:off x="3133252" y="4264526"/>
            <a:ext cx="19468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 - range: 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10 - 300 K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300 – 1000 K</a:t>
            </a:r>
          </a:p>
          <a:p>
            <a:pPr eaLnBrk="1" hangingPunct="1">
              <a:spcBef>
                <a:spcPct val="50000"/>
              </a:spcBef>
            </a:pP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1519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2799</Words>
  <Application>Microsoft Office PowerPoint</Application>
  <PresentationFormat>Экран (4:3)</PresentationFormat>
  <Paragraphs>532</Paragraphs>
  <Slides>34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8</vt:i4>
      </vt:variant>
      <vt:variant>
        <vt:lpstr>Заголовки слайдов</vt:lpstr>
      </vt:variant>
      <vt:variant>
        <vt:i4>34</vt:i4>
      </vt:variant>
    </vt:vector>
  </HeadingPairs>
  <TitlesOfParts>
    <vt:vector size="52" baseType="lpstr">
      <vt:lpstr>宋体</vt:lpstr>
      <vt:lpstr>宋体</vt:lpstr>
      <vt:lpstr>Arial</vt:lpstr>
      <vt:lpstr>Arial Unicode MS</vt:lpstr>
      <vt:lpstr>Calibri</vt:lpstr>
      <vt:lpstr>NTTimes/Cyrillic</vt:lpstr>
      <vt:lpstr>Symbol</vt:lpstr>
      <vt:lpstr>Tahoma</vt:lpstr>
      <vt:lpstr>Times New Roman</vt:lpstr>
      <vt:lpstr>Тема Office</vt:lpstr>
      <vt:lpstr>CorelDRAW.Graphic.13</vt:lpstr>
      <vt:lpstr>CorelDRAW</vt:lpstr>
      <vt:lpstr>Plot Document</vt:lpstr>
      <vt:lpstr>TurboCAD-Zeichnung</vt:lpstr>
      <vt:lpstr>CorelDraw.Graphic.6</vt:lpstr>
      <vt:lpstr>Graph</vt:lpstr>
      <vt:lpstr>Designer Drawing</vt:lpstr>
      <vt:lpstr>Origin 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Reconstruction of the REFLEX Reflectometer into Spin Echo Small Angle Neutron Scattering Spectrometer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Work</cp:lastModifiedBy>
  <cp:revision>206</cp:revision>
  <dcterms:created xsi:type="dcterms:W3CDTF">2012-04-20T06:22:24Z</dcterms:created>
  <dcterms:modified xsi:type="dcterms:W3CDTF">2018-01-19T12:45:08Z</dcterms:modified>
</cp:coreProperties>
</file>