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6" r:id="rId3"/>
    <p:sldId id="295" r:id="rId4"/>
    <p:sldId id="292" r:id="rId5"/>
    <p:sldId id="281" r:id="rId6"/>
    <p:sldId id="294" r:id="rId7"/>
    <p:sldId id="296" r:id="rId8"/>
    <p:sldId id="293" r:id="rId9"/>
    <p:sldId id="263" r:id="rId10"/>
    <p:sldId id="297" r:id="rId11"/>
    <p:sldId id="290" r:id="rId12"/>
    <p:sldId id="298" r:id="rId13"/>
    <p:sldId id="299" r:id="rId14"/>
    <p:sldId id="285" r:id="rId15"/>
    <p:sldId id="280" r:id="rId16"/>
    <p:sldId id="30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5D561-3580-41DA-B011-38301829C3B8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4C5C8-5BB5-4E59-9F27-1E0EA7FEC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87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4C5C8-5BB5-4E59-9F27-1E0EA7FECD7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78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pl-PL" smtClean="0"/>
              <a:t>10 years ING,  Kraków 2018-03-01</a:t>
            </a:r>
            <a:endParaRPr lang="en-GB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4AB120-7FC8-400C-B7CB-F42E0FD970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pl-PL" smtClean="0"/>
              <a:t>10 years ING,  Kraków 2018-03-01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AB120-7FC8-400C-B7CB-F42E0FD970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pl-PL" smtClean="0"/>
              <a:t>10 years ING,  Kraków 2018-03-01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AB120-7FC8-400C-B7CB-F42E0FD970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DF4A3-0CF7-4A74-93A5-8DDA5261623A}" type="slidenum">
              <a:rPr lang="pl-PL" altLang="en-US">
                <a:solidFill>
                  <a:srgbClr val="000000"/>
                </a:solidFill>
              </a:rPr>
              <a:pPr/>
              <a:t>‹#›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3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2EE93-B49A-4C8B-B6A2-3E5DE6E3F4CF}" type="slidenum">
              <a:rPr lang="pl-PL" altLang="en-US">
                <a:solidFill>
                  <a:srgbClr val="000000"/>
                </a:solidFill>
              </a:rPr>
              <a:pPr/>
              <a:t>‹#›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80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C3DFA-0BA2-4C8E-8664-66C0CC129A05}" type="slidenum">
              <a:rPr lang="pl-PL" altLang="en-US">
                <a:solidFill>
                  <a:srgbClr val="000000"/>
                </a:solidFill>
              </a:rPr>
              <a:pPr/>
              <a:t>‹#›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51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1193B-4658-4CE2-AE51-A8DB06890126}" type="slidenum">
              <a:rPr lang="pl-PL" altLang="en-US">
                <a:solidFill>
                  <a:srgbClr val="000000"/>
                </a:solidFill>
              </a:rPr>
              <a:pPr/>
              <a:t>‹#›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64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60F4B-AD6C-4550-9372-D67593AE28E3}" type="slidenum">
              <a:rPr lang="pl-PL" altLang="en-US">
                <a:solidFill>
                  <a:srgbClr val="000000"/>
                </a:solidFill>
              </a:rPr>
              <a:pPr/>
              <a:t>‹#›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21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95810-CF1E-466E-A856-5A8245C601D4}" type="slidenum">
              <a:rPr lang="pl-PL" altLang="en-US">
                <a:solidFill>
                  <a:srgbClr val="000000"/>
                </a:solidFill>
              </a:rPr>
              <a:pPr/>
              <a:t>‹#›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49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1DB80-AEFE-47EC-8E8C-B3054EA58E23}" type="slidenum">
              <a:rPr lang="pl-PL" altLang="en-US">
                <a:solidFill>
                  <a:srgbClr val="000000"/>
                </a:solidFill>
              </a:rPr>
              <a:pPr/>
              <a:t>‹#›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37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72C5A-9307-474A-98E9-F1AEA905D8AF}" type="slidenum">
              <a:rPr lang="pl-PL" altLang="en-US">
                <a:solidFill>
                  <a:srgbClr val="000000"/>
                </a:solidFill>
              </a:rPr>
              <a:pPr/>
              <a:t>‹#›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2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pl-PL" smtClean="0"/>
              <a:t>10 years ING,  Kraków 2018-03-01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AB120-7FC8-400C-B7CB-F42E0FD9706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247C5-A14B-4E33-8086-C62108BDB167}" type="slidenum">
              <a:rPr lang="pl-PL" altLang="en-US">
                <a:solidFill>
                  <a:srgbClr val="000000"/>
                </a:solidFill>
              </a:rPr>
              <a:pPr/>
              <a:t>‹#›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61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DC9B6-7B7B-4B9B-B615-A6BD44EEA26F}" type="slidenum">
              <a:rPr lang="pl-PL" altLang="en-US">
                <a:solidFill>
                  <a:srgbClr val="000000"/>
                </a:solidFill>
              </a:rPr>
              <a:pPr/>
              <a:t>‹#›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05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649AC-7622-4D95-A9EF-A66340E4EBE7}" type="slidenum">
              <a:rPr lang="pl-PL" altLang="en-US">
                <a:solidFill>
                  <a:srgbClr val="000000"/>
                </a:solidFill>
              </a:rPr>
              <a:pPr/>
              <a:t>‹#›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51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2437DF-87BD-4E9B-9B94-C15F91D81BF4}" type="slidenum">
              <a:rPr lang="pl-PL" altLang="en-US">
                <a:solidFill>
                  <a:srgbClr val="000000"/>
                </a:solidFill>
              </a:rPr>
              <a:pPr/>
              <a:t>‹#›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1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pl-PL" smtClean="0"/>
              <a:t>10 years ING,  Kraków 2018-03-01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AB120-7FC8-400C-B7CB-F42E0FD9706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pl-PL" smtClean="0"/>
              <a:t>10 years ING,  Kraków 2018-03-01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AB120-7FC8-400C-B7CB-F42E0FD9706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pl-PL" smtClean="0"/>
              <a:t>10 years ING,  Kraków 2018-03-01</a:t>
            </a:r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AB120-7FC8-400C-B7CB-F42E0FD9706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pl-PL" smtClean="0"/>
              <a:t>10 years ING,  Kraków 2018-03-01</a:t>
            </a:r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AB120-7FC8-400C-B7CB-F42E0FD9706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pl-PL" smtClean="0"/>
              <a:t>10 years ING,  Kraków 2018-03-01</a:t>
            </a:r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AB120-7FC8-400C-B7CB-F42E0FD970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pl-PL" smtClean="0"/>
              <a:t>10 years ING,  Kraków 2018-03-01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AB120-7FC8-400C-B7CB-F42E0FD9706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pl-PL" smtClean="0"/>
              <a:t>10 years ING,  Kraków 2018-03-01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4AB120-7FC8-400C-B7CB-F42E0FD9706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pl-PL" smtClean="0"/>
              <a:t>10 years ING,  Kraków 2018-03-01</a:t>
            </a:r>
            <a:endParaRPr lang="en-GB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4AB120-7FC8-400C-B7CB-F42E0FD9706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style wzorca tekstu</a:t>
            </a:r>
          </a:p>
          <a:p>
            <a:pPr lvl="1"/>
            <a:r>
              <a:rPr lang="pl-PL" altLang="en-US" smtClean="0"/>
              <a:t>Drugi poziom</a:t>
            </a:r>
          </a:p>
          <a:p>
            <a:pPr lvl="2"/>
            <a:r>
              <a:rPr lang="pl-PL" altLang="en-US" smtClean="0"/>
              <a:t>Trzeci poziom</a:t>
            </a:r>
          </a:p>
          <a:p>
            <a:pPr lvl="3"/>
            <a:r>
              <a:rPr lang="pl-PL" altLang="en-US" smtClean="0"/>
              <a:t>Czwarty poziom</a:t>
            </a:r>
          </a:p>
          <a:p>
            <a:pPr lvl="4"/>
            <a:r>
              <a:rPr lang="pl-PL" altLang="en-US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pl-PL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pl-PL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fld id="{B7134843-0ACD-4250-90F3-3B91E3E96315}" type="slidenum">
              <a:rPr lang="pl-PL" alt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pl-PL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mailto:Edyta.Lokas@ifj.edu.pl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etscherarchiv.de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T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75964" y="1312094"/>
            <a:ext cx="9295928" cy="297976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effectLst/>
              </a:rPr>
              <a:t>HIGH </a:t>
            </a:r>
            <a:r>
              <a:rPr lang="en-US" sz="3600" dirty="0">
                <a:effectLst/>
              </a:rPr>
              <a:t>AIRBORNE RADIOACTIVITY IN TERRESTRIAL ENVIRONMENTS OF ARCTIC </a:t>
            </a:r>
            <a:r>
              <a:rPr lang="en-US" sz="3600" dirty="0" smtClean="0">
                <a:effectLst/>
              </a:rPr>
              <a:t>REGION</a:t>
            </a:r>
            <a:r>
              <a:rPr lang="pl-PL" sz="3600" dirty="0" smtClean="0">
                <a:effectLst/>
              </a:rPr>
              <a:t/>
            </a:r>
            <a:br>
              <a:rPr lang="pl-PL" sz="3600" dirty="0" smtClean="0">
                <a:effectLst/>
              </a:rPr>
            </a:br>
            <a:r>
              <a:rPr lang="en-GB" dirty="0">
                <a:effectLst/>
              </a:rPr>
              <a:t/>
            </a:r>
            <a:br>
              <a:rPr lang="en-GB" dirty="0">
                <a:effectLst/>
              </a:rPr>
            </a:br>
            <a:r>
              <a:rPr lang="pl-PL" sz="2000" u="sng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Łokas</a:t>
            </a:r>
            <a:r>
              <a:rPr lang="pl-PL" sz="2000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pl-PL" sz="2000" u="sng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Zagórski P.</a:t>
            </a:r>
            <a:r>
              <a:rPr lang="pl-PL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Sobota I.</a:t>
            </a:r>
            <a:r>
              <a:rPr lang="pl-PL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Zawierucha K.</a:t>
            </a:r>
            <a:r>
              <a:rPr lang="pl-PL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Pawłowski Ł.</a:t>
            </a:r>
            <a:r>
              <a:rPr lang="pl-PL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Singh SM.</a:t>
            </a:r>
            <a:r>
              <a:rPr lang="pl-PL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Ziaja </a:t>
            </a:r>
            <a:r>
              <a: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W.</a:t>
            </a:r>
            <a:r>
              <a:rPr lang="pl-PL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Gaca P.</a:t>
            </a:r>
            <a:r>
              <a:rPr lang="pl-PL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0" y="64484"/>
            <a:ext cx="1043268" cy="93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027392" y="6381328"/>
            <a:ext cx="3499208" cy="365760"/>
          </a:xfrm>
        </p:spPr>
        <p:txBody>
          <a:bodyPr/>
          <a:lstStyle/>
          <a:p>
            <a: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BIOMAP 8, DUBNA 2018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B120-7FC8-400C-B7CB-F42E0FD9706D}" type="slidenum">
              <a:rPr lang="en-GB" smtClean="0"/>
              <a:t>1</a:t>
            </a:fld>
            <a:endParaRPr lang="en-GB"/>
          </a:p>
        </p:txBody>
      </p:sp>
      <p:sp>
        <p:nvSpPr>
          <p:cNvPr id="4" name="pole tekstowe 3"/>
          <p:cNvSpPr txBox="1"/>
          <p:nvPr/>
        </p:nvSpPr>
        <p:spPr>
          <a:xfrm>
            <a:off x="0" y="4293096"/>
            <a:ext cx="9144000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Nuclear Physics, Polish Academy of Sciences, </a:t>
            </a: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Krakow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Edyta.Lokas@ifj.edu.pl</a:t>
            </a: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 Curie Sklodowska University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Lublin, Poland</a:t>
            </a: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Nicholas Copernicus University, 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Toruń</a:t>
            </a:r>
            <a:r>
              <a:rPr lang="cs-CZ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Poland</a:t>
            </a: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Mickiewicz University in </a:t>
            </a:r>
            <a:r>
              <a:rPr lang="en-GB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Poland</a:t>
            </a:r>
          </a:p>
          <a:p>
            <a:r>
              <a:rPr lang="en-GB" sz="1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Wrocław</a:t>
            </a: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Wrocław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Poland</a:t>
            </a:r>
          </a:p>
          <a:p>
            <a:r>
              <a:rPr lang="en-GB" sz="14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 System Science Organisation, National Centre for Antarctic and Ocean Research, </a:t>
            </a: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  </a:t>
            </a: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Jagiellonian University in </a:t>
            </a: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Cracow,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Kraków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Poland.</a:t>
            </a:r>
          </a:p>
          <a:p>
            <a:r>
              <a:rPr lang="en-GB" sz="14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Southampton, Southampton, United Kingdom</a:t>
            </a: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47"/>
            <a:ext cx="2016224" cy="70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5744"/>
            <a:ext cx="720080" cy="6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394" y="77012"/>
            <a:ext cx="1080120" cy="67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9" descr="Image result for uniwersytet wrocławsk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675"/>
            <a:ext cx="1459940" cy="69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Łącznik prostoliniowy 11"/>
          <p:cNvCxnSpPr/>
          <p:nvPr/>
        </p:nvCxnSpPr>
        <p:spPr>
          <a:xfrm flipV="1">
            <a:off x="0" y="984328"/>
            <a:ext cx="9144000" cy="70808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53" descr="Image result for National Centre for Antarctic and Ocean Research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52" y="23010"/>
            <a:ext cx="973097" cy="80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1" descr="Godł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-56673"/>
            <a:ext cx="576064" cy="96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5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B120-7FC8-400C-B7CB-F42E0FD9706D}" type="slidenum">
              <a:rPr lang="en-GB" smtClean="0"/>
              <a:t>10</a:t>
            </a:fld>
            <a:endParaRPr lang="en-GB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-609"/>
            <a:ext cx="8229600" cy="477281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251520" y="476672"/>
            <a:ext cx="864096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8991"/>
            <a:ext cx="5360885" cy="302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" y="3806822"/>
            <a:ext cx="537313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oliniowy 9"/>
          <p:cNvCxnSpPr/>
          <p:nvPr/>
        </p:nvCxnSpPr>
        <p:spPr>
          <a:xfrm>
            <a:off x="971600" y="3068960"/>
            <a:ext cx="51845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/>
          <p:nvPr/>
        </p:nvCxnSpPr>
        <p:spPr>
          <a:xfrm>
            <a:off x="971600" y="6237312"/>
            <a:ext cx="51845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5856210" y="2730406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pl-PL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tundra </a:t>
            </a:r>
            <a:r>
              <a:rPr lang="pl-PL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soils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856210" y="5873814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pl-PL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tundra </a:t>
            </a:r>
            <a:r>
              <a:rPr lang="pl-PL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soils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Łącznik prostoliniowy 18"/>
          <p:cNvCxnSpPr/>
          <p:nvPr/>
        </p:nvCxnSpPr>
        <p:spPr>
          <a:xfrm>
            <a:off x="3995936" y="4293096"/>
            <a:ext cx="507595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4"/>
          <p:cNvSpPr txBox="1">
            <a:spLocks noChangeArrowheads="1"/>
          </p:cNvSpPr>
          <p:nvPr/>
        </p:nvSpPr>
        <p:spPr bwMode="auto">
          <a:xfrm>
            <a:off x="5898432" y="577417"/>
            <a:ext cx="3250134" cy="156966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pl-PL" sz="16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pl-PL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proglacial </a:t>
            </a:r>
            <a:r>
              <a:rPr lang="pl-PL" sz="16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pl-PL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pl-PL" sz="16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glacier</a:t>
            </a:r>
            <a:r>
              <a:rPr lang="pl-PL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6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Arctic</a:t>
            </a:r>
            <a:r>
              <a:rPr lang="pl-PL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 – 3,300 </a:t>
            </a:r>
            <a:r>
              <a:rPr lang="pl-PL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Bq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/kg (max </a:t>
            </a:r>
            <a:r>
              <a:rPr lang="pl-PL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pl-PL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Tundra </a:t>
            </a:r>
            <a:r>
              <a:rPr lang="pl-PL" sz="16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pl-PL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6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Arctic</a:t>
            </a:r>
            <a:r>
              <a:rPr lang="pl-PL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r>
              <a:rPr lang="pl-PL" sz="16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 </a:t>
            </a:r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 </a:t>
            </a:r>
            <a:r>
              <a:rPr lang="pl-PL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Bq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/kg</a:t>
            </a:r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(max </a:t>
            </a:r>
            <a:r>
              <a:rPr lang="pl-PL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5901975" y="3806822"/>
            <a:ext cx="3169916" cy="206210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pl-PL" sz="16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pl-PL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proglacial </a:t>
            </a:r>
            <a:r>
              <a:rPr lang="pl-PL" sz="16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pl-PL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pl-PL" sz="16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glacier</a:t>
            </a:r>
            <a:r>
              <a:rPr lang="pl-PL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6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Arctic</a:t>
            </a:r>
            <a:r>
              <a:rPr lang="pl-PL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239+240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–20 </a:t>
            </a:r>
            <a:r>
              <a:rPr lang="pl-PL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Bq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/kg (max </a:t>
            </a:r>
            <a:r>
              <a:rPr lang="pl-PL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Tundra </a:t>
            </a:r>
            <a:r>
              <a:rPr lang="pl-PL" sz="16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pl-PL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6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Arctic</a:t>
            </a:r>
            <a:r>
              <a:rPr lang="pl-PL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r>
              <a:rPr lang="pl-PL" sz="1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239+240</a:t>
            </a:r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4.8 </a:t>
            </a:r>
            <a:r>
              <a:rPr lang="pl-PL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Bq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/kg</a:t>
            </a:r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(max </a:t>
            </a:r>
            <a:r>
              <a:rPr lang="pl-PL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5652019" cy="318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64"/>
          <p:cNvSpPr txBox="1">
            <a:spLocks noChangeArrowheads="1"/>
          </p:cNvSpPr>
          <p:nvPr/>
        </p:nvSpPr>
        <p:spPr bwMode="auto">
          <a:xfrm>
            <a:off x="251520" y="4476568"/>
            <a:ext cx="3601870" cy="178510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pl-PL" sz="16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pl-PL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proglacial </a:t>
            </a:r>
            <a:r>
              <a:rPr lang="pl-PL" sz="16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pl-PL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pl-PL" sz="16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glacier</a:t>
            </a:r>
            <a:r>
              <a:rPr lang="pl-PL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6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Arctic</a:t>
            </a:r>
            <a:r>
              <a:rPr lang="pl-PL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 – 620 </a:t>
            </a:r>
            <a:r>
              <a:rPr lang="pl-PL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Bq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/kg (max </a:t>
            </a:r>
            <a:r>
              <a:rPr lang="pl-PL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Tundra </a:t>
            </a:r>
            <a:r>
              <a:rPr lang="pl-PL" sz="16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pl-PL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6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Arctic</a:t>
            </a:r>
            <a:r>
              <a:rPr lang="pl-PL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r>
              <a:rPr lang="pl-PL" sz="1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 – 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 </a:t>
            </a:r>
            <a:r>
              <a:rPr lang="pl-PL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Bq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/kg</a:t>
            </a:r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(max </a:t>
            </a:r>
            <a:r>
              <a:rPr lang="pl-PL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Łącznik prostoliniowy 19"/>
          <p:cNvCxnSpPr/>
          <p:nvPr/>
        </p:nvCxnSpPr>
        <p:spPr>
          <a:xfrm>
            <a:off x="3941625" y="4293096"/>
            <a:ext cx="51845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75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B120-7FC8-400C-B7CB-F42E0FD9706D}" type="slidenum">
              <a:rPr lang="en-GB" smtClean="0"/>
              <a:t>11</a:t>
            </a:fld>
            <a:endParaRPr lang="en-GB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 OF CONTAMINATION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251520" y="620688"/>
            <a:ext cx="864096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488"/>
            <a:ext cx="4847575" cy="370954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52447"/>
            <a:ext cx="4891216" cy="374293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36912"/>
            <a:ext cx="5242436" cy="401170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0392" y="6484694"/>
            <a:ext cx="278794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Łokas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2016, 2017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B120-7FC8-400C-B7CB-F42E0FD9706D}" type="slidenum">
              <a:rPr lang="en-GB" smtClean="0"/>
              <a:t>12</a:t>
            </a:fld>
            <a:endParaRPr lang="en-GB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97648"/>
            <a:ext cx="4788590" cy="366440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3639"/>
            <a:ext cx="4982019" cy="381242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05" y="1988840"/>
            <a:ext cx="5921129" cy="45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9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559" y="574626"/>
            <a:ext cx="9137441" cy="5328592"/>
          </a:xfrm>
        </p:spPr>
        <p:txBody>
          <a:bodyPr>
            <a:noAutofit/>
          </a:bodyPr>
          <a:lstStyle/>
          <a:p>
            <a:pPr marL="109728" indent="0" algn="just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None/>
              <a:tabLst>
                <a:tab pos="551033" algn="l"/>
                <a:tab pos="646738" algn="l"/>
                <a:tab pos="1057113" algn="l"/>
                <a:tab pos="1467486" algn="l"/>
                <a:tab pos="1877862" algn="l"/>
                <a:tab pos="2288235" algn="l"/>
                <a:tab pos="2698610" algn="l"/>
                <a:tab pos="3108983" algn="l"/>
                <a:tab pos="3519359" algn="l"/>
                <a:tab pos="3929732" algn="l"/>
                <a:tab pos="4340107" algn="l"/>
                <a:tab pos="4750480" algn="l"/>
                <a:tab pos="5160856" algn="l"/>
                <a:tab pos="5571229" algn="l"/>
                <a:tab pos="5981604" algn="l"/>
                <a:tab pos="6391978" algn="l"/>
                <a:tab pos="6802353" algn="l"/>
                <a:tab pos="7212726" algn="l"/>
                <a:tab pos="7623101" algn="l"/>
                <a:tab pos="8033475" algn="l"/>
                <a:tab pos="8443850" algn="l"/>
              </a:tabLst>
              <a:defRPr/>
            </a:pP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1.T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activity concentrations of airborne </a:t>
            </a:r>
            <a:endParaRPr lang="pl-PL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None/>
              <a:tabLst>
                <a:tab pos="551033" algn="l"/>
                <a:tab pos="646738" algn="l"/>
                <a:tab pos="1057113" algn="l"/>
                <a:tab pos="1467486" algn="l"/>
                <a:tab pos="1877862" algn="l"/>
                <a:tab pos="2288235" algn="l"/>
                <a:tab pos="2698610" algn="l"/>
                <a:tab pos="3108983" algn="l"/>
                <a:tab pos="3519359" algn="l"/>
                <a:tab pos="3929732" algn="l"/>
                <a:tab pos="4340107" algn="l"/>
                <a:tab pos="4750480" algn="l"/>
                <a:tab pos="5160856" algn="l"/>
                <a:tab pos="5571229" algn="l"/>
                <a:tab pos="5981604" algn="l"/>
                <a:tab pos="6391978" algn="l"/>
                <a:tab pos="6802353" algn="l"/>
                <a:tab pos="7212726" algn="l"/>
                <a:tab pos="7623101" algn="l"/>
                <a:tab pos="8033475" algn="l"/>
                <a:tab pos="8443850" algn="l"/>
              </a:tabLst>
              <a:defRPr/>
            </a:pP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radionuclides </a:t>
            </a:r>
            <a:r>
              <a:rPr lang="en-GB" sz="2000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</a:t>
            </a:r>
            <a:r>
              <a:rPr lang="pl-PL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isotopes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000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investigated</a:t>
            </a: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</a:p>
          <a:p>
            <a:pPr marL="109728" indent="0" algn="just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None/>
              <a:tabLst>
                <a:tab pos="551033" algn="l"/>
                <a:tab pos="646738" algn="l"/>
                <a:tab pos="1057113" algn="l"/>
                <a:tab pos="1467486" algn="l"/>
                <a:tab pos="1877862" algn="l"/>
                <a:tab pos="2288235" algn="l"/>
                <a:tab pos="2698610" algn="l"/>
                <a:tab pos="3108983" algn="l"/>
                <a:tab pos="3519359" algn="l"/>
                <a:tab pos="3929732" algn="l"/>
                <a:tab pos="4340107" algn="l"/>
                <a:tab pos="4750480" algn="l"/>
                <a:tab pos="5160856" algn="l"/>
                <a:tab pos="5571229" algn="l"/>
                <a:tab pos="5981604" algn="l"/>
                <a:tab pos="6391978" algn="l"/>
                <a:tab pos="6802353" algn="l"/>
                <a:tab pos="7212726" algn="l"/>
                <a:tab pos="7623101" algn="l"/>
                <a:tab pos="8033475" algn="l"/>
                <a:tab pos="8443850" algn="l"/>
              </a:tabLst>
              <a:defRPr/>
            </a:pP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southern part of Spitsbergen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None/>
              <a:tabLst>
                <a:tab pos="551033" algn="l"/>
                <a:tab pos="646738" algn="l"/>
                <a:tab pos="1057113" algn="l"/>
                <a:tab pos="1467486" algn="l"/>
                <a:tab pos="1877862" algn="l"/>
                <a:tab pos="2288235" algn="l"/>
                <a:tab pos="2698610" algn="l"/>
                <a:tab pos="3108983" algn="l"/>
                <a:tab pos="3519359" algn="l"/>
                <a:tab pos="3929732" algn="l"/>
                <a:tab pos="4340107" algn="l"/>
                <a:tab pos="4750480" algn="l"/>
                <a:tab pos="5160856" algn="l"/>
                <a:tab pos="5571229" algn="l"/>
                <a:tab pos="5981604" algn="l"/>
                <a:tab pos="6391978" algn="l"/>
                <a:tab pos="6802353" algn="l"/>
                <a:tab pos="7212726" algn="l"/>
                <a:tab pos="7623101" algn="l"/>
                <a:tab pos="8033475" algn="l"/>
                <a:tab pos="8443850" algn="l"/>
              </a:tabLst>
              <a:defRPr/>
            </a:pPr>
            <a:endParaRPr lang="pl-PL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None/>
              <a:tabLst>
                <a:tab pos="551033" algn="l"/>
                <a:tab pos="646738" algn="l"/>
                <a:tab pos="1057113" algn="l"/>
                <a:tab pos="1467486" algn="l"/>
                <a:tab pos="1877862" algn="l"/>
                <a:tab pos="2288235" algn="l"/>
                <a:tab pos="2698610" algn="l"/>
                <a:tab pos="3108983" algn="l"/>
                <a:tab pos="3519359" algn="l"/>
                <a:tab pos="3929732" algn="l"/>
                <a:tab pos="4340107" algn="l"/>
                <a:tab pos="4750480" algn="l"/>
                <a:tab pos="5160856" algn="l"/>
                <a:tab pos="5571229" algn="l"/>
                <a:tab pos="5981604" algn="l"/>
                <a:tab pos="6391978" algn="l"/>
                <a:tab pos="6802353" algn="l"/>
                <a:tab pos="7212726" algn="l"/>
                <a:tab pos="7623101" algn="l"/>
                <a:tab pos="8033475" algn="l"/>
                <a:tab pos="8443850" algn="l"/>
              </a:tabLst>
              <a:defRPr/>
            </a:pP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 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concentrations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airborne 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radionuclides</a:t>
            </a:r>
            <a:endParaRPr lang="pl-PL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None/>
              <a:tabLst>
                <a:tab pos="551033" algn="l"/>
                <a:tab pos="646738" algn="l"/>
                <a:tab pos="1057113" algn="l"/>
                <a:tab pos="1467486" algn="l"/>
                <a:tab pos="1877862" algn="l"/>
                <a:tab pos="2288235" algn="l"/>
                <a:tab pos="2698610" algn="l"/>
                <a:tab pos="3108983" algn="l"/>
                <a:tab pos="3519359" algn="l"/>
                <a:tab pos="3929732" algn="l"/>
                <a:tab pos="4340107" algn="l"/>
                <a:tab pos="4750480" algn="l"/>
                <a:tab pos="5160856" algn="l"/>
                <a:tab pos="5571229" algn="l"/>
                <a:tab pos="5981604" algn="l"/>
                <a:tab pos="6391978" algn="l"/>
                <a:tab pos="6802353" algn="l"/>
                <a:tab pos="7212726" algn="l"/>
                <a:tab pos="7623101" algn="l"/>
                <a:tab pos="8033475" algn="l"/>
                <a:tab pos="8443850" algn="l"/>
              </a:tabLst>
              <a:defRPr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cryoconite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samples </a:t>
            </a:r>
            <a:r>
              <a:rPr lang="pl-PL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exeed</a:t>
            </a: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concentrations</a:t>
            </a: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9728" indent="0" algn="just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None/>
              <a:tabLst>
                <a:tab pos="551033" algn="l"/>
                <a:tab pos="646738" algn="l"/>
                <a:tab pos="1057113" algn="l"/>
                <a:tab pos="1467486" algn="l"/>
                <a:tab pos="1877862" algn="l"/>
                <a:tab pos="2288235" algn="l"/>
                <a:tab pos="2698610" algn="l"/>
                <a:tab pos="3108983" algn="l"/>
                <a:tab pos="3519359" algn="l"/>
                <a:tab pos="3929732" algn="l"/>
                <a:tab pos="4340107" algn="l"/>
                <a:tab pos="4750480" algn="l"/>
                <a:tab pos="5160856" algn="l"/>
                <a:tab pos="5571229" algn="l"/>
                <a:tab pos="5981604" algn="l"/>
                <a:tab pos="6391978" algn="l"/>
                <a:tab pos="6802353" algn="l"/>
                <a:tab pos="7212726" algn="l"/>
                <a:tab pos="7623101" algn="l"/>
                <a:tab pos="8033475" algn="l"/>
                <a:tab pos="8443850" algn="l"/>
              </a:tabLst>
              <a:defRPr/>
            </a:pP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Arctic</a:t>
            </a: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peats</a:t>
            </a: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soils</a:t>
            </a: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lakes</a:t>
            </a: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comparable</a:t>
            </a: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9728" indent="0" algn="just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None/>
              <a:tabLst>
                <a:tab pos="551033" algn="l"/>
                <a:tab pos="646738" algn="l"/>
                <a:tab pos="1057113" algn="l"/>
                <a:tab pos="1467486" algn="l"/>
                <a:tab pos="1877862" algn="l"/>
                <a:tab pos="2288235" algn="l"/>
                <a:tab pos="2698610" algn="l"/>
                <a:tab pos="3108983" algn="l"/>
                <a:tab pos="3519359" algn="l"/>
                <a:tab pos="3929732" algn="l"/>
                <a:tab pos="4340107" algn="l"/>
                <a:tab pos="4750480" algn="l"/>
                <a:tab pos="5160856" algn="l"/>
                <a:tab pos="5571229" algn="l"/>
                <a:tab pos="5981604" algn="l"/>
                <a:tab pos="6391978" algn="l"/>
                <a:tab pos="6802353" algn="l"/>
                <a:tab pos="7212726" algn="l"/>
                <a:tab pos="7623101" algn="l"/>
                <a:tab pos="8033475" algn="l"/>
                <a:tab pos="8443850" algn="l"/>
              </a:tabLst>
              <a:defRPr/>
            </a:pP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l-PL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cryoconte-derived</a:t>
            </a: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deposits</a:t>
            </a: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l-PL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proglacial</a:t>
            </a: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None/>
              <a:tabLst>
                <a:tab pos="551033" algn="l"/>
                <a:tab pos="646738" algn="l"/>
                <a:tab pos="1057113" algn="l"/>
                <a:tab pos="1467486" algn="l"/>
                <a:tab pos="1877862" algn="l"/>
                <a:tab pos="2288235" algn="l"/>
                <a:tab pos="2698610" algn="l"/>
                <a:tab pos="3108983" algn="l"/>
                <a:tab pos="3519359" algn="l"/>
                <a:tab pos="3929732" algn="l"/>
                <a:tab pos="4340107" algn="l"/>
                <a:tab pos="4750480" algn="l"/>
                <a:tab pos="5160856" algn="l"/>
                <a:tab pos="5571229" algn="l"/>
                <a:tab pos="5981604" algn="l"/>
                <a:tab pos="6391978" algn="l"/>
                <a:tab pos="6802353" algn="l"/>
                <a:tab pos="7212726" algn="l"/>
                <a:tab pos="7623101" algn="l"/>
                <a:tab pos="8033475" algn="l"/>
                <a:tab pos="8443850" algn="l"/>
              </a:tabLst>
              <a:defRPr/>
            </a:pP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zones</a:t>
            </a: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pl-PL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Arctic</a:t>
            </a: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glaciers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None/>
              <a:tabLst>
                <a:tab pos="551033" algn="l"/>
                <a:tab pos="646738" algn="l"/>
                <a:tab pos="1057113" algn="l"/>
                <a:tab pos="1467486" algn="l"/>
                <a:tab pos="1877862" algn="l"/>
                <a:tab pos="2288235" algn="l"/>
                <a:tab pos="2698610" algn="l"/>
                <a:tab pos="3108983" algn="l"/>
                <a:tab pos="3519359" algn="l"/>
                <a:tab pos="3929732" algn="l"/>
                <a:tab pos="4340107" algn="l"/>
                <a:tab pos="4750480" algn="l"/>
                <a:tab pos="5160856" algn="l"/>
                <a:tab pos="5571229" algn="l"/>
                <a:tab pos="5981604" algn="l"/>
                <a:tab pos="6391978" algn="l"/>
                <a:tab pos="6802353" algn="l"/>
                <a:tab pos="7212726" algn="l"/>
                <a:tab pos="7623101" algn="l"/>
                <a:tab pos="8033475" algn="l"/>
                <a:tab pos="8443850" algn="l"/>
              </a:tabLst>
              <a:defRPr/>
            </a:pPr>
            <a:endParaRPr lang="pl-PL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None/>
              <a:tabLst>
                <a:tab pos="551033" algn="l"/>
                <a:tab pos="646738" algn="l"/>
                <a:tab pos="1057113" algn="l"/>
                <a:tab pos="1467486" algn="l"/>
                <a:tab pos="1877862" algn="l"/>
                <a:tab pos="2288235" algn="l"/>
                <a:tab pos="2698610" algn="l"/>
                <a:tab pos="3108983" algn="l"/>
                <a:tab pos="3519359" algn="l"/>
                <a:tab pos="3929732" algn="l"/>
                <a:tab pos="4340107" algn="l"/>
                <a:tab pos="4750480" algn="l"/>
                <a:tab pos="5160856" algn="l"/>
                <a:tab pos="5571229" algn="l"/>
                <a:tab pos="5981604" algn="l"/>
                <a:tab pos="6391978" algn="l"/>
                <a:tab pos="6802353" algn="l"/>
                <a:tab pos="7212726" algn="l"/>
                <a:tab pos="7623101" algn="l"/>
                <a:tab pos="8033475" algn="l"/>
                <a:tab pos="8443850" algn="l"/>
              </a:tabLst>
              <a:defRPr/>
            </a:pPr>
            <a:r>
              <a:rPr lang="pl-PL" alt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activity ratios for </a:t>
            </a:r>
            <a:r>
              <a:rPr lang="en-US" altLang="pl-PL" sz="20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alt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Pu/</a:t>
            </a:r>
            <a:r>
              <a:rPr lang="en-US" altLang="pl-PL" sz="20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239+240</a:t>
            </a:r>
            <a:r>
              <a:rPr lang="en-US" alt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(</a:t>
            </a:r>
            <a:r>
              <a:rPr lang="en-US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  <a:r>
              <a:rPr lang="pl-PL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pl-PL" altLang="pl-PL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cryoconites</a:t>
            </a:r>
            <a:r>
              <a:rPr lang="en-US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exceed the mean global fallout ratio (0.025), </a:t>
            </a:r>
            <a:r>
              <a:rPr lang="pl-PL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pointing</a:t>
            </a: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pl-PL" sz="20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from </a:t>
            </a:r>
            <a:r>
              <a:rPr lang="pl-PL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en-US" alt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altLang="pl-PL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None/>
              <a:tabLst>
                <a:tab pos="551033" algn="l"/>
                <a:tab pos="646738" algn="l"/>
                <a:tab pos="1057113" algn="l"/>
                <a:tab pos="1467486" algn="l"/>
                <a:tab pos="1877862" algn="l"/>
                <a:tab pos="2288235" algn="l"/>
                <a:tab pos="2698610" algn="l"/>
                <a:tab pos="3108983" algn="l"/>
                <a:tab pos="3519359" algn="l"/>
                <a:tab pos="3929732" algn="l"/>
                <a:tab pos="4340107" algn="l"/>
                <a:tab pos="4750480" algn="l"/>
                <a:tab pos="5160856" algn="l"/>
                <a:tab pos="5571229" algn="l"/>
                <a:tab pos="5981604" algn="l"/>
                <a:tab pos="6391978" algn="l"/>
                <a:tab pos="6802353" algn="l"/>
                <a:tab pos="7212726" algn="l"/>
                <a:tab pos="7623101" algn="l"/>
                <a:tab pos="8033475" algn="l"/>
                <a:tab pos="8443850" algn="l"/>
              </a:tabLst>
              <a:defRPr/>
            </a:pPr>
            <a:endParaRPr lang="pl-PL" altLang="pl-PL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None/>
              <a:tabLst>
                <a:tab pos="551033" algn="l"/>
                <a:tab pos="646738" algn="l"/>
                <a:tab pos="1057113" algn="l"/>
                <a:tab pos="1467486" algn="l"/>
                <a:tab pos="1877862" algn="l"/>
                <a:tab pos="2288235" algn="l"/>
                <a:tab pos="2698610" algn="l"/>
                <a:tab pos="3108983" algn="l"/>
                <a:tab pos="3519359" algn="l"/>
                <a:tab pos="3929732" algn="l"/>
                <a:tab pos="4340107" algn="l"/>
                <a:tab pos="4750480" algn="l"/>
                <a:tab pos="5160856" algn="l"/>
                <a:tab pos="5571229" algn="l"/>
                <a:tab pos="5981604" algn="l"/>
                <a:tab pos="6391978" algn="l"/>
                <a:tab pos="6802353" algn="l"/>
                <a:tab pos="7212726" algn="l"/>
                <a:tab pos="7623101" algn="l"/>
                <a:tab pos="8033475" algn="l"/>
                <a:tab pos="8443850" algn="l"/>
              </a:tabLst>
              <a:defRPr/>
            </a:pPr>
            <a:r>
              <a:rPr lang="pl-PL" alt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observed enrichments in </a:t>
            </a:r>
            <a:r>
              <a:rPr lang="en-GB" sz="20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might be associated with release of </a:t>
            </a:r>
            <a:r>
              <a:rPr lang="en-GB" sz="20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from the upper stratosphere, where it is likely still stored after burn up of the SNAP-</a:t>
            </a: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9A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satellite. </a:t>
            </a:r>
            <a:endParaRPr lang="pl-PL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None/>
              <a:tabLst>
                <a:tab pos="551033" algn="l"/>
                <a:tab pos="646738" algn="l"/>
                <a:tab pos="1057113" algn="l"/>
                <a:tab pos="1467486" algn="l"/>
                <a:tab pos="1877862" algn="l"/>
                <a:tab pos="2288235" algn="l"/>
                <a:tab pos="2698610" algn="l"/>
                <a:tab pos="3108983" algn="l"/>
                <a:tab pos="3519359" algn="l"/>
                <a:tab pos="3929732" algn="l"/>
                <a:tab pos="4340107" algn="l"/>
                <a:tab pos="4750480" algn="l"/>
                <a:tab pos="5160856" algn="l"/>
                <a:tab pos="5571229" algn="l"/>
                <a:tab pos="5981604" algn="l"/>
                <a:tab pos="6391978" algn="l"/>
                <a:tab pos="6802353" algn="l"/>
                <a:tab pos="7212726" algn="l"/>
                <a:tab pos="7623101" algn="l"/>
                <a:tab pos="8033475" algn="l"/>
                <a:tab pos="8443850" algn="l"/>
              </a:tabLst>
              <a:defRPr/>
            </a:pPr>
            <a:endParaRPr lang="pl-PL" altLang="pl-PL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  <a:defRPr/>
            </a:pP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l-PL" sz="2000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239+240</a:t>
            </a: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Pu/</a:t>
            </a:r>
            <a:r>
              <a:rPr lang="pl-PL" sz="2000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 </a:t>
            </a: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pl-PL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Arctic</a:t>
            </a: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</a:t>
            </a: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 from the global fallout values but these discrepancies</a:t>
            </a: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be caused by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post-depositional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 of </a:t>
            </a:r>
            <a:r>
              <a:rPr lang="en-US" sz="20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 algn="just">
              <a:buNone/>
              <a:defRPr/>
            </a:pPr>
            <a:endParaRPr lang="pl-PL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None/>
              <a:tabLst>
                <a:tab pos="551033" algn="l"/>
                <a:tab pos="646738" algn="l"/>
                <a:tab pos="1057113" algn="l"/>
                <a:tab pos="1467486" algn="l"/>
                <a:tab pos="1877862" algn="l"/>
                <a:tab pos="2288235" algn="l"/>
                <a:tab pos="2698610" algn="l"/>
                <a:tab pos="3108983" algn="l"/>
                <a:tab pos="3519359" algn="l"/>
                <a:tab pos="3929732" algn="l"/>
                <a:tab pos="4340107" algn="l"/>
                <a:tab pos="4750480" algn="l"/>
                <a:tab pos="5160856" algn="l"/>
                <a:tab pos="5571229" algn="l"/>
                <a:tab pos="5981604" algn="l"/>
                <a:tab pos="6391978" algn="l"/>
                <a:tab pos="6802353" algn="l"/>
                <a:tab pos="7212726" algn="l"/>
                <a:tab pos="7623101" algn="l"/>
                <a:tab pos="8033475" algn="l"/>
                <a:tab pos="8443850" algn="l"/>
              </a:tabLst>
              <a:defRPr/>
            </a:pP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6</a:t>
            </a: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.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of </a:t>
            </a:r>
            <a:r>
              <a:rPr lang="en-GB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cryoconite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material from glacier surface constitutes an additional pathway for the atmospheric contaminants to downstream ecosystems.</a:t>
            </a:r>
            <a:endParaRPr lang="pl-PL" sz="2000" dirty="0">
              <a:solidFill>
                <a:schemeClr val="tx2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B120-7FC8-400C-B7CB-F42E0FD9706D}" type="slidenum">
              <a:rPr lang="en-GB" smtClean="0"/>
              <a:t>13</a:t>
            </a:fld>
            <a:endParaRPr lang="en-GB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548680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251520" y="548680"/>
            <a:ext cx="864096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419" y="548680"/>
            <a:ext cx="1914165" cy="22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ze strzałką 7"/>
          <p:cNvCxnSpPr/>
          <p:nvPr/>
        </p:nvCxnSpPr>
        <p:spPr>
          <a:xfrm>
            <a:off x="6012160" y="1124744"/>
            <a:ext cx="1512168" cy="122413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3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0" descr="F:\Moje obrazy z komp domowego\Spitsbergen 2007\ogladanie\2007_09_12\IMG_1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04" y="-4007"/>
            <a:ext cx="9175304" cy="687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1304" y="3573016"/>
            <a:ext cx="9175304" cy="1656184"/>
          </a:xfrm>
          <a:solidFill>
            <a:schemeClr val="bg1">
              <a:lumMod val="95000"/>
              <a:alpha val="49000"/>
            </a:schemeClr>
          </a:solidFill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was supported by the 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Science </a:t>
            </a:r>
            <a:r>
              <a:rPr lang="en-GB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grant no. NCN 2016/21/B/ST10/02327.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amples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SE </a:t>
            </a:r>
            <a:r>
              <a:rPr lang="en-GB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Spitsberegn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taken during the </a:t>
            </a:r>
            <a:r>
              <a:rPr lang="en-GB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Jagiellonian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 Expedition, 2016, co-financed by the Prince Albert II of Monaco Foundation.</a:t>
            </a:r>
          </a:p>
          <a:p>
            <a:pPr marL="109728" indent="0" algn="ctr">
              <a:buNone/>
            </a:pPr>
            <a:endParaRPr lang="pl-PL" altLang="pl-PL" sz="2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None/>
            </a:pPr>
            <a:endParaRPr lang="pl-PL" altLang="pl-PL" sz="2400" b="1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pl-PL" altLang="pl-PL" sz="2400" b="1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pl-PL" altLang="pl-PL" sz="24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altLang="pl-PL" sz="2400" b="1" dirty="0">
              <a:solidFill>
                <a:schemeClr val="bg1"/>
              </a:solidFill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635896" y="188640"/>
            <a:ext cx="15872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sz="2400" b="1" dirty="0" smtClean="0">
                <a:solidFill>
                  <a:schemeClr val="bg1"/>
                </a:solidFill>
                <a:latin typeface="Arial" pitchFamily="34" charset="0"/>
              </a:rPr>
              <a:t>FUNDING</a:t>
            </a:r>
            <a:endParaRPr lang="pl-PL" altLang="pl-PL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7A75-838C-4FC6-AFFB-E4B3B6833752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21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95936" y="5085184"/>
            <a:ext cx="3365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THANK YOU </a:t>
            </a:r>
            <a:endParaRPr lang="en-GB" sz="4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9392"/>
            <a:ext cx="9276523" cy="6957392"/>
          </a:xfrm>
          <a:prstGeom prst="rect">
            <a:avLst/>
          </a:prstGeom>
        </p:spPr>
      </p:pic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0" y="0"/>
            <a:ext cx="889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b="1" dirty="0" smtClean="0">
                <a:solidFill>
                  <a:schemeClr val="tx2"/>
                </a:solidFill>
                <a:latin typeface="Verdana" pitchFamily="34" charset="0"/>
              </a:rPr>
              <a:t>GLACIAL – PROGLACIAL SYSTEM</a:t>
            </a:r>
            <a:endParaRPr lang="pl-PL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2" name="Strzałka w dół 11"/>
          <p:cNvSpPr/>
          <p:nvPr/>
        </p:nvSpPr>
        <p:spPr>
          <a:xfrm rot="6398742">
            <a:off x="6172950" y="3659417"/>
            <a:ext cx="614625" cy="1995913"/>
          </a:xfrm>
          <a:prstGeom prst="downArrow">
            <a:avLst>
              <a:gd name="adj1" fmla="val 50000"/>
              <a:gd name="adj2" fmla="val 50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dół 19"/>
          <p:cNvSpPr/>
          <p:nvPr/>
        </p:nvSpPr>
        <p:spPr>
          <a:xfrm rot="6036990">
            <a:off x="1257731" y="3082316"/>
            <a:ext cx="614625" cy="829446"/>
          </a:xfrm>
          <a:prstGeom prst="downArrow">
            <a:avLst>
              <a:gd name="adj1" fmla="val 50000"/>
              <a:gd name="adj2" fmla="val 50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3194511"/>
            <a:ext cx="910084" cy="52387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dirty="0" smtClean="0">
                <a:latin typeface="Verdana" pitchFamily="34" charset="0"/>
              </a:rPr>
              <a:t>SEA</a:t>
            </a:r>
            <a:endParaRPr lang="pl-PL" dirty="0">
              <a:latin typeface="Verdana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555776" y="1772816"/>
            <a:ext cx="6264696" cy="52322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dirty="0" smtClean="0">
                <a:latin typeface="Verdana" pitchFamily="34" charset="0"/>
              </a:rPr>
              <a:t>ATMOSPHERE</a:t>
            </a:r>
            <a:endParaRPr lang="pl-PL" dirty="0">
              <a:latin typeface="Verdana" pitchFamily="34" charset="0"/>
            </a:endParaRPr>
          </a:p>
        </p:txBody>
      </p:sp>
      <p:sp>
        <p:nvSpPr>
          <p:cNvPr id="9" name="Strzałka w dół 8"/>
          <p:cNvSpPr/>
          <p:nvPr/>
        </p:nvSpPr>
        <p:spPr>
          <a:xfrm>
            <a:off x="3563888" y="2492896"/>
            <a:ext cx="626350" cy="2103943"/>
          </a:xfrm>
          <a:prstGeom prst="downArrow">
            <a:avLst>
              <a:gd name="adj1" fmla="val 50000"/>
              <a:gd name="adj2" fmla="val 50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>
            <a:off x="8244408" y="2564904"/>
            <a:ext cx="626350" cy="2103943"/>
          </a:xfrm>
          <a:prstGeom prst="downArrow">
            <a:avLst>
              <a:gd name="adj1" fmla="val 50000"/>
              <a:gd name="adj2" fmla="val 50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7A75-838C-4FC6-AFFB-E4B3B6833752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80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340768"/>
            <a:ext cx="8964488" cy="4525963"/>
          </a:xfrm>
        </p:spPr>
        <p:txBody>
          <a:bodyPr/>
          <a:lstStyle/>
          <a:p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assess the threats to those ecosystems and to humans </a:t>
            </a:r>
            <a:endParaRPr lang="pl-PL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sources, chronology and routes of </a:t>
            </a:r>
            <a:r>
              <a:rPr lang="pl-PL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contamination</a:t>
            </a: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regions and in </a:t>
            </a:r>
            <a:r>
              <a:rPr lang="en-GB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</a:t>
            </a:r>
            <a:r>
              <a:rPr lang="pl-PL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erized</a:t>
            </a: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mountainous </a:t>
            </a: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44B2-CEF4-48D9-B52D-10947B16D933}" type="datetime1">
              <a:rPr lang="en-GB" smtClean="0"/>
              <a:t>28/06/2018</a:t>
            </a:fld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B120-7FC8-400C-B7CB-F42E0FD9706D}" type="slidenum">
              <a:rPr lang="en-GB" smtClean="0"/>
              <a:t>3</a:t>
            </a:fld>
            <a:endParaRPr lang="en-GB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IMPORTANCE OF KNOWLEDGE ABOUT THE PRESENCE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RADIONUCL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ARCTIC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OTHER REGIONS?</a:t>
            </a:r>
            <a:endParaRPr lang="pl-P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4.bp.blogspot.com/-qGZQ4iSTcD0/UWmJXsx9SKI/AAAAAAAABSU/yoIV-ZLi9Hs/s400/11-305010-tschierv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50" y="2778650"/>
            <a:ext cx="5309093" cy="37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4370030" y="6211668"/>
            <a:ext cx="387933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Swiss </a:t>
            </a:r>
            <a:r>
              <a:rPr lang="pl-PL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glaciers</a:t>
            </a:r>
            <a:r>
              <a:rPr lang="pl-PL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Tschierva</a:t>
            </a:r>
            <a:r>
              <a:rPr lang="pl-PL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</a:p>
          <a:p>
            <a:r>
              <a:rPr lang="pl-PL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Roseg</a:t>
            </a:r>
            <a:r>
              <a:rPr lang="pl-PL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www.gletscherarchiv.de</a:t>
            </a:r>
            <a:r>
              <a:rPr lang="pl-PL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320350" y="1217847"/>
            <a:ext cx="864096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:\Pegan_02_2008\sk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996952"/>
            <a:ext cx="3240360" cy="178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G_15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924312"/>
            <a:ext cx="3240360" cy="19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560351" y="2996952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pl-PL" altLang="pl-PL" b="1" dirty="0">
                <a:solidFill>
                  <a:srgbClr val="FF0000"/>
                </a:solidFill>
                <a:latin typeface="Times New Roman" pitchFamily="18" charset="0"/>
              </a:rPr>
              <a:t>1936</a:t>
            </a:r>
            <a:endParaRPr lang="pl-PL" altLang="pl-PL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706244" y="4976606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pl-PL" altLang="pl-PL" b="1" dirty="0">
                <a:solidFill>
                  <a:srgbClr val="FF0000"/>
                </a:solidFill>
                <a:latin typeface="Times New Roman" pitchFamily="18" charset="0"/>
              </a:rPr>
              <a:t>2005</a:t>
            </a:r>
            <a:endParaRPr lang="pl-PL" altLang="pl-PL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07505" y="6488667"/>
            <a:ext cx="3642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Werenskiold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glacier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(Spitsbergen)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136904" cy="4824536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5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Athmospheric</a:t>
            </a:r>
            <a:r>
              <a:rPr lang="pl-PL" sz="5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pl-PL" sz="5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weapon</a:t>
            </a:r>
            <a:r>
              <a:rPr lang="pl-PL" sz="5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pl-PL" sz="5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(1945 – </a:t>
            </a:r>
            <a:r>
              <a:rPr lang="pl-PL" sz="5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1980) – </a:t>
            </a:r>
            <a:r>
              <a:rPr lang="pl-PL" sz="5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pl-PL" sz="5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fallout</a:t>
            </a:r>
            <a:endParaRPr lang="pl-PL" sz="5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5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5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SNAP-9A </a:t>
            </a:r>
            <a:r>
              <a:rPr lang="pl-PL" sz="5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  <a:r>
              <a:rPr lang="pl-PL" sz="5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(1964) </a:t>
            </a:r>
            <a:r>
              <a:rPr lang="pl-PL" sz="5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pl-PL" sz="5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l-PL" sz="5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Madagascar</a:t>
            </a:r>
            <a:endParaRPr lang="pl-PL" sz="5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pl-PL" sz="5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5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B52 </a:t>
            </a:r>
            <a:r>
              <a:rPr lang="pl-PL" sz="5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  <a:r>
              <a:rPr lang="pl-PL" sz="5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5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Thule</a:t>
            </a:r>
            <a:r>
              <a:rPr lang="pl-PL" sz="5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5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Greenland</a:t>
            </a:r>
            <a:r>
              <a:rPr lang="pl-PL" sz="5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(1968)</a:t>
            </a:r>
          </a:p>
          <a:p>
            <a:pPr marL="109728" indent="0">
              <a:buNone/>
            </a:pPr>
            <a:endParaRPr lang="pl-PL" sz="5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5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Chernobyl</a:t>
            </a:r>
            <a:r>
              <a:rPr lang="pl-PL" sz="5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  <a:r>
              <a:rPr lang="pl-PL" sz="5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(1986 r.) 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5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5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Fukushima </a:t>
            </a:r>
            <a:r>
              <a:rPr lang="pl-PL" sz="5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  <a:r>
              <a:rPr lang="pl-PL" sz="5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(2011 r.)</a:t>
            </a:r>
          </a:p>
          <a:p>
            <a:pPr marL="109728" indent="0">
              <a:buNone/>
            </a:pPr>
            <a:endParaRPr lang="pl-PL" sz="5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5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Discharges</a:t>
            </a:r>
            <a:r>
              <a:rPr lang="pl-PL" sz="5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pl-PL" sz="5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pl-PL" sz="5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  <a:r>
              <a:rPr lang="pl-PL" sz="5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reprocessing</a:t>
            </a:r>
            <a:r>
              <a:rPr lang="pl-PL" sz="5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</a:t>
            </a:r>
            <a:r>
              <a:rPr lang="pl-PL" sz="5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5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Sellafield</a:t>
            </a:r>
            <a:r>
              <a:rPr lang="pl-PL" sz="5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(UK) and Cap de La Hague (France)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5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pl-PL" altLang="pl-PL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endParaRPr lang="pl-PL" sz="8900" dirty="0" smtClean="0">
              <a:solidFill>
                <a:srgbClr val="250E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5600" dirty="0">
              <a:solidFill>
                <a:srgbClr val="250E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324528" cy="72008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radioactive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contamination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Arctic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635896" y="2132856"/>
            <a:ext cx="5040560" cy="293208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pl-PL" sz="1400" b="1" baseline="30000" dirty="0">
                <a:solidFill>
                  <a:srgbClr val="FF0000"/>
                </a:solidFill>
                <a:latin typeface="Arial" pitchFamily="34" charset="0"/>
              </a:rPr>
              <a:t>238</a:t>
            </a:r>
            <a:r>
              <a:rPr lang="en-GB" altLang="pl-PL" sz="1400" b="1" dirty="0">
                <a:solidFill>
                  <a:srgbClr val="FF0000"/>
                </a:solidFill>
                <a:latin typeface="Arial" pitchFamily="34" charset="0"/>
              </a:rPr>
              <a:t>Pu/</a:t>
            </a:r>
            <a:r>
              <a:rPr lang="en-GB" altLang="pl-PL" sz="1400" b="1" baseline="30000" dirty="0">
                <a:solidFill>
                  <a:srgbClr val="FF0000"/>
                </a:solidFill>
                <a:latin typeface="Arial" pitchFamily="34" charset="0"/>
              </a:rPr>
              <a:t>239+240</a:t>
            </a:r>
            <a:r>
              <a:rPr lang="en-GB" altLang="pl-PL" sz="1400" b="1" dirty="0">
                <a:solidFill>
                  <a:srgbClr val="FF0000"/>
                </a:solidFill>
                <a:latin typeface="Arial" pitchFamily="34" charset="0"/>
              </a:rPr>
              <a:t>Pu</a:t>
            </a:r>
            <a:r>
              <a:rPr lang="pl-PL" altLang="pl-PL" sz="1400" b="1" dirty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1400" b="1" dirty="0">
                <a:solidFill>
                  <a:schemeClr val="bg1"/>
                </a:solidFill>
                <a:latin typeface="Arial" charset="0"/>
              </a:rPr>
              <a:t>Global </a:t>
            </a:r>
            <a:r>
              <a:rPr lang="pl-PL" altLang="pl-PL" sz="1400" b="1" dirty="0" err="1" smtClean="0">
                <a:solidFill>
                  <a:schemeClr val="bg1"/>
                </a:solidFill>
                <a:latin typeface="Arial" charset="0"/>
              </a:rPr>
              <a:t>fallout</a:t>
            </a:r>
            <a:r>
              <a:rPr lang="pl-PL" altLang="pl-PL" sz="1400" b="1" dirty="0" smtClean="0">
                <a:solidFill>
                  <a:schemeClr val="bg1"/>
                </a:solidFill>
                <a:latin typeface="Arial" charset="0"/>
              </a:rPr>
              <a:t> with SNAP 9A: </a:t>
            </a:r>
            <a:r>
              <a:rPr lang="pl-PL" altLang="pl-PL" sz="1400" b="1" dirty="0">
                <a:solidFill>
                  <a:schemeClr val="bg1"/>
                </a:solidFill>
                <a:latin typeface="Arial" charset="0"/>
              </a:rPr>
              <a:t>0.025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1400" b="1" dirty="0" err="1">
                <a:solidFill>
                  <a:schemeClr val="bg1"/>
                </a:solidFill>
                <a:latin typeface="Arial" charset="0"/>
              </a:rPr>
              <a:t>Chernobyl</a:t>
            </a:r>
            <a:r>
              <a:rPr lang="pl-PL" altLang="pl-PL" sz="1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l-PL" altLang="pl-PL" sz="1400" b="1" dirty="0" err="1">
                <a:solidFill>
                  <a:schemeClr val="bg1"/>
                </a:solidFill>
                <a:latin typeface="Arial" charset="0"/>
              </a:rPr>
              <a:t>accident</a:t>
            </a:r>
            <a:r>
              <a:rPr lang="pl-PL" altLang="pl-PL" sz="1400" b="1" dirty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pl-PL" altLang="pl-PL" sz="1400" b="1" dirty="0" smtClean="0">
                <a:solidFill>
                  <a:schemeClr val="bg1"/>
                </a:solidFill>
                <a:latin typeface="Arial" charset="0"/>
              </a:rPr>
              <a:t>0.50</a:t>
            </a:r>
            <a:endParaRPr lang="pl-PL" altLang="pl-PL" sz="1400" b="1" dirty="0">
              <a:solidFill>
                <a:schemeClr val="bg1"/>
              </a:solidFill>
              <a:latin typeface="Arial" charset="0"/>
            </a:endParaRP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1400" b="1" dirty="0" err="1">
                <a:solidFill>
                  <a:schemeClr val="bg1"/>
                </a:solidFill>
                <a:latin typeface="Arial" charset="0"/>
              </a:rPr>
              <a:t>Nuclear</a:t>
            </a:r>
            <a:r>
              <a:rPr lang="pl-PL" altLang="pl-PL" sz="1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l-PL" altLang="pl-PL" sz="1400" b="1" dirty="0" err="1">
                <a:solidFill>
                  <a:schemeClr val="bg1"/>
                </a:solidFill>
                <a:latin typeface="Arial" charset="0"/>
              </a:rPr>
              <a:t>reprocessing</a:t>
            </a:r>
            <a:r>
              <a:rPr lang="pl-PL" altLang="pl-PL" sz="1400" b="1" dirty="0">
                <a:solidFill>
                  <a:schemeClr val="bg1"/>
                </a:solidFill>
                <a:latin typeface="Arial" charset="0"/>
              </a:rPr>
              <a:t> plant - </a:t>
            </a:r>
            <a:r>
              <a:rPr lang="pl-PL" altLang="pl-PL" sz="1400" b="1" dirty="0" err="1">
                <a:solidFill>
                  <a:schemeClr val="bg1"/>
                </a:solidFill>
                <a:latin typeface="Arial" charset="0"/>
              </a:rPr>
              <a:t>Sellafield</a:t>
            </a:r>
            <a:r>
              <a:rPr lang="pl-PL" altLang="pl-PL" sz="1400" b="1" dirty="0">
                <a:solidFill>
                  <a:schemeClr val="bg1"/>
                </a:solidFill>
                <a:latin typeface="Arial" charset="0"/>
              </a:rPr>
              <a:t>: 0.17 – 0.21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1400" b="1" dirty="0" err="1">
                <a:solidFill>
                  <a:schemeClr val="bg1"/>
                </a:solidFill>
                <a:latin typeface="Arial" charset="0"/>
              </a:rPr>
              <a:t>Nuclear</a:t>
            </a:r>
            <a:r>
              <a:rPr lang="pl-PL" altLang="pl-PL" sz="1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l-PL" altLang="pl-PL" sz="1400" b="1" dirty="0" err="1">
                <a:solidFill>
                  <a:schemeClr val="bg1"/>
                </a:solidFill>
                <a:latin typeface="Arial" charset="0"/>
              </a:rPr>
              <a:t>reprocessing</a:t>
            </a:r>
            <a:r>
              <a:rPr lang="pl-PL" altLang="pl-PL" sz="1400" b="1" dirty="0">
                <a:solidFill>
                  <a:schemeClr val="bg1"/>
                </a:solidFill>
                <a:latin typeface="Arial" charset="0"/>
              </a:rPr>
              <a:t> plant - La Hague: 0.26 – </a:t>
            </a:r>
            <a:r>
              <a:rPr lang="pl-PL" altLang="pl-PL" sz="1400" b="1" dirty="0" smtClean="0">
                <a:solidFill>
                  <a:schemeClr val="bg1"/>
                </a:solidFill>
                <a:latin typeface="Arial" charset="0"/>
              </a:rPr>
              <a:t>0.34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altLang="pl-PL" sz="1400" b="1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l-PL" sz="1400" b="1" baseline="30000" dirty="0">
                <a:solidFill>
                  <a:srgbClr val="FF0000"/>
                </a:solidFill>
                <a:latin typeface="Arial" charset="0"/>
              </a:rPr>
              <a:t>239+240</a:t>
            </a:r>
            <a:r>
              <a:rPr lang="en-GB" altLang="pl-PL" sz="1400" b="1" dirty="0">
                <a:solidFill>
                  <a:srgbClr val="FF0000"/>
                </a:solidFill>
                <a:latin typeface="Arial" charset="0"/>
              </a:rPr>
              <a:t>Pu</a:t>
            </a:r>
            <a:r>
              <a:rPr lang="pl-PL" altLang="pl-PL" sz="1400" b="1" dirty="0">
                <a:solidFill>
                  <a:srgbClr val="FF0000"/>
                </a:solidFill>
                <a:latin typeface="Arial" charset="0"/>
              </a:rPr>
              <a:t>/</a:t>
            </a:r>
            <a:r>
              <a:rPr lang="pl-PL" altLang="pl-PL" sz="1400" b="1" baseline="30000" dirty="0">
                <a:solidFill>
                  <a:srgbClr val="FF0000"/>
                </a:solidFill>
                <a:latin typeface="Arial" charset="0"/>
              </a:rPr>
              <a:t>137</a:t>
            </a:r>
            <a:r>
              <a:rPr lang="pl-PL" altLang="pl-PL" sz="1400" b="1" dirty="0">
                <a:solidFill>
                  <a:srgbClr val="FF0000"/>
                </a:solidFill>
                <a:latin typeface="Arial" charset="0"/>
              </a:rPr>
              <a:t>Cs</a:t>
            </a:r>
          </a:p>
          <a:p>
            <a:pPr indent="-336550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1400" b="1" dirty="0">
                <a:solidFill>
                  <a:schemeClr val="bg1"/>
                </a:solidFill>
                <a:latin typeface="Arial" charset="0"/>
              </a:rPr>
              <a:t>Global </a:t>
            </a:r>
            <a:r>
              <a:rPr lang="pl-PL" altLang="pl-PL" sz="1400" b="1" dirty="0" err="1">
                <a:solidFill>
                  <a:schemeClr val="bg1"/>
                </a:solidFill>
                <a:latin typeface="Arial" charset="0"/>
              </a:rPr>
              <a:t>fallout</a:t>
            </a:r>
            <a:r>
              <a:rPr lang="pl-PL" altLang="pl-PL" sz="1400" b="1" dirty="0">
                <a:solidFill>
                  <a:schemeClr val="bg1"/>
                </a:solidFill>
                <a:latin typeface="Arial" charset="0"/>
              </a:rPr>
              <a:t>: 0.05 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altLang="pl-PL" sz="1400" b="1" dirty="0">
              <a:solidFill>
                <a:schemeClr val="bg1"/>
              </a:solidFill>
              <a:latin typeface="Arial" charset="0"/>
            </a:endParaRPr>
          </a:p>
          <a:p>
            <a:pPr marL="109728" indent="0">
              <a:lnSpc>
                <a:spcPct val="90000"/>
              </a:lnSpc>
              <a:buNone/>
            </a:pPr>
            <a:r>
              <a:rPr lang="pl-PL" altLang="pl-PL" sz="1400" b="1" baseline="30000" dirty="0">
                <a:solidFill>
                  <a:srgbClr val="FF0000"/>
                </a:solidFill>
                <a:latin typeface="Arial" pitchFamily="34" charset="0"/>
              </a:rPr>
              <a:t>240</a:t>
            </a:r>
            <a:r>
              <a:rPr lang="pl-PL" altLang="pl-PL" sz="1400" b="1" dirty="0">
                <a:solidFill>
                  <a:srgbClr val="FF0000"/>
                </a:solidFill>
                <a:latin typeface="Arial" pitchFamily="34" charset="0"/>
              </a:rPr>
              <a:t>Pu/</a:t>
            </a:r>
            <a:r>
              <a:rPr lang="pl-PL" altLang="pl-PL" sz="1400" b="1" baseline="30000" dirty="0">
                <a:solidFill>
                  <a:srgbClr val="FF0000"/>
                </a:solidFill>
                <a:latin typeface="Arial" pitchFamily="34" charset="0"/>
              </a:rPr>
              <a:t>239</a:t>
            </a:r>
            <a:r>
              <a:rPr lang="pl-PL" altLang="pl-PL" sz="1400" b="1" dirty="0">
                <a:solidFill>
                  <a:srgbClr val="FF0000"/>
                </a:solidFill>
                <a:latin typeface="Arial" pitchFamily="34" charset="0"/>
              </a:rPr>
              <a:t>Pu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altLang="pl-PL" sz="1400" b="1" dirty="0" smtClean="0">
                <a:solidFill>
                  <a:schemeClr val="bg1"/>
                </a:solidFill>
                <a:latin typeface="Arial" pitchFamily="34" charset="0"/>
              </a:rPr>
              <a:t>Global </a:t>
            </a:r>
            <a:r>
              <a:rPr lang="pl-PL" altLang="pl-PL" sz="1400" b="1" dirty="0" err="1" smtClean="0">
                <a:solidFill>
                  <a:schemeClr val="bg1"/>
                </a:solidFill>
                <a:latin typeface="Arial" pitchFamily="34" charset="0"/>
              </a:rPr>
              <a:t>fallout</a:t>
            </a:r>
            <a:r>
              <a:rPr lang="pl-PL" altLang="pl-PL" sz="1400" b="1" dirty="0" smtClean="0">
                <a:solidFill>
                  <a:schemeClr val="bg1"/>
                </a:solidFill>
                <a:latin typeface="Arial" pitchFamily="34" charset="0"/>
              </a:rPr>
              <a:t>: 0.18 </a:t>
            </a:r>
            <a:endParaRPr lang="pl-PL" altLang="pl-PL" sz="1400" b="1" dirty="0">
              <a:solidFill>
                <a:schemeClr val="bg1"/>
              </a:solidFill>
              <a:latin typeface="Arial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altLang="pl-PL" sz="1400" b="1" dirty="0" err="1">
                <a:solidFill>
                  <a:schemeClr val="bg1"/>
                </a:solidFill>
                <a:latin typeface="Arial" charset="0"/>
              </a:rPr>
              <a:t>Chernobyl</a:t>
            </a:r>
            <a:r>
              <a:rPr lang="pl-PL" altLang="pl-PL" sz="1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l-PL" altLang="pl-PL" sz="1400" b="1" dirty="0" err="1" smtClean="0">
                <a:solidFill>
                  <a:schemeClr val="bg1"/>
                </a:solidFill>
                <a:latin typeface="Arial" charset="0"/>
              </a:rPr>
              <a:t>accident</a:t>
            </a:r>
            <a:r>
              <a:rPr lang="pl-PL" altLang="pl-PL" sz="1400" b="1" dirty="0" smtClean="0">
                <a:solidFill>
                  <a:schemeClr val="bg1"/>
                </a:solidFill>
                <a:latin typeface="Arial" pitchFamily="34" charset="0"/>
              </a:rPr>
              <a:t>: 0.40</a:t>
            </a:r>
            <a:endParaRPr lang="pl-PL" altLang="pl-PL" sz="1400" baseline="30000" dirty="0">
              <a:solidFill>
                <a:srgbClr val="250EB2"/>
              </a:solidFill>
              <a:latin typeface="Arial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B120-7FC8-400C-B7CB-F42E0FD9706D}" type="slidenum">
              <a:rPr lang="en-GB" smtClean="0"/>
              <a:t>4</a:t>
            </a:fld>
            <a:endParaRPr lang="en-GB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75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B120-7FC8-400C-B7CB-F42E0FD9706D}" type="slidenum">
              <a:rPr lang="en-GB" smtClean="0"/>
              <a:t>5</a:t>
            </a:fld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418930" y="836712"/>
            <a:ext cx="849694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FontTx/>
              <a:buAutoNum type="arabicParenBoth"/>
              <a:defRPr/>
            </a:pPr>
            <a:r>
              <a:rPr lang="en-US" alt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evaluate </a:t>
            </a:r>
            <a:r>
              <a:rPr lang="en-US" alt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the contamination </a:t>
            </a:r>
            <a:r>
              <a:rPr lang="en-US" alt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level</a:t>
            </a:r>
            <a:r>
              <a:rPr lang="pl-PL" alt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s</a:t>
            </a:r>
            <a:r>
              <a:rPr lang="en-US" alt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of a</a:t>
            </a:r>
            <a:r>
              <a:rPr lang="pl-PL" altLang="pl-PL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irborne</a:t>
            </a:r>
            <a:r>
              <a:rPr lang="pl-PL" alt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l-PL" altLang="pl-PL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radionuclides</a:t>
            </a:r>
            <a:r>
              <a:rPr lang="pl-PL" alt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US" altLang="pl-PL" sz="24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137</a:t>
            </a:r>
            <a:r>
              <a:rPr lang="en-US" alt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Cs, </a:t>
            </a:r>
            <a:r>
              <a:rPr lang="en-US" altLang="pl-PL" sz="24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2</a:t>
            </a:r>
            <a:r>
              <a:rPr lang="pl-PL" altLang="pl-PL" sz="24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1</a:t>
            </a:r>
            <a:r>
              <a:rPr lang="en-US" altLang="pl-PL" sz="24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0</a:t>
            </a:r>
            <a:r>
              <a:rPr lang="en-US" alt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P</a:t>
            </a:r>
            <a:r>
              <a:rPr lang="pl-PL" alt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b and Pu </a:t>
            </a:r>
            <a:r>
              <a:rPr lang="pl-PL" altLang="pl-PL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isotopes</a:t>
            </a:r>
            <a:r>
              <a:rPr lang="en-US" alt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) </a:t>
            </a:r>
            <a:r>
              <a:rPr lang="pl-PL" alt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in </a:t>
            </a:r>
            <a:r>
              <a:rPr lang="pl-PL" altLang="pl-PL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soils</a:t>
            </a:r>
            <a:r>
              <a:rPr lang="pl-PL" alt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and </a:t>
            </a:r>
            <a:r>
              <a:rPr lang="en-US" altLang="pl-PL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cryoconites</a:t>
            </a:r>
            <a:r>
              <a:rPr lang="en-US" alt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from </a:t>
            </a:r>
            <a:r>
              <a:rPr lang="pl-PL" altLang="pl-PL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Arctic</a:t>
            </a:r>
            <a:r>
              <a:rPr lang="en-US" alt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; </a:t>
            </a:r>
            <a:endParaRPr lang="pl-PL" altLang="pl-PL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marL="742950" indent="-742950" algn="just">
              <a:buFontTx/>
              <a:buAutoNum type="arabicParenBoth"/>
              <a:defRPr/>
            </a:pPr>
            <a:r>
              <a:rPr lang="pl-PL" altLang="pl-PL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identify</a:t>
            </a:r>
            <a:r>
              <a:rPr lang="en-US" alt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the sources of contamination based on artificial radionuclides ratios (</a:t>
            </a:r>
            <a:r>
              <a:rPr lang="en-US" altLang="pl-PL" sz="24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238</a:t>
            </a:r>
            <a:r>
              <a:rPr lang="en-US" alt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Pu/</a:t>
            </a:r>
            <a:r>
              <a:rPr lang="en-US" altLang="pl-PL" sz="24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239+240</a:t>
            </a:r>
            <a:r>
              <a:rPr lang="en-US" alt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Pu, </a:t>
            </a:r>
            <a:r>
              <a:rPr lang="en-US" altLang="pl-PL" sz="2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239+240</a:t>
            </a:r>
            <a:r>
              <a:rPr lang="en-US" alt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Pu/</a:t>
            </a:r>
            <a:r>
              <a:rPr lang="en-US" altLang="pl-PL" sz="2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137</a:t>
            </a:r>
            <a:r>
              <a:rPr lang="en-US" alt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Cs</a:t>
            </a:r>
            <a:r>
              <a:rPr lang="pl-PL" alt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pl-PL" altLang="pl-PL" sz="2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240</a:t>
            </a:r>
            <a:r>
              <a:rPr lang="pl-PL" alt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Pu/</a:t>
            </a:r>
            <a:r>
              <a:rPr lang="pl-PL" altLang="pl-PL" sz="2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239</a:t>
            </a:r>
            <a:r>
              <a:rPr lang="pl-PL" alt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Pu).</a:t>
            </a:r>
            <a:r>
              <a:rPr lang="en-US" alt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pl-PL" altLang="pl-PL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marL="742950" indent="-742950" algn="just">
              <a:buFontTx/>
              <a:buAutoNum type="arabicParenBoth"/>
              <a:defRPr/>
            </a:pPr>
            <a:endParaRPr lang="pl-PL" altLang="pl-PL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l-PL" altLang="en-US" sz="2400" b="1" dirty="0" smtClean="0">
                <a:latin typeface="Arial" charset="0"/>
              </a:rPr>
              <a:t>IMPORTANCE OF CRYOCONITE </a:t>
            </a:r>
            <a:r>
              <a:rPr lang="pl-PL" altLang="en-US" sz="2400" b="1" dirty="0" err="1" smtClean="0">
                <a:latin typeface="Arial" charset="0"/>
              </a:rPr>
              <a:t>INVESTiGATION</a:t>
            </a:r>
            <a:r>
              <a:rPr lang="pl-PL" altLang="en-US" sz="2000" dirty="0" smtClean="0"/>
              <a:t> </a:t>
            </a:r>
            <a:endParaRPr lang="pl-PL" altLang="en-US" sz="2000" dirty="0"/>
          </a:p>
          <a:p>
            <a:pPr algn="just">
              <a:defRPr/>
            </a:pPr>
            <a:r>
              <a:rPr lang="pl-PL" altLang="pl-PL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Current</a:t>
            </a:r>
            <a:r>
              <a:rPr lang="pl-PL" alt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l-PL" altLang="pl-PL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changes</a:t>
            </a:r>
            <a:r>
              <a:rPr lang="pl-PL" alt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in the </a:t>
            </a:r>
            <a:r>
              <a:rPr lang="pl-PL" altLang="pl-PL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Arctic</a:t>
            </a:r>
            <a:r>
              <a:rPr lang="pl-PL" alt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l-PL" altLang="pl-PL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environments</a:t>
            </a:r>
            <a:r>
              <a:rPr lang="pl-PL" alt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l-PL" altLang="pl-PL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may</a:t>
            </a:r>
            <a:r>
              <a:rPr lang="pl-PL" alt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l-PL" altLang="pl-PL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result</a:t>
            </a:r>
            <a:r>
              <a:rPr lang="pl-PL" alt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in </a:t>
            </a:r>
            <a:r>
              <a:rPr lang="pl-PL" altLang="pl-PL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release</a:t>
            </a:r>
            <a:r>
              <a:rPr lang="pl-PL" alt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of </a:t>
            </a:r>
            <a:r>
              <a:rPr lang="pl-PL" altLang="pl-PL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cryoconite-bound</a:t>
            </a:r>
            <a:r>
              <a:rPr lang="pl-PL" alt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l-PL" altLang="pl-PL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contamination</a:t>
            </a:r>
            <a:r>
              <a:rPr lang="pl-PL" alt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to </a:t>
            </a:r>
            <a:r>
              <a:rPr lang="pl-PL" altLang="pl-PL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ecosystems</a:t>
            </a:r>
            <a:r>
              <a:rPr lang="pl-PL" alt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. </a:t>
            </a:r>
            <a:endParaRPr lang="pl-PL" altLang="pl-PL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marL="742950" indent="-742950" algn="just">
              <a:buFontTx/>
              <a:buAutoNum type="arabicParenBoth"/>
              <a:defRPr/>
            </a:pPr>
            <a:endParaRPr lang="pl-PL" altLang="pl-PL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707904" y="116632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GB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51520" y="578297"/>
            <a:ext cx="864096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5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1" name="Rectangle 5"/>
          <p:cNvSpPr>
            <a:spLocks noGrp="1" noChangeArrowheads="1"/>
          </p:cNvSpPr>
          <p:nvPr>
            <p:ph type="title"/>
          </p:nvPr>
        </p:nvSpPr>
        <p:spPr>
          <a:xfrm>
            <a:off x="3051920" y="0"/>
            <a:ext cx="3975800" cy="692696"/>
          </a:xfrm>
        </p:spPr>
        <p:txBody>
          <a:bodyPr>
            <a:normAutofit fontScale="90000"/>
          </a:bodyPr>
          <a:lstStyle/>
          <a:p>
            <a:pPr algn="l"/>
            <a:r>
              <a:rPr lang="pl-PL" altLang="pl-PL" sz="2800" b="1" dirty="0" smtClean="0">
                <a:latin typeface="Arial" pitchFamily="34" charset="0"/>
              </a:rPr>
              <a:t>RESEARCH METERIAL</a:t>
            </a:r>
            <a:endParaRPr lang="pl-PL" altLang="pl-PL" sz="2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7A75-838C-4FC6-AFFB-E4B3B6833752}" type="slidenum">
              <a:rPr lang="pl-PL" smtClean="0"/>
              <a:pPr/>
              <a:t>6</a:t>
            </a:fld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" y="4087612"/>
            <a:ext cx="2843808" cy="213213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28" y="4087612"/>
            <a:ext cx="2878494" cy="2159565"/>
          </a:xfrm>
          <a:prstGeom prst="rect">
            <a:avLst/>
          </a:prstGeom>
        </p:spPr>
      </p:pic>
      <p:pic>
        <p:nvPicPr>
          <p:cNvPr id="11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465" y="4090400"/>
            <a:ext cx="2880320" cy="215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0" y="3672326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CRYOCONITES - </a:t>
            </a:r>
            <a:r>
              <a:rPr lang="pl-PL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accumulations</a:t>
            </a:r>
            <a:r>
              <a:rPr lang="pl-PL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pl-PL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dust</a:t>
            </a: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pl-PL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glacier</a:t>
            </a: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endParaRPr lang="en-GB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0" y="6219742"/>
            <a:ext cx="9143999" cy="46037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Cryoconite</a:t>
            </a:r>
            <a:r>
              <a:rPr lang="pl-PL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pl-PL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l-PL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pl-PL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washed</a:t>
            </a:r>
            <a:r>
              <a:rPr lang="pl-PL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down </a:t>
            </a:r>
            <a:r>
              <a:rPr lang="pl-PL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l-PL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melt</a:t>
            </a:r>
            <a:r>
              <a:rPr 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pl-PL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glacier</a:t>
            </a:r>
            <a:r>
              <a:rPr 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terminus</a:t>
            </a:r>
            <a:endParaRPr lang="pl-PL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Łącznik prostoliniowy 15"/>
          <p:cNvCxnSpPr/>
          <p:nvPr/>
        </p:nvCxnSpPr>
        <p:spPr>
          <a:xfrm>
            <a:off x="332992" y="548680"/>
            <a:ext cx="864096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IMG_18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5" y="1340768"/>
            <a:ext cx="2664371" cy="19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G_185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257" y="1332363"/>
            <a:ext cx="1664160" cy="207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G_18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622" y="1200699"/>
            <a:ext cx="1708998" cy="22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IMG_186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410" y="1221841"/>
            <a:ext cx="1677488" cy="22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"/>
          <p:cNvSpPr txBox="1">
            <a:spLocks noChangeArrowheads="1"/>
          </p:cNvSpPr>
          <p:nvPr/>
        </p:nvSpPr>
        <p:spPr>
          <a:xfrm>
            <a:off x="0" y="620688"/>
            <a:ext cx="5220072" cy="460375"/>
          </a:xfrm>
          <a:prstGeom prst="rect">
            <a:avLst/>
          </a:prstGeom>
          <a:ln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INITIAL SOILS from the </a:t>
            </a:r>
            <a:r>
              <a:rPr lang="pl-PL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proglacial</a:t>
            </a:r>
            <a:r>
              <a:rPr lang="pl-PL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pl-PL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glaciers</a:t>
            </a:r>
            <a:endParaRPr lang="pl-PL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151245" y="725977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TUNDRA SOILS</a:t>
            </a:r>
          </a:p>
        </p:txBody>
      </p:sp>
      <p:cxnSp>
        <p:nvCxnSpPr>
          <p:cNvPr id="9" name="Łącznik prostoliniowy 8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2" y="0"/>
            <a:ext cx="9143999" cy="41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1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B120-7FC8-400C-B7CB-F42E0FD9706D}" type="slidenum">
              <a:rPr lang="en-GB" smtClean="0"/>
              <a:t>7</a:t>
            </a:fld>
            <a:endParaRPr lang="en-GB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08444" y="0"/>
            <a:ext cx="8229600" cy="620688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STUDY AREA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1" y="711301"/>
            <a:ext cx="3211427" cy="318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a 8"/>
          <p:cNvSpPr/>
          <p:nvPr/>
        </p:nvSpPr>
        <p:spPr>
          <a:xfrm>
            <a:off x="1769369" y="2409474"/>
            <a:ext cx="338503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Łącznik prosty ze strzałką 10"/>
          <p:cNvCxnSpPr/>
          <p:nvPr/>
        </p:nvCxnSpPr>
        <p:spPr>
          <a:xfrm flipV="1">
            <a:off x="2107872" y="2328533"/>
            <a:ext cx="1587891" cy="24604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251520" y="620688"/>
            <a:ext cx="864096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41" y="700188"/>
            <a:ext cx="2601417" cy="303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911" y="711301"/>
            <a:ext cx="2550199" cy="169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ole tekstowe 74"/>
          <p:cNvSpPr txBox="1">
            <a:spLocks noChangeArrowheads="1"/>
          </p:cNvSpPr>
          <p:nvPr/>
        </p:nvSpPr>
        <p:spPr bwMode="auto">
          <a:xfrm>
            <a:off x="6799517" y="1995455"/>
            <a:ext cx="230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Austre</a:t>
            </a: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Brogger</a:t>
            </a:r>
            <a:r>
              <a:rPr lang="pl-PL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G. </a:t>
            </a:r>
            <a:endParaRPr lang="en-GB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1" y="5325722"/>
            <a:ext cx="2163831" cy="153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1" y="3892527"/>
            <a:ext cx="2163831" cy="162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44775"/>
            <a:ext cx="2330803" cy="18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Obraz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72" y="2451557"/>
            <a:ext cx="2232248" cy="163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Obraz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80" y="3621971"/>
            <a:ext cx="2537207" cy="168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ze strzałką 9"/>
          <p:cNvCxnSpPr/>
          <p:nvPr/>
        </p:nvCxnSpPr>
        <p:spPr>
          <a:xfrm flipH="1">
            <a:off x="4572000" y="1052736"/>
            <a:ext cx="189591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flipH="1" flipV="1">
            <a:off x="4468715" y="2259172"/>
            <a:ext cx="1862543" cy="5103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flipH="1" flipV="1">
            <a:off x="4683553" y="3068960"/>
            <a:ext cx="1184591" cy="1975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flipV="1">
            <a:off x="2339752" y="3270561"/>
            <a:ext cx="2071439" cy="786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 flipV="1">
            <a:off x="3512246" y="3270561"/>
            <a:ext cx="1171307" cy="939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20" descr="F:\Moje obrazy z komp domowego\Spitsbergen 2007\ogladanie\2007_09_12\IMG_180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686" y="3892527"/>
            <a:ext cx="2091314" cy="156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pole tekstowe 45"/>
          <p:cNvSpPr txBox="1">
            <a:spLocks noChangeArrowheads="1"/>
          </p:cNvSpPr>
          <p:nvPr/>
        </p:nvSpPr>
        <p:spPr bwMode="auto">
          <a:xfrm>
            <a:off x="2480686" y="5044775"/>
            <a:ext cx="119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2000" dirty="0">
                <a:latin typeface="Arial" charset="0"/>
                <a:cs typeface="Arial" charset="0"/>
              </a:rPr>
              <a:t>Hans  G.</a:t>
            </a:r>
          </a:p>
        </p:txBody>
      </p:sp>
      <p:sp>
        <p:nvSpPr>
          <p:cNvPr id="49" name="pole tekstowe 9"/>
          <p:cNvSpPr txBox="1">
            <a:spLocks noChangeArrowheads="1"/>
          </p:cNvSpPr>
          <p:nvPr/>
        </p:nvSpPr>
        <p:spPr bwMode="auto">
          <a:xfrm>
            <a:off x="7026908" y="4911913"/>
            <a:ext cx="168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2000" dirty="0">
                <a:latin typeface="Arial" charset="0"/>
                <a:cs typeface="Arial" charset="0"/>
              </a:rPr>
              <a:t>Waldemar G.</a:t>
            </a:r>
            <a:endParaRPr lang="pl-PL" altLang="pl-PL" sz="2400" dirty="0">
              <a:latin typeface="Arial" charset="0"/>
              <a:cs typeface="Arial" charset="0"/>
            </a:endParaRPr>
          </a:p>
        </p:txBody>
      </p:sp>
      <p:sp>
        <p:nvSpPr>
          <p:cNvPr id="50" name="pole tekstowe 13"/>
          <p:cNvSpPr txBox="1">
            <a:spLocks noChangeArrowheads="1"/>
          </p:cNvSpPr>
          <p:nvPr/>
        </p:nvSpPr>
        <p:spPr bwMode="auto">
          <a:xfrm>
            <a:off x="175921" y="3898884"/>
            <a:ext cx="1925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en-US" sz="2000" dirty="0" err="1">
                <a:latin typeface="Arial" charset="0"/>
                <a:cs typeface="Arial" charset="0"/>
              </a:rPr>
              <a:t>Werenskiold</a:t>
            </a:r>
            <a:r>
              <a:rPr lang="pl-PL" altLang="en-US" sz="2000" dirty="0">
                <a:latin typeface="Arial" charset="0"/>
                <a:cs typeface="Arial" charset="0"/>
              </a:rPr>
              <a:t> G</a:t>
            </a:r>
            <a:r>
              <a:rPr lang="pl-PL" altLang="en-US" sz="2000" dirty="0"/>
              <a:t>.</a:t>
            </a:r>
            <a:endParaRPr lang="en-GB" altLang="en-US" sz="2000" dirty="0"/>
          </a:p>
        </p:txBody>
      </p:sp>
      <p:pic>
        <p:nvPicPr>
          <p:cNvPr id="51" name="Picture 121" descr="cal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092" y="5440431"/>
            <a:ext cx="1880731" cy="141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pole tekstowe 9"/>
          <p:cNvSpPr txBox="1">
            <a:spLocks noChangeArrowheads="1"/>
          </p:cNvSpPr>
          <p:nvPr/>
        </p:nvSpPr>
        <p:spPr bwMode="auto">
          <a:xfrm>
            <a:off x="6902803" y="5326827"/>
            <a:ext cx="1106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2000" dirty="0">
                <a:latin typeface="Arial" charset="0"/>
                <a:cs typeface="Arial" charset="0"/>
              </a:rPr>
              <a:t>Scott G.</a:t>
            </a:r>
          </a:p>
        </p:txBody>
      </p:sp>
      <p:sp>
        <p:nvSpPr>
          <p:cNvPr id="3" name="Trójkąt równoramienny 2"/>
          <p:cNvSpPr/>
          <p:nvPr/>
        </p:nvSpPr>
        <p:spPr>
          <a:xfrm>
            <a:off x="4367699" y="2294948"/>
            <a:ext cx="86985" cy="6716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rójkąt równoramienny 31"/>
          <p:cNvSpPr/>
          <p:nvPr/>
        </p:nvSpPr>
        <p:spPr>
          <a:xfrm>
            <a:off x="4934039" y="2294948"/>
            <a:ext cx="86985" cy="6716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rójkąt równoramienny 32"/>
          <p:cNvSpPr/>
          <p:nvPr/>
        </p:nvSpPr>
        <p:spPr>
          <a:xfrm>
            <a:off x="4381585" y="3001791"/>
            <a:ext cx="86985" cy="6716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rójkąt równoramienny 34"/>
          <p:cNvSpPr/>
          <p:nvPr/>
        </p:nvSpPr>
        <p:spPr>
          <a:xfrm>
            <a:off x="4425077" y="3203392"/>
            <a:ext cx="86985" cy="6716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rójkąt równoramienny 35"/>
          <p:cNvSpPr/>
          <p:nvPr/>
        </p:nvSpPr>
        <p:spPr>
          <a:xfrm>
            <a:off x="7573696" y="222224"/>
            <a:ext cx="86985" cy="6716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a 6"/>
          <p:cNvSpPr/>
          <p:nvPr/>
        </p:nvSpPr>
        <p:spPr>
          <a:xfrm>
            <a:off x="7552918" y="360781"/>
            <a:ext cx="128539" cy="122312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ole tekstowe 11"/>
          <p:cNvSpPr txBox="1"/>
          <p:nvPr/>
        </p:nvSpPr>
        <p:spPr>
          <a:xfrm>
            <a:off x="7660681" y="142581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 err="1" smtClean="0"/>
              <a:t>Soil</a:t>
            </a:r>
            <a:r>
              <a:rPr lang="pl-PL" sz="1000" b="1" dirty="0" smtClean="0"/>
              <a:t> </a:t>
            </a:r>
            <a:r>
              <a:rPr lang="pl-PL" sz="1000" b="1" dirty="0" err="1" smtClean="0"/>
              <a:t>samples</a:t>
            </a:r>
            <a:endParaRPr lang="pl-PL" sz="1000" b="1" dirty="0" smtClean="0"/>
          </a:p>
          <a:p>
            <a:r>
              <a:rPr lang="pl-PL" sz="1000" b="1" dirty="0" err="1" smtClean="0"/>
              <a:t>Cryoconite</a:t>
            </a:r>
            <a:r>
              <a:rPr lang="pl-PL" sz="1000" b="1" dirty="0" smtClean="0"/>
              <a:t> </a:t>
            </a:r>
            <a:r>
              <a:rPr lang="pl-PL" sz="1000" b="1" dirty="0" err="1" smtClean="0"/>
              <a:t>samples</a:t>
            </a:r>
            <a:endParaRPr lang="en-GB" sz="1000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952682" y="2178803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Petunia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44" y="3745949"/>
            <a:ext cx="1540988" cy="262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3619" y="-243408"/>
            <a:ext cx="8459004" cy="1143000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ANALYTICAL METHODS</a:t>
            </a:r>
            <a:endParaRPr lang="pl-PL" sz="2400" dirty="0"/>
          </a:p>
        </p:txBody>
      </p:sp>
      <p:sp>
        <p:nvSpPr>
          <p:cNvPr id="26" name="Strzałka w prawo 25"/>
          <p:cNvSpPr/>
          <p:nvPr/>
        </p:nvSpPr>
        <p:spPr>
          <a:xfrm rot="5400000">
            <a:off x="812678" y="2419292"/>
            <a:ext cx="821899" cy="13783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trzałka w prawo 26"/>
          <p:cNvSpPr/>
          <p:nvPr/>
        </p:nvSpPr>
        <p:spPr>
          <a:xfrm rot="18688919">
            <a:off x="1998892" y="2509854"/>
            <a:ext cx="2466727" cy="19425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trzałka w prawo 29"/>
          <p:cNvSpPr/>
          <p:nvPr/>
        </p:nvSpPr>
        <p:spPr>
          <a:xfrm>
            <a:off x="5692884" y="1197541"/>
            <a:ext cx="679316" cy="24284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Picture 2" descr="C:\Users\Ania\Desktop\SAM_12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 r="9591" b="11399"/>
          <a:stretch/>
        </p:blipFill>
        <p:spPr bwMode="auto">
          <a:xfrm>
            <a:off x="6759838" y="2339805"/>
            <a:ext cx="2351498" cy="16055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nia\Desktop\SAM_12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t="2310" r="17299" b="4975"/>
          <a:stretch/>
        </p:blipFill>
        <p:spPr bwMode="auto">
          <a:xfrm>
            <a:off x="1966463" y="4342418"/>
            <a:ext cx="1177402" cy="22231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trzałka w prawo 18"/>
          <p:cNvSpPr/>
          <p:nvPr/>
        </p:nvSpPr>
        <p:spPr>
          <a:xfrm rot="8303317">
            <a:off x="5968501" y="2025763"/>
            <a:ext cx="1120886" cy="21775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Image result for spektrometr masowy nept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03" y="4446171"/>
            <a:ext cx="2332148" cy="174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Obraz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7363" r="36613" b="6950"/>
          <a:stretch/>
        </p:blipFill>
        <p:spPr>
          <a:xfrm rot="16200000" flipH="1">
            <a:off x="4797158" y="3566678"/>
            <a:ext cx="1154666" cy="131610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cxnSp>
        <p:nvCxnSpPr>
          <p:cNvPr id="7" name="Łącznik prostoliniowy 6"/>
          <p:cNvCxnSpPr/>
          <p:nvPr/>
        </p:nvCxnSpPr>
        <p:spPr>
          <a:xfrm>
            <a:off x="5692884" y="3745949"/>
            <a:ext cx="0" cy="974839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5782233" y="422472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2.5cm</a:t>
            </a:r>
            <a:endParaRPr lang="en-GB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8647272" y="6115556"/>
            <a:ext cx="365760" cy="365125"/>
          </a:xfrm>
        </p:spPr>
        <p:txBody>
          <a:bodyPr/>
          <a:lstStyle/>
          <a:p>
            <a:fld id="{6C4AB120-7FC8-400C-B7CB-F42E0FD9706D}" type="slidenum">
              <a:rPr lang="en-GB" smtClean="0"/>
              <a:t>8</a:t>
            </a:fld>
            <a:endParaRPr lang="en-GB"/>
          </a:p>
        </p:txBody>
      </p:sp>
      <p:sp>
        <p:nvSpPr>
          <p:cNvPr id="11" name="pole tekstowe 10"/>
          <p:cNvSpPr txBox="1"/>
          <p:nvPr/>
        </p:nvSpPr>
        <p:spPr>
          <a:xfrm>
            <a:off x="5145279" y="2606981"/>
            <a:ext cx="184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445070" y="4722050"/>
            <a:ext cx="2273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Disolved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hot </a:t>
            </a:r>
            <a:r>
              <a:rPr lang="pl-P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l-PL" sz="14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urified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from U, Pb </a:t>
            </a:r>
            <a:r>
              <a:rPr lang="pl-P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tracers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79512" y="1197542"/>
            <a:ext cx="23756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Homogenization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Drying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(24h, 105 °C)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765661" y="1071054"/>
            <a:ext cx="18149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Ashing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(600 °C</a:t>
            </a:r>
            <a:r>
              <a:rPr lang="pl-PL" dirty="0" smtClean="0"/>
              <a:t>)</a:t>
            </a:r>
            <a:endParaRPr lang="en-GB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26142" y="3582728"/>
            <a:ext cx="230063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Measurements-low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gamma-</a:t>
            </a:r>
          </a:p>
          <a:p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ray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spectrometers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HPGe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ole tekstowe 30"/>
          <p:cNvSpPr txBox="1"/>
          <p:nvPr/>
        </p:nvSpPr>
        <p:spPr>
          <a:xfrm rot="20156065">
            <a:off x="610913" y="3577220"/>
            <a:ext cx="2381581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Pb, </a:t>
            </a:r>
            <a:r>
              <a:rPr lang="pl-PL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pl-P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endParaRPr lang="pl-PL" sz="32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608960" y="1024817"/>
            <a:ext cx="15840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Radiochemical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4210832" y="2699428"/>
            <a:ext cx="2525050" cy="4031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alpha-ray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spectrometers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 Si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-mass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spectrometry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MC-ICP-MS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Neptune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(IGS PAS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Krakow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180681" y="5334308"/>
            <a:ext cx="239319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Pu/</a:t>
            </a:r>
            <a:r>
              <a:rPr lang="pl-PL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239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5580581" y="3453561"/>
            <a:ext cx="259971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238, 239+240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endParaRPr lang="pl-PL" sz="3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Łącznik prostoliniowy 28"/>
          <p:cNvCxnSpPr/>
          <p:nvPr/>
        </p:nvCxnSpPr>
        <p:spPr>
          <a:xfrm>
            <a:off x="251520" y="620688"/>
            <a:ext cx="864096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7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8" y="543496"/>
            <a:ext cx="4301478" cy="308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78" y="432222"/>
            <a:ext cx="4458176" cy="3198691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B120-7FC8-400C-B7CB-F42E0FD9706D}" type="slidenum">
              <a:rPr lang="en-GB" smtClean="0"/>
              <a:t>9</a:t>
            </a:fld>
            <a:endParaRPr lang="en-GB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131840" y="620688"/>
            <a:ext cx="4824536" cy="428315"/>
          </a:xfrm>
        </p:spPr>
        <p:txBody>
          <a:bodyPr>
            <a:normAutofit fontScale="90000"/>
          </a:bodyPr>
          <a:lstStyle/>
          <a:p>
            <a:r>
              <a:rPr lang="pl-P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INITIAL SOILS</a:t>
            </a:r>
            <a:r>
              <a:rPr lang="en-GB" sz="4400" dirty="0"/>
              <a:t/>
            </a:r>
            <a:br>
              <a:rPr lang="en-GB" sz="4400" dirty="0"/>
            </a:br>
            <a:endParaRPr lang="en-GB" dirty="0"/>
          </a:p>
        </p:txBody>
      </p:sp>
      <p:sp>
        <p:nvSpPr>
          <p:cNvPr id="3" name="Prostokąt 2"/>
          <p:cNvSpPr/>
          <p:nvPr/>
        </p:nvSpPr>
        <p:spPr>
          <a:xfrm>
            <a:off x="2954519" y="3839007"/>
            <a:ext cx="2481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TUNDRA SOILS</a:t>
            </a:r>
            <a:endParaRPr lang="en-GB" sz="2400" b="1" dirty="0">
              <a:solidFill>
                <a:schemeClr val="tx2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9144000" cy="2106784"/>
          </a:xfrm>
          <a:prstGeom prst="rect">
            <a:avLst/>
          </a:prstGeom>
        </p:spPr>
      </p:pic>
      <p:cxnSp>
        <p:nvCxnSpPr>
          <p:cNvPr id="14" name="Łącznik prostoliniowy 13"/>
          <p:cNvCxnSpPr/>
          <p:nvPr/>
        </p:nvCxnSpPr>
        <p:spPr>
          <a:xfrm>
            <a:off x="80392" y="3630913"/>
            <a:ext cx="903649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4"/>
          <p:cNvSpPr txBox="1">
            <a:spLocks noChangeArrowheads="1"/>
          </p:cNvSpPr>
          <p:nvPr/>
        </p:nvSpPr>
        <p:spPr bwMode="auto">
          <a:xfrm>
            <a:off x="5436096" y="2465884"/>
            <a:ext cx="2734922" cy="1733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AMAP, 1997; 2002, 2015:</a:t>
            </a:r>
          </a:p>
          <a:p>
            <a:endParaRPr lang="pl-PL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0.4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 </a:t>
            </a:r>
            <a:r>
              <a:rPr lang="pl-P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kBq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pl-PL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pl-PL" sz="16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239+240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: 14 – 26 </a:t>
            </a:r>
            <a:r>
              <a:rPr lang="pl-P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Bq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pl-PL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0.3 </a:t>
            </a:r>
            <a:r>
              <a:rPr lang="pl-P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Bq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/ m</a:t>
            </a:r>
            <a:r>
              <a:rPr lang="pl-PL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2793"/>
              </p:ext>
            </p:extLst>
          </p:nvPr>
        </p:nvGraphicFramePr>
        <p:xfrm>
          <a:off x="683568" y="2393151"/>
          <a:ext cx="4245154" cy="1879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7899"/>
                <a:gridCol w="1328837"/>
                <a:gridCol w="1588418"/>
              </a:tblGrid>
              <a:tr h="3671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Inventory (</a:t>
                      </a: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Bq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GB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pl-PL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INITIAL</a:t>
                      </a:r>
                      <a:r>
                        <a:rPr lang="pl-PL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SOILS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7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239+240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17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6-565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9-946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180-120000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Inventory (</a:t>
                      </a:r>
                      <a:r>
                        <a:rPr lang="en-GB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Bq</a:t>
                      </a: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GB" sz="16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pl-PL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TUNDRA</a:t>
                      </a:r>
                      <a:r>
                        <a:rPr lang="pl-PL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SOILS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367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 – 0.4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15 - 30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300 - 1400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pole tekstowe 18"/>
          <p:cNvSpPr txBox="1"/>
          <p:nvPr/>
        </p:nvSpPr>
        <p:spPr>
          <a:xfrm>
            <a:off x="80392" y="6484694"/>
            <a:ext cx="336502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Łokas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2014, 2016, 2017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80392" y="20276"/>
            <a:ext cx="1833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en-US" sz="3200" b="1" i="0" u="none" strike="noStrike" cap="none" normalizeH="0" baseline="0" smtClean="0">
            <a:ln>
              <a:noFill/>
            </a:ln>
            <a:solidFill>
              <a:srgbClr val="14038F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en-US" sz="3200" b="1" i="0" u="none" strike="noStrike" cap="none" normalizeH="0" baseline="0" smtClean="0">
            <a:ln>
              <a:noFill/>
            </a:ln>
            <a:solidFill>
              <a:srgbClr val="14038F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3166</TotalTime>
  <Words>878</Words>
  <Application>Microsoft Office PowerPoint</Application>
  <PresentationFormat>Pokaz na ekranie (4:3)</PresentationFormat>
  <Paragraphs>179</Paragraphs>
  <Slides>15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17" baseType="lpstr">
      <vt:lpstr>Hol</vt:lpstr>
      <vt:lpstr>Projekt domyślny</vt:lpstr>
      <vt:lpstr> HIGH AIRBORNE RADIOACTIVITY IN TERRESTRIAL ENVIRONMENTS OF ARCTIC REGION  Łokas E.1, Zagórski P.2, Sobota I.3, Zawierucha K.4, Pawłowski Ł.5, Singh SM.6,  Ziaja W.7, Gaca P.8 </vt:lpstr>
      <vt:lpstr>Prezentacja programu PowerPoint</vt:lpstr>
      <vt:lpstr>WHAT IS THE IMPORTANCE OF KNOWLEDGE ABOUT THE PRESENCE OF RADIONUCLIDES IN THE ARCTIC AND OTHER REGIONS?</vt:lpstr>
      <vt:lpstr>Major sources of radioactive contamination  in the Arctic </vt:lpstr>
      <vt:lpstr>Prezentacja programu PowerPoint</vt:lpstr>
      <vt:lpstr>RESEARCH METERIAL</vt:lpstr>
      <vt:lpstr>STUDY AREA</vt:lpstr>
      <vt:lpstr>ANALYTICAL METHODS</vt:lpstr>
      <vt:lpstr>INITIAL SOILS </vt:lpstr>
      <vt:lpstr>RESULTS</vt:lpstr>
      <vt:lpstr>SOURCES OF CONTAMINATION</vt:lpstr>
      <vt:lpstr>Prezentacja programu PowerPoint</vt:lpstr>
      <vt:lpstr>CONCLUSIONS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Badanie obiegu pierwiastków promieniotwórczych w lądowym środowisku Arktyki przy wykorzystaniu metod spektrometrii jądrowej  Edyta Łokas</dc:title>
  <dc:creator>Windows User</dc:creator>
  <cp:lastModifiedBy>Windows User</cp:lastModifiedBy>
  <cp:revision>132</cp:revision>
  <dcterms:created xsi:type="dcterms:W3CDTF">2018-01-24T07:44:53Z</dcterms:created>
  <dcterms:modified xsi:type="dcterms:W3CDTF">2018-06-28T09:47:43Z</dcterms:modified>
</cp:coreProperties>
</file>