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6" r:id="rId2"/>
    <p:sldMasterId id="2147483733" r:id="rId3"/>
    <p:sldMasterId id="2147483737" r:id="rId4"/>
    <p:sldMasterId id="2147483739" r:id="rId5"/>
  </p:sldMasterIdLst>
  <p:notesMasterIdLst>
    <p:notesMasterId r:id="rId62"/>
  </p:notesMasterIdLst>
  <p:handoutMasterIdLst>
    <p:handoutMasterId r:id="rId63"/>
  </p:handoutMasterIdLst>
  <p:sldIdLst>
    <p:sldId id="618" r:id="rId6"/>
    <p:sldId id="620" r:id="rId7"/>
    <p:sldId id="621" r:id="rId8"/>
    <p:sldId id="622" r:id="rId9"/>
    <p:sldId id="624" r:id="rId10"/>
    <p:sldId id="626" r:id="rId11"/>
    <p:sldId id="627" r:id="rId12"/>
    <p:sldId id="363" r:id="rId13"/>
    <p:sldId id="447" r:id="rId14"/>
    <p:sldId id="611" r:id="rId15"/>
    <p:sldId id="610" r:id="rId16"/>
    <p:sldId id="566" r:id="rId17"/>
    <p:sldId id="613" r:id="rId18"/>
    <p:sldId id="574" r:id="rId19"/>
    <p:sldId id="576" r:id="rId20"/>
    <p:sldId id="575" r:id="rId21"/>
    <p:sldId id="489" r:id="rId22"/>
    <p:sldId id="509" r:id="rId23"/>
    <p:sldId id="515" r:id="rId24"/>
    <p:sldId id="534" r:id="rId25"/>
    <p:sldId id="535" r:id="rId26"/>
    <p:sldId id="478" r:id="rId27"/>
    <p:sldId id="561" r:id="rId28"/>
    <p:sldId id="482" r:id="rId29"/>
    <p:sldId id="573" r:id="rId30"/>
    <p:sldId id="567" r:id="rId31"/>
    <p:sldId id="614" r:id="rId32"/>
    <p:sldId id="530" r:id="rId33"/>
    <p:sldId id="617" r:id="rId34"/>
    <p:sldId id="616" r:id="rId35"/>
    <p:sldId id="615" r:id="rId36"/>
    <p:sldId id="586" r:id="rId37"/>
    <p:sldId id="599" r:id="rId38"/>
    <p:sldId id="587" r:id="rId39"/>
    <p:sldId id="589" r:id="rId40"/>
    <p:sldId id="590" r:id="rId41"/>
    <p:sldId id="588" r:id="rId42"/>
    <p:sldId id="600" r:id="rId43"/>
    <p:sldId id="596" r:id="rId44"/>
    <p:sldId id="597" r:id="rId45"/>
    <p:sldId id="608" r:id="rId46"/>
    <p:sldId id="580" r:id="rId47"/>
    <p:sldId id="581" r:id="rId48"/>
    <p:sldId id="582" r:id="rId49"/>
    <p:sldId id="578" r:id="rId50"/>
    <p:sldId id="601" r:id="rId51"/>
    <p:sldId id="571" r:id="rId52"/>
    <p:sldId id="593" r:id="rId53"/>
    <p:sldId id="603" r:id="rId54"/>
    <p:sldId id="595" r:id="rId55"/>
    <p:sldId id="602" r:id="rId56"/>
    <p:sldId id="594" r:id="rId57"/>
    <p:sldId id="604" r:id="rId58"/>
    <p:sldId id="605" r:id="rId59"/>
    <p:sldId id="474" r:id="rId60"/>
    <p:sldId id="629" r:id="rId61"/>
  </p:sldIdLst>
  <p:sldSz cx="9144000" cy="6858000" type="screen4x3"/>
  <p:notesSz cx="7104063" cy="10234613"/>
  <p:defaultTex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66CC"/>
    <a:srgbClr val="FFFF00"/>
    <a:srgbClr val="FFCC66"/>
    <a:srgbClr val="0010A8"/>
    <a:srgbClr val="339933"/>
    <a:srgbClr val="FFFF99"/>
    <a:srgbClr val="008000"/>
    <a:srgbClr val="CCFF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4" autoAdjust="0"/>
    <p:restoredTop sz="93899" autoAdjust="0"/>
  </p:normalViewPr>
  <p:slideViewPr>
    <p:cSldViewPr>
      <p:cViewPr varScale="1">
        <p:scale>
          <a:sx n="68" d="100"/>
          <a:sy n="68" d="100"/>
        </p:scale>
        <p:origin x="428"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3360" y="-102"/>
      </p:cViewPr>
      <p:guideLst>
        <p:guide orient="horz" pos="3224"/>
        <p:guide pos="2239"/>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18F4A-5147-47F6-966A-91025BCF2E5D}"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GB"/>
        </a:p>
      </dgm:t>
    </dgm:pt>
    <dgm:pt modelId="{20B64FD9-F48E-4B6C-963A-77B3777CDD56}">
      <dgm:prSet phldrT="[Text]" custT="1"/>
      <dgm:spPr/>
      <dgm:t>
        <a:bodyPr/>
        <a:lstStyle/>
        <a:p>
          <a:r>
            <a:rPr lang="en-GB" sz="2000" dirty="0"/>
            <a:t>Nuclear Data</a:t>
          </a:r>
        </a:p>
      </dgm:t>
    </dgm:pt>
    <dgm:pt modelId="{2C32DEAE-3612-40E8-9B77-9D937D2A364A}" type="parTrans" cxnId="{B55B5195-B9B6-423F-91F9-D91B744A308A}">
      <dgm:prSet/>
      <dgm:spPr/>
      <dgm:t>
        <a:bodyPr/>
        <a:lstStyle/>
        <a:p>
          <a:endParaRPr lang="en-GB"/>
        </a:p>
      </dgm:t>
    </dgm:pt>
    <dgm:pt modelId="{5FD7C79F-C383-4C68-B083-D3AEBD4D8B51}" type="sibTrans" cxnId="{B55B5195-B9B6-423F-91F9-D91B744A308A}">
      <dgm:prSet/>
      <dgm:spPr/>
      <dgm:t>
        <a:bodyPr/>
        <a:lstStyle/>
        <a:p>
          <a:endParaRPr lang="en-GB"/>
        </a:p>
      </dgm:t>
    </dgm:pt>
    <dgm:pt modelId="{432A2758-0A36-4146-A0F1-1F6BBDF01E98}">
      <dgm:prSet phldrT="[Text]" custT="1"/>
      <dgm:spPr/>
      <dgm:t>
        <a:bodyPr/>
        <a:lstStyle/>
        <a:p>
          <a:r>
            <a:rPr lang="en-GB" sz="1600" dirty="0"/>
            <a:t>Data Development</a:t>
          </a:r>
        </a:p>
      </dgm:t>
    </dgm:pt>
    <dgm:pt modelId="{4AD62441-1CB4-44DE-B7C0-0A663A019D02}" type="parTrans" cxnId="{BA6CD728-E7C9-47D3-87E0-D7EB4AD59F4C}">
      <dgm:prSet/>
      <dgm:spPr/>
      <dgm:t>
        <a:bodyPr/>
        <a:lstStyle/>
        <a:p>
          <a:endParaRPr lang="en-GB"/>
        </a:p>
      </dgm:t>
    </dgm:pt>
    <dgm:pt modelId="{DCB080A6-463C-4134-9C91-570BFBD768E5}" type="sibTrans" cxnId="{BA6CD728-E7C9-47D3-87E0-D7EB4AD59F4C}">
      <dgm:prSet/>
      <dgm:spPr/>
      <dgm:t>
        <a:bodyPr/>
        <a:lstStyle/>
        <a:p>
          <a:endParaRPr lang="en-GB"/>
        </a:p>
      </dgm:t>
    </dgm:pt>
    <dgm:pt modelId="{EA726E45-E82A-4845-A409-0BB48F61BFE9}">
      <dgm:prSet phldrT="[Text]" custT="1"/>
      <dgm:spPr/>
      <dgm:t>
        <a:bodyPr/>
        <a:lstStyle/>
        <a:p>
          <a:r>
            <a:rPr lang="en-GB" sz="1600" dirty="0"/>
            <a:t>Data Services</a:t>
          </a:r>
        </a:p>
      </dgm:t>
    </dgm:pt>
    <dgm:pt modelId="{C9089F4B-C027-4BF1-B274-0F06A9A285B6}" type="parTrans" cxnId="{0ADD67CB-84D7-4DD3-8165-698A639A846B}">
      <dgm:prSet/>
      <dgm:spPr/>
      <dgm:t>
        <a:bodyPr/>
        <a:lstStyle/>
        <a:p>
          <a:endParaRPr lang="en-GB"/>
        </a:p>
      </dgm:t>
    </dgm:pt>
    <dgm:pt modelId="{15C81CEA-5D28-40E2-A6AE-0BF330A5748D}" type="sibTrans" cxnId="{0ADD67CB-84D7-4DD3-8165-698A639A846B}">
      <dgm:prSet/>
      <dgm:spPr/>
      <dgm:t>
        <a:bodyPr/>
        <a:lstStyle/>
        <a:p>
          <a:endParaRPr lang="en-GB"/>
        </a:p>
      </dgm:t>
    </dgm:pt>
    <dgm:pt modelId="{4197707C-0F8F-4DFE-8285-B9225A9CF675}">
      <dgm:prSet phldrT="[Text]" custT="1"/>
      <dgm:spPr/>
      <dgm:t>
        <a:bodyPr/>
        <a:lstStyle/>
        <a:p>
          <a:r>
            <a:rPr lang="en-GB" sz="2000" dirty="0"/>
            <a:t>Physics</a:t>
          </a:r>
        </a:p>
      </dgm:t>
    </dgm:pt>
    <dgm:pt modelId="{15625A79-6D6D-44C3-B8F1-6BAD26BC1916}" type="parTrans" cxnId="{3EBC7FE4-987C-431E-8D0B-1656A794291D}">
      <dgm:prSet/>
      <dgm:spPr/>
      <dgm:t>
        <a:bodyPr/>
        <a:lstStyle/>
        <a:p>
          <a:endParaRPr lang="en-GB"/>
        </a:p>
      </dgm:t>
    </dgm:pt>
    <dgm:pt modelId="{1BD25031-20A3-4980-8DE6-B334DFF4ED33}" type="sibTrans" cxnId="{3EBC7FE4-987C-431E-8D0B-1656A794291D}">
      <dgm:prSet/>
      <dgm:spPr/>
      <dgm:t>
        <a:bodyPr/>
        <a:lstStyle/>
        <a:p>
          <a:endParaRPr lang="en-GB"/>
        </a:p>
      </dgm:t>
    </dgm:pt>
    <dgm:pt modelId="{9F172DEE-4ED6-4112-8B3E-6488C1F17EA5}">
      <dgm:prSet phldrT="[Text]" custT="1"/>
      <dgm:spPr/>
      <dgm:t>
        <a:bodyPr/>
        <a:lstStyle/>
        <a:p>
          <a:r>
            <a:rPr lang="en-GB" sz="1400" dirty="0"/>
            <a:t>Accelerator Applications</a:t>
          </a:r>
        </a:p>
      </dgm:t>
    </dgm:pt>
    <dgm:pt modelId="{1B38CD22-F35A-435B-9B61-F3BB2451C225}" type="parTrans" cxnId="{E91E83EF-3876-495B-B5DB-797912789813}">
      <dgm:prSet/>
      <dgm:spPr/>
      <dgm:t>
        <a:bodyPr/>
        <a:lstStyle/>
        <a:p>
          <a:endParaRPr lang="en-GB"/>
        </a:p>
      </dgm:t>
    </dgm:pt>
    <dgm:pt modelId="{D8261405-D4BB-48D7-9EDB-F5936D8BF88F}" type="sibTrans" cxnId="{E91E83EF-3876-495B-B5DB-797912789813}">
      <dgm:prSet/>
      <dgm:spPr/>
      <dgm:t>
        <a:bodyPr/>
        <a:lstStyle/>
        <a:p>
          <a:endParaRPr lang="en-GB"/>
        </a:p>
      </dgm:t>
    </dgm:pt>
    <dgm:pt modelId="{C7D96CB0-227D-4B9A-BCB1-440589775A40}">
      <dgm:prSet phldrT="[Text]" custT="1"/>
      <dgm:spPr/>
      <dgm:t>
        <a:bodyPr/>
        <a:lstStyle/>
        <a:p>
          <a:r>
            <a:rPr lang="en-GB" sz="1600" dirty="0"/>
            <a:t>Nuclear Instrumentation</a:t>
          </a:r>
          <a:endParaRPr lang="en-GB" sz="1400" dirty="0"/>
        </a:p>
      </dgm:t>
    </dgm:pt>
    <dgm:pt modelId="{96EF082D-108D-4E65-A73D-65DCC92CEAD6}" type="parTrans" cxnId="{A0D5D1F1-CF70-42B1-AB26-6F658DEAF99A}">
      <dgm:prSet/>
      <dgm:spPr/>
      <dgm:t>
        <a:bodyPr/>
        <a:lstStyle/>
        <a:p>
          <a:endParaRPr lang="en-GB"/>
        </a:p>
      </dgm:t>
    </dgm:pt>
    <dgm:pt modelId="{F9C27968-0C01-4216-BCB7-59AF784CB208}" type="sibTrans" cxnId="{A0D5D1F1-CF70-42B1-AB26-6F658DEAF99A}">
      <dgm:prSet/>
      <dgm:spPr/>
      <dgm:t>
        <a:bodyPr/>
        <a:lstStyle/>
        <a:p>
          <a:endParaRPr lang="en-GB"/>
        </a:p>
      </dgm:t>
    </dgm:pt>
    <dgm:pt modelId="{6FC1A5B6-A551-48AD-BA96-DFE0EF5CB8F6}">
      <dgm:prSet phldrT="[Text]" custT="1"/>
      <dgm:spPr/>
      <dgm:t>
        <a:bodyPr/>
        <a:lstStyle/>
        <a:p>
          <a:r>
            <a:rPr lang="en-GB" sz="1600" dirty="0"/>
            <a:t>Nuclear Fusion</a:t>
          </a:r>
        </a:p>
      </dgm:t>
    </dgm:pt>
    <dgm:pt modelId="{63F677D0-C626-4242-91EE-B02DDCB56B7C}" type="parTrans" cxnId="{1505C14C-73B9-416F-A6F1-C2E3A098732F}">
      <dgm:prSet/>
      <dgm:spPr/>
      <dgm:t>
        <a:bodyPr/>
        <a:lstStyle/>
        <a:p>
          <a:endParaRPr lang="en-GB"/>
        </a:p>
      </dgm:t>
    </dgm:pt>
    <dgm:pt modelId="{679AEACE-D969-461E-BBEF-52B2A0A55D95}" type="sibTrans" cxnId="{1505C14C-73B9-416F-A6F1-C2E3A098732F}">
      <dgm:prSet/>
      <dgm:spPr/>
      <dgm:t>
        <a:bodyPr/>
        <a:lstStyle/>
        <a:p>
          <a:endParaRPr lang="en-GB"/>
        </a:p>
      </dgm:t>
    </dgm:pt>
    <dgm:pt modelId="{5021B6B2-A627-4828-8ED7-A9514B79481B}">
      <dgm:prSet phldrT="[Text]" custT="1"/>
      <dgm:spPr/>
      <dgm:t>
        <a:bodyPr/>
        <a:lstStyle/>
        <a:p>
          <a:r>
            <a:rPr lang="en-GB" sz="1400" dirty="0"/>
            <a:t>Research reactor applications</a:t>
          </a:r>
        </a:p>
      </dgm:t>
    </dgm:pt>
    <dgm:pt modelId="{D4670A01-6FC9-4543-8565-3953576DFAE6}" type="parTrans" cxnId="{AFE1B335-BDA8-43EE-830B-652868B90479}">
      <dgm:prSet/>
      <dgm:spPr/>
      <dgm:t>
        <a:bodyPr/>
        <a:lstStyle/>
        <a:p>
          <a:endParaRPr lang="en-GB"/>
        </a:p>
      </dgm:t>
    </dgm:pt>
    <dgm:pt modelId="{2A31D71A-CFF6-4491-A995-70624D95784A}" type="sibTrans" cxnId="{AFE1B335-BDA8-43EE-830B-652868B90479}">
      <dgm:prSet/>
      <dgm:spPr/>
      <dgm:t>
        <a:bodyPr/>
        <a:lstStyle/>
        <a:p>
          <a:endParaRPr lang="en-GB"/>
        </a:p>
      </dgm:t>
    </dgm:pt>
    <dgm:pt modelId="{8E715CF4-865D-4F9D-B991-93CDCBA815C0}">
      <dgm:prSet phldrT="[Text]" custT="1"/>
      <dgm:spPr/>
      <dgm:t>
        <a:bodyPr/>
        <a:lstStyle/>
        <a:p>
          <a:r>
            <a:rPr lang="en-GB" sz="1600" dirty="0"/>
            <a:t>Atomic and Molecular Data</a:t>
          </a:r>
        </a:p>
      </dgm:t>
    </dgm:pt>
    <dgm:pt modelId="{F7EC5575-225E-451F-997A-32CA8D8D418E}" type="parTrans" cxnId="{D93969EE-480A-4313-A5FD-E45096AEF859}">
      <dgm:prSet/>
      <dgm:spPr/>
      <dgm:t>
        <a:bodyPr/>
        <a:lstStyle/>
        <a:p>
          <a:endParaRPr lang="en-GB"/>
        </a:p>
      </dgm:t>
    </dgm:pt>
    <dgm:pt modelId="{387135A0-9BA0-40E0-B7DD-425DBD82F4C9}" type="sibTrans" cxnId="{D93969EE-480A-4313-A5FD-E45096AEF859}">
      <dgm:prSet/>
      <dgm:spPr/>
      <dgm:t>
        <a:bodyPr/>
        <a:lstStyle/>
        <a:p>
          <a:endParaRPr lang="en-GB"/>
        </a:p>
      </dgm:t>
    </dgm:pt>
    <dgm:pt modelId="{E4239D9C-8515-4974-9857-2BCC06D5C903}">
      <dgm:prSet phldrT="[Text]" custT="1"/>
      <dgm:spPr/>
      <dgm:t>
        <a:bodyPr/>
        <a:lstStyle/>
        <a:p>
          <a:r>
            <a:rPr lang="en-GB" sz="1800" dirty="0">
              <a:effectLst/>
            </a:rPr>
            <a:t>Radioisotope products &amp; Radiation Technology</a:t>
          </a:r>
        </a:p>
      </dgm:t>
    </dgm:pt>
    <dgm:pt modelId="{D26D9140-B808-443F-BF2A-75C47C8BA639}" type="parTrans" cxnId="{75EBECB3-0472-42DA-B570-BD3E5C636FD2}">
      <dgm:prSet/>
      <dgm:spPr/>
      <dgm:t>
        <a:bodyPr/>
        <a:lstStyle/>
        <a:p>
          <a:endParaRPr lang="en-GB"/>
        </a:p>
      </dgm:t>
    </dgm:pt>
    <dgm:pt modelId="{54FFF8A7-A48E-4CE1-B264-E4ECCABD7E3F}" type="sibTrans" cxnId="{75EBECB3-0472-42DA-B570-BD3E5C636FD2}">
      <dgm:prSet/>
      <dgm:spPr/>
      <dgm:t>
        <a:bodyPr/>
        <a:lstStyle/>
        <a:p>
          <a:endParaRPr lang="en-GB"/>
        </a:p>
      </dgm:t>
    </dgm:pt>
    <dgm:pt modelId="{14076E94-AFD5-4D00-BE77-5D5D7A3BA948}">
      <dgm:prSet phldrT="[Text]" custT="1"/>
      <dgm:spPr/>
      <dgm:t>
        <a:bodyPr/>
        <a:lstStyle/>
        <a:p>
          <a:r>
            <a:rPr lang="en-GB" sz="1400" dirty="0"/>
            <a:t>Radioisotope production, radiotracers in industry</a:t>
          </a:r>
        </a:p>
      </dgm:t>
    </dgm:pt>
    <dgm:pt modelId="{8AB24D76-D7D2-4A91-B0FB-C9BBE5C8E19E}" type="parTrans" cxnId="{14155312-C3B8-4374-8632-616A22CE02F8}">
      <dgm:prSet/>
      <dgm:spPr/>
      <dgm:t>
        <a:bodyPr/>
        <a:lstStyle/>
        <a:p>
          <a:endParaRPr lang="en-GB"/>
        </a:p>
      </dgm:t>
    </dgm:pt>
    <dgm:pt modelId="{117FE7BF-C5A5-4AE6-B8F6-7B8CABA3A3BE}" type="sibTrans" cxnId="{14155312-C3B8-4374-8632-616A22CE02F8}">
      <dgm:prSet/>
      <dgm:spPr/>
      <dgm:t>
        <a:bodyPr/>
        <a:lstStyle/>
        <a:p>
          <a:endParaRPr lang="en-GB"/>
        </a:p>
      </dgm:t>
    </dgm:pt>
    <dgm:pt modelId="{195C3F58-260D-411F-963B-3AFA54BD8B06}">
      <dgm:prSet phldrT="[Text]" custT="1"/>
      <dgm:spPr/>
      <dgm:t>
        <a:bodyPr/>
        <a:lstStyle/>
        <a:p>
          <a:r>
            <a:rPr lang="en-GB" sz="1600" dirty="0" err="1"/>
            <a:t>Radiopharma-ceuticals</a:t>
          </a:r>
          <a:endParaRPr lang="en-GB" sz="1600" dirty="0"/>
        </a:p>
      </dgm:t>
    </dgm:pt>
    <dgm:pt modelId="{31FA1DA7-ECA6-4B02-AF52-2F29F63DA17A}" type="parTrans" cxnId="{7FD52767-FB11-4079-AB12-21E43D276776}">
      <dgm:prSet/>
      <dgm:spPr/>
      <dgm:t>
        <a:bodyPr/>
        <a:lstStyle/>
        <a:p>
          <a:endParaRPr lang="en-GB"/>
        </a:p>
      </dgm:t>
    </dgm:pt>
    <dgm:pt modelId="{67FE7680-9CC1-448F-81AD-0457805FF147}" type="sibTrans" cxnId="{7FD52767-FB11-4079-AB12-21E43D276776}">
      <dgm:prSet/>
      <dgm:spPr/>
      <dgm:t>
        <a:bodyPr/>
        <a:lstStyle/>
        <a:p>
          <a:endParaRPr lang="en-GB"/>
        </a:p>
      </dgm:t>
    </dgm:pt>
    <dgm:pt modelId="{7C656F51-F05D-4BA2-9EFF-71FFC835B177}">
      <dgm:prSet phldrT="[Text]" custT="1"/>
      <dgm:spPr/>
      <dgm:t>
        <a:bodyPr/>
        <a:lstStyle/>
        <a:p>
          <a:r>
            <a:rPr lang="en-GB" sz="1600" dirty="0"/>
            <a:t>Radiation technology applications</a:t>
          </a:r>
        </a:p>
      </dgm:t>
    </dgm:pt>
    <dgm:pt modelId="{BA6D85C2-BADA-415C-80F2-52D18940D6A8}" type="parTrans" cxnId="{D513D935-ED8F-4347-B5B9-F3D460897991}">
      <dgm:prSet/>
      <dgm:spPr/>
      <dgm:t>
        <a:bodyPr/>
        <a:lstStyle/>
        <a:p>
          <a:endParaRPr lang="en-GB"/>
        </a:p>
      </dgm:t>
    </dgm:pt>
    <dgm:pt modelId="{EEEC193E-9AED-419A-BE72-8B90F457DD31}" type="sibTrans" cxnId="{D513D935-ED8F-4347-B5B9-F3D460897991}">
      <dgm:prSet/>
      <dgm:spPr/>
      <dgm:t>
        <a:bodyPr/>
        <a:lstStyle/>
        <a:p>
          <a:endParaRPr lang="en-GB"/>
        </a:p>
      </dgm:t>
    </dgm:pt>
    <dgm:pt modelId="{470EA96C-CCA4-459B-8006-7739FB5F0FEF}">
      <dgm:prSet phldrT="[Text]" custT="1"/>
      <dgm:spPr/>
      <dgm:t>
        <a:bodyPr/>
        <a:lstStyle/>
        <a:p>
          <a:endParaRPr lang="en-GB" sz="2000" dirty="0"/>
        </a:p>
        <a:p>
          <a:r>
            <a:rPr lang="en-GB" sz="2000" dirty="0"/>
            <a:t>Isotope Hydrology</a:t>
          </a:r>
          <a:r>
            <a:rPr lang="en-GB" sz="2700" dirty="0"/>
            <a:t>	</a:t>
          </a:r>
        </a:p>
      </dgm:t>
    </dgm:pt>
    <dgm:pt modelId="{046CB444-232B-4994-B3A3-A8CFC5E6216B}" type="parTrans" cxnId="{C33E7ACD-193B-456B-B958-A9FC20D5B3AB}">
      <dgm:prSet/>
      <dgm:spPr/>
      <dgm:t>
        <a:bodyPr/>
        <a:lstStyle/>
        <a:p>
          <a:endParaRPr lang="en-GB"/>
        </a:p>
      </dgm:t>
    </dgm:pt>
    <dgm:pt modelId="{2C3828EE-E13B-4CA9-9B0C-27055C88AA3B}" type="sibTrans" cxnId="{C33E7ACD-193B-456B-B958-A9FC20D5B3AB}">
      <dgm:prSet/>
      <dgm:spPr/>
      <dgm:t>
        <a:bodyPr/>
        <a:lstStyle/>
        <a:p>
          <a:endParaRPr lang="en-GB"/>
        </a:p>
      </dgm:t>
    </dgm:pt>
    <dgm:pt modelId="{499D7DF4-3195-4D83-96FD-87958D085220}">
      <dgm:prSet phldrT="[Text]" custT="1"/>
      <dgm:spPr/>
      <dgm:t>
        <a:bodyPr/>
        <a:lstStyle/>
        <a:p>
          <a:r>
            <a:rPr lang="en-GB" sz="1600" dirty="0"/>
            <a:t>Isotopic (3H) methods for Ground water assessment; prediction; models etc.</a:t>
          </a:r>
        </a:p>
      </dgm:t>
    </dgm:pt>
    <dgm:pt modelId="{A1255A77-2D72-49EA-9AB8-907FE41A946D}" type="parTrans" cxnId="{0F9369AE-F53C-4111-A5DE-84A60C77CA31}">
      <dgm:prSet/>
      <dgm:spPr/>
      <dgm:t>
        <a:bodyPr/>
        <a:lstStyle/>
        <a:p>
          <a:endParaRPr lang="en-GB"/>
        </a:p>
      </dgm:t>
    </dgm:pt>
    <dgm:pt modelId="{C0BA677A-07CA-4D50-956E-0AFBFBF17B90}" type="sibTrans" cxnId="{0F9369AE-F53C-4111-A5DE-84A60C77CA31}">
      <dgm:prSet/>
      <dgm:spPr/>
      <dgm:t>
        <a:bodyPr/>
        <a:lstStyle/>
        <a:p>
          <a:endParaRPr lang="en-GB"/>
        </a:p>
      </dgm:t>
    </dgm:pt>
    <dgm:pt modelId="{881405A5-9C37-4368-9707-BF81602E0CA7}" type="pres">
      <dgm:prSet presAssocID="{42B18F4A-5147-47F6-966A-91025BCF2E5D}" presName="theList" presStyleCnt="0">
        <dgm:presLayoutVars>
          <dgm:dir/>
          <dgm:animLvl val="lvl"/>
          <dgm:resizeHandles val="exact"/>
        </dgm:presLayoutVars>
      </dgm:prSet>
      <dgm:spPr/>
    </dgm:pt>
    <dgm:pt modelId="{F8A1F9DA-EE77-4FF9-BA62-5BA293565802}" type="pres">
      <dgm:prSet presAssocID="{20B64FD9-F48E-4B6C-963A-77B3777CDD56}" presName="compNode" presStyleCnt="0"/>
      <dgm:spPr/>
    </dgm:pt>
    <dgm:pt modelId="{35756CEE-9C29-446F-9B5D-D6292DAE9449}" type="pres">
      <dgm:prSet presAssocID="{20B64FD9-F48E-4B6C-963A-77B3777CDD56}" presName="aNode" presStyleLbl="bgShp" presStyleIdx="0" presStyleCnt="4"/>
      <dgm:spPr/>
    </dgm:pt>
    <dgm:pt modelId="{DD42591E-8F92-41D8-BDD6-BEB8C9F42D5C}" type="pres">
      <dgm:prSet presAssocID="{20B64FD9-F48E-4B6C-963A-77B3777CDD56}" presName="textNode" presStyleLbl="bgShp" presStyleIdx="0" presStyleCnt="4"/>
      <dgm:spPr/>
    </dgm:pt>
    <dgm:pt modelId="{D8D4BA0B-B45B-4368-9652-8C36C19F8426}" type="pres">
      <dgm:prSet presAssocID="{20B64FD9-F48E-4B6C-963A-77B3777CDD56}" presName="compChildNode" presStyleCnt="0"/>
      <dgm:spPr/>
    </dgm:pt>
    <dgm:pt modelId="{35C4C258-DA40-4833-A2DB-9282313562C9}" type="pres">
      <dgm:prSet presAssocID="{20B64FD9-F48E-4B6C-963A-77B3777CDD56}" presName="theInnerList" presStyleCnt="0"/>
      <dgm:spPr/>
    </dgm:pt>
    <dgm:pt modelId="{5FCD1374-0444-4E6D-BDB7-58AC0D5506F8}" type="pres">
      <dgm:prSet presAssocID="{432A2758-0A36-4146-A0F1-1F6BBDF01E98}" presName="childNode" presStyleLbl="node1" presStyleIdx="0" presStyleCnt="11">
        <dgm:presLayoutVars>
          <dgm:bulletEnabled val="1"/>
        </dgm:presLayoutVars>
      </dgm:prSet>
      <dgm:spPr/>
    </dgm:pt>
    <dgm:pt modelId="{3A5A1107-E2F9-464C-9806-D92315FC7E5B}" type="pres">
      <dgm:prSet presAssocID="{432A2758-0A36-4146-A0F1-1F6BBDF01E98}" presName="aSpace2" presStyleCnt="0"/>
      <dgm:spPr/>
    </dgm:pt>
    <dgm:pt modelId="{76DB303A-D032-4FDF-99DB-0BC3DFEBB72C}" type="pres">
      <dgm:prSet presAssocID="{EA726E45-E82A-4845-A409-0BB48F61BFE9}" presName="childNode" presStyleLbl="node1" presStyleIdx="1" presStyleCnt="11">
        <dgm:presLayoutVars>
          <dgm:bulletEnabled val="1"/>
        </dgm:presLayoutVars>
      </dgm:prSet>
      <dgm:spPr/>
    </dgm:pt>
    <dgm:pt modelId="{29190CAC-41FB-43CA-B431-8A811C302DD6}" type="pres">
      <dgm:prSet presAssocID="{EA726E45-E82A-4845-A409-0BB48F61BFE9}" presName="aSpace2" presStyleCnt="0"/>
      <dgm:spPr/>
    </dgm:pt>
    <dgm:pt modelId="{ADE4E3C8-2B5A-48F7-9758-AEAEB7DF5AD2}" type="pres">
      <dgm:prSet presAssocID="{8E715CF4-865D-4F9D-B991-93CDCBA815C0}" presName="childNode" presStyleLbl="node1" presStyleIdx="2" presStyleCnt="11" custScaleX="107406">
        <dgm:presLayoutVars>
          <dgm:bulletEnabled val="1"/>
        </dgm:presLayoutVars>
      </dgm:prSet>
      <dgm:spPr/>
    </dgm:pt>
    <dgm:pt modelId="{AAE8BE5A-59A3-4D7B-9F51-E2551C4382A4}" type="pres">
      <dgm:prSet presAssocID="{20B64FD9-F48E-4B6C-963A-77B3777CDD56}" presName="aSpace" presStyleCnt="0"/>
      <dgm:spPr/>
    </dgm:pt>
    <dgm:pt modelId="{E92C0730-5C57-416D-9A01-2718D0F572D5}" type="pres">
      <dgm:prSet presAssocID="{4197707C-0F8F-4DFE-8285-B9225A9CF675}" presName="compNode" presStyleCnt="0"/>
      <dgm:spPr/>
    </dgm:pt>
    <dgm:pt modelId="{1BD6921C-C726-41C5-934C-AF76E3EA118A}" type="pres">
      <dgm:prSet presAssocID="{4197707C-0F8F-4DFE-8285-B9225A9CF675}" presName="aNode" presStyleLbl="bgShp" presStyleIdx="1" presStyleCnt="4"/>
      <dgm:spPr/>
    </dgm:pt>
    <dgm:pt modelId="{403DACEE-8F4D-42E9-8480-94ECF5BD9CA9}" type="pres">
      <dgm:prSet presAssocID="{4197707C-0F8F-4DFE-8285-B9225A9CF675}" presName="textNode" presStyleLbl="bgShp" presStyleIdx="1" presStyleCnt="4"/>
      <dgm:spPr/>
    </dgm:pt>
    <dgm:pt modelId="{FCA734F5-033B-4E86-AFBF-90C811E62BB5}" type="pres">
      <dgm:prSet presAssocID="{4197707C-0F8F-4DFE-8285-B9225A9CF675}" presName="compChildNode" presStyleCnt="0"/>
      <dgm:spPr/>
    </dgm:pt>
    <dgm:pt modelId="{05A1A891-7B2A-48AB-BEA2-26108D205912}" type="pres">
      <dgm:prSet presAssocID="{4197707C-0F8F-4DFE-8285-B9225A9CF675}" presName="theInnerList" presStyleCnt="0"/>
      <dgm:spPr/>
    </dgm:pt>
    <dgm:pt modelId="{5B642728-D3B1-42B1-A7DB-0B12D0F15715}" type="pres">
      <dgm:prSet presAssocID="{9F172DEE-4ED6-4112-8B3E-6488C1F17EA5}" presName="childNode" presStyleLbl="node1" presStyleIdx="3" presStyleCnt="11">
        <dgm:presLayoutVars>
          <dgm:bulletEnabled val="1"/>
        </dgm:presLayoutVars>
      </dgm:prSet>
      <dgm:spPr/>
    </dgm:pt>
    <dgm:pt modelId="{9D6C41CE-54C8-46FE-9142-99DD3BC86079}" type="pres">
      <dgm:prSet presAssocID="{9F172DEE-4ED6-4112-8B3E-6488C1F17EA5}" presName="aSpace2" presStyleCnt="0"/>
      <dgm:spPr/>
    </dgm:pt>
    <dgm:pt modelId="{0C33B32E-25B0-4B96-B6EC-43CA240BDF79}" type="pres">
      <dgm:prSet presAssocID="{C7D96CB0-227D-4B9A-BCB1-440589775A40}" presName="childNode" presStyleLbl="node1" presStyleIdx="4" presStyleCnt="11" custScaleX="110093">
        <dgm:presLayoutVars>
          <dgm:bulletEnabled val="1"/>
        </dgm:presLayoutVars>
      </dgm:prSet>
      <dgm:spPr/>
    </dgm:pt>
    <dgm:pt modelId="{AD20A118-D158-4B6E-9C22-984B1DED934A}" type="pres">
      <dgm:prSet presAssocID="{C7D96CB0-227D-4B9A-BCB1-440589775A40}" presName="aSpace2" presStyleCnt="0"/>
      <dgm:spPr/>
    </dgm:pt>
    <dgm:pt modelId="{16FCED6F-528D-4117-8D13-E28B5269313E}" type="pres">
      <dgm:prSet presAssocID="{6FC1A5B6-A551-48AD-BA96-DFE0EF5CB8F6}" presName="childNode" presStyleLbl="node1" presStyleIdx="5" presStyleCnt="11">
        <dgm:presLayoutVars>
          <dgm:bulletEnabled val="1"/>
        </dgm:presLayoutVars>
      </dgm:prSet>
      <dgm:spPr/>
    </dgm:pt>
    <dgm:pt modelId="{D0B3FFEA-89BA-43A5-8080-FF05A5CBDAC8}" type="pres">
      <dgm:prSet presAssocID="{6FC1A5B6-A551-48AD-BA96-DFE0EF5CB8F6}" presName="aSpace2" presStyleCnt="0"/>
      <dgm:spPr/>
    </dgm:pt>
    <dgm:pt modelId="{0DCEF519-D67B-4E1E-BF0D-742185E3151D}" type="pres">
      <dgm:prSet presAssocID="{5021B6B2-A627-4828-8ED7-A9514B79481B}" presName="childNode" presStyleLbl="node1" presStyleIdx="6" presStyleCnt="11">
        <dgm:presLayoutVars>
          <dgm:bulletEnabled val="1"/>
        </dgm:presLayoutVars>
      </dgm:prSet>
      <dgm:spPr/>
    </dgm:pt>
    <dgm:pt modelId="{BF35BCCE-8BB7-4C80-81AA-18158B42581F}" type="pres">
      <dgm:prSet presAssocID="{4197707C-0F8F-4DFE-8285-B9225A9CF675}" presName="aSpace" presStyleCnt="0"/>
      <dgm:spPr/>
    </dgm:pt>
    <dgm:pt modelId="{1BEBCEC4-76D9-4D9A-8A9F-0730DDBD982F}" type="pres">
      <dgm:prSet presAssocID="{E4239D9C-8515-4974-9857-2BCC06D5C903}" presName="compNode" presStyleCnt="0"/>
      <dgm:spPr/>
    </dgm:pt>
    <dgm:pt modelId="{90808450-67E3-4EFA-A3E6-E193FCF4575C}" type="pres">
      <dgm:prSet presAssocID="{E4239D9C-8515-4974-9857-2BCC06D5C903}" presName="aNode" presStyleLbl="bgShp" presStyleIdx="2" presStyleCnt="4"/>
      <dgm:spPr/>
    </dgm:pt>
    <dgm:pt modelId="{6126960E-9BA4-4C1C-BF45-8C96954ED8A3}" type="pres">
      <dgm:prSet presAssocID="{E4239D9C-8515-4974-9857-2BCC06D5C903}" presName="textNode" presStyleLbl="bgShp" presStyleIdx="2" presStyleCnt="4"/>
      <dgm:spPr/>
    </dgm:pt>
    <dgm:pt modelId="{C179E57B-F07A-4BEF-8C6A-6EED87882286}" type="pres">
      <dgm:prSet presAssocID="{E4239D9C-8515-4974-9857-2BCC06D5C903}" presName="compChildNode" presStyleCnt="0"/>
      <dgm:spPr/>
    </dgm:pt>
    <dgm:pt modelId="{B4466D93-E481-4487-BF2A-3B28474EAF40}" type="pres">
      <dgm:prSet presAssocID="{E4239D9C-8515-4974-9857-2BCC06D5C903}" presName="theInnerList" presStyleCnt="0"/>
      <dgm:spPr/>
    </dgm:pt>
    <dgm:pt modelId="{9344E6B4-CF57-4988-A684-65BBC856874A}" type="pres">
      <dgm:prSet presAssocID="{14076E94-AFD5-4D00-BE77-5D5D7A3BA948}" presName="childNode" presStyleLbl="node1" presStyleIdx="7" presStyleCnt="11">
        <dgm:presLayoutVars>
          <dgm:bulletEnabled val="1"/>
        </dgm:presLayoutVars>
      </dgm:prSet>
      <dgm:spPr/>
    </dgm:pt>
    <dgm:pt modelId="{EADEF7C3-C5FD-43A9-9DE8-EEB315D39878}" type="pres">
      <dgm:prSet presAssocID="{14076E94-AFD5-4D00-BE77-5D5D7A3BA948}" presName="aSpace2" presStyleCnt="0"/>
      <dgm:spPr/>
    </dgm:pt>
    <dgm:pt modelId="{2F661360-0524-417A-AB54-CEF259032C13}" type="pres">
      <dgm:prSet presAssocID="{195C3F58-260D-411F-963B-3AFA54BD8B06}" presName="childNode" presStyleLbl="node1" presStyleIdx="8" presStyleCnt="11">
        <dgm:presLayoutVars>
          <dgm:bulletEnabled val="1"/>
        </dgm:presLayoutVars>
      </dgm:prSet>
      <dgm:spPr/>
    </dgm:pt>
    <dgm:pt modelId="{5DF9F2F0-5191-4AA4-BC38-E17101BC3E64}" type="pres">
      <dgm:prSet presAssocID="{195C3F58-260D-411F-963B-3AFA54BD8B06}" presName="aSpace2" presStyleCnt="0"/>
      <dgm:spPr/>
    </dgm:pt>
    <dgm:pt modelId="{1BBEA714-5152-421C-A7B2-ED2810C7D577}" type="pres">
      <dgm:prSet presAssocID="{7C656F51-F05D-4BA2-9EFF-71FFC835B177}" presName="childNode" presStyleLbl="node1" presStyleIdx="9" presStyleCnt="11">
        <dgm:presLayoutVars>
          <dgm:bulletEnabled val="1"/>
        </dgm:presLayoutVars>
      </dgm:prSet>
      <dgm:spPr/>
    </dgm:pt>
    <dgm:pt modelId="{E6813C34-FF57-4BFB-94A7-DF4CFAEE2627}" type="pres">
      <dgm:prSet presAssocID="{E4239D9C-8515-4974-9857-2BCC06D5C903}" presName="aSpace" presStyleCnt="0"/>
      <dgm:spPr/>
    </dgm:pt>
    <dgm:pt modelId="{3D2FBF15-CA73-403C-B8A8-E924F566C272}" type="pres">
      <dgm:prSet presAssocID="{470EA96C-CCA4-459B-8006-7739FB5F0FEF}" presName="compNode" presStyleCnt="0"/>
      <dgm:spPr/>
    </dgm:pt>
    <dgm:pt modelId="{85589E35-EDC4-4828-AF7D-7FD3BA5990D7}" type="pres">
      <dgm:prSet presAssocID="{470EA96C-CCA4-459B-8006-7739FB5F0FEF}" presName="aNode" presStyleLbl="bgShp" presStyleIdx="3" presStyleCnt="4"/>
      <dgm:spPr/>
    </dgm:pt>
    <dgm:pt modelId="{A7378F97-A3BD-44F5-9DD6-911D064A177A}" type="pres">
      <dgm:prSet presAssocID="{470EA96C-CCA4-459B-8006-7739FB5F0FEF}" presName="textNode" presStyleLbl="bgShp" presStyleIdx="3" presStyleCnt="4"/>
      <dgm:spPr/>
    </dgm:pt>
    <dgm:pt modelId="{6B31C396-7168-44AA-973A-A4DF4DDD0905}" type="pres">
      <dgm:prSet presAssocID="{470EA96C-CCA4-459B-8006-7739FB5F0FEF}" presName="compChildNode" presStyleCnt="0"/>
      <dgm:spPr/>
    </dgm:pt>
    <dgm:pt modelId="{346BBE03-E266-4739-8F6E-76F1243667A5}" type="pres">
      <dgm:prSet presAssocID="{470EA96C-CCA4-459B-8006-7739FB5F0FEF}" presName="theInnerList" presStyleCnt="0"/>
      <dgm:spPr/>
    </dgm:pt>
    <dgm:pt modelId="{AF8AF728-1240-42BC-A108-D48920CAB642}" type="pres">
      <dgm:prSet presAssocID="{499D7DF4-3195-4D83-96FD-87958D085220}" presName="childNode" presStyleLbl="node1" presStyleIdx="10" presStyleCnt="11" custScaleY="62930" custLinFactNeighborX="1098" custLinFactNeighborY="-23288">
        <dgm:presLayoutVars>
          <dgm:bulletEnabled val="1"/>
        </dgm:presLayoutVars>
      </dgm:prSet>
      <dgm:spPr/>
    </dgm:pt>
  </dgm:ptLst>
  <dgm:cxnLst>
    <dgm:cxn modelId="{32EB2D11-2B83-4979-AE03-E5BC0E20204A}" type="presOf" srcId="{470EA96C-CCA4-459B-8006-7739FB5F0FEF}" destId="{85589E35-EDC4-4828-AF7D-7FD3BA5990D7}" srcOrd="0" destOrd="0" presId="urn:microsoft.com/office/officeart/2005/8/layout/lProcess2"/>
    <dgm:cxn modelId="{14155312-C3B8-4374-8632-616A22CE02F8}" srcId="{E4239D9C-8515-4974-9857-2BCC06D5C903}" destId="{14076E94-AFD5-4D00-BE77-5D5D7A3BA948}" srcOrd="0" destOrd="0" parTransId="{8AB24D76-D7D2-4A91-B0FB-C9BBE5C8E19E}" sibTransId="{117FE7BF-C5A5-4AE6-B8F6-7B8CABA3A3BE}"/>
    <dgm:cxn modelId="{34167314-DD2B-47D6-BAAD-18AE98FD2B68}" type="presOf" srcId="{7C656F51-F05D-4BA2-9EFF-71FFC835B177}" destId="{1BBEA714-5152-421C-A7B2-ED2810C7D577}" srcOrd="0" destOrd="0" presId="urn:microsoft.com/office/officeart/2005/8/layout/lProcess2"/>
    <dgm:cxn modelId="{EFCA7F1A-8EDC-405A-BF90-871BFA21A0E9}" type="presOf" srcId="{195C3F58-260D-411F-963B-3AFA54BD8B06}" destId="{2F661360-0524-417A-AB54-CEF259032C13}" srcOrd="0" destOrd="0" presId="urn:microsoft.com/office/officeart/2005/8/layout/lProcess2"/>
    <dgm:cxn modelId="{044BD61D-9B06-4B60-A41D-08E95F9BD39D}" type="presOf" srcId="{E4239D9C-8515-4974-9857-2BCC06D5C903}" destId="{90808450-67E3-4EFA-A3E6-E193FCF4575C}" srcOrd="0" destOrd="0" presId="urn:microsoft.com/office/officeart/2005/8/layout/lProcess2"/>
    <dgm:cxn modelId="{A4715B22-B404-4076-9763-356E328E1984}" type="presOf" srcId="{5021B6B2-A627-4828-8ED7-A9514B79481B}" destId="{0DCEF519-D67B-4E1E-BF0D-742185E3151D}" srcOrd="0" destOrd="0" presId="urn:microsoft.com/office/officeart/2005/8/layout/lProcess2"/>
    <dgm:cxn modelId="{BA6CD728-E7C9-47D3-87E0-D7EB4AD59F4C}" srcId="{20B64FD9-F48E-4B6C-963A-77B3777CDD56}" destId="{432A2758-0A36-4146-A0F1-1F6BBDF01E98}" srcOrd="0" destOrd="0" parTransId="{4AD62441-1CB4-44DE-B7C0-0A663A019D02}" sibTransId="{DCB080A6-463C-4134-9C91-570BFBD768E5}"/>
    <dgm:cxn modelId="{AB9F5A29-052D-4723-AACC-17D196BD84E9}" type="presOf" srcId="{C7D96CB0-227D-4B9A-BCB1-440589775A40}" destId="{0C33B32E-25B0-4B96-B6EC-43CA240BDF79}" srcOrd="0" destOrd="0" presId="urn:microsoft.com/office/officeart/2005/8/layout/lProcess2"/>
    <dgm:cxn modelId="{AFE1B335-BDA8-43EE-830B-652868B90479}" srcId="{4197707C-0F8F-4DFE-8285-B9225A9CF675}" destId="{5021B6B2-A627-4828-8ED7-A9514B79481B}" srcOrd="3" destOrd="0" parTransId="{D4670A01-6FC9-4543-8565-3953576DFAE6}" sibTransId="{2A31D71A-CFF6-4491-A995-70624D95784A}"/>
    <dgm:cxn modelId="{D513D935-ED8F-4347-B5B9-F3D460897991}" srcId="{E4239D9C-8515-4974-9857-2BCC06D5C903}" destId="{7C656F51-F05D-4BA2-9EFF-71FFC835B177}" srcOrd="2" destOrd="0" parTransId="{BA6D85C2-BADA-415C-80F2-52D18940D6A8}" sibTransId="{EEEC193E-9AED-419A-BE72-8B90F457DD31}"/>
    <dgm:cxn modelId="{16983B3E-39FC-4B51-B83C-803CDB68183D}" type="presOf" srcId="{42B18F4A-5147-47F6-966A-91025BCF2E5D}" destId="{881405A5-9C37-4368-9707-BF81602E0CA7}" srcOrd="0" destOrd="0" presId="urn:microsoft.com/office/officeart/2005/8/layout/lProcess2"/>
    <dgm:cxn modelId="{7FD52767-FB11-4079-AB12-21E43D276776}" srcId="{E4239D9C-8515-4974-9857-2BCC06D5C903}" destId="{195C3F58-260D-411F-963B-3AFA54BD8B06}" srcOrd="1" destOrd="0" parTransId="{31FA1DA7-ECA6-4B02-AF52-2F29F63DA17A}" sibTransId="{67FE7680-9CC1-448F-81AD-0457805FF147}"/>
    <dgm:cxn modelId="{EAA80E48-0DD7-4230-A723-C3B624ADE9EB}" type="presOf" srcId="{14076E94-AFD5-4D00-BE77-5D5D7A3BA948}" destId="{9344E6B4-CF57-4988-A684-65BBC856874A}" srcOrd="0" destOrd="0" presId="urn:microsoft.com/office/officeart/2005/8/layout/lProcess2"/>
    <dgm:cxn modelId="{15E5F149-2963-4FD8-AC02-1BF70C55E34D}" type="presOf" srcId="{20B64FD9-F48E-4B6C-963A-77B3777CDD56}" destId="{DD42591E-8F92-41D8-BDD6-BEB8C9F42D5C}" srcOrd="1" destOrd="0" presId="urn:microsoft.com/office/officeart/2005/8/layout/lProcess2"/>
    <dgm:cxn modelId="{1505C14C-73B9-416F-A6F1-C2E3A098732F}" srcId="{4197707C-0F8F-4DFE-8285-B9225A9CF675}" destId="{6FC1A5B6-A551-48AD-BA96-DFE0EF5CB8F6}" srcOrd="2" destOrd="0" parTransId="{63F677D0-C626-4242-91EE-B02DDCB56B7C}" sibTransId="{679AEACE-D969-461E-BBEF-52B2A0A55D95}"/>
    <dgm:cxn modelId="{E3EF1F71-E408-4800-B8FA-3858F2DFC458}" type="presOf" srcId="{4197707C-0F8F-4DFE-8285-B9225A9CF675}" destId="{1BD6921C-C726-41C5-934C-AF76E3EA118A}" srcOrd="0" destOrd="0" presId="urn:microsoft.com/office/officeart/2005/8/layout/lProcess2"/>
    <dgm:cxn modelId="{0624C65A-9704-483B-9CF9-801C2578EABC}" type="presOf" srcId="{EA726E45-E82A-4845-A409-0BB48F61BFE9}" destId="{76DB303A-D032-4FDF-99DB-0BC3DFEBB72C}" srcOrd="0" destOrd="0" presId="urn:microsoft.com/office/officeart/2005/8/layout/lProcess2"/>
    <dgm:cxn modelId="{CF8F577D-47EA-402C-98E9-BCBDF5E3D5C3}" type="presOf" srcId="{6FC1A5B6-A551-48AD-BA96-DFE0EF5CB8F6}" destId="{16FCED6F-528D-4117-8D13-E28B5269313E}" srcOrd="0" destOrd="0" presId="urn:microsoft.com/office/officeart/2005/8/layout/lProcess2"/>
    <dgm:cxn modelId="{C6AE298E-1207-421B-BF77-EA6CBDC1300B}" type="presOf" srcId="{8E715CF4-865D-4F9D-B991-93CDCBA815C0}" destId="{ADE4E3C8-2B5A-48F7-9758-AEAEB7DF5AD2}" srcOrd="0" destOrd="0" presId="urn:microsoft.com/office/officeart/2005/8/layout/lProcess2"/>
    <dgm:cxn modelId="{B55B5195-B9B6-423F-91F9-D91B744A308A}" srcId="{42B18F4A-5147-47F6-966A-91025BCF2E5D}" destId="{20B64FD9-F48E-4B6C-963A-77B3777CDD56}" srcOrd="0" destOrd="0" parTransId="{2C32DEAE-3612-40E8-9B77-9D937D2A364A}" sibTransId="{5FD7C79F-C383-4C68-B083-D3AEBD4D8B51}"/>
    <dgm:cxn modelId="{CFC4DBA0-A72B-4F43-A869-6AC252675F49}" type="presOf" srcId="{499D7DF4-3195-4D83-96FD-87958D085220}" destId="{AF8AF728-1240-42BC-A108-D48920CAB642}" srcOrd="0" destOrd="0" presId="urn:microsoft.com/office/officeart/2005/8/layout/lProcess2"/>
    <dgm:cxn modelId="{0F9369AE-F53C-4111-A5DE-84A60C77CA31}" srcId="{470EA96C-CCA4-459B-8006-7739FB5F0FEF}" destId="{499D7DF4-3195-4D83-96FD-87958D085220}" srcOrd="0" destOrd="0" parTransId="{A1255A77-2D72-49EA-9AB8-907FE41A946D}" sibTransId="{C0BA677A-07CA-4D50-956E-0AFBFBF17B90}"/>
    <dgm:cxn modelId="{75EBECB3-0472-42DA-B570-BD3E5C636FD2}" srcId="{42B18F4A-5147-47F6-966A-91025BCF2E5D}" destId="{E4239D9C-8515-4974-9857-2BCC06D5C903}" srcOrd="2" destOrd="0" parTransId="{D26D9140-B808-443F-BF2A-75C47C8BA639}" sibTransId="{54FFF8A7-A48E-4CE1-B264-E4ECCABD7E3F}"/>
    <dgm:cxn modelId="{11A7F5B6-FFFE-4240-A8B9-A37338E5E8B5}" type="presOf" srcId="{4197707C-0F8F-4DFE-8285-B9225A9CF675}" destId="{403DACEE-8F4D-42E9-8480-94ECF5BD9CA9}" srcOrd="1" destOrd="0" presId="urn:microsoft.com/office/officeart/2005/8/layout/lProcess2"/>
    <dgm:cxn modelId="{0ADD67CB-84D7-4DD3-8165-698A639A846B}" srcId="{20B64FD9-F48E-4B6C-963A-77B3777CDD56}" destId="{EA726E45-E82A-4845-A409-0BB48F61BFE9}" srcOrd="1" destOrd="0" parTransId="{C9089F4B-C027-4BF1-B274-0F06A9A285B6}" sibTransId="{15C81CEA-5D28-40E2-A6AE-0BF330A5748D}"/>
    <dgm:cxn modelId="{C33E7ACD-193B-456B-B958-A9FC20D5B3AB}" srcId="{42B18F4A-5147-47F6-966A-91025BCF2E5D}" destId="{470EA96C-CCA4-459B-8006-7739FB5F0FEF}" srcOrd="3" destOrd="0" parTransId="{046CB444-232B-4994-B3A3-A8CFC5E6216B}" sibTransId="{2C3828EE-E13B-4CA9-9B0C-27055C88AA3B}"/>
    <dgm:cxn modelId="{EC751BD4-AB06-4BE1-B45F-52618329C4D0}" type="presOf" srcId="{20B64FD9-F48E-4B6C-963A-77B3777CDD56}" destId="{35756CEE-9C29-446F-9B5D-D6292DAE9449}" srcOrd="0" destOrd="0" presId="urn:microsoft.com/office/officeart/2005/8/layout/lProcess2"/>
    <dgm:cxn modelId="{F44FBAD7-CD2A-4FC8-B969-CAE4C5CED1F9}" type="presOf" srcId="{470EA96C-CCA4-459B-8006-7739FB5F0FEF}" destId="{A7378F97-A3BD-44F5-9DD6-911D064A177A}" srcOrd="1" destOrd="0" presId="urn:microsoft.com/office/officeart/2005/8/layout/lProcess2"/>
    <dgm:cxn modelId="{8CE60FE0-4EC1-4ACE-AD10-5FB19646E47A}" type="presOf" srcId="{9F172DEE-4ED6-4112-8B3E-6488C1F17EA5}" destId="{5B642728-D3B1-42B1-A7DB-0B12D0F15715}" srcOrd="0" destOrd="0" presId="urn:microsoft.com/office/officeart/2005/8/layout/lProcess2"/>
    <dgm:cxn modelId="{3EBC7FE4-987C-431E-8D0B-1656A794291D}" srcId="{42B18F4A-5147-47F6-966A-91025BCF2E5D}" destId="{4197707C-0F8F-4DFE-8285-B9225A9CF675}" srcOrd="1" destOrd="0" parTransId="{15625A79-6D6D-44C3-B8F1-6BAD26BC1916}" sibTransId="{1BD25031-20A3-4980-8DE6-B334DFF4ED33}"/>
    <dgm:cxn modelId="{1A1510E8-FE1B-418E-A810-06CBFE9A63E6}" type="presOf" srcId="{432A2758-0A36-4146-A0F1-1F6BBDF01E98}" destId="{5FCD1374-0444-4E6D-BDB7-58AC0D5506F8}" srcOrd="0" destOrd="0" presId="urn:microsoft.com/office/officeart/2005/8/layout/lProcess2"/>
    <dgm:cxn modelId="{D93969EE-480A-4313-A5FD-E45096AEF859}" srcId="{20B64FD9-F48E-4B6C-963A-77B3777CDD56}" destId="{8E715CF4-865D-4F9D-B991-93CDCBA815C0}" srcOrd="2" destOrd="0" parTransId="{F7EC5575-225E-451F-997A-32CA8D8D418E}" sibTransId="{387135A0-9BA0-40E0-B7DD-425DBD82F4C9}"/>
    <dgm:cxn modelId="{8F1D37EF-D10B-44A7-A741-27A9D170ACC8}" type="presOf" srcId="{E4239D9C-8515-4974-9857-2BCC06D5C903}" destId="{6126960E-9BA4-4C1C-BF45-8C96954ED8A3}" srcOrd="1" destOrd="0" presId="urn:microsoft.com/office/officeart/2005/8/layout/lProcess2"/>
    <dgm:cxn modelId="{E91E83EF-3876-495B-B5DB-797912789813}" srcId="{4197707C-0F8F-4DFE-8285-B9225A9CF675}" destId="{9F172DEE-4ED6-4112-8B3E-6488C1F17EA5}" srcOrd="0" destOrd="0" parTransId="{1B38CD22-F35A-435B-9B61-F3BB2451C225}" sibTransId="{D8261405-D4BB-48D7-9EDB-F5936D8BF88F}"/>
    <dgm:cxn modelId="{A0D5D1F1-CF70-42B1-AB26-6F658DEAF99A}" srcId="{4197707C-0F8F-4DFE-8285-B9225A9CF675}" destId="{C7D96CB0-227D-4B9A-BCB1-440589775A40}" srcOrd="1" destOrd="0" parTransId="{96EF082D-108D-4E65-A73D-65DCC92CEAD6}" sibTransId="{F9C27968-0C01-4216-BCB7-59AF784CB208}"/>
    <dgm:cxn modelId="{888DDD6C-688C-4DAA-BD63-2DBC9D4124AC}" type="presParOf" srcId="{881405A5-9C37-4368-9707-BF81602E0CA7}" destId="{F8A1F9DA-EE77-4FF9-BA62-5BA293565802}" srcOrd="0" destOrd="0" presId="urn:microsoft.com/office/officeart/2005/8/layout/lProcess2"/>
    <dgm:cxn modelId="{30400778-6762-4871-A5FA-5A2A47E9A004}" type="presParOf" srcId="{F8A1F9DA-EE77-4FF9-BA62-5BA293565802}" destId="{35756CEE-9C29-446F-9B5D-D6292DAE9449}" srcOrd="0" destOrd="0" presId="urn:microsoft.com/office/officeart/2005/8/layout/lProcess2"/>
    <dgm:cxn modelId="{4C83408B-68CE-451A-89B5-D1E767593DA7}" type="presParOf" srcId="{F8A1F9DA-EE77-4FF9-BA62-5BA293565802}" destId="{DD42591E-8F92-41D8-BDD6-BEB8C9F42D5C}" srcOrd="1" destOrd="0" presId="urn:microsoft.com/office/officeart/2005/8/layout/lProcess2"/>
    <dgm:cxn modelId="{84505200-F2CE-4422-936B-2577BBFEAD30}" type="presParOf" srcId="{F8A1F9DA-EE77-4FF9-BA62-5BA293565802}" destId="{D8D4BA0B-B45B-4368-9652-8C36C19F8426}" srcOrd="2" destOrd="0" presId="urn:microsoft.com/office/officeart/2005/8/layout/lProcess2"/>
    <dgm:cxn modelId="{66A9A845-4056-4337-AA95-BEF650B9427F}" type="presParOf" srcId="{D8D4BA0B-B45B-4368-9652-8C36C19F8426}" destId="{35C4C258-DA40-4833-A2DB-9282313562C9}" srcOrd="0" destOrd="0" presId="urn:microsoft.com/office/officeart/2005/8/layout/lProcess2"/>
    <dgm:cxn modelId="{18D11C0E-DF76-4541-A4C0-BE764D19A773}" type="presParOf" srcId="{35C4C258-DA40-4833-A2DB-9282313562C9}" destId="{5FCD1374-0444-4E6D-BDB7-58AC0D5506F8}" srcOrd="0" destOrd="0" presId="urn:microsoft.com/office/officeart/2005/8/layout/lProcess2"/>
    <dgm:cxn modelId="{FBCC5540-B565-45EF-BAC0-9E42C1D15698}" type="presParOf" srcId="{35C4C258-DA40-4833-A2DB-9282313562C9}" destId="{3A5A1107-E2F9-464C-9806-D92315FC7E5B}" srcOrd="1" destOrd="0" presId="urn:microsoft.com/office/officeart/2005/8/layout/lProcess2"/>
    <dgm:cxn modelId="{3FA69815-8D5F-4C01-9738-395B2DE93196}" type="presParOf" srcId="{35C4C258-DA40-4833-A2DB-9282313562C9}" destId="{76DB303A-D032-4FDF-99DB-0BC3DFEBB72C}" srcOrd="2" destOrd="0" presId="urn:microsoft.com/office/officeart/2005/8/layout/lProcess2"/>
    <dgm:cxn modelId="{9926B9BD-DB40-4198-A8B5-F56E875ED6A8}" type="presParOf" srcId="{35C4C258-DA40-4833-A2DB-9282313562C9}" destId="{29190CAC-41FB-43CA-B431-8A811C302DD6}" srcOrd="3" destOrd="0" presId="urn:microsoft.com/office/officeart/2005/8/layout/lProcess2"/>
    <dgm:cxn modelId="{2AA6332C-BFE8-4F06-AE4D-3E15B2BF08C4}" type="presParOf" srcId="{35C4C258-DA40-4833-A2DB-9282313562C9}" destId="{ADE4E3C8-2B5A-48F7-9758-AEAEB7DF5AD2}" srcOrd="4" destOrd="0" presId="urn:microsoft.com/office/officeart/2005/8/layout/lProcess2"/>
    <dgm:cxn modelId="{7E8A02DE-2AC9-41AA-B6C6-D603B7C50A1A}" type="presParOf" srcId="{881405A5-9C37-4368-9707-BF81602E0CA7}" destId="{AAE8BE5A-59A3-4D7B-9F51-E2551C4382A4}" srcOrd="1" destOrd="0" presId="urn:microsoft.com/office/officeart/2005/8/layout/lProcess2"/>
    <dgm:cxn modelId="{A3C7B4B7-8B41-4297-ABCC-C5762DD4D62B}" type="presParOf" srcId="{881405A5-9C37-4368-9707-BF81602E0CA7}" destId="{E92C0730-5C57-416D-9A01-2718D0F572D5}" srcOrd="2" destOrd="0" presId="urn:microsoft.com/office/officeart/2005/8/layout/lProcess2"/>
    <dgm:cxn modelId="{5EA8D7D2-56AD-4B48-8526-847D6B85101B}" type="presParOf" srcId="{E92C0730-5C57-416D-9A01-2718D0F572D5}" destId="{1BD6921C-C726-41C5-934C-AF76E3EA118A}" srcOrd="0" destOrd="0" presId="urn:microsoft.com/office/officeart/2005/8/layout/lProcess2"/>
    <dgm:cxn modelId="{AE456FD7-DC16-4ED3-B452-ED7843AB362B}" type="presParOf" srcId="{E92C0730-5C57-416D-9A01-2718D0F572D5}" destId="{403DACEE-8F4D-42E9-8480-94ECF5BD9CA9}" srcOrd="1" destOrd="0" presId="urn:microsoft.com/office/officeart/2005/8/layout/lProcess2"/>
    <dgm:cxn modelId="{0AD96612-A7D1-4C4D-B516-34D4AFB11386}" type="presParOf" srcId="{E92C0730-5C57-416D-9A01-2718D0F572D5}" destId="{FCA734F5-033B-4E86-AFBF-90C811E62BB5}" srcOrd="2" destOrd="0" presId="urn:microsoft.com/office/officeart/2005/8/layout/lProcess2"/>
    <dgm:cxn modelId="{5078A949-BF88-455C-8655-1134E17B56B5}" type="presParOf" srcId="{FCA734F5-033B-4E86-AFBF-90C811E62BB5}" destId="{05A1A891-7B2A-48AB-BEA2-26108D205912}" srcOrd="0" destOrd="0" presId="urn:microsoft.com/office/officeart/2005/8/layout/lProcess2"/>
    <dgm:cxn modelId="{B3F927D1-5C19-4C16-A8E7-16746C36D332}" type="presParOf" srcId="{05A1A891-7B2A-48AB-BEA2-26108D205912}" destId="{5B642728-D3B1-42B1-A7DB-0B12D0F15715}" srcOrd="0" destOrd="0" presId="urn:microsoft.com/office/officeart/2005/8/layout/lProcess2"/>
    <dgm:cxn modelId="{5F9430B8-BE25-4045-8349-7D00CE8EF925}" type="presParOf" srcId="{05A1A891-7B2A-48AB-BEA2-26108D205912}" destId="{9D6C41CE-54C8-46FE-9142-99DD3BC86079}" srcOrd="1" destOrd="0" presId="urn:microsoft.com/office/officeart/2005/8/layout/lProcess2"/>
    <dgm:cxn modelId="{CBBEECB8-E2F6-4F10-ABBA-7D988D7040A4}" type="presParOf" srcId="{05A1A891-7B2A-48AB-BEA2-26108D205912}" destId="{0C33B32E-25B0-4B96-B6EC-43CA240BDF79}" srcOrd="2" destOrd="0" presId="urn:microsoft.com/office/officeart/2005/8/layout/lProcess2"/>
    <dgm:cxn modelId="{9CB6E958-AFCF-4275-A944-31B1747B3788}" type="presParOf" srcId="{05A1A891-7B2A-48AB-BEA2-26108D205912}" destId="{AD20A118-D158-4B6E-9C22-984B1DED934A}" srcOrd="3" destOrd="0" presId="urn:microsoft.com/office/officeart/2005/8/layout/lProcess2"/>
    <dgm:cxn modelId="{ACAEF088-CB2A-40B8-A24E-2D2A3FC46465}" type="presParOf" srcId="{05A1A891-7B2A-48AB-BEA2-26108D205912}" destId="{16FCED6F-528D-4117-8D13-E28B5269313E}" srcOrd="4" destOrd="0" presId="urn:microsoft.com/office/officeart/2005/8/layout/lProcess2"/>
    <dgm:cxn modelId="{66264A15-8779-4403-82D3-809A72800FA8}" type="presParOf" srcId="{05A1A891-7B2A-48AB-BEA2-26108D205912}" destId="{D0B3FFEA-89BA-43A5-8080-FF05A5CBDAC8}" srcOrd="5" destOrd="0" presId="urn:microsoft.com/office/officeart/2005/8/layout/lProcess2"/>
    <dgm:cxn modelId="{55938998-BD71-4FCF-89FA-860DC8527A8F}" type="presParOf" srcId="{05A1A891-7B2A-48AB-BEA2-26108D205912}" destId="{0DCEF519-D67B-4E1E-BF0D-742185E3151D}" srcOrd="6" destOrd="0" presId="urn:microsoft.com/office/officeart/2005/8/layout/lProcess2"/>
    <dgm:cxn modelId="{71BF7077-DA39-474E-A660-A50F6E332C9E}" type="presParOf" srcId="{881405A5-9C37-4368-9707-BF81602E0CA7}" destId="{BF35BCCE-8BB7-4C80-81AA-18158B42581F}" srcOrd="3" destOrd="0" presId="urn:microsoft.com/office/officeart/2005/8/layout/lProcess2"/>
    <dgm:cxn modelId="{9D63027E-7E0B-483C-A8CB-6A2CAD916C1C}" type="presParOf" srcId="{881405A5-9C37-4368-9707-BF81602E0CA7}" destId="{1BEBCEC4-76D9-4D9A-8A9F-0730DDBD982F}" srcOrd="4" destOrd="0" presId="urn:microsoft.com/office/officeart/2005/8/layout/lProcess2"/>
    <dgm:cxn modelId="{6E5ED6CF-722A-40D4-8F45-AF618499463D}" type="presParOf" srcId="{1BEBCEC4-76D9-4D9A-8A9F-0730DDBD982F}" destId="{90808450-67E3-4EFA-A3E6-E193FCF4575C}" srcOrd="0" destOrd="0" presId="urn:microsoft.com/office/officeart/2005/8/layout/lProcess2"/>
    <dgm:cxn modelId="{DD1BDF3E-5B6E-4BB1-926C-4FEF1D18C14F}" type="presParOf" srcId="{1BEBCEC4-76D9-4D9A-8A9F-0730DDBD982F}" destId="{6126960E-9BA4-4C1C-BF45-8C96954ED8A3}" srcOrd="1" destOrd="0" presId="urn:microsoft.com/office/officeart/2005/8/layout/lProcess2"/>
    <dgm:cxn modelId="{DA1AB41F-7C4C-4DA1-A479-8BF6140CBBA1}" type="presParOf" srcId="{1BEBCEC4-76D9-4D9A-8A9F-0730DDBD982F}" destId="{C179E57B-F07A-4BEF-8C6A-6EED87882286}" srcOrd="2" destOrd="0" presId="urn:microsoft.com/office/officeart/2005/8/layout/lProcess2"/>
    <dgm:cxn modelId="{33EECA16-5502-477C-80AE-5039608BD3CF}" type="presParOf" srcId="{C179E57B-F07A-4BEF-8C6A-6EED87882286}" destId="{B4466D93-E481-4487-BF2A-3B28474EAF40}" srcOrd="0" destOrd="0" presId="urn:microsoft.com/office/officeart/2005/8/layout/lProcess2"/>
    <dgm:cxn modelId="{F0B0AEF0-BE6B-4E04-9C2A-194C4F67B3F5}" type="presParOf" srcId="{B4466D93-E481-4487-BF2A-3B28474EAF40}" destId="{9344E6B4-CF57-4988-A684-65BBC856874A}" srcOrd="0" destOrd="0" presId="urn:microsoft.com/office/officeart/2005/8/layout/lProcess2"/>
    <dgm:cxn modelId="{B44B4E4E-B514-494A-AED1-B64CE150D597}" type="presParOf" srcId="{B4466D93-E481-4487-BF2A-3B28474EAF40}" destId="{EADEF7C3-C5FD-43A9-9DE8-EEB315D39878}" srcOrd="1" destOrd="0" presId="urn:microsoft.com/office/officeart/2005/8/layout/lProcess2"/>
    <dgm:cxn modelId="{4D73F245-4E92-4487-A4AF-8695B44DE2A8}" type="presParOf" srcId="{B4466D93-E481-4487-BF2A-3B28474EAF40}" destId="{2F661360-0524-417A-AB54-CEF259032C13}" srcOrd="2" destOrd="0" presId="urn:microsoft.com/office/officeart/2005/8/layout/lProcess2"/>
    <dgm:cxn modelId="{3AAE870D-691F-49F0-B01C-3EFE7D59C84F}" type="presParOf" srcId="{B4466D93-E481-4487-BF2A-3B28474EAF40}" destId="{5DF9F2F0-5191-4AA4-BC38-E17101BC3E64}" srcOrd="3" destOrd="0" presId="urn:microsoft.com/office/officeart/2005/8/layout/lProcess2"/>
    <dgm:cxn modelId="{85B3AAE4-B98E-414C-A277-0081893D3514}" type="presParOf" srcId="{B4466D93-E481-4487-BF2A-3B28474EAF40}" destId="{1BBEA714-5152-421C-A7B2-ED2810C7D577}" srcOrd="4" destOrd="0" presId="urn:microsoft.com/office/officeart/2005/8/layout/lProcess2"/>
    <dgm:cxn modelId="{6F7A40BA-80C7-4AB5-BCA8-2FEE8131F28D}" type="presParOf" srcId="{881405A5-9C37-4368-9707-BF81602E0CA7}" destId="{E6813C34-FF57-4BFB-94A7-DF4CFAEE2627}" srcOrd="5" destOrd="0" presId="urn:microsoft.com/office/officeart/2005/8/layout/lProcess2"/>
    <dgm:cxn modelId="{F65B1F4B-32E0-47D0-A203-44A1B57DC0F9}" type="presParOf" srcId="{881405A5-9C37-4368-9707-BF81602E0CA7}" destId="{3D2FBF15-CA73-403C-B8A8-E924F566C272}" srcOrd="6" destOrd="0" presId="urn:microsoft.com/office/officeart/2005/8/layout/lProcess2"/>
    <dgm:cxn modelId="{4D116275-4670-49D2-9704-CEF42B994328}" type="presParOf" srcId="{3D2FBF15-CA73-403C-B8A8-E924F566C272}" destId="{85589E35-EDC4-4828-AF7D-7FD3BA5990D7}" srcOrd="0" destOrd="0" presId="urn:microsoft.com/office/officeart/2005/8/layout/lProcess2"/>
    <dgm:cxn modelId="{46B18089-6288-40A7-AC7A-DCEA38CAC5EE}" type="presParOf" srcId="{3D2FBF15-CA73-403C-B8A8-E924F566C272}" destId="{A7378F97-A3BD-44F5-9DD6-911D064A177A}" srcOrd="1" destOrd="0" presId="urn:microsoft.com/office/officeart/2005/8/layout/lProcess2"/>
    <dgm:cxn modelId="{648E13A2-8CB6-45F5-AB2C-261441C95814}" type="presParOf" srcId="{3D2FBF15-CA73-403C-B8A8-E924F566C272}" destId="{6B31C396-7168-44AA-973A-A4DF4DDD0905}" srcOrd="2" destOrd="0" presId="urn:microsoft.com/office/officeart/2005/8/layout/lProcess2"/>
    <dgm:cxn modelId="{609D7B8D-B27A-4F30-B4BB-DEB5F03DF31C}" type="presParOf" srcId="{6B31C396-7168-44AA-973A-A4DF4DDD0905}" destId="{346BBE03-E266-4739-8F6E-76F1243667A5}" srcOrd="0" destOrd="0" presId="urn:microsoft.com/office/officeart/2005/8/layout/lProcess2"/>
    <dgm:cxn modelId="{F9813B83-8E4D-4833-94C3-32F6887779C8}" type="presParOf" srcId="{346BBE03-E266-4739-8F6E-76F1243667A5}" destId="{AF8AF728-1240-42BC-A108-D48920CAB64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56CEE-9C29-446F-9B5D-D6292DAE9449}">
      <dsp:nvSpPr>
        <dsp:cNvPr id="0" name=""/>
        <dsp:cNvSpPr/>
      </dsp:nvSpPr>
      <dsp:spPr>
        <a:xfrm>
          <a:off x="1892" y="0"/>
          <a:ext cx="1856989" cy="428133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Nuclear Data</a:t>
          </a:r>
        </a:p>
      </dsp:txBody>
      <dsp:txXfrm>
        <a:off x="1892" y="0"/>
        <a:ext cx="1856989" cy="1284401"/>
      </dsp:txXfrm>
    </dsp:sp>
    <dsp:sp modelId="{5FCD1374-0444-4E6D-BDB7-58AC0D5506F8}">
      <dsp:nvSpPr>
        <dsp:cNvPr id="0" name=""/>
        <dsp:cNvSpPr/>
      </dsp:nvSpPr>
      <dsp:spPr>
        <a:xfrm>
          <a:off x="187591" y="1284767"/>
          <a:ext cx="1485591" cy="84111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Data Development</a:t>
          </a:r>
        </a:p>
      </dsp:txBody>
      <dsp:txXfrm>
        <a:off x="212226" y="1309402"/>
        <a:ext cx="1436321" cy="791841"/>
      </dsp:txXfrm>
    </dsp:sp>
    <dsp:sp modelId="{76DB303A-D032-4FDF-99DB-0BC3DFEBB72C}">
      <dsp:nvSpPr>
        <dsp:cNvPr id="0" name=""/>
        <dsp:cNvSpPr/>
      </dsp:nvSpPr>
      <dsp:spPr>
        <a:xfrm>
          <a:off x="187591" y="2255281"/>
          <a:ext cx="1485591" cy="841111"/>
        </a:xfrm>
        <a:prstGeom prst="roundRect">
          <a:avLst>
            <a:gd name="adj" fmla="val 10000"/>
          </a:avLst>
        </a:prstGeom>
        <a:solidFill>
          <a:schemeClr val="accent4">
            <a:hueOff val="-668412"/>
            <a:satOff val="2469"/>
            <a:lumOff val="-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Data Services</a:t>
          </a:r>
        </a:p>
      </dsp:txBody>
      <dsp:txXfrm>
        <a:off x="212226" y="2279916"/>
        <a:ext cx="1436321" cy="791841"/>
      </dsp:txXfrm>
    </dsp:sp>
    <dsp:sp modelId="{ADE4E3C8-2B5A-48F7-9758-AEAEB7DF5AD2}">
      <dsp:nvSpPr>
        <dsp:cNvPr id="0" name=""/>
        <dsp:cNvSpPr/>
      </dsp:nvSpPr>
      <dsp:spPr>
        <a:xfrm>
          <a:off x="132579" y="3225794"/>
          <a:ext cx="1595614" cy="841111"/>
        </a:xfrm>
        <a:prstGeom prst="roundRect">
          <a:avLst>
            <a:gd name="adj" fmla="val 10000"/>
          </a:avLst>
        </a:prstGeom>
        <a:solidFill>
          <a:schemeClr val="accent4">
            <a:hueOff val="-1336825"/>
            <a:satOff val="4937"/>
            <a:lumOff val="-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Atomic and Molecular Data</a:t>
          </a:r>
        </a:p>
      </dsp:txBody>
      <dsp:txXfrm>
        <a:off x="157214" y="3250429"/>
        <a:ext cx="1546344" cy="791841"/>
      </dsp:txXfrm>
    </dsp:sp>
    <dsp:sp modelId="{1BD6921C-C726-41C5-934C-AF76E3EA118A}">
      <dsp:nvSpPr>
        <dsp:cNvPr id="0" name=""/>
        <dsp:cNvSpPr/>
      </dsp:nvSpPr>
      <dsp:spPr>
        <a:xfrm>
          <a:off x="1998156" y="0"/>
          <a:ext cx="1856989" cy="428133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Physics</a:t>
          </a:r>
        </a:p>
      </dsp:txBody>
      <dsp:txXfrm>
        <a:off x="1998156" y="0"/>
        <a:ext cx="1856989" cy="1284401"/>
      </dsp:txXfrm>
    </dsp:sp>
    <dsp:sp modelId="{5B642728-D3B1-42B1-A7DB-0B12D0F15715}">
      <dsp:nvSpPr>
        <dsp:cNvPr id="0" name=""/>
        <dsp:cNvSpPr/>
      </dsp:nvSpPr>
      <dsp:spPr>
        <a:xfrm>
          <a:off x="2183855" y="1284506"/>
          <a:ext cx="1485591" cy="623699"/>
        </a:xfrm>
        <a:prstGeom prst="roundRect">
          <a:avLst>
            <a:gd name="adj" fmla="val 10000"/>
          </a:avLst>
        </a:prstGeom>
        <a:solidFill>
          <a:schemeClr val="accent4">
            <a:hueOff val="-2005237"/>
            <a:satOff val="7406"/>
            <a:lumOff val="-6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Accelerator Applications</a:t>
          </a:r>
        </a:p>
      </dsp:txBody>
      <dsp:txXfrm>
        <a:off x="2202123" y="1302774"/>
        <a:ext cx="1449055" cy="587163"/>
      </dsp:txXfrm>
    </dsp:sp>
    <dsp:sp modelId="{0C33B32E-25B0-4B96-B6EC-43CA240BDF79}">
      <dsp:nvSpPr>
        <dsp:cNvPr id="0" name=""/>
        <dsp:cNvSpPr/>
      </dsp:nvSpPr>
      <dsp:spPr>
        <a:xfrm>
          <a:off x="2108885" y="2004160"/>
          <a:ext cx="1635532" cy="623699"/>
        </a:xfrm>
        <a:prstGeom prst="roundRect">
          <a:avLst>
            <a:gd name="adj" fmla="val 10000"/>
          </a:avLst>
        </a:prstGeom>
        <a:solidFill>
          <a:schemeClr val="accent4">
            <a:hueOff val="-2673650"/>
            <a:satOff val="9874"/>
            <a:lumOff val="-8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Nuclear Instrumentation</a:t>
          </a:r>
          <a:endParaRPr lang="en-GB" sz="1400" kern="1200" dirty="0"/>
        </a:p>
      </dsp:txBody>
      <dsp:txXfrm>
        <a:off x="2127153" y="2022428"/>
        <a:ext cx="1598996" cy="587163"/>
      </dsp:txXfrm>
    </dsp:sp>
    <dsp:sp modelId="{16FCED6F-528D-4117-8D13-E28B5269313E}">
      <dsp:nvSpPr>
        <dsp:cNvPr id="0" name=""/>
        <dsp:cNvSpPr/>
      </dsp:nvSpPr>
      <dsp:spPr>
        <a:xfrm>
          <a:off x="2183855" y="2723813"/>
          <a:ext cx="1485591" cy="623699"/>
        </a:xfrm>
        <a:prstGeom prst="roundRect">
          <a:avLst>
            <a:gd name="adj" fmla="val 10000"/>
          </a:avLst>
        </a:prstGeom>
        <a:solidFill>
          <a:schemeClr val="accent4">
            <a:hueOff val="-3342062"/>
            <a:satOff val="12343"/>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Nuclear Fusion</a:t>
          </a:r>
        </a:p>
      </dsp:txBody>
      <dsp:txXfrm>
        <a:off x="2202123" y="2742081"/>
        <a:ext cx="1449055" cy="587163"/>
      </dsp:txXfrm>
    </dsp:sp>
    <dsp:sp modelId="{0DCEF519-D67B-4E1E-BF0D-742185E3151D}">
      <dsp:nvSpPr>
        <dsp:cNvPr id="0" name=""/>
        <dsp:cNvSpPr/>
      </dsp:nvSpPr>
      <dsp:spPr>
        <a:xfrm>
          <a:off x="2183855" y="3443467"/>
          <a:ext cx="1485591" cy="623699"/>
        </a:xfrm>
        <a:prstGeom prst="roundRect">
          <a:avLst>
            <a:gd name="adj" fmla="val 10000"/>
          </a:avLst>
        </a:prstGeom>
        <a:solidFill>
          <a:schemeClr val="accent4">
            <a:hueOff val="-4010475"/>
            <a:satOff val="14812"/>
            <a:lumOff val="-1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Research reactor applications</a:t>
          </a:r>
        </a:p>
      </dsp:txBody>
      <dsp:txXfrm>
        <a:off x="2202123" y="3461735"/>
        <a:ext cx="1449055" cy="587163"/>
      </dsp:txXfrm>
    </dsp:sp>
    <dsp:sp modelId="{90808450-67E3-4EFA-A3E6-E193FCF4575C}">
      <dsp:nvSpPr>
        <dsp:cNvPr id="0" name=""/>
        <dsp:cNvSpPr/>
      </dsp:nvSpPr>
      <dsp:spPr>
        <a:xfrm>
          <a:off x="3994420" y="0"/>
          <a:ext cx="1856989" cy="428133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effectLst/>
            </a:rPr>
            <a:t>Radioisotope products &amp; Radiation Technology</a:t>
          </a:r>
        </a:p>
      </dsp:txBody>
      <dsp:txXfrm>
        <a:off x="3994420" y="0"/>
        <a:ext cx="1856989" cy="1284401"/>
      </dsp:txXfrm>
    </dsp:sp>
    <dsp:sp modelId="{9344E6B4-CF57-4988-A684-65BBC856874A}">
      <dsp:nvSpPr>
        <dsp:cNvPr id="0" name=""/>
        <dsp:cNvSpPr/>
      </dsp:nvSpPr>
      <dsp:spPr>
        <a:xfrm>
          <a:off x="4180119" y="1284767"/>
          <a:ext cx="1485591" cy="841111"/>
        </a:xfrm>
        <a:prstGeom prst="roundRect">
          <a:avLst>
            <a:gd name="adj" fmla="val 10000"/>
          </a:avLst>
        </a:prstGeom>
        <a:solidFill>
          <a:schemeClr val="accent4">
            <a:hueOff val="-4678887"/>
            <a:satOff val="17280"/>
            <a:lumOff val="-1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Radioisotope production, radiotracers in industry</a:t>
          </a:r>
        </a:p>
      </dsp:txBody>
      <dsp:txXfrm>
        <a:off x="4204754" y="1309402"/>
        <a:ext cx="1436321" cy="791841"/>
      </dsp:txXfrm>
    </dsp:sp>
    <dsp:sp modelId="{2F661360-0524-417A-AB54-CEF259032C13}">
      <dsp:nvSpPr>
        <dsp:cNvPr id="0" name=""/>
        <dsp:cNvSpPr/>
      </dsp:nvSpPr>
      <dsp:spPr>
        <a:xfrm>
          <a:off x="4180119" y="2255281"/>
          <a:ext cx="1485591" cy="841111"/>
        </a:xfrm>
        <a:prstGeom prst="roundRect">
          <a:avLst>
            <a:gd name="adj" fmla="val 10000"/>
          </a:avLst>
        </a:prstGeom>
        <a:solidFill>
          <a:schemeClr val="accent4">
            <a:hueOff val="-5347299"/>
            <a:satOff val="19749"/>
            <a:lumOff val="-16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err="1"/>
            <a:t>Radiopharma-ceuticals</a:t>
          </a:r>
          <a:endParaRPr lang="en-GB" sz="1600" kern="1200" dirty="0"/>
        </a:p>
      </dsp:txBody>
      <dsp:txXfrm>
        <a:off x="4204754" y="2279916"/>
        <a:ext cx="1436321" cy="791841"/>
      </dsp:txXfrm>
    </dsp:sp>
    <dsp:sp modelId="{1BBEA714-5152-421C-A7B2-ED2810C7D577}">
      <dsp:nvSpPr>
        <dsp:cNvPr id="0" name=""/>
        <dsp:cNvSpPr/>
      </dsp:nvSpPr>
      <dsp:spPr>
        <a:xfrm>
          <a:off x="4180119" y="3225794"/>
          <a:ext cx="1485591" cy="841111"/>
        </a:xfrm>
        <a:prstGeom prst="roundRect">
          <a:avLst>
            <a:gd name="adj" fmla="val 10000"/>
          </a:avLst>
        </a:prstGeom>
        <a:solidFill>
          <a:schemeClr val="accent4">
            <a:hueOff val="-6015711"/>
            <a:satOff val="22217"/>
            <a:lumOff val="-18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Radiation technology applications</a:t>
          </a:r>
        </a:p>
      </dsp:txBody>
      <dsp:txXfrm>
        <a:off x="4204754" y="3250429"/>
        <a:ext cx="1436321" cy="791841"/>
      </dsp:txXfrm>
    </dsp:sp>
    <dsp:sp modelId="{85589E35-EDC4-4828-AF7D-7FD3BA5990D7}">
      <dsp:nvSpPr>
        <dsp:cNvPr id="0" name=""/>
        <dsp:cNvSpPr/>
      </dsp:nvSpPr>
      <dsp:spPr>
        <a:xfrm>
          <a:off x="5990684" y="0"/>
          <a:ext cx="1856989" cy="428133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r>
            <a:rPr lang="en-GB" sz="2000" kern="1200" dirty="0"/>
            <a:t>Isotope Hydrology</a:t>
          </a:r>
          <a:r>
            <a:rPr lang="en-GB" sz="2700" kern="1200" dirty="0"/>
            <a:t>	</a:t>
          </a:r>
        </a:p>
      </dsp:txBody>
      <dsp:txXfrm>
        <a:off x="5990684" y="0"/>
        <a:ext cx="1856989" cy="1284401"/>
      </dsp:txXfrm>
    </dsp:sp>
    <dsp:sp modelId="{AF8AF728-1240-42BC-A108-D48920CAB642}">
      <dsp:nvSpPr>
        <dsp:cNvPr id="0" name=""/>
        <dsp:cNvSpPr/>
      </dsp:nvSpPr>
      <dsp:spPr>
        <a:xfrm>
          <a:off x="6192695" y="1152131"/>
          <a:ext cx="1485591" cy="1751260"/>
        </a:xfrm>
        <a:prstGeom prst="roundRect">
          <a:avLst>
            <a:gd name="adj" fmla="val 10000"/>
          </a:avLst>
        </a:prstGeom>
        <a:solidFill>
          <a:schemeClr val="accent4">
            <a:hueOff val="-6684124"/>
            <a:satOff val="24686"/>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Isotopic (3H) methods for Ground water assessment; prediction; models etc.</a:t>
          </a:r>
        </a:p>
      </dsp:txBody>
      <dsp:txXfrm>
        <a:off x="6236206" y="1195642"/>
        <a:ext cx="1398569" cy="16642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 y="0"/>
            <a:ext cx="3077694" cy="51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l">
              <a:defRPr sz="1300">
                <a:latin typeface="Arial" charset="0"/>
              </a:defRPr>
            </a:lvl1pPr>
          </a:lstStyle>
          <a:p>
            <a:pPr>
              <a:defRPr/>
            </a:pPr>
            <a:endParaRPr lang="en-GB"/>
          </a:p>
        </p:txBody>
      </p:sp>
      <p:sp>
        <p:nvSpPr>
          <p:cNvPr id="90115" name="Rectangle 3"/>
          <p:cNvSpPr>
            <a:spLocks noGrp="1" noChangeArrowheads="1"/>
          </p:cNvSpPr>
          <p:nvPr>
            <p:ph type="dt" sz="quarter" idx="1"/>
          </p:nvPr>
        </p:nvSpPr>
        <p:spPr bwMode="auto">
          <a:xfrm>
            <a:off x="4024678" y="0"/>
            <a:ext cx="3077694" cy="51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r">
              <a:defRPr sz="1300">
                <a:latin typeface="Arial" charset="0"/>
              </a:defRPr>
            </a:lvl1pPr>
          </a:lstStyle>
          <a:p>
            <a:pPr>
              <a:defRPr/>
            </a:pPr>
            <a:endParaRPr lang="en-GB"/>
          </a:p>
        </p:txBody>
      </p:sp>
      <p:sp>
        <p:nvSpPr>
          <p:cNvPr id="90116" name="Rectangle 4"/>
          <p:cNvSpPr>
            <a:spLocks noGrp="1" noChangeArrowheads="1"/>
          </p:cNvSpPr>
          <p:nvPr>
            <p:ph type="ftr" sz="quarter" idx="2"/>
          </p:nvPr>
        </p:nvSpPr>
        <p:spPr bwMode="auto">
          <a:xfrm>
            <a:off x="1" y="9720755"/>
            <a:ext cx="3077694" cy="51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l">
              <a:defRPr sz="1300">
                <a:latin typeface="Arial" charset="0"/>
              </a:defRPr>
            </a:lvl1pPr>
          </a:lstStyle>
          <a:p>
            <a:pPr>
              <a:defRPr/>
            </a:pPr>
            <a:endParaRPr lang="en-GB"/>
          </a:p>
        </p:txBody>
      </p:sp>
      <p:sp>
        <p:nvSpPr>
          <p:cNvPr id="90117" name="Rectangle 5"/>
          <p:cNvSpPr>
            <a:spLocks noGrp="1" noChangeArrowheads="1"/>
          </p:cNvSpPr>
          <p:nvPr>
            <p:ph type="sldNum" sz="quarter" idx="3"/>
          </p:nvPr>
        </p:nvSpPr>
        <p:spPr bwMode="auto">
          <a:xfrm>
            <a:off x="4024678" y="9720755"/>
            <a:ext cx="3077694" cy="51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r">
              <a:defRPr sz="1300">
                <a:latin typeface="Arial" charset="0"/>
              </a:defRPr>
            </a:lvl1pPr>
          </a:lstStyle>
          <a:p>
            <a:pPr>
              <a:defRPr/>
            </a:pPr>
            <a:fld id="{4EEA9552-F7C5-440F-AEF6-E3234301A8C4}" type="slidenum">
              <a:rPr lang="en-GB"/>
              <a:pPr>
                <a:defRPr/>
              </a:pPr>
              <a:t>‹#›</a:t>
            </a:fld>
            <a:endParaRPr lang="en-GB"/>
          </a:p>
        </p:txBody>
      </p:sp>
    </p:spTree>
    <p:extLst>
      <p:ext uri="{BB962C8B-B14F-4D97-AF65-F5344CB8AC3E}">
        <p14:creationId xmlns:p14="http://schemas.microsoft.com/office/powerpoint/2010/main" val="217826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77694" cy="51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l">
              <a:defRPr sz="1300">
                <a:latin typeface="Arial" charset="0"/>
              </a:defRPr>
            </a:lvl1pPr>
          </a:lstStyle>
          <a:p>
            <a:pPr>
              <a:defRPr/>
            </a:pPr>
            <a:endParaRPr lang="en-US"/>
          </a:p>
        </p:txBody>
      </p:sp>
      <p:sp>
        <p:nvSpPr>
          <p:cNvPr id="19459" name="Rectangle 3"/>
          <p:cNvSpPr>
            <a:spLocks noGrp="1" noChangeArrowheads="1"/>
          </p:cNvSpPr>
          <p:nvPr>
            <p:ph type="dt" idx="1"/>
          </p:nvPr>
        </p:nvSpPr>
        <p:spPr bwMode="auto">
          <a:xfrm>
            <a:off x="4026369" y="0"/>
            <a:ext cx="3077694" cy="51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r">
              <a:defRPr sz="13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992188" y="766763"/>
            <a:ext cx="5119687"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46983" y="4862016"/>
            <a:ext cx="5210097" cy="460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1" y="9722393"/>
            <a:ext cx="3077694" cy="51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l">
              <a:defRPr sz="13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4026369" y="9722393"/>
            <a:ext cx="3077694" cy="51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r">
              <a:defRPr sz="1300">
                <a:latin typeface="Arial" charset="0"/>
              </a:defRPr>
            </a:lvl1pPr>
          </a:lstStyle>
          <a:p>
            <a:pPr>
              <a:defRPr/>
            </a:pPr>
            <a:fld id="{FF616326-38C6-4EFA-BA86-CD0AF4B8E05A}" type="slidenum">
              <a:rPr lang="en-US"/>
              <a:pPr>
                <a:defRPr/>
              </a:pPr>
              <a:t>‹#›</a:t>
            </a:fld>
            <a:endParaRPr lang="en-US"/>
          </a:p>
        </p:txBody>
      </p:sp>
    </p:spTree>
    <p:extLst>
      <p:ext uri="{BB962C8B-B14F-4D97-AF65-F5344CB8AC3E}">
        <p14:creationId xmlns:p14="http://schemas.microsoft.com/office/powerpoint/2010/main" val="3101604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cs typeface="Arial"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itchFamily="34" charset="0"/>
                <a:cs typeface="Arial" pitchFamily="34" charset="0"/>
              </a:defRPr>
            </a:lvl1pPr>
            <a:lvl2pPr marL="714375" indent="-274638" defTabSz="912813">
              <a:spcBef>
                <a:spcPct val="30000"/>
              </a:spcBef>
              <a:defRPr sz="1200">
                <a:solidFill>
                  <a:schemeClr val="tx1"/>
                </a:solidFill>
                <a:latin typeface="Arial" pitchFamily="34" charset="0"/>
                <a:cs typeface="Arial" pitchFamily="34" charset="0"/>
              </a:defRPr>
            </a:lvl2pPr>
            <a:lvl3pPr marL="1100138" indent="-219075" defTabSz="912813">
              <a:spcBef>
                <a:spcPct val="30000"/>
              </a:spcBef>
              <a:defRPr sz="1200">
                <a:solidFill>
                  <a:schemeClr val="tx1"/>
                </a:solidFill>
                <a:latin typeface="Arial" pitchFamily="34" charset="0"/>
                <a:cs typeface="Arial" pitchFamily="34" charset="0"/>
              </a:defRPr>
            </a:lvl3pPr>
            <a:lvl4pPr marL="1539875" indent="-219075" defTabSz="912813">
              <a:spcBef>
                <a:spcPct val="30000"/>
              </a:spcBef>
              <a:defRPr sz="1200">
                <a:solidFill>
                  <a:schemeClr val="tx1"/>
                </a:solidFill>
                <a:latin typeface="Arial" pitchFamily="34" charset="0"/>
                <a:cs typeface="Arial" pitchFamily="34" charset="0"/>
              </a:defRPr>
            </a:lvl4pPr>
            <a:lvl5pPr marL="1981200" indent="-219075" defTabSz="912813">
              <a:spcBef>
                <a:spcPct val="30000"/>
              </a:spcBef>
              <a:defRPr sz="1200">
                <a:solidFill>
                  <a:schemeClr val="tx1"/>
                </a:solidFill>
                <a:latin typeface="Arial" pitchFamily="34" charset="0"/>
                <a:cs typeface="Arial" pitchFamily="34" charset="0"/>
              </a:defRPr>
            </a:lvl5pPr>
            <a:lvl6pPr marL="2438400" indent="-219075" defTabSz="912813" eaLnBrk="0" fontAlgn="base" hangingPunct="0">
              <a:spcBef>
                <a:spcPct val="30000"/>
              </a:spcBef>
              <a:spcAft>
                <a:spcPct val="0"/>
              </a:spcAft>
              <a:defRPr sz="1200">
                <a:solidFill>
                  <a:schemeClr val="tx1"/>
                </a:solidFill>
                <a:latin typeface="Arial" pitchFamily="34" charset="0"/>
                <a:cs typeface="Arial" pitchFamily="34" charset="0"/>
              </a:defRPr>
            </a:lvl6pPr>
            <a:lvl7pPr marL="2895600" indent="-219075" defTabSz="912813" eaLnBrk="0" fontAlgn="base" hangingPunct="0">
              <a:spcBef>
                <a:spcPct val="30000"/>
              </a:spcBef>
              <a:spcAft>
                <a:spcPct val="0"/>
              </a:spcAft>
              <a:defRPr sz="1200">
                <a:solidFill>
                  <a:schemeClr val="tx1"/>
                </a:solidFill>
                <a:latin typeface="Arial" pitchFamily="34" charset="0"/>
                <a:cs typeface="Arial" pitchFamily="34" charset="0"/>
              </a:defRPr>
            </a:lvl7pPr>
            <a:lvl8pPr marL="3352800" indent="-219075" defTabSz="912813" eaLnBrk="0" fontAlgn="base" hangingPunct="0">
              <a:spcBef>
                <a:spcPct val="30000"/>
              </a:spcBef>
              <a:spcAft>
                <a:spcPct val="0"/>
              </a:spcAft>
              <a:defRPr sz="1200">
                <a:solidFill>
                  <a:schemeClr val="tx1"/>
                </a:solidFill>
                <a:latin typeface="Arial" pitchFamily="34" charset="0"/>
                <a:cs typeface="Arial" pitchFamily="34" charset="0"/>
              </a:defRPr>
            </a:lvl8pPr>
            <a:lvl9pPr marL="3810000" indent="-219075" defTabSz="912813"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12813" rtl="0" eaLnBrk="1" fontAlgn="auto" latinLnBrk="0" hangingPunct="1">
              <a:lnSpc>
                <a:spcPct val="100000"/>
              </a:lnSpc>
              <a:spcBef>
                <a:spcPct val="0"/>
              </a:spcBef>
              <a:spcAft>
                <a:spcPts val="0"/>
              </a:spcAft>
              <a:buClrTx/>
              <a:buSzTx/>
              <a:buFontTx/>
              <a:buNone/>
              <a:tabLst/>
              <a:defRPr/>
            </a:pPr>
            <a:fld id="{F781626C-1E3E-4DBB-BDE8-BD8606A58DCE}"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2813" rtl="0" eaLnBrk="1" fontAlgn="auto" latinLnBrk="0" hangingPunct="1">
                <a:lnSpc>
                  <a:spcPct val="100000"/>
                </a:lnSpc>
                <a:spcBef>
                  <a:spcPct val="0"/>
                </a:spcBef>
                <a:spcAft>
                  <a:spcPts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28186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atin typeface="Arial" pitchFamily="34" charset="0"/>
            </a:endParaRPr>
          </a:p>
        </p:txBody>
      </p:sp>
    </p:spTree>
    <p:extLst>
      <p:ext uri="{BB962C8B-B14F-4D97-AF65-F5344CB8AC3E}">
        <p14:creationId xmlns:p14="http://schemas.microsoft.com/office/powerpoint/2010/main" val="205752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defTabSz="880842">
              <a:buFont typeface="Arial" panose="020B0604020202020204" pitchFamily="34" charset="0"/>
              <a:buChar char="•"/>
            </a:pPr>
            <a:r>
              <a:rPr lang="en-GB" dirty="0">
                <a:latin typeface="+mn-lt"/>
              </a:rPr>
              <a:t>Today,</a:t>
            </a:r>
            <a:r>
              <a:rPr lang="en-GB" baseline="0" dirty="0">
                <a:latin typeface="+mn-lt"/>
              </a:rPr>
              <a:t> the IAEA has 3x as many</a:t>
            </a:r>
            <a:r>
              <a:rPr lang="en-GB" dirty="0">
                <a:latin typeface="+mn-lt"/>
              </a:rPr>
              <a:t> Member States as in 1957.</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09638" rtl="0" eaLnBrk="1" fontAlgn="base" latinLnBrk="0" hangingPunct="1">
              <a:lnSpc>
                <a:spcPct val="100000"/>
              </a:lnSpc>
              <a:spcBef>
                <a:spcPct val="0"/>
              </a:spcBef>
              <a:spcAft>
                <a:spcPct val="0"/>
              </a:spcAft>
              <a:buClrTx/>
              <a:buSzTx/>
              <a:buFontTx/>
              <a:buNone/>
              <a:tabLst/>
              <a:defRPr/>
            </a:pPr>
            <a:fld id="{E7941054-C2D7-46D0-9776-8E9DE8BA19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09638"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2438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0137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88420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20237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91068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6251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GB" baseline="0" dirty="0">
                <a:latin typeface="+mn-lt"/>
              </a:rPr>
              <a:t>DGOC: is </a:t>
            </a:r>
            <a:r>
              <a:rPr lang="en-US" baseline="0" dirty="0">
                <a:latin typeface="+mn-lt"/>
              </a:rPr>
              <a:t>essential to support the Director General in performing his or her responsibilities. It provides overall policy coordination, external relations with Member States and stakeholders, policy planning and strategy, as well as coordinating the activities of NY and Geneva offices, which liaise with the UN and its agencies.</a:t>
            </a:r>
            <a:endParaRPr lang="en-GB" baseline="0" dirty="0">
              <a:latin typeface="+mn-lt"/>
            </a:endParaRPr>
          </a:p>
          <a:p>
            <a:pPr marL="171432" indent="-171432">
              <a:buFont typeface="Arial" panose="020B0604020202020204" pitchFamily="34" charset="0"/>
              <a:buChar char="•"/>
            </a:pPr>
            <a:r>
              <a:rPr lang="en-GB" baseline="0" dirty="0">
                <a:latin typeface="+mn-lt"/>
              </a:rPr>
              <a:t>TC manages </a:t>
            </a:r>
            <a:r>
              <a:rPr lang="en-US" baseline="0" dirty="0">
                <a:latin typeface="+mn-lt"/>
              </a:rPr>
              <a:t>IAEA's Technical Cooperation </a:t>
            </a:r>
            <a:r>
              <a:rPr lang="en-US" baseline="0" dirty="0" err="1">
                <a:latin typeface="+mn-lt"/>
              </a:rPr>
              <a:t>programmes</a:t>
            </a:r>
            <a:r>
              <a:rPr lang="en-US" baseline="0" dirty="0">
                <a:latin typeface="+mn-lt"/>
              </a:rPr>
              <a:t>, which h</a:t>
            </a:r>
            <a:r>
              <a:rPr lang="en-US" dirty="0">
                <a:latin typeface="+mn-lt"/>
                <a:cs typeface="+mn-cs"/>
              </a:rPr>
              <a:t>elp Member States use nuclear techniques, where they offer an advantage over conventional methods, to address important development challenges.</a:t>
            </a:r>
            <a:endParaRPr lang="en-US" baseline="0" dirty="0">
              <a:latin typeface="+mn-lt"/>
            </a:endParaRPr>
          </a:p>
          <a:p>
            <a:pPr marL="171432" indent="-171432">
              <a:buFont typeface="Arial" panose="020B0604020202020204" pitchFamily="34" charset="0"/>
              <a:buChar char="•"/>
            </a:pPr>
            <a:r>
              <a:rPr lang="en-US" baseline="0" dirty="0">
                <a:latin typeface="+mn-lt"/>
              </a:rPr>
              <a:t>NE fo</a:t>
            </a:r>
            <a:r>
              <a:rPr lang="en-US" dirty="0">
                <a:latin typeface="+mn-lt"/>
                <a:cs typeface="+mn-cs"/>
              </a:rPr>
              <a:t>sters the efficient and safe use of nuclear power by supporting existing and new nuclear </a:t>
            </a:r>
            <a:r>
              <a:rPr lang="en-US" dirty="0" err="1">
                <a:latin typeface="+mn-lt"/>
                <a:cs typeface="+mn-cs"/>
              </a:rPr>
              <a:t>programmes</a:t>
            </a:r>
            <a:r>
              <a:rPr lang="en-US" dirty="0">
                <a:latin typeface="+mn-lt"/>
                <a:cs typeface="+mn-cs"/>
              </a:rPr>
              <a:t> around the world, catalyzing innovation and building indigenous capability in energy planning, analysis, and nuclear information and knowledge.</a:t>
            </a:r>
            <a:r>
              <a:rPr lang="en-US" baseline="0" dirty="0">
                <a:latin typeface="+mn-lt"/>
              </a:rPr>
              <a:t> </a:t>
            </a:r>
          </a:p>
          <a:p>
            <a:pPr marL="171432" indent="-171432">
              <a:buFont typeface="Arial" panose="020B0604020202020204" pitchFamily="34" charset="0"/>
              <a:buChar char="•"/>
            </a:pPr>
            <a:r>
              <a:rPr lang="en-US" baseline="0" dirty="0">
                <a:latin typeface="+mn-lt"/>
              </a:rPr>
              <a:t>SG a</a:t>
            </a:r>
            <a:r>
              <a:rPr lang="en-US" dirty="0">
                <a:latin typeface="+mn-lt"/>
                <a:cs typeface="+mn-cs"/>
              </a:rPr>
              <a:t>re activities by which the IAEA can verify that a State is living up to its international commitments not to use nuclear </a:t>
            </a:r>
            <a:r>
              <a:rPr lang="en-US" dirty="0" err="1">
                <a:latin typeface="+mn-lt"/>
                <a:cs typeface="+mn-cs"/>
              </a:rPr>
              <a:t>programmes</a:t>
            </a:r>
            <a:r>
              <a:rPr lang="en-US" dirty="0">
                <a:latin typeface="+mn-lt"/>
                <a:cs typeface="+mn-cs"/>
              </a:rPr>
              <a:t> for nuclear-weapons purposes. </a:t>
            </a:r>
          </a:p>
          <a:p>
            <a:pPr marL="171432" indent="-171432">
              <a:buFont typeface="Arial" panose="020B0604020202020204" pitchFamily="34" charset="0"/>
              <a:buChar char="•"/>
            </a:pPr>
            <a:r>
              <a:rPr lang="en-US" baseline="0" dirty="0">
                <a:latin typeface="+mn-lt"/>
              </a:rPr>
              <a:t>NS formulates and implements the IAEA's nuclear safety and security </a:t>
            </a:r>
            <a:r>
              <a:rPr lang="en-US" baseline="0" dirty="0" err="1">
                <a:latin typeface="+mn-lt"/>
              </a:rPr>
              <a:t>programme</a:t>
            </a:r>
            <a:r>
              <a:rPr lang="en-US" baseline="0" dirty="0">
                <a:latin typeface="+mn-lt"/>
              </a:rPr>
              <a:t>, which encompasses the Agency's activities to protect people and the environment from radiation exposure, and responds to the needs of its Member States related to nuclear safety and nuclear security.</a:t>
            </a:r>
          </a:p>
          <a:p>
            <a:pPr marL="171432" indent="-171432">
              <a:buFont typeface="Arial" panose="020B0604020202020204" pitchFamily="34" charset="0"/>
              <a:buChar char="•"/>
            </a:pPr>
            <a:r>
              <a:rPr lang="en-US" baseline="0" dirty="0">
                <a:latin typeface="+mn-lt"/>
              </a:rPr>
              <a:t>NA carries out research and development of various nuclear technologies in human health, food agriculture, environment and physical and chemical sciences.</a:t>
            </a:r>
          </a:p>
          <a:p>
            <a:pPr marL="171432" indent="-171432">
              <a:buFont typeface="Arial" panose="020B0604020202020204" pitchFamily="34" charset="0"/>
              <a:buChar char="•"/>
            </a:pPr>
            <a:r>
              <a:rPr lang="en-US" baseline="0" dirty="0">
                <a:latin typeface="+mn-lt"/>
              </a:rPr>
              <a:t>Management includes budget and finance, administration, HR, IT, and procurement.</a:t>
            </a:r>
            <a:endParaRPr lang="en-GB" baseline="0" dirty="0">
              <a:latin typeface="+mn-lt"/>
            </a:endParaRPr>
          </a:p>
        </p:txBody>
      </p:sp>
      <p:sp>
        <p:nvSpPr>
          <p:cNvPr id="4" name="Slide Number Placeholder 3"/>
          <p:cNvSpPr>
            <a:spLocks noGrp="1"/>
          </p:cNvSpPr>
          <p:nvPr>
            <p:ph type="sldNum" sz="quarter" idx="10"/>
          </p:nvPr>
        </p:nvSpPr>
        <p:spPr/>
        <p:txBody>
          <a:bodyPr/>
          <a:lstStyle/>
          <a:p>
            <a:pPr marL="0" marR="0" lvl="0" indent="0" algn="r" defTabSz="909638" rtl="0" eaLnBrk="1" fontAlgn="base" latinLnBrk="0" hangingPunct="1">
              <a:lnSpc>
                <a:spcPct val="100000"/>
              </a:lnSpc>
              <a:spcBef>
                <a:spcPct val="0"/>
              </a:spcBef>
              <a:spcAft>
                <a:spcPct val="0"/>
              </a:spcAft>
              <a:buClrTx/>
              <a:buSzTx/>
              <a:buFontTx/>
              <a:buNone/>
              <a:tabLst/>
              <a:defRPr/>
            </a:pPr>
            <a:fld id="{E7941054-C2D7-46D0-9776-8E9DE8BA19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09638"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01435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39110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5570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5757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55973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30568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28932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67405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86875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7349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64" indent="-171164">
              <a:buFont typeface="Arial" panose="020B0604020202020204" pitchFamily="34" charset="0"/>
              <a:buChar char="•"/>
            </a:pPr>
            <a:r>
              <a:rPr lang="en-GB" dirty="0"/>
              <a:t>As you</a:t>
            </a:r>
            <a:r>
              <a:rPr lang="en-GB" baseline="0" dirty="0"/>
              <a:t> may know, the </a:t>
            </a:r>
            <a:r>
              <a:rPr lang="en-GB" baseline="0" dirty="0" err="1"/>
              <a:t>IAEA’s</a:t>
            </a:r>
            <a:r>
              <a:rPr lang="en-GB" baseline="0" dirty="0"/>
              <a:t> mission and activities are based on three pillars.</a:t>
            </a:r>
          </a:p>
          <a:p>
            <a:pPr marL="171164" indent="-171164">
              <a:buFont typeface="Arial" panose="020B0604020202020204" pitchFamily="34" charset="0"/>
              <a:buChar char="•"/>
            </a:pPr>
            <a:endParaRPr lang="en-GB" baseline="0" dirty="0"/>
          </a:p>
          <a:p>
            <a:pPr marL="171164" indent="-171164">
              <a:buFont typeface="Arial" panose="020B0604020202020204" pitchFamily="34" charset="0"/>
              <a:buChar char="•"/>
            </a:pPr>
            <a:r>
              <a:rPr lang="en-GB" baseline="0" dirty="0"/>
              <a:t>Through safeguards and verification, the IAEA works to prevent the further spread of nuclear weapons.</a:t>
            </a:r>
          </a:p>
          <a:p>
            <a:pPr marL="171164" indent="-171164">
              <a:buFont typeface="Arial" panose="020B0604020202020204" pitchFamily="34" charset="0"/>
              <a:buChar char="•"/>
            </a:pPr>
            <a:endParaRPr lang="en-GB" baseline="0" dirty="0"/>
          </a:p>
          <a:p>
            <a:pPr marL="171164" indent="-171164">
              <a:buFont typeface="Arial" panose="020B0604020202020204" pitchFamily="34" charset="0"/>
              <a:buChar char="•"/>
            </a:pPr>
            <a:r>
              <a:rPr lang="en-GB" baseline="0" dirty="0"/>
              <a:t>Through safety and security, we work to protect people and the environment from harmful radiation exposure.</a:t>
            </a:r>
          </a:p>
          <a:p>
            <a:r>
              <a:rPr lang="en-GB" baseline="0" dirty="0"/>
              <a:t>  </a:t>
            </a:r>
          </a:p>
          <a:p>
            <a:pPr marL="171164" indent="-171164">
              <a:buFont typeface="Arial" panose="020B0604020202020204" pitchFamily="34" charset="0"/>
              <a:buChar char="•"/>
            </a:pPr>
            <a:r>
              <a:rPr lang="en-GB" baseline="0" dirty="0"/>
              <a:t>And finally through the use of science and technology, we work to mobilize the peaceful applications of nuclear science and technology. The Department of Nuclear Sciences and Applications together with the Department of Nuclear Energy supports the third pillar as contents specialists, and the Department of Technical Cooperation for technology transfer and capacity building.</a:t>
            </a:r>
            <a:endParaRPr lang="en-GB" dirty="0"/>
          </a:p>
        </p:txBody>
      </p:sp>
      <p:sp>
        <p:nvSpPr>
          <p:cNvPr id="4" name="Slide Number Placeholder 3"/>
          <p:cNvSpPr>
            <a:spLocks noGrp="1"/>
          </p:cNvSpPr>
          <p:nvPr>
            <p:ph type="sldNum" sz="quarter" idx="10"/>
          </p:nvPr>
        </p:nvSpPr>
        <p:spPr/>
        <p:txBody>
          <a:bodyPr/>
          <a:lstStyle/>
          <a:p>
            <a:pPr marL="0" marR="0" lvl="0" indent="0" algn="r" defTabSz="909638" rtl="0" eaLnBrk="1" fontAlgn="base" latinLnBrk="0" hangingPunct="1">
              <a:lnSpc>
                <a:spcPct val="100000"/>
              </a:lnSpc>
              <a:spcBef>
                <a:spcPct val="0"/>
              </a:spcBef>
              <a:spcAft>
                <a:spcPct val="0"/>
              </a:spcAft>
              <a:buClrTx/>
              <a:buSzTx/>
              <a:buFontTx/>
              <a:buNone/>
              <a:tabLst/>
              <a:defRPr/>
            </a:pPr>
            <a:fld id="{836E7627-48B8-42EE-AB22-732280CA0B7B}"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09638"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22855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27421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96371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2647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29070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09156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17033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91694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defTabSz="914307">
              <a:buFont typeface="Arial" panose="020B0604020202020204" pitchFamily="34" charset="0"/>
              <a:buChar char="•"/>
              <a:defRPr/>
            </a:pPr>
            <a:r>
              <a:rPr lang="en-GB" dirty="0"/>
              <a:t>Nuclear technologies make a significant contribution to the achievement of the Sustainable Development Goals. We work for example</a:t>
            </a:r>
            <a:r>
              <a:rPr lang="en-GB" baseline="0" dirty="0"/>
              <a:t> in</a:t>
            </a:r>
            <a:r>
              <a:rPr lang="en-GB" dirty="0"/>
              <a:t> food and agriculture, human health, water resource management, the marine and terrestrial environment and radioisotope production and radiation technology.</a:t>
            </a:r>
          </a:p>
          <a:p>
            <a:pPr defTabSz="914307">
              <a:defRPr/>
            </a:pPr>
            <a:endParaRPr lang="en-GB" dirty="0"/>
          </a:p>
        </p:txBody>
      </p:sp>
      <p:sp>
        <p:nvSpPr>
          <p:cNvPr id="4" name="Slide Number Placeholder 3"/>
          <p:cNvSpPr>
            <a:spLocks noGrp="1"/>
          </p:cNvSpPr>
          <p:nvPr>
            <p:ph type="sldNum" sz="quarter" idx="10"/>
          </p:nvPr>
        </p:nvSpPr>
        <p:spPr/>
        <p:txBody>
          <a:bodyPr/>
          <a:lstStyle/>
          <a:p>
            <a:pPr marL="0" marR="0" lvl="0" indent="0" algn="r" defTabSz="909638" rtl="0" eaLnBrk="1" fontAlgn="base" latinLnBrk="0" hangingPunct="1">
              <a:lnSpc>
                <a:spcPct val="100000"/>
              </a:lnSpc>
              <a:spcBef>
                <a:spcPct val="0"/>
              </a:spcBef>
              <a:spcAft>
                <a:spcPct val="0"/>
              </a:spcAft>
              <a:buClrTx/>
              <a:buSzTx/>
              <a:buFontTx/>
              <a:buNone/>
              <a:tabLst/>
              <a:defRPr/>
            </a:pPr>
            <a:fld id="{E7941054-C2D7-46D0-9776-8E9DE8BA19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09638"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3949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738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685800" y="2070100"/>
            <a:ext cx="7391400" cy="3352800"/>
          </a:xfrm>
          <a:prstGeom prst="roundRect">
            <a:avLst>
              <a:gd name="adj" fmla="val 16667"/>
            </a:avLst>
          </a:prstGeom>
          <a:noFill/>
          <a:ln w="508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itchFamily="18" charset="0"/>
            </a:endParaRPr>
          </a:p>
        </p:txBody>
      </p:sp>
      <p:sp>
        <p:nvSpPr>
          <p:cNvPr id="5" name="Rectangle 7"/>
          <p:cNvSpPr>
            <a:spLocks noChangeArrowheads="1"/>
          </p:cNvSpPr>
          <p:nvPr/>
        </p:nvSpPr>
        <p:spPr bwMode="blackWhite">
          <a:xfrm>
            <a:off x="228600" y="927100"/>
            <a:ext cx="7162800" cy="990600"/>
          </a:xfrm>
          <a:prstGeom prst="rect">
            <a:avLst/>
          </a:prstGeom>
          <a:noFill/>
          <a:ln w="57150">
            <a:solidFill>
              <a:srgbClr val="003399"/>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itchFamily="18" charset="0"/>
            </a:endParaRPr>
          </a:p>
        </p:txBody>
      </p:sp>
      <p:sp>
        <p:nvSpPr>
          <p:cNvPr id="6" name="AutoShape 5"/>
          <p:cNvSpPr>
            <a:spLocks noChangeArrowheads="1"/>
          </p:cNvSpPr>
          <p:nvPr/>
        </p:nvSpPr>
        <p:spPr bwMode="blackWhite">
          <a:xfrm>
            <a:off x="0" y="1384300"/>
            <a:ext cx="8991600" cy="1828800"/>
          </a:xfrm>
          <a:custGeom>
            <a:avLst/>
            <a:gdLst>
              <a:gd name="T0" fmla="*/ 0 w 4917"/>
              <a:gd name="T1" fmla="*/ 0 h 1000"/>
              <a:gd name="T2" fmla="*/ 2147483647 w 4917"/>
              <a:gd name="T3" fmla="*/ 0 h 1000"/>
              <a:gd name="T4" fmla="*/ 2147483647 w 4917"/>
              <a:gd name="T5" fmla="*/ 2147483647 h 1000"/>
              <a:gd name="T6" fmla="*/ 2147483647 w 4917"/>
              <a:gd name="T7" fmla="*/ 2147483647 h 1000"/>
              <a:gd name="T8" fmla="*/ 0 w 4917"/>
              <a:gd name="T9" fmla="*/ 214748364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rgbClr val="0010A8"/>
          </a:solidFill>
          <a:ln>
            <a:noFill/>
          </a:ln>
          <a:extLst/>
        </p:spPr>
        <p:txBody>
          <a:bodyPr/>
          <a:lstStyle/>
          <a:p>
            <a:endParaRPr lang="en-GB"/>
          </a:p>
        </p:txBody>
      </p:sp>
      <p:sp>
        <p:nvSpPr>
          <p:cNvPr id="7" name="Line 6"/>
          <p:cNvSpPr>
            <a:spLocks noChangeShapeType="1"/>
          </p:cNvSpPr>
          <p:nvPr/>
        </p:nvSpPr>
        <p:spPr bwMode="auto">
          <a:xfrm>
            <a:off x="0" y="3060700"/>
            <a:ext cx="830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5" name="Rectangle 7"/>
          <p:cNvSpPr>
            <a:spLocks noGrp="1" noChangeArrowheads="1"/>
          </p:cNvSpPr>
          <p:nvPr>
            <p:ph type="ctrTitle"/>
          </p:nvPr>
        </p:nvSpPr>
        <p:spPr>
          <a:xfrm>
            <a:off x="228600" y="1427163"/>
            <a:ext cx="8077200" cy="1609725"/>
          </a:xfrm>
        </p:spPr>
        <p:txBody>
          <a:bodyPr/>
          <a:lstStyle>
            <a:lvl1pPr>
              <a:defRPr sz="3600">
                <a:latin typeface="Verdana" pitchFamily="34" charset="0"/>
              </a:defRPr>
            </a:lvl1pPr>
          </a:lstStyle>
          <a:p>
            <a:pPr lvl="0"/>
            <a:r>
              <a:rPr lang="es-ES" noProof="0" dirty="0"/>
              <a:t>Haga clic para cambiar el estilo de título	</a:t>
            </a:r>
          </a:p>
        </p:txBody>
      </p:sp>
      <p:sp>
        <p:nvSpPr>
          <p:cNvPr id="1741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sz="2000"/>
            </a:lvl1pPr>
          </a:lstStyle>
          <a:p>
            <a:pPr lvl="0"/>
            <a:r>
              <a:rPr lang="es-ES" noProof="0"/>
              <a:t>Haga clic para modificar el estilo de subtítulo del patrón</a:t>
            </a:r>
          </a:p>
        </p:txBody>
      </p:sp>
    </p:spTree>
    <p:extLst>
      <p:ext uri="{BB962C8B-B14F-4D97-AF65-F5344CB8AC3E}">
        <p14:creationId xmlns:p14="http://schemas.microsoft.com/office/powerpoint/2010/main" val="16408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r>
              <a:rPr lang="en-US">
                <a:solidFill>
                  <a:srgbClr val="3366CC"/>
                </a:solidFill>
              </a:rPr>
              <a:t>10 Aug 2017</a:t>
            </a:r>
            <a:endParaRPr lang="en-US" dirty="0">
              <a:solidFill>
                <a:srgbClr val="3366CC"/>
              </a:solidFill>
            </a:endParaRPr>
          </a:p>
        </p:txBody>
      </p:sp>
      <p:sp>
        <p:nvSpPr>
          <p:cNvPr id="14" name="Footer Placeholder 13"/>
          <p:cNvSpPr>
            <a:spLocks noGrp="1"/>
          </p:cNvSpPr>
          <p:nvPr>
            <p:ph type="ftr" sz="quarter" idx="11"/>
          </p:nvPr>
        </p:nvSpPr>
        <p:spPr/>
        <p:txBody>
          <a:bodyPr/>
          <a:lstStyle/>
          <a:p>
            <a:endParaRPr lang="en-US" dirty="0">
              <a:solidFill>
                <a:srgbClr val="3366CC"/>
              </a:solidFill>
            </a:endParaRPr>
          </a:p>
        </p:txBody>
      </p:sp>
      <p:sp>
        <p:nvSpPr>
          <p:cNvPr id="15" name="Slide Number Placeholder 14"/>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90253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96" y="174778"/>
            <a:ext cx="2500459" cy="805950"/>
          </a:xfrm>
          <a:prstGeom prst="rect">
            <a:avLst/>
          </a:prstGeom>
        </p:spPr>
      </p:pic>
    </p:spTree>
    <p:extLst>
      <p:ext uri="{BB962C8B-B14F-4D97-AF65-F5344CB8AC3E}">
        <p14:creationId xmlns:p14="http://schemas.microsoft.com/office/powerpoint/2010/main" val="61707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r>
              <a:rPr lang="en-US">
                <a:solidFill>
                  <a:srgbClr val="3366CC"/>
                </a:solidFill>
              </a:rPr>
              <a:t>10 Aug 2017</a:t>
            </a:r>
            <a:endParaRPr lang="en-US" dirty="0">
              <a:solidFill>
                <a:srgbClr val="3366CC"/>
              </a:solidFill>
            </a:endParaRPr>
          </a:p>
        </p:txBody>
      </p:sp>
      <p:sp>
        <p:nvSpPr>
          <p:cNvPr id="14" name="Footer Placeholder 13"/>
          <p:cNvSpPr>
            <a:spLocks noGrp="1"/>
          </p:cNvSpPr>
          <p:nvPr>
            <p:ph type="ftr" sz="quarter" idx="11"/>
          </p:nvPr>
        </p:nvSpPr>
        <p:spPr/>
        <p:txBody>
          <a:bodyPr/>
          <a:lstStyle/>
          <a:p>
            <a:endParaRPr lang="en-US" dirty="0">
              <a:solidFill>
                <a:srgbClr val="3366CC"/>
              </a:solidFill>
            </a:endParaRPr>
          </a:p>
        </p:txBody>
      </p:sp>
      <p:sp>
        <p:nvSpPr>
          <p:cNvPr id="15" name="Slide Number Placeholder 14"/>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4118102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r>
              <a:rPr lang="en-US">
                <a:solidFill>
                  <a:srgbClr val="3366CC"/>
                </a:solidFill>
              </a:rPr>
              <a:t>10 Aug 2017</a:t>
            </a:r>
            <a:endParaRPr lang="en-US" dirty="0">
              <a:solidFill>
                <a:srgbClr val="3366CC"/>
              </a:solidFill>
            </a:endParaRPr>
          </a:p>
        </p:txBody>
      </p:sp>
      <p:sp>
        <p:nvSpPr>
          <p:cNvPr id="15" name="Footer Placeholder 14"/>
          <p:cNvSpPr>
            <a:spLocks noGrp="1"/>
          </p:cNvSpPr>
          <p:nvPr>
            <p:ph type="ftr" sz="quarter" idx="11"/>
          </p:nvPr>
        </p:nvSpPr>
        <p:spPr/>
        <p:txBody>
          <a:bodyPr/>
          <a:lstStyle/>
          <a:p>
            <a:endParaRPr lang="en-US" dirty="0">
              <a:solidFill>
                <a:srgbClr val="3366CC"/>
              </a:solidFill>
            </a:endParaRPr>
          </a:p>
        </p:txBody>
      </p:sp>
      <p:sp>
        <p:nvSpPr>
          <p:cNvPr id="16" name="Slide Number Placeholder 15"/>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235038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r>
              <a:rPr lang="en-US">
                <a:solidFill>
                  <a:srgbClr val="3366CC"/>
                </a:solidFill>
              </a:rPr>
              <a:t>10 Aug 2017</a:t>
            </a:r>
            <a:endParaRPr lang="en-US" dirty="0">
              <a:solidFill>
                <a:srgbClr val="3366CC"/>
              </a:solidFill>
            </a:endParaRPr>
          </a:p>
        </p:txBody>
      </p:sp>
      <p:sp>
        <p:nvSpPr>
          <p:cNvPr id="17" name="Footer Placeholder 16"/>
          <p:cNvSpPr>
            <a:spLocks noGrp="1"/>
          </p:cNvSpPr>
          <p:nvPr>
            <p:ph type="ftr" sz="quarter" idx="11"/>
          </p:nvPr>
        </p:nvSpPr>
        <p:spPr/>
        <p:txBody>
          <a:bodyPr/>
          <a:lstStyle/>
          <a:p>
            <a:endParaRPr lang="en-US" dirty="0">
              <a:solidFill>
                <a:srgbClr val="3366CC"/>
              </a:solidFill>
            </a:endParaRPr>
          </a:p>
        </p:txBody>
      </p:sp>
      <p:sp>
        <p:nvSpPr>
          <p:cNvPr id="18" name="Slide Number Placeholder 17"/>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3002891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r>
              <a:rPr lang="en-US">
                <a:solidFill>
                  <a:srgbClr val="3366CC"/>
                </a:solidFill>
              </a:rPr>
              <a:t>10 Aug 2017</a:t>
            </a:r>
            <a:endParaRPr lang="en-US" dirty="0">
              <a:solidFill>
                <a:srgbClr val="3366CC"/>
              </a:solidFill>
            </a:endParaRPr>
          </a:p>
        </p:txBody>
      </p:sp>
      <p:sp>
        <p:nvSpPr>
          <p:cNvPr id="10" name="Footer Placeholder 9"/>
          <p:cNvSpPr>
            <a:spLocks noGrp="1"/>
          </p:cNvSpPr>
          <p:nvPr>
            <p:ph type="ftr" sz="quarter" idx="11"/>
          </p:nvPr>
        </p:nvSpPr>
        <p:spPr/>
        <p:txBody>
          <a:bodyPr/>
          <a:lstStyle/>
          <a:p>
            <a:endParaRPr lang="en-US" dirty="0">
              <a:solidFill>
                <a:srgbClr val="3366CC"/>
              </a:solidFill>
            </a:endParaRPr>
          </a:p>
        </p:txBody>
      </p:sp>
      <p:sp>
        <p:nvSpPr>
          <p:cNvPr id="11" name="Slide Number Placeholder 10"/>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1003335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en-US">
                <a:solidFill>
                  <a:srgbClr val="3366CC"/>
                </a:solidFill>
              </a:rPr>
              <a:t>10 Aug 2017</a:t>
            </a:r>
            <a:endParaRPr lang="en-US" dirty="0">
              <a:solidFill>
                <a:srgbClr val="3366CC"/>
              </a:solidFill>
            </a:endParaRPr>
          </a:p>
        </p:txBody>
      </p:sp>
      <p:sp>
        <p:nvSpPr>
          <p:cNvPr id="12" name="Footer Placeholder 11"/>
          <p:cNvSpPr>
            <a:spLocks noGrp="1"/>
          </p:cNvSpPr>
          <p:nvPr>
            <p:ph type="ftr" sz="quarter" idx="11"/>
          </p:nvPr>
        </p:nvSpPr>
        <p:spPr/>
        <p:txBody>
          <a:bodyPr/>
          <a:lstStyle/>
          <a:p>
            <a:endParaRPr lang="en-US" dirty="0">
              <a:solidFill>
                <a:srgbClr val="3366CC"/>
              </a:solidFill>
            </a:endParaRPr>
          </a:p>
        </p:txBody>
      </p:sp>
      <p:sp>
        <p:nvSpPr>
          <p:cNvPr id="13" name="Slide Number Placeholder 12"/>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104146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r>
              <a:rPr lang="en-US">
                <a:solidFill>
                  <a:srgbClr val="3366CC"/>
                </a:solidFill>
              </a:rPr>
              <a:t>10 Aug 2017</a:t>
            </a:r>
            <a:endParaRPr lang="en-US" dirty="0">
              <a:solidFill>
                <a:srgbClr val="3366CC"/>
              </a:solidFill>
            </a:endParaRPr>
          </a:p>
        </p:txBody>
      </p:sp>
      <p:sp>
        <p:nvSpPr>
          <p:cNvPr id="15" name="Footer Placeholder 14"/>
          <p:cNvSpPr>
            <a:spLocks noGrp="1"/>
          </p:cNvSpPr>
          <p:nvPr>
            <p:ph type="ftr" sz="quarter" idx="11"/>
          </p:nvPr>
        </p:nvSpPr>
        <p:spPr/>
        <p:txBody>
          <a:bodyPr/>
          <a:lstStyle/>
          <a:p>
            <a:endParaRPr lang="en-US" dirty="0">
              <a:solidFill>
                <a:srgbClr val="3366CC"/>
              </a:solidFill>
            </a:endParaRPr>
          </a:p>
        </p:txBody>
      </p:sp>
      <p:sp>
        <p:nvSpPr>
          <p:cNvPr id="16" name="Slide Number Placeholder 15"/>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2850036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r>
              <a:rPr lang="en-US">
                <a:solidFill>
                  <a:srgbClr val="3366CC"/>
                </a:solidFill>
              </a:rPr>
              <a:t>10 Aug 2017</a:t>
            </a:r>
            <a:endParaRPr lang="en-US" dirty="0">
              <a:solidFill>
                <a:srgbClr val="3366CC"/>
              </a:solidFill>
            </a:endParaRPr>
          </a:p>
        </p:txBody>
      </p:sp>
      <p:sp>
        <p:nvSpPr>
          <p:cNvPr id="15" name="Footer Placeholder 14"/>
          <p:cNvSpPr>
            <a:spLocks noGrp="1"/>
          </p:cNvSpPr>
          <p:nvPr>
            <p:ph type="ftr" sz="quarter" idx="11"/>
          </p:nvPr>
        </p:nvSpPr>
        <p:spPr/>
        <p:txBody>
          <a:bodyPr/>
          <a:lstStyle/>
          <a:p>
            <a:endParaRPr lang="en-US" dirty="0">
              <a:solidFill>
                <a:srgbClr val="3366CC"/>
              </a:solidFill>
            </a:endParaRPr>
          </a:p>
        </p:txBody>
      </p:sp>
      <p:sp>
        <p:nvSpPr>
          <p:cNvPr id="16" name="Slide Number Placeholder 15"/>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2757172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r>
              <a:rPr lang="en-US">
                <a:solidFill>
                  <a:srgbClr val="3366CC"/>
                </a:solidFill>
              </a:rPr>
              <a:t>10 Aug 2017</a:t>
            </a:r>
            <a:endParaRPr lang="en-US" dirty="0">
              <a:solidFill>
                <a:srgbClr val="3366CC"/>
              </a:solidFill>
            </a:endParaRPr>
          </a:p>
        </p:txBody>
      </p:sp>
      <p:sp>
        <p:nvSpPr>
          <p:cNvPr id="14" name="Footer Placeholder 13"/>
          <p:cNvSpPr>
            <a:spLocks noGrp="1"/>
          </p:cNvSpPr>
          <p:nvPr>
            <p:ph type="ftr" sz="quarter" idx="11"/>
          </p:nvPr>
        </p:nvSpPr>
        <p:spPr/>
        <p:txBody>
          <a:bodyPr/>
          <a:lstStyle/>
          <a:p>
            <a:endParaRPr lang="en-US" dirty="0">
              <a:solidFill>
                <a:srgbClr val="3366CC"/>
              </a:solidFill>
            </a:endParaRPr>
          </a:p>
        </p:txBody>
      </p:sp>
      <p:sp>
        <p:nvSpPr>
          <p:cNvPr id="15" name="Slide Number Placeholder 14"/>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394753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808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3528" y="174778"/>
            <a:ext cx="2508796" cy="805950"/>
          </a:xfrm>
          <a:prstGeom prst="rect">
            <a:avLst/>
          </a:prstGeom>
        </p:spPr>
      </p:pic>
    </p:spTree>
    <p:extLst>
      <p:ext uri="{BB962C8B-B14F-4D97-AF65-F5344CB8AC3E}">
        <p14:creationId xmlns:p14="http://schemas.microsoft.com/office/powerpoint/2010/main" val="2398859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Date Placeholder 12"/>
          <p:cNvSpPr>
            <a:spLocks noGrp="1"/>
          </p:cNvSpPr>
          <p:nvPr>
            <p:ph type="dt" sz="half" idx="10"/>
          </p:nvPr>
        </p:nvSpPr>
        <p:spPr/>
        <p:txBody>
          <a:bodyPr/>
          <a:lstStyle/>
          <a:p>
            <a:endParaRPr lang="en-US" dirty="0">
              <a:solidFill>
                <a:srgbClr val="3366CC"/>
              </a:solidFill>
            </a:endParaRPr>
          </a:p>
        </p:txBody>
      </p:sp>
      <p:sp>
        <p:nvSpPr>
          <p:cNvPr id="14" name="Footer Placeholder 13"/>
          <p:cNvSpPr>
            <a:spLocks noGrp="1"/>
          </p:cNvSpPr>
          <p:nvPr>
            <p:ph type="ftr" sz="quarter" idx="11"/>
          </p:nvPr>
        </p:nvSpPr>
        <p:spPr/>
        <p:txBody>
          <a:bodyPr/>
          <a:lstStyle/>
          <a:p>
            <a:endParaRPr lang="en-US" dirty="0">
              <a:solidFill>
                <a:srgbClr val="3366CC"/>
              </a:solidFill>
            </a:endParaRPr>
          </a:p>
        </p:txBody>
      </p:sp>
      <p:sp>
        <p:nvSpPr>
          <p:cNvPr id="15" name="Slide Number Placeholder 14"/>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84279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tandard12Slide">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927713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74778"/>
            <a:ext cx="2508796" cy="805950"/>
          </a:xfrm>
          <a:prstGeom prst="rect">
            <a:avLst/>
          </a:prstGeom>
        </p:spPr>
      </p:pic>
    </p:spTree>
    <p:extLst>
      <p:ext uri="{BB962C8B-B14F-4D97-AF65-F5344CB8AC3E}">
        <p14:creationId xmlns:p14="http://schemas.microsoft.com/office/powerpoint/2010/main" val="1549184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r>
              <a:rPr lang="en-US"/>
              <a:t>25 April 2017</a:t>
            </a:r>
          </a:p>
        </p:txBody>
      </p:sp>
      <p:sp>
        <p:nvSpPr>
          <p:cNvPr id="14" name="Footer Placeholder 13"/>
          <p:cNvSpPr>
            <a:spLocks noGrp="1"/>
          </p:cNvSpPr>
          <p:nvPr>
            <p:ph type="ftr" sz="quarter" idx="11"/>
          </p:nvPr>
        </p:nvSpPr>
        <p:spPr/>
        <p:txBody>
          <a:bodyPr/>
          <a:lstStyle/>
          <a:p>
            <a:r>
              <a:rPr lang="en-US"/>
              <a:t>SAGNE</a:t>
            </a:r>
          </a:p>
        </p:txBody>
      </p:sp>
      <p:sp>
        <p:nvSpPr>
          <p:cNvPr id="15" name="Slide Number Placeholder 14"/>
          <p:cNvSpPr>
            <a:spLocks noGrp="1"/>
          </p:cNvSpPr>
          <p:nvPr>
            <p:ph type="sldNum" sz="quarter" idx="12"/>
          </p:nvPr>
        </p:nvSpPr>
        <p:spPr/>
        <p:txBody>
          <a:bodyPr/>
          <a:lstStyle/>
          <a:p>
            <a:fld id="{75438AA2-A647-4DD3-8964-BF4D566E7557}" type="slidenum">
              <a:rPr lang="en-US" smtClean="0"/>
              <a:pPr/>
              <a:t>‹#›</a:t>
            </a:fld>
            <a:endParaRPr lang="en-US"/>
          </a:p>
        </p:txBody>
      </p:sp>
    </p:spTree>
    <p:extLst>
      <p:ext uri="{BB962C8B-B14F-4D97-AF65-F5344CB8AC3E}">
        <p14:creationId xmlns:p14="http://schemas.microsoft.com/office/powerpoint/2010/main" val="2805118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96" y="174778"/>
            <a:ext cx="2500459" cy="805950"/>
          </a:xfrm>
          <a:prstGeom prst="rect">
            <a:avLst/>
          </a:prstGeom>
        </p:spPr>
      </p:pic>
    </p:spTree>
    <p:extLst>
      <p:ext uri="{BB962C8B-B14F-4D97-AF65-F5344CB8AC3E}">
        <p14:creationId xmlns:p14="http://schemas.microsoft.com/office/powerpoint/2010/main" val="2038918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r>
              <a:rPr lang="en-US"/>
              <a:t>25 April 2017</a:t>
            </a:r>
          </a:p>
        </p:txBody>
      </p:sp>
      <p:sp>
        <p:nvSpPr>
          <p:cNvPr id="14" name="Footer Placeholder 13"/>
          <p:cNvSpPr>
            <a:spLocks noGrp="1"/>
          </p:cNvSpPr>
          <p:nvPr>
            <p:ph type="ftr" sz="quarter" idx="11"/>
          </p:nvPr>
        </p:nvSpPr>
        <p:spPr/>
        <p:txBody>
          <a:bodyPr/>
          <a:lstStyle/>
          <a:p>
            <a:r>
              <a:rPr lang="en-US"/>
              <a:t>SAGNE</a:t>
            </a:r>
          </a:p>
        </p:txBody>
      </p:sp>
      <p:sp>
        <p:nvSpPr>
          <p:cNvPr id="15" name="Slide Number Placeholder 14"/>
          <p:cNvSpPr>
            <a:spLocks noGrp="1"/>
          </p:cNvSpPr>
          <p:nvPr>
            <p:ph type="sldNum" sz="quarter" idx="12"/>
          </p:nvPr>
        </p:nvSpPr>
        <p:spPr/>
        <p:txBody>
          <a:bodyPr/>
          <a:lstStyle/>
          <a:p>
            <a:fld id="{FB76343B-2295-47D0-A9B4-7B8049F6848D}" type="slidenum">
              <a:rPr lang="en-US" smtClean="0"/>
              <a:pPr/>
              <a:t>‹#›</a:t>
            </a:fld>
            <a:endParaRPr lang="en-US"/>
          </a:p>
        </p:txBody>
      </p:sp>
    </p:spTree>
    <p:extLst>
      <p:ext uri="{BB962C8B-B14F-4D97-AF65-F5344CB8AC3E}">
        <p14:creationId xmlns:p14="http://schemas.microsoft.com/office/powerpoint/2010/main" val="232230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r>
              <a:rPr lang="en-US"/>
              <a:t>25 April 2017</a:t>
            </a:r>
          </a:p>
        </p:txBody>
      </p:sp>
      <p:sp>
        <p:nvSpPr>
          <p:cNvPr id="15" name="Footer Placeholder 14"/>
          <p:cNvSpPr>
            <a:spLocks noGrp="1"/>
          </p:cNvSpPr>
          <p:nvPr>
            <p:ph type="ftr" sz="quarter" idx="11"/>
          </p:nvPr>
        </p:nvSpPr>
        <p:spPr/>
        <p:txBody>
          <a:bodyPr/>
          <a:lstStyle/>
          <a:p>
            <a:r>
              <a:rPr lang="en-US"/>
              <a:t>SAGNE</a:t>
            </a:r>
          </a:p>
        </p:txBody>
      </p:sp>
      <p:sp>
        <p:nvSpPr>
          <p:cNvPr id="16" name="Slide Number Placeholder 15"/>
          <p:cNvSpPr>
            <a:spLocks noGrp="1"/>
          </p:cNvSpPr>
          <p:nvPr>
            <p:ph type="sldNum" sz="quarter" idx="12"/>
          </p:nvPr>
        </p:nvSpPr>
        <p:spPr/>
        <p:txBody>
          <a:bodyPr/>
          <a:lstStyle/>
          <a:p>
            <a:fld id="{154AB21E-52F5-4BC7-9224-53A00F29685F}" type="slidenum">
              <a:rPr lang="en-US" smtClean="0"/>
              <a:pPr/>
              <a:t>‹#›</a:t>
            </a:fld>
            <a:endParaRPr lang="en-US"/>
          </a:p>
        </p:txBody>
      </p:sp>
    </p:spTree>
    <p:extLst>
      <p:ext uri="{BB962C8B-B14F-4D97-AF65-F5344CB8AC3E}">
        <p14:creationId xmlns:p14="http://schemas.microsoft.com/office/powerpoint/2010/main" val="3788754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r>
              <a:rPr lang="en-US"/>
              <a:t>25 April 2017</a:t>
            </a:r>
          </a:p>
        </p:txBody>
      </p:sp>
      <p:sp>
        <p:nvSpPr>
          <p:cNvPr id="17" name="Footer Placeholder 16"/>
          <p:cNvSpPr>
            <a:spLocks noGrp="1"/>
          </p:cNvSpPr>
          <p:nvPr>
            <p:ph type="ftr" sz="quarter" idx="11"/>
          </p:nvPr>
        </p:nvSpPr>
        <p:spPr/>
        <p:txBody>
          <a:bodyPr/>
          <a:lstStyle/>
          <a:p>
            <a:r>
              <a:rPr lang="en-US"/>
              <a:t>SAGNE</a:t>
            </a:r>
          </a:p>
        </p:txBody>
      </p:sp>
      <p:sp>
        <p:nvSpPr>
          <p:cNvPr id="18" name="Slide Number Placeholder 17"/>
          <p:cNvSpPr>
            <a:spLocks noGrp="1"/>
          </p:cNvSpPr>
          <p:nvPr>
            <p:ph type="sldNum" sz="quarter" idx="12"/>
          </p:nvPr>
        </p:nvSpPr>
        <p:spPr/>
        <p:txBody>
          <a:bodyPr/>
          <a:lstStyle/>
          <a:p>
            <a:fld id="{ECA5893F-404F-4FF0-867C-B02BCEEA4043}" type="slidenum">
              <a:rPr lang="en-US" smtClean="0"/>
              <a:pPr/>
              <a:t>‹#›</a:t>
            </a:fld>
            <a:endParaRPr lang="en-US"/>
          </a:p>
        </p:txBody>
      </p:sp>
    </p:spTree>
    <p:extLst>
      <p:ext uri="{BB962C8B-B14F-4D97-AF65-F5344CB8AC3E}">
        <p14:creationId xmlns:p14="http://schemas.microsoft.com/office/powerpoint/2010/main" val="204031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347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r>
              <a:rPr lang="en-US"/>
              <a:t>25 April 2017</a:t>
            </a:r>
          </a:p>
        </p:txBody>
      </p:sp>
      <p:sp>
        <p:nvSpPr>
          <p:cNvPr id="10" name="Footer Placeholder 9"/>
          <p:cNvSpPr>
            <a:spLocks noGrp="1"/>
          </p:cNvSpPr>
          <p:nvPr>
            <p:ph type="ftr" sz="quarter" idx="11"/>
          </p:nvPr>
        </p:nvSpPr>
        <p:spPr/>
        <p:txBody>
          <a:bodyPr/>
          <a:lstStyle/>
          <a:p>
            <a:r>
              <a:rPr lang="en-US"/>
              <a:t>SAGNE</a:t>
            </a:r>
          </a:p>
        </p:txBody>
      </p:sp>
      <p:sp>
        <p:nvSpPr>
          <p:cNvPr id="11" name="Slide Number Placeholder 10"/>
          <p:cNvSpPr>
            <a:spLocks noGrp="1"/>
          </p:cNvSpPr>
          <p:nvPr>
            <p:ph type="sldNum" sz="quarter" idx="12"/>
          </p:nvPr>
        </p:nvSpPr>
        <p:spPr/>
        <p:txBody>
          <a:bodyPr/>
          <a:lstStyle/>
          <a:p>
            <a:fld id="{F06BFCE1-F85A-4C1B-9A8E-974A0FA751FE}" type="slidenum">
              <a:rPr lang="en-US" smtClean="0"/>
              <a:pPr/>
              <a:t>‹#›</a:t>
            </a:fld>
            <a:endParaRPr lang="en-US"/>
          </a:p>
        </p:txBody>
      </p:sp>
    </p:spTree>
    <p:extLst>
      <p:ext uri="{BB962C8B-B14F-4D97-AF65-F5344CB8AC3E}">
        <p14:creationId xmlns:p14="http://schemas.microsoft.com/office/powerpoint/2010/main" val="221260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en-US"/>
              <a:t>25 April 2017</a:t>
            </a:r>
          </a:p>
        </p:txBody>
      </p:sp>
      <p:sp>
        <p:nvSpPr>
          <p:cNvPr id="12" name="Footer Placeholder 11"/>
          <p:cNvSpPr>
            <a:spLocks noGrp="1"/>
          </p:cNvSpPr>
          <p:nvPr>
            <p:ph type="ftr" sz="quarter" idx="11"/>
          </p:nvPr>
        </p:nvSpPr>
        <p:spPr/>
        <p:txBody>
          <a:bodyPr/>
          <a:lstStyle/>
          <a:p>
            <a:r>
              <a:rPr lang="en-US"/>
              <a:t>SAGNE</a:t>
            </a:r>
          </a:p>
        </p:txBody>
      </p:sp>
      <p:sp>
        <p:nvSpPr>
          <p:cNvPr id="13" name="Slide Number Placeholder 12"/>
          <p:cNvSpPr>
            <a:spLocks noGrp="1"/>
          </p:cNvSpPr>
          <p:nvPr>
            <p:ph type="sldNum" sz="quarter" idx="12"/>
          </p:nvPr>
        </p:nvSpPr>
        <p:spPr/>
        <p:txBody>
          <a:bodyPr/>
          <a:lstStyle/>
          <a:p>
            <a:fld id="{A9C13801-2B02-4C2A-A24E-16D8D119200E}" type="slidenum">
              <a:rPr lang="en-US" smtClean="0"/>
              <a:pPr/>
              <a:t>‹#›</a:t>
            </a:fld>
            <a:endParaRPr lang="en-US"/>
          </a:p>
        </p:txBody>
      </p:sp>
    </p:spTree>
    <p:extLst>
      <p:ext uri="{BB962C8B-B14F-4D97-AF65-F5344CB8AC3E}">
        <p14:creationId xmlns:p14="http://schemas.microsoft.com/office/powerpoint/2010/main" val="3216552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r>
              <a:rPr lang="en-US"/>
              <a:t>25 April 2017</a:t>
            </a:r>
          </a:p>
        </p:txBody>
      </p:sp>
      <p:sp>
        <p:nvSpPr>
          <p:cNvPr id="15" name="Footer Placeholder 14"/>
          <p:cNvSpPr>
            <a:spLocks noGrp="1"/>
          </p:cNvSpPr>
          <p:nvPr>
            <p:ph type="ftr" sz="quarter" idx="11"/>
          </p:nvPr>
        </p:nvSpPr>
        <p:spPr/>
        <p:txBody>
          <a:bodyPr/>
          <a:lstStyle/>
          <a:p>
            <a:r>
              <a:rPr lang="en-US"/>
              <a:t>SAGNE</a:t>
            </a:r>
          </a:p>
        </p:txBody>
      </p:sp>
      <p:sp>
        <p:nvSpPr>
          <p:cNvPr id="16" name="Slide Number Placeholder 15"/>
          <p:cNvSpPr>
            <a:spLocks noGrp="1"/>
          </p:cNvSpPr>
          <p:nvPr>
            <p:ph type="sldNum" sz="quarter" idx="12"/>
          </p:nvPr>
        </p:nvSpPr>
        <p:spPr/>
        <p:txBody>
          <a:bodyPr/>
          <a:lstStyle/>
          <a:p>
            <a:fld id="{A4F4C37E-B6E0-4261-854F-FC73A50619F2}" type="slidenum">
              <a:rPr lang="en-US" smtClean="0"/>
              <a:pPr/>
              <a:t>‹#›</a:t>
            </a:fld>
            <a:endParaRPr lang="en-US"/>
          </a:p>
        </p:txBody>
      </p:sp>
    </p:spTree>
    <p:extLst>
      <p:ext uri="{BB962C8B-B14F-4D97-AF65-F5344CB8AC3E}">
        <p14:creationId xmlns:p14="http://schemas.microsoft.com/office/powerpoint/2010/main" val="1036118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r>
              <a:rPr lang="en-US"/>
              <a:t>25 April 2017</a:t>
            </a:r>
          </a:p>
        </p:txBody>
      </p:sp>
      <p:sp>
        <p:nvSpPr>
          <p:cNvPr id="15" name="Footer Placeholder 14"/>
          <p:cNvSpPr>
            <a:spLocks noGrp="1"/>
          </p:cNvSpPr>
          <p:nvPr>
            <p:ph type="ftr" sz="quarter" idx="11"/>
          </p:nvPr>
        </p:nvSpPr>
        <p:spPr/>
        <p:txBody>
          <a:bodyPr/>
          <a:lstStyle/>
          <a:p>
            <a:r>
              <a:rPr lang="en-US"/>
              <a:t>SAGNE</a:t>
            </a:r>
          </a:p>
        </p:txBody>
      </p:sp>
      <p:sp>
        <p:nvSpPr>
          <p:cNvPr id="16" name="Slide Number Placeholder 15"/>
          <p:cNvSpPr>
            <a:spLocks noGrp="1"/>
          </p:cNvSpPr>
          <p:nvPr>
            <p:ph type="sldNum" sz="quarter" idx="12"/>
          </p:nvPr>
        </p:nvSpPr>
        <p:spPr/>
        <p:txBody>
          <a:bodyPr/>
          <a:lstStyle/>
          <a:p>
            <a:fld id="{78C20301-097F-4C01-BD2E-869B22E9EB10}" type="slidenum">
              <a:rPr lang="en-US" smtClean="0"/>
              <a:pPr/>
              <a:t>‹#›</a:t>
            </a:fld>
            <a:endParaRPr lang="en-US"/>
          </a:p>
        </p:txBody>
      </p:sp>
    </p:spTree>
    <p:extLst>
      <p:ext uri="{BB962C8B-B14F-4D97-AF65-F5344CB8AC3E}">
        <p14:creationId xmlns:p14="http://schemas.microsoft.com/office/powerpoint/2010/main" val="649878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r>
              <a:rPr lang="en-US"/>
              <a:t>25 April 2017</a:t>
            </a:r>
          </a:p>
        </p:txBody>
      </p:sp>
      <p:sp>
        <p:nvSpPr>
          <p:cNvPr id="14" name="Footer Placeholder 13"/>
          <p:cNvSpPr>
            <a:spLocks noGrp="1"/>
          </p:cNvSpPr>
          <p:nvPr>
            <p:ph type="ftr" sz="quarter" idx="11"/>
          </p:nvPr>
        </p:nvSpPr>
        <p:spPr/>
        <p:txBody>
          <a:bodyPr/>
          <a:lstStyle/>
          <a:p>
            <a:r>
              <a:rPr lang="en-US"/>
              <a:t>SAGNE</a:t>
            </a:r>
          </a:p>
        </p:txBody>
      </p:sp>
      <p:sp>
        <p:nvSpPr>
          <p:cNvPr id="15" name="Slide Number Placeholder 14"/>
          <p:cNvSpPr>
            <a:spLocks noGrp="1"/>
          </p:cNvSpPr>
          <p:nvPr>
            <p:ph type="sldNum" sz="quarter" idx="12"/>
          </p:nvPr>
        </p:nvSpPr>
        <p:spPr/>
        <p:txBody>
          <a:bodyPr/>
          <a:lstStyle/>
          <a:p>
            <a:fld id="{6F22F345-1B9A-45C0-8B74-17EA4A07F47E}" type="slidenum">
              <a:rPr lang="en-US" smtClean="0"/>
              <a:pPr/>
              <a:t>‹#›</a:t>
            </a:fld>
            <a:endParaRPr lang="en-US"/>
          </a:p>
        </p:txBody>
      </p:sp>
    </p:spTree>
    <p:extLst>
      <p:ext uri="{BB962C8B-B14F-4D97-AF65-F5344CB8AC3E}">
        <p14:creationId xmlns:p14="http://schemas.microsoft.com/office/powerpoint/2010/main" val="241795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015287" cy="9144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152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015287" cy="9144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811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015287" cy="914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0"/>
            <a:ext cx="7924800" cy="4419600"/>
          </a:xfrm>
        </p:spPr>
        <p:txBody>
          <a:bodyPr/>
          <a:lstStyle/>
          <a:p>
            <a:pPr lvl="0"/>
            <a:endParaRPr lang="en-GB" noProof="0"/>
          </a:p>
        </p:txBody>
      </p:sp>
    </p:spTree>
    <p:extLst>
      <p:ext uri="{BB962C8B-B14F-4D97-AF65-F5344CB8AC3E}">
        <p14:creationId xmlns:p14="http://schemas.microsoft.com/office/powerpoint/2010/main" val="122638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313" y="549275"/>
            <a:ext cx="8015287" cy="9144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756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015287"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995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174778"/>
            <a:ext cx="2508796" cy="805950"/>
          </a:xfrm>
          <a:prstGeom prst="rect">
            <a:avLst/>
          </a:prstGeom>
        </p:spPr>
      </p:pic>
    </p:spTree>
    <p:extLst>
      <p:ext uri="{BB962C8B-B14F-4D97-AF65-F5344CB8AC3E}">
        <p14:creationId xmlns:p14="http://schemas.microsoft.com/office/powerpoint/2010/main" val="193236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250825" y="155575"/>
            <a:ext cx="8713788" cy="6192838"/>
          </a:xfrm>
          <a:prstGeom prst="roundRect">
            <a:avLst>
              <a:gd name="adj" fmla="val 16667"/>
            </a:avLst>
          </a:prstGeom>
          <a:noFill/>
          <a:ln w="508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itchFamily="18" charset="0"/>
            </a:endParaRPr>
          </a:p>
        </p:txBody>
      </p:sp>
      <p:sp>
        <p:nvSpPr>
          <p:cNvPr id="1027" name="AutoShape 15"/>
          <p:cNvSpPr>
            <a:spLocks noChangeArrowheads="1"/>
          </p:cNvSpPr>
          <p:nvPr userDrawn="1"/>
        </p:nvSpPr>
        <p:spPr bwMode="blackWhite">
          <a:xfrm>
            <a:off x="228600" y="139700"/>
            <a:ext cx="8672513" cy="1009650"/>
          </a:xfrm>
          <a:custGeom>
            <a:avLst/>
            <a:gdLst>
              <a:gd name="T0" fmla="*/ 0 w 8590"/>
              <a:gd name="T1" fmla="*/ 0 h 1000"/>
              <a:gd name="T2" fmla="*/ 2147483647 w 8590"/>
              <a:gd name="T3" fmla="*/ 0 h 1000"/>
              <a:gd name="T4" fmla="*/ 2147483647 w 8590"/>
              <a:gd name="T5" fmla="*/ 2147483647 h 1000"/>
              <a:gd name="T6" fmla="*/ 2147483647 w 8590"/>
              <a:gd name="T7" fmla="*/ 2147483647 h 1000"/>
              <a:gd name="T8" fmla="*/ 0 w 8590"/>
              <a:gd name="T9" fmla="*/ 2147483647 h 1000"/>
              <a:gd name="T10" fmla="*/ 0 60000 65536"/>
              <a:gd name="T11" fmla="*/ 0 60000 65536"/>
              <a:gd name="T12" fmla="*/ 0 60000 65536"/>
              <a:gd name="T13" fmla="*/ 0 60000 65536"/>
              <a:gd name="T14" fmla="*/ 0 60000 65536"/>
              <a:gd name="T15" fmla="*/ 0 w 8590"/>
              <a:gd name="T16" fmla="*/ 0 h 1000"/>
              <a:gd name="T17" fmla="*/ 4295 w 8590"/>
              <a:gd name="T18" fmla="*/ 1000 h 1000"/>
            </a:gdLst>
            <a:ahLst/>
            <a:cxnLst>
              <a:cxn ang="T10">
                <a:pos x="T0" y="T1"/>
              </a:cxn>
              <a:cxn ang="T11">
                <a:pos x="T2" y="T3"/>
              </a:cxn>
              <a:cxn ang="T12">
                <a:pos x="T4" y="T5"/>
              </a:cxn>
              <a:cxn ang="T13">
                <a:pos x="T6" y="T7"/>
              </a:cxn>
              <a:cxn ang="T14">
                <a:pos x="T8" y="T9"/>
              </a:cxn>
            </a:cxnLst>
            <a:rect l="T15" t="T16" r="T17" b="T18"/>
            <a:pathLst>
              <a:path w="8590" h="1000">
                <a:moveTo>
                  <a:pt x="0" y="0"/>
                </a:moveTo>
                <a:lnTo>
                  <a:pt x="8089" y="0"/>
                </a:lnTo>
                <a:cubicBezTo>
                  <a:pt x="8366" y="0"/>
                  <a:pt x="8590" y="223"/>
                  <a:pt x="8590" y="500"/>
                </a:cubicBezTo>
                <a:cubicBezTo>
                  <a:pt x="8590" y="776"/>
                  <a:pt x="8366" y="999"/>
                  <a:pt x="8090" y="1000"/>
                </a:cubicBezTo>
                <a:lnTo>
                  <a:pt x="0" y="1000"/>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28" name="Rectangle 6"/>
          <p:cNvSpPr>
            <a:spLocks noGrp="1" noChangeArrowheads="1"/>
          </p:cNvSpPr>
          <p:nvPr>
            <p:ph type="title"/>
          </p:nvPr>
        </p:nvSpPr>
        <p:spPr bwMode="auto">
          <a:xfrm>
            <a:off x="468313" y="549275"/>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9"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Rectangle 9"/>
          <p:cNvSpPr>
            <a:spLocks noGrp="1" noChangeArrowheads="1"/>
          </p:cNvSpPr>
          <p:nvPr>
            <p:ph type="dt" sz="half" idx="2"/>
          </p:nvPr>
        </p:nvSpPr>
        <p:spPr bwMode="auto">
          <a:xfrm>
            <a:off x="5508625" y="6342063"/>
            <a:ext cx="3384550" cy="3603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1" i="1" smtClean="0">
                <a:solidFill>
                  <a:srgbClr val="000099"/>
                </a:solidFill>
              </a:defRPr>
            </a:lvl1pPr>
          </a:lstStyle>
          <a:p>
            <a:pPr>
              <a:defRPr/>
            </a:pPr>
            <a:r>
              <a:rPr lang="en-US" dirty="0"/>
              <a:t>Athens, Greece, September, 2013</a:t>
            </a:r>
            <a:endParaRPr lang="es-ES" dirty="0"/>
          </a:p>
        </p:txBody>
      </p:sp>
    </p:spTree>
  </p:cSld>
  <p:clrMap bg1="lt1" tx1="dk1" bg2="lt2" tx2="dk2" accent1="accent1" accent2="accent2" accent3="accent3" accent4="accent4" accent5="accent5" accent6="accent6" hlink="hlink" folHlink="folHlink"/>
  <p:sldLayoutIdLst>
    <p:sldLayoutId id="2147483705" r:id="rId1"/>
    <p:sldLayoutId id="2147483698" r:id="rId2"/>
    <p:sldLayoutId id="2147483699" r:id="rId3"/>
    <p:sldLayoutId id="2147483700" r:id="rId4"/>
    <p:sldLayoutId id="2147483701" r:id="rId5"/>
    <p:sldLayoutId id="2147483702" r:id="rId6"/>
    <p:sldLayoutId id="2147483703" r:id="rId7"/>
    <p:sldLayoutId id="2147483704" r:id="rId8"/>
  </p:sldLayoutIdLst>
  <p:hf sldNum="0"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rgbClr val="003399"/>
        </a:buClr>
        <a:buSzPct val="80000"/>
        <a:buFont typeface="Wingdings" pitchFamily="2" charset="2"/>
        <a:buChar char="l"/>
        <a:defRPr sz="2400">
          <a:solidFill>
            <a:srgbClr val="003399"/>
          </a:solidFill>
          <a:latin typeface="+mn-lt"/>
          <a:ea typeface="+mn-ea"/>
          <a:cs typeface="+mn-cs"/>
        </a:defRPr>
      </a:lvl1pPr>
      <a:lvl2pPr marL="742950" indent="-285750" algn="l" rtl="0" eaLnBrk="0" fontAlgn="base" hangingPunct="0">
        <a:spcBef>
          <a:spcPct val="20000"/>
        </a:spcBef>
        <a:spcAft>
          <a:spcPct val="0"/>
        </a:spcAft>
        <a:buClr>
          <a:srgbClr val="3366CC"/>
        </a:buClr>
        <a:buSzPct val="70000"/>
        <a:buFont typeface="Wingdings" pitchFamily="2" charset="2"/>
        <a:buChar char="l"/>
        <a:defRPr sz="2000">
          <a:solidFill>
            <a:srgbClr val="003399"/>
          </a:solidFill>
          <a:latin typeface="+mn-lt"/>
        </a:defRPr>
      </a:lvl2pPr>
      <a:lvl3pPr marL="1143000" indent="-228600" algn="l" rtl="0" eaLnBrk="0" fontAlgn="base" hangingPunct="0">
        <a:spcBef>
          <a:spcPct val="20000"/>
        </a:spcBef>
        <a:spcAft>
          <a:spcPct val="0"/>
        </a:spcAft>
        <a:buClr>
          <a:srgbClr val="3366CC"/>
        </a:buClr>
        <a:buChar char="o"/>
        <a:defRPr>
          <a:solidFill>
            <a:srgbClr val="003399"/>
          </a:solidFill>
          <a:latin typeface="+mn-lt"/>
        </a:defRPr>
      </a:lvl3pPr>
      <a:lvl4pPr marL="1600200" indent="-228600" algn="l" rtl="0" eaLnBrk="0" fontAlgn="base" hangingPunct="0">
        <a:spcBef>
          <a:spcPct val="20000"/>
        </a:spcBef>
        <a:spcAft>
          <a:spcPct val="0"/>
        </a:spcAft>
        <a:buClr>
          <a:srgbClr val="3366CC"/>
        </a:buClr>
        <a:buFont typeface="Wingdings" pitchFamily="2" charset="2"/>
        <a:buChar char="§"/>
        <a:defRPr sz="1600">
          <a:solidFill>
            <a:srgbClr val="003399"/>
          </a:solidFill>
          <a:latin typeface="+mn-lt"/>
        </a:defRPr>
      </a:lvl4pPr>
      <a:lvl5pPr marL="2057400" indent="-228600" algn="l" rtl="0" eaLnBrk="0" fontAlgn="base" hangingPunct="0">
        <a:spcBef>
          <a:spcPct val="20000"/>
        </a:spcBef>
        <a:spcAft>
          <a:spcPct val="0"/>
        </a:spcAft>
        <a:buClr>
          <a:srgbClr val="3366CC"/>
        </a:buClr>
        <a:buFont typeface="Wingdings" pitchFamily="2" charset="2"/>
        <a:buChar char="q"/>
        <a:defRPr sz="1200">
          <a:solidFill>
            <a:srgbClr val="003399"/>
          </a:solidFill>
          <a:latin typeface="+mn-lt"/>
        </a:defRPr>
      </a:lvl5pPr>
      <a:lvl6pPr marL="2514600" indent="-228600" algn="l" rtl="0" fontAlgn="base">
        <a:spcBef>
          <a:spcPct val="20000"/>
        </a:spcBef>
        <a:spcAft>
          <a:spcPct val="0"/>
        </a:spcAft>
        <a:buClr>
          <a:srgbClr val="3366CC"/>
        </a:buClr>
        <a:buFont typeface="Wingdings" pitchFamily="2" charset="2"/>
        <a:buChar char="q"/>
        <a:defRPr sz="1200">
          <a:solidFill>
            <a:srgbClr val="003399"/>
          </a:solidFill>
          <a:latin typeface="+mn-lt"/>
        </a:defRPr>
      </a:lvl6pPr>
      <a:lvl7pPr marL="2971800" indent="-228600" algn="l" rtl="0" fontAlgn="base">
        <a:spcBef>
          <a:spcPct val="20000"/>
        </a:spcBef>
        <a:spcAft>
          <a:spcPct val="0"/>
        </a:spcAft>
        <a:buClr>
          <a:srgbClr val="3366CC"/>
        </a:buClr>
        <a:buFont typeface="Wingdings" pitchFamily="2" charset="2"/>
        <a:buChar char="q"/>
        <a:defRPr sz="1200">
          <a:solidFill>
            <a:srgbClr val="003399"/>
          </a:solidFill>
          <a:latin typeface="+mn-lt"/>
        </a:defRPr>
      </a:lvl7pPr>
      <a:lvl8pPr marL="3429000" indent="-228600" algn="l" rtl="0" fontAlgn="base">
        <a:spcBef>
          <a:spcPct val="20000"/>
        </a:spcBef>
        <a:spcAft>
          <a:spcPct val="0"/>
        </a:spcAft>
        <a:buClr>
          <a:srgbClr val="3366CC"/>
        </a:buClr>
        <a:buFont typeface="Wingdings" pitchFamily="2" charset="2"/>
        <a:buChar char="q"/>
        <a:defRPr sz="1200">
          <a:solidFill>
            <a:srgbClr val="003399"/>
          </a:solidFill>
          <a:latin typeface="+mn-lt"/>
        </a:defRPr>
      </a:lvl8pPr>
      <a:lvl9pPr marL="3886200" indent="-228600" algn="l" rtl="0" fontAlgn="base">
        <a:spcBef>
          <a:spcPct val="20000"/>
        </a:spcBef>
        <a:spcAft>
          <a:spcPct val="0"/>
        </a:spcAft>
        <a:buClr>
          <a:srgbClr val="3366CC"/>
        </a:buClr>
        <a:buFont typeface="Wingdings" pitchFamily="2" charset="2"/>
        <a:buChar char="q"/>
        <a:defRPr sz="1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r>
              <a:rPr lang="en-US">
                <a:solidFill>
                  <a:srgbClr val="3366CC"/>
                </a:solidFill>
              </a:rPr>
              <a:t>10 Aug 2017</a:t>
            </a:r>
            <a:endParaRPr lang="en-US" dirty="0">
              <a:solidFill>
                <a:srgbClr val="3366CC"/>
              </a:solidFill>
            </a:endParaRPr>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solidFill>
                <a:srgbClr val="3366CC"/>
              </a:solidFill>
            </a:endParaRPr>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solidFill>
                  <a:srgbClr val="3366CC"/>
                </a:solidFill>
              </a:rPr>
              <a:pPr/>
              <a:t>‹#›</a:t>
            </a:fld>
            <a:endParaRPr lang="en-US" dirty="0">
              <a:solidFill>
                <a:srgbClr val="3366CC"/>
              </a:solidFill>
            </a:endParaRPr>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135562"/>
            <a:ext cx="1758648" cy="564966"/>
          </a:xfrm>
          <a:prstGeom prst="rect">
            <a:avLst/>
          </a:prstGeom>
        </p:spPr>
      </p:pic>
    </p:spTree>
    <p:extLst>
      <p:ext uri="{BB962C8B-B14F-4D97-AF65-F5344CB8AC3E}">
        <p14:creationId xmlns:p14="http://schemas.microsoft.com/office/powerpoint/2010/main" val="27907917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defTabSz="914400" rtl="0" eaLnBrk="1" latinLnBrk="0" hangingPunct="1">
        <a:spcBef>
          <a:spcPct val="0"/>
        </a:spcBef>
        <a:buNone/>
        <a:defRPr sz="32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
          <a:ea typeface="+mn-ea"/>
          <a:cs typeface="+mn-cs"/>
        </a:defRPr>
      </a:lvl1pPr>
      <a:lvl2pPr marL="742950" indent="-285750" algn="l" defTabSz="914400" rtl="0" eaLnBrk="1" latinLnBrk="0" hangingPunct="1">
        <a:spcBef>
          <a:spcPct val="20000"/>
        </a:spcBef>
        <a:buSzPct val="70000"/>
        <a:buFont typeface="Courier New" panose="02070309020205020404" pitchFamily="49" charset="0"/>
        <a:buChar char="o"/>
        <a:defRPr sz="2400" kern="1200">
          <a:solidFill>
            <a:schemeClr val="tx1"/>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a:solidFill>
                <a:prstClr val="white"/>
              </a:solidFill>
            </a:endParaRPr>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a:solidFill>
                <a:prstClr val="white"/>
              </a:solidFill>
            </a:endParaRPr>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pPr eaLnBrk="1" fontAlgn="auto" hangingPunct="1">
              <a:spcBef>
                <a:spcPts val="0"/>
              </a:spcBef>
              <a:spcAft>
                <a:spcPts val="0"/>
              </a:spcAft>
            </a:pPr>
            <a:endParaRPr lang="en-US" dirty="0">
              <a:solidFill>
                <a:srgbClr val="3366CC"/>
              </a:solidFill>
              <a:cs typeface="+mn-cs"/>
            </a:endParaRPr>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pPr eaLnBrk="1" fontAlgn="auto" hangingPunct="1">
              <a:spcBef>
                <a:spcPts val="0"/>
              </a:spcBef>
              <a:spcAft>
                <a:spcPts val="0"/>
              </a:spcAft>
            </a:pPr>
            <a:endParaRPr lang="en-US" dirty="0">
              <a:solidFill>
                <a:srgbClr val="3366CC"/>
              </a:solidFill>
              <a:cs typeface="+mn-cs"/>
            </a:endParaRPr>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pPr eaLnBrk="1" fontAlgn="auto" hangingPunct="1">
              <a:spcBef>
                <a:spcPts val="0"/>
              </a:spcBef>
              <a:spcAft>
                <a:spcPts val="0"/>
              </a:spcAft>
            </a:pPr>
            <a:fld id="{23A0628E-C12F-4F8C-9895-BCD5E30100D3}" type="slidenum">
              <a:rPr lang="en-US" smtClean="0">
                <a:solidFill>
                  <a:srgbClr val="3366CC"/>
                </a:solidFill>
                <a:cs typeface="+mn-cs"/>
              </a:rPr>
              <a:pPr eaLnBrk="1" fontAlgn="auto" hangingPunct="1">
                <a:spcBef>
                  <a:spcPts val="0"/>
                </a:spcBef>
                <a:spcAft>
                  <a:spcPts val="0"/>
                </a:spcAft>
              </a:pPr>
              <a:t>‹#›</a:t>
            </a:fld>
            <a:endParaRPr lang="en-US" dirty="0">
              <a:solidFill>
                <a:srgbClr val="3366CC"/>
              </a:solidFill>
              <a:cs typeface="+mn-cs"/>
            </a:endParaRPr>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64288" y="135562"/>
            <a:ext cx="1758648" cy="564966"/>
          </a:xfrm>
          <a:prstGeom prst="rect">
            <a:avLst/>
          </a:prstGeom>
        </p:spPr>
      </p:pic>
    </p:spTree>
    <p:extLst>
      <p:ext uri="{BB962C8B-B14F-4D97-AF65-F5344CB8AC3E}">
        <p14:creationId xmlns:p14="http://schemas.microsoft.com/office/powerpoint/2010/main" val="38403095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0" y="0"/>
            <a:ext cx="253512" cy="6858000"/>
          </a:xfrm>
          <a:prstGeom prst="rect">
            <a:avLst/>
          </a:prstGeom>
          <a:solidFill>
            <a:srgbClr val="0045DF"/>
          </a:solidFill>
          <a:ln w="12700">
            <a:miter lim="400000"/>
          </a:ln>
        </p:spPr>
        <p:txBody>
          <a:bodyPr lIns="35719" tIns="35719" rIns="35719" bIns="35719" anchor="ctr"/>
          <a:lstStyle/>
          <a:p>
            <a:endParaRPr sz="1266"/>
          </a:p>
        </p:txBody>
      </p:sp>
      <p:pic>
        <p:nvPicPr>
          <p:cNvPr id="3" name="logo.jpg" descr="logo.jpg"/>
          <p:cNvPicPr>
            <a:picLocks noChangeAspect="1"/>
          </p:cNvPicPr>
          <p:nvPr/>
        </p:nvPicPr>
        <p:blipFill>
          <a:blip r:embed="rId3">
            <a:extLst/>
          </a:blip>
          <a:stretch>
            <a:fillRect/>
          </a:stretch>
        </p:blipFill>
        <p:spPr>
          <a:xfrm>
            <a:off x="285750" y="0"/>
            <a:ext cx="895978" cy="607219"/>
          </a:xfrm>
          <a:prstGeom prst="rect">
            <a:avLst/>
          </a:prstGeom>
          <a:ln w="12700"/>
        </p:spPr>
      </p:pic>
      <p:sp>
        <p:nvSpPr>
          <p:cNvPr id="4" name="Title Text"/>
          <p:cNvSpPr txBox="1">
            <a:spLocks noGrp="1"/>
          </p:cNvSpPr>
          <p:nvPr>
            <p:ph type="title"/>
          </p:nvPr>
        </p:nvSpPr>
        <p:spPr>
          <a:xfrm>
            <a:off x="1214438" y="0"/>
            <a:ext cx="7929563" cy="607219"/>
          </a:xfrm>
          <a:prstGeom prst="rect">
            <a:avLst/>
          </a:prstGeom>
          <a:solidFill>
            <a:srgbClr val="0052DF"/>
          </a:solidFill>
          <a:ln w="12700">
            <a:miter lim="400000"/>
          </a:ln>
          <a:extLst>
            <a:ext uri="{C572A759-6A51-4108-AA02-DFA0A04FC94B}">
              <ma14:wrappingTextBoxFlag xmlns="" xmlns:ma14="http://schemas.microsoft.com/office/mac/drawingml/2011/main" val="1"/>
            </a:ext>
          </a:extLst>
        </p:spPr>
        <p:txBody>
          <a:bodyPr lIns="38100" tIns="38100" rIns="38100" bIns="38100" anchor="ctr"/>
          <a:lstStyle/>
          <a:p>
            <a:r>
              <a:t>Title Text</a:t>
            </a:r>
          </a:p>
        </p:txBody>
      </p:sp>
      <p:sp>
        <p:nvSpPr>
          <p:cNvPr id="5" name="Body Level One…"/>
          <p:cNvSpPr txBox="1">
            <a:spLocks noGrp="1"/>
          </p:cNvSpPr>
          <p:nvPr>
            <p:ph type="body" idx="1"/>
          </p:nvPr>
        </p:nvSpPr>
        <p:spPr>
          <a:xfrm>
            <a:off x="385396" y="991195"/>
            <a:ext cx="8629651" cy="5866805"/>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2pPr marL="2257">
              <a:defRPr sz="3000" b="0"/>
            </a:lvl2pPr>
            <a:lvl3pPr marL="330200" indent="-327025">
              <a:spcBef>
                <a:spcPts val="900"/>
              </a:spcBef>
              <a:buChar char=""/>
              <a:defRPr sz="2800" b="0">
                <a:solidFill>
                  <a:srgbClr val="0E008A"/>
                </a:solidFill>
                <a:uFill>
                  <a:solidFill>
                    <a:srgbClr val="0E008A"/>
                  </a:solidFill>
                </a:uFill>
              </a:defRPr>
            </a:lvl3pPr>
            <a:lvl4pPr marL="346075" indent="-166687">
              <a:spcBef>
                <a:spcPts val="800"/>
              </a:spcBef>
              <a:buChar char="–"/>
              <a:defRPr sz="2400" b="0">
                <a:solidFill>
                  <a:srgbClr val="0F0084"/>
                </a:solidFill>
                <a:uFill>
                  <a:solidFill>
                    <a:srgbClr val="0F0084"/>
                  </a:solidFill>
                </a:uFill>
              </a:defRPr>
            </a:lvl4pPr>
            <a:lvl5pPr marL="523875" indent="-176212">
              <a:spcBef>
                <a:spcPts val="800"/>
              </a:spcBef>
              <a:defRPr sz="2400" b="0">
                <a:solidFill>
                  <a:srgbClr val="160084"/>
                </a:solidFill>
                <a:uFill>
                  <a:solidFill>
                    <a:srgbClr val="160084"/>
                  </a:solidFill>
                </a:uFill>
              </a:defRPr>
            </a:lvl5p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648682" y="6570663"/>
            <a:ext cx="256481" cy="254044"/>
          </a:xfrm>
          <a:prstGeom prst="rect">
            <a:avLst/>
          </a:prstGeom>
          <a:ln w="12700">
            <a:miter lim="400000"/>
          </a:ln>
        </p:spPr>
        <p:txBody>
          <a:bodyPr wrap="none" lIns="50800" tIns="50800" rIns="50800" bIns="50800">
            <a:spAutoFit/>
          </a:bodyPr>
          <a:lstStyle>
            <a:lvl1pPr marL="0" marR="0" algn="ctr" defTabSz="455398">
              <a:defRPr sz="984"/>
            </a:lvl1pPr>
          </a:lstStyle>
          <a:p>
            <a:fld id="{86CB4B4D-7CA3-9044-876B-883B54F8677D}" type="slidenum">
              <a:t>‹#›</a:t>
            </a:fld>
            <a:endParaRPr/>
          </a:p>
        </p:txBody>
      </p:sp>
    </p:spTree>
    <p:extLst>
      <p:ext uri="{BB962C8B-B14F-4D97-AF65-F5344CB8AC3E}">
        <p14:creationId xmlns:p14="http://schemas.microsoft.com/office/powerpoint/2010/main" val="1047523022"/>
      </p:ext>
    </p:extLst>
  </p:cSld>
  <p:clrMap bg1="lt1" tx1="dk1" bg2="lt2" tx2="dk2" accent1="accent1" accent2="accent2" accent3="accent3" accent4="accent4" accent5="accent5" accent6="accent6" hlink="hlink" folHlink="folHlink"/>
  <p:sldLayoutIdLst>
    <p:sldLayoutId id="2147483738" r:id="rId1"/>
  </p:sldLayoutIdLst>
  <p:transition spd="med"/>
  <p:txStyles>
    <p:titleStyle>
      <a:lvl1pPr marL="33899" marR="53338" indent="0" algn="r" defTabSz="910796" latinLnBrk="0">
        <a:lnSpc>
          <a:spcPct val="90000"/>
        </a:lnSpc>
        <a:spcBef>
          <a:spcPts val="0"/>
        </a:spcBef>
        <a:spcAft>
          <a:spcPts val="0"/>
        </a:spcAft>
        <a:buClrTx/>
        <a:buSzTx/>
        <a:buFontTx/>
        <a:buNone/>
        <a:tabLst/>
        <a:defRPr sz="2672" b="0" i="0" u="none" strike="noStrike" cap="none" spc="0" baseline="0">
          <a:ln>
            <a:noFill/>
          </a:ln>
          <a:solidFill>
            <a:srgbClr val="FFFFFF"/>
          </a:solidFill>
          <a:uFill>
            <a:solidFill>
              <a:srgbClr val="FFFFFF"/>
            </a:solidFill>
          </a:uFill>
          <a:latin typeface="+mn-lt"/>
          <a:ea typeface="+mn-ea"/>
          <a:cs typeface="+mn-cs"/>
          <a:sym typeface="Arial"/>
        </a:defRPr>
      </a:lvl1pPr>
      <a:lvl2pPr marL="33899" marR="53338" indent="160729" algn="r" defTabSz="910796" latinLnBrk="0">
        <a:lnSpc>
          <a:spcPct val="90000"/>
        </a:lnSpc>
        <a:spcBef>
          <a:spcPts val="0"/>
        </a:spcBef>
        <a:spcAft>
          <a:spcPts val="0"/>
        </a:spcAft>
        <a:buClrTx/>
        <a:buSzTx/>
        <a:buFontTx/>
        <a:buNone/>
        <a:tabLst/>
        <a:defRPr sz="2672" b="0" i="0" u="none" strike="noStrike" cap="none" spc="0" baseline="0">
          <a:ln>
            <a:noFill/>
          </a:ln>
          <a:solidFill>
            <a:srgbClr val="FFFFFF"/>
          </a:solidFill>
          <a:uFill>
            <a:solidFill>
              <a:srgbClr val="FFFFFF"/>
            </a:solidFill>
          </a:uFill>
          <a:latin typeface="+mn-lt"/>
          <a:ea typeface="+mn-ea"/>
          <a:cs typeface="+mn-cs"/>
          <a:sym typeface="Arial"/>
        </a:defRPr>
      </a:lvl2pPr>
      <a:lvl3pPr marL="33899" marR="53338" indent="321457" algn="r" defTabSz="910796" latinLnBrk="0">
        <a:lnSpc>
          <a:spcPct val="90000"/>
        </a:lnSpc>
        <a:spcBef>
          <a:spcPts val="0"/>
        </a:spcBef>
        <a:spcAft>
          <a:spcPts val="0"/>
        </a:spcAft>
        <a:buClrTx/>
        <a:buSzTx/>
        <a:buFontTx/>
        <a:buNone/>
        <a:tabLst/>
        <a:defRPr sz="2672" b="0" i="0" u="none" strike="noStrike" cap="none" spc="0" baseline="0">
          <a:ln>
            <a:noFill/>
          </a:ln>
          <a:solidFill>
            <a:srgbClr val="FFFFFF"/>
          </a:solidFill>
          <a:uFill>
            <a:solidFill>
              <a:srgbClr val="FFFFFF"/>
            </a:solidFill>
          </a:uFill>
          <a:latin typeface="+mn-lt"/>
          <a:ea typeface="+mn-ea"/>
          <a:cs typeface="+mn-cs"/>
          <a:sym typeface="Arial"/>
        </a:defRPr>
      </a:lvl3pPr>
      <a:lvl4pPr marL="33899" marR="53338" indent="482186" algn="r" defTabSz="910796" latinLnBrk="0">
        <a:lnSpc>
          <a:spcPct val="90000"/>
        </a:lnSpc>
        <a:spcBef>
          <a:spcPts val="0"/>
        </a:spcBef>
        <a:spcAft>
          <a:spcPts val="0"/>
        </a:spcAft>
        <a:buClrTx/>
        <a:buSzTx/>
        <a:buFontTx/>
        <a:buNone/>
        <a:tabLst/>
        <a:defRPr sz="2672" b="0" i="0" u="none" strike="noStrike" cap="none" spc="0" baseline="0">
          <a:ln>
            <a:noFill/>
          </a:ln>
          <a:solidFill>
            <a:srgbClr val="FFFFFF"/>
          </a:solidFill>
          <a:uFill>
            <a:solidFill>
              <a:srgbClr val="FFFFFF"/>
            </a:solidFill>
          </a:uFill>
          <a:latin typeface="+mn-lt"/>
          <a:ea typeface="+mn-ea"/>
          <a:cs typeface="+mn-cs"/>
          <a:sym typeface="Arial"/>
        </a:defRPr>
      </a:lvl4pPr>
      <a:lvl5pPr marL="33899" marR="53338" indent="642915" algn="r" defTabSz="910796" latinLnBrk="0">
        <a:lnSpc>
          <a:spcPct val="90000"/>
        </a:lnSpc>
        <a:spcBef>
          <a:spcPts val="0"/>
        </a:spcBef>
        <a:spcAft>
          <a:spcPts val="0"/>
        </a:spcAft>
        <a:buClrTx/>
        <a:buSzTx/>
        <a:buFontTx/>
        <a:buNone/>
        <a:tabLst/>
        <a:defRPr sz="2672" b="0" i="0" u="none" strike="noStrike" cap="none" spc="0" baseline="0">
          <a:ln>
            <a:noFill/>
          </a:ln>
          <a:solidFill>
            <a:srgbClr val="FFFFFF"/>
          </a:solidFill>
          <a:uFill>
            <a:solidFill>
              <a:srgbClr val="FFFFFF"/>
            </a:solidFill>
          </a:uFill>
          <a:latin typeface="+mn-lt"/>
          <a:ea typeface="+mn-ea"/>
          <a:cs typeface="+mn-cs"/>
          <a:sym typeface="Arial"/>
        </a:defRPr>
      </a:lvl5pPr>
      <a:lvl6pPr marL="33899" marR="53338" indent="803643" algn="r" defTabSz="910796" latinLnBrk="0">
        <a:lnSpc>
          <a:spcPct val="90000"/>
        </a:lnSpc>
        <a:spcBef>
          <a:spcPts val="0"/>
        </a:spcBef>
        <a:spcAft>
          <a:spcPts val="0"/>
        </a:spcAft>
        <a:buClrTx/>
        <a:buSzTx/>
        <a:buFontTx/>
        <a:buNone/>
        <a:tabLst/>
        <a:defRPr sz="2672" b="0" i="0" u="none" strike="noStrike" cap="none" spc="0" baseline="0">
          <a:ln>
            <a:noFill/>
          </a:ln>
          <a:solidFill>
            <a:srgbClr val="FFFFFF"/>
          </a:solidFill>
          <a:uFill>
            <a:solidFill>
              <a:srgbClr val="FFFFFF"/>
            </a:solidFill>
          </a:uFill>
          <a:latin typeface="+mn-lt"/>
          <a:ea typeface="+mn-ea"/>
          <a:cs typeface="+mn-cs"/>
          <a:sym typeface="Arial"/>
        </a:defRPr>
      </a:lvl6pPr>
      <a:lvl7pPr marL="33899" marR="53338" indent="964372" algn="r" defTabSz="910796" latinLnBrk="0">
        <a:lnSpc>
          <a:spcPct val="90000"/>
        </a:lnSpc>
        <a:spcBef>
          <a:spcPts val="0"/>
        </a:spcBef>
        <a:spcAft>
          <a:spcPts val="0"/>
        </a:spcAft>
        <a:buClrTx/>
        <a:buSzTx/>
        <a:buFontTx/>
        <a:buNone/>
        <a:tabLst/>
        <a:defRPr sz="2672" b="0" i="0" u="none" strike="noStrike" cap="none" spc="0" baseline="0">
          <a:ln>
            <a:noFill/>
          </a:ln>
          <a:solidFill>
            <a:srgbClr val="FFFFFF"/>
          </a:solidFill>
          <a:uFill>
            <a:solidFill>
              <a:srgbClr val="FFFFFF"/>
            </a:solidFill>
          </a:uFill>
          <a:latin typeface="+mn-lt"/>
          <a:ea typeface="+mn-ea"/>
          <a:cs typeface="+mn-cs"/>
          <a:sym typeface="Arial"/>
        </a:defRPr>
      </a:lvl7pPr>
      <a:lvl8pPr marL="33899" marR="53338" indent="1125101" algn="r" defTabSz="910796" latinLnBrk="0">
        <a:lnSpc>
          <a:spcPct val="90000"/>
        </a:lnSpc>
        <a:spcBef>
          <a:spcPts val="0"/>
        </a:spcBef>
        <a:spcAft>
          <a:spcPts val="0"/>
        </a:spcAft>
        <a:buClrTx/>
        <a:buSzTx/>
        <a:buFontTx/>
        <a:buNone/>
        <a:tabLst/>
        <a:defRPr sz="2672" b="0" i="0" u="none" strike="noStrike" cap="none" spc="0" baseline="0">
          <a:ln>
            <a:noFill/>
          </a:ln>
          <a:solidFill>
            <a:srgbClr val="FFFFFF"/>
          </a:solidFill>
          <a:uFill>
            <a:solidFill>
              <a:srgbClr val="FFFFFF"/>
            </a:solidFill>
          </a:uFill>
          <a:latin typeface="+mn-lt"/>
          <a:ea typeface="+mn-ea"/>
          <a:cs typeface="+mn-cs"/>
          <a:sym typeface="Arial"/>
        </a:defRPr>
      </a:lvl8pPr>
      <a:lvl9pPr marL="33899" marR="53338" indent="1285829" algn="r" defTabSz="910796" latinLnBrk="0">
        <a:lnSpc>
          <a:spcPct val="90000"/>
        </a:lnSpc>
        <a:spcBef>
          <a:spcPts val="0"/>
        </a:spcBef>
        <a:spcAft>
          <a:spcPts val="0"/>
        </a:spcAft>
        <a:buClrTx/>
        <a:buSzTx/>
        <a:buFontTx/>
        <a:buNone/>
        <a:tabLst/>
        <a:defRPr sz="2672" b="0" i="0" u="none" strike="noStrike" cap="none" spc="0" baseline="0">
          <a:ln>
            <a:noFill/>
          </a:ln>
          <a:solidFill>
            <a:srgbClr val="FFFFFF"/>
          </a:solidFill>
          <a:uFill>
            <a:solidFill>
              <a:srgbClr val="FFFFFF"/>
            </a:solidFill>
          </a:uFill>
          <a:latin typeface="+mn-lt"/>
          <a:ea typeface="+mn-ea"/>
          <a:cs typeface="+mn-cs"/>
          <a:sym typeface="Arial"/>
        </a:defRPr>
      </a:lvl9pPr>
    </p:titleStyle>
    <p:bodyStyle>
      <a:lvl1pPr marL="0" marR="0" indent="0" algn="l" defTabSz="910796" rtl="0" latinLnBrk="0">
        <a:lnSpc>
          <a:spcPct val="100000"/>
        </a:lnSpc>
        <a:spcBef>
          <a:spcPts val="773"/>
        </a:spcBef>
        <a:spcAft>
          <a:spcPts val="0"/>
        </a:spcAft>
        <a:buClrTx/>
        <a:buSzTx/>
        <a:buFontTx/>
        <a:buNone/>
        <a:tabLst/>
        <a:defRPr sz="2391" b="1" i="0" u="none" strike="noStrike" cap="none" spc="0" baseline="0">
          <a:ln>
            <a:noFill/>
          </a:ln>
          <a:solidFill>
            <a:srgbClr val="000000"/>
          </a:solidFill>
          <a:uFill>
            <a:solidFill>
              <a:srgbClr val="000000"/>
            </a:solidFill>
          </a:uFill>
          <a:latin typeface="+mn-lt"/>
          <a:ea typeface="+mn-ea"/>
          <a:cs typeface="+mn-cs"/>
          <a:sym typeface="Arial"/>
        </a:defRPr>
      </a:lvl1pPr>
      <a:lvl2pPr marL="0" marR="0" indent="0" algn="l" defTabSz="910796" rtl="0" latinLnBrk="0">
        <a:lnSpc>
          <a:spcPct val="100000"/>
        </a:lnSpc>
        <a:spcBef>
          <a:spcPts val="773"/>
        </a:spcBef>
        <a:spcAft>
          <a:spcPts val="0"/>
        </a:spcAft>
        <a:buClrTx/>
        <a:buSzTx/>
        <a:buFontTx/>
        <a:buNone/>
        <a:tabLst/>
        <a:defRPr sz="2391" b="1" i="0" u="none" strike="noStrike" cap="none" spc="0" baseline="0">
          <a:ln>
            <a:noFill/>
          </a:ln>
          <a:solidFill>
            <a:srgbClr val="000000"/>
          </a:solidFill>
          <a:uFill>
            <a:solidFill>
              <a:srgbClr val="000000"/>
            </a:solidFill>
          </a:uFill>
          <a:latin typeface="+mn-lt"/>
          <a:ea typeface="+mn-ea"/>
          <a:cs typeface="+mn-cs"/>
          <a:sym typeface="Arial"/>
        </a:defRPr>
      </a:lvl2pPr>
      <a:lvl3pPr marL="281434" marR="0" indent="-279202" algn="l" defTabSz="910796" rtl="0" latinLnBrk="0">
        <a:lnSpc>
          <a:spcPct val="100000"/>
        </a:lnSpc>
        <a:spcBef>
          <a:spcPts val="773"/>
        </a:spcBef>
        <a:spcAft>
          <a:spcPts val="0"/>
        </a:spcAft>
        <a:buClrTx/>
        <a:buSzPct val="66000"/>
        <a:buFontTx/>
        <a:buChar char="•"/>
        <a:tabLst/>
        <a:defRPr sz="2391" b="1" i="0" u="none" strike="noStrike" cap="none" spc="0" baseline="0">
          <a:ln>
            <a:noFill/>
          </a:ln>
          <a:solidFill>
            <a:srgbClr val="000000"/>
          </a:solidFill>
          <a:uFill>
            <a:solidFill>
              <a:srgbClr val="000000"/>
            </a:solidFill>
          </a:uFill>
          <a:latin typeface="+mn-lt"/>
          <a:ea typeface="+mn-ea"/>
          <a:cs typeface="+mn-cs"/>
          <a:sym typeface="Arial"/>
        </a:defRPr>
      </a:lvl3pPr>
      <a:lvl4pPr marL="292158" marR="0" indent="-166030" algn="l" defTabSz="910796" rtl="0" latinLnBrk="0">
        <a:lnSpc>
          <a:spcPct val="100000"/>
        </a:lnSpc>
        <a:spcBef>
          <a:spcPts val="773"/>
        </a:spcBef>
        <a:spcAft>
          <a:spcPts val="0"/>
        </a:spcAft>
        <a:buClrTx/>
        <a:buSzPct val="80000"/>
        <a:buFontTx/>
        <a:buChar char="•"/>
        <a:tabLst/>
        <a:defRPr sz="2391" b="1" i="0" u="none" strike="noStrike" cap="none" spc="0" baseline="0">
          <a:ln>
            <a:noFill/>
          </a:ln>
          <a:solidFill>
            <a:srgbClr val="000000"/>
          </a:solidFill>
          <a:uFill>
            <a:solidFill>
              <a:srgbClr val="000000"/>
            </a:solidFill>
          </a:uFill>
          <a:latin typeface="+mn-lt"/>
          <a:ea typeface="+mn-ea"/>
          <a:cs typeface="+mn-cs"/>
          <a:sym typeface="Arial"/>
        </a:defRPr>
      </a:lvl4pPr>
      <a:lvl5pPr marL="419959" marR="0" indent="-175518" algn="l" defTabSz="910796" rtl="0" latinLnBrk="0">
        <a:lnSpc>
          <a:spcPct val="100000"/>
        </a:lnSpc>
        <a:spcBef>
          <a:spcPts val="773"/>
        </a:spcBef>
        <a:spcAft>
          <a:spcPts val="0"/>
        </a:spcAft>
        <a:buClrTx/>
        <a:buSzPct val="100000"/>
        <a:buFontTx/>
        <a:buChar char="•"/>
        <a:tabLst/>
        <a:defRPr sz="2391" b="1" i="0" u="none" strike="noStrike" cap="none" spc="0" baseline="0">
          <a:ln>
            <a:noFill/>
          </a:ln>
          <a:solidFill>
            <a:srgbClr val="000000"/>
          </a:solidFill>
          <a:uFill>
            <a:solidFill>
              <a:srgbClr val="000000"/>
            </a:solidFill>
          </a:uFill>
          <a:latin typeface="+mn-lt"/>
          <a:ea typeface="+mn-ea"/>
          <a:cs typeface="+mn-cs"/>
          <a:sym typeface="Arial"/>
        </a:defRPr>
      </a:lvl5pPr>
      <a:lvl6pPr marL="419959" marR="0" indent="-175518" algn="l" defTabSz="910796" rtl="0" latinLnBrk="0">
        <a:lnSpc>
          <a:spcPct val="100000"/>
        </a:lnSpc>
        <a:spcBef>
          <a:spcPts val="773"/>
        </a:spcBef>
        <a:spcAft>
          <a:spcPts val="0"/>
        </a:spcAft>
        <a:buClrTx/>
        <a:buSzPct val="100000"/>
        <a:buFontTx/>
        <a:buChar char="•"/>
        <a:tabLst/>
        <a:defRPr sz="2391" b="1" i="0" u="none" strike="noStrike" cap="none" spc="0" baseline="0">
          <a:ln>
            <a:noFill/>
          </a:ln>
          <a:solidFill>
            <a:srgbClr val="000000"/>
          </a:solidFill>
          <a:uFill>
            <a:solidFill>
              <a:srgbClr val="000000"/>
            </a:solidFill>
          </a:uFill>
          <a:latin typeface="+mn-lt"/>
          <a:ea typeface="+mn-ea"/>
          <a:cs typeface="+mn-cs"/>
          <a:sym typeface="Arial"/>
        </a:defRPr>
      </a:lvl6pPr>
      <a:lvl7pPr marL="419959" marR="0" indent="-175518" algn="l" defTabSz="910796" rtl="0" latinLnBrk="0">
        <a:lnSpc>
          <a:spcPct val="100000"/>
        </a:lnSpc>
        <a:spcBef>
          <a:spcPts val="773"/>
        </a:spcBef>
        <a:spcAft>
          <a:spcPts val="0"/>
        </a:spcAft>
        <a:buClrTx/>
        <a:buSzPct val="100000"/>
        <a:buFontTx/>
        <a:buChar char="•"/>
        <a:tabLst/>
        <a:defRPr sz="2391" b="1" i="0" u="none" strike="noStrike" cap="none" spc="0" baseline="0">
          <a:ln>
            <a:noFill/>
          </a:ln>
          <a:solidFill>
            <a:srgbClr val="000000"/>
          </a:solidFill>
          <a:uFill>
            <a:solidFill>
              <a:srgbClr val="000000"/>
            </a:solidFill>
          </a:uFill>
          <a:latin typeface="+mn-lt"/>
          <a:ea typeface="+mn-ea"/>
          <a:cs typeface="+mn-cs"/>
          <a:sym typeface="Arial"/>
        </a:defRPr>
      </a:lvl7pPr>
      <a:lvl8pPr marL="419959" marR="0" indent="-175518" algn="l" defTabSz="910796" rtl="0" latinLnBrk="0">
        <a:lnSpc>
          <a:spcPct val="100000"/>
        </a:lnSpc>
        <a:spcBef>
          <a:spcPts val="773"/>
        </a:spcBef>
        <a:spcAft>
          <a:spcPts val="0"/>
        </a:spcAft>
        <a:buClrTx/>
        <a:buSzPct val="100000"/>
        <a:buFontTx/>
        <a:buChar char="•"/>
        <a:tabLst/>
        <a:defRPr sz="2391" b="1" i="0" u="none" strike="noStrike" cap="none" spc="0" baseline="0">
          <a:ln>
            <a:noFill/>
          </a:ln>
          <a:solidFill>
            <a:srgbClr val="000000"/>
          </a:solidFill>
          <a:uFill>
            <a:solidFill>
              <a:srgbClr val="000000"/>
            </a:solidFill>
          </a:uFill>
          <a:latin typeface="+mn-lt"/>
          <a:ea typeface="+mn-ea"/>
          <a:cs typeface="+mn-cs"/>
          <a:sym typeface="Arial"/>
        </a:defRPr>
      </a:lvl8pPr>
      <a:lvl9pPr marL="419959" marR="0" indent="-175518" algn="l" defTabSz="910796" rtl="0" latinLnBrk="0">
        <a:lnSpc>
          <a:spcPct val="100000"/>
        </a:lnSpc>
        <a:spcBef>
          <a:spcPts val="773"/>
        </a:spcBef>
        <a:spcAft>
          <a:spcPts val="0"/>
        </a:spcAft>
        <a:buClrTx/>
        <a:buSzPct val="100000"/>
        <a:buFontTx/>
        <a:buChar char="•"/>
        <a:tabLst/>
        <a:defRPr sz="2391" b="1"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ctr" defTabSz="455398" latinLnBrk="0">
        <a:lnSpc>
          <a:spcPct val="100000"/>
        </a:lnSpc>
        <a:spcBef>
          <a:spcPts val="0"/>
        </a:spcBef>
        <a:spcAft>
          <a:spcPts val="0"/>
        </a:spcAft>
        <a:buClrTx/>
        <a:buSzTx/>
        <a:buFontTx/>
        <a:buNone/>
        <a:tabLst/>
        <a:defRPr sz="984" b="0" i="0" u="none" strike="noStrike" cap="none" spc="0" baseline="0">
          <a:ln>
            <a:noFill/>
          </a:ln>
          <a:solidFill>
            <a:schemeClr val="tx1"/>
          </a:solidFill>
          <a:uFill>
            <a:solidFill>
              <a:srgbClr val="000000"/>
            </a:solidFill>
          </a:uFill>
          <a:latin typeface="+mn-lt"/>
          <a:ea typeface="+mn-ea"/>
          <a:cs typeface="+mn-cs"/>
          <a:sym typeface="Arial"/>
        </a:defRPr>
      </a:lvl1pPr>
      <a:lvl2pPr marL="0" marR="0" indent="160729" algn="ctr" defTabSz="455398" latinLnBrk="0">
        <a:lnSpc>
          <a:spcPct val="100000"/>
        </a:lnSpc>
        <a:spcBef>
          <a:spcPts val="0"/>
        </a:spcBef>
        <a:spcAft>
          <a:spcPts val="0"/>
        </a:spcAft>
        <a:buClrTx/>
        <a:buSzTx/>
        <a:buFontTx/>
        <a:buNone/>
        <a:tabLst/>
        <a:defRPr sz="984" b="0" i="0" u="none" strike="noStrike" cap="none" spc="0" baseline="0">
          <a:ln>
            <a:noFill/>
          </a:ln>
          <a:solidFill>
            <a:schemeClr val="tx1"/>
          </a:solidFill>
          <a:uFill>
            <a:solidFill>
              <a:srgbClr val="000000"/>
            </a:solidFill>
          </a:uFill>
          <a:latin typeface="+mn-lt"/>
          <a:ea typeface="+mn-ea"/>
          <a:cs typeface="+mn-cs"/>
          <a:sym typeface="Arial"/>
        </a:defRPr>
      </a:lvl2pPr>
      <a:lvl3pPr marL="0" marR="0" indent="321457" algn="ctr" defTabSz="455398" latinLnBrk="0">
        <a:lnSpc>
          <a:spcPct val="100000"/>
        </a:lnSpc>
        <a:spcBef>
          <a:spcPts val="0"/>
        </a:spcBef>
        <a:spcAft>
          <a:spcPts val="0"/>
        </a:spcAft>
        <a:buClrTx/>
        <a:buSzTx/>
        <a:buFontTx/>
        <a:buNone/>
        <a:tabLst/>
        <a:defRPr sz="984" b="0" i="0" u="none" strike="noStrike" cap="none" spc="0" baseline="0">
          <a:ln>
            <a:noFill/>
          </a:ln>
          <a:solidFill>
            <a:schemeClr val="tx1"/>
          </a:solidFill>
          <a:uFill>
            <a:solidFill>
              <a:srgbClr val="000000"/>
            </a:solidFill>
          </a:uFill>
          <a:latin typeface="+mn-lt"/>
          <a:ea typeface="+mn-ea"/>
          <a:cs typeface="+mn-cs"/>
          <a:sym typeface="Arial"/>
        </a:defRPr>
      </a:lvl3pPr>
      <a:lvl4pPr marL="0" marR="0" indent="482186" algn="ctr" defTabSz="455398" latinLnBrk="0">
        <a:lnSpc>
          <a:spcPct val="100000"/>
        </a:lnSpc>
        <a:spcBef>
          <a:spcPts val="0"/>
        </a:spcBef>
        <a:spcAft>
          <a:spcPts val="0"/>
        </a:spcAft>
        <a:buClrTx/>
        <a:buSzTx/>
        <a:buFontTx/>
        <a:buNone/>
        <a:tabLst/>
        <a:defRPr sz="984" b="0" i="0" u="none" strike="noStrike" cap="none" spc="0" baseline="0">
          <a:ln>
            <a:noFill/>
          </a:ln>
          <a:solidFill>
            <a:schemeClr val="tx1"/>
          </a:solidFill>
          <a:uFill>
            <a:solidFill>
              <a:srgbClr val="000000"/>
            </a:solidFill>
          </a:uFill>
          <a:latin typeface="+mn-lt"/>
          <a:ea typeface="+mn-ea"/>
          <a:cs typeface="+mn-cs"/>
          <a:sym typeface="Arial"/>
        </a:defRPr>
      </a:lvl4pPr>
      <a:lvl5pPr marL="0" marR="0" indent="642915" algn="ctr" defTabSz="455398" latinLnBrk="0">
        <a:lnSpc>
          <a:spcPct val="100000"/>
        </a:lnSpc>
        <a:spcBef>
          <a:spcPts val="0"/>
        </a:spcBef>
        <a:spcAft>
          <a:spcPts val="0"/>
        </a:spcAft>
        <a:buClrTx/>
        <a:buSzTx/>
        <a:buFontTx/>
        <a:buNone/>
        <a:tabLst/>
        <a:defRPr sz="984" b="0" i="0" u="none" strike="noStrike" cap="none" spc="0" baseline="0">
          <a:ln>
            <a:noFill/>
          </a:ln>
          <a:solidFill>
            <a:schemeClr val="tx1"/>
          </a:solidFill>
          <a:uFill>
            <a:solidFill>
              <a:srgbClr val="000000"/>
            </a:solidFill>
          </a:uFill>
          <a:latin typeface="+mn-lt"/>
          <a:ea typeface="+mn-ea"/>
          <a:cs typeface="+mn-cs"/>
          <a:sym typeface="Arial"/>
        </a:defRPr>
      </a:lvl5pPr>
      <a:lvl6pPr marL="0" marR="0" indent="803643" algn="ctr" defTabSz="455398" latinLnBrk="0">
        <a:lnSpc>
          <a:spcPct val="100000"/>
        </a:lnSpc>
        <a:spcBef>
          <a:spcPts val="0"/>
        </a:spcBef>
        <a:spcAft>
          <a:spcPts val="0"/>
        </a:spcAft>
        <a:buClrTx/>
        <a:buSzTx/>
        <a:buFontTx/>
        <a:buNone/>
        <a:tabLst/>
        <a:defRPr sz="984" b="0" i="0" u="none" strike="noStrike" cap="none" spc="0" baseline="0">
          <a:ln>
            <a:noFill/>
          </a:ln>
          <a:solidFill>
            <a:schemeClr val="tx1"/>
          </a:solidFill>
          <a:uFill>
            <a:solidFill>
              <a:srgbClr val="000000"/>
            </a:solidFill>
          </a:uFill>
          <a:latin typeface="+mn-lt"/>
          <a:ea typeface="+mn-ea"/>
          <a:cs typeface="+mn-cs"/>
          <a:sym typeface="Arial"/>
        </a:defRPr>
      </a:lvl6pPr>
      <a:lvl7pPr marL="0" marR="0" indent="964372" algn="ctr" defTabSz="455398" latinLnBrk="0">
        <a:lnSpc>
          <a:spcPct val="100000"/>
        </a:lnSpc>
        <a:spcBef>
          <a:spcPts val="0"/>
        </a:spcBef>
        <a:spcAft>
          <a:spcPts val="0"/>
        </a:spcAft>
        <a:buClrTx/>
        <a:buSzTx/>
        <a:buFontTx/>
        <a:buNone/>
        <a:tabLst/>
        <a:defRPr sz="984"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125101" algn="ctr" defTabSz="455398" latinLnBrk="0">
        <a:lnSpc>
          <a:spcPct val="100000"/>
        </a:lnSpc>
        <a:spcBef>
          <a:spcPts val="0"/>
        </a:spcBef>
        <a:spcAft>
          <a:spcPts val="0"/>
        </a:spcAft>
        <a:buClrTx/>
        <a:buSzTx/>
        <a:buFontTx/>
        <a:buNone/>
        <a:tabLst/>
        <a:defRPr sz="984"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285829" algn="ctr" defTabSz="455398" latinLnBrk="0">
        <a:lnSpc>
          <a:spcPct val="100000"/>
        </a:lnSpc>
        <a:spcBef>
          <a:spcPts val="0"/>
        </a:spcBef>
        <a:spcAft>
          <a:spcPts val="0"/>
        </a:spcAft>
        <a:buClrTx/>
        <a:buSzTx/>
        <a:buFontTx/>
        <a:buNone/>
        <a:tabLst/>
        <a:defRPr sz="984"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pPr fontAlgn="base">
              <a:spcBef>
                <a:spcPct val="0"/>
              </a:spcBef>
              <a:spcAft>
                <a:spcPct val="0"/>
              </a:spcAft>
            </a:pPr>
            <a:r>
              <a:rPr lang="en-US"/>
              <a:t>25 April 2017</a:t>
            </a:r>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pPr fontAlgn="base">
              <a:spcBef>
                <a:spcPct val="0"/>
              </a:spcBef>
              <a:spcAft>
                <a:spcPct val="0"/>
              </a:spcAft>
            </a:pPr>
            <a:r>
              <a:rPr lang="en-US"/>
              <a:t>SAGNE</a:t>
            </a:r>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pPr fontAlgn="base">
              <a:spcBef>
                <a:spcPct val="0"/>
              </a:spcBef>
              <a:spcAft>
                <a:spcPct val="0"/>
              </a:spcAft>
            </a:pPr>
            <a:fld id="{23A0628E-C12F-4F8C-9895-BCD5E30100D3}" type="slidenum">
              <a:rPr lang="en-US" smtClean="0"/>
              <a:pPr fontAlgn="base">
                <a:spcBef>
                  <a:spcPct val="0"/>
                </a:spcBef>
                <a:spcAft>
                  <a:spcPct val="0"/>
                </a:spcAft>
              </a:pPr>
              <a:t>‹#›</a:t>
            </a:fld>
            <a:endParaRPr lang="en-US"/>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135562"/>
            <a:ext cx="1758648" cy="564966"/>
          </a:xfrm>
          <a:prstGeom prst="rect">
            <a:avLst/>
          </a:prstGeom>
        </p:spPr>
      </p:pic>
    </p:spTree>
    <p:extLst>
      <p:ext uri="{BB962C8B-B14F-4D97-AF65-F5344CB8AC3E}">
        <p14:creationId xmlns:p14="http://schemas.microsoft.com/office/powerpoint/2010/main" val="128621434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1.jpeg"/><Relationship Id="rId5" Type="http://schemas.openxmlformats.org/officeDocument/2006/relationships/image" Target="../media/image10.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jpe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emf"/><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 Id="rId9" Type="http://schemas.openxmlformats.org/officeDocument/2006/relationships/image" Target="../media/image62.emf"/></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8.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txBox="1">
            <a:spLocks noChangeArrowheads="1"/>
          </p:cNvSpPr>
          <p:nvPr/>
        </p:nvSpPr>
        <p:spPr bwMode="auto">
          <a:xfrm>
            <a:off x="0" y="1412720"/>
            <a:ext cx="914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buFont typeface="Arial" pitchFamily="34" charset="0"/>
              <a:defRPr sz="3200">
                <a:solidFill>
                  <a:srgbClr val="000000"/>
                </a:solidFill>
                <a:latin typeface="Arial "/>
              </a:defRPr>
            </a:lvl1pPr>
            <a:lvl2pPr marL="742950" indent="-285750" eaLnBrk="0" hangingPunct="0">
              <a:buFont typeface="Arial" pitchFamily="34" charset="0"/>
              <a:buChar char="–"/>
              <a:defRPr sz="2800">
                <a:solidFill>
                  <a:srgbClr val="000000"/>
                </a:solidFill>
                <a:latin typeface="Arial "/>
              </a:defRPr>
            </a:lvl2pPr>
            <a:lvl3pPr marL="1143000" indent="-228600" eaLnBrk="0" hangingPunct="0">
              <a:buFont typeface="Arial" pitchFamily="34" charset="0"/>
              <a:defRPr sz="2400">
                <a:solidFill>
                  <a:srgbClr val="000000"/>
                </a:solidFill>
                <a:latin typeface="Arial "/>
              </a:defRPr>
            </a:lvl3pPr>
            <a:lvl4pPr marL="1600200" indent="-228600" eaLnBrk="0" hangingPunct="0">
              <a:buFont typeface="Arial" pitchFamily="34" charset="0"/>
              <a:buChar char="–"/>
              <a:defRPr sz="2000">
                <a:solidFill>
                  <a:srgbClr val="000000"/>
                </a:solidFill>
                <a:latin typeface="Arial "/>
              </a:defRPr>
            </a:lvl4pPr>
            <a:lvl5pPr marL="2057400" indent="-228600" eaLnBrk="0" hangingPunct="0">
              <a:buFont typeface="Arial" pitchFamily="34" charset="0"/>
              <a:buChar char="»"/>
              <a:defRPr sz="2000">
                <a:solidFill>
                  <a:srgbClr val="000000"/>
                </a:solidFill>
                <a:latin typeface="Arial "/>
              </a:defRPr>
            </a:lvl5pPr>
            <a:lvl6pPr marL="2514600" indent="-228600" eaLnBrk="0" fontAlgn="base" hangingPunct="0">
              <a:spcBef>
                <a:spcPct val="20000"/>
              </a:spcBef>
              <a:spcAft>
                <a:spcPct val="0"/>
              </a:spcAft>
              <a:buFont typeface="Arial" pitchFamily="34" charset="0"/>
              <a:buChar char="»"/>
              <a:defRPr sz="2000">
                <a:solidFill>
                  <a:srgbClr val="000000"/>
                </a:solidFill>
                <a:latin typeface="Arial "/>
              </a:defRPr>
            </a:lvl6pPr>
            <a:lvl7pPr marL="2971800" indent="-228600" eaLnBrk="0" fontAlgn="base" hangingPunct="0">
              <a:spcBef>
                <a:spcPct val="20000"/>
              </a:spcBef>
              <a:spcAft>
                <a:spcPct val="0"/>
              </a:spcAft>
              <a:buFont typeface="Arial" pitchFamily="34" charset="0"/>
              <a:buChar char="»"/>
              <a:defRPr sz="2000">
                <a:solidFill>
                  <a:srgbClr val="000000"/>
                </a:solidFill>
                <a:latin typeface="Arial "/>
              </a:defRPr>
            </a:lvl7pPr>
            <a:lvl8pPr marL="3429000" indent="-228600" eaLnBrk="0" fontAlgn="base" hangingPunct="0">
              <a:spcBef>
                <a:spcPct val="20000"/>
              </a:spcBef>
              <a:spcAft>
                <a:spcPct val="0"/>
              </a:spcAft>
              <a:buFont typeface="Arial" pitchFamily="34" charset="0"/>
              <a:buChar char="»"/>
              <a:defRPr sz="2000">
                <a:solidFill>
                  <a:srgbClr val="000000"/>
                </a:solidFill>
                <a:latin typeface="Arial "/>
              </a:defRPr>
            </a:lvl8pPr>
            <a:lvl9pPr marL="3886200" indent="-228600" eaLnBrk="0" fontAlgn="base" hangingPunct="0">
              <a:spcBef>
                <a:spcPct val="20000"/>
              </a:spcBef>
              <a:spcAft>
                <a:spcPct val="0"/>
              </a:spcAft>
              <a:buFont typeface="Arial" pitchFamily="34" charset="0"/>
              <a:buChar char="»"/>
              <a:defRPr sz="2000">
                <a:solidFill>
                  <a:srgbClr val="000000"/>
                </a:solidFill>
                <a:latin typeface="Arial "/>
              </a:defRPr>
            </a:lvl9pPr>
          </a:lstStyle>
          <a:p>
            <a:pPr lvl="0" eaLnBrk="1" fontAlgn="auto" hangingPunct="1">
              <a:spcBef>
                <a:spcPts val="0"/>
              </a:spcBef>
              <a:spcAft>
                <a:spcPts val="0"/>
              </a:spcAft>
              <a:defRPr/>
            </a:pPr>
            <a:r>
              <a:rPr lang="en-GB" altLang="en-US" sz="3600" b="1" dirty="0">
                <a:solidFill>
                  <a:srgbClr val="FFFF00"/>
                </a:solidFill>
              </a:rPr>
              <a:t>IAEA support to studies related to atmospheric pollution: </a:t>
            </a:r>
          </a:p>
          <a:p>
            <a:pPr lvl="0" eaLnBrk="1" fontAlgn="auto" hangingPunct="1">
              <a:spcBef>
                <a:spcPts val="0"/>
              </a:spcBef>
              <a:spcAft>
                <a:spcPts val="0"/>
              </a:spcAft>
              <a:defRPr/>
            </a:pPr>
            <a:r>
              <a:rPr lang="en-GB" altLang="en-US" sz="3600" b="1" dirty="0">
                <a:solidFill>
                  <a:srgbClr val="FFFF00"/>
                </a:solidFill>
              </a:rPr>
              <a:t>Past and present projects</a:t>
            </a:r>
            <a:endParaRPr kumimoji="0" lang="en-GB" altLang="en-US" sz="3600" b="1" i="0" u="none" strike="noStrike" kern="1200" cap="none" spc="0" normalizeH="0" baseline="0" noProof="0" dirty="0">
              <a:ln>
                <a:noFill/>
              </a:ln>
              <a:solidFill>
                <a:srgbClr val="FFFF00"/>
              </a:solidFill>
              <a:effectLst/>
              <a:uLnTx/>
              <a:uFillTx/>
              <a:latin typeface="Arial "/>
              <a:ea typeface="+mn-ea"/>
              <a:cs typeface="+mn-cs"/>
            </a:endParaRPr>
          </a:p>
        </p:txBody>
      </p:sp>
      <p:sp>
        <p:nvSpPr>
          <p:cNvPr id="5" name="Rectangle 3"/>
          <p:cNvSpPr txBox="1">
            <a:spLocks noChangeArrowheads="1"/>
          </p:cNvSpPr>
          <p:nvPr/>
        </p:nvSpPr>
        <p:spPr bwMode="auto">
          <a:xfrm>
            <a:off x="-24089" y="3789050"/>
            <a:ext cx="9144000" cy="194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0" indent="0" algn="ctr" rtl="0" eaLnBrk="0" fontAlgn="base" hangingPunct="0">
              <a:spcBef>
                <a:spcPct val="20000"/>
              </a:spcBef>
              <a:spcAft>
                <a:spcPct val="0"/>
              </a:spcAft>
              <a:buClr>
                <a:srgbClr val="99CCFF"/>
              </a:buClr>
              <a:buSzPct val="110000"/>
              <a:buFontTx/>
              <a:buNone/>
              <a:defRPr sz="3200">
                <a:solidFill>
                  <a:srgbClr val="FFFFCC"/>
                </a:solidFill>
                <a:latin typeface="+mn-lt"/>
                <a:ea typeface="+mn-ea"/>
                <a:cs typeface="+mn-cs"/>
              </a:defRPr>
            </a:lvl1pPr>
            <a:lvl2pPr marL="742950" indent="-285750" algn="l" rtl="0" eaLnBrk="0" fontAlgn="base" hangingPunct="0">
              <a:spcBef>
                <a:spcPct val="20000"/>
              </a:spcBef>
              <a:spcAft>
                <a:spcPct val="0"/>
              </a:spcAft>
              <a:buClr>
                <a:srgbClr val="99CCFF"/>
              </a:buClr>
              <a:buSzPct val="110000"/>
              <a:buChar char="•"/>
              <a:defRPr sz="2800">
                <a:solidFill>
                  <a:srgbClr val="FFFFCC"/>
                </a:solidFill>
                <a:latin typeface="+mn-lt"/>
              </a:defRPr>
            </a:lvl2pPr>
            <a:lvl3pPr marL="1143000" indent="-228600" algn="l" rtl="0" eaLnBrk="0" fontAlgn="base" hangingPunct="0">
              <a:spcBef>
                <a:spcPct val="20000"/>
              </a:spcBef>
              <a:spcAft>
                <a:spcPct val="0"/>
              </a:spcAft>
              <a:buClr>
                <a:srgbClr val="99CCFF"/>
              </a:buClr>
              <a:buSzPct val="110000"/>
              <a:buChar char="•"/>
              <a:defRPr sz="2400">
                <a:solidFill>
                  <a:srgbClr val="FFFFCC"/>
                </a:solidFill>
                <a:latin typeface="+mn-lt"/>
              </a:defRPr>
            </a:lvl3pPr>
            <a:lvl4pPr marL="1600200" indent="-228600" algn="l" rtl="0" eaLnBrk="0" fontAlgn="base" hangingPunct="0">
              <a:spcBef>
                <a:spcPct val="20000"/>
              </a:spcBef>
              <a:spcAft>
                <a:spcPct val="0"/>
              </a:spcAft>
              <a:buClr>
                <a:srgbClr val="99CCFF"/>
              </a:buClr>
              <a:buSzPct val="110000"/>
              <a:buChar char="–"/>
              <a:defRPr sz="2000">
                <a:solidFill>
                  <a:srgbClr val="FFFFCC"/>
                </a:solidFill>
                <a:latin typeface="+mn-lt"/>
              </a:defRPr>
            </a:lvl4pPr>
            <a:lvl5pPr marL="2057400" indent="-228600" algn="l" rtl="0" eaLnBrk="0" fontAlgn="base" hangingPunct="0">
              <a:spcBef>
                <a:spcPct val="20000"/>
              </a:spcBef>
              <a:spcAft>
                <a:spcPct val="0"/>
              </a:spcAft>
              <a:buClr>
                <a:srgbClr val="99CCFF"/>
              </a:buClr>
              <a:buSzPct val="110000"/>
              <a:buChar char="»"/>
              <a:defRPr sz="2000">
                <a:solidFill>
                  <a:srgbClr val="FFFFCC"/>
                </a:solidFill>
                <a:latin typeface="+mn-lt"/>
              </a:defRPr>
            </a:lvl5pPr>
            <a:lvl6pPr marL="2514600" indent="-228600" algn="l" rtl="0" fontAlgn="base">
              <a:spcBef>
                <a:spcPct val="20000"/>
              </a:spcBef>
              <a:spcAft>
                <a:spcPct val="0"/>
              </a:spcAft>
              <a:buClr>
                <a:srgbClr val="99CCFF"/>
              </a:buClr>
              <a:buSzPct val="110000"/>
              <a:buChar char="»"/>
              <a:defRPr sz="2000">
                <a:solidFill>
                  <a:srgbClr val="FFFFCC"/>
                </a:solidFill>
                <a:latin typeface="+mn-lt"/>
              </a:defRPr>
            </a:lvl6pPr>
            <a:lvl7pPr marL="2971800" indent="-228600" algn="l" rtl="0" fontAlgn="base">
              <a:spcBef>
                <a:spcPct val="20000"/>
              </a:spcBef>
              <a:spcAft>
                <a:spcPct val="0"/>
              </a:spcAft>
              <a:buClr>
                <a:srgbClr val="99CCFF"/>
              </a:buClr>
              <a:buSzPct val="110000"/>
              <a:buChar char="»"/>
              <a:defRPr sz="2000">
                <a:solidFill>
                  <a:srgbClr val="FFFFCC"/>
                </a:solidFill>
                <a:latin typeface="+mn-lt"/>
              </a:defRPr>
            </a:lvl7pPr>
            <a:lvl8pPr marL="3429000" indent="-228600" algn="l" rtl="0" fontAlgn="base">
              <a:spcBef>
                <a:spcPct val="20000"/>
              </a:spcBef>
              <a:spcAft>
                <a:spcPct val="0"/>
              </a:spcAft>
              <a:buClr>
                <a:srgbClr val="99CCFF"/>
              </a:buClr>
              <a:buSzPct val="110000"/>
              <a:buChar char="»"/>
              <a:defRPr sz="2000">
                <a:solidFill>
                  <a:srgbClr val="FFFFCC"/>
                </a:solidFill>
                <a:latin typeface="+mn-lt"/>
              </a:defRPr>
            </a:lvl8pPr>
            <a:lvl9pPr marL="3886200" indent="-228600" algn="l" rtl="0" fontAlgn="base">
              <a:spcBef>
                <a:spcPct val="20000"/>
              </a:spcBef>
              <a:spcAft>
                <a:spcPct val="0"/>
              </a:spcAft>
              <a:buClr>
                <a:srgbClr val="99CCFF"/>
              </a:buClr>
              <a:buSzPct val="110000"/>
              <a:buChar char="»"/>
              <a:defRPr sz="2000">
                <a:solidFill>
                  <a:srgbClr val="FFFFCC"/>
                </a:solidFill>
                <a:latin typeface="+mn-lt"/>
              </a:defRPr>
            </a:lvl9pPr>
          </a:lstStyle>
          <a:p>
            <a:pPr marL="0" marR="0" lvl="0" indent="0" algn="ctr" defTabSz="914400" rtl="0" eaLnBrk="1" fontAlgn="base" latinLnBrk="0" hangingPunct="1">
              <a:lnSpc>
                <a:spcPct val="90000"/>
              </a:lnSpc>
              <a:spcBef>
                <a:spcPct val="20000"/>
              </a:spcBef>
              <a:spcAft>
                <a:spcPct val="0"/>
              </a:spcAft>
              <a:buClr>
                <a:srgbClr val="99CCFF"/>
              </a:buClr>
              <a:buSzPct val="110000"/>
              <a:buFontTx/>
              <a:buNone/>
              <a:tabLst/>
              <a:defRPr/>
            </a:pPr>
            <a:endParaRPr kumimoji="0" lang="en-GB" altLang="ja-JP" sz="2000" b="1" i="0" u="none" strike="noStrike" kern="0" cap="none" spc="0" normalizeH="0" baseline="0" noProof="0" dirty="0">
              <a:ln>
                <a:noFill/>
              </a:ln>
              <a:solidFill>
                <a:srgbClr val="FFFFCC"/>
              </a:solidFill>
              <a:effectLst/>
              <a:uLnTx/>
              <a:uFillTx/>
              <a:latin typeface="Arial"/>
              <a:ea typeface="ＭＳ Ｐゴシック" pitchFamily="34" charset="-128"/>
              <a:cs typeface="+mn-cs"/>
            </a:endParaRPr>
          </a:p>
          <a:p>
            <a:pPr lvl="0" eaLnBrk="1" hangingPunct="1">
              <a:lnSpc>
                <a:spcPct val="90000"/>
              </a:lnSpc>
              <a:defRPr/>
            </a:pPr>
            <a:r>
              <a:rPr lang="en-GB" altLang="ja-JP" sz="2000" b="1" kern="0" dirty="0">
                <a:solidFill>
                  <a:srgbClr val="FFFF00"/>
                </a:solidFill>
                <a:ea typeface="ＭＳ Ｐゴシック" pitchFamily="34" charset="-128"/>
              </a:rPr>
              <a:t>Román Padilla Alvarez &amp; </a:t>
            </a:r>
            <a:r>
              <a:rPr lang="en-GB" altLang="ja-JP" sz="2000" b="1" u="sng" kern="0" dirty="0">
                <a:solidFill>
                  <a:srgbClr val="FFFF00"/>
                </a:solidFill>
                <a:ea typeface="ＭＳ Ｐゴシック" pitchFamily="34" charset="-128"/>
              </a:rPr>
              <a:t>Danas </a:t>
            </a:r>
            <a:r>
              <a:rPr lang="en-GB" altLang="ja-JP" sz="2000" b="1" u="sng" kern="0" dirty="0" err="1">
                <a:solidFill>
                  <a:srgbClr val="FFFF00"/>
                </a:solidFill>
                <a:ea typeface="ＭＳ Ｐゴシック" pitchFamily="34" charset="-128"/>
              </a:rPr>
              <a:t>Ridikas</a:t>
            </a:r>
            <a:endParaRPr kumimoji="0" lang="en-GB" altLang="ja-JP" sz="2000" b="1" i="0" u="sng" strike="noStrike" kern="0" cap="none" spc="0" normalizeH="0" baseline="0" noProof="0" dirty="0">
              <a:ln>
                <a:noFill/>
              </a:ln>
              <a:solidFill>
                <a:srgbClr val="FFFF00"/>
              </a:solidFill>
              <a:effectLst/>
              <a:uLnTx/>
              <a:uFillTx/>
              <a:latin typeface="Arial"/>
              <a:ea typeface="ＭＳ Ｐゴシック" pitchFamily="34" charset="-128"/>
              <a:cs typeface="+mn-cs"/>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altLang="en-US" sz="2000" b="0" i="1" u="none" strike="noStrike" kern="0" cap="none" spc="0" normalizeH="0" baseline="0" noProof="0" dirty="0">
              <a:ln>
                <a:noFill/>
              </a:ln>
              <a:solidFill>
                <a:srgbClr val="EAEAEA"/>
              </a:solidFill>
              <a:effectLst/>
              <a:uLnTx/>
              <a:uFillTx/>
              <a:latin typeface="Arial"/>
              <a:ea typeface="+mn-ea"/>
              <a:cs typeface="+mn-cs"/>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2000" b="0" i="1" u="none" strike="noStrike" kern="0" cap="none" spc="0" normalizeH="0" baseline="0" noProof="0" dirty="0">
                <a:ln>
                  <a:noFill/>
                </a:ln>
                <a:solidFill>
                  <a:srgbClr val="EAEAEA"/>
                </a:solidFill>
                <a:effectLst/>
                <a:uLnTx/>
                <a:uFillTx/>
                <a:latin typeface="Arial"/>
                <a:ea typeface="+mn-ea"/>
                <a:cs typeface="+mn-cs"/>
              </a:rPr>
              <a:t>Physics Section</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2000" b="0" i="1" u="none" strike="noStrike" kern="0" cap="none" spc="0" normalizeH="0" baseline="0" noProof="0" dirty="0">
                <a:ln>
                  <a:noFill/>
                </a:ln>
                <a:solidFill>
                  <a:srgbClr val="EAEAEA"/>
                </a:solidFill>
                <a:effectLst/>
                <a:uLnTx/>
                <a:uFillTx/>
                <a:latin typeface="Arial"/>
                <a:ea typeface="+mn-ea"/>
                <a:cs typeface="+mn-cs"/>
              </a:rPr>
              <a:t>Department of Nuclear Sciences and Applications</a:t>
            </a: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GB" altLang="en-US" sz="2000" b="0" i="1" u="none" strike="noStrike" kern="0" cap="none" spc="0" normalizeH="0" baseline="0" noProof="0" dirty="0">
              <a:ln>
                <a:noFill/>
              </a:ln>
              <a:solidFill>
                <a:srgbClr val="FF9900"/>
              </a:solidFill>
              <a:effectLst/>
              <a:uLnTx/>
              <a:uFillTx/>
              <a:latin typeface="Arial"/>
              <a:ea typeface="+mn-ea"/>
              <a:cs typeface="+mn-cs"/>
            </a:endParaRPr>
          </a:p>
        </p:txBody>
      </p:sp>
    </p:spTree>
    <p:extLst>
      <p:ext uri="{BB962C8B-B14F-4D97-AF65-F5344CB8AC3E}">
        <p14:creationId xmlns:p14="http://schemas.microsoft.com/office/powerpoint/2010/main" val="374752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3100388"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69" name="Rectangle 4"/>
          <p:cNvSpPr>
            <a:spLocks noChangeArrowheads="1"/>
          </p:cNvSpPr>
          <p:nvPr/>
        </p:nvSpPr>
        <p:spPr bwMode="auto">
          <a:xfrm>
            <a:off x="346419" y="160339"/>
            <a:ext cx="8820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p>
            <a:pPr algn="l" eaLnBrk="0" hangingPunct="0"/>
            <a:r>
              <a:rPr lang="en-GB" sz="3000" b="1" dirty="0">
                <a:solidFill>
                  <a:schemeClr val="tx2"/>
                </a:solidFill>
              </a:rPr>
              <a:t>Standards</a:t>
            </a:r>
          </a:p>
        </p:txBody>
      </p:sp>
      <p:sp>
        <p:nvSpPr>
          <p:cNvPr id="5" name="TextBox 1">
            <a:extLst>
              <a:ext uri="{FF2B5EF4-FFF2-40B4-BE49-F238E27FC236}">
                <a16:creationId xmlns:a16="http://schemas.microsoft.com/office/drawing/2014/main" id="{1036AFC0-8B1C-4DD4-9E54-7B12414E82B8}"/>
              </a:ext>
            </a:extLst>
          </p:cNvPr>
          <p:cNvSpPr txBox="1">
            <a:spLocks noChangeArrowheads="1"/>
          </p:cNvSpPr>
          <p:nvPr/>
        </p:nvSpPr>
        <p:spPr bwMode="auto">
          <a:xfrm>
            <a:off x="0" y="6442836"/>
            <a:ext cx="7800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AU" sz="1200" b="1">
                <a:solidFill>
                  <a:srgbClr val="FF3300"/>
                </a:solidFill>
                <a:latin typeface="Comic Sans MS" pitchFamily="66" charset="0"/>
              </a:rPr>
              <a:t>Source:</a:t>
            </a:r>
            <a:r>
              <a:rPr lang="en-AU" sz="1200" b="1">
                <a:solidFill>
                  <a:srgbClr val="3333FF"/>
                </a:solidFill>
                <a:latin typeface="Comic Sans MS" pitchFamily="66" charset="0"/>
              </a:rPr>
              <a:t> Zhu et al WMO/ IGAC Impacts of Megacities on Air Pollution and Climate, </a:t>
            </a:r>
          </a:p>
          <a:p>
            <a:pPr eaLnBrk="1" hangingPunct="1"/>
            <a:r>
              <a:rPr lang="en-AU" sz="1200" b="1">
                <a:solidFill>
                  <a:srgbClr val="3333FF"/>
                </a:solidFill>
                <a:latin typeface="Comic Sans MS" pitchFamily="66" charset="0"/>
              </a:rPr>
              <a:t>GAW Report No. 205, September 2012.</a:t>
            </a:r>
          </a:p>
        </p:txBody>
      </p:sp>
      <p:graphicFrame>
        <p:nvGraphicFramePr>
          <p:cNvPr id="6" name="Table 5">
            <a:extLst>
              <a:ext uri="{FF2B5EF4-FFF2-40B4-BE49-F238E27FC236}">
                <a16:creationId xmlns:a16="http://schemas.microsoft.com/office/drawing/2014/main" id="{249B7644-7602-47CA-A937-B0EF9EDFA235}"/>
              </a:ext>
            </a:extLst>
          </p:cNvPr>
          <p:cNvGraphicFramePr>
            <a:graphicFrameLocks noGrp="1"/>
          </p:cNvGraphicFramePr>
          <p:nvPr>
            <p:extLst>
              <p:ext uri="{D42A27DB-BD31-4B8C-83A1-F6EECF244321}">
                <p14:modId xmlns:p14="http://schemas.microsoft.com/office/powerpoint/2010/main" val="1515434240"/>
              </p:ext>
            </p:extLst>
          </p:nvPr>
        </p:nvGraphicFramePr>
        <p:xfrm>
          <a:off x="2771750" y="836640"/>
          <a:ext cx="5869219" cy="5256730"/>
        </p:xfrm>
        <a:graphic>
          <a:graphicData uri="http://schemas.openxmlformats.org/drawingml/2006/table">
            <a:tbl>
              <a:tblPr firstRow="1" bandRow="1"/>
              <a:tblGrid>
                <a:gridCol w="1932548">
                  <a:extLst>
                    <a:ext uri="{9D8B030D-6E8A-4147-A177-3AD203B41FA5}">
                      <a16:colId xmlns:a16="http://schemas.microsoft.com/office/drawing/2014/main" val="20000"/>
                    </a:ext>
                  </a:extLst>
                </a:gridCol>
                <a:gridCol w="1288365">
                  <a:extLst>
                    <a:ext uri="{9D8B030D-6E8A-4147-A177-3AD203B41FA5}">
                      <a16:colId xmlns:a16="http://schemas.microsoft.com/office/drawing/2014/main" val="20001"/>
                    </a:ext>
                  </a:extLst>
                </a:gridCol>
                <a:gridCol w="1574668">
                  <a:extLst>
                    <a:ext uri="{9D8B030D-6E8A-4147-A177-3AD203B41FA5}">
                      <a16:colId xmlns:a16="http://schemas.microsoft.com/office/drawing/2014/main" val="20002"/>
                    </a:ext>
                  </a:extLst>
                </a:gridCol>
                <a:gridCol w="1073638">
                  <a:extLst>
                    <a:ext uri="{9D8B030D-6E8A-4147-A177-3AD203B41FA5}">
                      <a16:colId xmlns:a16="http://schemas.microsoft.com/office/drawing/2014/main" val="20003"/>
                    </a:ext>
                  </a:extLst>
                </a:gridCol>
              </a:tblGrid>
              <a:tr h="307569">
                <a:tc>
                  <a:txBody>
                    <a:bodyPr/>
                    <a:lstStyle/>
                    <a:p>
                      <a:r>
                        <a:rPr lang="en-AU" sz="1400" b="1" dirty="0">
                          <a:solidFill>
                            <a:schemeClr val="bg1"/>
                          </a:solidFill>
                          <a:latin typeface="Comic Sans MS" pitchFamily="66" charset="0"/>
                        </a:rPr>
                        <a:t>Goal</a:t>
                      </a:r>
                    </a:p>
                  </a:txBody>
                  <a:tcPr marL="91453" marR="91453" marT="45716" marB="45716"/>
                </a:tc>
                <a:tc>
                  <a:txBody>
                    <a:bodyPr/>
                    <a:lstStyle/>
                    <a:p>
                      <a:r>
                        <a:rPr lang="en-AU" sz="1400" b="1" dirty="0">
                          <a:solidFill>
                            <a:schemeClr val="bg1"/>
                          </a:solidFill>
                          <a:latin typeface="Comic Sans MS" pitchFamily="66" charset="0"/>
                        </a:rPr>
                        <a:t>Pollutant</a:t>
                      </a:r>
                    </a:p>
                  </a:txBody>
                  <a:tcPr marL="91453" marR="91453" marT="45716" marB="45716"/>
                </a:tc>
                <a:tc>
                  <a:txBody>
                    <a:bodyPr/>
                    <a:lstStyle/>
                    <a:p>
                      <a:r>
                        <a:rPr lang="en-AU" sz="1400" b="1" dirty="0">
                          <a:solidFill>
                            <a:schemeClr val="bg1"/>
                          </a:solidFill>
                          <a:latin typeface="Comic Sans MS" pitchFamily="66" charset="0"/>
                        </a:rPr>
                        <a:t>Concentration</a:t>
                      </a:r>
                    </a:p>
                  </a:txBody>
                  <a:tcPr marL="91453" marR="91453" marT="45716" marB="45716"/>
                </a:tc>
                <a:tc>
                  <a:txBody>
                    <a:bodyPr/>
                    <a:lstStyle/>
                    <a:p>
                      <a:r>
                        <a:rPr lang="en-AU" sz="1400" b="1" dirty="0">
                          <a:solidFill>
                            <a:schemeClr val="bg1"/>
                          </a:solidFill>
                          <a:latin typeface="Comic Sans MS" pitchFamily="66" charset="0"/>
                        </a:rPr>
                        <a:t>Time</a:t>
                      </a:r>
                    </a:p>
                  </a:txBody>
                  <a:tcPr marL="91453" marR="91453" marT="45716" marB="45716"/>
                </a:tc>
                <a:extLst>
                  <a:ext uri="{0D108BD9-81ED-4DB2-BD59-A6C34878D82A}">
                    <a16:rowId xmlns:a16="http://schemas.microsoft.com/office/drawing/2014/main" val="10000"/>
                  </a:ext>
                </a:extLst>
              </a:tr>
              <a:tr h="1649720">
                <a:tc>
                  <a:txBody>
                    <a:bodyPr/>
                    <a:lstStyle/>
                    <a:p>
                      <a:r>
                        <a:rPr lang="en-AU" sz="1200" b="1" baseline="0" dirty="0">
                          <a:solidFill>
                            <a:srgbClr val="3333FF"/>
                          </a:solidFill>
                          <a:latin typeface="Comic Sans MS" pitchFamily="66" charset="0"/>
                        </a:rPr>
                        <a:t>US National Ambient Air Quality Standards</a:t>
                      </a:r>
                    </a:p>
                  </a:txBody>
                  <a:tcPr marL="91453" marR="91453" marT="45716" marB="45716"/>
                </a:tc>
                <a:tc>
                  <a:txBody>
                    <a:bodyPr/>
                    <a:lstStyle/>
                    <a:p>
                      <a:r>
                        <a:rPr lang="en-AU" sz="1200" b="1" dirty="0">
                          <a:solidFill>
                            <a:srgbClr val="00B050"/>
                          </a:solidFill>
                          <a:latin typeface="Comic Sans MS" pitchFamily="66" charset="0"/>
                        </a:rPr>
                        <a:t>PM2.5</a:t>
                      </a:r>
                    </a:p>
                    <a:p>
                      <a:endParaRPr lang="en-AU" sz="1200" b="1" dirty="0">
                        <a:solidFill>
                          <a:srgbClr val="3333FF"/>
                        </a:solidFill>
                        <a:latin typeface="Comic Sans MS" pitchFamily="66" charset="0"/>
                      </a:endParaRPr>
                    </a:p>
                    <a:p>
                      <a:r>
                        <a:rPr lang="en-AU" sz="1200" b="1" dirty="0">
                          <a:solidFill>
                            <a:srgbClr val="00B050"/>
                          </a:solidFill>
                          <a:latin typeface="Comic Sans MS" pitchFamily="66" charset="0"/>
                        </a:rPr>
                        <a:t>PM10</a:t>
                      </a:r>
                    </a:p>
                    <a:p>
                      <a:r>
                        <a:rPr lang="en-AU" sz="1200" b="1" dirty="0">
                          <a:solidFill>
                            <a:srgbClr val="3333FF"/>
                          </a:solidFill>
                          <a:latin typeface="Comic Sans MS" pitchFamily="66" charset="0"/>
                        </a:rPr>
                        <a:t>Ozone</a:t>
                      </a:r>
                    </a:p>
                    <a:p>
                      <a:r>
                        <a:rPr lang="en-AU" sz="1200" b="1" dirty="0">
                          <a:solidFill>
                            <a:srgbClr val="3333FF"/>
                          </a:solidFill>
                          <a:latin typeface="Comic Sans MS" pitchFamily="66" charset="0"/>
                        </a:rPr>
                        <a:t>NO</a:t>
                      </a:r>
                      <a:r>
                        <a:rPr lang="en-AU" sz="1200" b="1" baseline="-25000" dirty="0">
                          <a:solidFill>
                            <a:srgbClr val="3333FF"/>
                          </a:solidFill>
                          <a:latin typeface="Comic Sans MS" pitchFamily="66" charset="0"/>
                        </a:rPr>
                        <a:t>2</a:t>
                      </a:r>
                    </a:p>
                    <a:p>
                      <a:endParaRPr lang="en-AU" sz="1200" b="1" baseline="0" dirty="0">
                        <a:solidFill>
                          <a:srgbClr val="3333FF"/>
                        </a:solidFill>
                        <a:latin typeface="Comic Sans MS" pitchFamily="66" charset="0"/>
                      </a:endParaRPr>
                    </a:p>
                    <a:p>
                      <a:r>
                        <a:rPr lang="en-AU" sz="1200" b="1" dirty="0">
                          <a:solidFill>
                            <a:srgbClr val="3333FF"/>
                          </a:solidFill>
                          <a:latin typeface="Comic Sans MS" pitchFamily="66" charset="0"/>
                        </a:rPr>
                        <a:t>SO</a:t>
                      </a:r>
                      <a:r>
                        <a:rPr lang="en-AU" sz="1200" b="1" baseline="-25000" dirty="0">
                          <a:solidFill>
                            <a:srgbClr val="3333FF"/>
                          </a:solidFill>
                          <a:latin typeface="Comic Sans MS" pitchFamily="66" charset="0"/>
                        </a:rPr>
                        <a:t>2</a:t>
                      </a:r>
                    </a:p>
                  </a:txBody>
                  <a:tcPr marL="91453" marR="91453" marT="45716" marB="45716"/>
                </a:tc>
                <a:tc>
                  <a:txBody>
                    <a:bodyPr/>
                    <a:lstStyle/>
                    <a:p>
                      <a:r>
                        <a:rPr lang="en-AU" sz="1200" b="1" dirty="0">
                          <a:solidFill>
                            <a:srgbClr val="00B050"/>
                          </a:solidFill>
                          <a:latin typeface="Comic Sans MS" pitchFamily="66" charset="0"/>
                        </a:rPr>
                        <a:t>15 µg/m3</a:t>
                      </a:r>
                    </a:p>
                    <a:p>
                      <a:r>
                        <a:rPr lang="en-AU" sz="1200" b="1" dirty="0">
                          <a:solidFill>
                            <a:srgbClr val="00B050"/>
                          </a:solidFill>
                          <a:latin typeface="Comic Sans MS" pitchFamily="66" charset="0"/>
                        </a:rPr>
                        <a:t>35 µg/m3</a:t>
                      </a:r>
                    </a:p>
                    <a:p>
                      <a:r>
                        <a:rPr lang="en-AU" sz="1200" b="1" dirty="0">
                          <a:solidFill>
                            <a:srgbClr val="00B050"/>
                          </a:solidFill>
                          <a:latin typeface="Comic Sans MS" pitchFamily="66" charset="0"/>
                        </a:rPr>
                        <a:t>150 µg/m3</a:t>
                      </a:r>
                    </a:p>
                    <a:p>
                      <a:r>
                        <a:rPr lang="en-AU" sz="1200" b="1" dirty="0">
                          <a:solidFill>
                            <a:srgbClr val="3333FF"/>
                          </a:solidFill>
                          <a:latin typeface="Comic Sans MS" pitchFamily="66" charset="0"/>
                        </a:rPr>
                        <a:t>0.075 ppm</a:t>
                      </a:r>
                    </a:p>
                    <a:p>
                      <a:r>
                        <a:rPr lang="en-AU" sz="1200" b="1" dirty="0">
                          <a:solidFill>
                            <a:srgbClr val="3333FF"/>
                          </a:solidFill>
                          <a:latin typeface="Comic Sans MS" pitchFamily="66" charset="0"/>
                        </a:rPr>
                        <a:t>100 ppb</a:t>
                      </a:r>
                    </a:p>
                    <a:p>
                      <a:r>
                        <a:rPr lang="en-AU" sz="1200" b="1" dirty="0">
                          <a:solidFill>
                            <a:srgbClr val="3333FF"/>
                          </a:solidFill>
                          <a:latin typeface="Comic Sans MS" pitchFamily="66" charset="0"/>
                        </a:rPr>
                        <a:t>53 ppb</a:t>
                      </a:r>
                    </a:p>
                    <a:p>
                      <a:r>
                        <a:rPr lang="en-AU" sz="1200" b="1" dirty="0">
                          <a:solidFill>
                            <a:srgbClr val="3333FF"/>
                          </a:solidFill>
                          <a:latin typeface="Comic Sans MS" pitchFamily="66" charset="0"/>
                        </a:rPr>
                        <a:t>75 ppb</a:t>
                      </a:r>
                    </a:p>
                    <a:p>
                      <a:r>
                        <a:rPr lang="en-AU" sz="1200" b="1" dirty="0">
                          <a:solidFill>
                            <a:srgbClr val="3333FF"/>
                          </a:solidFill>
                          <a:latin typeface="Comic Sans MS" pitchFamily="66" charset="0"/>
                        </a:rPr>
                        <a:t>0.5 ppm</a:t>
                      </a:r>
                    </a:p>
                  </a:txBody>
                  <a:tcPr marL="91453" marR="91453" marT="45716" marB="45716"/>
                </a:tc>
                <a:tc>
                  <a:txBody>
                    <a:bodyPr/>
                    <a:lstStyle/>
                    <a:p>
                      <a:r>
                        <a:rPr lang="en-AU" sz="1200" b="1" dirty="0">
                          <a:solidFill>
                            <a:srgbClr val="00B050"/>
                          </a:solidFill>
                          <a:latin typeface="Comic Sans MS" pitchFamily="66" charset="0"/>
                        </a:rPr>
                        <a:t>1 year</a:t>
                      </a:r>
                    </a:p>
                    <a:p>
                      <a:r>
                        <a:rPr lang="en-AU" sz="1200" b="1" dirty="0">
                          <a:solidFill>
                            <a:srgbClr val="00B050"/>
                          </a:solidFill>
                          <a:latin typeface="Comic Sans MS" pitchFamily="66" charset="0"/>
                        </a:rPr>
                        <a:t>24 hours</a:t>
                      </a:r>
                    </a:p>
                    <a:p>
                      <a:r>
                        <a:rPr lang="en-AU" sz="1200" b="1" dirty="0">
                          <a:solidFill>
                            <a:srgbClr val="00B050"/>
                          </a:solidFill>
                          <a:latin typeface="Comic Sans MS" pitchFamily="66" charset="0"/>
                        </a:rPr>
                        <a:t>24 hours</a:t>
                      </a:r>
                    </a:p>
                    <a:p>
                      <a:r>
                        <a:rPr lang="en-AU" sz="1200" b="1" dirty="0">
                          <a:solidFill>
                            <a:srgbClr val="3333FF"/>
                          </a:solidFill>
                          <a:latin typeface="Comic Sans MS" pitchFamily="66" charset="0"/>
                        </a:rPr>
                        <a:t>8 hours</a:t>
                      </a:r>
                    </a:p>
                    <a:p>
                      <a:r>
                        <a:rPr lang="en-AU" sz="1200" b="1" dirty="0">
                          <a:solidFill>
                            <a:srgbClr val="3333FF"/>
                          </a:solidFill>
                          <a:latin typeface="Comic Sans MS" pitchFamily="66" charset="0"/>
                        </a:rPr>
                        <a:t>1 hours</a:t>
                      </a:r>
                    </a:p>
                    <a:p>
                      <a:r>
                        <a:rPr lang="en-AU" sz="1200" b="1" dirty="0">
                          <a:solidFill>
                            <a:srgbClr val="3333FF"/>
                          </a:solidFill>
                          <a:latin typeface="Comic Sans MS" pitchFamily="66" charset="0"/>
                        </a:rPr>
                        <a:t>1 year</a:t>
                      </a:r>
                    </a:p>
                    <a:p>
                      <a:r>
                        <a:rPr lang="en-AU" sz="1200" b="1" dirty="0">
                          <a:solidFill>
                            <a:srgbClr val="3333FF"/>
                          </a:solidFill>
                          <a:latin typeface="Comic Sans MS" pitchFamily="66" charset="0"/>
                        </a:rPr>
                        <a:t>1 hour</a:t>
                      </a:r>
                    </a:p>
                    <a:p>
                      <a:r>
                        <a:rPr lang="en-AU" sz="1200" b="1" dirty="0">
                          <a:solidFill>
                            <a:srgbClr val="3333FF"/>
                          </a:solidFill>
                          <a:latin typeface="Comic Sans MS" pitchFamily="66" charset="0"/>
                        </a:rPr>
                        <a:t>3 hours</a:t>
                      </a:r>
                    </a:p>
                  </a:txBody>
                  <a:tcPr marL="91453" marR="91453" marT="45716" marB="45716"/>
                </a:tc>
                <a:extLst>
                  <a:ext uri="{0D108BD9-81ED-4DB2-BD59-A6C34878D82A}">
                    <a16:rowId xmlns:a16="http://schemas.microsoft.com/office/drawing/2014/main" val="10001"/>
                  </a:ext>
                </a:extLst>
              </a:tr>
              <a:tr h="1453990">
                <a:tc>
                  <a:txBody>
                    <a:bodyPr/>
                    <a:lstStyle/>
                    <a:p>
                      <a:r>
                        <a:rPr lang="en-AU" sz="1200" b="1" dirty="0">
                          <a:solidFill>
                            <a:srgbClr val="3333FF"/>
                          </a:solidFill>
                          <a:latin typeface="Comic Sans MS" pitchFamily="66" charset="0"/>
                        </a:rPr>
                        <a:t>European Commission Air Quality Standards</a:t>
                      </a:r>
                    </a:p>
                  </a:txBody>
                  <a:tcPr marL="91453" marR="91453" marT="45716" marB="45716"/>
                </a:tc>
                <a:tc>
                  <a:txBody>
                    <a:bodyPr/>
                    <a:lstStyle/>
                    <a:p>
                      <a:r>
                        <a:rPr lang="en-AU" sz="1200" b="1" dirty="0">
                          <a:solidFill>
                            <a:srgbClr val="00B050"/>
                          </a:solidFill>
                          <a:latin typeface="Comic Sans MS" pitchFamily="66" charset="0"/>
                        </a:rPr>
                        <a:t>PM2.5</a:t>
                      </a:r>
                    </a:p>
                    <a:p>
                      <a:r>
                        <a:rPr lang="en-AU" sz="1200" b="1" dirty="0">
                          <a:solidFill>
                            <a:srgbClr val="00B050"/>
                          </a:solidFill>
                          <a:latin typeface="Comic Sans MS" pitchFamily="66" charset="0"/>
                        </a:rPr>
                        <a:t>PM10</a:t>
                      </a:r>
                    </a:p>
                    <a:p>
                      <a:r>
                        <a:rPr lang="en-AU" sz="1200" b="1" dirty="0">
                          <a:solidFill>
                            <a:srgbClr val="3333FF"/>
                          </a:solidFill>
                          <a:latin typeface="Comic Sans MS" pitchFamily="66" charset="0"/>
                        </a:rPr>
                        <a:t>Ozone</a:t>
                      </a:r>
                    </a:p>
                    <a:p>
                      <a:r>
                        <a:rPr lang="en-AU" sz="1200" b="1" dirty="0">
                          <a:solidFill>
                            <a:srgbClr val="3333FF"/>
                          </a:solidFill>
                          <a:latin typeface="Comic Sans MS" pitchFamily="66" charset="0"/>
                        </a:rPr>
                        <a:t>NO</a:t>
                      </a:r>
                      <a:r>
                        <a:rPr lang="en-AU" sz="1200" b="1" baseline="-25000" dirty="0">
                          <a:solidFill>
                            <a:srgbClr val="3333FF"/>
                          </a:solidFill>
                          <a:latin typeface="Comic Sans MS" pitchFamily="66" charset="0"/>
                        </a:rPr>
                        <a:t>2</a:t>
                      </a:r>
                    </a:p>
                    <a:p>
                      <a:endParaRPr lang="en-AU" sz="1200" b="1" baseline="0" dirty="0">
                        <a:solidFill>
                          <a:srgbClr val="3333FF"/>
                        </a:solidFill>
                        <a:latin typeface="Comic Sans MS" pitchFamily="66" charset="0"/>
                      </a:endParaRPr>
                    </a:p>
                    <a:p>
                      <a:r>
                        <a:rPr lang="en-AU" sz="1200" b="1" dirty="0">
                          <a:solidFill>
                            <a:srgbClr val="3333FF"/>
                          </a:solidFill>
                          <a:latin typeface="Comic Sans MS" pitchFamily="66" charset="0"/>
                        </a:rPr>
                        <a:t>SO</a:t>
                      </a:r>
                      <a:r>
                        <a:rPr lang="en-AU" sz="1200" b="1" baseline="-25000" dirty="0">
                          <a:solidFill>
                            <a:srgbClr val="3333FF"/>
                          </a:solidFill>
                          <a:latin typeface="Comic Sans MS" pitchFamily="66" charset="0"/>
                        </a:rPr>
                        <a:t>2</a:t>
                      </a:r>
                    </a:p>
                    <a:p>
                      <a:endParaRPr lang="en-AU" sz="1200" b="1" dirty="0">
                        <a:solidFill>
                          <a:srgbClr val="3333FF"/>
                        </a:solidFill>
                        <a:latin typeface="Comic Sans MS" pitchFamily="66" charset="0"/>
                      </a:endParaRPr>
                    </a:p>
                  </a:txBody>
                  <a:tcPr marL="91453" marR="91453" marT="45716" marB="45716"/>
                </a:tc>
                <a:tc>
                  <a:txBody>
                    <a:bodyPr/>
                    <a:lstStyle/>
                    <a:p>
                      <a:r>
                        <a:rPr lang="en-AU" sz="1200" b="1" dirty="0">
                          <a:solidFill>
                            <a:srgbClr val="00B050"/>
                          </a:solidFill>
                          <a:latin typeface="Comic Sans MS" pitchFamily="66" charset="0"/>
                        </a:rPr>
                        <a:t>25 µg/m3</a:t>
                      </a:r>
                    </a:p>
                    <a:p>
                      <a:r>
                        <a:rPr lang="en-AU" sz="1200" b="1" dirty="0">
                          <a:solidFill>
                            <a:srgbClr val="00B050"/>
                          </a:solidFill>
                          <a:latin typeface="Comic Sans MS" pitchFamily="66" charset="0"/>
                        </a:rPr>
                        <a:t>50 µg/m3</a:t>
                      </a:r>
                    </a:p>
                    <a:p>
                      <a:r>
                        <a:rPr lang="en-AU" sz="1200" b="1" dirty="0">
                          <a:solidFill>
                            <a:srgbClr val="3333FF"/>
                          </a:solidFill>
                          <a:latin typeface="Comic Sans MS" pitchFamily="66" charset="0"/>
                        </a:rPr>
                        <a:t>120 µg/m3</a:t>
                      </a:r>
                    </a:p>
                    <a:p>
                      <a:r>
                        <a:rPr lang="en-AU" sz="1200" b="1" dirty="0">
                          <a:solidFill>
                            <a:srgbClr val="3333FF"/>
                          </a:solidFill>
                          <a:latin typeface="Comic Sans MS" pitchFamily="66" charset="0"/>
                        </a:rPr>
                        <a:t>40 µg/m3</a:t>
                      </a:r>
                    </a:p>
                    <a:p>
                      <a:r>
                        <a:rPr lang="en-AU" sz="1200" b="1" dirty="0">
                          <a:solidFill>
                            <a:srgbClr val="3333FF"/>
                          </a:solidFill>
                          <a:latin typeface="Comic Sans MS" pitchFamily="66" charset="0"/>
                        </a:rPr>
                        <a:t>200 µg/m3</a:t>
                      </a:r>
                    </a:p>
                    <a:p>
                      <a:r>
                        <a:rPr lang="en-AU" sz="1200" b="1" dirty="0">
                          <a:solidFill>
                            <a:srgbClr val="3333FF"/>
                          </a:solidFill>
                          <a:latin typeface="Comic Sans MS" pitchFamily="66" charset="0"/>
                        </a:rPr>
                        <a:t>125 µg/m3</a:t>
                      </a:r>
                    </a:p>
                    <a:p>
                      <a:r>
                        <a:rPr lang="en-AU" sz="1200" b="1" dirty="0">
                          <a:solidFill>
                            <a:srgbClr val="3333FF"/>
                          </a:solidFill>
                          <a:latin typeface="Comic Sans MS" pitchFamily="66" charset="0"/>
                        </a:rPr>
                        <a:t>350 µg/m3</a:t>
                      </a:r>
                    </a:p>
                  </a:txBody>
                  <a:tcPr marL="91453" marR="91453" marT="45716" marB="45716"/>
                </a:tc>
                <a:tc>
                  <a:txBody>
                    <a:bodyPr/>
                    <a:lstStyle/>
                    <a:p>
                      <a:r>
                        <a:rPr lang="en-AU" sz="1200" b="1" dirty="0">
                          <a:solidFill>
                            <a:srgbClr val="00B050"/>
                          </a:solidFill>
                          <a:latin typeface="Comic Sans MS" pitchFamily="66" charset="0"/>
                        </a:rPr>
                        <a:t>1 year</a:t>
                      </a:r>
                    </a:p>
                    <a:p>
                      <a:r>
                        <a:rPr lang="en-AU" sz="1200" b="1" dirty="0">
                          <a:solidFill>
                            <a:srgbClr val="00B050"/>
                          </a:solidFill>
                          <a:latin typeface="Comic Sans MS" pitchFamily="66" charset="0"/>
                        </a:rPr>
                        <a:t>24 hours</a:t>
                      </a:r>
                    </a:p>
                    <a:p>
                      <a:r>
                        <a:rPr lang="en-AU" sz="1200" b="1" dirty="0">
                          <a:solidFill>
                            <a:srgbClr val="3333FF"/>
                          </a:solidFill>
                          <a:latin typeface="Comic Sans MS" pitchFamily="66" charset="0"/>
                        </a:rPr>
                        <a:t>8 hours</a:t>
                      </a:r>
                    </a:p>
                    <a:p>
                      <a:r>
                        <a:rPr lang="en-AU" sz="1200" b="1" dirty="0">
                          <a:solidFill>
                            <a:srgbClr val="3333FF"/>
                          </a:solidFill>
                          <a:latin typeface="Comic Sans MS" pitchFamily="66" charset="0"/>
                        </a:rPr>
                        <a:t>1 year</a:t>
                      </a:r>
                    </a:p>
                    <a:p>
                      <a:r>
                        <a:rPr lang="en-AU" sz="1200" b="1" dirty="0">
                          <a:solidFill>
                            <a:srgbClr val="3333FF"/>
                          </a:solidFill>
                          <a:latin typeface="Comic Sans MS" pitchFamily="66" charset="0"/>
                        </a:rPr>
                        <a:t>24 hours</a:t>
                      </a:r>
                    </a:p>
                    <a:p>
                      <a:r>
                        <a:rPr lang="en-AU" sz="1200" b="1" dirty="0">
                          <a:solidFill>
                            <a:srgbClr val="3333FF"/>
                          </a:solidFill>
                          <a:latin typeface="Comic Sans MS" pitchFamily="66" charset="0"/>
                        </a:rPr>
                        <a:t>24 hours</a:t>
                      </a:r>
                    </a:p>
                    <a:p>
                      <a:r>
                        <a:rPr lang="en-AU" sz="1200" b="1" dirty="0">
                          <a:solidFill>
                            <a:srgbClr val="3333FF"/>
                          </a:solidFill>
                          <a:latin typeface="Comic Sans MS" pitchFamily="66" charset="0"/>
                        </a:rPr>
                        <a:t>1 hours</a:t>
                      </a:r>
                    </a:p>
                  </a:txBody>
                  <a:tcPr marL="91453" marR="91453" marT="45716" marB="45716"/>
                </a:tc>
                <a:extLst>
                  <a:ext uri="{0D108BD9-81ED-4DB2-BD59-A6C34878D82A}">
                    <a16:rowId xmlns:a16="http://schemas.microsoft.com/office/drawing/2014/main" val="10002"/>
                  </a:ext>
                </a:extLst>
              </a:tr>
              <a:tr h="1845451">
                <a:tc>
                  <a:txBody>
                    <a:bodyPr/>
                    <a:lstStyle/>
                    <a:p>
                      <a:r>
                        <a:rPr lang="en-AU" sz="1200" b="1" baseline="0" dirty="0">
                          <a:solidFill>
                            <a:srgbClr val="3333FF"/>
                          </a:solidFill>
                          <a:latin typeface="Comic Sans MS" pitchFamily="66" charset="0"/>
                        </a:rPr>
                        <a:t>WHO Air Quality Guidelines</a:t>
                      </a:r>
                    </a:p>
                  </a:txBody>
                  <a:tcPr marL="91453" marR="91453" marT="45716" marB="45716"/>
                </a:tc>
                <a:tc>
                  <a:txBody>
                    <a:bodyPr/>
                    <a:lstStyle/>
                    <a:p>
                      <a:r>
                        <a:rPr lang="en-AU" sz="1200" b="1" dirty="0">
                          <a:solidFill>
                            <a:srgbClr val="00B050"/>
                          </a:solidFill>
                          <a:latin typeface="Comic Sans MS" pitchFamily="66" charset="0"/>
                        </a:rPr>
                        <a:t>PM2.5</a:t>
                      </a:r>
                    </a:p>
                    <a:p>
                      <a:endParaRPr lang="en-AU" sz="1200" b="1" dirty="0">
                        <a:solidFill>
                          <a:srgbClr val="00B050"/>
                        </a:solidFill>
                        <a:latin typeface="Comic Sans MS" pitchFamily="66" charset="0"/>
                      </a:endParaRPr>
                    </a:p>
                    <a:p>
                      <a:r>
                        <a:rPr lang="en-AU" sz="1200" b="1" dirty="0">
                          <a:solidFill>
                            <a:srgbClr val="00B050"/>
                          </a:solidFill>
                          <a:latin typeface="Comic Sans MS" pitchFamily="66" charset="0"/>
                        </a:rPr>
                        <a:t>PM10</a:t>
                      </a:r>
                    </a:p>
                    <a:p>
                      <a:endParaRPr lang="en-AU" sz="1200" b="1" dirty="0">
                        <a:solidFill>
                          <a:srgbClr val="3333FF"/>
                        </a:solidFill>
                        <a:latin typeface="Comic Sans MS" pitchFamily="66" charset="0"/>
                      </a:endParaRPr>
                    </a:p>
                    <a:p>
                      <a:r>
                        <a:rPr lang="en-AU" sz="1200" b="1" dirty="0">
                          <a:solidFill>
                            <a:srgbClr val="3333FF"/>
                          </a:solidFill>
                          <a:latin typeface="Comic Sans MS" pitchFamily="66" charset="0"/>
                        </a:rPr>
                        <a:t>Ozone</a:t>
                      </a:r>
                    </a:p>
                    <a:p>
                      <a:r>
                        <a:rPr lang="en-AU" sz="1200" b="1" dirty="0">
                          <a:solidFill>
                            <a:srgbClr val="3333FF"/>
                          </a:solidFill>
                          <a:latin typeface="Comic Sans MS" pitchFamily="66" charset="0"/>
                        </a:rPr>
                        <a:t>NO</a:t>
                      </a:r>
                      <a:r>
                        <a:rPr lang="en-AU" sz="1200" b="1" baseline="-25000" dirty="0">
                          <a:solidFill>
                            <a:srgbClr val="3333FF"/>
                          </a:solidFill>
                          <a:latin typeface="Comic Sans MS" pitchFamily="66" charset="0"/>
                        </a:rPr>
                        <a:t>2</a:t>
                      </a:r>
                    </a:p>
                    <a:p>
                      <a:endParaRPr lang="en-AU" sz="1200" b="1" baseline="0" dirty="0">
                        <a:solidFill>
                          <a:srgbClr val="3333FF"/>
                        </a:solidFill>
                        <a:latin typeface="Comic Sans MS" pitchFamily="66" charset="0"/>
                      </a:endParaRPr>
                    </a:p>
                    <a:p>
                      <a:r>
                        <a:rPr lang="en-AU" sz="1200" b="1" dirty="0">
                          <a:solidFill>
                            <a:srgbClr val="3333FF"/>
                          </a:solidFill>
                          <a:latin typeface="Comic Sans MS" pitchFamily="66" charset="0"/>
                        </a:rPr>
                        <a:t>SO</a:t>
                      </a:r>
                      <a:r>
                        <a:rPr lang="en-AU" sz="1200" b="1" baseline="-25000" dirty="0">
                          <a:solidFill>
                            <a:srgbClr val="3333FF"/>
                          </a:solidFill>
                          <a:latin typeface="Comic Sans MS" pitchFamily="66" charset="0"/>
                        </a:rPr>
                        <a:t>2</a:t>
                      </a:r>
                    </a:p>
                  </a:txBody>
                  <a:tcPr marL="91453" marR="91453" marT="45716" marB="45716"/>
                </a:tc>
                <a:tc>
                  <a:txBody>
                    <a:bodyPr/>
                    <a:lstStyle/>
                    <a:p>
                      <a:r>
                        <a:rPr lang="en-AU" sz="1200" b="1" dirty="0">
                          <a:solidFill>
                            <a:srgbClr val="00B050"/>
                          </a:solidFill>
                          <a:latin typeface="Comic Sans MS" pitchFamily="66" charset="0"/>
                        </a:rPr>
                        <a:t>10 µg/m3</a:t>
                      </a:r>
                    </a:p>
                    <a:p>
                      <a:r>
                        <a:rPr lang="en-AU" sz="1200" b="1" dirty="0">
                          <a:solidFill>
                            <a:srgbClr val="00B050"/>
                          </a:solidFill>
                          <a:latin typeface="Comic Sans MS" pitchFamily="66" charset="0"/>
                        </a:rPr>
                        <a:t>25 µg/m3</a:t>
                      </a:r>
                    </a:p>
                    <a:p>
                      <a:r>
                        <a:rPr lang="en-AU" sz="1200" b="1" dirty="0">
                          <a:solidFill>
                            <a:srgbClr val="00B050"/>
                          </a:solidFill>
                          <a:latin typeface="Comic Sans MS" pitchFamily="66" charset="0"/>
                        </a:rPr>
                        <a:t>20 µg/m3</a:t>
                      </a:r>
                    </a:p>
                    <a:p>
                      <a:r>
                        <a:rPr lang="en-AU" sz="1200" b="1" dirty="0">
                          <a:solidFill>
                            <a:srgbClr val="00B050"/>
                          </a:solidFill>
                          <a:latin typeface="Comic Sans MS" pitchFamily="66" charset="0"/>
                        </a:rPr>
                        <a:t>50 µg/m3</a:t>
                      </a:r>
                    </a:p>
                    <a:p>
                      <a:r>
                        <a:rPr lang="en-AU" sz="1200" b="1" dirty="0">
                          <a:solidFill>
                            <a:srgbClr val="3333FF"/>
                          </a:solidFill>
                          <a:latin typeface="Comic Sans MS" pitchFamily="66" charset="0"/>
                        </a:rPr>
                        <a:t>100 µg/m3</a:t>
                      </a:r>
                    </a:p>
                    <a:p>
                      <a:r>
                        <a:rPr lang="en-AU" sz="1200" b="1" dirty="0">
                          <a:solidFill>
                            <a:srgbClr val="3333FF"/>
                          </a:solidFill>
                          <a:latin typeface="Comic Sans MS" pitchFamily="66" charset="0"/>
                        </a:rPr>
                        <a:t>40 µg/m3</a:t>
                      </a:r>
                    </a:p>
                    <a:p>
                      <a:r>
                        <a:rPr lang="en-AU" sz="1200" b="1" dirty="0">
                          <a:solidFill>
                            <a:srgbClr val="3333FF"/>
                          </a:solidFill>
                          <a:latin typeface="Comic Sans MS" pitchFamily="66" charset="0"/>
                        </a:rPr>
                        <a:t>200 µg/m3</a:t>
                      </a:r>
                    </a:p>
                    <a:p>
                      <a:r>
                        <a:rPr lang="en-AU" sz="1200" b="1" dirty="0">
                          <a:solidFill>
                            <a:srgbClr val="3333FF"/>
                          </a:solidFill>
                          <a:latin typeface="Comic Sans MS" pitchFamily="66" charset="0"/>
                        </a:rPr>
                        <a:t>20 µg/m3</a:t>
                      </a:r>
                    </a:p>
                    <a:p>
                      <a:r>
                        <a:rPr lang="en-AU" sz="1200" b="1" dirty="0">
                          <a:solidFill>
                            <a:srgbClr val="3333FF"/>
                          </a:solidFill>
                          <a:latin typeface="Comic Sans MS" pitchFamily="66" charset="0"/>
                        </a:rPr>
                        <a:t>500 µg/m3</a:t>
                      </a:r>
                    </a:p>
                  </a:txBody>
                  <a:tcPr marL="91453" marR="91453" marT="45716" marB="45716"/>
                </a:tc>
                <a:tc>
                  <a:txBody>
                    <a:bodyPr/>
                    <a:lstStyle/>
                    <a:p>
                      <a:r>
                        <a:rPr lang="en-AU" sz="1200" b="1" dirty="0">
                          <a:solidFill>
                            <a:srgbClr val="00B050"/>
                          </a:solidFill>
                          <a:latin typeface="Comic Sans MS" pitchFamily="66" charset="0"/>
                        </a:rPr>
                        <a:t>1 year</a:t>
                      </a:r>
                    </a:p>
                    <a:p>
                      <a:r>
                        <a:rPr lang="en-AU" sz="1200" b="1" dirty="0">
                          <a:solidFill>
                            <a:srgbClr val="00B050"/>
                          </a:solidFill>
                          <a:latin typeface="Comic Sans MS" pitchFamily="66" charset="0"/>
                        </a:rPr>
                        <a:t>24 hours</a:t>
                      </a:r>
                    </a:p>
                    <a:p>
                      <a:r>
                        <a:rPr lang="en-AU" sz="1200" b="1" dirty="0">
                          <a:solidFill>
                            <a:srgbClr val="00B050"/>
                          </a:solidFill>
                          <a:latin typeface="Comic Sans MS" pitchFamily="66" charset="0"/>
                        </a:rPr>
                        <a:t>1 year</a:t>
                      </a:r>
                    </a:p>
                    <a:p>
                      <a:r>
                        <a:rPr lang="en-AU" sz="1200" b="1" dirty="0">
                          <a:solidFill>
                            <a:srgbClr val="00B050"/>
                          </a:solidFill>
                          <a:latin typeface="Comic Sans MS" pitchFamily="66" charset="0"/>
                        </a:rPr>
                        <a:t>24 hours</a:t>
                      </a:r>
                    </a:p>
                    <a:p>
                      <a:r>
                        <a:rPr lang="en-AU" sz="1200" b="1" dirty="0">
                          <a:solidFill>
                            <a:srgbClr val="3333FF"/>
                          </a:solidFill>
                          <a:latin typeface="Comic Sans MS" pitchFamily="66" charset="0"/>
                        </a:rPr>
                        <a:t>8 hours</a:t>
                      </a:r>
                    </a:p>
                    <a:p>
                      <a:r>
                        <a:rPr lang="en-AU" sz="1200" b="1" dirty="0">
                          <a:solidFill>
                            <a:srgbClr val="3333FF"/>
                          </a:solidFill>
                          <a:latin typeface="Comic Sans MS" pitchFamily="66" charset="0"/>
                        </a:rPr>
                        <a:t>1 year</a:t>
                      </a:r>
                    </a:p>
                    <a:p>
                      <a:r>
                        <a:rPr lang="en-AU" sz="1200" b="1" dirty="0">
                          <a:solidFill>
                            <a:srgbClr val="3333FF"/>
                          </a:solidFill>
                          <a:latin typeface="Comic Sans MS" pitchFamily="66" charset="0"/>
                        </a:rPr>
                        <a:t>1 hour</a:t>
                      </a:r>
                    </a:p>
                    <a:p>
                      <a:r>
                        <a:rPr lang="en-AU" sz="1200" b="1" dirty="0">
                          <a:solidFill>
                            <a:srgbClr val="3333FF"/>
                          </a:solidFill>
                          <a:latin typeface="Comic Sans MS" pitchFamily="66" charset="0"/>
                        </a:rPr>
                        <a:t>24 hours</a:t>
                      </a:r>
                    </a:p>
                    <a:p>
                      <a:r>
                        <a:rPr lang="en-AU" sz="1200" b="1" dirty="0">
                          <a:solidFill>
                            <a:srgbClr val="3333FF"/>
                          </a:solidFill>
                          <a:latin typeface="Comic Sans MS" pitchFamily="66" charset="0"/>
                        </a:rPr>
                        <a:t>10 mins</a:t>
                      </a:r>
                    </a:p>
                  </a:txBody>
                  <a:tcPr marL="91453" marR="91453" marT="45716" marB="45716"/>
                </a:tc>
                <a:extLst>
                  <a:ext uri="{0D108BD9-81ED-4DB2-BD59-A6C34878D82A}">
                    <a16:rowId xmlns:a16="http://schemas.microsoft.com/office/drawing/2014/main" val="10003"/>
                  </a:ext>
                </a:extLst>
              </a:tr>
            </a:tbl>
          </a:graphicData>
        </a:graphic>
      </p:graphicFrame>
      <p:sp>
        <p:nvSpPr>
          <p:cNvPr id="7" name="Slide Number">
            <a:extLst>
              <a:ext uri="{FF2B5EF4-FFF2-40B4-BE49-F238E27FC236}">
                <a16:creationId xmlns:a16="http://schemas.microsoft.com/office/drawing/2014/main" id="{1AA6B130-546C-4D24-A756-267C619E7829}"/>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10</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359245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9390" y="391180"/>
            <a:ext cx="7344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AU" sz="2600" b="1" dirty="0">
                <a:solidFill>
                  <a:schemeClr val="tx2"/>
                </a:solidFill>
                <a:latin typeface="Verdana" pitchFamily="34" charset="0"/>
                <a:ea typeface="+mj-ea"/>
                <a:cs typeface="+mj-cs"/>
              </a:rPr>
              <a:t>Why</a:t>
            </a:r>
            <a:r>
              <a:rPr lang="en-AU" sz="2800" b="1" dirty="0">
                <a:latin typeface="Comic Sans MS" pitchFamily="66" charset="0"/>
                <a:cs typeface="Times New Roman" pitchFamily="18" charset="0"/>
              </a:rPr>
              <a:t> </a:t>
            </a:r>
            <a:r>
              <a:rPr lang="en-AU" sz="2600" b="1" dirty="0">
                <a:solidFill>
                  <a:schemeClr val="tx2"/>
                </a:solidFill>
                <a:latin typeface="Verdana" pitchFamily="34" charset="0"/>
                <a:ea typeface="+mj-ea"/>
                <a:cs typeface="+mj-cs"/>
              </a:rPr>
              <a:t>Study</a:t>
            </a:r>
            <a:r>
              <a:rPr lang="en-AU" sz="2800" b="1" dirty="0">
                <a:latin typeface="Comic Sans MS" pitchFamily="66" charset="0"/>
                <a:cs typeface="Times New Roman" pitchFamily="18" charset="0"/>
              </a:rPr>
              <a:t> </a:t>
            </a:r>
            <a:r>
              <a:rPr lang="en-AU" sz="2600" b="1" dirty="0">
                <a:solidFill>
                  <a:schemeClr val="tx2"/>
                </a:solidFill>
                <a:latin typeface="Verdana" pitchFamily="34" charset="0"/>
                <a:ea typeface="+mj-ea"/>
                <a:cs typeface="+mj-cs"/>
              </a:rPr>
              <a:t>Fine</a:t>
            </a:r>
            <a:r>
              <a:rPr lang="en-AU" sz="2800" b="1" dirty="0">
                <a:latin typeface="Comic Sans MS" pitchFamily="66" charset="0"/>
                <a:cs typeface="Times New Roman" pitchFamily="18" charset="0"/>
              </a:rPr>
              <a:t> </a:t>
            </a:r>
            <a:r>
              <a:rPr lang="en-AU" sz="2600" b="1" dirty="0">
                <a:solidFill>
                  <a:schemeClr val="tx2"/>
                </a:solidFill>
                <a:latin typeface="Verdana" pitchFamily="34" charset="0"/>
                <a:ea typeface="+mj-ea"/>
                <a:cs typeface="+mj-cs"/>
              </a:rPr>
              <a:t>Particles ?</a:t>
            </a:r>
            <a:r>
              <a:rPr lang="en-AU" sz="2800" dirty="0">
                <a:latin typeface="Comic Sans MS" pitchFamily="66" charset="0"/>
              </a:rPr>
              <a:t> </a:t>
            </a:r>
          </a:p>
        </p:txBody>
      </p:sp>
      <p:sp>
        <p:nvSpPr>
          <p:cNvPr id="6147" name="Text Box 3"/>
          <p:cNvSpPr txBox="1">
            <a:spLocks noChangeArrowheads="1"/>
          </p:cNvSpPr>
          <p:nvPr/>
        </p:nvSpPr>
        <p:spPr bwMode="auto">
          <a:xfrm>
            <a:off x="611450" y="1124680"/>
            <a:ext cx="7848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AU" b="1" i="1" dirty="0">
                <a:solidFill>
                  <a:srgbClr val="003399"/>
                </a:solidFill>
                <a:latin typeface="Verdana" pitchFamily="34" charset="0"/>
              </a:rPr>
              <a:t>Health implications</a:t>
            </a:r>
          </a:p>
          <a:p>
            <a:pPr eaLnBrk="1" hangingPunct="1">
              <a:spcBef>
                <a:spcPct val="50000"/>
              </a:spcBef>
            </a:pPr>
            <a:r>
              <a:rPr lang="en-AU" dirty="0">
                <a:solidFill>
                  <a:srgbClr val="003399"/>
                </a:solidFill>
                <a:latin typeface="Verdana" pitchFamily="34" charset="0"/>
              </a:rPr>
              <a:t>PM2.5 travel deep into the lungs, have direct access to the blood stream.</a:t>
            </a:r>
          </a:p>
          <a:p>
            <a:pPr eaLnBrk="1" hangingPunct="1">
              <a:spcBef>
                <a:spcPct val="50000"/>
              </a:spcBef>
            </a:pPr>
            <a:r>
              <a:rPr lang="en-AU" b="1" i="1" dirty="0">
                <a:solidFill>
                  <a:srgbClr val="003399"/>
                </a:solidFill>
                <a:latin typeface="Verdana" pitchFamily="34" charset="0"/>
              </a:rPr>
              <a:t>Absorb and scatter visible light</a:t>
            </a:r>
          </a:p>
          <a:p>
            <a:pPr eaLnBrk="1" hangingPunct="1">
              <a:spcBef>
                <a:spcPct val="50000"/>
              </a:spcBef>
            </a:pPr>
            <a:r>
              <a:rPr lang="en-AU" dirty="0">
                <a:solidFill>
                  <a:srgbClr val="003399"/>
                </a:solidFill>
                <a:latin typeface="Verdana" pitchFamily="34" charset="0"/>
              </a:rPr>
              <a:t>Fine particles are many times more efficient at scattering visible light than coarse particles - pollution can be seen!</a:t>
            </a:r>
          </a:p>
          <a:p>
            <a:pPr eaLnBrk="1" hangingPunct="1">
              <a:spcBef>
                <a:spcPct val="50000"/>
              </a:spcBef>
            </a:pPr>
            <a:r>
              <a:rPr lang="en-AU" b="1" i="1" dirty="0">
                <a:solidFill>
                  <a:srgbClr val="003399"/>
                </a:solidFill>
                <a:latin typeface="Verdana" pitchFamily="34" charset="0"/>
              </a:rPr>
              <a:t>Travel large distances</a:t>
            </a:r>
          </a:p>
          <a:p>
            <a:pPr eaLnBrk="1" hangingPunct="1">
              <a:spcBef>
                <a:spcPct val="50000"/>
              </a:spcBef>
            </a:pPr>
            <a:r>
              <a:rPr lang="en-AU" dirty="0">
                <a:solidFill>
                  <a:srgbClr val="003399"/>
                </a:solidFill>
                <a:latin typeface="Verdana" pitchFamily="34" charset="0"/>
              </a:rPr>
              <a:t>Fine particles stay in the atmosphere for days and weeks </a:t>
            </a:r>
            <a:r>
              <a:rPr lang="en-AU" dirty="0">
                <a:solidFill>
                  <a:srgbClr val="003399"/>
                </a:solidFill>
                <a:latin typeface="Verdana" pitchFamily="34" charset="0"/>
                <a:sym typeface="Wingdings" panose="05000000000000000000" pitchFamily="2" charset="2"/>
              </a:rPr>
              <a:t></a:t>
            </a:r>
            <a:r>
              <a:rPr lang="en-AU" dirty="0">
                <a:solidFill>
                  <a:srgbClr val="003399"/>
                </a:solidFill>
                <a:latin typeface="Verdana" pitchFamily="34" charset="0"/>
              </a:rPr>
              <a:t> transported across countries.</a:t>
            </a:r>
          </a:p>
          <a:p>
            <a:pPr eaLnBrk="1" hangingPunct="1">
              <a:spcBef>
                <a:spcPct val="50000"/>
              </a:spcBef>
            </a:pPr>
            <a:r>
              <a:rPr lang="en-AU" b="1" i="1" dirty="0">
                <a:solidFill>
                  <a:srgbClr val="003399"/>
                </a:solidFill>
                <a:latin typeface="Verdana" pitchFamily="34" charset="0"/>
              </a:rPr>
              <a:t>Affect climate</a:t>
            </a:r>
          </a:p>
          <a:p>
            <a:pPr eaLnBrk="1" hangingPunct="1">
              <a:spcBef>
                <a:spcPct val="50000"/>
              </a:spcBef>
            </a:pPr>
            <a:r>
              <a:rPr lang="en-AU" dirty="0">
                <a:solidFill>
                  <a:srgbClr val="003399"/>
                </a:solidFill>
                <a:latin typeface="Verdana" pitchFamily="34" charset="0"/>
              </a:rPr>
              <a:t>Fine particles may have a negative climate forcing effect comparable to the positive forcing of greenhouse gases.  Better understanding needed for climate modelling. </a:t>
            </a:r>
          </a:p>
        </p:txBody>
      </p:sp>
      <p:sp>
        <p:nvSpPr>
          <p:cNvPr id="4" name="Slide Number">
            <a:extLst>
              <a:ext uri="{FF2B5EF4-FFF2-40B4-BE49-F238E27FC236}">
                <a16:creationId xmlns:a16="http://schemas.microsoft.com/office/drawing/2014/main" id="{F60EB57D-6F3C-4297-BE30-A40E60718D73}"/>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11</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43093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23410" y="332570"/>
            <a:ext cx="8534400" cy="533400"/>
          </a:xfrm>
          <a:noFill/>
          <a:extLst>
            <a:ext uri="{91240B29-F687-4F45-9708-019B960494DF}">
              <a14:hiddenLine xmlns:a14="http://schemas.microsoft.com/office/drawing/2010/main" w="9525" algn="ctr">
                <a:solidFill>
                  <a:schemeClr val="tx1"/>
                </a:solidFill>
                <a:miter lim="800000"/>
                <a:headEnd/>
                <a:tailEnd/>
              </a14:hiddenLine>
            </a:ext>
          </a:extLst>
        </p:spPr>
        <p:txBody>
          <a:bodyPr anchor="b"/>
          <a:lstStyle/>
          <a:p>
            <a:r>
              <a:rPr lang="en-US" sz="2800" b="1" dirty="0">
                <a:solidFill>
                  <a:schemeClr val="bg1"/>
                </a:solidFill>
                <a:latin typeface="Verdana" pitchFamily="34" charset="0"/>
              </a:rPr>
              <a:t>Major stakeholders at national scale:</a:t>
            </a:r>
          </a:p>
        </p:txBody>
      </p:sp>
      <p:sp>
        <p:nvSpPr>
          <p:cNvPr id="43012" name="Oval 6"/>
          <p:cNvSpPr>
            <a:spLocks noChangeArrowheads="1"/>
          </p:cNvSpPr>
          <p:nvPr/>
        </p:nvSpPr>
        <p:spPr bwMode="auto">
          <a:xfrm>
            <a:off x="2916238" y="2997200"/>
            <a:ext cx="3097212" cy="1512888"/>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srgbClr val="000099"/>
                </a:solidFill>
              </a:rPr>
              <a:t>Directly involved with environmental care &amp; RA</a:t>
            </a:r>
          </a:p>
        </p:txBody>
      </p:sp>
      <p:sp>
        <p:nvSpPr>
          <p:cNvPr id="43013" name="Oval 7"/>
          <p:cNvSpPr>
            <a:spLocks noChangeArrowheads="1"/>
          </p:cNvSpPr>
          <p:nvPr/>
        </p:nvSpPr>
        <p:spPr bwMode="auto">
          <a:xfrm>
            <a:off x="5848322" y="1845468"/>
            <a:ext cx="2879725" cy="1439863"/>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srgbClr val="000099"/>
                </a:solidFill>
              </a:rPr>
              <a:t>Applied R&amp;D Analysis supporting characterization </a:t>
            </a:r>
          </a:p>
        </p:txBody>
      </p:sp>
      <p:sp>
        <p:nvSpPr>
          <p:cNvPr id="43014" name="Oval 8"/>
          <p:cNvSpPr>
            <a:spLocks noChangeArrowheads="1"/>
          </p:cNvSpPr>
          <p:nvPr/>
        </p:nvSpPr>
        <p:spPr bwMode="auto">
          <a:xfrm>
            <a:off x="5724160" y="4435840"/>
            <a:ext cx="2879725" cy="136806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srgbClr val="000099"/>
                </a:solidFill>
              </a:rPr>
              <a:t>Applied statistics / modeling</a:t>
            </a:r>
          </a:p>
          <a:p>
            <a:r>
              <a:rPr lang="en-US" dirty="0">
                <a:solidFill>
                  <a:srgbClr val="000099"/>
                </a:solidFill>
              </a:rPr>
              <a:t>(interpretation)</a:t>
            </a:r>
          </a:p>
        </p:txBody>
      </p:sp>
      <p:sp>
        <p:nvSpPr>
          <p:cNvPr id="43015" name="Oval 9"/>
          <p:cNvSpPr>
            <a:spLocks noChangeArrowheads="1"/>
          </p:cNvSpPr>
          <p:nvPr/>
        </p:nvSpPr>
        <p:spPr bwMode="auto">
          <a:xfrm>
            <a:off x="539750" y="1628775"/>
            <a:ext cx="2665413" cy="936625"/>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srgbClr val="000099"/>
                </a:solidFill>
              </a:rPr>
              <a:t>Government</a:t>
            </a:r>
          </a:p>
          <a:p>
            <a:r>
              <a:rPr lang="en-US" dirty="0">
                <a:solidFill>
                  <a:srgbClr val="000099"/>
                </a:solidFill>
              </a:rPr>
              <a:t>Public funds, regulations</a:t>
            </a:r>
          </a:p>
        </p:txBody>
      </p:sp>
      <p:sp>
        <p:nvSpPr>
          <p:cNvPr id="43017" name="Oval 11"/>
          <p:cNvSpPr>
            <a:spLocks noChangeArrowheads="1"/>
          </p:cNvSpPr>
          <p:nvPr/>
        </p:nvSpPr>
        <p:spPr bwMode="auto">
          <a:xfrm>
            <a:off x="971550" y="4724400"/>
            <a:ext cx="2087563" cy="107950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srgbClr val="000099"/>
                </a:solidFill>
              </a:rPr>
              <a:t>NGOs</a:t>
            </a:r>
          </a:p>
          <a:p>
            <a:r>
              <a:rPr lang="en-US" dirty="0">
                <a:solidFill>
                  <a:srgbClr val="000099"/>
                </a:solidFill>
              </a:rPr>
              <a:t>Public awareness</a:t>
            </a:r>
          </a:p>
        </p:txBody>
      </p:sp>
      <p:sp>
        <p:nvSpPr>
          <p:cNvPr id="43018" name="Oval 12"/>
          <p:cNvSpPr>
            <a:spLocks noChangeArrowheads="1"/>
          </p:cNvSpPr>
          <p:nvPr/>
        </p:nvSpPr>
        <p:spPr bwMode="auto">
          <a:xfrm>
            <a:off x="466725" y="2997200"/>
            <a:ext cx="2160588" cy="1223963"/>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solidFill>
                  <a:srgbClr val="000099"/>
                </a:solidFill>
              </a:rPr>
              <a:t>Education</a:t>
            </a:r>
          </a:p>
          <a:p>
            <a:r>
              <a:rPr lang="en-US">
                <a:solidFill>
                  <a:srgbClr val="000099"/>
                </a:solidFill>
              </a:rPr>
              <a:t>Human capacity building</a:t>
            </a:r>
          </a:p>
        </p:txBody>
      </p:sp>
      <p:sp>
        <p:nvSpPr>
          <p:cNvPr id="9" name="Slide Number">
            <a:extLst>
              <a:ext uri="{FF2B5EF4-FFF2-40B4-BE49-F238E27FC236}">
                <a16:creationId xmlns:a16="http://schemas.microsoft.com/office/drawing/2014/main" id="{A3B4BDDB-E4D8-4996-97B5-C4B96BFEA1BB}"/>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12</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6767000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311848" y="260560"/>
            <a:ext cx="8642350" cy="633412"/>
          </a:xfrm>
          <a:noFill/>
          <a:extLst>
            <a:ext uri="{91240B29-F687-4F45-9708-019B960494DF}">
              <a14:hiddenLine xmlns:a14="http://schemas.microsoft.com/office/drawing/2010/main" w="9525" algn="ctr">
                <a:solidFill>
                  <a:schemeClr val="tx1"/>
                </a:solidFill>
                <a:miter lim="800000"/>
                <a:headEnd/>
                <a:tailEnd/>
              </a14:hiddenLine>
            </a:ext>
          </a:extLst>
        </p:spPr>
        <p:txBody>
          <a:bodyPr anchor="b"/>
          <a:lstStyle/>
          <a:p>
            <a:r>
              <a:rPr lang="en-US" sz="2600" b="1" dirty="0"/>
              <a:t>Air pollution assessment, involves… </a:t>
            </a:r>
            <a:endParaRPr lang="es-ES" sz="2600" b="1" dirty="0"/>
          </a:p>
        </p:txBody>
      </p:sp>
      <p:sp>
        <p:nvSpPr>
          <p:cNvPr id="149507" name="Rectangle 3"/>
          <p:cNvSpPr>
            <a:spLocks noChangeArrowheads="1"/>
          </p:cNvSpPr>
          <p:nvPr/>
        </p:nvSpPr>
        <p:spPr bwMode="auto">
          <a:xfrm>
            <a:off x="5384800" y="2997884"/>
            <a:ext cx="147320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Risk assessment</a:t>
            </a:r>
          </a:p>
        </p:txBody>
      </p:sp>
      <p:sp>
        <p:nvSpPr>
          <p:cNvPr id="149508" name="Rectangle 4"/>
          <p:cNvSpPr>
            <a:spLocks noChangeArrowheads="1"/>
          </p:cNvSpPr>
          <p:nvPr/>
        </p:nvSpPr>
        <p:spPr bwMode="auto">
          <a:xfrm>
            <a:off x="5384800" y="1181785"/>
            <a:ext cx="1438275"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latin typeface="Arial" pitchFamily="34" charset="0"/>
                <a:cs typeface="Arial" pitchFamily="34" charset="0"/>
              </a:rPr>
              <a:t>New knowledge</a:t>
            </a:r>
          </a:p>
        </p:txBody>
      </p:sp>
      <p:sp>
        <p:nvSpPr>
          <p:cNvPr id="35890" name="Rectangle 6"/>
          <p:cNvSpPr>
            <a:spLocks noChangeArrowheads="1"/>
          </p:cNvSpPr>
          <p:nvPr/>
        </p:nvSpPr>
        <p:spPr bwMode="auto">
          <a:xfrm>
            <a:off x="6242726" y="3872181"/>
            <a:ext cx="1575162"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Toxicology</a:t>
            </a:r>
          </a:p>
          <a:p>
            <a:r>
              <a:rPr lang="en-US" dirty="0">
                <a:latin typeface="Arial" pitchFamily="34" charset="0"/>
                <a:cs typeface="Arial" pitchFamily="34" charset="0"/>
              </a:rPr>
              <a:t>studies</a:t>
            </a:r>
          </a:p>
        </p:txBody>
      </p:sp>
      <p:sp>
        <p:nvSpPr>
          <p:cNvPr id="35891" name="Rectangle 7"/>
          <p:cNvSpPr>
            <a:spLocks noChangeArrowheads="1"/>
          </p:cNvSpPr>
          <p:nvPr/>
        </p:nvSpPr>
        <p:spPr bwMode="auto">
          <a:xfrm>
            <a:off x="6215737" y="4620310"/>
            <a:ext cx="177800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latin typeface="Arial" pitchFamily="34" charset="0"/>
                <a:cs typeface="Arial" pitchFamily="34" charset="0"/>
              </a:rPr>
              <a:t>Findings on alterations</a:t>
            </a:r>
          </a:p>
        </p:txBody>
      </p:sp>
      <p:sp>
        <p:nvSpPr>
          <p:cNvPr id="35892" name="Line 8"/>
          <p:cNvSpPr>
            <a:spLocks noChangeShapeType="1"/>
          </p:cNvSpPr>
          <p:nvPr/>
        </p:nvSpPr>
        <p:spPr bwMode="auto">
          <a:xfrm>
            <a:off x="6103938" y="4273550"/>
            <a:ext cx="0" cy="5334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93" name="Line 9"/>
          <p:cNvSpPr>
            <a:spLocks noChangeShapeType="1"/>
          </p:cNvSpPr>
          <p:nvPr/>
        </p:nvSpPr>
        <p:spPr bwMode="auto">
          <a:xfrm>
            <a:off x="6111477" y="4267199"/>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94" name="Line 10"/>
          <p:cNvSpPr>
            <a:spLocks noChangeShapeType="1"/>
          </p:cNvSpPr>
          <p:nvPr/>
        </p:nvSpPr>
        <p:spPr bwMode="auto">
          <a:xfrm flipV="1">
            <a:off x="6096000" y="4806949"/>
            <a:ext cx="122238" cy="18941"/>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81" name="Rectangle 12"/>
          <p:cNvSpPr>
            <a:spLocks noChangeArrowheads="1"/>
          </p:cNvSpPr>
          <p:nvPr/>
        </p:nvSpPr>
        <p:spPr bwMode="auto">
          <a:xfrm>
            <a:off x="794010" y="3108784"/>
            <a:ext cx="1723550"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Source models</a:t>
            </a:r>
          </a:p>
        </p:txBody>
      </p:sp>
      <p:sp>
        <p:nvSpPr>
          <p:cNvPr id="35882" name="Rectangle 13"/>
          <p:cNvSpPr>
            <a:spLocks noChangeArrowheads="1"/>
          </p:cNvSpPr>
          <p:nvPr/>
        </p:nvSpPr>
        <p:spPr bwMode="auto">
          <a:xfrm>
            <a:off x="794010" y="3586375"/>
            <a:ext cx="2089130" cy="369332"/>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Receptor models</a:t>
            </a:r>
          </a:p>
        </p:txBody>
      </p:sp>
      <p:sp>
        <p:nvSpPr>
          <p:cNvPr id="35884" name="Rectangle 15"/>
          <p:cNvSpPr>
            <a:spLocks noChangeArrowheads="1"/>
          </p:cNvSpPr>
          <p:nvPr/>
        </p:nvSpPr>
        <p:spPr bwMode="auto">
          <a:xfrm>
            <a:off x="396153" y="1488156"/>
            <a:ext cx="1551320" cy="338554"/>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600" dirty="0">
                <a:latin typeface="Arial" pitchFamily="34" charset="0"/>
                <a:cs typeface="Arial" pitchFamily="34" charset="0"/>
              </a:rPr>
              <a:t>Meteorological</a:t>
            </a:r>
          </a:p>
        </p:txBody>
      </p:sp>
      <p:sp>
        <p:nvSpPr>
          <p:cNvPr id="35888" name="Line 19"/>
          <p:cNvSpPr>
            <a:spLocks noChangeShapeType="1"/>
          </p:cNvSpPr>
          <p:nvPr/>
        </p:nvSpPr>
        <p:spPr bwMode="auto">
          <a:xfrm flipH="1" flipV="1">
            <a:off x="3779105" y="2485045"/>
            <a:ext cx="216958" cy="13198"/>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89" name="Line 20"/>
          <p:cNvSpPr>
            <a:spLocks noChangeShapeType="1"/>
          </p:cNvSpPr>
          <p:nvPr/>
        </p:nvSpPr>
        <p:spPr bwMode="auto">
          <a:xfrm flipH="1">
            <a:off x="3779105" y="1755348"/>
            <a:ext cx="228600" cy="9525"/>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9" name="Rectangle 28"/>
          <p:cNvSpPr>
            <a:spLocks noChangeArrowheads="1"/>
          </p:cNvSpPr>
          <p:nvPr/>
        </p:nvSpPr>
        <p:spPr bwMode="auto">
          <a:xfrm>
            <a:off x="677000" y="4333846"/>
            <a:ext cx="2462751" cy="923330"/>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Continuous monitoring </a:t>
            </a:r>
          </a:p>
          <a:p>
            <a:r>
              <a:rPr lang="en-US" dirty="0">
                <a:latin typeface="Arial" pitchFamily="34" charset="0"/>
                <a:cs typeface="Arial" pitchFamily="34" charset="0"/>
              </a:rPr>
              <a:t>(APM, gases)</a:t>
            </a:r>
          </a:p>
        </p:txBody>
      </p:sp>
      <p:sp>
        <p:nvSpPr>
          <p:cNvPr id="35871" name="Rectangle 30"/>
          <p:cNvSpPr>
            <a:spLocks noChangeArrowheads="1"/>
          </p:cNvSpPr>
          <p:nvPr/>
        </p:nvSpPr>
        <p:spPr bwMode="auto">
          <a:xfrm>
            <a:off x="729003" y="5445303"/>
            <a:ext cx="2144189" cy="646331"/>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Cumulative effects</a:t>
            </a:r>
          </a:p>
          <a:p>
            <a:r>
              <a:rPr lang="en-US" dirty="0" err="1">
                <a:latin typeface="Arial" pitchFamily="34" charset="0"/>
                <a:cs typeface="Arial" pitchFamily="34" charset="0"/>
              </a:rPr>
              <a:t>Biomonitors</a:t>
            </a:r>
            <a:endParaRPr lang="en-US" dirty="0">
              <a:latin typeface="Arial" pitchFamily="34" charset="0"/>
              <a:cs typeface="Arial" pitchFamily="34" charset="0"/>
            </a:endParaRPr>
          </a:p>
        </p:txBody>
      </p:sp>
      <p:sp>
        <p:nvSpPr>
          <p:cNvPr id="35873" name="Line 32"/>
          <p:cNvSpPr>
            <a:spLocks noChangeShapeType="1"/>
          </p:cNvSpPr>
          <p:nvPr/>
        </p:nvSpPr>
        <p:spPr bwMode="auto">
          <a:xfrm flipH="1">
            <a:off x="3132372" y="4820395"/>
            <a:ext cx="142875"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4" name="Line 33"/>
          <p:cNvSpPr>
            <a:spLocks noChangeShapeType="1"/>
          </p:cNvSpPr>
          <p:nvPr/>
        </p:nvSpPr>
        <p:spPr bwMode="auto">
          <a:xfrm flipH="1" flipV="1">
            <a:off x="2883139" y="5777331"/>
            <a:ext cx="320669"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5" name="Line 34"/>
          <p:cNvSpPr>
            <a:spLocks noChangeShapeType="1"/>
          </p:cNvSpPr>
          <p:nvPr/>
        </p:nvSpPr>
        <p:spPr bwMode="auto">
          <a:xfrm flipH="1">
            <a:off x="3203810" y="4825890"/>
            <a:ext cx="0" cy="972958"/>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50" name="Rectangle 35"/>
          <p:cNvSpPr>
            <a:spLocks noChangeArrowheads="1"/>
          </p:cNvSpPr>
          <p:nvPr/>
        </p:nvSpPr>
        <p:spPr bwMode="auto">
          <a:xfrm>
            <a:off x="2055097" y="2259456"/>
            <a:ext cx="1724008" cy="646331"/>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Source apportionment</a:t>
            </a:r>
          </a:p>
        </p:txBody>
      </p:sp>
      <p:sp>
        <p:nvSpPr>
          <p:cNvPr id="35867" name="Rectangle 37"/>
          <p:cNvSpPr>
            <a:spLocks noChangeArrowheads="1"/>
          </p:cNvSpPr>
          <p:nvPr/>
        </p:nvSpPr>
        <p:spPr bwMode="auto">
          <a:xfrm>
            <a:off x="3465973" y="3310732"/>
            <a:ext cx="1774845"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Facts gathering</a:t>
            </a:r>
          </a:p>
        </p:txBody>
      </p:sp>
      <p:sp>
        <p:nvSpPr>
          <p:cNvPr id="35862" name="Rectangle 40"/>
          <p:cNvSpPr>
            <a:spLocks noChangeArrowheads="1"/>
          </p:cNvSpPr>
          <p:nvPr/>
        </p:nvSpPr>
        <p:spPr bwMode="auto">
          <a:xfrm>
            <a:off x="4633023" y="2025720"/>
            <a:ext cx="2941832"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Interpretation / conclusions</a:t>
            </a:r>
          </a:p>
        </p:txBody>
      </p:sp>
      <p:sp>
        <p:nvSpPr>
          <p:cNvPr id="35863" name="Line 41"/>
          <p:cNvSpPr>
            <a:spLocks noChangeShapeType="1"/>
          </p:cNvSpPr>
          <p:nvPr/>
        </p:nvSpPr>
        <p:spPr bwMode="auto">
          <a:xfrm flipV="1">
            <a:off x="6172200" y="2400300"/>
            <a:ext cx="0" cy="61200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5" name="Line 43"/>
          <p:cNvSpPr>
            <a:spLocks noChangeShapeType="1"/>
          </p:cNvSpPr>
          <p:nvPr/>
        </p:nvSpPr>
        <p:spPr bwMode="auto">
          <a:xfrm flipV="1">
            <a:off x="8001000" y="2686050"/>
            <a:ext cx="0" cy="3048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6" name="Line 44"/>
          <p:cNvSpPr>
            <a:spLocks noChangeShapeType="1"/>
          </p:cNvSpPr>
          <p:nvPr/>
        </p:nvSpPr>
        <p:spPr bwMode="auto">
          <a:xfrm>
            <a:off x="4191000" y="2667000"/>
            <a:ext cx="381000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1" name="Line 47"/>
          <p:cNvSpPr>
            <a:spLocks noChangeShapeType="1"/>
          </p:cNvSpPr>
          <p:nvPr/>
        </p:nvSpPr>
        <p:spPr bwMode="auto">
          <a:xfrm flipH="1" flipV="1">
            <a:off x="6108700" y="3644215"/>
            <a:ext cx="0" cy="622985"/>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58" name="Rectangle 49"/>
          <p:cNvSpPr>
            <a:spLocks noChangeArrowheads="1"/>
          </p:cNvSpPr>
          <p:nvPr/>
        </p:nvSpPr>
        <p:spPr bwMode="auto">
          <a:xfrm>
            <a:off x="3266320" y="4472344"/>
            <a:ext cx="180975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Laboratory characterization</a:t>
            </a:r>
          </a:p>
        </p:txBody>
      </p:sp>
      <p:sp>
        <p:nvSpPr>
          <p:cNvPr id="35856" name="Rectangle 52"/>
          <p:cNvSpPr>
            <a:spLocks noChangeArrowheads="1"/>
          </p:cNvSpPr>
          <p:nvPr/>
        </p:nvSpPr>
        <p:spPr bwMode="auto">
          <a:xfrm>
            <a:off x="2060917" y="1430098"/>
            <a:ext cx="1718188" cy="646331"/>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Transport Modeling</a:t>
            </a:r>
          </a:p>
        </p:txBody>
      </p:sp>
      <p:sp>
        <p:nvSpPr>
          <p:cNvPr id="55" name="Line 41"/>
          <p:cNvSpPr>
            <a:spLocks noChangeShapeType="1"/>
          </p:cNvSpPr>
          <p:nvPr/>
        </p:nvSpPr>
        <p:spPr bwMode="auto">
          <a:xfrm flipV="1">
            <a:off x="6172200" y="1808729"/>
            <a:ext cx="0" cy="21600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6" name="Rectangle 3"/>
          <p:cNvSpPr>
            <a:spLocks noChangeArrowheads="1"/>
          </p:cNvSpPr>
          <p:nvPr/>
        </p:nvSpPr>
        <p:spPr bwMode="auto">
          <a:xfrm>
            <a:off x="7126288" y="2987567"/>
            <a:ext cx="1694302"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Environmental</a:t>
            </a:r>
          </a:p>
          <a:p>
            <a:r>
              <a:rPr lang="en-US" dirty="0">
                <a:latin typeface="Arial" pitchFamily="34" charset="0"/>
                <a:cs typeface="Arial" pitchFamily="34" charset="0"/>
              </a:rPr>
              <a:t>Legislation</a:t>
            </a:r>
          </a:p>
        </p:txBody>
      </p:sp>
      <p:sp>
        <p:nvSpPr>
          <p:cNvPr id="57" name="Line 44"/>
          <p:cNvSpPr>
            <a:spLocks noChangeShapeType="1"/>
          </p:cNvSpPr>
          <p:nvPr/>
        </p:nvSpPr>
        <p:spPr bwMode="auto">
          <a:xfrm>
            <a:off x="6858000" y="1504950"/>
            <a:ext cx="160254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8" name="Line 41"/>
          <p:cNvSpPr>
            <a:spLocks noChangeShapeType="1"/>
          </p:cNvSpPr>
          <p:nvPr/>
        </p:nvSpPr>
        <p:spPr bwMode="auto">
          <a:xfrm>
            <a:off x="8460540" y="1504950"/>
            <a:ext cx="36005" cy="1482616"/>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3" name="Straight Connector 2"/>
          <p:cNvCxnSpPr>
            <a:stCxn id="35866" idx="0"/>
          </p:cNvCxnSpPr>
          <p:nvPr/>
        </p:nvCxnSpPr>
        <p:spPr bwMode="auto">
          <a:xfrm>
            <a:off x="4191000" y="2667000"/>
            <a:ext cx="0" cy="643732"/>
          </a:xfrm>
          <a:prstGeom prst="line">
            <a:avLst/>
          </a:prstGeom>
          <a:solidFill>
            <a:schemeClr val="accent1"/>
          </a:solidFill>
          <a:ln w="19050"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4191000" y="3680064"/>
            <a:ext cx="0" cy="838448"/>
          </a:xfrm>
          <a:prstGeom prst="straightConnector1">
            <a:avLst/>
          </a:prstGeom>
          <a:solidFill>
            <a:schemeClr val="accent1"/>
          </a:solidFill>
          <a:ln w="19050"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a:stCxn id="35889" idx="0"/>
          </p:cNvCxnSpPr>
          <p:nvPr/>
        </p:nvCxnSpPr>
        <p:spPr bwMode="auto">
          <a:xfrm flipH="1">
            <a:off x="3996063" y="1755348"/>
            <a:ext cx="11642" cy="729697"/>
          </a:xfrm>
          <a:prstGeom prst="line">
            <a:avLst/>
          </a:prstGeom>
          <a:solidFill>
            <a:schemeClr val="accent1"/>
          </a:solidFill>
          <a:ln w="1905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Line 8"/>
          <p:cNvSpPr>
            <a:spLocks noChangeShapeType="1"/>
          </p:cNvSpPr>
          <p:nvPr/>
        </p:nvSpPr>
        <p:spPr bwMode="auto">
          <a:xfrm flipH="1">
            <a:off x="656556" y="2686051"/>
            <a:ext cx="6964" cy="1094332"/>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2" name="Line 9"/>
          <p:cNvSpPr>
            <a:spLocks noChangeShapeType="1"/>
          </p:cNvSpPr>
          <p:nvPr/>
        </p:nvSpPr>
        <p:spPr bwMode="auto">
          <a:xfrm>
            <a:off x="649592" y="3268730"/>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4" name="Line 9"/>
          <p:cNvSpPr>
            <a:spLocks noChangeShapeType="1"/>
          </p:cNvSpPr>
          <p:nvPr/>
        </p:nvSpPr>
        <p:spPr bwMode="auto">
          <a:xfrm>
            <a:off x="637848" y="3774033"/>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9" name="Line 47"/>
          <p:cNvSpPr>
            <a:spLocks noChangeShapeType="1"/>
          </p:cNvSpPr>
          <p:nvPr/>
        </p:nvSpPr>
        <p:spPr bwMode="auto">
          <a:xfrm flipV="1">
            <a:off x="649592" y="2666999"/>
            <a:ext cx="1411324" cy="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1" name="Line 9"/>
          <p:cNvSpPr>
            <a:spLocks noChangeShapeType="1"/>
          </p:cNvSpPr>
          <p:nvPr/>
        </p:nvSpPr>
        <p:spPr bwMode="auto">
          <a:xfrm>
            <a:off x="402531" y="5649911"/>
            <a:ext cx="312944"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9" name="Straight Connector 8"/>
          <p:cNvCxnSpPr/>
          <p:nvPr/>
        </p:nvCxnSpPr>
        <p:spPr bwMode="auto">
          <a:xfrm flipH="1">
            <a:off x="409205" y="2024729"/>
            <a:ext cx="24499" cy="3625182"/>
          </a:xfrm>
          <a:prstGeom prst="line">
            <a:avLst/>
          </a:prstGeom>
          <a:solidFill>
            <a:schemeClr val="accent1"/>
          </a:solidFill>
          <a:ln w="1905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Line 47"/>
          <p:cNvSpPr>
            <a:spLocks noChangeShapeType="1"/>
          </p:cNvSpPr>
          <p:nvPr/>
        </p:nvSpPr>
        <p:spPr bwMode="auto">
          <a:xfrm>
            <a:off x="433703" y="2024728"/>
            <a:ext cx="1621393" cy="991"/>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3" name="Line 47"/>
          <p:cNvSpPr>
            <a:spLocks noChangeShapeType="1"/>
          </p:cNvSpPr>
          <p:nvPr/>
        </p:nvSpPr>
        <p:spPr bwMode="auto">
          <a:xfrm>
            <a:off x="1947474" y="1657433"/>
            <a:ext cx="113444" cy="991"/>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4" name="Line 47"/>
          <p:cNvSpPr>
            <a:spLocks noChangeShapeType="1"/>
          </p:cNvSpPr>
          <p:nvPr/>
        </p:nvSpPr>
        <p:spPr bwMode="auto">
          <a:xfrm flipV="1">
            <a:off x="4024791" y="2210386"/>
            <a:ext cx="595445" cy="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11" name="Straight Arrow Connector 10"/>
          <p:cNvCxnSpPr/>
          <p:nvPr/>
        </p:nvCxnSpPr>
        <p:spPr bwMode="auto">
          <a:xfrm>
            <a:off x="5148080" y="3666750"/>
            <a:ext cx="0" cy="2101718"/>
          </a:xfrm>
          <a:prstGeom prst="straightConnector1">
            <a:avLst/>
          </a:prstGeom>
          <a:solidFill>
            <a:schemeClr val="accent1"/>
          </a:solidFill>
          <a:ln w="19050" cap="flat" cmpd="sng" algn="ctr">
            <a:solidFill>
              <a:srgbClr val="000099"/>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49"/>
          <p:cNvSpPr>
            <a:spLocks noChangeArrowheads="1"/>
          </p:cNvSpPr>
          <p:nvPr/>
        </p:nvSpPr>
        <p:spPr bwMode="auto">
          <a:xfrm>
            <a:off x="4441825" y="5777331"/>
            <a:ext cx="1268490"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Other</a:t>
            </a:r>
          </a:p>
        </p:txBody>
      </p:sp>
      <p:sp>
        <p:nvSpPr>
          <p:cNvPr id="48" name="Line 47"/>
          <p:cNvSpPr>
            <a:spLocks noChangeShapeType="1"/>
          </p:cNvSpPr>
          <p:nvPr/>
        </p:nvSpPr>
        <p:spPr bwMode="auto">
          <a:xfrm flipH="1" flipV="1">
            <a:off x="1947473" y="3932845"/>
            <a:ext cx="0" cy="311493"/>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49" name="Slide Number">
            <a:extLst>
              <a:ext uri="{FF2B5EF4-FFF2-40B4-BE49-F238E27FC236}">
                <a16:creationId xmlns:a16="http://schemas.microsoft.com/office/drawing/2014/main" id="{9C0D899F-BD1D-4506-984D-C5DB22D20066}"/>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13</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4118085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311848" y="260560"/>
            <a:ext cx="8642350" cy="633412"/>
          </a:xfrm>
          <a:noFill/>
          <a:extLst>
            <a:ext uri="{91240B29-F687-4F45-9708-019B960494DF}">
              <a14:hiddenLine xmlns:a14="http://schemas.microsoft.com/office/drawing/2010/main" w="9525" algn="ctr">
                <a:solidFill>
                  <a:schemeClr val="tx1"/>
                </a:solidFill>
                <a:miter lim="800000"/>
                <a:headEnd/>
                <a:tailEnd/>
              </a14:hiddenLine>
            </a:ext>
          </a:extLst>
        </p:spPr>
        <p:txBody>
          <a:bodyPr anchor="b"/>
          <a:lstStyle/>
          <a:p>
            <a:r>
              <a:rPr lang="en-US" sz="2600" b="1" dirty="0"/>
              <a:t>Air pollution assessment, involves… </a:t>
            </a:r>
            <a:endParaRPr lang="es-ES" sz="2600" b="1" dirty="0"/>
          </a:p>
        </p:txBody>
      </p:sp>
      <p:sp>
        <p:nvSpPr>
          <p:cNvPr id="149507" name="Rectangle 3"/>
          <p:cNvSpPr>
            <a:spLocks noChangeArrowheads="1"/>
          </p:cNvSpPr>
          <p:nvPr/>
        </p:nvSpPr>
        <p:spPr bwMode="auto">
          <a:xfrm>
            <a:off x="5384800" y="2997884"/>
            <a:ext cx="147320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Risk assessment</a:t>
            </a:r>
          </a:p>
        </p:txBody>
      </p:sp>
      <p:sp>
        <p:nvSpPr>
          <p:cNvPr id="149508" name="Rectangle 4"/>
          <p:cNvSpPr>
            <a:spLocks noChangeArrowheads="1"/>
          </p:cNvSpPr>
          <p:nvPr/>
        </p:nvSpPr>
        <p:spPr bwMode="auto">
          <a:xfrm>
            <a:off x="5384800" y="1181785"/>
            <a:ext cx="1438275"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latin typeface="Arial" pitchFamily="34" charset="0"/>
                <a:cs typeface="Arial" pitchFamily="34" charset="0"/>
              </a:rPr>
              <a:t>New knowledge</a:t>
            </a:r>
          </a:p>
        </p:txBody>
      </p:sp>
      <p:sp>
        <p:nvSpPr>
          <p:cNvPr id="35890" name="Rectangle 6"/>
          <p:cNvSpPr>
            <a:spLocks noChangeArrowheads="1"/>
          </p:cNvSpPr>
          <p:nvPr/>
        </p:nvSpPr>
        <p:spPr bwMode="auto">
          <a:xfrm>
            <a:off x="6242726" y="3872181"/>
            <a:ext cx="1575162"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Toxicology</a:t>
            </a:r>
          </a:p>
          <a:p>
            <a:r>
              <a:rPr lang="en-US" dirty="0">
                <a:latin typeface="Arial" pitchFamily="34" charset="0"/>
                <a:cs typeface="Arial" pitchFamily="34" charset="0"/>
              </a:rPr>
              <a:t>studies</a:t>
            </a:r>
          </a:p>
        </p:txBody>
      </p:sp>
      <p:sp>
        <p:nvSpPr>
          <p:cNvPr id="35891" name="Rectangle 7"/>
          <p:cNvSpPr>
            <a:spLocks noChangeArrowheads="1"/>
          </p:cNvSpPr>
          <p:nvPr/>
        </p:nvSpPr>
        <p:spPr bwMode="auto">
          <a:xfrm>
            <a:off x="6215737" y="4620310"/>
            <a:ext cx="177800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latin typeface="Arial" pitchFamily="34" charset="0"/>
                <a:cs typeface="Arial" pitchFamily="34" charset="0"/>
              </a:rPr>
              <a:t>Findings on alterations</a:t>
            </a:r>
          </a:p>
        </p:txBody>
      </p:sp>
      <p:sp>
        <p:nvSpPr>
          <p:cNvPr id="35892" name="Line 8"/>
          <p:cNvSpPr>
            <a:spLocks noChangeShapeType="1"/>
          </p:cNvSpPr>
          <p:nvPr/>
        </p:nvSpPr>
        <p:spPr bwMode="auto">
          <a:xfrm>
            <a:off x="6103938" y="4273550"/>
            <a:ext cx="0" cy="5334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93" name="Line 9"/>
          <p:cNvSpPr>
            <a:spLocks noChangeShapeType="1"/>
          </p:cNvSpPr>
          <p:nvPr/>
        </p:nvSpPr>
        <p:spPr bwMode="auto">
          <a:xfrm>
            <a:off x="6111477" y="4267199"/>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94" name="Line 10"/>
          <p:cNvSpPr>
            <a:spLocks noChangeShapeType="1"/>
          </p:cNvSpPr>
          <p:nvPr/>
        </p:nvSpPr>
        <p:spPr bwMode="auto">
          <a:xfrm flipV="1">
            <a:off x="6096000" y="4806949"/>
            <a:ext cx="122238" cy="18941"/>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81" name="Rectangle 12"/>
          <p:cNvSpPr>
            <a:spLocks noChangeArrowheads="1"/>
          </p:cNvSpPr>
          <p:nvPr/>
        </p:nvSpPr>
        <p:spPr bwMode="auto">
          <a:xfrm>
            <a:off x="794010" y="3108784"/>
            <a:ext cx="1723550"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Source models</a:t>
            </a:r>
          </a:p>
        </p:txBody>
      </p:sp>
      <p:sp>
        <p:nvSpPr>
          <p:cNvPr id="35882" name="Rectangle 13"/>
          <p:cNvSpPr>
            <a:spLocks noChangeArrowheads="1"/>
          </p:cNvSpPr>
          <p:nvPr/>
        </p:nvSpPr>
        <p:spPr bwMode="auto">
          <a:xfrm>
            <a:off x="794010" y="3586375"/>
            <a:ext cx="2089130" cy="369332"/>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Receptor models</a:t>
            </a:r>
          </a:p>
        </p:txBody>
      </p:sp>
      <p:sp>
        <p:nvSpPr>
          <p:cNvPr id="35884" name="Rectangle 15"/>
          <p:cNvSpPr>
            <a:spLocks noChangeArrowheads="1"/>
          </p:cNvSpPr>
          <p:nvPr/>
        </p:nvSpPr>
        <p:spPr bwMode="auto">
          <a:xfrm>
            <a:off x="396153" y="1488156"/>
            <a:ext cx="1551320" cy="338554"/>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600" dirty="0">
                <a:latin typeface="Arial" pitchFamily="34" charset="0"/>
                <a:cs typeface="Arial" pitchFamily="34" charset="0"/>
              </a:rPr>
              <a:t>Meteorological</a:t>
            </a:r>
          </a:p>
        </p:txBody>
      </p:sp>
      <p:sp>
        <p:nvSpPr>
          <p:cNvPr id="35888" name="Line 19"/>
          <p:cNvSpPr>
            <a:spLocks noChangeShapeType="1"/>
          </p:cNvSpPr>
          <p:nvPr/>
        </p:nvSpPr>
        <p:spPr bwMode="auto">
          <a:xfrm flipH="1" flipV="1">
            <a:off x="3779105" y="2485045"/>
            <a:ext cx="216958" cy="13198"/>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89" name="Line 20"/>
          <p:cNvSpPr>
            <a:spLocks noChangeShapeType="1"/>
          </p:cNvSpPr>
          <p:nvPr/>
        </p:nvSpPr>
        <p:spPr bwMode="auto">
          <a:xfrm flipH="1">
            <a:off x="3779105" y="1755348"/>
            <a:ext cx="228600" cy="9525"/>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9" name="Rectangle 28"/>
          <p:cNvSpPr>
            <a:spLocks noChangeArrowheads="1"/>
          </p:cNvSpPr>
          <p:nvPr/>
        </p:nvSpPr>
        <p:spPr bwMode="auto">
          <a:xfrm>
            <a:off x="1183542" y="4195346"/>
            <a:ext cx="1544012" cy="1200329"/>
          </a:xfrm>
          <a:prstGeom prst="rect">
            <a:avLst/>
          </a:prstGeom>
          <a:solidFill>
            <a:schemeClr val="bg1"/>
          </a:solidFill>
          <a:ln w="25400" algn="ctr">
            <a:solidFill>
              <a:srgbClr val="003399"/>
            </a:solidFill>
            <a:miter lim="800000"/>
            <a:headEnd/>
            <a:tailEnd/>
          </a:ln>
          <a:effectLst/>
          <a:extLst/>
        </p:spPr>
        <p:txBody>
          <a:bodyPr wrap="none" anchor="ctr">
            <a:spAutoFit/>
          </a:bodyPr>
          <a:lstStyle/>
          <a:p>
            <a:r>
              <a:rPr lang="en-US" dirty="0">
                <a:latin typeface="Arial" pitchFamily="34" charset="0"/>
                <a:cs typeface="Arial" pitchFamily="34" charset="0"/>
              </a:rPr>
              <a:t>Composition</a:t>
            </a:r>
          </a:p>
          <a:p>
            <a:r>
              <a:rPr lang="en-US" dirty="0">
                <a:latin typeface="Arial" pitchFamily="34" charset="0"/>
                <a:cs typeface="Arial" pitchFamily="34" charset="0"/>
              </a:rPr>
              <a:t>Gaseous</a:t>
            </a:r>
          </a:p>
          <a:p>
            <a:r>
              <a:rPr lang="en-US" dirty="0">
                <a:latin typeface="Arial" pitchFamily="34" charset="0"/>
                <a:cs typeface="Arial" pitchFamily="34" charset="0"/>
              </a:rPr>
              <a:t>Elemental</a:t>
            </a:r>
          </a:p>
          <a:p>
            <a:r>
              <a:rPr lang="en-US" dirty="0">
                <a:latin typeface="Arial" pitchFamily="34" charset="0"/>
                <a:cs typeface="Arial" pitchFamily="34" charset="0"/>
              </a:rPr>
              <a:t>Mineralogical</a:t>
            </a:r>
          </a:p>
        </p:txBody>
      </p:sp>
      <p:sp>
        <p:nvSpPr>
          <p:cNvPr id="35871" name="Rectangle 30"/>
          <p:cNvSpPr>
            <a:spLocks noChangeArrowheads="1"/>
          </p:cNvSpPr>
          <p:nvPr/>
        </p:nvSpPr>
        <p:spPr bwMode="auto">
          <a:xfrm>
            <a:off x="729003" y="5445303"/>
            <a:ext cx="2144189" cy="646331"/>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Mass concentration</a:t>
            </a:r>
          </a:p>
        </p:txBody>
      </p:sp>
      <p:sp>
        <p:nvSpPr>
          <p:cNvPr id="35872" name="Line 31"/>
          <p:cNvSpPr>
            <a:spLocks noChangeShapeType="1"/>
          </p:cNvSpPr>
          <p:nvPr/>
        </p:nvSpPr>
        <p:spPr bwMode="auto">
          <a:xfrm flipH="1">
            <a:off x="2727554" y="4774721"/>
            <a:ext cx="300440" cy="5227"/>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3" name="Line 32"/>
          <p:cNvSpPr>
            <a:spLocks noChangeShapeType="1"/>
          </p:cNvSpPr>
          <p:nvPr/>
        </p:nvSpPr>
        <p:spPr bwMode="auto">
          <a:xfrm flipH="1">
            <a:off x="2996876" y="4787730"/>
            <a:ext cx="142875"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4" name="Line 33"/>
          <p:cNvSpPr>
            <a:spLocks noChangeShapeType="1"/>
          </p:cNvSpPr>
          <p:nvPr/>
        </p:nvSpPr>
        <p:spPr bwMode="auto">
          <a:xfrm flipH="1">
            <a:off x="2842448" y="5768468"/>
            <a:ext cx="160337" cy="1"/>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5" name="Line 34"/>
          <p:cNvSpPr>
            <a:spLocks noChangeShapeType="1"/>
          </p:cNvSpPr>
          <p:nvPr/>
        </p:nvSpPr>
        <p:spPr bwMode="auto">
          <a:xfrm flipH="1">
            <a:off x="2996876" y="4795510"/>
            <a:ext cx="0" cy="972958"/>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50" name="Rectangle 35"/>
          <p:cNvSpPr>
            <a:spLocks noChangeArrowheads="1"/>
          </p:cNvSpPr>
          <p:nvPr/>
        </p:nvSpPr>
        <p:spPr bwMode="auto">
          <a:xfrm>
            <a:off x="2055097" y="2259456"/>
            <a:ext cx="1724008" cy="646331"/>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Source apportionment</a:t>
            </a:r>
          </a:p>
        </p:txBody>
      </p:sp>
      <p:sp>
        <p:nvSpPr>
          <p:cNvPr id="35867" name="Rectangle 37"/>
          <p:cNvSpPr>
            <a:spLocks noChangeArrowheads="1"/>
          </p:cNvSpPr>
          <p:nvPr/>
        </p:nvSpPr>
        <p:spPr bwMode="auto">
          <a:xfrm>
            <a:off x="3465973" y="3310732"/>
            <a:ext cx="1774845"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Facts gathering</a:t>
            </a:r>
          </a:p>
        </p:txBody>
      </p:sp>
      <p:sp>
        <p:nvSpPr>
          <p:cNvPr id="35862" name="Rectangle 40"/>
          <p:cNvSpPr>
            <a:spLocks noChangeArrowheads="1"/>
          </p:cNvSpPr>
          <p:nvPr/>
        </p:nvSpPr>
        <p:spPr bwMode="auto">
          <a:xfrm>
            <a:off x="4633023" y="2025720"/>
            <a:ext cx="2941832"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Interpretation / conclusions</a:t>
            </a:r>
          </a:p>
        </p:txBody>
      </p:sp>
      <p:sp>
        <p:nvSpPr>
          <p:cNvPr id="35863" name="Line 41"/>
          <p:cNvSpPr>
            <a:spLocks noChangeShapeType="1"/>
          </p:cNvSpPr>
          <p:nvPr/>
        </p:nvSpPr>
        <p:spPr bwMode="auto">
          <a:xfrm flipV="1">
            <a:off x="6172200" y="2400300"/>
            <a:ext cx="0" cy="61200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5" name="Line 43"/>
          <p:cNvSpPr>
            <a:spLocks noChangeShapeType="1"/>
          </p:cNvSpPr>
          <p:nvPr/>
        </p:nvSpPr>
        <p:spPr bwMode="auto">
          <a:xfrm flipV="1">
            <a:off x="8001000" y="2686050"/>
            <a:ext cx="0" cy="3048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6" name="Line 44"/>
          <p:cNvSpPr>
            <a:spLocks noChangeShapeType="1"/>
          </p:cNvSpPr>
          <p:nvPr/>
        </p:nvSpPr>
        <p:spPr bwMode="auto">
          <a:xfrm>
            <a:off x="4191000" y="2667000"/>
            <a:ext cx="381000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1" name="Line 47"/>
          <p:cNvSpPr>
            <a:spLocks noChangeShapeType="1"/>
          </p:cNvSpPr>
          <p:nvPr/>
        </p:nvSpPr>
        <p:spPr bwMode="auto">
          <a:xfrm flipH="1" flipV="1">
            <a:off x="6108700" y="3644215"/>
            <a:ext cx="0" cy="622985"/>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58" name="Rectangle 49"/>
          <p:cNvSpPr>
            <a:spLocks noChangeArrowheads="1"/>
          </p:cNvSpPr>
          <p:nvPr/>
        </p:nvSpPr>
        <p:spPr bwMode="auto">
          <a:xfrm>
            <a:off x="3161480" y="4483783"/>
            <a:ext cx="180975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Laboratory characterization</a:t>
            </a:r>
          </a:p>
        </p:txBody>
      </p:sp>
      <p:sp>
        <p:nvSpPr>
          <p:cNvPr id="35856" name="Rectangle 52"/>
          <p:cNvSpPr>
            <a:spLocks noChangeArrowheads="1"/>
          </p:cNvSpPr>
          <p:nvPr/>
        </p:nvSpPr>
        <p:spPr bwMode="auto">
          <a:xfrm>
            <a:off x="2060917" y="1430098"/>
            <a:ext cx="1718188" cy="646331"/>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Transport Modeling</a:t>
            </a:r>
          </a:p>
        </p:txBody>
      </p:sp>
      <p:sp>
        <p:nvSpPr>
          <p:cNvPr id="55" name="Line 41"/>
          <p:cNvSpPr>
            <a:spLocks noChangeShapeType="1"/>
          </p:cNvSpPr>
          <p:nvPr/>
        </p:nvSpPr>
        <p:spPr bwMode="auto">
          <a:xfrm flipV="1">
            <a:off x="6172200" y="1808729"/>
            <a:ext cx="0" cy="21600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6" name="Rectangle 3"/>
          <p:cNvSpPr>
            <a:spLocks noChangeArrowheads="1"/>
          </p:cNvSpPr>
          <p:nvPr/>
        </p:nvSpPr>
        <p:spPr bwMode="auto">
          <a:xfrm>
            <a:off x="7126288" y="2987567"/>
            <a:ext cx="1694302"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Environmental</a:t>
            </a:r>
          </a:p>
          <a:p>
            <a:r>
              <a:rPr lang="en-US" dirty="0">
                <a:latin typeface="Arial" pitchFamily="34" charset="0"/>
                <a:cs typeface="Arial" pitchFamily="34" charset="0"/>
              </a:rPr>
              <a:t>Legislation</a:t>
            </a:r>
          </a:p>
        </p:txBody>
      </p:sp>
      <p:sp>
        <p:nvSpPr>
          <p:cNvPr id="57" name="Line 44"/>
          <p:cNvSpPr>
            <a:spLocks noChangeShapeType="1"/>
          </p:cNvSpPr>
          <p:nvPr/>
        </p:nvSpPr>
        <p:spPr bwMode="auto">
          <a:xfrm>
            <a:off x="6858000" y="1504950"/>
            <a:ext cx="160254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8" name="Line 41"/>
          <p:cNvSpPr>
            <a:spLocks noChangeShapeType="1"/>
          </p:cNvSpPr>
          <p:nvPr/>
        </p:nvSpPr>
        <p:spPr bwMode="auto">
          <a:xfrm>
            <a:off x="8460540" y="1504950"/>
            <a:ext cx="36005" cy="1482616"/>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3" name="Straight Connector 2"/>
          <p:cNvCxnSpPr>
            <a:stCxn id="35866" idx="0"/>
          </p:cNvCxnSpPr>
          <p:nvPr/>
        </p:nvCxnSpPr>
        <p:spPr bwMode="auto">
          <a:xfrm>
            <a:off x="4191000" y="2667000"/>
            <a:ext cx="0" cy="643732"/>
          </a:xfrm>
          <a:prstGeom prst="line">
            <a:avLst/>
          </a:prstGeom>
          <a:solidFill>
            <a:schemeClr val="accent1"/>
          </a:solidFill>
          <a:ln w="19050"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4191000" y="3680064"/>
            <a:ext cx="0" cy="838448"/>
          </a:xfrm>
          <a:prstGeom prst="straightConnector1">
            <a:avLst/>
          </a:prstGeom>
          <a:solidFill>
            <a:schemeClr val="accent1"/>
          </a:solidFill>
          <a:ln w="19050"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a:stCxn id="35889" idx="0"/>
          </p:cNvCxnSpPr>
          <p:nvPr/>
        </p:nvCxnSpPr>
        <p:spPr bwMode="auto">
          <a:xfrm flipH="1">
            <a:off x="3996063" y="1755348"/>
            <a:ext cx="11642" cy="729697"/>
          </a:xfrm>
          <a:prstGeom prst="line">
            <a:avLst/>
          </a:prstGeom>
          <a:solidFill>
            <a:schemeClr val="accent1"/>
          </a:solidFill>
          <a:ln w="1905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Line 8"/>
          <p:cNvSpPr>
            <a:spLocks noChangeShapeType="1"/>
          </p:cNvSpPr>
          <p:nvPr/>
        </p:nvSpPr>
        <p:spPr bwMode="auto">
          <a:xfrm flipH="1">
            <a:off x="656556" y="2686051"/>
            <a:ext cx="6964" cy="1094332"/>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2" name="Line 9"/>
          <p:cNvSpPr>
            <a:spLocks noChangeShapeType="1"/>
          </p:cNvSpPr>
          <p:nvPr/>
        </p:nvSpPr>
        <p:spPr bwMode="auto">
          <a:xfrm>
            <a:off x="649592" y="3268730"/>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4" name="Line 9"/>
          <p:cNvSpPr>
            <a:spLocks noChangeShapeType="1"/>
          </p:cNvSpPr>
          <p:nvPr/>
        </p:nvSpPr>
        <p:spPr bwMode="auto">
          <a:xfrm>
            <a:off x="637848" y="3774033"/>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9" name="Line 47"/>
          <p:cNvSpPr>
            <a:spLocks noChangeShapeType="1"/>
          </p:cNvSpPr>
          <p:nvPr/>
        </p:nvSpPr>
        <p:spPr bwMode="auto">
          <a:xfrm flipV="1">
            <a:off x="649592" y="2666999"/>
            <a:ext cx="1411324" cy="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1" name="Line 9"/>
          <p:cNvSpPr>
            <a:spLocks noChangeShapeType="1"/>
          </p:cNvSpPr>
          <p:nvPr/>
        </p:nvSpPr>
        <p:spPr bwMode="auto">
          <a:xfrm>
            <a:off x="402531" y="5649911"/>
            <a:ext cx="312944"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9" name="Straight Connector 8"/>
          <p:cNvCxnSpPr/>
          <p:nvPr/>
        </p:nvCxnSpPr>
        <p:spPr bwMode="auto">
          <a:xfrm flipH="1">
            <a:off x="409205" y="2024729"/>
            <a:ext cx="24499" cy="3625182"/>
          </a:xfrm>
          <a:prstGeom prst="line">
            <a:avLst/>
          </a:prstGeom>
          <a:solidFill>
            <a:schemeClr val="accent1"/>
          </a:solidFill>
          <a:ln w="1905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Line 47"/>
          <p:cNvSpPr>
            <a:spLocks noChangeShapeType="1"/>
          </p:cNvSpPr>
          <p:nvPr/>
        </p:nvSpPr>
        <p:spPr bwMode="auto">
          <a:xfrm>
            <a:off x="433703" y="2024728"/>
            <a:ext cx="1621393" cy="991"/>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3" name="Line 47"/>
          <p:cNvSpPr>
            <a:spLocks noChangeShapeType="1"/>
          </p:cNvSpPr>
          <p:nvPr/>
        </p:nvSpPr>
        <p:spPr bwMode="auto">
          <a:xfrm>
            <a:off x="1947474" y="1657433"/>
            <a:ext cx="113444" cy="991"/>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4" name="Line 47"/>
          <p:cNvSpPr>
            <a:spLocks noChangeShapeType="1"/>
          </p:cNvSpPr>
          <p:nvPr/>
        </p:nvSpPr>
        <p:spPr bwMode="auto">
          <a:xfrm flipV="1">
            <a:off x="4024791" y="2210386"/>
            <a:ext cx="595445" cy="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11" name="Straight Arrow Connector 10"/>
          <p:cNvCxnSpPr/>
          <p:nvPr/>
        </p:nvCxnSpPr>
        <p:spPr bwMode="auto">
          <a:xfrm>
            <a:off x="5076070" y="3666750"/>
            <a:ext cx="0" cy="2101718"/>
          </a:xfrm>
          <a:prstGeom prst="straightConnector1">
            <a:avLst/>
          </a:prstGeom>
          <a:solidFill>
            <a:schemeClr val="accent1"/>
          </a:solidFill>
          <a:ln w="19050" cap="flat" cmpd="sng" algn="ctr">
            <a:solidFill>
              <a:srgbClr val="000099"/>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49"/>
          <p:cNvSpPr>
            <a:spLocks noChangeArrowheads="1"/>
          </p:cNvSpPr>
          <p:nvPr/>
        </p:nvSpPr>
        <p:spPr bwMode="auto">
          <a:xfrm>
            <a:off x="4441825" y="5777331"/>
            <a:ext cx="1268490"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Other</a:t>
            </a:r>
          </a:p>
        </p:txBody>
      </p:sp>
      <p:sp>
        <p:nvSpPr>
          <p:cNvPr id="48" name="Line 47"/>
          <p:cNvSpPr>
            <a:spLocks noChangeShapeType="1"/>
          </p:cNvSpPr>
          <p:nvPr/>
        </p:nvSpPr>
        <p:spPr bwMode="auto">
          <a:xfrm flipH="1" flipV="1">
            <a:off x="1947473" y="3932845"/>
            <a:ext cx="0" cy="311493"/>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49" name="Slide Number">
            <a:extLst>
              <a:ext uri="{FF2B5EF4-FFF2-40B4-BE49-F238E27FC236}">
                <a16:creationId xmlns:a16="http://schemas.microsoft.com/office/drawing/2014/main" id="{40D6DDA1-E9E0-4B6F-85BA-B416BD5F8A4E}"/>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14</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41856758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311848" y="260560"/>
            <a:ext cx="8642350" cy="633412"/>
          </a:xfrm>
          <a:noFill/>
          <a:extLst>
            <a:ext uri="{91240B29-F687-4F45-9708-019B960494DF}">
              <a14:hiddenLine xmlns:a14="http://schemas.microsoft.com/office/drawing/2010/main" w="9525" algn="ctr">
                <a:solidFill>
                  <a:schemeClr val="tx1"/>
                </a:solidFill>
                <a:miter lim="800000"/>
                <a:headEnd/>
                <a:tailEnd/>
              </a14:hiddenLine>
            </a:ext>
          </a:extLst>
        </p:spPr>
        <p:txBody>
          <a:bodyPr anchor="b"/>
          <a:lstStyle/>
          <a:p>
            <a:r>
              <a:rPr lang="en-US" sz="2600" b="1" dirty="0"/>
              <a:t>Airborne particulate matter characterization</a:t>
            </a:r>
            <a:endParaRPr lang="es-ES" sz="2600" b="1" dirty="0"/>
          </a:p>
        </p:txBody>
      </p:sp>
      <p:sp>
        <p:nvSpPr>
          <p:cNvPr id="149507" name="Rectangle 3"/>
          <p:cNvSpPr>
            <a:spLocks noChangeArrowheads="1"/>
          </p:cNvSpPr>
          <p:nvPr/>
        </p:nvSpPr>
        <p:spPr bwMode="auto">
          <a:xfrm>
            <a:off x="5384800" y="2997884"/>
            <a:ext cx="147320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Risk assessment</a:t>
            </a:r>
          </a:p>
        </p:txBody>
      </p:sp>
      <p:sp>
        <p:nvSpPr>
          <p:cNvPr id="149508" name="Rectangle 4"/>
          <p:cNvSpPr>
            <a:spLocks noChangeArrowheads="1"/>
          </p:cNvSpPr>
          <p:nvPr/>
        </p:nvSpPr>
        <p:spPr bwMode="auto">
          <a:xfrm>
            <a:off x="5384800" y="1181785"/>
            <a:ext cx="1438275"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latin typeface="Arial" pitchFamily="34" charset="0"/>
                <a:cs typeface="Arial" pitchFamily="34" charset="0"/>
              </a:rPr>
              <a:t>New knowledge</a:t>
            </a:r>
          </a:p>
        </p:txBody>
      </p:sp>
      <p:sp>
        <p:nvSpPr>
          <p:cNvPr id="35890" name="Rectangle 6"/>
          <p:cNvSpPr>
            <a:spLocks noChangeArrowheads="1"/>
          </p:cNvSpPr>
          <p:nvPr/>
        </p:nvSpPr>
        <p:spPr bwMode="auto">
          <a:xfrm>
            <a:off x="6242726" y="3872181"/>
            <a:ext cx="1575162"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Toxicology</a:t>
            </a:r>
          </a:p>
          <a:p>
            <a:r>
              <a:rPr lang="en-US" dirty="0">
                <a:latin typeface="Arial" pitchFamily="34" charset="0"/>
                <a:cs typeface="Arial" pitchFamily="34" charset="0"/>
              </a:rPr>
              <a:t>studies</a:t>
            </a:r>
          </a:p>
        </p:txBody>
      </p:sp>
      <p:sp>
        <p:nvSpPr>
          <p:cNvPr id="35891" name="Rectangle 7"/>
          <p:cNvSpPr>
            <a:spLocks noChangeArrowheads="1"/>
          </p:cNvSpPr>
          <p:nvPr/>
        </p:nvSpPr>
        <p:spPr bwMode="auto">
          <a:xfrm>
            <a:off x="6215737" y="4620310"/>
            <a:ext cx="177800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latin typeface="Arial" pitchFamily="34" charset="0"/>
                <a:cs typeface="Arial" pitchFamily="34" charset="0"/>
              </a:rPr>
              <a:t>Findings on alterations</a:t>
            </a:r>
          </a:p>
        </p:txBody>
      </p:sp>
      <p:sp>
        <p:nvSpPr>
          <p:cNvPr id="35892" name="Line 8"/>
          <p:cNvSpPr>
            <a:spLocks noChangeShapeType="1"/>
          </p:cNvSpPr>
          <p:nvPr/>
        </p:nvSpPr>
        <p:spPr bwMode="auto">
          <a:xfrm>
            <a:off x="6103938" y="4273550"/>
            <a:ext cx="0" cy="5334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93" name="Line 9"/>
          <p:cNvSpPr>
            <a:spLocks noChangeShapeType="1"/>
          </p:cNvSpPr>
          <p:nvPr/>
        </p:nvSpPr>
        <p:spPr bwMode="auto">
          <a:xfrm>
            <a:off x="6111477" y="4267199"/>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94" name="Line 10"/>
          <p:cNvSpPr>
            <a:spLocks noChangeShapeType="1"/>
          </p:cNvSpPr>
          <p:nvPr/>
        </p:nvSpPr>
        <p:spPr bwMode="auto">
          <a:xfrm flipV="1">
            <a:off x="6096000" y="4806949"/>
            <a:ext cx="122238" cy="18941"/>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81" name="Rectangle 12"/>
          <p:cNvSpPr>
            <a:spLocks noChangeArrowheads="1"/>
          </p:cNvSpPr>
          <p:nvPr/>
        </p:nvSpPr>
        <p:spPr bwMode="auto">
          <a:xfrm>
            <a:off x="794010" y="3108784"/>
            <a:ext cx="1723550"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Source models</a:t>
            </a:r>
          </a:p>
        </p:txBody>
      </p:sp>
      <p:sp>
        <p:nvSpPr>
          <p:cNvPr id="35882" name="Rectangle 13"/>
          <p:cNvSpPr>
            <a:spLocks noChangeArrowheads="1"/>
          </p:cNvSpPr>
          <p:nvPr/>
        </p:nvSpPr>
        <p:spPr bwMode="auto">
          <a:xfrm>
            <a:off x="794010" y="3586375"/>
            <a:ext cx="2089130" cy="369332"/>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Receptor models</a:t>
            </a:r>
          </a:p>
        </p:txBody>
      </p:sp>
      <p:sp>
        <p:nvSpPr>
          <p:cNvPr id="35884" name="Rectangle 15"/>
          <p:cNvSpPr>
            <a:spLocks noChangeArrowheads="1"/>
          </p:cNvSpPr>
          <p:nvPr/>
        </p:nvSpPr>
        <p:spPr bwMode="auto">
          <a:xfrm>
            <a:off x="396153" y="1488156"/>
            <a:ext cx="1551320" cy="338554"/>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600" dirty="0">
                <a:latin typeface="Arial" pitchFamily="34" charset="0"/>
                <a:cs typeface="Arial" pitchFamily="34" charset="0"/>
              </a:rPr>
              <a:t>Meteorological</a:t>
            </a:r>
          </a:p>
        </p:txBody>
      </p:sp>
      <p:sp>
        <p:nvSpPr>
          <p:cNvPr id="35888" name="Line 19"/>
          <p:cNvSpPr>
            <a:spLocks noChangeShapeType="1"/>
          </p:cNvSpPr>
          <p:nvPr/>
        </p:nvSpPr>
        <p:spPr bwMode="auto">
          <a:xfrm flipH="1" flipV="1">
            <a:off x="3779105" y="2485045"/>
            <a:ext cx="216958" cy="13198"/>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89" name="Line 20"/>
          <p:cNvSpPr>
            <a:spLocks noChangeShapeType="1"/>
          </p:cNvSpPr>
          <p:nvPr/>
        </p:nvSpPr>
        <p:spPr bwMode="auto">
          <a:xfrm flipH="1">
            <a:off x="3779105" y="1755348"/>
            <a:ext cx="228600" cy="9525"/>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9" name="Rectangle 28"/>
          <p:cNvSpPr>
            <a:spLocks noChangeArrowheads="1"/>
          </p:cNvSpPr>
          <p:nvPr/>
        </p:nvSpPr>
        <p:spPr bwMode="auto">
          <a:xfrm>
            <a:off x="1183542" y="4195346"/>
            <a:ext cx="1544012" cy="1200329"/>
          </a:xfrm>
          <a:prstGeom prst="rect">
            <a:avLst/>
          </a:prstGeom>
          <a:solidFill>
            <a:schemeClr val="accent5">
              <a:lumMod val="90000"/>
            </a:schemeClr>
          </a:solidFill>
          <a:ln w="25400" algn="ctr">
            <a:solidFill>
              <a:srgbClr val="003399"/>
            </a:solidFill>
            <a:miter lim="800000"/>
            <a:headEnd/>
            <a:tailEnd/>
          </a:ln>
          <a:effectLst/>
          <a:extLst/>
        </p:spPr>
        <p:txBody>
          <a:bodyPr wrap="none" anchor="ctr">
            <a:spAutoFit/>
          </a:bodyPr>
          <a:lstStyle/>
          <a:p>
            <a:r>
              <a:rPr lang="en-US" dirty="0">
                <a:latin typeface="Arial" pitchFamily="34" charset="0"/>
                <a:cs typeface="Arial" pitchFamily="34" charset="0"/>
              </a:rPr>
              <a:t>Composition</a:t>
            </a:r>
          </a:p>
          <a:p>
            <a:r>
              <a:rPr lang="en-US" dirty="0">
                <a:latin typeface="Arial" pitchFamily="34" charset="0"/>
                <a:cs typeface="Arial" pitchFamily="34" charset="0"/>
              </a:rPr>
              <a:t>Gaseous</a:t>
            </a:r>
          </a:p>
          <a:p>
            <a:r>
              <a:rPr lang="en-US" dirty="0">
                <a:latin typeface="Arial" pitchFamily="34" charset="0"/>
                <a:cs typeface="Arial" pitchFamily="34" charset="0"/>
              </a:rPr>
              <a:t>Elemental</a:t>
            </a:r>
          </a:p>
          <a:p>
            <a:r>
              <a:rPr lang="en-US" dirty="0">
                <a:latin typeface="Arial" pitchFamily="34" charset="0"/>
                <a:cs typeface="Arial" pitchFamily="34" charset="0"/>
              </a:rPr>
              <a:t>Mineralogical</a:t>
            </a:r>
          </a:p>
        </p:txBody>
      </p:sp>
      <p:sp>
        <p:nvSpPr>
          <p:cNvPr id="35871" name="Rectangle 30"/>
          <p:cNvSpPr>
            <a:spLocks noChangeArrowheads="1"/>
          </p:cNvSpPr>
          <p:nvPr/>
        </p:nvSpPr>
        <p:spPr bwMode="auto">
          <a:xfrm>
            <a:off x="729003" y="5445303"/>
            <a:ext cx="2144189" cy="646331"/>
          </a:xfrm>
          <a:prstGeom prst="rect">
            <a:avLst/>
          </a:prstGeom>
          <a:solidFill>
            <a:schemeClr val="accent5">
              <a:lumMod val="90000"/>
            </a:schemeClr>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Mass concentration</a:t>
            </a:r>
          </a:p>
        </p:txBody>
      </p:sp>
      <p:sp>
        <p:nvSpPr>
          <p:cNvPr id="35872" name="Line 31"/>
          <p:cNvSpPr>
            <a:spLocks noChangeShapeType="1"/>
          </p:cNvSpPr>
          <p:nvPr/>
        </p:nvSpPr>
        <p:spPr bwMode="auto">
          <a:xfrm flipH="1">
            <a:off x="2727554" y="4774721"/>
            <a:ext cx="300440" cy="5227"/>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3" name="Line 32"/>
          <p:cNvSpPr>
            <a:spLocks noChangeShapeType="1"/>
          </p:cNvSpPr>
          <p:nvPr/>
        </p:nvSpPr>
        <p:spPr bwMode="auto">
          <a:xfrm flipH="1">
            <a:off x="2996876" y="4787730"/>
            <a:ext cx="142875"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4" name="Line 33"/>
          <p:cNvSpPr>
            <a:spLocks noChangeShapeType="1"/>
          </p:cNvSpPr>
          <p:nvPr/>
        </p:nvSpPr>
        <p:spPr bwMode="auto">
          <a:xfrm flipH="1">
            <a:off x="2842448" y="5768468"/>
            <a:ext cx="160337" cy="1"/>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5" name="Line 34"/>
          <p:cNvSpPr>
            <a:spLocks noChangeShapeType="1"/>
          </p:cNvSpPr>
          <p:nvPr/>
        </p:nvSpPr>
        <p:spPr bwMode="auto">
          <a:xfrm flipH="1">
            <a:off x="2996876" y="4795510"/>
            <a:ext cx="0" cy="972958"/>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50" name="Rectangle 35"/>
          <p:cNvSpPr>
            <a:spLocks noChangeArrowheads="1"/>
          </p:cNvSpPr>
          <p:nvPr/>
        </p:nvSpPr>
        <p:spPr bwMode="auto">
          <a:xfrm>
            <a:off x="2055097" y="2259456"/>
            <a:ext cx="1724008" cy="646331"/>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Source apportionment</a:t>
            </a:r>
          </a:p>
        </p:txBody>
      </p:sp>
      <p:sp>
        <p:nvSpPr>
          <p:cNvPr id="35867" name="Rectangle 37"/>
          <p:cNvSpPr>
            <a:spLocks noChangeArrowheads="1"/>
          </p:cNvSpPr>
          <p:nvPr/>
        </p:nvSpPr>
        <p:spPr bwMode="auto">
          <a:xfrm>
            <a:off x="3465973" y="3310732"/>
            <a:ext cx="1774845"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Facts gathering</a:t>
            </a:r>
          </a:p>
        </p:txBody>
      </p:sp>
      <p:sp>
        <p:nvSpPr>
          <p:cNvPr id="35862" name="Rectangle 40"/>
          <p:cNvSpPr>
            <a:spLocks noChangeArrowheads="1"/>
          </p:cNvSpPr>
          <p:nvPr/>
        </p:nvSpPr>
        <p:spPr bwMode="auto">
          <a:xfrm>
            <a:off x="4633023" y="2025720"/>
            <a:ext cx="2941832"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Interpretation / conclusions</a:t>
            </a:r>
          </a:p>
        </p:txBody>
      </p:sp>
      <p:sp>
        <p:nvSpPr>
          <p:cNvPr id="35863" name="Line 41"/>
          <p:cNvSpPr>
            <a:spLocks noChangeShapeType="1"/>
          </p:cNvSpPr>
          <p:nvPr/>
        </p:nvSpPr>
        <p:spPr bwMode="auto">
          <a:xfrm flipV="1">
            <a:off x="6172200" y="2400300"/>
            <a:ext cx="0" cy="61200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5" name="Line 43"/>
          <p:cNvSpPr>
            <a:spLocks noChangeShapeType="1"/>
          </p:cNvSpPr>
          <p:nvPr/>
        </p:nvSpPr>
        <p:spPr bwMode="auto">
          <a:xfrm flipV="1">
            <a:off x="8001000" y="2686050"/>
            <a:ext cx="0" cy="3048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6" name="Line 44"/>
          <p:cNvSpPr>
            <a:spLocks noChangeShapeType="1"/>
          </p:cNvSpPr>
          <p:nvPr/>
        </p:nvSpPr>
        <p:spPr bwMode="auto">
          <a:xfrm>
            <a:off x="4191000" y="2667000"/>
            <a:ext cx="381000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1" name="Line 47"/>
          <p:cNvSpPr>
            <a:spLocks noChangeShapeType="1"/>
          </p:cNvSpPr>
          <p:nvPr/>
        </p:nvSpPr>
        <p:spPr bwMode="auto">
          <a:xfrm flipH="1" flipV="1">
            <a:off x="6108700" y="3644215"/>
            <a:ext cx="0" cy="622985"/>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58" name="Rectangle 49"/>
          <p:cNvSpPr>
            <a:spLocks noChangeArrowheads="1"/>
          </p:cNvSpPr>
          <p:nvPr/>
        </p:nvSpPr>
        <p:spPr bwMode="auto">
          <a:xfrm>
            <a:off x="3161480" y="4483783"/>
            <a:ext cx="180975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Laboratory characterization</a:t>
            </a:r>
          </a:p>
        </p:txBody>
      </p:sp>
      <p:sp>
        <p:nvSpPr>
          <p:cNvPr id="35856" name="Rectangle 52"/>
          <p:cNvSpPr>
            <a:spLocks noChangeArrowheads="1"/>
          </p:cNvSpPr>
          <p:nvPr/>
        </p:nvSpPr>
        <p:spPr bwMode="auto">
          <a:xfrm>
            <a:off x="2060917" y="1430098"/>
            <a:ext cx="1718188" cy="646331"/>
          </a:xfrm>
          <a:prstGeom prst="rect">
            <a:avLst/>
          </a:prstGeom>
          <a:solidFill>
            <a:schemeClr val="bg1"/>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Transport Modeling</a:t>
            </a:r>
          </a:p>
        </p:txBody>
      </p:sp>
      <p:sp>
        <p:nvSpPr>
          <p:cNvPr id="55" name="Line 41"/>
          <p:cNvSpPr>
            <a:spLocks noChangeShapeType="1"/>
          </p:cNvSpPr>
          <p:nvPr/>
        </p:nvSpPr>
        <p:spPr bwMode="auto">
          <a:xfrm flipV="1">
            <a:off x="6172200" y="1808729"/>
            <a:ext cx="0" cy="21600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6" name="Rectangle 3"/>
          <p:cNvSpPr>
            <a:spLocks noChangeArrowheads="1"/>
          </p:cNvSpPr>
          <p:nvPr/>
        </p:nvSpPr>
        <p:spPr bwMode="auto">
          <a:xfrm>
            <a:off x="7126288" y="2987567"/>
            <a:ext cx="1694302"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Environmental</a:t>
            </a:r>
          </a:p>
          <a:p>
            <a:r>
              <a:rPr lang="en-US" dirty="0">
                <a:latin typeface="Arial" pitchFamily="34" charset="0"/>
                <a:cs typeface="Arial" pitchFamily="34" charset="0"/>
              </a:rPr>
              <a:t>Legislation</a:t>
            </a:r>
          </a:p>
        </p:txBody>
      </p:sp>
      <p:sp>
        <p:nvSpPr>
          <p:cNvPr id="57" name="Line 44"/>
          <p:cNvSpPr>
            <a:spLocks noChangeShapeType="1"/>
          </p:cNvSpPr>
          <p:nvPr/>
        </p:nvSpPr>
        <p:spPr bwMode="auto">
          <a:xfrm>
            <a:off x="6858000" y="1504950"/>
            <a:ext cx="160254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8" name="Line 41"/>
          <p:cNvSpPr>
            <a:spLocks noChangeShapeType="1"/>
          </p:cNvSpPr>
          <p:nvPr/>
        </p:nvSpPr>
        <p:spPr bwMode="auto">
          <a:xfrm>
            <a:off x="8460540" y="1504950"/>
            <a:ext cx="36005" cy="1482616"/>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3" name="Straight Connector 2"/>
          <p:cNvCxnSpPr>
            <a:stCxn id="35866" idx="0"/>
          </p:cNvCxnSpPr>
          <p:nvPr/>
        </p:nvCxnSpPr>
        <p:spPr bwMode="auto">
          <a:xfrm>
            <a:off x="4191000" y="2667000"/>
            <a:ext cx="0" cy="643732"/>
          </a:xfrm>
          <a:prstGeom prst="line">
            <a:avLst/>
          </a:prstGeom>
          <a:solidFill>
            <a:schemeClr val="accent1"/>
          </a:solidFill>
          <a:ln w="19050"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4191000" y="3680064"/>
            <a:ext cx="0" cy="838448"/>
          </a:xfrm>
          <a:prstGeom prst="straightConnector1">
            <a:avLst/>
          </a:prstGeom>
          <a:solidFill>
            <a:schemeClr val="accent1"/>
          </a:solidFill>
          <a:ln w="19050"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a:stCxn id="35889" idx="0"/>
          </p:cNvCxnSpPr>
          <p:nvPr/>
        </p:nvCxnSpPr>
        <p:spPr bwMode="auto">
          <a:xfrm flipH="1">
            <a:off x="3996063" y="1755348"/>
            <a:ext cx="11642" cy="729697"/>
          </a:xfrm>
          <a:prstGeom prst="line">
            <a:avLst/>
          </a:prstGeom>
          <a:solidFill>
            <a:schemeClr val="accent1"/>
          </a:solidFill>
          <a:ln w="1905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Line 8"/>
          <p:cNvSpPr>
            <a:spLocks noChangeShapeType="1"/>
          </p:cNvSpPr>
          <p:nvPr/>
        </p:nvSpPr>
        <p:spPr bwMode="auto">
          <a:xfrm flipH="1">
            <a:off x="656556" y="2686051"/>
            <a:ext cx="6964" cy="1094332"/>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2" name="Line 9"/>
          <p:cNvSpPr>
            <a:spLocks noChangeShapeType="1"/>
          </p:cNvSpPr>
          <p:nvPr/>
        </p:nvSpPr>
        <p:spPr bwMode="auto">
          <a:xfrm>
            <a:off x="649592" y="3268730"/>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4" name="Line 9"/>
          <p:cNvSpPr>
            <a:spLocks noChangeShapeType="1"/>
          </p:cNvSpPr>
          <p:nvPr/>
        </p:nvSpPr>
        <p:spPr bwMode="auto">
          <a:xfrm>
            <a:off x="637848" y="3774033"/>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9" name="Line 47"/>
          <p:cNvSpPr>
            <a:spLocks noChangeShapeType="1"/>
          </p:cNvSpPr>
          <p:nvPr/>
        </p:nvSpPr>
        <p:spPr bwMode="auto">
          <a:xfrm flipV="1">
            <a:off x="649592" y="2666999"/>
            <a:ext cx="1411324" cy="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1" name="Line 9"/>
          <p:cNvSpPr>
            <a:spLocks noChangeShapeType="1"/>
          </p:cNvSpPr>
          <p:nvPr/>
        </p:nvSpPr>
        <p:spPr bwMode="auto">
          <a:xfrm>
            <a:off x="402531" y="5649911"/>
            <a:ext cx="312944"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9" name="Straight Connector 8"/>
          <p:cNvCxnSpPr/>
          <p:nvPr/>
        </p:nvCxnSpPr>
        <p:spPr bwMode="auto">
          <a:xfrm flipH="1">
            <a:off x="409205" y="2024729"/>
            <a:ext cx="24499" cy="3625182"/>
          </a:xfrm>
          <a:prstGeom prst="line">
            <a:avLst/>
          </a:prstGeom>
          <a:solidFill>
            <a:schemeClr val="accent1"/>
          </a:solidFill>
          <a:ln w="1905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Line 47"/>
          <p:cNvSpPr>
            <a:spLocks noChangeShapeType="1"/>
          </p:cNvSpPr>
          <p:nvPr/>
        </p:nvSpPr>
        <p:spPr bwMode="auto">
          <a:xfrm>
            <a:off x="433703" y="2024728"/>
            <a:ext cx="1621393" cy="991"/>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3" name="Line 47"/>
          <p:cNvSpPr>
            <a:spLocks noChangeShapeType="1"/>
          </p:cNvSpPr>
          <p:nvPr/>
        </p:nvSpPr>
        <p:spPr bwMode="auto">
          <a:xfrm>
            <a:off x="1947474" y="1657433"/>
            <a:ext cx="113444" cy="991"/>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4" name="Line 47"/>
          <p:cNvSpPr>
            <a:spLocks noChangeShapeType="1"/>
          </p:cNvSpPr>
          <p:nvPr/>
        </p:nvSpPr>
        <p:spPr bwMode="auto">
          <a:xfrm flipV="1">
            <a:off x="4024791" y="2210386"/>
            <a:ext cx="595445" cy="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11" name="Straight Arrow Connector 10"/>
          <p:cNvCxnSpPr/>
          <p:nvPr/>
        </p:nvCxnSpPr>
        <p:spPr bwMode="auto">
          <a:xfrm>
            <a:off x="5076070" y="3666750"/>
            <a:ext cx="0" cy="2101718"/>
          </a:xfrm>
          <a:prstGeom prst="straightConnector1">
            <a:avLst/>
          </a:prstGeom>
          <a:solidFill>
            <a:schemeClr val="accent1"/>
          </a:solidFill>
          <a:ln w="19050" cap="flat" cmpd="sng" algn="ctr">
            <a:solidFill>
              <a:srgbClr val="000099"/>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49"/>
          <p:cNvSpPr>
            <a:spLocks noChangeArrowheads="1"/>
          </p:cNvSpPr>
          <p:nvPr/>
        </p:nvSpPr>
        <p:spPr bwMode="auto">
          <a:xfrm>
            <a:off x="4441825" y="5777331"/>
            <a:ext cx="1268490"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Other</a:t>
            </a:r>
          </a:p>
        </p:txBody>
      </p:sp>
      <p:sp>
        <p:nvSpPr>
          <p:cNvPr id="48" name="Line 47"/>
          <p:cNvSpPr>
            <a:spLocks noChangeShapeType="1"/>
          </p:cNvSpPr>
          <p:nvPr/>
        </p:nvSpPr>
        <p:spPr bwMode="auto">
          <a:xfrm flipH="1" flipV="1">
            <a:off x="1947473" y="3932845"/>
            <a:ext cx="0" cy="311493"/>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49" name="Slide Number">
            <a:extLst>
              <a:ext uri="{FF2B5EF4-FFF2-40B4-BE49-F238E27FC236}">
                <a16:creationId xmlns:a16="http://schemas.microsoft.com/office/drawing/2014/main" id="{4E24510F-8FA0-4068-A96A-FCC3A7C7A941}"/>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15</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8605856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311848" y="260560"/>
            <a:ext cx="8642350" cy="633412"/>
          </a:xfrm>
          <a:noFill/>
          <a:extLst>
            <a:ext uri="{91240B29-F687-4F45-9708-019B960494DF}">
              <a14:hiddenLine xmlns:a14="http://schemas.microsoft.com/office/drawing/2010/main" w="9525" algn="ctr">
                <a:solidFill>
                  <a:schemeClr val="tx1"/>
                </a:solidFill>
                <a:miter lim="800000"/>
                <a:headEnd/>
                <a:tailEnd/>
              </a14:hiddenLine>
            </a:ext>
          </a:extLst>
        </p:spPr>
        <p:txBody>
          <a:bodyPr anchor="b"/>
          <a:lstStyle/>
          <a:p>
            <a:r>
              <a:rPr lang="en-US" sz="2600" b="1" dirty="0"/>
              <a:t>Source apportionment and transport modelling… </a:t>
            </a:r>
            <a:endParaRPr lang="es-ES" sz="2600" b="1" dirty="0"/>
          </a:p>
        </p:txBody>
      </p:sp>
      <p:sp>
        <p:nvSpPr>
          <p:cNvPr id="149507" name="Rectangle 3"/>
          <p:cNvSpPr>
            <a:spLocks noChangeArrowheads="1"/>
          </p:cNvSpPr>
          <p:nvPr/>
        </p:nvSpPr>
        <p:spPr bwMode="auto">
          <a:xfrm>
            <a:off x="5384800" y="2997884"/>
            <a:ext cx="147320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Risk assessment</a:t>
            </a:r>
          </a:p>
        </p:txBody>
      </p:sp>
      <p:sp>
        <p:nvSpPr>
          <p:cNvPr id="149508" name="Rectangle 4"/>
          <p:cNvSpPr>
            <a:spLocks noChangeArrowheads="1"/>
          </p:cNvSpPr>
          <p:nvPr/>
        </p:nvSpPr>
        <p:spPr bwMode="auto">
          <a:xfrm>
            <a:off x="5384800" y="1181785"/>
            <a:ext cx="1438275"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latin typeface="Arial" pitchFamily="34" charset="0"/>
                <a:cs typeface="Arial" pitchFamily="34" charset="0"/>
              </a:rPr>
              <a:t>New knowledge</a:t>
            </a:r>
          </a:p>
        </p:txBody>
      </p:sp>
      <p:sp>
        <p:nvSpPr>
          <p:cNvPr id="35890" name="Rectangle 6"/>
          <p:cNvSpPr>
            <a:spLocks noChangeArrowheads="1"/>
          </p:cNvSpPr>
          <p:nvPr/>
        </p:nvSpPr>
        <p:spPr bwMode="auto">
          <a:xfrm>
            <a:off x="6242726" y="3872181"/>
            <a:ext cx="1575162"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Toxicology</a:t>
            </a:r>
          </a:p>
          <a:p>
            <a:r>
              <a:rPr lang="en-US" dirty="0">
                <a:latin typeface="Arial" pitchFamily="34" charset="0"/>
                <a:cs typeface="Arial" pitchFamily="34" charset="0"/>
              </a:rPr>
              <a:t>studies</a:t>
            </a:r>
          </a:p>
        </p:txBody>
      </p:sp>
      <p:sp>
        <p:nvSpPr>
          <p:cNvPr id="35891" name="Rectangle 7"/>
          <p:cNvSpPr>
            <a:spLocks noChangeArrowheads="1"/>
          </p:cNvSpPr>
          <p:nvPr/>
        </p:nvSpPr>
        <p:spPr bwMode="auto">
          <a:xfrm>
            <a:off x="6215737" y="4620310"/>
            <a:ext cx="177800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latin typeface="Arial" pitchFamily="34" charset="0"/>
                <a:cs typeface="Arial" pitchFamily="34" charset="0"/>
              </a:rPr>
              <a:t>Findings on alterations</a:t>
            </a:r>
          </a:p>
        </p:txBody>
      </p:sp>
      <p:sp>
        <p:nvSpPr>
          <p:cNvPr id="35892" name="Line 8"/>
          <p:cNvSpPr>
            <a:spLocks noChangeShapeType="1"/>
          </p:cNvSpPr>
          <p:nvPr/>
        </p:nvSpPr>
        <p:spPr bwMode="auto">
          <a:xfrm>
            <a:off x="6103938" y="4273550"/>
            <a:ext cx="0" cy="5334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93" name="Line 9"/>
          <p:cNvSpPr>
            <a:spLocks noChangeShapeType="1"/>
          </p:cNvSpPr>
          <p:nvPr/>
        </p:nvSpPr>
        <p:spPr bwMode="auto">
          <a:xfrm>
            <a:off x="6111477" y="4267199"/>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94" name="Line 10"/>
          <p:cNvSpPr>
            <a:spLocks noChangeShapeType="1"/>
          </p:cNvSpPr>
          <p:nvPr/>
        </p:nvSpPr>
        <p:spPr bwMode="auto">
          <a:xfrm flipV="1">
            <a:off x="6096000" y="4806949"/>
            <a:ext cx="122238" cy="18941"/>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81" name="Rectangle 12"/>
          <p:cNvSpPr>
            <a:spLocks noChangeArrowheads="1"/>
          </p:cNvSpPr>
          <p:nvPr/>
        </p:nvSpPr>
        <p:spPr bwMode="auto">
          <a:xfrm>
            <a:off x="794010" y="3108784"/>
            <a:ext cx="1723550"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Source models</a:t>
            </a:r>
          </a:p>
        </p:txBody>
      </p:sp>
      <p:sp>
        <p:nvSpPr>
          <p:cNvPr id="35882" name="Rectangle 13"/>
          <p:cNvSpPr>
            <a:spLocks noChangeArrowheads="1"/>
          </p:cNvSpPr>
          <p:nvPr/>
        </p:nvSpPr>
        <p:spPr bwMode="auto">
          <a:xfrm>
            <a:off x="794010" y="3586375"/>
            <a:ext cx="2089130" cy="369332"/>
          </a:xfrm>
          <a:prstGeom prst="rect">
            <a:avLst/>
          </a:prstGeom>
          <a:solidFill>
            <a:schemeClr val="accent1">
              <a:lumMod val="90000"/>
            </a:schemeClr>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Receptor models</a:t>
            </a:r>
          </a:p>
        </p:txBody>
      </p:sp>
      <p:sp>
        <p:nvSpPr>
          <p:cNvPr id="35884" name="Rectangle 15"/>
          <p:cNvSpPr>
            <a:spLocks noChangeArrowheads="1"/>
          </p:cNvSpPr>
          <p:nvPr/>
        </p:nvSpPr>
        <p:spPr bwMode="auto">
          <a:xfrm>
            <a:off x="396153" y="1488156"/>
            <a:ext cx="1551320" cy="338554"/>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600" dirty="0">
                <a:latin typeface="Arial" pitchFamily="34" charset="0"/>
                <a:cs typeface="Arial" pitchFamily="34" charset="0"/>
              </a:rPr>
              <a:t>Meteorological</a:t>
            </a:r>
          </a:p>
        </p:txBody>
      </p:sp>
      <p:sp>
        <p:nvSpPr>
          <p:cNvPr id="35888" name="Line 19"/>
          <p:cNvSpPr>
            <a:spLocks noChangeShapeType="1"/>
          </p:cNvSpPr>
          <p:nvPr/>
        </p:nvSpPr>
        <p:spPr bwMode="auto">
          <a:xfrm flipH="1" flipV="1">
            <a:off x="3779105" y="2485045"/>
            <a:ext cx="216958" cy="13198"/>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89" name="Line 20"/>
          <p:cNvSpPr>
            <a:spLocks noChangeShapeType="1"/>
          </p:cNvSpPr>
          <p:nvPr/>
        </p:nvSpPr>
        <p:spPr bwMode="auto">
          <a:xfrm flipH="1">
            <a:off x="3779105" y="1755348"/>
            <a:ext cx="228600" cy="9525"/>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9" name="Rectangle 28"/>
          <p:cNvSpPr>
            <a:spLocks noChangeArrowheads="1"/>
          </p:cNvSpPr>
          <p:nvPr/>
        </p:nvSpPr>
        <p:spPr bwMode="auto">
          <a:xfrm>
            <a:off x="1183542" y="4195346"/>
            <a:ext cx="1544012" cy="1200329"/>
          </a:xfrm>
          <a:prstGeom prst="rect">
            <a:avLst/>
          </a:prstGeom>
          <a:solidFill>
            <a:schemeClr val="accent5">
              <a:lumMod val="90000"/>
            </a:schemeClr>
          </a:solidFill>
          <a:ln w="25400" algn="ctr">
            <a:solidFill>
              <a:srgbClr val="003399"/>
            </a:solidFill>
            <a:miter lim="800000"/>
            <a:headEnd/>
            <a:tailEnd/>
          </a:ln>
          <a:effectLst/>
          <a:extLst/>
        </p:spPr>
        <p:txBody>
          <a:bodyPr wrap="none" anchor="ctr">
            <a:spAutoFit/>
          </a:bodyPr>
          <a:lstStyle/>
          <a:p>
            <a:r>
              <a:rPr lang="en-US" dirty="0">
                <a:latin typeface="Arial" pitchFamily="34" charset="0"/>
                <a:cs typeface="Arial" pitchFamily="34" charset="0"/>
              </a:rPr>
              <a:t>Composition</a:t>
            </a:r>
          </a:p>
          <a:p>
            <a:r>
              <a:rPr lang="en-US" dirty="0">
                <a:latin typeface="Arial" pitchFamily="34" charset="0"/>
                <a:cs typeface="Arial" pitchFamily="34" charset="0"/>
              </a:rPr>
              <a:t>Gaseous</a:t>
            </a:r>
          </a:p>
          <a:p>
            <a:r>
              <a:rPr lang="en-US" dirty="0">
                <a:latin typeface="Arial" pitchFamily="34" charset="0"/>
                <a:cs typeface="Arial" pitchFamily="34" charset="0"/>
              </a:rPr>
              <a:t>Elemental</a:t>
            </a:r>
          </a:p>
          <a:p>
            <a:r>
              <a:rPr lang="en-US" dirty="0">
                <a:latin typeface="Arial" pitchFamily="34" charset="0"/>
                <a:cs typeface="Arial" pitchFamily="34" charset="0"/>
              </a:rPr>
              <a:t>Mineralogical</a:t>
            </a:r>
          </a:p>
        </p:txBody>
      </p:sp>
      <p:sp>
        <p:nvSpPr>
          <p:cNvPr id="35871" name="Rectangle 30"/>
          <p:cNvSpPr>
            <a:spLocks noChangeArrowheads="1"/>
          </p:cNvSpPr>
          <p:nvPr/>
        </p:nvSpPr>
        <p:spPr bwMode="auto">
          <a:xfrm>
            <a:off x="729003" y="5445303"/>
            <a:ext cx="2144189" cy="646331"/>
          </a:xfrm>
          <a:prstGeom prst="rect">
            <a:avLst/>
          </a:prstGeom>
          <a:solidFill>
            <a:schemeClr val="accent5">
              <a:lumMod val="90000"/>
            </a:schemeClr>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Mass concentration</a:t>
            </a:r>
          </a:p>
        </p:txBody>
      </p:sp>
      <p:sp>
        <p:nvSpPr>
          <p:cNvPr id="35872" name="Line 31"/>
          <p:cNvSpPr>
            <a:spLocks noChangeShapeType="1"/>
          </p:cNvSpPr>
          <p:nvPr/>
        </p:nvSpPr>
        <p:spPr bwMode="auto">
          <a:xfrm flipH="1">
            <a:off x="2727554" y="4774721"/>
            <a:ext cx="300440" cy="5227"/>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3" name="Line 32"/>
          <p:cNvSpPr>
            <a:spLocks noChangeShapeType="1"/>
          </p:cNvSpPr>
          <p:nvPr/>
        </p:nvSpPr>
        <p:spPr bwMode="auto">
          <a:xfrm flipH="1">
            <a:off x="2996876" y="4787730"/>
            <a:ext cx="142875"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4" name="Line 33"/>
          <p:cNvSpPr>
            <a:spLocks noChangeShapeType="1"/>
          </p:cNvSpPr>
          <p:nvPr/>
        </p:nvSpPr>
        <p:spPr bwMode="auto">
          <a:xfrm flipH="1">
            <a:off x="2842448" y="5768468"/>
            <a:ext cx="160337" cy="1"/>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75" name="Line 34"/>
          <p:cNvSpPr>
            <a:spLocks noChangeShapeType="1"/>
          </p:cNvSpPr>
          <p:nvPr/>
        </p:nvSpPr>
        <p:spPr bwMode="auto">
          <a:xfrm flipH="1">
            <a:off x="2996876" y="4795510"/>
            <a:ext cx="0" cy="972958"/>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50" name="Rectangle 35"/>
          <p:cNvSpPr>
            <a:spLocks noChangeArrowheads="1"/>
          </p:cNvSpPr>
          <p:nvPr/>
        </p:nvSpPr>
        <p:spPr bwMode="auto">
          <a:xfrm>
            <a:off x="2055097" y="2259456"/>
            <a:ext cx="1724008" cy="646331"/>
          </a:xfrm>
          <a:prstGeom prst="rect">
            <a:avLst/>
          </a:prstGeom>
          <a:solidFill>
            <a:schemeClr val="accent1">
              <a:lumMod val="90000"/>
            </a:schemeClr>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Source apportionment</a:t>
            </a:r>
          </a:p>
        </p:txBody>
      </p:sp>
      <p:sp>
        <p:nvSpPr>
          <p:cNvPr id="35867" name="Rectangle 37"/>
          <p:cNvSpPr>
            <a:spLocks noChangeArrowheads="1"/>
          </p:cNvSpPr>
          <p:nvPr/>
        </p:nvSpPr>
        <p:spPr bwMode="auto">
          <a:xfrm>
            <a:off x="3465973" y="3310732"/>
            <a:ext cx="1774845"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Facts gathering</a:t>
            </a:r>
          </a:p>
        </p:txBody>
      </p:sp>
      <p:sp>
        <p:nvSpPr>
          <p:cNvPr id="35862" name="Rectangle 40"/>
          <p:cNvSpPr>
            <a:spLocks noChangeArrowheads="1"/>
          </p:cNvSpPr>
          <p:nvPr/>
        </p:nvSpPr>
        <p:spPr bwMode="auto">
          <a:xfrm>
            <a:off x="4633023" y="2025720"/>
            <a:ext cx="2941832"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latin typeface="Arial" pitchFamily="34" charset="0"/>
                <a:cs typeface="Arial" pitchFamily="34" charset="0"/>
              </a:rPr>
              <a:t>Interpretation / conclusions</a:t>
            </a:r>
          </a:p>
        </p:txBody>
      </p:sp>
      <p:sp>
        <p:nvSpPr>
          <p:cNvPr id="35863" name="Line 41"/>
          <p:cNvSpPr>
            <a:spLocks noChangeShapeType="1"/>
          </p:cNvSpPr>
          <p:nvPr/>
        </p:nvSpPr>
        <p:spPr bwMode="auto">
          <a:xfrm flipV="1">
            <a:off x="6172200" y="2400300"/>
            <a:ext cx="0" cy="61200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5" name="Line 43"/>
          <p:cNvSpPr>
            <a:spLocks noChangeShapeType="1"/>
          </p:cNvSpPr>
          <p:nvPr/>
        </p:nvSpPr>
        <p:spPr bwMode="auto">
          <a:xfrm flipV="1">
            <a:off x="8001000" y="2686050"/>
            <a:ext cx="0" cy="3048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6" name="Line 44"/>
          <p:cNvSpPr>
            <a:spLocks noChangeShapeType="1"/>
          </p:cNvSpPr>
          <p:nvPr/>
        </p:nvSpPr>
        <p:spPr bwMode="auto">
          <a:xfrm>
            <a:off x="4191000" y="2667000"/>
            <a:ext cx="381000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5861" name="Line 47"/>
          <p:cNvSpPr>
            <a:spLocks noChangeShapeType="1"/>
          </p:cNvSpPr>
          <p:nvPr/>
        </p:nvSpPr>
        <p:spPr bwMode="auto">
          <a:xfrm flipH="1" flipV="1">
            <a:off x="6108700" y="3644215"/>
            <a:ext cx="0" cy="622985"/>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35858" name="Rectangle 49"/>
          <p:cNvSpPr>
            <a:spLocks noChangeArrowheads="1"/>
          </p:cNvSpPr>
          <p:nvPr/>
        </p:nvSpPr>
        <p:spPr bwMode="auto">
          <a:xfrm>
            <a:off x="3161480" y="4483783"/>
            <a:ext cx="1809750"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Laboratory characterization</a:t>
            </a:r>
          </a:p>
        </p:txBody>
      </p:sp>
      <p:sp>
        <p:nvSpPr>
          <p:cNvPr id="35856" name="Rectangle 52"/>
          <p:cNvSpPr>
            <a:spLocks noChangeArrowheads="1"/>
          </p:cNvSpPr>
          <p:nvPr/>
        </p:nvSpPr>
        <p:spPr bwMode="auto">
          <a:xfrm>
            <a:off x="2060917" y="1430098"/>
            <a:ext cx="1718188" cy="646331"/>
          </a:xfrm>
          <a:prstGeom prst="rect">
            <a:avLst/>
          </a:prstGeom>
          <a:solidFill>
            <a:schemeClr val="accent1">
              <a:lumMod val="90000"/>
            </a:schemeClr>
          </a:solidFill>
          <a:ln w="25400" algn="ctr">
            <a:solidFill>
              <a:srgbClr val="003399"/>
            </a:solidFill>
            <a:miter lim="800000"/>
            <a:headEnd/>
            <a:tailEnd/>
          </a:ln>
          <a:effectLst/>
          <a:extLst/>
        </p:spPr>
        <p:txBody>
          <a:bodyPr wrap="square" anchor="ctr">
            <a:spAutoFit/>
          </a:bodyPr>
          <a:lstStyle/>
          <a:p>
            <a:r>
              <a:rPr lang="en-US" dirty="0">
                <a:latin typeface="Arial" pitchFamily="34" charset="0"/>
                <a:cs typeface="Arial" pitchFamily="34" charset="0"/>
              </a:rPr>
              <a:t>Transport Modeling</a:t>
            </a:r>
          </a:p>
        </p:txBody>
      </p:sp>
      <p:sp>
        <p:nvSpPr>
          <p:cNvPr id="55" name="Line 41"/>
          <p:cNvSpPr>
            <a:spLocks noChangeShapeType="1"/>
          </p:cNvSpPr>
          <p:nvPr/>
        </p:nvSpPr>
        <p:spPr bwMode="auto">
          <a:xfrm flipV="1">
            <a:off x="6172200" y="1808729"/>
            <a:ext cx="0" cy="21600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56" name="Rectangle 3"/>
          <p:cNvSpPr>
            <a:spLocks noChangeArrowheads="1"/>
          </p:cNvSpPr>
          <p:nvPr/>
        </p:nvSpPr>
        <p:spPr bwMode="auto">
          <a:xfrm>
            <a:off x="7126288" y="2987567"/>
            <a:ext cx="1694302" cy="646331"/>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Environmental</a:t>
            </a:r>
          </a:p>
          <a:p>
            <a:r>
              <a:rPr lang="en-US" dirty="0">
                <a:latin typeface="Arial" pitchFamily="34" charset="0"/>
                <a:cs typeface="Arial" pitchFamily="34" charset="0"/>
              </a:rPr>
              <a:t>Legislation</a:t>
            </a:r>
          </a:p>
        </p:txBody>
      </p:sp>
      <p:sp>
        <p:nvSpPr>
          <p:cNvPr id="57" name="Line 44"/>
          <p:cNvSpPr>
            <a:spLocks noChangeShapeType="1"/>
          </p:cNvSpPr>
          <p:nvPr/>
        </p:nvSpPr>
        <p:spPr bwMode="auto">
          <a:xfrm>
            <a:off x="6858000" y="1504950"/>
            <a:ext cx="160254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8" name="Line 41"/>
          <p:cNvSpPr>
            <a:spLocks noChangeShapeType="1"/>
          </p:cNvSpPr>
          <p:nvPr/>
        </p:nvSpPr>
        <p:spPr bwMode="auto">
          <a:xfrm>
            <a:off x="8460540" y="1504950"/>
            <a:ext cx="36005" cy="1482616"/>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3" name="Straight Connector 2"/>
          <p:cNvCxnSpPr>
            <a:stCxn id="35866" idx="0"/>
          </p:cNvCxnSpPr>
          <p:nvPr/>
        </p:nvCxnSpPr>
        <p:spPr bwMode="auto">
          <a:xfrm>
            <a:off x="4191000" y="2667000"/>
            <a:ext cx="0" cy="643732"/>
          </a:xfrm>
          <a:prstGeom prst="line">
            <a:avLst/>
          </a:prstGeom>
          <a:solidFill>
            <a:schemeClr val="accent1"/>
          </a:solidFill>
          <a:ln w="19050" cap="flat" cmpd="sng" algn="ctr">
            <a:solidFill>
              <a:schemeClr val="accent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4191000" y="3680064"/>
            <a:ext cx="0" cy="838448"/>
          </a:xfrm>
          <a:prstGeom prst="straightConnector1">
            <a:avLst/>
          </a:prstGeom>
          <a:solidFill>
            <a:schemeClr val="accent1"/>
          </a:solidFill>
          <a:ln w="19050" cap="flat" cmpd="sng" algn="ctr">
            <a:solidFill>
              <a:srgbClr val="000099"/>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a:stCxn id="35889" idx="0"/>
          </p:cNvCxnSpPr>
          <p:nvPr/>
        </p:nvCxnSpPr>
        <p:spPr bwMode="auto">
          <a:xfrm flipH="1">
            <a:off x="3996063" y="1755348"/>
            <a:ext cx="11642" cy="729697"/>
          </a:xfrm>
          <a:prstGeom prst="line">
            <a:avLst/>
          </a:prstGeom>
          <a:solidFill>
            <a:schemeClr val="accent1"/>
          </a:solidFill>
          <a:ln w="1905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Line 8"/>
          <p:cNvSpPr>
            <a:spLocks noChangeShapeType="1"/>
          </p:cNvSpPr>
          <p:nvPr/>
        </p:nvSpPr>
        <p:spPr bwMode="auto">
          <a:xfrm flipH="1">
            <a:off x="656556" y="2686051"/>
            <a:ext cx="6964" cy="1094332"/>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2" name="Line 9"/>
          <p:cNvSpPr>
            <a:spLocks noChangeShapeType="1"/>
          </p:cNvSpPr>
          <p:nvPr/>
        </p:nvSpPr>
        <p:spPr bwMode="auto">
          <a:xfrm>
            <a:off x="649592" y="3268730"/>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4" name="Line 9"/>
          <p:cNvSpPr>
            <a:spLocks noChangeShapeType="1"/>
          </p:cNvSpPr>
          <p:nvPr/>
        </p:nvSpPr>
        <p:spPr bwMode="auto">
          <a:xfrm>
            <a:off x="637848" y="3774033"/>
            <a:ext cx="106760" cy="6349"/>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59" name="Line 47"/>
          <p:cNvSpPr>
            <a:spLocks noChangeShapeType="1"/>
          </p:cNvSpPr>
          <p:nvPr/>
        </p:nvSpPr>
        <p:spPr bwMode="auto">
          <a:xfrm flipV="1">
            <a:off x="649592" y="2666999"/>
            <a:ext cx="1411324" cy="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1" name="Line 9"/>
          <p:cNvSpPr>
            <a:spLocks noChangeShapeType="1"/>
          </p:cNvSpPr>
          <p:nvPr/>
        </p:nvSpPr>
        <p:spPr bwMode="auto">
          <a:xfrm>
            <a:off x="402531" y="5649911"/>
            <a:ext cx="312944"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9" name="Straight Connector 8"/>
          <p:cNvCxnSpPr/>
          <p:nvPr/>
        </p:nvCxnSpPr>
        <p:spPr bwMode="auto">
          <a:xfrm flipH="1">
            <a:off x="409205" y="2024729"/>
            <a:ext cx="24499" cy="3625182"/>
          </a:xfrm>
          <a:prstGeom prst="line">
            <a:avLst/>
          </a:prstGeom>
          <a:solidFill>
            <a:schemeClr val="accent1"/>
          </a:solidFill>
          <a:ln w="1905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Line 47"/>
          <p:cNvSpPr>
            <a:spLocks noChangeShapeType="1"/>
          </p:cNvSpPr>
          <p:nvPr/>
        </p:nvSpPr>
        <p:spPr bwMode="auto">
          <a:xfrm>
            <a:off x="433703" y="2024728"/>
            <a:ext cx="1621393" cy="991"/>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3" name="Line 47"/>
          <p:cNvSpPr>
            <a:spLocks noChangeShapeType="1"/>
          </p:cNvSpPr>
          <p:nvPr/>
        </p:nvSpPr>
        <p:spPr bwMode="auto">
          <a:xfrm>
            <a:off x="1947474" y="1657433"/>
            <a:ext cx="113444" cy="991"/>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64" name="Line 47"/>
          <p:cNvSpPr>
            <a:spLocks noChangeShapeType="1"/>
          </p:cNvSpPr>
          <p:nvPr/>
        </p:nvSpPr>
        <p:spPr bwMode="auto">
          <a:xfrm flipV="1">
            <a:off x="4024791" y="2210386"/>
            <a:ext cx="595445" cy="0"/>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cxnSp>
        <p:nvCxnSpPr>
          <p:cNvPr id="11" name="Straight Arrow Connector 10"/>
          <p:cNvCxnSpPr/>
          <p:nvPr/>
        </p:nvCxnSpPr>
        <p:spPr bwMode="auto">
          <a:xfrm>
            <a:off x="5076070" y="3666750"/>
            <a:ext cx="0" cy="2101718"/>
          </a:xfrm>
          <a:prstGeom prst="straightConnector1">
            <a:avLst/>
          </a:prstGeom>
          <a:solidFill>
            <a:schemeClr val="accent1"/>
          </a:solidFill>
          <a:ln w="19050" cap="flat" cmpd="sng" algn="ctr">
            <a:solidFill>
              <a:srgbClr val="000099"/>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49"/>
          <p:cNvSpPr>
            <a:spLocks noChangeArrowheads="1"/>
          </p:cNvSpPr>
          <p:nvPr/>
        </p:nvSpPr>
        <p:spPr bwMode="auto">
          <a:xfrm>
            <a:off x="4441825" y="5777331"/>
            <a:ext cx="1268490"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dirty="0">
                <a:latin typeface="Arial" pitchFamily="34" charset="0"/>
                <a:cs typeface="Arial" pitchFamily="34" charset="0"/>
              </a:rPr>
              <a:t>Other</a:t>
            </a:r>
          </a:p>
        </p:txBody>
      </p:sp>
      <p:sp>
        <p:nvSpPr>
          <p:cNvPr id="48" name="Line 47"/>
          <p:cNvSpPr>
            <a:spLocks noChangeShapeType="1"/>
          </p:cNvSpPr>
          <p:nvPr/>
        </p:nvSpPr>
        <p:spPr bwMode="auto">
          <a:xfrm flipH="1" flipV="1">
            <a:off x="1947473" y="3932845"/>
            <a:ext cx="0" cy="311493"/>
          </a:xfrm>
          <a:prstGeom prst="line">
            <a:avLst/>
          </a:prstGeom>
          <a:noFill/>
          <a:ln w="190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p>
        </p:txBody>
      </p:sp>
      <p:sp>
        <p:nvSpPr>
          <p:cNvPr id="49" name="Slide Number">
            <a:extLst>
              <a:ext uri="{FF2B5EF4-FFF2-40B4-BE49-F238E27FC236}">
                <a16:creationId xmlns:a16="http://schemas.microsoft.com/office/drawing/2014/main" id="{2414BBC1-6E2F-4E59-BCAD-A0162443D314}"/>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16</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5211697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23410" y="260560"/>
            <a:ext cx="8642350" cy="633412"/>
          </a:xfrm>
          <a:noFill/>
          <a:extLst>
            <a:ext uri="{91240B29-F687-4F45-9708-019B960494DF}">
              <a14:hiddenLine xmlns:a14="http://schemas.microsoft.com/office/drawing/2010/main" w="9525" algn="ctr">
                <a:solidFill>
                  <a:schemeClr val="tx1"/>
                </a:solidFill>
                <a:miter lim="800000"/>
                <a:headEnd/>
                <a:tailEnd/>
              </a14:hiddenLine>
            </a:ext>
          </a:extLst>
        </p:spPr>
        <p:txBody>
          <a:bodyPr anchor="b"/>
          <a:lstStyle/>
          <a:p>
            <a:r>
              <a:rPr lang="en-US" sz="2600" b="1" dirty="0"/>
              <a:t>Which nuclear techniques can be applied to ES?</a:t>
            </a:r>
            <a:endParaRPr lang="es-ES" sz="2600" b="1" dirty="0"/>
          </a:p>
        </p:txBody>
      </p:sp>
      <p:sp>
        <p:nvSpPr>
          <p:cNvPr id="12292" name="Rectangle 3"/>
          <p:cNvSpPr>
            <a:spLocks noChangeArrowheads="1"/>
          </p:cNvSpPr>
          <p:nvPr/>
        </p:nvSpPr>
        <p:spPr bwMode="auto">
          <a:xfrm>
            <a:off x="2441473" y="2897982"/>
            <a:ext cx="1403350" cy="361950"/>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600">
                <a:solidFill>
                  <a:srgbClr val="000099"/>
                </a:solidFill>
                <a:latin typeface="Arial" charset="0"/>
                <a:cs typeface="Arial" charset="0"/>
              </a:rPr>
              <a:t>Mineralogical</a:t>
            </a:r>
          </a:p>
        </p:txBody>
      </p:sp>
      <p:sp>
        <p:nvSpPr>
          <p:cNvPr id="12293" name="Rectangle 4"/>
          <p:cNvSpPr>
            <a:spLocks noChangeArrowheads="1"/>
          </p:cNvSpPr>
          <p:nvPr/>
        </p:nvSpPr>
        <p:spPr bwMode="auto">
          <a:xfrm>
            <a:off x="2441473" y="2321719"/>
            <a:ext cx="1054100" cy="361950"/>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600">
                <a:solidFill>
                  <a:srgbClr val="000099"/>
                </a:solidFill>
                <a:latin typeface="Arial" charset="0"/>
                <a:cs typeface="Arial" charset="0"/>
              </a:rPr>
              <a:t>Chemical</a:t>
            </a:r>
          </a:p>
        </p:txBody>
      </p:sp>
      <p:sp>
        <p:nvSpPr>
          <p:cNvPr id="12294" name="Line 5"/>
          <p:cNvSpPr>
            <a:spLocks noChangeShapeType="1"/>
          </p:cNvSpPr>
          <p:nvPr/>
        </p:nvSpPr>
        <p:spPr bwMode="auto">
          <a:xfrm>
            <a:off x="2233510" y="2197894"/>
            <a:ext cx="0" cy="8382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2295" name="Line 6"/>
          <p:cNvSpPr>
            <a:spLocks noChangeShapeType="1"/>
          </p:cNvSpPr>
          <p:nvPr/>
        </p:nvSpPr>
        <p:spPr bwMode="auto">
          <a:xfrm flipH="1" flipV="1">
            <a:off x="2225573" y="2537619"/>
            <a:ext cx="22860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2296" name="Line 7"/>
          <p:cNvSpPr>
            <a:spLocks noChangeShapeType="1"/>
          </p:cNvSpPr>
          <p:nvPr/>
        </p:nvSpPr>
        <p:spPr bwMode="auto">
          <a:xfrm flipH="1" flipV="1">
            <a:off x="2225573" y="3042444"/>
            <a:ext cx="22860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2297" name="Rectangle 8"/>
          <p:cNvSpPr>
            <a:spLocks noChangeArrowheads="1"/>
          </p:cNvSpPr>
          <p:nvPr/>
        </p:nvSpPr>
        <p:spPr bwMode="auto">
          <a:xfrm>
            <a:off x="1549298" y="1816894"/>
            <a:ext cx="1479550" cy="392113"/>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000099"/>
                </a:solidFill>
                <a:latin typeface="Arial" charset="0"/>
                <a:cs typeface="Arial" charset="0"/>
              </a:rPr>
              <a:t>Composition</a:t>
            </a:r>
          </a:p>
        </p:txBody>
      </p:sp>
      <p:sp>
        <p:nvSpPr>
          <p:cNvPr id="12299" name="Rectangle 10"/>
          <p:cNvSpPr>
            <a:spLocks noChangeArrowheads="1"/>
          </p:cNvSpPr>
          <p:nvPr/>
        </p:nvSpPr>
        <p:spPr bwMode="auto">
          <a:xfrm>
            <a:off x="1574800" y="3402014"/>
            <a:ext cx="1187450" cy="39211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000099"/>
                </a:solidFill>
                <a:latin typeface="Arial" charset="0"/>
                <a:cs typeface="Arial" charset="0"/>
              </a:rPr>
              <a:t>Structural</a:t>
            </a:r>
          </a:p>
        </p:txBody>
      </p:sp>
      <p:sp>
        <p:nvSpPr>
          <p:cNvPr id="12301" name="Line 12"/>
          <p:cNvSpPr>
            <a:spLocks noChangeShapeType="1"/>
          </p:cNvSpPr>
          <p:nvPr/>
        </p:nvSpPr>
        <p:spPr bwMode="auto">
          <a:xfrm flipH="1">
            <a:off x="1127023" y="2032794"/>
            <a:ext cx="38100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2302" name="Line 13"/>
          <p:cNvSpPr>
            <a:spLocks noChangeShapeType="1"/>
          </p:cNvSpPr>
          <p:nvPr/>
        </p:nvSpPr>
        <p:spPr bwMode="auto">
          <a:xfrm flipH="1">
            <a:off x="1114425" y="3617914"/>
            <a:ext cx="43180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2303" name="Line 14"/>
          <p:cNvSpPr>
            <a:spLocks noChangeShapeType="1"/>
          </p:cNvSpPr>
          <p:nvPr/>
        </p:nvSpPr>
        <p:spPr bwMode="auto">
          <a:xfrm>
            <a:off x="1116013" y="1773238"/>
            <a:ext cx="0" cy="244800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2304" name="Rectangle 15"/>
          <p:cNvSpPr>
            <a:spLocks noChangeArrowheads="1"/>
          </p:cNvSpPr>
          <p:nvPr/>
        </p:nvSpPr>
        <p:spPr bwMode="auto">
          <a:xfrm>
            <a:off x="755650" y="1341438"/>
            <a:ext cx="1301750" cy="39211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000099"/>
                </a:solidFill>
                <a:latin typeface="Arial" charset="0"/>
                <a:cs typeface="Arial" charset="0"/>
              </a:rPr>
              <a:t>Laboratory</a:t>
            </a:r>
          </a:p>
        </p:txBody>
      </p:sp>
      <p:sp>
        <p:nvSpPr>
          <p:cNvPr id="12307" name="Rectangle 18"/>
          <p:cNvSpPr>
            <a:spLocks noChangeArrowheads="1"/>
          </p:cNvSpPr>
          <p:nvPr/>
        </p:nvSpPr>
        <p:spPr bwMode="auto">
          <a:xfrm>
            <a:off x="3665435" y="2321719"/>
            <a:ext cx="308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dirty="0">
                <a:solidFill>
                  <a:srgbClr val="000099"/>
                </a:solidFill>
              </a:rPr>
              <a:t>NAA, XRF, IBA, SEM-EDS</a:t>
            </a:r>
          </a:p>
        </p:txBody>
      </p:sp>
      <p:sp>
        <p:nvSpPr>
          <p:cNvPr id="12308" name="Rectangle 19"/>
          <p:cNvSpPr>
            <a:spLocks noChangeArrowheads="1"/>
          </p:cNvSpPr>
          <p:nvPr/>
        </p:nvSpPr>
        <p:spPr bwMode="auto">
          <a:xfrm>
            <a:off x="4097235" y="2897982"/>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solidFill>
                  <a:srgbClr val="000099"/>
                </a:solidFill>
              </a:rPr>
              <a:t>XRD, SEM-EDS</a:t>
            </a:r>
          </a:p>
        </p:txBody>
      </p:sp>
      <p:sp>
        <p:nvSpPr>
          <p:cNvPr id="12309" name="Rectangle 20"/>
          <p:cNvSpPr>
            <a:spLocks noChangeArrowheads="1"/>
          </p:cNvSpPr>
          <p:nvPr/>
        </p:nvSpPr>
        <p:spPr bwMode="auto">
          <a:xfrm>
            <a:off x="2973468" y="3402014"/>
            <a:ext cx="27302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dirty="0">
                <a:solidFill>
                  <a:srgbClr val="000099"/>
                </a:solidFill>
              </a:rPr>
              <a:t>Micro scale: SEM-EDS</a:t>
            </a:r>
          </a:p>
        </p:txBody>
      </p:sp>
      <p:sp>
        <p:nvSpPr>
          <p:cNvPr id="24" name="Rectangle 10"/>
          <p:cNvSpPr>
            <a:spLocks noChangeArrowheads="1"/>
          </p:cNvSpPr>
          <p:nvPr/>
        </p:nvSpPr>
        <p:spPr bwMode="auto">
          <a:xfrm>
            <a:off x="1581063" y="4040855"/>
            <a:ext cx="1441420" cy="369332"/>
          </a:xfrm>
          <a:prstGeom prst="rect">
            <a:avLst/>
          </a:prstGeom>
          <a:noFill/>
          <a:ln w="25400"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dirty="0">
                <a:solidFill>
                  <a:srgbClr val="000099"/>
                </a:solidFill>
                <a:latin typeface="Arial" charset="0"/>
                <a:cs typeface="Arial" charset="0"/>
              </a:rPr>
              <a:t>Radiological</a:t>
            </a:r>
          </a:p>
        </p:txBody>
      </p:sp>
      <p:sp>
        <p:nvSpPr>
          <p:cNvPr id="25" name="Line 13"/>
          <p:cNvSpPr>
            <a:spLocks noChangeShapeType="1"/>
          </p:cNvSpPr>
          <p:nvPr/>
        </p:nvSpPr>
        <p:spPr bwMode="auto">
          <a:xfrm flipH="1">
            <a:off x="1107973" y="4225521"/>
            <a:ext cx="431800" cy="0"/>
          </a:xfrm>
          <a:prstGeom prst="line">
            <a:avLst/>
          </a:prstGeom>
          <a:noFill/>
          <a:ln w="1905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6" name="Rectangle 18"/>
          <p:cNvSpPr>
            <a:spLocks noChangeArrowheads="1"/>
          </p:cNvSpPr>
          <p:nvPr/>
        </p:nvSpPr>
        <p:spPr bwMode="auto">
          <a:xfrm>
            <a:off x="3203810" y="4074431"/>
            <a:ext cx="5076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dirty="0">
                <a:solidFill>
                  <a:srgbClr val="000099"/>
                </a:solidFill>
              </a:rPr>
              <a:t>DR, </a:t>
            </a:r>
            <a:r>
              <a:rPr lang="en-US" dirty="0">
                <a:solidFill>
                  <a:srgbClr val="000099"/>
                </a:solidFill>
                <a:latin typeface="Symbol" pitchFamily="18" charset="2"/>
              </a:rPr>
              <a:t>a</a:t>
            </a:r>
            <a:r>
              <a:rPr lang="en-US" dirty="0">
                <a:solidFill>
                  <a:srgbClr val="000099"/>
                </a:solidFill>
              </a:rPr>
              <a:t> &amp; </a:t>
            </a:r>
            <a:r>
              <a:rPr lang="en-US" dirty="0">
                <a:solidFill>
                  <a:srgbClr val="000099"/>
                </a:solidFill>
                <a:latin typeface="Symbol" pitchFamily="18" charset="2"/>
              </a:rPr>
              <a:t>g</a:t>
            </a:r>
            <a:r>
              <a:rPr lang="en-US" dirty="0">
                <a:solidFill>
                  <a:srgbClr val="000099"/>
                </a:solidFill>
              </a:rPr>
              <a:t> - spectrometry, </a:t>
            </a:r>
            <a:r>
              <a:rPr lang="en-US" dirty="0">
                <a:solidFill>
                  <a:srgbClr val="000099"/>
                </a:solidFill>
                <a:latin typeface="Symbol" pitchFamily="18" charset="2"/>
              </a:rPr>
              <a:t>b</a:t>
            </a:r>
            <a:r>
              <a:rPr lang="en-US" dirty="0">
                <a:solidFill>
                  <a:srgbClr val="000099"/>
                </a:solidFill>
              </a:rPr>
              <a:t> - counting, </a:t>
            </a:r>
            <a:r>
              <a:rPr lang="en-US" dirty="0" err="1">
                <a:solidFill>
                  <a:srgbClr val="000099"/>
                </a:solidFill>
              </a:rPr>
              <a:t>Rn</a:t>
            </a:r>
            <a:endParaRPr lang="en-US" dirty="0">
              <a:solidFill>
                <a:srgbClr val="000099"/>
              </a:solidFill>
            </a:endParaRPr>
          </a:p>
        </p:txBody>
      </p:sp>
      <p:sp>
        <p:nvSpPr>
          <p:cNvPr id="20" name="Slide Number">
            <a:extLst>
              <a:ext uri="{FF2B5EF4-FFF2-40B4-BE49-F238E27FC236}">
                <a16:creationId xmlns:a16="http://schemas.microsoft.com/office/drawing/2014/main" id="{AD9DAA82-273C-4201-BF19-88B38277E811}"/>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17</a:t>
            </a:fld>
            <a:endParaRPr lang="en-GB" sz="984" kern="0" dirty="0">
              <a:solidFill>
                <a:srgbClr val="000000"/>
              </a:solidFill>
              <a:uFill>
                <a:solidFill>
                  <a:srgbClr val="000000"/>
                </a:solidFill>
              </a:uFill>
              <a:latin typeface="Arial"/>
              <a:cs typeface="Arial"/>
              <a:sym typeface="Aria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51400" y="188550"/>
            <a:ext cx="8497180" cy="914400"/>
          </a:xfrm>
        </p:spPr>
        <p:txBody>
          <a:bodyPr/>
          <a:lstStyle/>
          <a:p>
            <a:r>
              <a:rPr lang="en-US" sz="2600" b="1" dirty="0">
                <a:latin typeface="Verdana" pitchFamily="34" charset="0"/>
              </a:rPr>
              <a:t>Completed CRPs (air pollution studies)</a:t>
            </a:r>
          </a:p>
        </p:txBody>
      </p:sp>
      <p:sp>
        <p:nvSpPr>
          <p:cNvPr id="13317" name="Rectangle 4"/>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899950697"/>
              </p:ext>
            </p:extLst>
          </p:nvPr>
        </p:nvGraphicFramePr>
        <p:xfrm>
          <a:off x="611450" y="1196690"/>
          <a:ext cx="7832702" cy="5000705"/>
        </p:xfrm>
        <a:graphic>
          <a:graphicData uri="http://schemas.openxmlformats.org/drawingml/2006/table">
            <a:tbl>
              <a:tblPr firstRow="1" firstCol="1" bandRow="1"/>
              <a:tblGrid>
                <a:gridCol w="270025">
                  <a:extLst>
                    <a:ext uri="{9D8B030D-6E8A-4147-A177-3AD203B41FA5}">
                      <a16:colId xmlns:a16="http://schemas.microsoft.com/office/drawing/2014/main" val="20000"/>
                    </a:ext>
                  </a:extLst>
                </a:gridCol>
                <a:gridCol w="685161">
                  <a:extLst>
                    <a:ext uri="{9D8B030D-6E8A-4147-A177-3AD203B41FA5}">
                      <a16:colId xmlns:a16="http://schemas.microsoft.com/office/drawing/2014/main" val="20001"/>
                    </a:ext>
                  </a:extLst>
                </a:gridCol>
                <a:gridCol w="270637">
                  <a:extLst>
                    <a:ext uri="{9D8B030D-6E8A-4147-A177-3AD203B41FA5}">
                      <a16:colId xmlns:a16="http://schemas.microsoft.com/office/drawing/2014/main" val="20002"/>
                    </a:ext>
                  </a:extLst>
                </a:gridCol>
                <a:gridCol w="510656">
                  <a:extLst>
                    <a:ext uri="{9D8B030D-6E8A-4147-A177-3AD203B41FA5}">
                      <a16:colId xmlns:a16="http://schemas.microsoft.com/office/drawing/2014/main" val="20003"/>
                    </a:ext>
                  </a:extLst>
                </a:gridCol>
                <a:gridCol w="260227">
                  <a:extLst>
                    <a:ext uri="{9D8B030D-6E8A-4147-A177-3AD203B41FA5}">
                      <a16:colId xmlns:a16="http://schemas.microsoft.com/office/drawing/2014/main" val="20004"/>
                    </a:ext>
                  </a:extLst>
                </a:gridCol>
                <a:gridCol w="349010">
                  <a:extLst>
                    <a:ext uri="{9D8B030D-6E8A-4147-A177-3AD203B41FA5}">
                      <a16:colId xmlns:a16="http://schemas.microsoft.com/office/drawing/2014/main" val="20005"/>
                    </a:ext>
                  </a:extLst>
                </a:gridCol>
                <a:gridCol w="434119">
                  <a:extLst>
                    <a:ext uri="{9D8B030D-6E8A-4147-A177-3AD203B41FA5}">
                      <a16:colId xmlns:a16="http://schemas.microsoft.com/office/drawing/2014/main" val="20006"/>
                    </a:ext>
                  </a:extLst>
                </a:gridCol>
                <a:gridCol w="434119">
                  <a:extLst>
                    <a:ext uri="{9D8B030D-6E8A-4147-A177-3AD203B41FA5}">
                      <a16:colId xmlns:a16="http://schemas.microsoft.com/office/drawing/2014/main" val="20007"/>
                    </a:ext>
                  </a:extLst>
                </a:gridCol>
                <a:gridCol w="96223">
                  <a:extLst>
                    <a:ext uri="{9D8B030D-6E8A-4147-A177-3AD203B41FA5}">
                      <a16:colId xmlns:a16="http://schemas.microsoft.com/office/drawing/2014/main" val="20008"/>
                    </a:ext>
                  </a:extLst>
                </a:gridCol>
                <a:gridCol w="96223">
                  <a:extLst>
                    <a:ext uri="{9D8B030D-6E8A-4147-A177-3AD203B41FA5}">
                      <a16:colId xmlns:a16="http://schemas.microsoft.com/office/drawing/2014/main" val="20009"/>
                    </a:ext>
                  </a:extLst>
                </a:gridCol>
                <a:gridCol w="607400">
                  <a:extLst>
                    <a:ext uri="{9D8B030D-6E8A-4147-A177-3AD203B41FA5}">
                      <a16:colId xmlns:a16="http://schemas.microsoft.com/office/drawing/2014/main" val="20010"/>
                    </a:ext>
                  </a:extLst>
                </a:gridCol>
                <a:gridCol w="520453">
                  <a:extLst>
                    <a:ext uri="{9D8B030D-6E8A-4147-A177-3AD203B41FA5}">
                      <a16:colId xmlns:a16="http://schemas.microsoft.com/office/drawing/2014/main" val="20011"/>
                    </a:ext>
                  </a:extLst>
                </a:gridCol>
                <a:gridCol w="520453">
                  <a:extLst>
                    <a:ext uri="{9D8B030D-6E8A-4147-A177-3AD203B41FA5}">
                      <a16:colId xmlns:a16="http://schemas.microsoft.com/office/drawing/2014/main" val="20012"/>
                    </a:ext>
                  </a:extLst>
                </a:gridCol>
                <a:gridCol w="434731">
                  <a:extLst>
                    <a:ext uri="{9D8B030D-6E8A-4147-A177-3AD203B41FA5}">
                      <a16:colId xmlns:a16="http://schemas.microsoft.com/office/drawing/2014/main" val="20013"/>
                    </a:ext>
                  </a:extLst>
                </a:gridCol>
                <a:gridCol w="433508">
                  <a:extLst>
                    <a:ext uri="{9D8B030D-6E8A-4147-A177-3AD203B41FA5}">
                      <a16:colId xmlns:a16="http://schemas.microsoft.com/office/drawing/2014/main" val="20014"/>
                    </a:ext>
                  </a:extLst>
                </a:gridCol>
                <a:gridCol w="434119">
                  <a:extLst>
                    <a:ext uri="{9D8B030D-6E8A-4147-A177-3AD203B41FA5}">
                      <a16:colId xmlns:a16="http://schemas.microsoft.com/office/drawing/2014/main" val="20015"/>
                    </a:ext>
                  </a:extLst>
                </a:gridCol>
                <a:gridCol w="521065">
                  <a:extLst>
                    <a:ext uri="{9D8B030D-6E8A-4147-A177-3AD203B41FA5}">
                      <a16:colId xmlns:a16="http://schemas.microsoft.com/office/drawing/2014/main" val="20016"/>
                    </a:ext>
                  </a:extLst>
                </a:gridCol>
                <a:gridCol w="433508">
                  <a:extLst>
                    <a:ext uri="{9D8B030D-6E8A-4147-A177-3AD203B41FA5}">
                      <a16:colId xmlns:a16="http://schemas.microsoft.com/office/drawing/2014/main" val="20017"/>
                    </a:ext>
                  </a:extLst>
                </a:gridCol>
                <a:gridCol w="521065">
                  <a:extLst>
                    <a:ext uri="{9D8B030D-6E8A-4147-A177-3AD203B41FA5}">
                      <a16:colId xmlns:a16="http://schemas.microsoft.com/office/drawing/2014/main" val="20018"/>
                    </a:ext>
                  </a:extLst>
                </a:gridCol>
              </a:tblGrid>
              <a:tr h="483674">
                <a:tc>
                  <a:txBody>
                    <a:bodyPr/>
                    <a:lstStyle/>
                    <a:p>
                      <a:pPr>
                        <a:lnSpc>
                          <a:spcPct val="115000"/>
                        </a:lnSpc>
                      </a:pPr>
                      <a:endParaRPr lang="en-GB" sz="1050" dirty="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gridSpan="2">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hMerge="1">
                  <a:txBody>
                    <a:bodyPr/>
                    <a:lstStyle/>
                    <a:p>
                      <a:endParaRPr lang="en-GB"/>
                    </a:p>
                  </a:txBody>
                  <a:tcPr/>
                </a:tc>
                <a:tc gridSpan="9">
                  <a:txBody>
                    <a:bodyPr/>
                    <a:lstStyle/>
                    <a:p>
                      <a:pPr algn="ctr">
                        <a:lnSpc>
                          <a:spcPct val="115000"/>
                        </a:lnSpc>
                        <a:spcAft>
                          <a:spcPts val="0"/>
                        </a:spcAft>
                      </a:pPr>
                      <a:r>
                        <a:rPr lang="en-GB" sz="1400">
                          <a:solidFill>
                            <a:srgbClr val="000000"/>
                          </a:solidFill>
                          <a:effectLst/>
                          <a:latin typeface="Calibri"/>
                          <a:ea typeface="Times New Roman"/>
                          <a:cs typeface="Times New Roman"/>
                        </a:rPr>
                        <a:t>J13009: Accident Severity During Air Transport of Radioactive Material</a:t>
                      </a:r>
                      <a:endParaRPr lang="en-GB" sz="1050">
                        <a:effectLst/>
                        <a:latin typeface="Calibri"/>
                        <a:ea typeface="Calibri"/>
                        <a:cs typeface="Times New Roman"/>
                      </a:endParaRPr>
                    </a:p>
                  </a:txBody>
                  <a:tcPr marL="54147" marR="54147" marT="0" marB="0" anchor="ctr">
                    <a:lnL>
                      <a:noFill/>
                    </a:lnL>
                    <a:lnR>
                      <a:noFill/>
                    </a:lnR>
                    <a:lnT>
                      <a:noFill/>
                    </a:lnT>
                    <a:lnB>
                      <a:noFill/>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451021">
                <a:tc gridSpan="3">
                  <a:txBody>
                    <a:bodyPr/>
                    <a:lstStyle/>
                    <a:p>
                      <a:pPr algn="ctr">
                        <a:lnSpc>
                          <a:spcPct val="115000"/>
                        </a:lnSpc>
                        <a:spcAft>
                          <a:spcPts val="0"/>
                        </a:spcAft>
                      </a:pPr>
                      <a:r>
                        <a:rPr lang="en-GB" sz="1400" dirty="0">
                          <a:solidFill>
                            <a:srgbClr val="000000"/>
                          </a:solidFill>
                          <a:effectLst/>
                          <a:latin typeface="Calibri"/>
                          <a:ea typeface="Times New Roman"/>
                          <a:cs typeface="Times New Roman"/>
                        </a:rPr>
                        <a:t>J12008:  Atmospheric transport </a:t>
                      </a:r>
                      <a:br>
                        <a:rPr lang="en-GB" sz="1400" dirty="0">
                          <a:solidFill>
                            <a:srgbClr val="000000"/>
                          </a:solidFill>
                          <a:effectLst/>
                          <a:latin typeface="Calibri"/>
                          <a:ea typeface="Times New Roman"/>
                          <a:cs typeface="Times New Roman"/>
                        </a:rPr>
                      </a:br>
                      <a:r>
                        <a:rPr lang="en-GB" sz="1400" dirty="0">
                          <a:solidFill>
                            <a:srgbClr val="000000"/>
                          </a:solidFill>
                          <a:effectLst/>
                          <a:latin typeface="Calibri"/>
                          <a:ea typeface="Times New Roman"/>
                          <a:cs typeface="Times New Roman"/>
                        </a:rPr>
                        <a:t>model evaluation studies </a:t>
                      </a:r>
                      <a:endParaRPr lang="en-GB" sz="1050" dirty="0">
                        <a:effectLst/>
                        <a:latin typeface="Calibri"/>
                        <a:ea typeface="Calibri"/>
                        <a:cs typeface="Times New Roman"/>
                      </a:endParaRPr>
                    </a:p>
                  </a:txBody>
                  <a:tcPr marL="54147" marR="54147" marT="0" marB="0" anchor="ctr">
                    <a:lnL>
                      <a:noFill/>
                    </a:lnL>
                    <a:lnR>
                      <a:noFill/>
                    </a:lnR>
                    <a:lnT>
                      <a:noFill/>
                    </a:lnT>
                    <a:lnB>
                      <a:noFill/>
                    </a:lnB>
                    <a:solidFill>
                      <a:srgbClr val="B8CCE4"/>
                    </a:solidFill>
                  </a:tcPr>
                </a:tc>
                <a:tc hMerge="1">
                  <a:txBody>
                    <a:bodyPr/>
                    <a:lstStyle/>
                    <a:p>
                      <a:endParaRPr lang="en-GB"/>
                    </a:p>
                  </a:txBody>
                  <a:tcPr/>
                </a:tc>
                <a:tc hMerge="1">
                  <a:txBody>
                    <a:bodyPr/>
                    <a:lstStyle/>
                    <a:p>
                      <a:endParaRPr lang="en-GB"/>
                    </a:p>
                  </a:txBody>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gridSpan="7">
                  <a:txBody>
                    <a:bodyPr/>
                    <a:lstStyle/>
                    <a:p>
                      <a:pPr algn="ctr">
                        <a:lnSpc>
                          <a:spcPct val="115000"/>
                        </a:lnSpc>
                        <a:spcAft>
                          <a:spcPts val="0"/>
                        </a:spcAft>
                      </a:pPr>
                      <a:r>
                        <a:rPr lang="en-GB" sz="1400" dirty="0">
                          <a:solidFill>
                            <a:srgbClr val="000000"/>
                          </a:solidFill>
                          <a:effectLst/>
                          <a:latin typeface="Calibri"/>
                          <a:ea typeface="Times New Roman"/>
                          <a:cs typeface="Times New Roman"/>
                          <a:hlinkClick r:id="" action="ppaction://noaction"/>
                        </a:rPr>
                        <a:t>E41011</a:t>
                      </a:r>
                      <a:r>
                        <a:rPr lang="en-GB" sz="1400" dirty="0">
                          <a:solidFill>
                            <a:srgbClr val="000000"/>
                          </a:solidFill>
                          <a:effectLst/>
                          <a:latin typeface="Calibri"/>
                          <a:ea typeface="Times New Roman"/>
                          <a:cs typeface="Times New Roman"/>
                        </a:rPr>
                        <a:t>: Validation and Application of Plants as Bio-monitors of Trace Element Atmospheric Pollution, analysed by Nuclear and Related Techniques</a:t>
                      </a:r>
                      <a:endParaRPr lang="en-GB" sz="1050" dirty="0">
                        <a:effectLst/>
                        <a:latin typeface="Calibri"/>
                        <a:ea typeface="Calibri"/>
                        <a:cs typeface="Times New Roman"/>
                      </a:endParaRPr>
                    </a:p>
                  </a:txBody>
                  <a:tcPr marL="54147" marR="54147" marT="0" marB="0" anchor="ctr">
                    <a:lnL>
                      <a:noFill/>
                    </a:lnL>
                    <a:lnR>
                      <a:noFill/>
                    </a:lnR>
                    <a:lnT>
                      <a:noFill/>
                    </a:lnT>
                    <a:lnB>
                      <a:noFill/>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dirty="0">
                        <a:effectLst/>
                        <a:latin typeface="Calibri"/>
                      </a:endParaRPr>
                    </a:p>
                  </a:txBody>
                  <a:tcPr marL="54147" marR="54147" marT="0" marB="0" anchor="b">
                    <a:lnL>
                      <a:noFill/>
                    </a:lnL>
                    <a:lnR>
                      <a:noFill/>
                    </a:lnR>
                    <a:lnT>
                      <a:noFill/>
                    </a:lnT>
                    <a:lnB>
                      <a:noFill/>
                    </a:lnB>
                  </a:tcPr>
                </a:tc>
                <a:extLst>
                  <a:ext uri="{0D108BD9-81ED-4DB2-BD59-A6C34878D82A}">
                    <a16:rowId xmlns:a16="http://schemas.microsoft.com/office/drawing/2014/main" val="10001"/>
                  </a:ext>
                </a:extLst>
              </a:tr>
              <a:tr h="967347">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gridSpan="6">
                  <a:txBody>
                    <a:bodyPr/>
                    <a:lstStyle/>
                    <a:p>
                      <a:pPr algn="ctr">
                        <a:lnSpc>
                          <a:spcPct val="115000"/>
                        </a:lnSpc>
                        <a:spcAft>
                          <a:spcPts val="0"/>
                        </a:spcAft>
                      </a:pPr>
                      <a:r>
                        <a:rPr lang="en-GB" sz="1400" dirty="0">
                          <a:solidFill>
                            <a:srgbClr val="FF0000"/>
                          </a:solidFill>
                          <a:effectLst/>
                          <a:latin typeface="Calibri"/>
                          <a:ea typeface="Times New Roman"/>
                          <a:cs typeface="Times New Roman"/>
                          <a:hlinkClick r:id="rId3" action="ppaction://hlinksldjump"/>
                        </a:rPr>
                        <a:t>E41008:</a:t>
                      </a:r>
                      <a:r>
                        <a:rPr lang="en-GB" sz="1400" dirty="0">
                          <a:solidFill>
                            <a:srgbClr val="FF0000"/>
                          </a:solidFill>
                          <a:effectLst/>
                          <a:latin typeface="Calibri"/>
                          <a:ea typeface="Times New Roman"/>
                          <a:cs typeface="Times New Roman"/>
                        </a:rPr>
                        <a:t> </a:t>
                      </a:r>
                      <a:r>
                        <a:rPr lang="en-GB" sz="1400" dirty="0">
                          <a:solidFill>
                            <a:srgbClr val="000000"/>
                          </a:solidFill>
                          <a:effectLst/>
                          <a:latin typeface="Calibri"/>
                          <a:ea typeface="Times New Roman"/>
                          <a:cs typeface="Times New Roman"/>
                        </a:rPr>
                        <a:t>Applied research on air pollution using nuclear related analytical techniques </a:t>
                      </a:r>
                      <a:endParaRPr lang="en-GB" sz="1050" dirty="0">
                        <a:effectLst/>
                        <a:latin typeface="Calibri"/>
                        <a:ea typeface="Calibri"/>
                        <a:cs typeface="Times New Roman"/>
                      </a:endParaRPr>
                    </a:p>
                  </a:txBody>
                  <a:tcPr marL="54147" marR="54147" marT="0" marB="0" anchor="ctr">
                    <a:lnL>
                      <a:noFill/>
                    </a:lnL>
                    <a:lnR>
                      <a:noFill/>
                    </a:lnR>
                    <a:lnT>
                      <a:noFill/>
                    </a:lnT>
                    <a:lnB>
                      <a:noFill/>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hMerge="1">
                  <a:txBody>
                    <a:bodyPr/>
                    <a:lstStyle/>
                    <a:p>
                      <a:endParaRPr lang="en-GB"/>
                    </a:p>
                  </a:txBody>
                  <a:tcPr/>
                </a:tc>
                <a:tc>
                  <a:txBody>
                    <a:bodyPr/>
                    <a:lstStyle/>
                    <a:p>
                      <a:pPr>
                        <a:lnSpc>
                          <a:spcPct val="115000"/>
                        </a:lnSpc>
                        <a:spcAft>
                          <a:spcPts val="0"/>
                        </a:spcAft>
                      </a:pPr>
                      <a:r>
                        <a:rPr lang="en-GB" sz="1400">
                          <a:solidFill>
                            <a:srgbClr val="000000"/>
                          </a:solidFill>
                          <a:effectLst/>
                          <a:latin typeface="Calibri"/>
                          <a:ea typeface="Times New Roman"/>
                          <a:cs typeface="Times New Roman"/>
                        </a:rPr>
                        <a:t>`</a:t>
                      </a:r>
                      <a:endParaRPr lang="en-GB" sz="1050">
                        <a:effectLst/>
                        <a:latin typeface="Calibri"/>
                        <a:ea typeface="Calibri"/>
                        <a:cs typeface="Times New Roman"/>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dirty="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dirty="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dirty="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tc>
                  <a:txBody>
                    <a:bodyPr/>
                    <a:lstStyle/>
                    <a:p>
                      <a:pPr>
                        <a:lnSpc>
                          <a:spcPct val="115000"/>
                        </a:lnSpc>
                      </a:pPr>
                      <a:endParaRPr lang="en-GB" sz="1050">
                        <a:effectLst/>
                        <a:latin typeface="Calibri"/>
                      </a:endParaRPr>
                    </a:p>
                  </a:txBody>
                  <a:tcPr marL="54147" marR="54147" marT="0" marB="0" anchor="b">
                    <a:lnL>
                      <a:noFill/>
                    </a:lnL>
                    <a:lnR>
                      <a:noFill/>
                    </a:lnR>
                    <a:lnT>
                      <a:noFill/>
                    </a:lnT>
                    <a:lnB>
                      <a:noFill/>
                    </a:lnB>
                  </a:tcPr>
                </a:tc>
                <a:extLst>
                  <a:ext uri="{0D108BD9-81ED-4DB2-BD59-A6C34878D82A}">
                    <a16:rowId xmlns:a16="http://schemas.microsoft.com/office/drawing/2014/main" val="10002"/>
                  </a:ext>
                </a:extLst>
              </a:tr>
              <a:tr h="1451021">
                <a:tc>
                  <a:txBody>
                    <a:bodyPr/>
                    <a:lstStyle/>
                    <a:p>
                      <a:pP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b">
                    <a:lnL>
                      <a:noFill/>
                    </a:lnL>
                    <a:lnR>
                      <a:noFill/>
                    </a:lnR>
                    <a:lnT>
                      <a:noFill/>
                    </a:lnT>
                    <a:lnB>
                      <a:noFill/>
                    </a:lnB>
                    <a:solidFill>
                      <a:srgbClr val="FFFFFF"/>
                    </a:solidFill>
                  </a:tcPr>
                </a:tc>
                <a:tc>
                  <a:txBody>
                    <a:bodyPr/>
                    <a:lstStyle/>
                    <a:p>
                      <a:pP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b">
                    <a:lnL>
                      <a:noFill/>
                    </a:lnL>
                    <a:lnR>
                      <a:noFill/>
                    </a:lnR>
                    <a:lnT>
                      <a:noFill/>
                    </a:lnT>
                    <a:lnB>
                      <a:noFill/>
                    </a:lnB>
                    <a:solidFill>
                      <a:srgbClr val="FFFFFF"/>
                    </a:solidFill>
                  </a:tcPr>
                </a:tc>
                <a:tc>
                  <a:txBody>
                    <a:bodyPr/>
                    <a:lstStyle/>
                    <a:p>
                      <a:pP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b">
                    <a:lnL>
                      <a:noFill/>
                    </a:lnL>
                    <a:lnR>
                      <a:noFill/>
                    </a:lnR>
                    <a:lnT>
                      <a:noFill/>
                    </a:lnT>
                    <a:lnB>
                      <a:noFill/>
                    </a:lnB>
                    <a:solidFill>
                      <a:srgbClr val="FFFFFF"/>
                    </a:solidFill>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ctr">
                    <a:lnL>
                      <a:noFill/>
                    </a:lnL>
                    <a:lnR>
                      <a:noFill/>
                    </a:lnR>
                    <a:lnT>
                      <a:noFill/>
                    </a:lnT>
                    <a:lnB>
                      <a:noFill/>
                    </a:lnB>
                    <a:solidFill>
                      <a:srgbClr val="FFFFFF"/>
                    </a:solidFill>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ctr">
                    <a:lnL>
                      <a:noFill/>
                    </a:lnL>
                    <a:lnR>
                      <a:noFill/>
                    </a:lnR>
                    <a:lnT>
                      <a:noFill/>
                    </a:lnT>
                    <a:lnB>
                      <a:noFill/>
                    </a:lnB>
                    <a:solidFill>
                      <a:srgbClr val="FFFFFF"/>
                    </a:solidFill>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ctr">
                    <a:lnL>
                      <a:noFill/>
                    </a:lnL>
                    <a:lnR>
                      <a:noFill/>
                    </a:lnR>
                    <a:lnT>
                      <a:noFill/>
                    </a:lnT>
                    <a:lnB>
                      <a:noFill/>
                    </a:lnB>
                    <a:solidFill>
                      <a:srgbClr val="FFFFFF"/>
                    </a:solidFill>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ctr">
                    <a:lnL>
                      <a:noFill/>
                    </a:lnL>
                    <a:lnR>
                      <a:noFill/>
                    </a:lnR>
                    <a:lnT>
                      <a:noFill/>
                    </a:lnT>
                    <a:lnB>
                      <a:noFill/>
                    </a:lnB>
                    <a:solidFill>
                      <a:srgbClr val="FFFFFF"/>
                    </a:solidFill>
                  </a:tcPr>
                </a:tc>
                <a:tc gridSpan="7">
                  <a:txBody>
                    <a:bodyPr/>
                    <a:lstStyle/>
                    <a:p>
                      <a:pPr algn="ctr">
                        <a:lnSpc>
                          <a:spcPct val="115000"/>
                        </a:lnSpc>
                        <a:spcAft>
                          <a:spcPts val="0"/>
                        </a:spcAft>
                      </a:pPr>
                      <a:r>
                        <a:rPr lang="en-GB" sz="1400" dirty="0">
                          <a:solidFill>
                            <a:srgbClr val="000000"/>
                          </a:solidFill>
                          <a:effectLst/>
                          <a:latin typeface="Calibri"/>
                          <a:ea typeface="Times New Roman"/>
                          <a:cs typeface="Times New Roman"/>
                          <a:hlinkClick r:id="rId4" action="ppaction://hlinksldjump"/>
                        </a:rPr>
                        <a:t>E41010</a:t>
                      </a:r>
                      <a:r>
                        <a:rPr lang="en-GB" sz="1400" dirty="0">
                          <a:solidFill>
                            <a:srgbClr val="000000"/>
                          </a:solidFill>
                          <a:effectLst/>
                          <a:latin typeface="Calibri"/>
                          <a:ea typeface="Times New Roman"/>
                          <a:cs typeface="Times New Roman"/>
                        </a:rPr>
                        <a:t>: Assessment of levels and health-effects of airborne particulate matter in mining, metal refining and metal working industries using nuclear and related analytical techniques </a:t>
                      </a:r>
                      <a:endParaRPr lang="en-GB" sz="1050" dirty="0">
                        <a:effectLst/>
                        <a:latin typeface="Calibri"/>
                        <a:ea typeface="Calibri"/>
                        <a:cs typeface="Times New Roman"/>
                      </a:endParaRPr>
                    </a:p>
                  </a:txBody>
                  <a:tcPr marL="54147" marR="54147" marT="0" marB="0" anchor="ctr">
                    <a:lnL>
                      <a:noFill/>
                    </a:lnL>
                    <a:lnR>
                      <a:noFill/>
                    </a:lnR>
                    <a:lnT>
                      <a:noFill/>
                    </a:lnT>
                    <a:lnB>
                      <a:noFill/>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b">
                    <a:lnL>
                      <a:noFill/>
                    </a:lnL>
                    <a:lnR>
                      <a:noFill/>
                    </a:lnR>
                    <a:lnT>
                      <a:noFill/>
                    </a:lnT>
                    <a:lnB>
                      <a:noFill/>
                    </a:lnB>
                    <a:solidFill>
                      <a:srgbClr val="FFFFFF"/>
                    </a:solidFill>
                  </a:tcPr>
                </a:tc>
                <a:tc>
                  <a:txBody>
                    <a:bodyPr/>
                    <a:lstStyle/>
                    <a:p>
                      <a:pP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b">
                    <a:lnL>
                      <a:noFill/>
                    </a:lnL>
                    <a:lnR>
                      <a:noFill/>
                    </a:lnR>
                    <a:lnT>
                      <a:noFill/>
                    </a:lnT>
                    <a:lnB>
                      <a:noFill/>
                    </a:lnB>
                    <a:solidFill>
                      <a:srgbClr val="FFFFFF"/>
                    </a:solidFill>
                  </a:tcPr>
                </a:tc>
                <a:tc>
                  <a:txBody>
                    <a:bodyPr/>
                    <a:lstStyle/>
                    <a:p>
                      <a:pP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b">
                    <a:lnL>
                      <a:noFill/>
                    </a:lnL>
                    <a:lnR>
                      <a:noFill/>
                    </a:lnR>
                    <a:lnT>
                      <a:noFill/>
                    </a:lnT>
                    <a:lnB>
                      <a:noFill/>
                    </a:lnB>
                    <a:solidFill>
                      <a:srgbClr val="FFFFFF"/>
                    </a:solidFill>
                  </a:tcPr>
                </a:tc>
                <a:tc>
                  <a:txBody>
                    <a:bodyPr/>
                    <a:lstStyle/>
                    <a:p>
                      <a:pP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b">
                    <a:lnL>
                      <a:noFill/>
                    </a:lnL>
                    <a:lnR>
                      <a:noFill/>
                    </a:lnR>
                    <a:lnT>
                      <a:noFill/>
                    </a:lnT>
                    <a:lnB>
                      <a:noFill/>
                    </a:lnB>
                    <a:solidFill>
                      <a:srgbClr val="FFFFFF"/>
                    </a:solidFill>
                  </a:tcPr>
                </a:tc>
                <a:tc>
                  <a:txBody>
                    <a:bodyPr/>
                    <a:lstStyle/>
                    <a:p>
                      <a:pPr>
                        <a:lnSpc>
                          <a:spcPct val="115000"/>
                        </a:lnSpc>
                        <a:spcAft>
                          <a:spcPts val="0"/>
                        </a:spcAft>
                      </a:pPr>
                      <a:r>
                        <a:rPr lang="en-GB" sz="1400">
                          <a:solidFill>
                            <a:srgbClr val="000000"/>
                          </a:solidFill>
                          <a:effectLst/>
                          <a:latin typeface="Calibri"/>
                          <a:ea typeface="Times New Roman"/>
                          <a:cs typeface="Times New Roman"/>
                        </a:rPr>
                        <a:t> </a:t>
                      </a:r>
                      <a:endParaRPr lang="en-GB" sz="1050">
                        <a:effectLst/>
                        <a:latin typeface="Calibri"/>
                        <a:ea typeface="Calibri"/>
                        <a:cs typeface="Times New Roman"/>
                      </a:endParaRPr>
                    </a:p>
                  </a:txBody>
                  <a:tcPr marL="54147" marR="54147" marT="0"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584153">
                <a:tc>
                  <a:txBody>
                    <a:bodyPr/>
                    <a:lstStyle/>
                    <a:p>
                      <a:pPr algn="ctr">
                        <a:lnSpc>
                          <a:spcPct val="115000"/>
                        </a:lnSpc>
                        <a:spcAft>
                          <a:spcPts val="0"/>
                        </a:spcAft>
                      </a:pPr>
                      <a:r>
                        <a:rPr lang="en-GB" sz="1400">
                          <a:solidFill>
                            <a:srgbClr val="000000"/>
                          </a:solidFill>
                          <a:effectLst/>
                          <a:latin typeface="Calibri"/>
                          <a:ea typeface="Times New Roman"/>
                          <a:cs typeface="Times New Roman"/>
                        </a:rPr>
                        <a:t>1989</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1990</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1991</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1992</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1993</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1994</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dirty="0">
                          <a:solidFill>
                            <a:srgbClr val="000000"/>
                          </a:solidFill>
                          <a:effectLst/>
                          <a:latin typeface="Calibri"/>
                          <a:ea typeface="Times New Roman"/>
                          <a:cs typeface="Times New Roman"/>
                        </a:rPr>
                        <a:t>1995</a:t>
                      </a:r>
                      <a:endParaRPr lang="en-GB" sz="1050" dirty="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1996</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gridSpan="2">
                  <a:txBody>
                    <a:bodyPr/>
                    <a:lstStyle/>
                    <a:p>
                      <a:pPr algn="ctr">
                        <a:lnSpc>
                          <a:spcPct val="115000"/>
                        </a:lnSpc>
                        <a:spcAft>
                          <a:spcPts val="0"/>
                        </a:spcAft>
                      </a:pPr>
                      <a:r>
                        <a:rPr lang="en-GB" sz="1400">
                          <a:solidFill>
                            <a:srgbClr val="000000"/>
                          </a:solidFill>
                          <a:effectLst/>
                          <a:latin typeface="Calibri"/>
                          <a:ea typeface="Times New Roman"/>
                          <a:cs typeface="Times New Roman"/>
                        </a:rPr>
                        <a:t>1997</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hMerge="1">
                  <a:txBody>
                    <a:bodyPr/>
                    <a:lstStyle/>
                    <a:p>
                      <a:endParaRPr lang="en-GB"/>
                    </a:p>
                  </a:txBody>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1998</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1999</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2000</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2001</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2002</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2003</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2004</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a:solidFill>
                            <a:srgbClr val="000000"/>
                          </a:solidFill>
                          <a:effectLst/>
                          <a:latin typeface="Calibri"/>
                          <a:ea typeface="Times New Roman"/>
                          <a:cs typeface="Times New Roman"/>
                        </a:rPr>
                        <a:t>2005</a:t>
                      </a:r>
                      <a:endParaRPr lang="en-GB" sz="1050">
                        <a:effectLst/>
                        <a:latin typeface="Calibri"/>
                        <a:ea typeface="Calibri"/>
                        <a:cs typeface="Times New Roman"/>
                      </a:endParaRPr>
                    </a:p>
                  </a:txBody>
                  <a:tcPr marL="54147" marR="54147" marT="0" marB="0" vert="vert270" anchor="ctr">
                    <a:lnL>
                      <a:noFill/>
                    </a:lnL>
                    <a:lnR>
                      <a:noFill/>
                    </a:lnR>
                    <a:lnT>
                      <a:noFill/>
                    </a:lnT>
                    <a:lnB>
                      <a:noFill/>
                    </a:lnB>
                  </a:tcPr>
                </a:tc>
                <a:tc>
                  <a:txBody>
                    <a:bodyPr/>
                    <a:lstStyle/>
                    <a:p>
                      <a:pPr algn="ctr">
                        <a:lnSpc>
                          <a:spcPct val="115000"/>
                        </a:lnSpc>
                        <a:spcAft>
                          <a:spcPts val="0"/>
                        </a:spcAft>
                      </a:pPr>
                      <a:r>
                        <a:rPr lang="en-GB" sz="1400" dirty="0">
                          <a:solidFill>
                            <a:srgbClr val="000000"/>
                          </a:solidFill>
                          <a:effectLst/>
                          <a:latin typeface="Calibri"/>
                          <a:ea typeface="Times New Roman"/>
                          <a:cs typeface="Times New Roman"/>
                        </a:rPr>
                        <a:t>2006</a:t>
                      </a:r>
                      <a:endParaRPr lang="en-GB" sz="1050" dirty="0">
                        <a:effectLst/>
                        <a:latin typeface="Calibri"/>
                        <a:ea typeface="Calibri"/>
                        <a:cs typeface="Times New Roman"/>
                      </a:endParaRPr>
                    </a:p>
                  </a:txBody>
                  <a:tcPr marL="54147" marR="54147" marT="0" marB="0" vert="vert27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5" name="Slide Number">
            <a:extLst>
              <a:ext uri="{FF2B5EF4-FFF2-40B4-BE49-F238E27FC236}">
                <a16:creationId xmlns:a16="http://schemas.microsoft.com/office/drawing/2014/main" id="{842FF303-15B7-42A9-8CA1-C841A03FE2C7}"/>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18</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72769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51400" y="116540"/>
            <a:ext cx="8497180" cy="914400"/>
          </a:xfrm>
        </p:spPr>
        <p:txBody>
          <a:bodyPr/>
          <a:lstStyle/>
          <a:p>
            <a:r>
              <a:rPr lang="en-US" sz="2600" b="1" dirty="0">
                <a:latin typeface="Verdana" pitchFamily="34" charset="0"/>
              </a:rPr>
              <a:t>Completed IAEA Regional CRPs </a:t>
            </a:r>
            <a:br>
              <a:rPr lang="en-US" sz="2600" b="1" dirty="0">
                <a:latin typeface="Verdana" pitchFamily="34" charset="0"/>
              </a:rPr>
            </a:br>
            <a:r>
              <a:rPr lang="en-US" sz="2600" b="1" dirty="0">
                <a:latin typeface="Verdana" pitchFamily="34" charset="0"/>
              </a:rPr>
              <a:t>(air pollution studies)</a:t>
            </a:r>
          </a:p>
        </p:txBody>
      </p:sp>
      <p:sp>
        <p:nvSpPr>
          <p:cNvPr id="13317" name="Rectangle 4"/>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102419133"/>
              </p:ext>
            </p:extLst>
          </p:nvPr>
        </p:nvGraphicFramePr>
        <p:xfrm>
          <a:off x="539440" y="1196690"/>
          <a:ext cx="7993113" cy="4984879"/>
        </p:xfrm>
        <a:graphic>
          <a:graphicData uri="http://schemas.openxmlformats.org/drawingml/2006/table">
            <a:tbl>
              <a:tblPr firstRow="1" firstCol="1" bandRow="1"/>
              <a:tblGrid>
                <a:gridCol w="323442">
                  <a:extLst>
                    <a:ext uri="{9D8B030D-6E8A-4147-A177-3AD203B41FA5}">
                      <a16:colId xmlns:a16="http://schemas.microsoft.com/office/drawing/2014/main" val="20000"/>
                    </a:ext>
                  </a:extLst>
                </a:gridCol>
                <a:gridCol w="468668">
                  <a:extLst>
                    <a:ext uri="{9D8B030D-6E8A-4147-A177-3AD203B41FA5}">
                      <a16:colId xmlns:a16="http://schemas.microsoft.com/office/drawing/2014/main" val="20001"/>
                    </a:ext>
                  </a:extLst>
                </a:gridCol>
                <a:gridCol w="452630">
                  <a:extLst>
                    <a:ext uri="{9D8B030D-6E8A-4147-A177-3AD203B41FA5}">
                      <a16:colId xmlns:a16="http://schemas.microsoft.com/office/drawing/2014/main" val="20002"/>
                    </a:ext>
                  </a:extLst>
                </a:gridCol>
                <a:gridCol w="417109">
                  <a:extLst>
                    <a:ext uri="{9D8B030D-6E8A-4147-A177-3AD203B41FA5}">
                      <a16:colId xmlns:a16="http://schemas.microsoft.com/office/drawing/2014/main" val="20003"/>
                    </a:ext>
                  </a:extLst>
                </a:gridCol>
                <a:gridCol w="834216">
                  <a:extLst>
                    <a:ext uri="{9D8B030D-6E8A-4147-A177-3AD203B41FA5}">
                      <a16:colId xmlns:a16="http://schemas.microsoft.com/office/drawing/2014/main" val="20004"/>
                    </a:ext>
                  </a:extLst>
                </a:gridCol>
                <a:gridCol w="518824">
                  <a:extLst>
                    <a:ext uri="{9D8B030D-6E8A-4147-A177-3AD203B41FA5}">
                      <a16:colId xmlns:a16="http://schemas.microsoft.com/office/drawing/2014/main" val="20005"/>
                    </a:ext>
                  </a:extLst>
                </a:gridCol>
                <a:gridCol w="311003">
                  <a:extLst>
                    <a:ext uri="{9D8B030D-6E8A-4147-A177-3AD203B41FA5}">
                      <a16:colId xmlns:a16="http://schemas.microsoft.com/office/drawing/2014/main" val="20006"/>
                    </a:ext>
                  </a:extLst>
                </a:gridCol>
                <a:gridCol w="725915">
                  <a:extLst>
                    <a:ext uri="{9D8B030D-6E8A-4147-A177-3AD203B41FA5}">
                      <a16:colId xmlns:a16="http://schemas.microsoft.com/office/drawing/2014/main" val="20007"/>
                    </a:ext>
                  </a:extLst>
                </a:gridCol>
                <a:gridCol w="622003">
                  <a:extLst>
                    <a:ext uri="{9D8B030D-6E8A-4147-A177-3AD203B41FA5}">
                      <a16:colId xmlns:a16="http://schemas.microsoft.com/office/drawing/2014/main" val="20008"/>
                    </a:ext>
                  </a:extLst>
                </a:gridCol>
                <a:gridCol w="622003">
                  <a:extLst>
                    <a:ext uri="{9D8B030D-6E8A-4147-A177-3AD203B41FA5}">
                      <a16:colId xmlns:a16="http://schemas.microsoft.com/office/drawing/2014/main" val="20009"/>
                    </a:ext>
                  </a:extLst>
                </a:gridCol>
                <a:gridCol w="519556">
                  <a:extLst>
                    <a:ext uri="{9D8B030D-6E8A-4147-A177-3AD203B41FA5}">
                      <a16:colId xmlns:a16="http://schemas.microsoft.com/office/drawing/2014/main" val="20010"/>
                    </a:ext>
                  </a:extLst>
                </a:gridCol>
                <a:gridCol w="518092">
                  <a:extLst>
                    <a:ext uri="{9D8B030D-6E8A-4147-A177-3AD203B41FA5}">
                      <a16:colId xmlns:a16="http://schemas.microsoft.com/office/drawing/2014/main" val="20011"/>
                    </a:ext>
                  </a:extLst>
                </a:gridCol>
                <a:gridCol w="518824">
                  <a:extLst>
                    <a:ext uri="{9D8B030D-6E8A-4147-A177-3AD203B41FA5}">
                      <a16:colId xmlns:a16="http://schemas.microsoft.com/office/drawing/2014/main" val="20012"/>
                    </a:ext>
                  </a:extLst>
                </a:gridCol>
                <a:gridCol w="622736">
                  <a:extLst>
                    <a:ext uri="{9D8B030D-6E8A-4147-A177-3AD203B41FA5}">
                      <a16:colId xmlns:a16="http://schemas.microsoft.com/office/drawing/2014/main" val="20013"/>
                    </a:ext>
                  </a:extLst>
                </a:gridCol>
                <a:gridCol w="518092">
                  <a:extLst>
                    <a:ext uri="{9D8B030D-6E8A-4147-A177-3AD203B41FA5}">
                      <a16:colId xmlns:a16="http://schemas.microsoft.com/office/drawing/2014/main" val="20014"/>
                    </a:ext>
                  </a:extLst>
                </a:gridCol>
              </a:tblGrid>
              <a:tr h="1469879">
                <a:tc>
                  <a:txBody>
                    <a:bodyPr/>
                    <a:lstStyle/>
                    <a:p>
                      <a:pPr algn="ctr">
                        <a:lnSpc>
                          <a:spcPct val="115000"/>
                        </a:lnSpc>
                        <a:spcAft>
                          <a:spcPts val="0"/>
                        </a:spcAft>
                      </a:pPr>
                      <a:r>
                        <a:rPr lang="en-GB" sz="1600" dirty="0">
                          <a:solidFill>
                            <a:srgbClr val="000000"/>
                          </a:solidFill>
                          <a:effectLst/>
                          <a:latin typeface="Calibri"/>
                          <a:ea typeface="Times New Roman"/>
                          <a:cs typeface="Times New Roman"/>
                        </a:rPr>
                        <a:t> </a:t>
                      </a:r>
                      <a:endParaRPr lang="en-GB" sz="1100" dirty="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gridSpan="3">
                  <a:txBody>
                    <a:bodyPr/>
                    <a:lstStyle/>
                    <a:p>
                      <a:pPr algn="ctr">
                        <a:lnSpc>
                          <a:spcPct val="115000"/>
                        </a:lnSpc>
                        <a:spcAft>
                          <a:spcPts val="0"/>
                        </a:spcAft>
                      </a:pPr>
                      <a:r>
                        <a:rPr lang="en-GB" sz="1600" dirty="0">
                          <a:solidFill>
                            <a:srgbClr val="000099"/>
                          </a:solidFill>
                          <a:effectLst/>
                          <a:latin typeface="Calibri"/>
                          <a:ea typeface="Times New Roman"/>
                          <a:cs typeface="Times New Roman"/>
                        </a:rPr>
                        <a:t>F23010:</a:t>
                      </a:r>
                      <a:r>
                        <a:rPr lang="en-GB" sz="1600" baseline="0" dirty="0">
                          <a:solidFill>
                            <a:srgbClr val="000099"/>
                          </a:solidFill>
                          <a:effectLst/>
                          <a:latin typeface="Calibri"/>
                          <a:ea typeface="Times New Roman"/>
                          <a:cs typeface="Times New Roman"/>
                        </a:rPr>
                        <a:t> </a:t>
                      </a:r>
                    </a:p>
                    <a:p>
                      <a:pPr algn="ctr">
                        <a:lnSpc>
                          <a:spcPct val="115000"/>
                        </a:lnSpc>
                        <a:spcAft>
                          <a:spcPts val="0"/>
                        </a:spcAft>
                      </a:pPr>
                      <a:r>
                        <a:rPr lang="en-GB" sz="1600" dirty="0">
                          <a:solidFill>
                            <a:srgbClr val="000000"/>
                          </a:solidFill>
                          <a:effectLst/>
                          <a:latin typeface="Calibri"/>
                          <a:ea typeface="Times New Roman"/>
                          <a:cs typeface="Times New Roman"/>
                        </a:rPr>
                        <a:t>Nuclear analytical techniques in atmospheric and surface water pollution studies </a:t>
                      </a:r>
                      <a:endParaRPr lang="en-GB" sz="1100" dirty="0">
                        <a:effectLst/>
                        <a:latin typeface="Calibri"/>
                        <a:ea typeface="Calibri"/>
                        <a:cs typeface="Times New Roman"/>
                      </a:endParaRPr>
                    </a:p>
                  </a:txBody>
                  <a:tcPr marL="53298" marR="53298" marT="0" marB="0" anchor="ctr">
                    <a:lnL>
                      <a:noFill/>
                    </a:lnL>
                    <a:lnR>
                      <a:noFill/>
                    </a:lnR>
                    <a:lnT>
                      <a:noFill/>
                    </a:lnT>
                    <a:lnB>
                      <a:noFill/>
                    </a:lnB>
                    <a:solidFill>
                      <a:srgbClr val="32EE44"/>
                    </a:solidFill>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GB" sz="1600" dirty="0">
                          <a:solidFill>
                            <a:srgbClr val="000000"/>
                          </a:solidFill>
                          <a:effectLst/>
                          <a:latin typeface="Calibri"/>
                          <a:ea typeface="Times New Roman"/>
                          <a:cs typeface="Times New Roman"/>
                        </a:rPr>
                        <a:t> </a:t>
                      </a:r>
                      <a:endParaRPr lang="en-GB" sz="1100" dirty="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nSpc>
                          <a:spcPct val="115000"/>
                        </a:lnSpc>
                      </a:pPr>
                      <a:endParaRPr lang="en-GB" sz="1100" dirty="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extLst>
                  <a:ext uri="{0D108BD9-81ED-4DB2-BD59-A6C34878D82A}">
                    <a16:rowId xmlns:a16="http://schemas.microsoft.com/office/drawing/2014/main" val="10000"/>
                  </a:ext>
                </a:extLst>
              </a:tr>
              <a:tr h="827686">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gridSpan="5">
                  <a:txBody>
                    <a:bodyPr/>
                    <a:lstStyle/>
                    <a:p>
                      <a:pPr algn="ctr">
                        <a:lnSpc>
                          <a:spcPct val="115000"/>
                        </a:lnSpc>
                        <a:spcAft>
                          <a:spcPts val="0"/>
                        </a:spcAft>
                      </a:pPr>
                      <a:r>
                        <a:rPr lang="en-GB" sz="1600" dirty="0">
                          <a:solidFill>
                            <a:srgbClr val="000000"/>
                          </a:solidFill>
                          <a:effectLst/>
                          <a:latin typeface="Calibri"/>
                          <a:ea typeface="Times New Roman"/>
                          <a:cs typeface="Times New Roman"/>
                        </a:rPr>
                        <a:t>E41009: Applied research on air pollution using nuclear related analytical techniques in Asia and the Pacific </a:t>
                      </a:r>
                      <a:endParaRPr lang="en-GB" sz="1100" dirty="0">
                        <a:effectLst/>
                        <a:latin typeface="Calibri"/>
                        <a:ea typeface="Calibri"/>
                        <a:cs typeface="Times New Roman"/>
                      </a:endParaRPr>
                    </a:p>
                  </a:txBody>
                  <a:tcPr marL="53298" marR="53298" marT="0" marB="0" anchor="ctr">
                    <a:lnL>
                      <a:noFill/>
                    </a:lnL>
                    <a:lnR>
                      <a:noFill/>
                    </a:lnR>
                    <a:lnT>
                      <a:noFill/>
                    </a:lnT>
                    <a:lnB>
                      <a:noFill/>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extLst>
                  <a:ext uri="{0D108BD9-81ED-4DB2-BD59-A6C34878D82A}">
                    <a16:rowId xmlns:a16="http://schemas.microsoft.com/office/drawing/2014/main" val="10001"/>
                  </a:ext>
                </a:extLst>
              </a:tr>
              <a:tr h="500554">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dirty="0">
                          <a:solidFill>
                            <a:srgbClr val="000000"/>
                          </a:solidFill>
                          <a:effectLst/>
                          <a:latin typeface="Calibri"/>
                          <a:ea typeface="Times New Roman"/>
                          <a:cs typeface="Times New Roman"/>
                        </a:rPr>
                        <a:t> </a:t>
                      </a:r>
                      <a:endParaRPr lang="en-GB" sz="1100" dirty="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rowSpan="2" gridSpan="5">
                  <a:txBody>
                    <a:bodyPr/>
                    <a:lstStyle/>
                    <a:p>
                      <a:pPr algn="ctr">
                        <a:lnSpc>
                          <a:spcPct val="115000"/>
                        </a:lnSpc>
                        <a:spcAft>
                          <a:spcPts val="0"/>
                        </a:spcAft>
                      </a:pPr>
                      <a:r>
                        <a:rPr lang="en-GB" sz="1600" dirty="0">
                          <a:solidFill>
                            <a:srgbClr val="000099"/>
                          </a:solidFill>
                          <a:effectLst/>
                          <a:latin typeface="Calibri"/>
                          <a:ea typeface="Times New Roman"/>
                          <a:cs typeface="Times New Roman"/>
                        </a:rPr>
                        <a:t>F31002:  </a:t>
                      </a:r>
                      <a:r>
                        <a:rPr lang="en-GB" sz="1600" dirty="0">
                          <a:solidFill>
                            <a:srgbClr val="000000"/>
                          </a:solidFill>
                          <a:effectLst/>
                          <a:latin typeface="Calibri"/>
                          <a:ea typeface="Times New Roman"/>
                          <a:cs typeface="Times New Roman"/>
                        </a:rPr>
                        <a:t>Isotopic composition of precipitation in the  Mediterranean Basin in relation to air circulation patterns and climate </a:t>
                      </a:r>
                      <a:endParaRPr lang="en-GB" sz="1100" dirty="0">
                        <a:effectLst/>
                        <a:latin typeface="Calibri"/>
                        <a:ea typeface="Calibri"/>
                        <a:cs typeface="Times New Roman"/>
                      </a:endParaRPr>
                    </a:p>
                  </a:txBody>
                  <a:tcPr marL="53298" marR="53298" marT="0" marB="0" anchor="ctr">
                    <a:lnL>
                      <a:noFill/>
                    </a:lnL>
                    <a:lnR>
                      <a:noFill/>
                    </a:lnR>
                    <a:lnT>
                      <a:noFill/>
                    </a:lnT>
                    <a:lnB>
                      <a:noFill/>
                    </a:lnB>
                    <a:solidFill>
                      <a:srgbClr val="B1A0C7"/>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extLst>
                  <a:ext uri="{0D108BD9-81ED-4DB2-BD59-A6C34878D82A}">
                    <a16:rowId xmlns:a16="http://schemas.microsoft.com/office/drawing/2014/main" val="10002"/>
                  </a:ext>
                </a:extLst>
              </a:tr>
              <a:tr h="643568">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 </a:t>
                      </a:r>
                      <a:endParaRPr lang="en-GB" sz="1100">
                        <a:effectLst/>
                        <a:latin typeface="Calibri"/>
                        <a:ea typeface="Calibri"/>
                        <a:cs typeface="Times New Roman"/>
                      </a:endParaRPr>
                    </a:p>
                  </a:txBody>
                  <a:tcPr marL="53298" marR="53298" marT="0" marB="0" anchor="ctr">
                    <a:lnL>
                      <a:noFill/>
                    </a:lnL>
                    <a:lnR>
                      <a:noFill/>
                    </a:lnR>
                    <a:lnT>
                      <a:noFill/>
                    </a:lnT>
                    <a:lnB>
                      <a:noFill/>
                    </a:lnB>
                    <a:solidFill>
                      <a:srgbClr val="FFFFFF"/>
                    </a:solidFill>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extLst>
                  <a:ext uri="{0D108BD9-81ED-4DB2-BD59-A6C34878D82A}">
                    <a16:rowId xmlns:a16="http://schemas.microsoft.com/office/drawing/2014/main" val="10003"/>
                  </a:ext>
                </a:extLst>
              </a:tr>
              <a:tr h="246304">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tc>
                  <a:txBody>
                    <a:bodyPr/>
                    <a:lstStyle/>
                    <a:p>
                      <a:pPr>
                        <a:lnSpc>
                          <a:spcPct val="115000"/>
                        </a:lnSpc>
                      </a:pPr>
                      <a:endParaRPr lang="en-GB" sz="1100">
                        <a:effectLst/>
                        <a:latin typeface="Calibri"/>
                      </a:endParaRPr>
                    </a:p>
                  </a:txBody>
                  <a:tcPr marL="53298" marR="53298" marT="0" marB="0" anchor="b">
                    <a:lnL>
                      <a:noFill/>
                    </a:lnL>
                    <a:lnR>
                      <a:noFill/>
                    </a:lnR>
                    <a:lnT>
                      <a:noFill/>
                    </a:lnT>
                    <a:lnB>
                      <a:noFill/>
                    </a:lnB>
                  </a:tcPr>
                </a:tc>
                <a:extLst>
                  <a:ext uri="{0D108BD9-81ED-4DB2-BD59-A6C34878D82A}">
                    <a16:rowId xmlns:a16="http://schemas.microsoft.com/office/drawing/2014/main" val="10004"/>
                  </a:ext>
                </a:extLst>
              </a:tr>
              <a:tr h="532335">
                <a:tc>
                  <a:txBody>
                    <a:bodyPr/>
                    <a:lstStyle/>
                    <a:p>
                      <a:pPr algn="ctr">
                        <a:lnSpc>
                          <a:spcPct val="115000"/>
                        </a:lnSpc>
                        <a:spcAft>
                          <a:spcPts val="0"/>
                        </a:spcAft>
                      </a:pPr>
                      <a:r>
                        <a:rPr lang="en-GB" sz="1600">
                          <a:solidFill>
                            <a:srgbClr val="000000"/>
                          </a:solidFill>
                          <a:effectLst/>
                          <a:latin typeface="Calibri"/>
                          <a:ea typeface="Times New Roman"/>
                          <a:cs typeface="Times New Roman"/>
                        </a:rPr>
                        <a:t>1991</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1992</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1993</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1994</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1995</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1996</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1997</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1998</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1999</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2000</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2001</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2002</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2003</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a:solidFill>
                            <a:srgbClr val="000000"/>
                          </a:solidFill>
                          <a:effectLst/>
                          <a:latin typeface="Calibri"/>
                          <a:ea typeface="Times New Roman"/>
                          <a:cs typeface="Times New Roman"/>
                        </a:rPr>
                        <a:t>2004</a:t>
                      </a:r>
                      <a:endParaRPr lang="en-GB" sz="1100">
                        <a:effectLst/>
                        <a:latin typeface="Calibri"/>
                        <a:ea typeface="Calibri"/>
                        <a:cs typeface="Times New Roman"/>
                      </a:endParaRPr>
                    </a:p>
                  </a:txBody>
                  <a:tcPr marL="53298" marR="53298" marT="0" marB="0" vert="vert270" anchor="ctr">
                    <a:lnL>
                      <a:noFill/>
                    </a:lnL>
                    <a:lnR>
                      <a:noFill/>
                    </a:lnR>
                    <a:lnT>
                      <a:noFill/>
                    </a:lnT>
                    <a:lnB>
                      <a:noFill/>
                    </a:lnB>
                  </a:tcPr>
                </a:tc>
                <a:tc>
                  <a:txBody>
                    <a:bodyPr/>
                    <a:lstStyle/>
                    <a:p>
                      <a:pPr algn="ctr">
                        <a:lnSpc>
                          <a:spcPct val="115000"/>
                        </a:lnSpc>
                        <a:spcAft>
                          <a:spcPts val="0"/>
                        </a:spcAft>
                      </a:pPr>
                      <a:r>
                        <a:rPr lang="en-GB" sz="1600" dirty="0">
                          <a:solidFill>
                            <a:srgbClr val="000000"/>
                          </a:solidFill>
                          <a:effectLst/>
                          <a:latin typeface="Calibri"/>
                          <a:ea typeface="Times New Roman"/>
                          <a:cs typeface="Times New Roman"/>
                        </a:rPr>
                        <a:t>2005</a:t>
                      </a:r>
                      <a:endParaRPr lang="en-GB" sz="1100" dirty="0">
                        <a:effectLst/>
                        <a:latin typeface="Calibri"/>
                        <a:ea typeface="Calibri"/>
                        <a:cs typeface="Times New Roman"/>
                      </a:endParaRPr>
                    </a:p>
                  </a:txBody>
                  <a:tcPr marL="53298" marR="53298" marT="0" marB="0" vert="vert270"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5" name="Slide Number">
            <a:extLst>
              <a:ext uri="{FF2B5EF4-FFF2-40B4-BE49-F238E27FC236}">
                <a16:creationId xmlns:a16="http://schemas.microsoft.com/office/drawing/2014/main" id="{2440142F-B46C-4CCF-9018-5242583DCBA4}"/>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19</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322463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Segoe UI Light" panose="020B0502040204020203" pitchFamily="34" charset="0"/>
              </a:rPr>
              <a:t>After 60 years…</a:t>
            </a:r>
          </a:p>
        </p:txBody>
      </p:sp>
      <p:sp>
        <p:nvSpPr>
          <p:cNvPr id="7" name="Rounded Rectangle 6"/>
          <p:cNvSpPr/>
          <p:nvPr/>
        </p:nvSpPr>
        <p:spPr>
          <a:xfrm>
            <a:off x="267241" y="1412776"/>
            <a:ext cx="3028389" cy="2172618"/>
          </a:xfrm>
          <a:prstGeom prst="roundRect">
            <a:avLst>
              <a:gd name="adj" fmla="val 8686"/>
            </a:avLst>
          </a:prstGeom>
          <a:blipFill dpi="0"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ounded Rectangle 16"/>
          <p:cNvSpPr/>
          <p:nvPr/>
        </p:nvSpPr>
        <p:spPr>
          <a:xfrm>
            <a:off x="267241" y="1412776"/>
            <a:ext cx="3012548" cy="2172618"/>
          </a:xfrm>
          <a:prstGeom prst="roundRect">
            <a:avLst>
              <a:gd name="adj" fmla="val 7718"/>
            </a:avLst>
          </a:prstGeom>
          <a:solidFill>
            <a:schemeClr val="tx2">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170 </a:t>
            </a:r>
            <a:b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br>
            <a:r>
              <a:rPr kumimoji="0" lang="en-GB" sz="28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Member States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(as of May 2018) </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Rounded Rectangle 19"/>
          <p:cNvSpPr/>
          <p:nvPr/>
        </p:nvSpPr>
        <p:spPr>
          <a:xfrm>
            <a:off x="251400" y="3657402"/>
            <a:ext cx="3028389" cy="2172618"/>
          </a:xfrm>
          <a:prstGeom prst="roundRect">
            <a:avLst>
              <a:gd name="adj" fmla="val 6751"/>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ounded Rectangle 20"/>
          <p:cNvSpPr/>
          <p:nvPr/>
        </p:nvSpPr>
        <p:spPr>
          <a:xfrm>
            <a:off x="251400" y="3657402"/>
            <a:ext cx="3040177" cy="2172618"/>
          </a:xfrm>
          <a:prstGeom prst="roundRect">
            <a:avLst>
              <a:gd name="adj" fmla="val 7234"/>
            </a:avLst>
          </a:prstGeom>
          <a:solidFill>
            <a:schemeClr val="tx2">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2500</a:t>
            </a:r>
            <a:r>
              <a:rPr kumimoji="0" lang="en-GB" sz="28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+staff</a:t>
            </a:r>
            <a:r>
              <a:rPr kumimoji="0" lang="en-GB" sz="3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over</a:t>
            </a: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a:t>
            </a:r>
            <a:r>
              <a:rPr kumimoji="0" lang="en-GB" sz="36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100</a:t>
            </a:r>
            <a:r>
              <a:rPr kumimoji="0" lang="en-GB" sz="32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a:t>
            </a: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countries</a:t>
            </a:r>
          </a:p>
        </p:txBody>
      </p:sp>
      <p:sp>
        <p:nvSpPr>
          <p:cNvPr id="8" name="Rounded Rectangle 7"/>
          <p:cNvSpPr/>
          <p:nvPr/>
        </p:nvSpPr>
        <p:spPr>
          <a:xfrm>
            <a:off x="3707880" y="836712"/>
            <a:ext cx="4470533" cy="3697165"/>
          </a:xfrm>
          <a:prstGeom prst="roundRect">
            <a:avLst>
              <a:gd name="adj" fmla="val 3351"/>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ounded Rectangle 26"/>
          <p:cNvSpPr/>
          <p:nvPr/>
        </p:nvSpPr>
        <p:spPr>
          <a:xfrm>
            <a:off x="3485948" y="836640"/>
            <a:ext cx="4902582" cy="3697164"/>
          </a:xfrm>
          <a:prstGeom prst="roundRect">
            <a:avLst>
              <a:gd name="adj" fmla="val 4144"/>
            </a:avLst>
          </a:prstGeom>
          <a:solidFill>
            <a:srgbClr val="264D9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HQ in Vienna</a:t>
            </a:r>
            <a:endPar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L</a:t>
            </a: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aboratories</a:t>
            </a: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in </a:t>
            </a:r>
            <a:r>
              <a:rPr kumimoji="0" lang="en-GB" sz="2400" b="0" i="0" u="none" strike="noStrike" kern="1200" cap="none" spc="0" normalizeH="0" baseline="0" noProof="0" dirty="0" err="1">
                <a:ln>
                  <a:noFill/>
                </a:ln>
                <a:solidFill>
                  <a:prstClr val="white"/>
                </a:solidFill>
                <a:effectLst/>
                <a:uLnTx/>
                <a:uFillTx/>
                <a:latin typeface="Segoe UI Light" panose="020B0502040204020203" pitchFamily="34" charset="0"/>
                <a:ea typeface="+mn-ea"/>
                <a:cs typeface="+mn-cs"/>
              </a:rPr>
              <a:t>Seibersdorf</a:t>
            </a: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and Monaco + Vienna</a:t>
            </a:r>
            <a:endPar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R</a:t>
            </a: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egional</a:t>
            </a: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a:t>
            </a: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offices</a:t>
            </a: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a:t>
            </a:r>
            <a:r>
              <a:rPr kumimoji="0" lang="en-GB"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in</a:t>
            </a: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Toronto </a:t>
            </a:r>
            <a:r>
              <a:rPr kumimoji="0" lang="en-GB"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and</a:t>
            </a: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Tokyo.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L</a:t>
            </a: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iaison offices </a:t>
            </a:r>
            <a:r>
              <a:rPr kumimoji="0" lang="en-GB"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in</a:t>
            </a: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New York </a:t>
            </a:r>
            <a:r>
              <a:rPr kumimoji="0" lang="en-GB" sz="2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and</a:t>
            </a:r>
            <a:r>
              <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 Geneva</a:t>
            </a:r>
          </a:p>
        </p:txBody>
      </p:sp>
      <p:pic>
        <p:nvPicPr>
          <p:cNvPr id="9" name="Picture 2">
            <a:extLst>
              <a:ext uri="{FF2B5EF4-FFF2-40B4-BE49-F238E27FC236}">
                <a16:creationId xmlns:a16="http://schemas.microsoft.com/office/drawing/2014/main" id="{536433D8-B500-4D3E-B1BB-CA7AF7D7939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81" r="2954"/>
          <a:stretch/>
        </p:blipFill>
        <p:spPr bwMode="auto">
          <a:xfrm>
            <a:off x="5220090" y="4005080"/>
            <a:ext cx="3744520" cy="284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90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66725" y="260350"/>
            <a:ext cx="8015288" cy="914400"/>
          </a:xfrm>
        </p:spPr>
        <p:txBody>
          <a:bodyPr/>
          <a:lstStyle/>
          <a:p>
            <a:r>
              <a:rPr lang="en-US" sz="2600" b="1" dirty="0">
                <a:latin typeface="Verdana" pitchFamily="34" charset="0"/>
              </a:rPr>
              <a:t>IAEA publications on air pollution studies</a:t>
            </a:r>
          </a:p>
        </p:txBody>
      </p:sp>
      <p:sp>
        <p:nvSpPr>
          <p:cNvPr id="15365" name="Rectangle 5"/>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037728793"/>
              </p:ext>
            </p:extLst>
          </p:nvPr>
        </p:nvGraphicFramePr>
        <p:xfrm>
          <a:off x="611450" y="1412720"/>
          <a:ext cx="7777080" cy="4464620"/>
        </p:xfrm>
        <a:graphic>
          <a:graphicData uri="http://schemas.openxmlformats.org/drawingml/2006/table">
            <a:tbl>
              <a:tblPr firstRow="1" firstCol="1" bandRow="1"/>
              <a:tblGrid>
                <a:gridCol w="3073133">
                  <a:extLst>
                    <a:ext uri="{9D8B030D-6E8A-4147-A177-3AD203B41FA5}">
                      <a16:colId xmlns:a16="http://schemas.microsoft.com/office/drawing/2014/main" val="20000"/>
                    </a:ext>
                  </a:extLst>
                </a:gridCol>
                <a:gridCol w="4703947">
                  <a:extLst>
                    <a:ext uri="{9D8B030D-6E8A-4147-A177-3AD203B41FA5}">
                      <a16:colId xmlns:a16="http://schemas.microsoft.com/office/drawing/2014/main" val="20001"/>
                    </a:ext>
                  </a:extLst>
                </a:gridCol>
              </a:tblGrid>
              <a:tr h="4464620">
                <a:tc>
                  <a:txBody>
                    <a:bodyPr/>
                    <a:lstStyle/>
                    <a:p>
                      <a:pPr>
                        <a:lnSpc>
                          <a:spcPct val="115000"/>
                        </a:lnSpc>
                        <a:spcAft>
                          <a:spcPts val="0"/>
                        </a:spcAft>
                      </a:pPr>
                      <a:r>
                        <a:rPr lang="en-GB" sz="2000" dirty="0">
                          <a:solidFill>
                            <a:srgbClr val="A52A2A"/>
                          </a:solidFill>
                          <a:effectLst/>
                          <a:latin typeface="Georgia"/>
                          <a:ea typeface="Calibri"/>
                          <a:cs typeface="Tahoma"/>
                        </a:rPr>
                        <a:t> </a:t>
                      </a:r>
                      <a:endParaRPr lang="en-GB" sz="16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2400" dirty="0">
                          <a:solidFill>
                            <a:srgbClr val="A52A2A"/>
                          </a:solidFill>
                          <a:effectLst/>
                          <a:latin typeface="Georgia" pitchFamily="18" charset="0"/>
                          <a:ea typeface="Calibri"/>
                          <a:cs typeface="Tahoma"/>
                        </a:rPr>
                        <a:t>Modelling the Deposition of Airborne Radionuclides into the Urban Environment</a:t>
                      </a:r>
                      <a:endParaRPr lang="en-GB" sz="2400" dirty="0">
                        <a:effectLst/>
                        <a:latin typeface="Georgia" pitchFamily="18" charset="0"/>
                        <a:ea typeface="Calibri"/>
                        <a:cs typeface="Times New Roman"/>
                      </a:endParaRPr>
                    </a:p>
                    <a:p>
                      <a:pPr marL="0" algn="l" defTabSz="914400" rtl="0" eaLnBrk="1" latinLnBrk="0" hangingPunct="1">
                        <a:lnSpc>
                          <a:spcPct val="115000"/>
                        </a:lnSpc>
                        <a:spcAft>
                          <a:spcPts val="0"/>
                        </a:spcAft>
                      </a:pPr>
                      <a:r>
                        <a:rPr lang="en-GB" sz="1600" b="1" kern="1200" dirty="0">
                          <a:solidFill>
                            <a:srgbClr val="0072FF"/>
                          </a:solidFill>
                          <a:effectLst/>
                          <a:latin typeface="Tahoma"/>
                          <a:ea typeface="Calibri"/>
                          <a:cs typeface="Times New Roman"/>
                        </a:rPr>
                        <a:t>IAEA TECDOC 760 </a:t>
                      </a:r>
                    </a:p>
                    <a:p>
                      <a:pPr>
                        <a:lnSpc>
                          <a:spcPct val="115000"/>
                        </a:lnSpc>
                        <a:spcAft>
                          <a:spcPts val="0"/>
                        </a:spcAft>
                      </a:pPr>
                      <a:r>
                        <a:rPr lang="en-GB" sz="1800" strike="noStrike" dirty="0">
                          <a:solidFill>
                            <a:srgbClr val="000000"/>
                          </a:solidFill>
                          <a:effectLst/>
                          <a:latin typeface="Calibri" pitchFamily="34" charset="0"/>
                          <a:ea typeface="Calibri"/>
                          <a:cs typeface="Times New Roman"/>
                        </a:rPr>
                        <a:t>Subject Classification: 0609-Radiation protection</a:t>
                      </a:r>
                      <a:endParaRPr lang="en-GB" sz="1800" strike="noStrike" dirty="0">
                        <a:effectLst/>
                        <a:latin typeface="Calibri" pitchFamily="34" charset="0"/>
                        <a:ea typeface="Calibri"/>
                        <a:cs typeface="Times New Roman"/>
                      </a:endParaRPr>
                    </a:p>
                    <a:p>
                      <a:pPr>
                        <a:lnSpc>
                          <a:spcPct val="115000"/>
                        </a:lnSpc>
                        <a:spcAft>
                          <a:spcPts val="0"/>
                        </a:spcAft>
                      </a:pPr>
                      <a:r>
                        <a:rPr lang="en-GB" sz="1800" dirty="0">
                          <a:solidFill>
                            <a:srgbClr val="333333"/>
                          </a:solidFill>
                          <a:effectLst/>
                          <a:latin typeface="Calibri" pitchFamily="34" charset="0"/>
                          <a:ea typeface="Calibri"/>
                          <a:cs typeface="Times New Roman"/>
                        </a:rPr>
                        <a:t>IAEA-TECDOC-760 </a:t>
                      </a:r>
                      <a:r>
                        <a:rPr lang="en-GB" sz="1800" dirty="0">
                          <a:effectLst/>
                          <a:latin typeface="Calibri" pitchFamily="34" charset="0"/>
                          <a:ea typeface="Calibri"/>
                          <a:cs typeface="Times New Roman"/>
                        </a:rPr>
                        <a:t>15.00 Euro;</a:t>
                      </a:r>
                      <a:br>
                        <a:rPr lang="en-GB" sz="1800" dirty="0">
                          <a:effectLst/>
                          <a:latin typeface="Calibri" pitchFamily="34" charset="0"/>
                          <a:ea typeface="Calibri"/>
                          <a:cs typeface="Times New Roman"/>
                        </a:rPr>
                      </a:br>
                      <a:r>
                        <a:rPr lang="en-GB" sz="1800" b="1" dirty="0">
                          <a:effectLst/>
                          <a:latin typeface="Calibri" pitchFamily="34" charset="0"/>
                          <a:ea typeface="Calibri"/>
                          <a:cs typeface="Times New Roman"/>
                        </a:rPr>
                        <a:t>Language: English</a:t>
                      </a:r>
                      <a:br>
                        <a:rPr lang="en-GB" sz="1800" dirty="0">
                          <a:effectLst/>
                          <a:latin typeface="Calibri" pitchFamily="34" charset="0"/>
                          <a:ea typeface="Calibri"/>
                          <a:cs typeface="Times New Roman"/>
                        </a:rPr>
                      </a:br>
                      <a:r>
                        <a:rPr lang="en-GB" sz="1800" dirty="0">
                          <a:effectLst/>
                          <a:latin typeface="Calibri" pitchFamily="34" charset="0"/>
                          <a:ea typeface="Calibri"/>
                          <a:cs typeface="Times New Roman"/>
                        </a:rPr>
                        <a:t>Date Published: 1994</a:t>
                      </a:r>
                    </a:p>
                    <a:p>
                      <a:pPr>
                        <a:lnSpc>
                          <a:spcPct val="115000"/>
                        </a:lnSpc>
                        <a:spcAft>
                          <a:spcPts val="1000"/>
                        </a:spcAft>
                      </a:pPr>
                      <a:r>
                        <a:rPr lang="en-GB" sz="2000" dirty="0">
                          <a:solidFill>
                            <a:srgbClr val="A52A2A"/>
                          </a:solidFill>
                          <a:effectLst/>
                          <a:latin typeface="Georgia"/>
                          <a:ea typeface="Calibri"/>
                          <a:cs typeface="Tahoma"/>
                        </a:rPr>
                        <a:t> </a:t>
                      </a:r>
                      <a:endParaRPr lang="en-GB" sz="1600" dirty="0">
                        <a:effectLst/>
                        <a:latin typeface="Calibri"/>
                        <a:ea typeface="Calibri"/>
                        <a:cs typeface="Times New Roman"/>
                      </a:endParaRPr>
                    </a:p>
                    <a:p>
                      <a:pPr>
                        <a:lnSpc>
                          <a:spcPct val="115000"/>
                        </a:lnSpc>
                        <a:spcAft>
                          <a:spcPts val="1000"/>
                        </a:spcAft>
                      </a:pPr>
                      <a:r>
                        <a:rPr lang="en-GB" sz="16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50" y="1484730"/>
            <a:ext cx="3062003" cy="427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a:extLst>
              <a:ext uri="{FF2B5EF4-FFF2-40B4-BE49-F238E27FC236}">
                <a16:creationId xmlns:a16="http://schemas.microsoft.com/office/drawing/2014/main" id="{F7376AA4-09AF-4146-B70A-0501E87CF5A8}"/>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20</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499956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66725" y="260350"/>
            <a:ext cx="8015288" cy="914400"/>
          </a:xfrm>
        </p:spPr>
        <p:txBody>
          <a:bodyPr/>
          <a:lstStyle/>
          <a:p>
            <a:r>
              <a:rPr lang="en-US" sz="2600" b="1" dirty="0">
                <a:latin typeface="Verdana" pitchFamily="34" charset="0"/>
              </a:rPr>
              <a:t>IAEA publications on air pollution studies</a:t>
            </a:r>
          </a:p>
        </p:txBody>
      </p:sp>
      <p:sp>
        <p:nvSpPr>
          <p:cNvPr id="15365" name="Rectangle 5"/>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536151903"/>
              </p:ext>
            </p:extLst>
          </p:nvPr>
        </p:nvGraphicFramePr>
        <p:xfrm>
          <a:off x="611450" y="1412720"/>
          <a:ext cx="7777080" cy="4464620"/>
        </p:xfrm>
        <a:graphic>
          <a:graphicData uri="http://schemas.openxmlformats.org/drawingml/2006/table">
            <a:tbl>
              <a:tblPr firstRow="1" firstCol="1" bandRow="1"/>
              <a:tblGrid>
                <a:gridCol w="3073133">
                  <a:extLst>
                    <a:ext uri="{9D8B030D-6E8A-4147-A177-3AD203B41FA5}">
                      <a16:colId xmlns:a16="http://schemas.microsoft.com/office/drawing/2014/main" val="20000"/>
                    </a:ext>
                  </a:extLst>
                </a:gridCol>
                <a:gridCol w="4703947">
                  <a:extLst>
                    <a:ext uri="{9D8B030D-6E8A-4147-A177-3AD203B41FA5}">
                      <a16:colId xmlns:a16="http://schemas.microsoft.com/office/drawing/2014/main" val="20001"/>
                    </a:ext>
                  </a:extLst>
                </a:gridCol>
              </a:tblGrid>
              <a:tr h="4464620">
                <a:tc>
                  <a:txBody>
                    <a:bodyPr/>
                    <a:lstStyle/>
                    <a:p>
                      <a:pPr>
                        <a:lnSpc>
                          <a:spcPct val="115000"/>
                        </a:lnSpc>
                        <a:spcAft>
                          <a:spcPts val="0"/>
                        </a:spcAft>
                      </a:pPr>
                      <a:r>
                        <a:rPr lang="en-GB" sz="2000" dirty="0">
                          <a:solidFill>
                            <a:srgbClr val="A52A2A"/>
                          </a:solidFill>
                          <a:effectLst/>
                          <a:latin typeface="Georgia"/>
                          <a:ea typeface="Calibri"/>
                          <a:cs typeface="Tahoma"/>
                        </a:rPr>
                        <a:t> </a:t>
                      </a:r>
                      <a:endParaRPr lang="en-GB" sz="16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2400" dirty="0">
                          <a:solidFill>
                            <a:srgbClr val="A52A2A"/>
                          </a:solidFill>
                          <a:effectLst/>
                          <a:latin typeface="Georgia"/>
                        </a:rPr>
                        <a:t>Biomonitoring of Atmospheric Pollution (with Emphasis on Trace Elements) – </a:t>
                      </a:r>
                    </a:p>
                    <a:p>
                      <a:pPr>
                        <a:lnSpc>
                          <a:spcPct val="115000"/>
                        </a:lnSpc>
                        <a:spcAft>
                          <a:spcPts val="0"/>
                        </a:spcAft>
                      </a:pPr>
                      <a:r>
                        <a:rPr lang="en-GB" sz="2400" dirty="0" err="1">
                          <a:solidFill>
                            <a:srgbClr val="A52A2A"/>
                          </a:solidFill>
                          <a:effectLst/>
                          <a:latin typeface="Georgia"/>
                        </a:rPr>
                        <a:t>BioMAP</a:t>
                      </a:r>
                      <a:r>
                        <a:rPr lang="en-GB" sz="2400" dirty="0">
                          <a:solidFill>
                            <a:srgbClr val="A52A2A"/>
                          </a:solidFill>
                          <a:effectLst/>
                          <a:latin typeface="Georgia"/>
                        </a:rPr>
                        <a:t> and </a:t>
                      </a:r>
                      <a:r>
                        <a:rPr lang="en-GB" sz="2400" dirty="0" err="1">
                          <a:solidFill>
                            <a:srgbClr val="A52A2A"/>
                          </a:solidFill>
                          <a:effectLst/>
                          <a:latin typeface="Georgia"/>
                        </a:rPr>
                        <a:t>BioMAP</a:t>
                      </a:r>
                      <a:r>
                        <a:rPr lang="en-GB" sz="2400" dirty="0">
                          <a:solidFill>
                            <a:srgbClr val="A52A2A"/>
                          </a:solidFill>
                          <a:effectLst/>
                          <a:latin typeface="Georgia"/>
                        </a:rPr>
                        <a:t> II</a:t>
                      </a:r>
                    </a:p>
                    <a:p>
                      <a:pPr>
                        <a:lnSpc>
                          <a:spcPct val="115000"/>
                        </a:lnSpc>
                        <a:spcAft>
                          <a:spcPts val="0"/>
                        </a:spcAft>
                      </a:pPr>
                      <a:r>
                        <a:rPr lang="en-GB" sz="1600" b="1" dirty="0">
                          <a:solidFill>
                            <a:srgbClr val="000099"/>
                          </a:solidFill>
                          <a:effectLst/>
                          <a:latin typeface="Tahoma"/>
                        </a:rPr>
                        <a:t>IAEA TECDOCs 1152 and 1338 </a:t>
                      </a:r>
                    </a:p>
                    <a:p>
                      <a:pPr>
                        <a:lnSpc>
                          <a:spcPct val="115000"/>
                        </a:lnSpc>
                        <a:spcAft>
                          <a:spcPts val="0"/>
                        </a:spcAft>
                      </a:pPr>
                      <a:r>
                        <a:rPr lang="en-GB" sz="1800" dirty="0">
                          <a:solidFill>
                            <a:srgbClr val="000000"/>
                          </a:solidFill>
                          <a:effectLst/>
                          <a:latin typeface="Calibri" pitchFamily="34" charset="0"/>
                        </a:rPr>
                        <a:t>Subject Classification: 1300-Environment</a:t>
                      </a:r>
                      <a:r>
                        <a:rPr lang="en-GB" sz="1800" dirty="0">
                          <a:effectLst/>
                          <a:latin typeface="Calibri" pitchFamily="34" charset="0"/>
                        </a:rPr>
                        <a:t>IAEA-TECDOC-1338(ISBN:92-0-100803-1) 15.00 Euro;</a:t>
                      </a:r>
                      <a:br>
                        <a:rPr lang="en-GB" sz="1800" dirty="0">
                          <a:effectLst/>
                          <a:latin typeface="Calibri" pitchFamily="34" charset="0"/>
                        </a:rPr>
                      </a:br>
                      <a:r>
                        <a:rPr lang="en-GB" sz="1800" b="1" dirty="0">
                          <a:effectLst/>
                          <a:latin typeface="Calibri" pitchFamily="34" charset="0"/>
                        </a:rPr>
                        <a:t>Language: English</a:t>
                      </a:r>
                      <a:br>
                        <a:rPr lang="en-GB" sz="1800" dirty="0">
                          <a:effectLst/>
                          <a:latin typeface="Calibri" pitchFamily="34" charset="0"/>
                        </a:rPr>
                      </a:br>
                      <a:r>
                        <a:rPr lang="en-GB" sz="1800" dirty="0">
                          <a:effectLst/>
                          <a:latin typeface="Calibri" pitchFamily="34" charset="0"/>
                        </a:rPr>
                        <a:t>Date Published: 1997, 2003</a:t>
                      </a:r>
                      <a:br>
                        <a:rPr lang="en-GB" sz="2400" dirty="0">
                          <a:effectLst/>
                          <a:latin typeface="Tahoma"/>
                        </a:rPr>
                      </a:br>
                      <a:endParaRPr lang="en-GB" sz="12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2050" name="Picture 2" descr="http://www-pub.iaea.org/MTCD/pubcovers/t1338c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40" y="1484729"/>
            <a:ext cx="3024420" cy="437680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a:extLst>
              <a:ext uri="{FF2B5EF4-FFF2-40B4-BE49-F238E27FC236}">
                <a16:creationId xmlns:a16="http://schemas.microsoft.com/office/drawing/2014/main" id="{7AF8703A-B933-4DA7-9181-454BA3EEF763}"/>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21</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968145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66725" y="260350"/>
            <a:ext cx="8015288" cy="914400"/>
          </a:xfrm>
        </p:spPr>
        <p:txBody>
          <a:bodyPr/>
          <a:lstStyle/>
          <a:p>
            <a:r>
              <a:rPr lang="en-US" sz="2600" b="1" dirty="0">
                <a:latin typeface="Verdana" pitchFamily="34" charset="0"/>
              </a:rPr>
              <a:t>IAEA publications on air pollution studies</a:t>
            </a:r>
          </a:p>
        </p:txBody>
      </p:sp>
      <p:sp>
        <p:nvSpPr>
          <p:cNvPr id="15365" name="Rectangle 5"/>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714869660"/>
              </p:ext>
            </p:extLst>
          </p:nvPr>
        </p:nvGraphicFramePr>
        <p:xfrm>
          <a:off x="899490" y="1340710"/>
          <a:ext cx="7777080" cy="4907280"/>
        </p:xfrm>
        <a:graphic>
          <a:graphicData uri="http://schemas.openxmlformats.org/drawingml/2006/table">
            <a:tbl>
              <a:tblPr firstRow="1" firstCol="1" bandRow="1"/>
              <a:tblGrid>
                <a:gridCol w="3073133">
                  <a:extLst>
                    <a:ext uri="{9D8B030D-6E8A-4147-A177-3AD203B41FA5}">
                      <a16:colId xmlns:a16="http://schemas.microsoft.com/office/drawing/2014/main" val="20000"/>
                    </a:ext>
                  </a:extLst>
                </a:gridCol>
                <a:gridCol w="4703947">
                  <a:extLst>
                    <a:ext uri="{9D8B030D-6E8A-4147-A177-3AD203B41FA5}">
                      <a16:colId xmlns:a16="http://schemas.microsoft.com/office/drawing/2014/main" val="20001"/>
                    </a:ext>
                  </a:extLst>
                </a:gridCol>
              </a:tblGrid>
              <a:tr h="4464620">
                <a:tc>
                  <a:txBody>
                    <a:bodyPr/>
                    <a:lstStyle/>
                    <a:p>
                      <a:pPr>
                        <a:lnSpc>
                          <a:spcPct val="115000"/>
                        </a:lnSpc>
                        <a:spcAft>
                          <a:spcPts val="0"/>
                        </a:spcAft>
                      </a:pPr>
                      <a:endParaRPr lang="en-GB" sz="1500" dirty="0">
                        <a:solidFill>
                          <a:srgbClr val="A52A2A"/>
                        </a:solidFill>
                        <a:effectLst/>
                        <a:latin typeface="Georgia"/>
                        <a:ea typeface="Calibri"/>
                        <a:cs typeface="Tahom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GB" sz="2400" dirty="0">
                          <a:solidFill>
                            <a:srgbClr val="A52A2A"/>
                          </a:solidFill>
                          <a:effectLst/>
                          <a:latin typeface="Georgia"/>
                          <a:ea typeface="Calibri"/>
                          <a:cs typeface="Tahoma"/>
                        </a:rPr>
                        <a:t>Assessment of Levels and "Health-Effects" of Airborne Particulate Matter in Mining, Metal Refining and Metal Working Industries Using Nuclear and Related Analytical Techniques</a:t>
                      </a:r>
                      <a:endParaRPr lang="en-GB" sz="1800" dirty="0">
                        <a:effectLst/>
                        <a:latin typeface="Calibri"/>
                        <a:ea typeface="Calibri"/>
                        <a:cs typeface="Times New Roman"/>
                      </a:endParaRPr>
                    </a:p>
                    <a:p>
                      <a:pPr>
                        <a:lnSpc>
                          <a:spcPct val="115000"/>
                        </a:lnSpc>
                        <a:spcAft>
                          <a:spcPts val="0"/>
                        </a:spcAft>
                      </a:pPr>
                      <a:r>
                        <a:rPr lang="en-GB" sz="1600" b="1" dirty="0">
                          <a:solidFill>
                            <a:srgbClr val="0072FF"/>
                          </a:solidFill>
                          <a:effectLst/>
                          <a:latin typeface="Tahoma"/>
                          <a:ea typeface="Calibri"/>
                          <a:cs typeface="Times New Roman"/>
                        </a:rPr>
                        <a:t>IAEA TECDOC </a:t>
                      </a:r>
                      <a:r>
                        <a:rPr lang="en-GB" sz="1600" b="1" dirty="0">
                          <a:solidFill>
                            <a:srgbClr val="483D8B"/>
                          </a:solidFill>
                          <a:effectLst/>
                          <a:latin typeface="Tahoma"/>
                          <a:ea typeface="Calibri"/>
                          <a:cs typeface="Times New Roman"/>
                        </a:rPr>
                        <a:t>1576</a:t>
                      </a:r>
                      <a:r>
                        <a:rPr lang="en-GB" sz="1600" b="1" dirty="0">
                          <a:solidFill>
                            <a:srgbClr val="0072FF"/>
                          </a:solidFill>
                          <a:effectLst/>
                          <a:latin typeface="Tahoma"/>
                          <a:ea typeface="Calibri"/>
                          <a:cs typeface="Times New Roman"/>
                        </a:rPr>
                        <a:t> </a:t>
                      </a:r>
                      <a:endParaRPr lang="en-GB" sz="1600" b="0" dirty="0">
                        <a:solidFill>
                          <a:srgbClr val="000000"/>
                        </a:solidFill>
                        <a:effectLst/>
                        <a:latin typeface="Tahoma"/>
                        <a:ea typeface="Calibri"/>
                        <a:cs typeface="Times New Roman"/>
                      </a:endParaRPr>
                    </a:p>
                    <a:p>
                      <a:pPr>
                        <a:lnSpc>
                          <a:spcPct val="115000"/>
                        </a:lnSpc>
                        <a:spcAft>
                          <a:spcPts val="0"/>
                        </a:spcAft>
                      </a:pPr>
                      <a:r>
                        <a:rPr lang="en-GB" sz="1800" dirty="0">
                          <a:effectLst/>
                          <a:latin typeface="Calibri"/>
                          <a:ea typeface="Calibri"/>
                          <a:cs typeface="Times New Roman"/>
                        </a:rPr>
                        <a:t>IAEA-TECDOC-1576(ISBN:978-92-0-110407-6) 15.00 Euro;</a:t>
                      </a:r>
                      <a:br>
                        <a:rPr lang="en-GB" sz="1800" dirty="0">
                          <a:effectLst/>
                          <a:latin typeface="Calibri"/>
                          <a:ea typeface="Calibri"/>
                          <a:cs typeface="Times New Roman"/>
                        </a:rPr>
                      </a:br>
                      <a:r>
                        <a:rPr lang="en-GB" sz="1800" b="1" dirty="0">
                          <a:effectLst/>
                          <a:latin typeface="Calibri"/>
                          <a:ea typeface="Calibri"/>
                          <a:cs typeface="Times New Roman"/>
                        </a:rPr>
                        <a:t>Language: English</a:t>
                      </a:r>
                      <a:br>
                        <a:rPr lang="en-GB" sz="1800" dirty="0">
                          <a:effectLst/>
                          <a:latin typeface="Calibri"/>
                          <a:ea typeface="Calibri"/>
                          <a:cs typeface="Times New Roman"/>
                        </a:rPr>
                      </a:br>
                      <a:r>
                        <a:rPr lang="en-GB" sz="1800" dirty="0">
                          <a:effectLst/>
                          <a:latin typeface="Calibri"/>
                          <a:ea typeface="Calibri"/>
                          <a:cs typeface="Times New Roman"/>
                        </a:rPr>
                        <a:t>Date Published: 2008</a:t>
                      </a:r>
                    </a:p>
                    <a:p>
                      <a:pPr>
                        <a:lnSpc>
                          <a:spcPct val="115000"/>
                        </a:lnSpc>
                        <a:spcAft>
                          <a:spcPts val="0"/>
                        </a:spcAft>
                      </a:pPr>
                      <a:r>
                        <a:rPr lang="en-GB" sz="2400" dirty="0">
                          <a:solidFill>
                            <a:srgbClr val="A52A2A"/>
                          </a:solidFill>
                          <a:effectLst/>
                          <a:latin typeface="Georgia"/>
                          <a:ea typeface="Calibri"/>
                          <a:cs typeface="Tahoma"/>
                        </a:rPr>
                        <a:t> </a:t>
                      </a:r>
                      <a:endParaRPr lang="en-GB" sz="18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50" y="1484730"/>
            <a:ext cx="3220386" cy="4534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a:extLst>
              <a:ext uri="{FF2B5EF4-FFF2-40B4-BE49-F238E27FC236}">
                <a16:creationId xmlns:a16="http://schemas.microsoft.com/office/drawing/2014/main" id="{2FEA46C4-C92D-4362-A45A-FB666EBAFC8D}"/>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22</a:t>
            </a:fld>
            <a:endParaRPr lang="en-GB" sz="984" kern="0" dirty="0">
              <a:solidFill>
                <a:srgbClr val="000000"/>
              </a:solidFill>
              <a:uFill>
                <a:solidFill>
                  <a:srgbClr val="000000"/>
                </a:solidFill>
              </a:uFill>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95420" y="188550"/>
            <a:ext cx="8281988" cy="914400"/>
          </a:xfrm>
        </p:spPr>
        <p:txBody>
          <a:bodyPr/>
          <a:lstStyle/>
          <a:p>
            <a:r>
              <a:rPr lang="en-US" altLang="en-US" sz="2600" b="1" dirty="0">
                <a:latin typeface="Verdana" pitchFamily="34" charset="0"/>
              </a:rPr>
              <a:t>IAEA newsletters</a:t>
            </a:r>
          </a:p>
        </p:txBody>
      </p:sp>
      <p:sp>
        <p:nvSpPr>
          <p:cNvPr id="19461" name="Rectangle 5"/>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eaLnBrk="1" hangingPunct="1"/>
            <a:endParaRPr lang="en-GB" altLang="en-US"/>
          </a:p>
        </p:txBody>
      </p:sp>
      <p:sp>
        <p:nvSpPr>
          <p:cNvPr id="19462" name="Rectangle 9"/>
          <p:cNvSpPr>
            <a:spLocks noChangeArrowheads="1"/>
          </p:cNvSpPr>
          <p:nvPr/>
        </p:nvSpPr>
        <p:spPr bwMode="auto">
          <a:xfrm>
            <a:off x="3851900" y="1196690"/>
            <a:ext cx="50407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r>
              <a:rPr lang="en-US" altLang="en-US" sz="2000" b="1" dirty="0">
                <a:solidFill>
                  <a:srgbClr val="000099"/>
                </a:solidFill>
              </a:rPr>
              <a:t>XRF Newsletter by Physics/NSIL:</a:t>
            </a:r>
          </a:p>
          <a:p>
            <a:pPr algn="l" eaLnBrk="1" hangingPunct="1"/>
            <a:endParaRPr lang="de-DE" altLang="en-US" sz="1600" dirty="0">
              <a:solidFill>
                <a:srgbClr val="000099"/>
              </a:solidFill>
            </a:endParaRPr>
          </a:p>
          <a:p>
            <a:pPr marL="285750" indent="-285750" algn="l" eaLnBrk="1" hangingPunct="1">
              <a:buFontTx/>
              <a:buChar char="-"/>
            </a:pPr>
            <a:r>
              <a:rPr lang="de-DE" altLang="en-US" sz="1600" i="1" dirty="0">
                <a:solidFill>
                  <a:srgbClr val="000099"/>
                </a:solidFill>
              </a:rPr>
              <a:t>Activities at SEIB XRF </a:t>
            </a:r>
            <a:r>
              <a:rPr lang="de-DE" altLang="en-US" sz="1600" i="1" dirty="0" err="1">
                <a:solidFill>
                  <a:srgbClr val="000099"/>
                </a:solidFill>
              </a:rPr>
              <a:t>laboratory</a:t>
            </a:r>
            <a:endParaRPr lang="de-DE" altLang="en-US" sz="1600" i="1" dirty="0">
              <a:solidFill>
                <a:srgbClr val="000099"/>
              </a:solidFill>
            </a:endParaRPr>
          </a:p>
          <a:p>
            <a:pPr marL="285750" indent="-285750" algn="l" eaLnBrk="1" hangingPunct="1">
              <a:buFontTx/>
              <a:buChar char="-"/>
            </a:pPr>
            <a:endParaRPr lang="de-DE" altLang="en-US" sz="1600" i="1" dirty="0">
              <a:solidFill>
                <a:srgbClr val="000099"/>
              </a:solidFill>
            </a:endParaRPr>
          </a:p>
          <a:p>
            <a:pPr marL="285750" indent="-285750" algn="l" eaLnBrk="1" hangingPunct="1">
              <a:buFontTx/>
              <a:buChar char="-"/>
            </a:pPr>
            <a:r>
              <a:rPr lang="de-DE" altLang="en-US" sz="1600" i="1" dirty="0">
                <a:solidFill>
                  <a:srgbClr val="000099"/>
                </a:solidFill>
              </a:rPr>
              <a:t>Technical Meetings and CRPs</a:t>
            </a:r>
          </a:p>
          <a:p>
            <a:pPr marL="285750" indent="-285750" algn="l" eaLnBrk="1" hangingPunct="1">
              <a:buFontTx/>
              <a:buChar char="-"/>
            </a:pPr>
            <a:endParaRPr lang="de-DE" altLang="en-US" sz="1600" i="1" dirty="0">
              <a:solidFill>
                <a:srgbClr val="000099"/>
              </a:solidFill>
            </a:endParaRPr>
          </a:p>
          <a:p>
            <a:pPr marL="285750" indent="-285750" algn="l" eaLnBrk="1" hangingPunct="1">
              <a:buFontTx/>
              <a:buChar char="-"/>
            </a:pPr>
            <a:r>
              <a:rPr lang="de-DE" altLang="en-US" sz="1600" i="1" dirty="0" err="1">
                <a:solidFill>
                  <a:srgbClr val="000099"/>
                </a:solidFill>
              </a:rPr>
              <a:t>Conferences</a:t>
            </a:r>
            <a:r>
              <a:rPr lang="de-DE" altLang="en-US" sz="1600" i="1" dirty="0">
                <a:solidFill>
                  <a:srgbClr val="000099"/>
                </a:solidFill>
              </a:rPr>
              <a:t> and Workshops</a:t>
            </a:r>
          </a:p>
          <a:p>
            <a:pPr marL="285750" indent="-285750" algn="l" eaLnBrk="1" hangingPunct="1">
              <a:buFontTx/>
              <a:buChar char="-"/>
            </a:pPr>
            <a:endParaRPr lang="de-DE" altLang="en-US" sz="1600" i="1" dirty="0">
              <a:solidFill>
                <a:srgbClr val="000099"/>
              </a:solidFill>
            </a:endParaRPr>
          </a:p>
          <a:p>
            <a:pPr marL="285750" indent="-285750" algn="l" eaLnBrk="1" hangingPunct="1">
              <a:buFontTx/>
              <a:buChar char="-"/>
            </a:pPr>
            <a:r>
              <a:rPr lang="de-DE" altLang="en-US" sz="1600" i="1" dirty="0">
                <a:solidFill>
                  <a:srgbClr val="000099"/>
                </a:solidFill>
              </a:rPr>
              <a:t>Support to Regional TC Projects</a:t>
            </a:r>
          </a:p>
          <a:p>
            <a:pPr marL="285750" indent="-285750" algn="l" eaLnBrk="1" hangingPunct="1">
              <a:buFontTx/>
              <a:buChar char="-"/>
            </a:pPr>
            <a:endParaRPr lang="de-DE" altLang="en-US" sz="1600" i="1" dirty="0">
              <a:solidFill>
                <a:srgbClr val="000099"/>
              </a:solidFill>
            </a:endParaRPr>
          </a:p>
          <a:p>
            <a:pPr marL="285750" indent="-285750" algn="l" eaLnBrk="1" hangingPunct="1">
              <a:buFontTx/>
              <a:buChar char="-"/>
            </a:pPr>
            <a:r>
              <a:rPr lang="de-DE" altLang="en-US" sz="1600" i="1" dirty="0" err="1">
                <a:solidFill>
                  <a:srgbClr val="000099"/>
                </a:solidFill>
              </a:rPr>
              <a:t>Announcements</a:t>
            </a:r>
            <a:endParaRPr lang="de-DE" altLang="en-US" sz="1600" i="1" dirty="0">
              <a:solidFill>
                <a:srgbClr val="000099"/>
              </a:solidFill>
            </a:endParaRPr>
          </a:p>
          <a:p>
            <a:pPr marL="285750" indent="-285750" algn="l" eaLnBrk="1" hangingPunct="1">
              <a:buFontTx/>
              <a:buChar char="-"/>
            </a:pPr>
            <a:endParaRPr lang="de-DE" altLang="en-US" sz="1600" i="1" dirty="0">
              <a:solidFill>
                <a:srgbClr val="000099"/>
              </a:solidFill>
            </a:endParaRPr>
          </a:p>
          <a:p>
            <a:pPr marL="285750" indent="-285750" algn="l" eaLnBrk="1" hangingPunct="1">
              <a:buFontTx/>
              <a:buChar char="-"/>
            </a:pPr>
            <a:r>
              <a:rPr lang="de-DE" altLang="en-US" sz="1600" i="1" dirty="0">
                <a:solidFill>
                  <a:srgbClr val="000099"/>
                </a:solidFill>
              </a:rPr>
              <a:t>Publications of potential interest</a:t>
            </a:r>
          </a:p>
          <a:p>
            <a:pPr marL="285750" indent="-285750" algn="l" eaLnBrk="1" hangingPunct="1">
              <a:buFontTx/>
              <a:buChar char="-"/>
            </a:pPr>
            <a:endParaRPr lang="de-DE" altLang="en-US" sz="1600" i="1" dirty="0">
              <a:solidFill>
                <a:srgbClr val="000099"/>
              </a:solidFill>
            </a:endParaRPr>
          </a:p>
          <a:p>
            <a:pPr marL="285750" indent="-285750" algn="l" eaLnBrk="1" hangingPunct="1">
              <a:buFontTx/>
              <a:buChar char="-"/>
            </a:pPr>
            <a:r>
              <a:rPr lang="de-DE" altLang="en-US" sz="1600" i="1" dirty="0">
                <a:solidFill>
                  <a:srgbClr val="000099"/>
                </a:solidFill>
              </a:rPr>
              <a:t>XRF at Member States</a:t>
            </a:r>
            <a:endParaRPr lang="en-US" altLang="en-US" sz="1600" i="1" dirty="0">
              <a:solidFill>
                <a:srgbClr val="000099"/>
              </a:solidFill>
            </a:endParaRPr>
          </a:p>
          <a:p>
            <a:pPr algn="l" eaLnBrk="1" hangingPunct="1"/>
            <a:endParaRPr lang="en-US" altLang="en-US" sz="1600" dirty="0">
              <a:solidFill>
                <a:srgbClr val="000099"/>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20" y="980660"/>
            <a:ext cx="3384470" cy="463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1450" y="5733320"/>
            <a:ext cx="8065120" cy="338554"/>
          </a:xfrm>
          <a:prstGeom prst="rect">
            <a:avLst/>
          </a:prstGeom>
        </p:spPr>
        <p:txBody>
          <a:bodyPr wrap="square">
            <a:spAutoFit/>
          </a:bodyPr>
          <a:lstStyle/>
          <a:p>
            <a:pPr algn="l" eaLnBrk="1" hangingPunct="1"/>
            <a:r>
              <a:rPr lang="en-US" altLang="en-US" sz="1600" dirty="0">
                <a:solidFill>
                  <a:srgbClr val="000099"/>
                </a:solidFill>
              </a:rPr>
              <a:t>www-pub.iaea.org/books/</a:t>
            </a:r>
            <a:r>
              <a:rPr lang="en-US" altLang="en-US" sz="1600" dirty="0" err="1">
                <a:solidFill>
                  <a:srgbClr val="000099"/>
                </a:solidFill>
              </a:rPr>
              <a:t>IAEABooks</a:t>
            </a:r>
            <a:r>
              <a:rPr lang="en-US" altLang="en-US" sz="1600" dirty="0">
                <a:solidFill>
                  <a:srgbClr val="000099"/>
                </a:solidFill>
              </a:rPr>
              <a:t>/</a:t>
            </a:r>
            <a:r>
              <a:rPr lang="en-US" altLang="en-US" sz="1600" dirty="0" err="1">
                <a:solidFill>
                  <a:srgbClr val="000099"/>
                </a:solidFill>
              </a:rPr>
              <a:t>View_Newsletters</a:t>
            </a:r>
            <a:r>
              <a:rPr lang="en-US" altLang="en-US" sz="1600" dirty="0">
                <a:solidFill>
                  <a:srgbClr val="000099"/>
                </a:solidFill>
              </a:rPr>
              <a:t>/109/XRF-Newsletter</a:t>
            </a:r>
          </a:p>
        </p:txBody>
      </p:sp>
      <p:sp>
        <p:nvSpPr>
          <p:cNvPr id="7" name="Slide Number">
            <a:extLst>
              <a:ext uri="{FF2B5EF4-FFF2-40B4-BE49-F238E27FC236}">
                <a16:creationId xmlns:a16="http://schemas.microsoft.com/office/drawing/2014/main" id="{DE5B9AFC-A18B-4C4E-B9A8-28601ACCCE94}"/>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23</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52840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188550"/>
            <a:ext cx="8015288" cy="914400"/>
          </a:xfrm>
        </p:spPr>
        <p:txBody>
          <a:bodyPr/>
          <a:lstStyle/>
          <a:p>
            <a:r>
              <a:rPr lang="en-US" sz="2600" b="1" dirty="0">
                <a:latin typeface="Verdana" pitchFamily="34" charset="0"/>
              </a:rPr>
              <a:t>TC Inter-Regional Projects </a:t>
            </a:r>
            <a:br>
              <a:rPr lang="en-US" sz="2600" b="1" dirty="0">
                <a:latin typeface="Verdana" pitchFamily="34" charset="0"/>
              </a:rPr>
            </a:br>
            <a:r>
              <a:rPr lang="en-US" sz="2600" b="1" dirty="0">
                <a:latin typeface="Verdana" pitchFamily="34" charset="0"/>
              </a:rPr>
              <a:t>(Training Courses)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630586385"/>
              </p:ext>
            </p:extLst>
          </p:nvPr>
        </p:nvGraphicFramePr>
        <p:xfrm>
          <a:off x="395420" y="1196690"/>
          <a:ext cx="8353161" cy="4414967"/>
        </p:xfrm>
        <a:graphic>
          <a:graphicData uri="http://schemas.openxmlformats.org/drawingml/2006/table">
            <a:tbl>
              <a:tblPr firstRow="1" firstCol="1" bandRow="1"/>
              <a:tblGrid>
                <a:gridCol w="295624">
                  <a:extLst>
                    <a:ext uri="{9D8B030D-6E8A-4147-A177-3AD203B41FA5}">
                      <a16:colId xmlns:a16="http://schemas.microsoft.com/office/drawing/2014/main" val="20000"/>
                    </a:ext>
                  </a:extLst>
                </a:gridCol>
                <a:gridCol w="974420">
                  <a:extLst>
                    <a:ext uri="{9D8B030D-6E8A-4147-A177-3AD203B41FA5}">
                      <a16:colId xmlns:a16="http://schemas.microsoft.com/office/drawing/2014/main" val="20001"/>
                    </a:ext>
                  </a:extLst>
                </a:gridCol>
                <a:gridCol w="227861">
                  <a:extLst>
                    <a:ext uri="{9D8B030D-6E8A-4147-A177-3AD203B41FA5}">
                      <a16:colId xmlns:a16="http://schemas.microsoft.com/office/drawing/2014/main" val="20002"/>
                    </a:ext>
                  </a:extLst>
                </a:gridCol>
                <a:gridCol w="295624">
                  <a:extLst>
                    <a:ext uri="{9D8B030D-6E8A-4147-A177-3AD203B41FA5}">
                      <a16:colId xmlns:a16="http://schemas.microsoft.com/office/drawing/2014/main" val="20003"/>
                    </a:ext>
                  </a:extLst>
                </a:gridCol>
                <a:gridCol w="970684">
                  <a:extLst>
                    <a:ext uri="{9D8B030D-6E8A-4147-A177-3AD203B41FA5}">
                      <a16:colId xmlns:a16="http://schemas.microsoft.com/office/drawing/2014/main" val="20004"/>
                    </a:ext>
                  </a:extLst>
                </a:gridCol>
                <a:gridCol w="175637">
                  <a:extLst>
                    <a:ext uri="{9D8B030D-6E8A-4147-A177-3AD203B41FA5}">
                      <a16:colId xmlns:a16="http://schemas.microsoft.com/office/drawing/2014/main" val="20005"/>
                    </a:ext>
                  </a:extLst>
                </a:gridCol>
                <a:gridCol w="295624">
                  <a:extLst>
                    <a:ext uri="{9D8B030D-6E8A-4147-A177-3AD203B41FA5}">
                      <a16:colId xmlns:a16="http://schemas.microsoft.com/office/drawing/2014/main" val="20006"/>
                    </a:ext>
                  </a:extLst>
                </a:gridCol>
                <a:gridCol w="852835">
                  <a:extLst>
                    <a:ext uri="{9D8B030D-6E8A-4147-A177-3AD203B41FA5}">
                      <a16:colId xmlns:a16="http://schemas.microsoft.com/office/drawing/2014/main" val="20007"/>
                    </a:ext>
                  </a:extLst>
                </a:gridCol>
                <a:gridCol w="140244">
                  <a:extLst>
                    <a:ext uri="{9D8B030D-6E8A-4147-A177-3AD203B41FA5}">
                      <a16:colId xmlns:a16="http://schemas.microsoft.com/office/drawing/2014/main" val="20008"/>
                    </a:ext>
                  </a:extLst>
                </a:gridCol>
                <a:gridCol w="1491687">
                  <a:extLst>
                    <a:ext uri="{9D8B030D-6E8A-4147-A177-3AD203B41FA5}">
                      <a16:colId xmlns:a16="http://schemas.microsoft.com/office/drawing/2014/main" val="20009"/>
                    </a:ext>
                  </a:extLst>
                </a:gridCol>
                <a:gridCol w="950180">
                  <a:extLst>
                    <a:ext uri="{9D8B030D-6E8A-4147-A177-3AD203B41FA5}">
                      <a16:colId xmlns:a16="http://schemas.microsoft.com/office/drawing/2014/main" val="20010"/>
                    </a:ext>
                  </a:extLst>
                </a:gridCol>
                <a:gridCol w="295624">
                  <a:extLst>
                    <a:ext uri="{9D8B030D-6E8A-4147-A177-3AD203B41FA5}">
                      <a16:colId xmlns:a16="http://schemas.microsoft.com/office/drawing/2014/main" val="20011"/>
                    </a:ext>
                  </a:extLst>
                </a:gridCol>
                <a:gridCol w="295624">
                  <a:extLst>
                    <a:ext uri="{9D8B030D-6E8A-4147-A177-3AD203B41FA5}">
                      <a16:colId xmlns:a16="http://schemas.microsoft.com/office/drawing/2014/main" val="20012"/>
                    </a:ext>
                  </a:extLst>
                </a:gridCol>
                <a:gridCol w="1091493">
                  <a:extLst>
                    <a:ext uri="{9D8B030D-6E8A-4147-A177-3AD203B41FA5}">
                      <a16:colId xmlns:a16="http://schemas.microsoft.com/office/drawing/2014/main" val="20013"/>
                    </a:ext>
                  </a:extLst>
                </a:gridCol>
              </a:tblGrid>
              <a:tr h="675387">
                <a:tc>
                  <a:txBody>
                    <a:bodyPr/>
                    <a:lstStyle/>
                    <a:p>
                      <a:pPr algn="ctr">
                        <a:lnSpc>
                          <a:spcPct val="115000"/>
                        </a:lnSpc>
                        <a:spcAft>
                          <a:spcPts val="0"/>
                        </a:spcAft>
                      </a:pPr>
                      <a:r>
                        <a:rPr lang="en-GB" sz="1800" b="1" dirty="0">
                          <a:solidFill>
                            <a:srgbClr val="000099"/>
                          </a:solidFill>
                          <a:effectLst/>
                          <a:latin typeface="Calibri"/>
                          <a:ea typeface="Times New Roman"/>
                          <a:cs typeface="Times New Roman"/>
                        </a:rPr>
                        <a:t>1976</a:t>
                      </a:r>
                      <a:endParaRPr lang="en-GB" sz="1600" b="1" dirty="0">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1977</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1978</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1979</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1980</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1981</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1982</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1983</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dirty="0">
                          <a:solidFill>
                            <a:srgbClr val="000099"/>
                          </a:solidFill>
                          <a:effectLst/>
                          <a:latin typeface="Calibri"/>
                          <a:ea typeface="Times New Roman"/>
                          <a:cs typeface="Times New Roman"/>
                        </a:rPr>
                        <a:t>…</a:t>
                      </a:r>
                      <a:endParaRPr lang="en-GB" sz="1600" b="1" dirty="0">
                        <a:solidFill>
                          <a:srgbClr val="000099"/>
                        </a:solidFill>
                        <a:effectLst/>
                        <a:latin typeface="Calibri"/>
                        <a:ea typeface="Calibri"/>
                        <a:cs typeface="Times New Roman"/>
                      </a:endParaRPr>
                    </a:p>
                  </a:txBody>
                  <a:tcPr marL="54889" marR="54889" marT="0" marB="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1992</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1993</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1994</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a:solidFill>
                            <a:srgbClr val="000099"/>
                          </a:solidFill>
                          <a:effectLst/>
                          <a:latin typeface="Calibri"/>
                          <a:ea typeface="Times New Roman"/>
                          <a:cs typeface="Times New Roman"/>
                        </a:rPr>
                        <a:t>1995</a:t>
                      </a:r>
                      <a:endParaRPr lang="en-GB" sz="1600" b="1">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tc>
                  <a:txBody>
                    <a:bodyPr/>
                    <a:lstStyle/>
                    <a:p>
                      <a:pPr algn="ctr">
                        <a:lnSpc>
                          <a:spcPct val="115000"/>
                        </a:lnSpc>
                        <a:spcAft>
                          <a:spcPts val="0"/>
                        </a:spcAft>
                      </a:pPr>
                      <a:r>
                        <a:rPr lang="en-GB" sz="1800" b="1" dirty="0">
                          <a:solidFill>
                            <a:srgbClr val="000099"/>
                          </a:solidFill>
                          <a:effectLst/>
                          <a:latin typeface="Calibri"/>
                          <a:ea typeface="Times New Roman"/>
                          <a:cs typeface="Times New Roman"/>
                        </a:rPr>
                        <a:t>1996</a:t>
                      </a:r>
                      <a:endParaRPr lang="en-GB" sz="1600" b="1" dirty="0">
                        <a:solidFill>
                          <a:srgbClr val="000099"/>
                        </a:solidFill>
                        <a:effectLst/>
                        <a:latin typeface="Calibri"/>
                        <a:ea typeface="Calibri"/>
                        <a:cs typeface="Times New Roman"/>
                      </a:endParaRPr>
                    </a:p>
                  </a:txBody>
                  <a:tcPr marL="54889" marR="54889" marT="0" marB="0" vert="vert270" anchor="ctr">
                    <a:lnL>
                      <a:noFill/>
                    </a:lnL>
                    <a:lnR>
                      <a:noFill/>
                    </a:lnR>
                    <a:lnT>
                      <a:noFill/>
                    </a:lnT>
                    <a:lnB>
                      <a:noFill/>
                    </a:lnB>
                  </a:tcPr>
                </a:tc>
                <a:extLst>
                  <a:ext uri="{0D108BD9-81ED-4DB2-BD59-A6C34878D82A}">
                    <a16:rowId xmlns:a16="http://schemas.microsoft.com/office/drawing/2014/main" val="10000"/>
                  </a:ext>
                </a:extLst>
              </a:tr>
              <a:tr h="2060993">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gn="ctr">
                        <a:lnSpc>
                          <a:spcPct val="115000"/>
                        </a:lnSpc>
                        <a:spcAft>
                          <a:spcPts val="0"/>
                        </a:spcAft>
                      </a:pPr>
                      <a:r>
                        <a:rPr lang="en-GB" sz="1400" dirty="0">
                          <a:solidFill>
                            <a:srgbClr val="000099"/>
                          </a:solidFill>
                          <a:effectLst/>
                          <a:latin typeface="Calibri"/>
                          <a:ea typeface="Times New Roman"/>
                          <a:cs typeface="Times New Roman"/>
                        </a:rPr>
                        <a:t>INT5050: TC on </a:t>
                      </a:r>
                      <a:r>
                        <a:rPr lang="en-GB" sz="1400" dirty="0" err="1">
                          <a:solidFill>
                            <a:srgbClr val="000099"/>
                          </a:solidFill>
                          <a:effectLst/>
                          <a:latin typeface="Calibri"/>
                          <a:ea typeface="Times New Roman"/>
                          <a:cs typeface="Times New Roman"/>
                        </a:rPr>
                        <a:t>Nuc</a:t>
                      </a:r>
                      <a:r>
                        <a:rPr lang="en-GB" sz="1400" dirty="0">
                          <a:solidFill>
                            <a:srgbClr val="000099"/>
                          </a:solidFill>
                          <a:effectLst/>
                          <a:latin typeface="Calibri"/>
                          <a:ea typeface="Times New Roman"/>
                          <a:cs typeface="Times New Roman"/>
                        </a:rPr>
                        <a:t>. Tech. for Chemical Residue &amp; Pollution Problems</a:t>
                      </a:r>
                      <a:endParaRPr lang="en-GB" sz="1400" dirty="0">
                        <a:solidFill>
                          <a:srgbClr val="000099"/>
                        </a:solidFill>
                        <a:effectLst/>
                        <a:latin typeface="Calibri"/>
                        <a:ea typeface="Calibri"/>
                        <a:cs typeface="Times New Roman"/>
                      </a:endParaRPr>
                    </a:p>
                  </a:txBody>
                  <a:tcPr marL="54889" marR="54889" marT="0" marB="0" anchor="ctr">
                    <a:lnL>
                      <a:noFill/>
                    </a:lnL>
                    <a:lnR>
                      <a:noFill/>
                    </a:lnR>
                    <a:lnT>
                      <a:noFill/>
                    </a:lnT>
                    <a:lnB>
                      <a:noFill/>
                    </a:lnB>
                  </a:tcPr>
                </a:tc>
                <a:tc>
                  <a:txBody>
                    <a:bodyPr/>
                    <a:lstStyle/>
                    <a:p>
                      <a:pPr>
                        <a:lnSpc>
                          <a:spcPct val="115000"/>
                        </a:lnSpc>
                      </a:pPr>
                      <a:endParaRPr lang="en-GB" sz="1400" dirty="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gn="ctr">
                        <a:lnSpc>
                          <a:spcPct val="115000"/>
                        </a:lnSpc>
                        <a:spcAft>
                          <a:spcPts val="0"/>
                        </a:spcAft>
                      </a:pPr>
                      <a:r>
                        <a:rPr lang="en-GB" sz="1400" dirty="0">
                          <a:solidFill>
                            <a:srgbClr val="000099"/>
                          </a:solidFill>
                          <a:effectLst/>
                          <a:latin typeface="Calibri"/>
                          <a:ea typeface="Times New Roman"/>
                          <a:cs typeface="Times New Roman"/>
                        </a:rPr>
                        <a:t>INT5072: TC on Chemical Residue and Pollution Problems</a:t>
                      </a:r>
                      <a:endParaRPr lang="en-GB" sz="1400" dirty="0">
                        <a:solidFill>
                          <a:srgbClr val="000099"/>
                        </a:solidFill>
                        <a:effectLst/>
                        <a:latin typeface="Calibri"/>
                        <a:ea typeface="Calibri"/>
                        <a:cs typeface="Times New Roman"/>
                      </a:endParaRPr>
                    </a:p>
                  </a:txBody>
                  <a:tcPr marL="54889" marR="54889" marT="0" marB="0" anchor="ctr">
                    <a:lnL>
                      <a:noFill/>
                    </a:lnL>
                    <a:lnR>
                      <a:noFill/>
                    </a:lnR>
                    <a:lnT>
                      <a:noFill/>
                    </a:lnT>
                    <a:lnB>
                      <a:noFill/>
                    </a:lnB>
                  </a:tcPr>
                </a:tc>
                <a:tc>
                  <a:txBody>
                    <a:bodyPr/>
                    <a:lstStyle/>
                    <a:p>
                      <a:pPr>
                        <a:lnSpc>
                          <a:spcPct val="115000"/>
                        </a:lnSpc>
                      </a:pPr>
                      <a:endParaRPr lang="en-GB" sz="1400" dirty="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gn="ctr">
                        <a:lnSpc>
                          <a:spcPct val="115000"/>
                        </a:lnSpc>
                        <a:spcAft>
                          <a:spcPts val="0"/>
                        </a:spcAft>
                      </a:pPr>
                      <a:r>
                        <a:rPr lang="en-GB" sz="1400" dirty="0">
                          <a:solidFill>
                            <a:srgbClr val="000099"/>
                          </a:solidFill>
                          <a:effectLst/>
                          <a:latin typeface="Calibri"/>
                          <a:ea typeface="Times New Roman"/>
                          <a:cs typeface="Times New Roman"/>
                        </a:rPr>
                        <a:t>INT9047:Air Pollution Control</a:t>
                      </a:r>
                      <a:endParaRPr lang="en-GB" sz="1400" dirty="0">
                        <a:solidFill>
                          <a:srgbClr val="000099"/>
                        </a:solidFill>
                        <a:effectLst/>
                        <a:latin typeface="Calibri"/>
                        <a:ea typeface="Calibri"/>
                        <a:cs typeface="Times New Roman"/>
                      </a:endParaRPr>
                    </a:p>
                  </a:txBody>
                  <a:tcPr marL="54889" marR="54889" marT="0" marB="0" anchor="ctr">
                    <a:lnL>
                      <a:noFill/>
                    </a:lnL>
                    <a:lnR>
                      <a:noFill/>
                    </a:lnR>
                    <a:lnT>
                      <a:noFill/>
                    </a:lnT>
                    <a:lnB>
                      <a:noFill/>
                    </a:lnB>
                  </a:tcPr>
                </a:tc>
                <a:tc>
                  <a:txBody>
                    <a:bodyPr/>
                    <a:lstStyle/>
                    <a:p>
                      <a:pPr>
                        <a:lnSpc>
                          <a:spcPct val="115000"/>
                        </a:lnSpc>
                      </a:pPr>
                      <a:endParaRPr lang="en-GB" sz="1400" dirty="0">
                        <a:solidFill>
                          <a:srgbClr val="000099"/>
                        </a:solidFill>
                        <a:effectLst/>
                        <a:latin typeface="Calibri"/>
                      </a:endParaRPr>
                    </a:p>
                  </a:txBody>
                  <a:tcPr marL="54889" marR="54889" marT="0" marB="0" anchor="ctr">
                    <a:lnL>
                      <a:noFill/>
                    </a:lnL>
                    <a:lnR>
                      <a:noFill/>
                    </a:lnR>
                    <a:lnT>
                      <a:noFill/>
                    </a:lnT>
                    <a:lnB>
                      <a:noFill/>
                    </a:lnB>
                  </a:tcPr>
                </a:tc>
                <a:tc>
                  <a:txBody>
                    <a:bodyPr/>
                    <a:lstStyle/>
                    <a:p>
                      <a:pPr algn="ctr">
                        <a:lnSpc>
                          <a:spcPct val="115000"/>
                        </a:lnSpc>
                        <a:spcAft>
                          <a:spcPts val="0"/>
                        </a:spcAft>
                      </a:pPr>
                      <a:r>
                        <a:rPr lang="en-GB" sz="1400" dirty="0">
                          <a:solidFill>
                            <a:srgbClr val="000099"/>
                          </a:solidFill>
                          <a:effectLst/>
                          <a:latin typeface="Calibri"/>
                          <a:ea typeface="Times New Roman"/>
                          <a:cs typeface="Times New Roman"/>
                        </a:rPr>
                        <a:t>INT2008: TC on Environmental Pollution Studies and Monitoring</a:t>
                      </a:r>
                      <a:endParaRPr lang="en-GB" sz="1400" dirty="0">
                        <a:solidFill>
                          <a:srgbClr val="000099"/>
                        </a:solidFill>
                        <a:effectLst/>
                        <a:latin typeface="Calibri"/>
                        <a:ea typeface="Calibri"/>
                        <a:cs typeface="Times New Roman"/>
                      </a:endParaRPr>
                    </a:p>
                  </a:txBody>
                  <a:tcPr marL="54889" marR="54889" marT="0" marB="0" anchor="ctr">
                    <a:lnL>
                      <a:noFill/>
                    </a:lnL>
                    <a:lnR>
                      <a:noFill/>
                    </a:lnR>
                    <a:lnT>
                      <a:noFill/>
                    </a:lnT>
                    <a:lnB>
                      <a:noFill/>
                    </a:lnB>
                  </a:tcPr>
                </a:tc>
                <a:tc>
                  <a:txBody>
                    <a:bodyPr/>
                    <a:lstStyle/>
                    <a:p>
                      <a:pPr algn="ctr">
                        <a:lnSpc>
                          <a:spcPct val="115000"/>
                        </a:lnSpc>
                        <a:spcAft>
                          <a:spcPts val="0"/>
                        </a:spcAft>
                      </a:pPr>
                      <a:r>
                        <a:rPr lang="en-GB" sz="1400" dirty="0">
                          <a:solidFill>
                            <a:srgbClr val="000099"/>
                          </a:solidFill>
                          <a:effectLst/>
                          <a:latin typeface="Calibri"/>
                          <a:ea typeface="Times New Roman"/>
                          <a:cs typeface="Times New Roman"/>
                        </a:rPr>
                        <a:t>INT2009: TC on Nuclear Techniques in Environ-mental Research</a:t>
                      </a:r>
                      <a:endParaRPr lang="en-GB" sz="1400" dirty="0">
                        <a:solidFill>
                          <a:srgbClr val="000099"/>
                        </a:solidFill>
                        <a:effectLst/>
                        <a:latin typeface="Calibri"/>
                        <a:ea typeface="Calibri"/>
                        <a:cs typeface="Times New Roman"/>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gn="ctr">
                        <a:lnSpc>
                          <a:spcPct val="115000"/>
                        </a:lnSpc>
                        <a:spcAft>
                          <a:spcPts val="0"/>
                        </a:spcAft>
                      </a:pPr>
                      <a:r>
                        <a:rPr lang="en-GB" sz="1400" dirty="0">
                          <a:solidFill>
                            <a:srgbClr val="000099"/>
                          </a:solidFill>
                          <a:effectLst/>
                          <a:latin typeface="Calibri"/>
                          <a:ea typeface="Times New Roman"/>
                          <a:cs typeface="Times New Roman"/>
                        </a:rPr>
                        <a:t>INT7013: TC on Nuclear Techniques in Environ-mental Research</a:t>
                      </a:r>
                      <a:endParaRPr lang="en-GB" sz="1400" dirty="0">
                        <a:solidFill>
                          <a:srgbClr val="000099"/>
                        </a:solidFill>
                        <a:effectLst/>
                        <a:latin typeface="Calibri"/>
                        <a:ea typeface="Calibri"/>
                        <a:cs typeface="Times New Roman"/>
                      </a:endParaRPr>
                    </a:p>
                  </a:txBody>
                  <a:tcPr marL="54889" marR="54889" marT="0" marB="0" anchor="ctr">
                    <a:lnL>
                      <a:noFill/>
                    </a:lnL>
                    <a:lnR>
                      <a:noFill/>
                    </a:lnR>
                    <a:lnT>
                      <a:noFill/>
                    </a:lnT>
                    <a:lnB>
                      <a:noFill/>
                    </a:lnB>
                  </a:tcPr>
                </a:tc>
                <a:extLst>
                  <a:ext uri="{0D108BD9-81ED-4DB2-BD59-A6C34878D82A}">
                    <a16:rowId xmlns:a16="http://schemas.microsoft.com/office/drawing/2014/main" val="10001"/>
                  </a:ext>
                </a:extLst>
              </a:tr>
              <a:tr h="1678587">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dirty="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dirty="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dirty="0">
                        <a:solidFill>
                          <a:srgbClr val="000099"/>
                        </a:solidFill>
                        <a:effectLst/>
                        <a:latin typeface="Calibri"/>
                      </a:endParaRPr>
                    </a:p>
                  </a:txBody>
                  <a:tcPr marL="54889" marR="54889" marT="0" marB="0" anchor="ctr">
                    <a:lnL>
                      <a:noFill/>
                    </a:lnL>
                    <a:lnR>
                      <a:noFill/>
                    </a:lnR>
                    <a:lnT>
                      <a:noFill/>
                    </a:lnT>
                    <a:lnB>
                      <a:noFill/>
                    </a:lnB>
                  </a:tcPr>
                </a:tc>
                <a:tc>
                  <a:txBody>
                    <a:bodyPr/>
                    <a:lstStyle/>
                    <a:p>
                      <a:pPr algn="ctr">
                        <a:lnSpc>
                          <a:spcPct val="115000"/>
                        </a:lnSpc>
                        <a:spcAft>
                          <a:spcPts val="0"/>
                        </a:spcAft>
                      </a:pPr>
                      <a:r>
                        <a:rPr lang="en-GB" sz="1400" dirty="0">
                          <a:solidFill>
                            <a:srgbClr val="000099"/>
                          </a:solidFill>
                          <a:effectLst/>
                          <a:latin typeface="Calibri"/>
                          <a:ea typeface="Times New Roman"/>
                          <a:cs typeface="Times New Roman"/>
                        </a:rPr>
                        <a:t>INT8028: TC on Nuclear Tech. in Air Pollution Monitoring and Research</a:t>
                      </a:r>
                      <a:endParaRPr lang="en-GB" sz="1400" dirty="0">
                        <a:solidFill>
                          <a:srgbClr val="000099"/>
                        </a:solidFill>
                        <a:effectLst/>
                        <a:latin typeface="Calibri"/>
                        <a:ea typeface="Calibri"/>
                        <a:cs typeface="Times New Roman"/>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a:solidFill>
                          <a:srgbClr val="000099"/>
                        </a:solidFill>
                        <a:effectLst/>
                        <a:latin typeface="Calibri"/>
                      </a:endParaRPr>
                    </a:p>
                  </a:txBody>
                  <a:tcPr marL="54889" marR="54889" marT="0" marB="0" anchor="ctr">
                    <a:lnL>
                      <a:noFill/>
                    </a:lnL>
                    <a:lnR>
                      <a:noFill/>
                    </a:lnR>
                    <a:lnT>
                      <a:noFill/>
                    </a:lnT>
                    <a:lnB>
                      <a:noFill/>
                    </a:lnB>
                  </a:tcPr>
                </a:tc>
                <a:tc>
                  <a:txBody>
                    <a:bodyPr/>
                    <a:lstStyle/>
                    <a:p>
                      <a:pPr>
                        <a:lnSpc>
                          <a:spcPct val="115000"/>
                        </a:lnSpc>
                      </a:pPr>
                      <a:endParaRPr lang="en-GB" sz="1400" dirty="0">
                        <a:solidFill>
                          <a:srgbClr val="000099"/>
                        </a:solidFill>
                        <a:effectLst/>
                        <a:latin typeface="Calibri"/>
                      </a:endParaRPr>
                    </a:p>
                  </a:txBody>
                  <a:tcPr marL="54889" marR="54889" marT="0"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Slide Number">
            <a:extLst>
              <a:ext uri="{FF2B5EF4-FFF2-40B4-BE49-F238E27FC236}">
                <a16:creationId xmlns:a16="http://schemas.microsoft.com/office/drawing/2014/main" id="{2CAC5943-DBA5-4A67-93B6-860ACF5D0B3B}"/>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24</a:t>
            </a:fld>
            <a:endParaRPr lang="en-GB" sz="984" kern="0" dirty="0">
              <a:solidFill>
                <a:srgbClr val="000000"/>
              </a:solidFill>
              <a:uFill>
                <a:solidFill>
                  <a:srgbClr val="000000"/>
                </a:solidFill>
              </a:uFill>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28893"/>
            <a:ext cx="8353865" cy="576290"/>
          </a:xfrm>
        </p:spPr>
        <p:txBody>
          <a:bodyPr/>
          <a:lstStyle/>
          <a:p>
            <a:r>
              <a:rPr lang="en-US" sz="2600" b="1" dirty="0">
                <a:latin typeface="Verdana" pitchFamily="34" charset="0"/>
              </a:rPr>
              <a:t>TC Regional Projects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2" name="Table 1"/>
          <p:cNvGraphicFramePr>
            <a:graphicFrameLocks noGrp="1"/>
          </p:cNvGraphicFramePr>
          <p:nvPr>
            <p:extLst>
              <p:ext uri="{D42A27DB-BD31-4B8C-83A1-F6EECF244321}">
                <p14:modId xmlns:p14="http://schemas.microsoft.com/office/powerpoint/2010/main" val="3868271812"/>
              </p:ext>
            </p:extLst>
          </p:nvPr>
        </p:nvGraphicFramePr>
        <p:xfrm>
          <a:off x="323410" y="620610"/>
          <a:ext cx="8478931" cy="5495100"/>
        </p:xfrm>
        <a:graphic>
          <a:graphicData uri="http://schemas.openxmlformats.org/drawingml/2006/table">
            <a:tbl>
              <a:tblPr firstRow="1" firstCol="1" bandRow="1"/>
              <a:tblGrid>
                <a:gridCol w="136300">
                  <a:extLst>
                    <a:ext uri="{9D8B030D-6E8A-4147-A177-3AD203B41FA5}">
                      <a16:colId xmlns:a16="http://schemas.microsoft.com/office/drawing/2014/main" val="20005"/>
                    </a:ext>
                  </a:extLst>
                </a:gridCol>
                <a:gridCol w="482377">
                  <a:extLst>
                    <a:ext uri="{9D8B030D-6E8A-4147-A177-3AD203B41FA5}">
                      <a16:colId xmlns:a16="http://schemas.microsoft.com/office/drawing/2014/main" val="20006"/>
                    </a:ext>
                  </a:extLst>
                </a:gridCol>
                <a:gridCol w="309339">
                  <a:extLst>
                    <a:ext uri="{9D8B030D-6E8A-4147-A177-3AD203B41FA5}">
                      <a16:colId xmlns:a16="http://schemas.microsoft.com/office/drawing/2014/main" val="20007"/>
                    </a:ext>
                  </a:extLst>
                </a:gridCol>
                <a:gridCol w="309339">
                  <a:extLst>
                    <a:ext uri="{9D8B030D-6E8A-4147-A177-3AD203B41FA5}">
                      <a16:colId xmlns:a16="http://schemas.microsoft.com/office/drawing/2014/main" val="20008"/>
                    </a:ext>
                  </a:extLst>
                </a:gridCol>
                <a:gridCol w="309339">
                  <a:extLst>
                    <a:ext uri="{9D8B030D-6E8A-4147-A177-3AD203B41FA5}">
                      <a16:colId xmlns:a16="http://schemas.microsoft.com/office/drawing/2014/main" val="20009"/>
                    </a:ext>
                  </a:extLst>
                </a:gridCol>
                <a:gridCol w="309339">
                  <a:extLst>
                    <a:ext uri="{9D8B030D-6E8A-4147-A177-3AD203B41FA5}">
                      <a16:colId xmlns:a16="http://schemas.microsoft.com/office/drawing/2014/main" val="20010"/>
                    </a:ext>
                  </a:extLst>
                </a:gridCol>
                <a:gridCol w="309339">
                  <a:extLst>
                    <a:ext uri="{9D8B030D-6E8A-4147-A177-3AD203B41FA5}">
                      <a16:colId xmlns:a16="http://schemas.microsoft.com/office/drawing/2014/main" val="20011"/>
                    </a:ext>
                  </a:extLst>
                </a:gridCol>
                <a:gridCol w="73991">
                  <a:extLst>
                    <a:ext uri="{9D8B030D-6E8A-4147-A177-3AD203B41FA5}">
                      <a16:colId xmlns:a16="http://schemas.microsoft.com/office/drawing/2014/main" val="20012"/>
                    </a:ext>
                  </a:extLst>
                </a:gridCol>
                <a:gridCol w="314411">
                  <a:extLst>
                    <a:ext uri="{9D8B030D-6E8A-4147-A177-3AD203B41FA5}">
                      <a16:colId xmlns:a16="http://schemas.microsoft.com/office/drawing/2014/main" val="1466766991"/>
                    </a:ext>
                  </a:extLst>
                </a:gridCol>
                <a:gridCol w="309339">
                  <a:extLst>
                    <a:ext uri="{9D8B030D-6E8A-4147-A177-3AD203B41FA5}">
                      <a16:colId xmlns:a16="http://schemas.microsoft.com/office/drawing/2014/main" val="20013"/>
                    </a:ext>
                  </a:extLst>
                </a:gridCol>
                <a:gridCol w="309339">
                  <a:extLst>
                    <a:ext uri="{9D8B030D-6E8A-4147-A177-3AD203B41FA5}">
                      <a16:colId xmlns:a16="http://schemas.microsoft.com/office/drawing/2014/main" val="20014"/>
                    </a:ext>
                  </a:extLst>
                </a:gridCol>
                <a:gridCol w="73991">
                  <a:extLst>
                    <a:ext uri="{9D8B030D-6E8A-4147-A177-3AD203B41FA5}">
                      <a16:colId xmlns:a16="http://schemas.microsoft.com/office/drawing/2014/main" val="20015"/>
                    </a:ext>
                  </a:extLst>
                </a:gridCol>
                <a:gridCol w="410141">
                  <a:extLst>
                    <a:ext uri="{9D8B030D-6E8A-4147-A177-3AD203B41FA5}">
                      <a16:colId xmlns:a16="http://schemas.microsoft.com/office/drawing/2014/main" val="2826164277"/>
                    </a:ext>
                  </a:extLst>
                </a:gridCol>
                <a:gridCol w="309339">
                  <a:extLst>
                    <a:ext uri="{9D8B030D-6E8A-4147-A177-3AD203B41FA5}">
                      <a16:colId xmlns:a16="http://schemas.microsoft.com/office/drawing/2014/main" val="20016"/>
                    </a:ext>
                  </a:extLst>
                </a:gridCol>
                <a:gridCol w="393718">
                  <a:extLst>
                    <a:ext uri="{9D8B030D-6E8A-4147-A177-3AD203B41FA5}">
                      <a16:colId xmlns:a16="http://schemas.microsoft.com/office/drawing/2014/main" val="20017"/>
                    </a:ext>
                  </a:extLst>
                </a:gridCol>
                <a:gridCol w="446720">
                  <a:extLst>
                    <a:ext uri="{9D8B030D-6E8A-4147-A177-3AD203B41FA5}">
                      <a16:colId xmlns:a16="http://schemas.microsoft.com/office/drawing/2014/main" val="20018"/>
                    </a:ext>
                  </a:extLst>
                </a:gridCol>
                <a:gridCol w="340949">
                  <a:extLst>
                    <a:ext uri="{9D8B030D-6E8A-4147-A177-3AD203B41FA5}">
                      <a16:colId xmlns:a16="http://schemas.microsoft.com/office/drawing/2014/main" val="20019"/>
                    </a:ext>
                  </a:extLst>
                </a:gridCol>
                <a:gridCol w="626945">
                  <a:extLst>
                    <a:ext uri="{9D8B030D-6E8A-4147-A177-3AD203B41FA5}">
                      <a16:colId xmlns:a16="http://schemas.microsoft.com/office/drawing/2014/main" val="20020"/>
                    </a:ext>
                  </a:extLst>
                </a:gridCol>
                <a:gridCol w="564309">
                  <a:extLst>
                    <a:ext uri="{9D8B030D-6E8A-4147-A177-3AD203B41FA5}">
                      <a16:colId xmlns:a16="http://schemas.microsoft.com/office/drawing/2014/main" val="20021"/>
                    </a:ext>
                  </a:extLst>
                </a:gridCol>
                <a:gridCol w="478038">
                  <a:extLst>
                    <a:ext uri="{9D8B030D-6E8A-4147-A177-3AD203B41FA5}">
                      <a16:colId xmlns:a16="http://schemas.microsoft.com/office/drawing/2014/main" val="20022"/>
                    </a:ext>
                  </a:extLst>
                </a:gridCol>
                <a:gridCol w="446720">
                  <a:extLst>
                    <a:ext uri="{9D8B030D-6E8A-4147-A177-3AD203B41FA5}">
                      <a16:colId xmlns:a16="http://schemas.microsoft.com/office/drawing/2014/main" val="20023"/>
                    </a:ext>
                  </a:extLst>
                </a:gridCol>
                <a:gridCol w="595627">
                  <a:extLst>
                    <a:ext uri="{9D8B030D-6E8A-4147-A177-3AD203B41FA5}">
                      <a16:colId xmlns:a16="http://schemas.microsoft.com/office/drawing/2014/main" val="20024"/>
                    </a:ext>
                  </a:extLst>
                </a:gridCol>
                <a:gridCol w="73991">
                  <a:extLst>
                    <a:ext uri="{9D8B030D-6E8A-4147-A177-3AD203B41FA5}">
                      <a16:colId xmlns:a16="http://schemas.microsoft.com/office/drawing/2014/main" val="2821489545"/>
                    </a:ext>
                  </a:extLst>
                </a:gridCol>
                <a:gridCol w="545991">
                  <a:extLst>
                    <a:ext uri="{9D8B030D-6E8A-4147-A177-3AD203B41FA5}">
                      <a16:colId xmlns:a16="http://schemas.microsoft.com/office/drawing/2014/main" val="3488239964"/>
                    </a:ext>
                  </a:extLst>
                </a:gridCol>
              </a:tblGrid>
              <a:tr h="536860">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a:t>
                      </a:r>
                      <a:endParaRPr lang="en-GB" sz="1400" dirty="0">
                        <a:solidFill>
                          <a:schemeClr val="bg1"/>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1999</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2000</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2001</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2002</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2003</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2004</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2005</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a:solidFill>
                            <a:schemeClr val="bg1"/>
                          </a:solidFill>
                          <a:effectLst/>
                          <a:latin typeface="Calibri"/>
                          <a:ea typeface="Times New Roman"/>
                          <a:cs typeface="Times New Roman"/>
                        </a:rPr>
                        <a:t>2005</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2006</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2007</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2008</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2009</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2010</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2011</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2012</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2013</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2014</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n-GB" sz="1400" b="1" dirty="0">
                          <a:solidFill>
                            <a:schemeClr val="bg1"/>
                          </a:solidFill>
                          <a:effectLst/>
                          <a:latin typeface="Calibri"/>
                          <a:ea typeface="Times New Roman"/>
                          <a:cs typeface="Times New Roman"/>
                        </a:rPr>
                        <a:t>2015</a:t>
                      </a:r>
                      <a:endParaRPr lang="en-GB" sz="1400" dirty="0">
                        <a:solidFill>
                          <a:schemeClr val="bg1"/>
                        </a:solidFill>
                        <a:effectLst/>
                        <a:latin typeface="Calibri"/>
                        <a:ea typeface="Calibri"/>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de-DE" sz="1400" b="1" kern="1200" baseline="0" dirty="0">
                          <a:solidFill>
                            <a:schemeClr val="bg1"/>
                          </a:solidFill>
                          <a:effectLst/>
                          <a:latin typeface="Calibri"/>
                          <a:ea typeface="Times New Roman"/>
                          <a:cs typeface="Times New Roman"/>
                        </a:rPr>
                        <a:t>2016</a:t>
                      </a:r>
                      <a:endParaRPr lang="en-GB" sz="1400" b="1" kern="1200" baseline="0" dirty="0">
                        <a:solidFill>
                          <a:schemeClr val="bg1"/>
                        </a:solidFill>
                        <a:effectLst/>
                        <a:latin typeface="Calibri"/>
                        <a:ea typeface="Times New Roman"/>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de-DE" sz="1400" b="1" kern="1200" baseline="0" dirty="0">
                          <a:solidFill>
                            <a:schemeClr val="bg1"/>
                          </a:solidFill>
                          <a:effectLst/>
                          <a:latin typeface="Calibri"/>
                          <a:ea typeface="Times New Roman"/>
                          <a:cs typeface="Times New Roman"/>
                        </a:rPr>
                        <a:t>2017</a:t>
                      </a:r>
                      <a:endParaRPr lang="en-GB" sz="1400" b="1" kern="1200" baseline="0" dirty="0">
                        <a:solidFill>
                          <a:schemeClr val="bg1"/>
                        </a:solidFill>
                        <a:effectLst/>
                        <a:latin typeface="Calibri"/>
                        <a:ea typeface="Times New Roman"/>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marL="0" algn="ctr" defTabSz="914400" rtl="0" eaLnBrk="1" latinLnBrk="0" hangingPunct="1">
                        <a:lnSpc>
                          <a:spcPct val="115000"/>
                        </a:lnSpc>
                        <a:spcAft>
                          <a:spcPts val="0"/>
                        </a:spcAft>
                      </a:pPr>
                      <a:r>
                        <a:rPr lang="en-US" sz="1400" b="1" kern="1200" baseline="0" dirty="0">
                          <a:solidFill>
                            <a:schemeClr val="bg1"/>
                          </a:solidFill>
                          <a:effectLst/>
                          <a:latin typeface="Calibri"/>
                          <a:ea typeface="Times New Roman"/>
                          <a:cs typeface="Times New Roman"/>
                        </a:rPr>
                        <a:t>2018</a:t>
                      </a:r>
                      <a:endParaRPr lang="en-GB" sz="1400" b="1" kern="1200" baseline="0" dirty="0">
                        <a:solidFill>
                          <a:schemeClr val="bg1"/>
                        </a:solidFill>
                        <a:effectLst/>
                        <a:latin typeface="Calibri"/>
                        <a:ea typeface="Times New Roman"/>
                        <a:cs typeface="Times New Roman"/>
                      </a:endParaRPr>
                    </a:p>
                  </a:txBody>
                  <a:tcPr marL="48591" marR="48591"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205789">
                <a:tc>
                  <a:txBody>
                    <a:bodyPr/>
                    <a:lstStyle/>
                    <a:p>
                      <a:pPr algn="ctr">
                        <a:lnSpc>
                          <a:spcPct val="115000"/>
                        </a:lnSpc>
                        <a:spcAft>
                          <a:spcPts val="0"/>
                        </a:spcAft>
                      </a:pPr>
                      <a:r>
                        <a:rPr lang="en-GB" sz="1050" b="1" dirty="0">
                          <a:solidFill>
                            <a:srgbClr val="000099"/>
                          </a:solidFill>
                          <a:effectLst/>
                          <a:latin typeface="Calibri"/>
                          <a:ea typeface="Times New Roman"/>
                          <a:cs typeface="Times New Roman"/>
                        </a:rPr>
                        <a:t> </a:t>
                      </a: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a:lnSpc>
                          <a:spcPct val="115000"/>
                        </a:lnSpc>
                        <a:spcAft>
                          <a:spcPts val="0"/>
                        </a:spcAft>
                      </a:pPr>
                      <a:r>
                        <a:rPr lang="en-GB" sz="1050" b="1" dirty="0">
                          <a:solidFill>
                            <a:srgbClr val="000099"/>
                          </a:solidFill>
                          <a:effectLst/>
                          <a:latin typeface="Calibri"/>
                          <a:ea typeface="Times New Roman"/>
                          <a:cs typeface="Times New Roman"/>
                        </a:rPr>
                        <a:t>7007: Content of </a:t>
                      </a:r>
                      <a:r>
                        <a:rPr lang="en-GB" sz="1050" b="1" dirty="0" err="1">
                          <a:solidFill>
                            <a:srgbClr val="000099"/>
                          </a:solidFill>
                          <a:effectLst/>
                          <a:latin typeface="Calibri"/>
                          <a:ea typeface="Times New Roman"/>
                          <a:cs typeface="Times New Roman"/>
                        </a:rPr>
                        <a:t>Atmosp</a:t>
                      </a:r>
                      <a:r>
                        <a:rPr lang="en-GB" sz="1050" b="1" dirty="0">
                          <a:solidFill>
                            <a:srgbClr val="000099"/>
                          </a:solidFill>
                          <a:effectLst/>
                          <a:latin typeface="Calibri"/>
                          <a:ea typeface="Times New Roman"/>
                          <a:cs typeface="Times New Roman"/>
                        </a:rPr>
                        <a:t> Cont. APM (4)</a:t>
                      </a: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GB"/>
                    </a:p>
                  </a:txBody>
                  <a:tcPr/>
                </a:tc>
                <a:tc gridSpan="3">
                  <a:txBody>
                    <a:bodyPr/>
                    <a:lstStyle/>
                    <a:p>
                      <a:pPr algn="ctr">
                        <a:lnSpc>
                          <a:spcPct val="115000"/>
                        </a:lnSpc>
                        <a:spcAft>
                          <a:spcPts val="0"/>
                        </a:spcAft>
                      </a:pPr>
                      <a:r>
                        <a:rPr lang="en-GB" sz="1050" b="1" dirty="0">
                          <a:solidFill>
                            <a:srgbClr val="000099"/>
                          </a:solidFill>
                          <a:effectLst/>
                          <a:latin typeface="Calibri"/>
                          <a:ea typeface="Times New Roman"/>
                          <a:cs typeface="Times New Roman"/>
                        </a:rPr>
                        <a:t>7010 : </a:t>
                      </a:r>
                      <a:r>
                        <a:rPr lang="en-GB" sz="1050" b="1" u="sng" dirty="0" err="1">
                          <a:solidFill>
                            <a:srgbClr val="000099"/>
                          </a:solidFill>
                          <a:effectLst/>
                          <a:latin typeface="Calibri"/>
                          <a:ea typeface="Times New Roman"/>
                          <a:cs typeface="Times New Roman"/>
                        </a:rPr>
                        <a:t>Biomonitors</a:t>
                      </a:r>
                      <a:r>
                        <a:rPr lang="en-GB" sz="1050" b="1" u="sng" dirty="0">
                          <a:solidFill>
                            <a:srgbClr val="000099"/>
                          </a:solidFill>
                          <a:effectLst/>
                          <a:latin typeface="Calibri"/>
                          <a:ea typeface="Times New Roman"/>
                          <a:cs typeface="Times New Roman"/>
                        </a:rPr>
                        <a:t>, </a:t>
                      </a:r>
                      <a:r>
                        <a:rPr lang="en-GB" sz="1050" b="1" dirty="0">
                          <a:solidFill>
                            <a:srgbClr val="000099"/>
                          </a:solidFill>
                          <a:effectLst/>
                          <a:latin typeface="Calibri"/>
                          <a:ea typeface="Times New Roman"/>
                          <a:cs typeface="Times New Roman"/>
                        </a:rPr>
                        <a:t>N&amp;RT (13)</a:t>
                      </a: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GB"/>
                    </a:p>
                  </a:txBody>
                  <a:tcPr/>
                </a:tc>
                <a:tc hMerge="1">
                  <a:txBody>
                    <a:bodyPr/>
                    <a:lstStyle/>
                    <a:p>
                      <a:endParaRPr lang="en-GB"/>
                    </a:p>
                  </a:txBody>
                  <a:tcPr/>
                </a:tc>
                <a:tc gridSpan="2">
                  <a:txBody>
                    <a:bodyPr/>
                    <a:lstStyle/>
                    <a:p>
                      <a:pPr>
                        <a:lnSpc>
                          <a:spcPct val="115000"/>
                        </a:lnSpc>
                      </a:pPr>
                      <a:endParaRPr lang="en-GB" sz="105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15000"/>
                        </a:lnSpc>
                        <a:spcAft>
                          <a:spcPts val="0"/>
                        </a:spcAft>
                      </a:pP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lnSpc>
                          <a:spcPct val="115000"/>
                        </a:lnSpc>
                        <a:spcAft>
                          <a:spcPts val="0"/>
                        </a:spcAft>
                      </a:pP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lnSpc>
                          <a:spcPct val="115000"/>
                        </a:lnSpc>
                        <a:spcAft>
                          <a:spcPts val="0"/>
                        </a:spcAft>
                      </a:pPr>
                      <a:r>
                        <a:rPr lang="en-GB" sz="1050" b="1" dirty="0">
                          <a:solidFill>
                            <a:srgbClr val="000099"/>
                          </a:solidFill>
                          <a:effectLst/>
                          <a:latin typeface="Calibri"/>
                          <a:ea typeface="Times New Roman"/>
                          <a:cs typeface="Times New Roman"/>
                        </a:rPr>
                        <a:t>7011:</a:t>
                      </a:r>
                    </a:p>
                    <a:p>
                      <a:pPr algn="ctr">
                        <a:lnSpc>
                          <a:spcPct val="115000"/>
                        </a:lnSpc>
                        <a:spcAft>
                          <a:spcPts val="0"/>
                        </a:spcAft>
                      </a:pPr>
                      <a:r>
                        <a:rPr lang="en-GB" sz="1050" b="1" dirty="0" err="1">
                          <a:solidFill>
                            <a:srgbClr val="000099"/>
                          </a:solidFill>
                          <a:effectLst/>
                          <a:latin typeface="Calibri"/>
                          <a:ea typeface="Times New Roman"/>
                          <a:cs typeface="Times New Roman"/>
                        </a:rPr>
                        <a:t>Assessm</a:t>
                      </a:r>
                      <a:r>
                        <a:rPr lang="en-GB" sz="1050" b="1" dirty="0">
                          <a:solidFill>
                            <a:srgbClr val="000099"/>
                          </a:solidFill>
                          <a:effectLst/>
                          <a:latin typeface="Calibri"/>
                          <a:ea typeface="Times New Roman"/>
                          <a:cs typeface="Times New Roman"/>
                        </a:rPr>
                        <a:t> Atm. Poll by APM (8)</a:t>
                      </a:r>
                      <a:endParaRPr lang="en-GB" sz="1050" b="1" dirty="0">
                        <a:solidFill>
                          <a:srgbClr val="000099"/>
                        </a:solidFill>
                        <a:effectLst/>
                        <a:latin typeface="Calibri"/>
                        <a:ea typeface="Calibri"/>
                        <a:cs typeface="Times New Roman"/>
                      </a:endParaRPr>
                    </a:p>
                    <a:p>
                      <a:pPr algn="ctr">
                        <a:lnSpc>
                          <a:spcPct val="115000"/>
                        </a:lnSpc>
                        <a:spcAft>
                          <a:spcPts val="0"/>
                        </a:spcAft>
                      </a:pP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a:lnSpc>
                          <a:spcPct val="115000"/>
                        </a:lnSpc>
                        <a:spcAft>
                          <a:spcPts val="0"/>
                        </a:spcAft>
                      </a:pP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1" u="sng" dirty="0">
                          <a:solidFill>
                            <a:srgbClr val="000099"/>
                          </a:solidFill>
                          <a:effectLst/>
                          <a:latin typeface="Calibri"/>
                          <a:ea typeface="Times New Roman"/>
                          <a:cs typeface="Times New Roman"/>
                        </a:rPr>
                        <a:t>2013: </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1" u="sng" dirty="0">
                          <a:solidFill>
                            <a:srgbClr val="000099"/>
                          </a:solidFill>
                          <a:effectLst/>
                          <a:latin typeface="Calibri"/>
                          <a:ea typeface="Times New Roman"/>
                          <a:cs typeface="Times New Roman"/>
                        </a:rPr>
                        <a:t>NT &amp; </a:t>
                      </a:r>
                      <a:r>
                        <a:rPr lang="en-GB" sz="1050" b="1" u="sng" dirty="0" err="1">
                          <a:solidFill>
                            <a:srgbClr val="000099"/>
                          </a:solidFill>
                          <a:effectLst/>
                          <a:latin typeface="Calibri"/>
                          <a:ea typeface="Times New Roman"/>
                          <a:cs typeface="Times New Roman"/>
                        </a:rPr>
                        <a:t>Biomon</a:t>
                      </a:r>
                      <a:r>
                        <a:rPr lang="en-GB" sz="1050" b="1" dirty="0">
                          <a:solidFill>
                            <a:srgbClr val="000099"/>
                          </a:solidFill>
                          <a:effectLst/>
                          <a:latin typeface="Calibri"/>
                          <a:ea typeface="Times New Roman"/>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b="1" dirty="0">
                          <a:solidFill>
                            <a:srgbClr val="000099"/>
                          </a:solidFill>
                          <a:effectLst/>
                          <a:latin typeface="Calibri"/>
                          <a:ea typeface="Times New Roman"/>
                          <a:cs typeface="Times New Roman"/>
                        </a:rPr>
                        <a:t>(13)</a:t>
                      </a:r>
                      <a:endParaRPr lang="en-GB" sz="1050" b="1" dirty="0">
                        <a:solidFill>
                          <a:srgbClr val="000099"/>
                        </a:solidFill>
                        <a:effectLst/>
                        <a:latin typeface="Calibri"/>
                        <a:ea typeface="Calibri"/>
                        <a:cs typeface="Times New Roman"/>
                      </a:endParaRPr>
                    </a:p>
                    <a:p>
                      <a:pPr algn="ctr">
                        <a:lnSpc>
                          <a:spcPct val="115000"/>
                        </a:lnSpc>
                        <a:spcAft>
                          <a:spcPts val="0"/>
                        </a:spcAft>
                      </a:pP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GB"/>
                    </a:p>
                  </a:txBody>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b="1" dirty="0">
                        <a:solidFill>
                          <a:srgbClr val="000099"/>
                        </a:solidFill>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a:p>
                  </a:txBody>
                  <a:tcPr marL="48591" marR="4859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b="1" dirty="0">
                        <a:solidFill>
                          <a:srgbClr val="000099"/>
                        </a:solidFill>
                      </a:endParaRPr>
                    </a:p>
                  </a:txBody>
                  <a:tcPr marL="48591" marR="4859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1050" b="1" kern="1200" dirty="0">
                        <a:solidFill>
                          <a:srgbClr val="000099"/>
                        </a:solidFill>
                        <a:effectLst/>
                        <a:latin typeface="Calibri"/>
                        <a:cs typeface="Times New Roman"/>
                      </a:endParaRPr>
                    </a:p>
                  </a:txBody>
                  <a:tcPr marL="48591" marR="4859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914400" rtl="0" eaLnBrk="1" latinLnBrk="0" hangingPunct="1">
                        <a:lnSpc>
                          <a:spcPct val="115000"/>
                        </a:lnSpc>
                        <a:spcAft>
                          <a:spcPts val="0"/>
                        </a:spcAft>
                      </a:pPr>
                      <a:r>
                        <a:rPr lang="en-US" sz="1050" b="1" kern="1200" dirty="0">
                          <a:solidFill>
                            <a:srgbClr val="000099"/>
                          </a:solidFill>
                          <a:effectLst/>
                          <a:latin typeface="Calibri"/>
                          <a:cs typeface="Times New Roman"/>
                        </a:rPr>
                        <a:t>7023:</a:t>
                      </a:r>
                    </a:p>
                    <a:p>
                      <a:pPr marL="0" algn="ctr" defTabSz="914400" rtl="0" eaLnBrk="1" latinLnBrk="0" hangingPunct="1">
                        <a:lnSpc>
                          <a:spcPct val="115000"/>
                        </a:lnSpc>
                        <a:spcAft>
                          <a:spcPts val="0"/>
                        </a:spcAft>
                      </a:pPr>
                      <a:r>
                        <a:rPr lang="en-US" sz="1050" b="1" kern="1200" dirty="0">
                          <a:solidFill>
                            <a:srgbClr val="000099"/>
                          </a:solidFill>
                          <a:effectLst/>
                          <a:latin typeface="Calibri"/>
                          <a:cs typeface="Times New Roman"/>
                        </a:rPr>
                        <a:t>Ass. Atm. Aerosol in urban areas</a:t>
                      </a:r>
                      <a:endParaRPr lang="en-GB" sz="1050" b="1" kern="1200" dirty="0">
                        <a:solidFill>
                          <a:srgbClr val="000099"/>
                        </a:solidFill>
                        <a:effectLst/>
                        <a:latin typeface="Calibri"/>
                        <a:cs typeface="Times New Roman"/>
                      </a:endParaRPr>
                    </a:p>
                  </a:txBody>
                  <a:tcPr marL="48591" marR="4859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GB"/>
                    </a:p>
                  </a:txBody>
                  <a:tcPr/>
                </a:tc>
                <a:extLst>
                  <a:ext uri="{0D108BD9-81ED-4DB2-BD59-A6C34878D82A}">
                    <a16:rowId xmlns:a16="http://schemas.microsoft.com/office/drawing/2014/main" val="10001"/>
                  </a:ext>
                </a:extLst>
              </a:tr>
              <a:tr h="871356">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15000"/>
                        </a:lnSpc>
                        <a:spcAft>
                          <a:spcPts val="0"/>
                        </a:spcAft>
                      </a:pPr>
                      <a:r>
                        <a:rPr lang="en-GB" sz="1100" b="1" dirty="0">
                          <a:solidFill>
                            <a:srgbClr val="000099"/>
                          </a:solidFill>
                          <a:effectLst/>
                          <a:latin typeface="Calibri"/>
                          <a:ea typeface="Times New Roman"/>
                          <a:cs typeface="Times New Roman"/>
                        </a:rPr>
                        <a:t>RAS8082: Isotopic &amp; Rel. </a:t>
                      </a:r>
                      <a:r>
                        <a:rPr lang="en-GB" sz="1100" b="1" dirty="0" err="1">
                          <a:solidFill>
                            <a:srgbClr val="000099"/>
                          </a:solidFill>
                          <a:effectLst/>
                          <a:latin typeface="Calibri"/>
                          <a:ea typeface="Times New Roman"/>
                          <a:cs typeface="Times New Roman"/>
                        </a:rPr>
                        <a:t>Techn</a:t>
                      </a:r>
                      <a:r>
                        <a:rPr lang="en-GB" sz="1100" b="1" dirty="0">
                          <a:solidFill>
                            <a:srgbClr val="000099"/>
                          </a:solidFill>
                          <a:effectLst/>
                          <a:latin typeface="Calibri"/>
                          <a:ea typeface="Times New Roman"/>
                          <a:cs typeface="Times New Roman"/>
                        </a:rPr>
                        <a:t>. to Assess Air Pollution (16)</a:t>
                      </a:r>
                      <a:endParaRPr lang="en-GB" sz="11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b="1" dirty="0">
                          <a:solidFill>
                            <a:srgbClr val="000099"/>
                          </a:solidFill>
                          <a:effectLst/>
                          <a:latin typeface="Calibri"/>
                          <a:ea typeface="Times New Roman"/>
                          <a:cs typeface="Times New Roman"/>
                        </a:rPr>
                        <a:t>7013: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100" b="1" dirty="0">
                          <a:solidFill>
                            <a:srgbClr val="000099"/>
                          </a:solidFill>
                          <a:effectLst/>
                          <a:latin typeface="Calibri"/>
                          <a:ea typeface="Times New Roman"/>
                          <a:cs typeface="Times New Roman"/>
                        </a:rPr>
                        <a:t>Info about Urban Air Quality </a:t>
                      </a:r>
                      <a:r>
                        <a:rPr lang="en-GB" sz="1100" b="1" dirty="0" err="1">
                          <a:solidFill>
                            <a:srgbClr val="000099"/>
                          </a:solidFill>
                          <a:effectLst/>
                          <a:latin typeface="Calibri"/>
                          <a:ea typeface="Times New Roman"/>
                          <a:cs typeface="Times New Roman"/>
                        </a:rPr>
                        <a:t>Manag</a:t>
                      </a:r>
                      <a:r>
                        <a:rPr lang="en-GB" sz="1100" b="1" dirty="0">
                          <a:solidFill>
                            <a:srgbClr val="000099"/>
                          </a:solidFill>
                          <a:effectLst/>
                          <a:latin typeface="Calibri"/>
                          <a:ea typeface="Times New Roman"/>
                          <a:cs typeface="Times New Roman"/>
                        </a:rPr>
                        <a:t>. (16)</a:t>
                      </a:r>
                      <a:endParaRPr lang="en-GB" sz="11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11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15000"/>
                        </a:lnSpc>
                        <a:spcAft>
                          <a:spcPts val="0"/>
                        </a:spcAft>
                      </a:pPr>
                      <a:r>
                        <a:rPr lang="en-GB" sz="800" b="1" dirty="0">
                          <a:solidFill>
                            <a:srgbClr val="000099"/>
                          </a:solidFill>
                          <a:effectLst/>
                          <a:latin typeface="Calibri"/>
                          <a:ea typeface="Times New Roman"/>
                          <a:cs typeface="Times New Roman"/>
                        </a:rPr>
                        <a:t> </a:t>
                      </a:r>
                      <a:endParaRPr lang="en-GB" sz="8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b="1" dirty="0">
                          <a:solidFill>
                            <a:srgbClr val="000099"/>
                          </a:solidFill>
                          <a:effectLst/>
                          <a:latin typeface="Calibri"/>
                          <a:ea typeface="Times New Roman"/>
                          <a:cs typeface="Times New Roman"/>
                        </a:rPr>
                        <a:t>7015:</a:t>
                      </a:r>
                      <a:endParaRPr lang="en-GB" sz="1100" b="1" dirty="0">
                        <a:solidFill>
                          <a:srgbClr val="000099"/>
                        </a:solidFill>
                        <a:effectLst/>
                        <a:latin typeface="Calibri"/>
                        <a:ea typeface="Calibri"/>
                        <a:cs typeface="Times New Roman"/>
                      </a:endParaRPr>
                    </a:p>
                    <a:p>
                      <a:pPr algn="ctr">
                        <a:lnSpc>
                          <a:spcPct val="115000"/>
                        </a:lnSpc>
                        <a:spcAft>
                          <a:spcPts val="0"/>
                        </a:spcAft>
                      </a:pPr>
                      <a:r>
                        <a:rPr lang="en-GB" sz="1100" b="1" dirty="0">
                          <a:solidFill>
                            <a:srgbClr val="000099"/>
                          </a:solidFill>
                          <a:effectLst/>
                          <a:latin typeface="Calibri"/>
                          <a:ea typeface="Times New Roman"/>
                          <a:cs typeface="Times New Roman"/>
                        </a:rPr>
                        <a:t>Character. &amp;</a:t>
                      </a:r>
                      <a:r>
                        <a:rPr lang="en-GB" sz="1100" b="1" baseline="0" dirty="0">
                          <a:solidFill>
                            <a:srgbClr val="000099"/>
                          </a:solidFill>
                          <a:effectLst/>
                          <a:latin typeface="Calibri"/>
                          <a:ea typeface="Times New Roman"/>
                          <a:cs typeface="Times New Roman"/>
                        </a:rPr>
                        <a:t> </a:t>
                      </a:r>
                      <a:r>
                        <a:rPr lang="en-GB" sz="1100" b="1" dirty="0">
                          <a:solidFill>
                            <a:srgbClr val="000099"/>
                          </a:solidFill>
                          <a:effectLst/>
                          <a:latin typeface="Calibri"/>
                          <a:ea typeface="Times New Roman"/>
                          <a:cs typeface="Times New Roman"/>
                        </a:rPr>
                        <a:t>Source Ident. of APM Pollution in the Asian Region (16)</a:t>
                      </a:r>
                      <a:endParaRPr lang="en-GB" sz="11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50" b="1" dirty="0">
                          <a:solidFill>
                            <a:srgbClr val="000099"/>
                          </a:solidFill>
                          <a:effectLst/>
                          <a:latin typeface="Calibri"/>
                          <a:ea typeface="Times New Roman"/>
                          <a:cs typeface="Times New Roman"/>
                        </a:rPr>
                        <a:t>7023: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050" b="1" dirty="0">
                          <a:solidFill>
                            <a:srgbClr val="000099"/>
                          </a:solidFill>
                          <a:effectLst/>
                          <a:latin typeface="Calibri"/>
                          <a:ea typeface="Times New Roman"/>
                          <a:cs typeface="Times New Roman"/>
                        </a:rPr>
                        <a:t>Supporting Sustainable Air Pollution Monitoring Using Nuclear Analytical Technology (14)</a:t>
                      </a: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dirty="0"/>
                    </a:p>
                  </a:txBody>
                  <a:tcPr marL="48591" marR="4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050" b="1" kern="1200" dirty="0">
                          <a:solidFill>
                            <a:srgbClr val="000099"/>
                          </a:solidFill>
                          <a:effectLst/>
                          <a:latin typeface="Calibri"/>
                          <a:ea typeface="Times New Roman"/>
                          <a:cs typeface="Times New Roman"/>
                        </a:rPr>
                        <a:t>7029: </a:t>
                      </a:r>
                      <a:r>
                        <a:rPr lang="en-GB" sz="1050" b="1" kern="1200" dirty="0">
                          <a:solidFill>
                            <a:srgbClr val="000099"/>
                          </a:solidFill>
                          <a:effectLst/>
                          <a:latin typeface="Calibri"/>
                          <a:ea typeface="Times New Roman"/>
                          <a:cs typeface="Times New Roman"/>
                        </a:rPr>
                        <a:t>Impact of urban APM on Air Quality (14)</a:t>
                      </a:r>
                    </a:p>
                  </a:txBody>
                  <a:tcPr marL="48591" marR="4859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nSpc>
                          <a:spcPct val="115000"/>
                        </a:lnSpc>
                      </a:pPr>
                      <a:endParaRPr lang="en-GB" sz="900" dirty="0">
                        <a:effectLst/>
                        <a:latin typeface="Calibri"/>
                      </a:endParaRPr>
                    </a:p>
                  </a:txBody>
                  <a:tcPr marL="48591" marR="4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1100" b="1" kern="1200" dirty="0">
                        <a:solidFill>
                          <a:srgbClr val="000099"/>
                        </a:solidFill>
                        <a:effectLst/>
                        <a:latin typeface="Calibri"/>
                        <a:ea typeface="Times New Roman"/>
                        <a:cs typeface="Times New Roman"/>
                      </a:endParaRPr>
                    </a:p>
                  </a:txBody>
                  <a:tcPr marL="48591" marR="4859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extLst>
                  <a:ext uri="{0D108BD9-81ED-4DB2-BD59-A6C34878D82A}">
                    <a16:rowId xmlns:a16="http://schemas.microsoft.com/office/drawing/2014/main" val="10002"/>
                  </a:ext>
                </a:extLst>
              </a:tr>
              <a:tr h="785260">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15000"/>
                        </a:lnSpc>
                        <a:spcAft>
                          <a:spcPts val="0"/>
                        </a:spcAft>
                      </a:pPr>
                      <a:endParaRPr lang="en-GB" sz="10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5000"/>
                        </a:lnSpc>
                        <a:spcAft>
                          <a:spcPts val="0"/>
                        </a:spcAft>
                      </a:pPr>
                      <a:endParaRPr lang="en-GB" sz="11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050" b="1" kern="1200" dirty="0">
                          <a:solidFill>
                            <a:srgbClr val="000099"/>
                          </a:solidFill>
                          <a:effectLst/>
                          <a:latin typeface="Calibri"/>
                          <a:ea typeface="Times New Roman"/>
                          <a:cs typeface="Times New Roman"/>
                        </a:rPr>
                        <a:t>0072: Evaluating and mapping air pollutants (7)</a:t>
                      </a:r>
                      <a:endParaRPr lang="en-GB" sz="1050" b="1" kern="1200" dirty="0">
                        <a:solidFill>
                          <a:srgbClr val="000099"/>
                        </a:solidFill>
                        <a:effectLst/>
                        <a:latin typeface="Calibri"/>
                        <a:ea typeface="Times New Roman"/>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50" b="1" kern="1200" dirty="0">
                          <a:solidFill>
                            <a:srgbClr val="000099"/>
                          </a:solidFill>
                          <a:effectLst/>
                          <a:latin typeface="Calibri"/>
                          <a:ea typeface="Times New Roman"/>
                          <a:cs typeface="Times New Roman"/>
                        </a:rPr>
                        <a:t>0076: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050" b="1" kern="1200" dirty="0">
                          <a:solidFill>
                            <a:srgbClr val="000099"/>
                          </a:solidFill>
                          <a:effectLst/>
                          <a:latin typeface="Calibri"/>
                          <a:ea typeface="Times New Roman"/>
                          <a:cs typeface="Times New Roman"/>
                        </a:rPr>
                        <a:t>Urban NATs</a:t>
                      </a:r>
                    </a:p>
                    <a:p>
                      <a:pPr marL="0" marR="0" indent="0" algn="ctr" defTabSz="914400" rtl="0" eaLnBrk="1" fontAlgn="auto" latinLnBrk="0" hangingPunct="1">
                        <a:lnSpc>
                          <a:spcPct val="115000"/>
                        </a:lnSpc>
                        <a:spcBef>
                          <a:spcPts val="0"/>
                        </a:spcBef>
                        <a:spcAft>
                          <a:spcPts val="0"/>
                        </a:spcAft>
                        <a:buClrTx/>
                        <a:buSzTx/>
                        <a:buFontTx/>
                        <a:buNone/>
                        <a:tabLst/>
                        <a:defRPr/>
                      </a:pPr>
                      <a:r>
                        <a:rPr lang="de-DE" sz="1050" b="1" kern="1200" dirty="0">
                          <a:solidFill>
                            <a:srgbClr val="000099"/>
                          </a:solidFill>
                          <a:effectLst/>
                          <a:latin typeface="Calibri"/>
                          <a:ea typeface="Times New Roman"/>
                          <a:cs typeface="Times New Roman"/>
                        </a:rPr>
                        <a:t>ARASIA (7)</a:t>
                      </a:r>
                      <a:endParaRPr lang="en-GB" sz="1050" b="1" kern="1200" dirty="0">
                        <a:solidFill>
                          <a:srgbClr val="000099"/>
                        </a:solidFill>
                        <a:effectLst/>
                        <a:latin typeface="Calibri"/>
                        <a:ea typeface="Times New Roman"/>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1100" b="1" kern="1200" dirty="0">
                        <a:solidFill>
                          <a:srgbClr val="000099"/>
                        </a:solidFill>
                        <a:effectLst/>
                        <a:latin typeface="Calibri"/>
                        <a:ea typeface="Times New Roman"/>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50" b="1" kern="1200" dirty="0">
                          <a:solidFill>
                            <a:srgbClr val="000099"/>
                          </a:solidFill>
                          <a:effectLst/>
                          <a:latin typeface="Calibri"/>
                          <a:ea typeface="Times New Roman"/>
                          <a:cs typeface="Times New Roman"/>
                        </a:rPr>
                        <a:t>0078: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050" b="1" kern="1200" dirty="0">
                          <a:solidFill>
                            <a:srgbClr val="000099"/>
                          </a:solidFill>
                          <a:effectLst/>
                          <a:latin typeface="Calibri"/>
                          <a:ea typeface="Times New Roman"/>
                          <a:cs typeface="Times New Roman"/>
                        </a:rPr>
                        <a:t>Source App Long Range </a:t>
                      </a:r>
                      <a:r>
                        <a:rPr lang="en-GB" sz="1050" b="1" kern="1200" dirty="0" err="1">
                          <a:solidFill>
                            <a:srgbClr val="000099"/>
                          </a:solidFill>
                          <a:effectLst/>
                          <a:latin typeface="Calibri"/>
                          <a:ea typeface="Times New Roman"/>
                          <a:cs typeface="Times New Roman"/>
                        </a:rPr>
                        <a:t>Transp</a:t>
                      </a:r>
                      <a:r>
                        <a:rPr lang="en-GB" sz="1050" b="1" kern="1200" dirty="0">
                          <a:solidFill>
                            <a:srgbClr val="000099"/>
                          </a:solidFill>
                          <a:effectLst/>
                          <a:latin typeface="Calibri"/>
                          <a:ea typeface="Times New Roman"/>
                          <a:cs typeface="Times New Roman"/>
                        </a:rPr>
                        <a:t> </a:t>
                      </a:r>
                      <a:r>
                        <a:rPr lang="de-DE" sz="1050" b="1" kern="1200" dirty="0">
                          <a:solidFill>
                            <a:srgbClr val="000099"/>
                          </a:solidFill>
                          <a:effectLst/>
                          <a:latin typeface="Calibri"/>
                          <a:ea typeface="Times New Roman"/>
                          <a:cs typeface="Times New Roman"/>
                        </a:rPr>
                        <a:t>(7)</a:t>
                      </a:r>
                      <a:endParaRPr lang="en-GB" sz="1050" b="1" kern="1200" dirty="0">
                        <a:solidFill>
                          <a:srgbClr val="000099"/>
                        </a:solidFill>
                        <a:effectLst/>
                        <a:latin typeface="Calibri"/>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GB" sz="1050" b="1" kern="1200" dirty="0">
                        <a:solidFill>
                          <a:srgbClr val="000099"/>
                        </a:solidFill>
                        <a:effectLst/>
                        <a:latin typeface="Calibri"/>
                        <a:ea typeface="Times New Roman"/>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3"/>
                  </a:ext>
                </a:extLst>
              </a:tr>
              <a:tr h="924574">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lnSpc>
                          <a:spcPct val="115000"/>
                        </a:lnSpc>
                        <a:spcAft>
                          <a:spcPts val="0"/>
                        </a:spcAft>
                      </a:pPr>
                      <a:r>
                        <a:rPr lang="en-GB" sz="1000" b="1" dirty="0">
                          <a:solidFill>
                            <a:srgbClr val="000099"/>
                          </a:solidFill>
                          <a:effectLst/>
                          <a:latin typeface="Calibri"/>
                          <a:ea typeface="Times New Roman"/>
                          <a:cs typeface="Times New Roman"/>
                        </a:rPr>
                        <a:t>RER8009</a:t>
                      </a:r>
                    </a:p>
                    <a:p>
                      <a:pPr algn="ctr">
                        <a:lnSpc>
                          <a:spcPct val="115000"/>
                        </a:lnSpc>
                        <a:spcAft>
                          <a:spcPts val="0"/>
                        </a:spcAft>
                      </a:pPr>
                      <a:r>
                        <a:rPr lang="en-GB" sz="1000" b="1" dirty="0">
                          <a:solidFill>
                            <a:srgbClr val="000099"/>
                          </a:solidFill>
                          <a:effectLst/>
                          <a:latin typeface="Calibri"/>
                          <a:ea typeface="Times New Roman"/>
                          <a:cs typeface="Times New Roman"/>
                        </a:rPr>
                        <a:t>AP mon. Medit. (11)</a:t>
                      </a:r>
                      <a:endParaRPr lang="en-GB" sz="10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hMerge="1">
                  <a:txBody>
                    <a:bodyPr/>
                    <a:lstStyle/>
                    <a:p>
                      <a:endParaRPr lang="en-GB"/>
                    </a:p>
                  </a:txBody>
                  <a:tcPr/>
                </a:tc>
                <a:tc hMerge="1">
                  <a:txBody>
                    <a:bodyPr/>
                    <a:lstStyle/>
                    <a:p>
                      <a:endParaRPr lang="en-GB"/>
                    </a:p>
                  </a:txBody>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105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15000"/>
                        </a:lnSpc>
                      </a:pPr>
                      <a:endParaRPr lang="en-GB" sz="9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3">
                  <a:txBody>
                    <a:bodyPr/>
                    <a:lstStyle/>
                    <a:p>
                      <a:pPr algn="ctr">
                        <a:lnSpc>
                          <a:spcPct val="115000"/>
                        </a:lnSpc>
                        <a:spcAft>
                          <a:spcPts val="0"/>
                        </a:spcAft>
                      </a:pPr>
                      <a:r>
                        <a:rPr lang="en-GB" sz="1000" b="1" dirty="0">
                          <a:solidFill>
                            <a:srgbClr val="000099"/>
                          </a:solidFill>
                          <a:effectLst/>
                          <a:latin typeface="Calibri"/>
                          <a:ea typeface="Times New Roman"/>
                          <a:cs typeface="Times New Roman"/>
                        </a:rPr>
                        <a:t>2009</a:t>
                      </a:r>
                    </a:p>
                    <a:p>
                      <a:pPr algn="ctr">
                        <a:lnSpc>
                          <a:spcPct val="115000"/>
                        </a:lnSpc>
                        <a:spcAft>
                          <a:spcPts val="0"/>
                        </a:spcAft>
                      </a:pPr>
                      <a:r>
                        <a:rPr lang="en-GB" sz="1000" b="1" dirty="0">
                          <a:solidFill>
                            <a:srgbClr val="000099"/>
                          </a:solidFill>
                          <a:effectLst/>
                          <a:latin typeface="Calibri"/>
                          <a:ea typeface="Times New Roman"/>
                          <a:cs typeface="Times New Roman"/>
                        </a:rPr>
                        <a:t>Seasonal</a:t>
                      </a:r>
                      <a:r>
                        <a:rPr lang="en-GB" sz="1000" b="1" baseline="0" dirty="0">
                          <a:solidFill>
                            <a:srgbClr val="000099"/>
                          </a:solidFill>
                          <a:effectLst/>
                          <a:latin typeface="Calibri"/>
                          <a:ea typeface="Times New Roman"/>
                          <a:cs typeface="Times New Roman"/>
                        </a:rPr>
                        <a:t> variations in APM </a:t>
                      </a:r>
                      <a:r>
                        <a:rPr lang="en-GB" sz="1000" b="1" dirty="0">
                          <a:solidFill>
                            <a:srgbClr val="000099"/>
                          </a:solidFill>
                          <a:effectLst/>
                          <a:latin typeface="Calibri"/>
                          <a:ea typeface="Times New Roman"/>
                          <a:cs typeface="Times New Roman"/>
                        </a:rPr>
                        <a:t>(12)</a:t>
                      </a:r>
                      <a:endParaRPr lang="en-GB" sz="10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hMerge="1">
                  <a:txBody>
                    <a:bodyPr/>
                    <a:lstStyle/>
                    <a:p>
                      <a:pPr algn="ctr">
                        <a:lnSpc>
                          <a:spcPct val="115000"/>
                        </a:lnSpc>
                      </a:pPr>
                      <a:endParaRPr lang="en-GB" sz="9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15000"/>
                        </a:lnSpc>
                      </a:pPr>
                      <a:endParaRPr lang="en-GB" sz="9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5000"/>
                        </a:lnSpc>
                        <a:spcAft>
                          <a:spcPts val="0"/>
                        </a:spcAft>
                      </a:pPr>
                      <a:r>
                        <a:rPr lang="en-GB" sz="1100" b="1" dirty="0">
                          <a:solidFill>
                            <a:srgbClr val="000099"/>
                          </a:solidFill>
                          <a:effectLst/>
                          <a:latin typeface="Calibri"/>
                          <a:ea typeface="Times New Roman"/>
                          <a:cs typeface="Times New Roman"/>
                        </a:rPr>
                        <a:t>1008: Supporting Air Quality </a:t>
                      </a:r>
                      <a:r>
                        <a:rPr lang="en-GB" sz="1100" b="1" dirty="0" err="1">
                          <a:solidFill>
                            <a:srgbClr val="000099"/>
                          </a:solidFill>
                          <a:effectLst/>
                          <a:latin typeface="Calibri"/>
                          <a:ea typeface="Times New Roman"/>
                          <a:cs typeface="Times New Roman"/>
                        </a:rPr>
                        <a:t>Manag</a:t>
                      </a:r>
                      <a:r>
                        <a:rPr lang="en-GB" sz="1100" b="1" dirty="0">
                          <a:solidFill>
                            <a:srgbClr val="000099"/>
                          </a:solidFill>
                          <a:effectLst/>
                          <a:latin typeface="Calibri"/>
                          <a:ea typeface="Times New Roman"/>
                          <a:cs typeface="Times New Roman"/>
                        </a:rPr>
                        <a:t> (22)</a:t>
                      </a:r>
                      <a:endParaRPr lang="en-GB" sz="11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000099"/>
                          </a:solidFill>
                          <a:effectLst/>
                          <a:latin typeface="Calibri"/>
                          <a:ea typeface="Times New Roman"/>
                          <a:cs typeface="Times New Roman"/>
                        </a:rPr>
                        <a:t>1013: </a:t>
                      </a:r>
                      <a:r>
                        <a:rPr lang="en-GB" sz="1100" b="1" dirty="0">
                          <a:solidFill>
                            <a:srgbClr val="000099"/>
                          </a:solidFill>
                          <a:effectLst/>
                          <a:latin typeface="Calibri"/>
                          <a:ea typeface="Times New Roman"/>
                          <a:cs typeface="Times New Roman"/>
                        </a:rPr>
                        <a:t>Supporting Air Quality </a:t>
                      </a:r>
                      <a:r>
                        <a:rPr lang="en-GB" sz="1100" b="1" dirty="0" err="1">
                          <a:solidFill>
                            <a:srgbClr val="000099"/>
                          </a:solidFill>
                          <a:effectLst/>
                          <a:latin typeface="Calibri"/>
                          <a:ea typeface="Times New Roman"/>
                          <a:cs typeface="Times New Roman"/>
                        </a:rPr>
                        <a:t>Manag</a:t>
                      </a:r>
                      <a:r>
                        <a:rPr lang="en-GB" sz="1100" b="1" dirty="0">
                          <a:solidFill>
                            <a:srgbClr val="000099"/>
                          </a:solidFill>
                          <a:effectLst/>
                          <a:latin typeface="Calibri"/>
                          <a:ea typeface="Times New Roman"/>
                          <a:cs typeface="Times New Roman"/>
                        </a:rPr>
                        <a:t>.  II (22)</a:t>
                      </a:r>
                      <a:endParaRPr lang="en-GB" sz="11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000099"/>
                          </a:solidFill>
                          <a:effectLst/>
                          <a:latin typeface="Calibri"/>
                          <a:ea typeface="Times New Roman"/>
                          <a:cs typeface="Times New Roman"/>
                        </a:rPr>
                        <a:t>1015: Apportioning sources at regional scale</a:t>
                      </a:r>
                      <a:r>
                        <a:rPr lang="en-GB" sz="1100" b="1" kern="1200" baseline="0" dirty="0">
                          <a:solidFill>
                            <a:srgbClr val="000099"/>
                          </a:solidFill>
                          <a:effectLst/>
                          <a:latin typeface="Calibri"/>
                          <a:ea typeface="Times New Roman"/>
                          <a:cs typeface="Times New Roman"/>
                        </a:rPr>
                        <a:t> </a:t>
                      </a:r>
                      <a:r>
                        <a:rPr lang="en-GB" sz="1100" b="1" kern="1200" dirty="0">
                          <a:solidFill>
                            <a:srgbClr val="000099"/>
                          </a:solidFill>
                          <a:effectLst/>
                          <a:latin typeface="Calibri"/>
                          <a:ea typeface="Times New Roman"/>
                          <a:cs typeface="Times New Roman"/>
                        </a:rPr>
                        <a:t>(22)</a:t>
                      </a: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hMerge="1">
                  <a:txBody>
                    <a:bodyPr/>
                    <a:lstStyle/>
                    <a:p>
                      <a:pPr>
                        <a:lnSpc>
                          <a:spcPct val="115000"/>
                        </a:lnSpc>
                      </a:pPr>
                      <a:endParaRPr lang="en-GB" sz="900" dirty="0">
                        <a:effectLst/>
                        <a:latin typeface="Calibri"/>
                      </a:endParaRPr>
                    </a:p>
                  </a:txBody>
                  <a:tcPr marL="48591" marR="4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000099"/>
                          </a:solidFill>
                          <a:effectLst/>
                          <a:latin typeface="Calibri"/>
                        </a:rPr>
                        <a:t>7011:</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000099"/>
                          </a:solidFill>
                          <a:effectLst/>
                          <a:latin typeface="Calibri"/>
                        </a:rPr>
                        <a:t>Enhancing the Inventory of source profiles</a:t>
                      </a: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hMerge="1">
                  <a:txBody>
                    <a:bodyPr/>
                    <a:lstStyle/>
                    <a:p>
                      <a:endParaRPr lang="en-GB"/>
                    </a:p>
                  </a:txBody>
                  <a:tcPr/>
                </a:tc>
                <a:extLst>
                  <a:ext uri="{0D108BD9-81ED-4DB2-BD59-A6C34878D82A}">
                    <a16:rowId xmlns:a16="http://schemas.microsoft.com/office/drawing/2014/main" val="10004"/>
                  </a:ext>
                </a:extLst>
              </a:tr>
              <a:tr h="391763">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dirty="0">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pPr>
                      <a:endParaRPr lang="en-GB" sz="800" b="1">
                        <a:solidFill>
                          <a:srgbClr val="000099"/>
                        </a:solidFill>
                        <a:effectLst/>
                        <a:latin typeface="Calibri"/>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lnSpc>
                          <a:spcPct val="115000"/>
                        </a:lnSpc>
                        <a:spcAft>
                          <a:spcPts val="0"/>
                        </a:spcAft>
                      </a:pPr>
                      <a:r>
                        <a:rPr lang="en-GB" sz="1100" b="1" dirty="0">
                          <a:solidFill>
                            <a:srgbClr val="000099"/>
                          </a:solidFill>
                          <a:effectLst/>
                          <a:latin typeface="Calibri"/>
                          <a:ea typeface="Times New Roman"/>
                          <a:cs typeface="Times New Roman"/>
                        </a:rPr>
                        <a:t>RAF4019: Urban Zone Air Pollution Monitoring (16)</a:t>
                      </a:r>
                      <a:endParaRPr lang="en-GB" sz="1100" b="1" dirty="0">
                        <a:solidFill>
                          <a:srgbClr val="000099"/>
                        </a:solidFill>
                        <a:effectLst/>
                        <a:latin typeface="Calibri"/>
                        <a:ea typeface="Calibri"/>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C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sz="1600" b="1" dirty="0">
                        <a:solidFill>
                          <a:srgbClr val="000099"/>
                        </a:solidFill>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600" b="1" dirty="0">
                        <a:solidFill>
                          <a:srgbClr val="000099"/>
                        </a:solidFill>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b="1" dirty="0">
                        <a:solidFill>
                          <a:srgbClr val="000099"/>
                        </a:solidFill>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algn="ctr" defTabSz="914400" rtl="0" eaLnBrk="1" latinLnBrk="0" hangingPunct="1">
                        <a:lnSpc>
                          <a:spcPct val="115000"/>
                        </a:lnSpc>
                        <a:spcAft>
                          <a:spcPts val="0"/>
                        </a:spcAft>
                      </a:pPr>
                      <a:r>
                        <a:rPr lang="de-DE" sz="1100" b="1" kern="1200" dirty="0">
                          <a:solidFill>
                            <a:srgbClr val="000099"/>
                          </a:solidFill>
                          <a:effectLst/>
                          <a:latin typeface="Calibri"/>
                          <a:ea typeface="Times New Roman"/>
                          <a:cs typeface="Times New Roman"/>
                        </a:rPr>
                        <a:t>7016: Appotioning air pollution at reg. scale (21)</a:t>
                      </a:r>
                      <a:endParaRPr lang="en-GB" sz="1100" b="1" kern="1200" dirty="0">
                        <a:solidFill>
                          <a:srgbClr val="000099"/>
                        </a:solidFill>
                        <a:effectLst/>
                        <a:latin typeface="Calibri"/>
                        <a:ea typeface="Times New Roman"/>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CC"/>
                    </a:solidFill>
                  </a:tcPr>
                </a:tc>
                <a:tc hMerge="1">
                  <a:txBody>
                    <a:bodyPr/>
                    <a:lstStyle/>
                    <a:p>
                      <a:pPr>
                        <a:lnSpc>
                          <a:spcPct val="115000"/>
                        </a:lnSpc>
                      </a:pPr>
                      <a:endParaRPr lang="en-GB" sz="900" dirty="0">
                        <a:effectLst/>
                        <a:latin typeface="Calibri"/>
                      </a:endParaRPr>
                    </a:p>
                  </a:txBody>
                  <a:tcPr marL="48591" marR="4859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latinLnBrk="0" hangingPunct="1">
                        <a:lnSpc>
                          <a:spcPct val="115000"/>
                        </a:lnSpc>
                        <a:spcAft>
                          <a:spcPts val="0"/>
                        </a:spcAft>
                      </a:pPr>
                      <a:endParaRPr lang="en-GB" sz="1200" b="1" kern="1200" dirty="0">
                        <a:solidFill>
                          <a:srgbClr val="000099"/>
                        </a:solidFill>
                        <a:effectLst/>
                        <a:latin typeface="Calibri"/>
                        <a:ea typeface="Times New Roman"/>
                        <a:cs typeface="Times New Roman"/>
                      </a:endParaRPr>
                    </a:p>
                  </a:txBody>
                  <a:tcPr marL="48591" marR="485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CC"/>
                    </a:solidFill>
                  </a:tcPr>
                </a:tc>
                <a:tc hMerge="1">
                  <a:txBody>
                    <a:bodyPr/>
                    <a:lstStyle/>
                    <a:p>
                      <a:endParaRPr lang="en-GB"/>
                    </a:p>
                  </a:txBody>
                  <a:tcPr/>
                </a:tc>
                <a:extLst>
                  <a:ext uri="{0D108BD9-81ED-4DB2-BD59-A6C34878D82A}">
                    <a16:rowId xmlns:a16="http://schemas.microsoft.com/office/drawing/2014/main" val="10005"/>
                  </a:ext>
                </a:extLst>
              </a:tr>
            </a:tbl>
          </a:graphicData>
        </a:graphic>
      </p:graphicFrame>
      <p:sp>
        <p:nvSpPr>
          <p:cNvPr id="5" name="Slide Number">
            <a:extLst>
              <a:ext uri="{FF2B5EF4-FFF2-40B4-BE49-F238E27FC236}">
                <a16:creationId xmlns:a16="http://schemas.microsoft.com/office/drawing/2014/main" id="{18A4C233-2C31-457B-AB92-B4A5D52A18F6}"/>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25</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469668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67209" y="348066"/>
            <a:ext cx="8525391" cy="576290"/>
          </a:xfrm>
        </p:spPr>
        <p:txBody>
          <a:bodyPr/>
          <a:lstStyle/>
          <a:p>
            <a:r>
              <a:rPr lang="en-US" sz="2600" b="1" dirty="0">
                <a:latin typeface="Verdana" pitchFamily="34" charset="0"/>
              </a:rPr>
              <a:t>TC Regional Projects using </a:t>
            </a:r>
            <a:r>
              <a:rPr lang="en-US" sz="2600" b="1" dirty="0" err="1">
                <a:latin typeface="Verdana" pitchFamily="34" charset="0"/>
              </a:rPr>
              <a:t>Biomonitors</a:t>
            </a:r>
            <a:endParaRPr lang="en-US" sz="2600" b="1" dirty="0">
              <a:latin typeface="Verdana" pitchFamily="34" charset="0"/>
            </a:endParaRP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614276412"/>
              </p:ext>
            </p:extLst>
          </p:nvPr>
        </p:nvGraphicFramePr>
        <p:xfrm>
          <a:off x="395420" y="1196690"/>
          <a:ext cx="8425170" cy="3895440"/>
        </p:xfrm>
        <a:graphic>
          <a:graphicData uri="http://schemas.openxmlformats.org/drawingml/2006/table">
            <a:tbl>
              <a:tblPr firstRow="1" firstCol="1" bandRow="1">
                <a:tableStyleId>{5C22544A-7EE6-4342-B048-85BDC9FD1C3A}</a:tableStyleId>
              </a:tblPr>
              <a:tblGrid>
                <a:gridCol w="3240450">
                  <a:extLst>
                    <a:ext uri="{9D8B030D-6E8A-4147-A177-3AD203B41FA5}">
                      <a16:colId xmlns:a16="http://schemas.microsoft.com/office/drawing/2014/main" val="20000"/>
                    </a:ext>
                  </a:extLst>
                </a:gridCol>
                <a:gridCol w="5184720">
                  <a:extLst>
                    <a:ext uri="{9D8B030D-6E8A-4147-A177-3AD203B41FA5}">
                      <a16:colId xmlns:a16="http://schemas.microsoft.com/office/drawing/2014/main" val="20001"/>
                    </a:ext>
                  </a:extLst>
                </a:gridCol>
              </a:tblGrid>
              <a:tr h="341091">
                <a:tc>
                  <a:txBody>
                    <a:bodyPr/>
                    <a:lstStyle/>
                    <a:p>
                      <a:pPr>
                        <a:lnSpc>
                          <a:spcPct val="115000"/>
                        </a:lnSpc>
                        <a:spcAft>
                          <a:spcPts val="0"/>
                        </a:spcAft>
                      </a:pPr>
                      <a:r>
                        <a:rPr lang="en-GB" sz="1400" dirty="0">
                          <a:solidFill>
                            <a:srgbClr val="000099"/>
                          </a:solidFill>
                          <a:effectLst/>
                          <a:latin typeface="+mn-lt"/>
                        </a:rPr>
                        <a:t>Regional Project</a:t>
                      </a:r>
                      <a:endParaRPr lang="en-GB" sz="1400" dirty="0">
                        <a:solidFill>
                          <a:srgbClr val="000099"/>
                        </a:solidFill>
                        <a:effectLst/>
                        <a:latin typeface="+mn-lt"/>
                        <a:ea typeface="Calibri"/>
                        <a:cs typeface="Times New Roman"/>
                      </a:endParaRPr>
                    </a:p>
                  </a:txBody>
                  <a:tcPr marL="68580" marR="68580" marT="0" marB="0"/>
                </a:tc>
                <a:tc>
                  <a:txBody>
                    <a:bodyPr/>
                    <a:lstStyle/>
                    <a:p>
                      <a:pPr>
                        <a:lnSpc>
                          <a:spcPct val="115000"/>
                        </a:lnSpc>
                        <a:spcAft>
                          <a:spcPts val="0"/>
                        </a:spcAft>
                      </a:pPr>
                      <a:r>
                        <a:rPr lang="en-GB" sz="1400" dirty="0">
                          <a:solidFill>
                            <a:srgbClr val="C00000"/>
                          </a:solidFill>
                          <a:effectLst/>
                          <a:latin typeface="+mn-lt"/>
                        </a:rPr>
                        <a:t>Outcome</a:t>
                      </a:r>
                      <a:endParaRPr lang="en-GB" sz="1400" dirty="0">
                        <a:solidFill>
                          <a:srgbClr val="C00000"/>
                        </a:solidFill>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739059">
                <a:tc>
                  <a:txBody>
                    <a:bodyPr/>
                    <a:lstStyle/>
                    <a:p>
                      <a:pPr>
                        <a:lnSpc>
                          <a:spcPct val="115000"/>
                        </a:lnSpc>
                        <a:spcAft>
                          <a:spcPts val="0"/>
                        </a:spcAft>
                      </a:pPr>
                      <a:r>
                        <a:rPr lang="en-GB" sz="1200" b="0" dirty="0">
                          <a:solidFill>
                            <a:srgbClr val="000099"/>
                          </a:solidFill>
                          <a:effectLst/>
                          <a:latin typeface="+mn-lt"/>
                          <a:ea typeface="Calibri"/>
                          <a:cs typeface="Times New Roman"/>
                        </a:rPr>
                        <a:t>2001-2005 - RLA7010 (13 countries): Application of </a:t>
                      </a:r>
                      <a:r>
                        <a:rPr lang="en-GB" sz="1200" b="0" dirty="0" err="1">
                          <a:solidFill>
                            <a:srgbClr val="000099"/>
                          </a:solidFill>
                          <a:effectLst/>
                          <a:latin typeface="+mn-lt"/>
                          <a:ea typeface="Calibri"/>
                          <a:cs typeface="Times New Roman"/>
                        </a:rPr>
                        <a:t>Biomonitors</a:t>
                      </a:r>
                      <a:r>
                        <a:rPr lang="en-GB" sz="1200" b="0" dirty="0">
                          <a:solidFill>
                            <a:srgbClr val="000099"/>
                          </a:solidFill>
                          <a:effectLst/>
                          <a:latin typeface="+mn-lt"/>
                          <a:ea typeface="Calibri"/>
                          <a:cs typeface="Times New Roman"/>
                        </a:rPr>
                        <a:t>, Nuclear, and Related Techniques in Atmospheric Pollution Studies (ARCAL LX) </a:t>
                      </a:r>
                    </a:p>
                  </a:txBody>
                  <a:tcPr marL="68580" marR="68580" marT="0" marB="0"/>
                </a:tc>
                <a:tc>
                  <a:txBody>
                    <a:bodyPr/>
                    <a:lstStyle/>
                    <a:p>
                      <a:pPr>
                        <a:lnSpc>
                          <a:spcPct val="115000"/>
                        </a:lnSpc>
                        <a:spcAft>
                          <a:spcPts val="0"/>
                        </a:spcAft>
                      </a:pPr>
                      <a:r>
                        <a:rPr lang="en-GB" sz="1200" b="0" dirty="0">
                          <a:solidFill>
                            <a:srgbClr val="000099"/>
                          </a:solidFill>
                          <a:effectLst/>
                          <a:latin typeface="+mn-lt"/>
                          <a:ea typeface="Calibri"/>
                          <a:cs typeface="Times New Roman"/>
                        </a:rPr>
                        <a:t>Appropriate </a:t>
                      </a:r>
                      <a:r>
                        <a:rPr lang="en-GB" sz="1200" b="0" dirty="0" err="1">
                          <a:solidFill>
                            <a:srgbClr val="000099"/>
                          </a:solidFill>
                          <a:effectLst/>
                          <a:latin typeface="+mn-lt"/>
                          <a:ea typeface="Calibri"/>
                          <a:cs typeface="Times New Roman"/>
                        </a:rPr>
                        <a:t>biomonitors</a:t>
                      </a:r>
                      <a:r>
                        <a:rPr lang="en-GB" sz="1200" b="0" dirty="0">
                          <a:solidFill>
                            <a:srgbClr val="000099"/>
                          </a:solidFill>
                          <a:effectLst/>
                          <a:latin typeface="+mn-lt"/>
                          <a:ea typeface="Calibri"/>
                          <a:cs typeface="Times New Roman"/>
                        </a:rPr>
                        <a:t> for atmospheric pollution using plants (lichens and bromeliads) were identified in all countries</a:t>
                      </a:r>
                    </a:p>
                    <a:p>
                      <a:pPr>
                        <a:lnSpc>
                          <a:spcPct val="115000"/>
                        </a:lnSpc>
                        <a:spcAft>
                          <a:spcPts val="0"/>
                        </a:spcAft>
                      </a:pPr>
                      <a:r>
                        <a:rPr lang="en-GB" sz="1200" b="0" dirty="0">
                          <a:solidFill>
                            <a:srgbClr val="000099"/>
                          </a:solidFill>
                          <a:effectLst/>
                          <a:latin typeface="+mn-lt"/>
                          <a:ea typeface="Calibri"/>
                          <a:cs typeface="Times New Roman"/>
                        </a:rPr>
                        <a:t>More than 20 scientific papers in international publications </a:t>
                      </a:r>
                    </a:p>
                    <a:p>
                      <a:pPr>
                        <a:lnSpc>
                          <a:spcPct val="115000"/>
                        </a:lnSpc>
                        <a:spcAft>
                          <a:spcPts val="0"/>
                        </a:spcAft>
                      </a:pPr>
                      <a:r>
                        <a:rPr lang="en-GB" sz="1200" b="0" dirty="0">
                          <a:solidFill>
                            <a:srgbClr val="000099"/>
                          </a:solidFill>
                          <a:effectLst/>
                          <a:latin typeface="+mn-lt"/>
                          <a:ea typeface="Calibri"/>
                          <a:cs typeface="Times New Roman"/>
                        </a:rPr>
                        <a:t>Each participating country created databases and distribution maps on trace element levels in </a:t>
                      </a:r>
                      <a:r>
                        <a:rPr lang="en-GB" sz="1200" b="0" dirty="0" err="1">
                          <a:solidFill>
                            <a:srgbClr val="000099"/>
                          </a:solidFill>
                          <a:effectLst/>
                          <a:latin typeface="+mn-lt"/>
                          <a:ea typeface="Calibri"/>
                          <a:cs typeface="Times New Roman"/>
                        </a:rPr>
                        <a:t>biomonitors</a:t>
                      </a:r>
                      <a:r>
                        <a:rPr lang="en-GB" sz="1200" b="0" dirty="0">
                          <a:solidFill>
                            <a:srgbClr val="000099"/>
                          </a:solidFill>
                          <a:effectLst/>
                          <a:latin typeface="+mn-lt"/>
                          <a:ea typeface="Calibri"/>
                          <a:cs typeface="Times New Roman"/>
                        </a:rPr>
                        <a:t> </a:t>
                      </a:r>
                    </a:p>
                  </a:txBody>
                  <a:tcPr marL="68580" marR="68580" marT="0" marB="0" anchor="ctr"/>
                </a:tc>
                <a:extLst>
                  <a:ext uri="{0D108BD9-81ED-4DB2-BD59-A6C34878D82A}">
                    <a16:rowId xmlns:a16="http://schemas.microsoft.com/office/drawing/2014/main" val="10001"/>
                  </a:ext>
                </a:extLst>
              </a:tr>
              <a:tr h="1080150">
                <a:tc>
                  <a:txBody>
                    <a:bodyPr/>
                    <a:lstStyle/>
                    <a:p>
                      <a:pPr>
                        <a:lnSpc>
                          <a:spcPct val="115000"/>
                        </a:lnSpc>
                        <a:spcAft>
                          <a:spcPts val="0"/>
                        </a:spcAft>
                      </a:pPr>
                      <a:r>
                        <a:rPr lang="en-US" sz="1200" b="0" dirty="0">
                          <a:solidFill>
                            <a:srgbClr val="000099"/>
                          </a:solidFill>
                          <a:effectLst/>
                          <a:latin typeface="+mn-lt"/>
                          <a:ea typeface="Calibri"/>
                          <a:cs typeface="Times New Roman"/>
                        </a:rPr>
                        <a:t>2007-2009 – RLA2013 (12 countries):</a:t>
                      </a:r>
                    </a:p>
                    <a:p>
                      <a:pPr>
                        <a:lnSpc>
                          <a:spcPct val="115000"/>
                        </a:lnSpc>
                        <a:spcAft>
                          <a:spcPts val="0"/>
                        </a:spcAft>
                      </a:pPr>
                      <a:r>
                        <a:rPr lang="en-GB" sz="1200" b="0" dirty="0">
                          <a:solidFill>
                            <a:srgbClr val="000099"/>
                          </a:solidFill>
                          <a:effectLst/>
                          <a:latin typeface="+mn-lt"/>
                          <a:ea typeface="Calibri"/>
                          <a:cs typeface="Times New Roman"/>
                        </a:rPr>
                        <a:t>Correlation Studies between Atmospheric Deposition and Sanitary Problems in Latin America: Nuclear Analytical Techniques and the Biomonitoring of Atmospheric Pollution (ARCAL LXXXIX)</a:t>
                      </a:r>
                    </a:p>
                  </a:txBody>
                  <a:tcPr marL="68580" marR="68580" marT="0" marB="0"/>
                </a:tc>
                <a:tc>
                  <a:txBody>
                    <a:bodyPr/>
                    <a:lstStyle/>
                    <a:p>
                      <a:pPr>
                        <a:lnSpc>
                          <a:spcPct val="115000"/>
                        </a:lnSpc>
                        <a:spcAft>
                          <a:spcPts val="0"/>
                        </a:spcAft>
                      </a:pPr>
                      <a:r>
                        <a:rPr lang="en-GB" sz="1200" b="0" dirty="0">
                          <a:solidFill>
                            <a:srgbClr val="000099"/>
                          </a:solidFill>
                          <a:effectLst/>
                          <a:latin typeface="+mn-lt"/>
                          <a:ea typeface="Calibri"/>
                          <a:cs typeface="Times New Roman"/>
                        </a:rPr>
                        <a:t>Established correlations between atmospheric pollution due to toxic elements and hospital records or epidemiological data</a:t>
                      </a:r>
                    </a:p>
                  </a:txBody>
                  <a:tcPr marL="68580" marR="68580" marT="0" marB="0" anchor="ctr"/>
                </a:tc>
                <a:extLst>
                  <a:ext uri="{0D108BD9-81ED-4DB2-BD59-A6C34878D82A}">
                    <a16:rowId xmlns:a16="http://schemas.microsoft.com/office/drawing/2014/main" val="10002"/>
                  </a:ext>
                </a:extLst>
              </a:tr>
              <a:tr h="624548">
                <a:tc>
                  <a:txBody>
                    <a:bodyPr/>
                    <a:lstStyle/>
                    <a:p>
                      <a:pPr>
                        <a:lnSpc>
                          <a:spcPct val="115000"/>
                        </a:lnSpc>
                        <a:spcAft>
                          <a:spcPts val="0"/>
                        </a:spcAft>
                      </a:pPr>
                      <a:r>
                        <a:rPr lang="en-US" sz="1200" b="0" dirty="0">
                          <a:solidFill>
                            <a:srgbClr val="000099"/>
                          </a:solidFill>
                          <a:effectLst/>
                          <a:latin typeface="+mn-lt"/>
                          <a:ea typeface="Calibri"/>
                          <a:cs typeface="Times New Roman"/>
                        </a:rPr>
                        <a:t>2017-2018 – SIL 1001: </a:t>
                      </a:r>
                      <a:r>
                        <a:rPr lang="en-GB" sz="1200" b="0" dirty="0">
                          <a:solidFill>
                            <a:srgbClr val="000099"/>
                          </a:solidFill>
                          <a:effectLst/>
                          <a:latin typeface="+mn-lt"/>
                          <a:ea typeface="Calibri"/>
                          <a:cs typeface="Times New Roman"/>
                        </a:rPr>
                        <a:t>Identifying Air Pollution Elements in Lichens as Bio-Indicators in Major Cities Using X-Ray Fluorescence and Atomic Absorption Spectrophotometry Methods </a:t>
                      </a:r>
                    </a:p>
                  </a:txBody>
                  <a:tcPr marL="68580" marR="68580" marT="0" marB="0"/>
                </a:tc>
                <a:tc>
                  <a:txBody>
                    <a:bodyPr/>
                    <a:lstStyle/>
                    <a:p>
                      <a:pPr>
                        <a:lnSpc>
                          <a:spcPct val="115000"/>
                        </a:lnSpc>
                        <a:spcAft>
                          <a:spcPts val="0"/>
                        </a:spcAft>
                      </a:pPr>
                      <a:r>
                        <a:rPr lang="en-GB" sz="1200" dirty="0">
                          <a:solidFill>
                            <a:srgbClr val="000099"/>
                          </a:solidFill>
                          <a:effectLst/>
                          <a:latin typeface="+mn-lt"/>
                          <a:ea typeface="Calibri"/>
                          <a:cs typeface="Times New Roman"/>
                        </a:rPr>
                        <a:t>Knowledge on the status of air pollution in major cities of the country enhanced</a:t>
                      </a:r>
                    </a:p>
                  </a:txBody>
                  <a:tcPr marL="68580" marR="68580" marT="0" marB="0" anchor="ctr"/>
                </a:tc>
                <a:extLst>
                  <a:ext uri="{0D108BD9-81ED-4DB2-BD59-A6C34878D82A}">
                    <a16:rowId xmlns:a16="http://schemas.microsoft.com/office/drawing/2014/main" val="10003"/>
                  </a:ext>
                </a:extLst>
              </a:tr>
            </a:tbl>
          </a:graphicData>
        </a:graphic>
      </p:graphicFrame>
      <p:sp>
        <p:nvSpPr>
          <p:cNvPr id="5" name="Slide Number">
            <a:extLst>
              <a:ext uri="{FF2B5EF4-FFF2-40B4-BE49-F238E27FC236}">
                <a16:creationId xmlns:a16="http://schemas.microsoft.com/office/drawing/2014/main" id="{730CFF20-CE0D-45C6-A581-5B6AABD585F5}"/>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26</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0580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67209" y="348066"/>
            <a:ext cx="8353865" cy="576290"/>
          </a:xfrm>
        </p:spPr>
        <p:txBody>
          <a:bodyPr/>
          <a:lstStyle/>
          <a:p>
            <a:r>
              <a:rPr lang="en-US" sz="2600" b="1" dirty="0">
                <a:latin typeface="Verdana" pitchFamily="34" charset="0"/>
              </a:rPr>
              <a:t>Current TC Regional Projects (APM)</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923897264"/>
              </p:ext>
            </p:extLst>
          </p:nvPr>
        </p:nvGraphicFramePr>
        <p:xfrm>
          <a:off x="395420" y="1196690"/>
          <a:ext cx="8425170" cy="4672608"/>
        </p:xfrm>
        <a:graphic>
          <a:graphicData uri="http://schemas.openxmlformats.org/drawingml/2006/table">
            <a:tbl>
              <a:tblPr firstRow="1" firstCol="1" bandRow="1">
                <a:tableStyleId>{5C22544A-7EE6-4342-B048-85BDC9FD1C3A}</a:tableStyleId>
              </a:tblPr>
              <a:tblGrid>
                <a:gridCol w="3240450">
                  <a:extLst>
                    <a:ext uri="{9D8B030D-6E8A-4147-A177-3AD203B41FA5}">
                      <a16:colId xmlns:a16="http://schemas.microsoft.com/office/drawing/2014/main" val="20000"/>
                    </a:ext>
                  </a:extLst>
                </a:gridCol>
                <a:gridCol w="5184720">
                  <a:extLst>
                    <a:ext uri="{9D8B030D-6E8A-4147-A177-3AD203B41FA5}">
                      <a16:colId xmlns:a16="http://schemas.microsoft.com/office/drawing/2014/main" val="20001"/>
                    </a:ext>
                  </a:extLst>
                </a:gridCol>
              </a:tblGrid>
              <a:tr h="341091">
                <a:tc>
                  <a:txBody>
                    <a:bodyPr/>
                    <a:lstStyle/>
                    <a:p>
                      <a:pPr>
                        <a:lnSpc>
                          <a:spcPct val="115000"/>
                        </a:lnSpc>
                        <a:spcAft>
                          <a:spcPts val="0"/>
                        </a:spcAft>
                      </a:pPr>
                      <a:r>
                        <a:rPr lang="en-GB" sz="1400" dirty="0">
                          <a:solidFill>
                            <a:srgbClr val="000099"/>
                          </a:solidFill>
                          <a:effectLst/>
                          <a:latin typeface="+mn-lt"/>
                        </a:rPr>
                        <a:t>Regional Project</a:t>
                      </a:r>
                      <a:endParaRPr lang="en-GB" sz="1400" dirty="0">
                        <a:solidFill>
                          <a:srgbClr val="000099"/>
                        </a:solidFill>
                        <a:effectLst/>
                        <a:latin typeface="+mn-lt"/>
                        <a:ea typeface="Calibri"/>
                        <a:cs typeface="Times New Roman"/>
                      </a:endParaRPr>
                    </a:p>
                  </a:txBody>
                  <a:tcPr marL="68580" marR="68580" marT="0" marB="0"/>
                </a:tc>
                <a:tc>
                  <a:txBody>
                    <a:bodyPr/>
                    <a:lstStyle/>
                    <a:p>
                      <a:pPr>
                        <a:lnSpc>
                          <a:spcPct val="115000"/>
                        </a:lnSpc>
                        <a:spcAft>
                          <a:spcPts val="0"/>
                        </a:spcAft>
                      </a:pPr>
                      <a:r>
                        <a:rPr lang="en-GB" sz="1400" dirty="0">
                          <a:solidFill>
                            <a:srgbClr val="C00000"/>
                          </a:solidFill>
                          <a:effectLst/>
                          <a:latin typeface="+mn-lt"/>
                        </a:rPr>
                        <a:t>Outcome</a:t>
                      </a:r>
                      <a:endParaRPr lang="en-GB" sz="1400" dirty="0">
                        <a:solidFill>
                          <a:srgbClr val="C00000"/>
                        </a:solidFill>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739059">
                <a:tc>
                  <a:txBody>
                    <a:bodyPr/>
                    <a:lstStyle/>
                    <a:p>
                      <a:pPr>
                        <a:lnSpc>
                          <a:spcPct val="115000"/>
                        </a:lnSpc>
                        <a:spcAft>
                          <a:spcPts val="0"/>
                        </a:spcAft>
                      </a:pPr>
                      <a:r>
                        <a:rPr lang="en-GB" sz="1200" b="0" dirty="0">
                          <a:solidFill>
                            <a:srgbClr val="000099"/>
                          </a:solidFill>
                          <a:effectLst/>
                          <a:latin typeface="+mn-lt"/>
                        </a:rPr>
                        <a:t>RER7011: 21 countries</a:t>
                      </a:r>
                    </a:p>
                    <a:p>
                      <a:pPr>
                        <a:lnSpc>
                          <a:spcPct val="115000"/>
                        </a:lnSpc>
                        <a:spcAft>
                          <a:spcPts val="0"/>
                        </a:spcAft>
                      </a:pPr>
                      <a:r>
                        <a:rPr lang="en-GB" sz="1200" b="0" u="sng" dirty="0">
                          <a:solidFill>
                            <a:srgbClr val="000099"/>
                          </a:solidFill>
                          <a:effectLst/>
                          <a:latin typeface="+mn-lt"/>
                        </a:rPr>
                        <a:t>Establishing and Improving Air Pollution Monitoring</a:t>
                      </a:r>
                      <a:endParaRPr lang="en-GB" sz="1200" b="0" dirty="0">
                        <a:solidFill>
                          <a:srgbClr val="000099"/>
                        </a:solidFill>
                        <a:effectLst/>
                        <a:latin typeface="+mn-lt"/>
                        <a:ea typeface="Calibri"/>
                        <a:cs typeface="Times New Roman"/>
                      </a:endParaRPr>
                    </a:p>
                  </a:txBody>
                  <a:tcPr marL="68580" marR="68580" marT="0" marB="0"/>
                </a:tc>
                <a:tc>
                  <a:txBody>
                    <a:bodyPr/>
                    <a:lstStyle/>
                    <a:p>
                      <a:pPr>
                        <a:lnSpc>
                          <a:spcPct val="115000"/>
                        </a:lnSpc>
                        <a:spcAft>
                          <a:spcPts val="0"/>
                        </a:spcAft>
                      </a:pPr>
                      <a:r>
                        <a:rPr lang="en-GB" sz="1200" dirty="0">
                          <a:solidFill>
                            <a:srgbClr val="000099"/>
                          </a:solidFill>
                          <a:effectLst/>
                          <a:latin typeface="+mn-lt"/>
                        </a:rPr>
                        <a:t>Systematic high quality data on APM elemental contents utilised in support of identification and apportionment of major sources of air pollution at regional scale</a:t>
                      </a:r>
                      <a:endParaRPr lang="en-GB" sz="1200" dirty="0">
                        <a:solidFill>
                          <a:srgbClr val="000099"/>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1"/>
                  </a:ext>
                </a:extLst>
              </a:tr>
              <a:tr h="1080150">
                <a:tc>
                  <a:txBody>
                    <a:bodyPr/>
                    <a:lstStyle/>
                    <a:p>
                      <a:pPr>
                        <a:lnSpc>
                          <a:spcPct val="115000"/>
                        </a:lnSpc>
                        <a:spcAft>
                          <a:spcPts val="0"/>
                        </a:spcAft>
                      </a:pPr>
                      <a:r>
                        <a:rPr lang="en-GB" sz="1200" b="0" dirty="0">
                          <a:solidFill>
                            <a:srgbClr val="000099"/>
                          </a:solidFill>
                          <a:effectLst/>
                          <a:latin typeface="+mn-lt"/>
                        </a:rPr>
                        <a:t>RAS0076: 7 countries</a:t>
                      </a:r>
                    </a:p>
                    <a:p>
                      <a:pPr>
                        <a:lnSpc>
                          <a:spcPct val="115000"/>
                        </a:lnSpc>
                        <a:spcAft>
                          <a:spcPts val="0"/>
                        </a:spcAft>
                      </a:pPr>
                      <a:r>
                        <a:rPr lang="en-GB" sz="1200" b="0" u="sng" dirty="0">
                          <a:solidFill>
                            <a:srgbClr val="000099"/>
                          </a:solidFill>
                          <a:effectLst/>
                          <a:latin typeface="+mn-lt"/>
                        </a:rPr>
                        <a:t>Investigating Atmospheric Particulate Matter and Pollution Source Contributions in Urban Environments Using Nuclear Analytical Techniques (ARASIA)</a:t>
                      </a:r>
                      <a:endParaRPr lang="en-GB" sz="1200" b="0" dirty="0">
                        <a:solidFill>
                          <a:srgbClr val="000099"/>
                        </a:solidFill>
                        <a:effectLst/>
                        <a:latin typeface="+mn-lt"/>
                        <a:ea typeface="Calibri"/>
                        <a:cs typeface="Times New Roman"/>
                      </a:endParaRPr>
                    </a:p>
                  </a:txBody>
                  <a:tcPr marL="68580" marR="68580" marT="0" marB="0"/>
                </a:tc>
                <a:tc>
                  <a:txBody>
                    <a:bodyPr/>
                    <a:lstStyle/>
                    <a:p>
                      <a:pPr>
                        <a:lnSpc>
                          <a:spcPct val="115000"/>
                        </a:lnSpc>
                        <a:spcAft>
                          <a:spcPts val="0"/>
                        </a:spcAft>
                      </a:pPr>
                      <a:r>
                        <a:rPr lang="en-GB" sz="1200" b="0" dirty="0">
                          <a:solidFill>
                            <a:srgbClr val="000099"/>
                          </a:solidFill>
                          <a:effectLst/>
                          <a:latin typeface="+mn-lt"/>
                        </a:rPr>
                        <a:t>Pollutants and pollution source fingerprints identified to advise the decision makers on air pollution management.</a:t>
                      </a:r>
                      <a:endParaRPr lang="en-GB" sz="1200" b="0" dirty="0">
                        <a:solidFill>
                          <a:srgbClr val="000099"/>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2"/>
                  </a:ext>
                </a:extLst>
              </a:tr>
              <a:tr h="624548">
                <a:tc>
                  <a:txBody>
                    <a:bodyPr/>
                    <a:lstStyle/>
                    <a:p>
                      <a:pPr>
                        <a:lnSpc>
                          <a:spcPct val="115000"/>
                        </a:lnSpc>
                        <a:spcAft>
                          <a:spcPts val="0"/>
                        </a:spcAft>
                      </a:pPr>
                      <a:r>
                        <a:rPr lang="en-GB" sz="1200" b="0" dirty="0">
                          <a:solidFill>
                            <a:srgbClr val="000099"/>
                          </a:solidFill>
                          <a:effectLst/>
                          <a:latin typeface="+mn-lt"/>
                        </a:rPr>
                        <a:t>RAS7029: 17 countries</a:t>
                      </a:r>
                    </a:p>
                    <a:p>
                      <a:pPr>
                        <a:lnSpc>
                          <a:spcPct val="115000"/>
                        </a:lnSpc>
                        <a:spcAft>
                          <a:spcPts val="0"/>
                        </a:spcAft>
                      </a:pPr>
                      <a:r>
                        <a:rPr lang="en-GB" sz="1200" b="0" u="sng" dirty="0">
                          <a:solidFill>
                            <a:srgbClr val="000099"/>
                          </a:solidFill>
                          <a:effectLst/>
                          <a:latin typeface="+mn-lt"/>
                        </a:rPr>
                        <a:t>Assessing the Impact of Urban Air Particulate Matter on Air Quality</a:t>
                      </a:r>
                      <a:endParaRPr lang="en-GB" sz="1200" b="0" dirty="0">
                        <a:solidFill>
                          <a:srgbClr val="000099"/>
                        </a:solidFill>
                        <a:effectLst/>
                        <a:latin typeface="+mn-lt"/>
                        <a:ea typeface="Calibri"/>
                        <a:cs typeface="Times New Roman"/>
                      </a:endParaRPr>
                    </a:p>
                  </a:txBody>
                  <a:tcPr marL="68580" marR="68580" marT="0" marB="0"/>
                </a:tc>
                <a:tc>
                  <a:txBody>
                    <a:bodyPr/>
                    <a:lstStyle/>
                    <a:p>
                      <a:pPr>
                        <a:lnSpc>
                          <a:spcPct val="115000"/>
                        </a:lnSpc>
                        <a:spcAft>
                          <a:spcPts val="0"/>
                        </a:spcAft>
                      </a:pPr>
                      <a:r>
                        <a:rPr lang="en-GB" sz="1200" dirty="0">
                          <a:solidFill>
                            <a:srgbClr val="000099"/>
                          </a:solidFill>
                          <a:effectLst/>
                          <a:latin typeface="+mn-lt"/>
                        </a:rPr>
                        <a:t>Enhanced awareness on air particulate matter impact on human health, visibility and historic monuments</a:t>
                      </a:r>
                      <a:endParaRPr lang="en-GB" sz="1200" dirty="0">
                        <a:solidFill>
                          <a:srgbClr val="000099"/>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3"/>
                  </a:ext>
                </a:extLst>
              </a:tr>
              <a:tr h="648090">
                <a:tc>
                  <a:txBody>
                    <a:bodyPr/>
                    <a:lstStyle/>
                    <a:p>
                      <a:pPr>
                        <a:lnSpc>
                          <a:spcPct val="115000"/>
                        </a:lnSpc>
                        <a:spcAft>
                          <a:spcPts val="0"/>
                        </a:spcAft>
                      </a:pPr>
                      <a:r>
                        <a:rPr lang="en-GB" sz="1200" b="0" dirty="0">
                          <a:solidFill>
                            <a:srgbClr val="000099"/>
                          </a:solidFill>
                          <a:effectLst/>
                          <a:latin typeface="+mn-lt"/>
                        </a:rPr>
                        <a:t>RAF7016: 23 countries</a:t>
                      </a:r>
                    </a:p>
                    <a:p>
                      <a:pPr>
                        <a:lnSpc>
                          <a:spcPct val="115000"/>
                        </a:lnSpc>
                        <a:spcAft>
                          <a:spcPts val="0"/>
                        </a:spcAft>
                      </a:pPr>
                      <a:r>
                        <a:rPr lang="en-GB" sz="1200" b="0" u="sng" dirty="0">
                          <a:solidFill>
                            <a:srgbClr val="000099"/>
                          </a:solidFill>
                          <a:effectLst/>
                          <a:latin typeface="+mn-lt"/>
                        </a:rPr>
                        <a:t>Apportioning Air Pollution Sources on a Regional Scale</a:t>
                      </a:r>
                      <a:endParaRPr lang="en-GB" sz="1200" b="0" dirty="0">
                        <a:solidFill>
                          <a:srgbClr val="000099"/>
                        </a:solidFill>
                        <a:effectLst/>
                        <a:latin typeface="+mn-lt"/>
                        <a:ea typeface="Calibri"/>
                        <a:cs typeface="Times New Roman"/>
                      </a:endParaRPr>
                    </a:p>
                  </a:txBody>
                  <a:tcPr marL="68580" marR="68580" marT="0" marB="0"/>
                </a:tc>
                <a:tc>
                  <a:txBody>
                    <a:bodyPr/>
                    <a:lstStyle/>
                    <a:p>
                      <a:pPr>
                        <a:lnSpc>
                          <a:spcPct val="115000"/>
                        </a:lnSpc>
                        <a:spcAft>
                          <a:spcPts val="0"/>
                        </a:spcAft>
                      </a:pPr>
                      <a:r>
                        <a:rPr lang="en-GB" sz="1200" b="0" dirty="0">
                          <a:solidFill>
                            <a:srgbClr val="000099"/>
                          </a:solidFill>
                          <a:effectLst/>
                          <a:latin typeface="+mn-lt"/>
                        </a:rPr>
                        <a:t>Air quality management in African countries through systematic air pollution monitoring using NATs and better understanding of contributing pollution sources improved.</a:t>
                      </a:r>
                      <a:endParaRPr lang="en-GB" sz="1200" b="0" dirty="0">
                        <a:solidFill>
                          <a:srgbClr val="000099"/>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4"/>
                  </a:ext>
                </a:extLst>
              </a:tr>
              <a:tr h="648090">
                <a:tc>
                  <a:txBody>
                    <a:bodyPr/>
                    <a:lstStyle/>
                    <a:p>
                      <a:pPr>
                        <a:lnSpc>
                          <a:spcPct val="115000"/>
                        </a:lnSpc>
                        <a:spcAft>
                          <a:spcPts val="0"/>
                        </a:spcAft>
                      </a:pPr>
                      <a:r>
                        <a:rPr lang="en-US" sz="1200" b="0" dirty="0">
                          <a:solidFill>
                            <a:srgbClr val="000099"/>
                          </a:solidFill>
                          <a:effectLst/>
                          <a:latin typeface="+mn-lt"/>
                          <a:ea typeface="Calibri"/>
                          <a:cs typeface="Times New Roman"/>
                        </a:rPr>
                        <a:t>RLA7023: 15 countries</a:t>
                      </a:r>
                    </a:p>
                    <a:p>
                      <a:pPr marL="0" algn="l" defTabSz="914400" rtl="0" eaLnBrk="1" latinLnBrk="0" hangingPunct="1">
                        <a:lnSpc>
                          <a:spcPct val="115000"/>
                        </a:lnSpc>
                        <a:spcAft>
                          <a:spcPts val="0"/>
                        </a:spcAft>
                      </a:pPr>
                      <a:r>
                        <a:rPr lang="en-GB" sz="1200" b="0" u="sng" kern="1200" dirty="0">
                          <a:solidFill>
                            <a:srgbClr val="000099"/>
                          </a:solidFill>
                          <a:effectLst/>
                          <a:latin typeface="+mn-lt"/>
                          <a:ea typeface="+mn-ea"/>
                          <a:cs typeface="+mn-cs"/>
                        </a:rPr>
                        <a:t>Assessing Atmospheric Aerosol Components in Urban Areas to Improve Air Pollution and Climate Change Management (ARCAL CLIV) </a:t>
                      </a:r>
                    </a:p>
                  </a:txBody>
                  <a:tcPr marL="68580" marR="68580" marT="0" marB="0"/>
                </a:tc>
                <a:tc>
                  <a:txBody>
                    <a:bodyPr/>
                    <a:lstStyle/>
                    <a:p>
                      <a:pPr>
                        <a:lnSpc>
                          <a:spcPct val="115000"/>
                        </a:lnSpc>
                        <a:spcAft>
                          <a:spcPts val="0"/>
                        </a:spcAft>
                      </a:pPr>
                      <a:r>
                        <a:rPr lang="en-GB" sz="1200" b="0" dirty="0">
                          <a:solidFill>
                            <a:srgbClr val="000099"/>
                          </a:solidFill>
                          <a:effectLst/>
                          <a:latin typeface="+mn-lt"/>
                          <a:ea typeface="Calibri"/>
                          <a:cs typeface="Times New Roman"/>
                        </a:rPr>
                        <a:t>Air pollution and climate change management improved</a:t>
                      </a:r>
                    </a:p>
                  </a:txBody>
                  <a:tcPr marL="68580" marR="68580" marT="0" marB="0" anchor="ctr"/>
                </a:tc>
                <a:extLst>
                  <a:ext uri="{0D108BD9-81ED-4DB2-BD59-A6C34878D82A}">
                    <a16:rowId xmlns:a16="http://schemas.microsoft.com/office/drawing/2014/main" val="2441855370"/>
                  </a:ext>
                </a:extLst>
              </a:tr>
            </a:tbl>
          </a:graphicData>
        </a:graphic>
      </p:graphicFrame>
      <p:sp>
        <p:nvSpPr>
          <p:cNvPr id="5" name="Slide Number">
            <a:extLst>
              <a:ext uri="{FF2B5EF4-FFF2-40B4-BE49-F238E27FC236}">
                <a16:creationId xmlns:a16="http://schemas.microsoft.com/office/drawing/2014/main" id="{B0ED9A32-0844-4C89-B857-C989A75CC208}"/>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27</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60050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83 countries involved in APM studies within TC Regional Projects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05" r="6428"/>
          <a:stretch/>
        </p:blipFill>
        <p:spPr>
          <a:xfrm>
            <a:off x="395420" y="1268700"/>
            <a:ext cx="8382000" cy="4539488"/>
          </a:xfrm>
          <a:prstGeom prst="rect">
            <a:avLst/>
          </a:prstGeom>
        </p:spPr>
      </p:pic>
      <p:sp>
        <p:nvSpPr>
          <p:cNvPr id="5" name="Slide Number">
            <a:extLst>
              <a:ext uri="{FF2B5EF4-FFF2-40B4-BE49-F238E27FC236}">
                <a16:creationId xmlns:a16="http://schemas.microsoft.com/office/drawing/2014/main" id="{2AD646A2-C0FB-4825-9B75-BC72C2A0F34F}"/>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28</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436314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51400" y="142411"/>
            <a:ext cx="9001125"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s-ES" altLang="en-US" sz="2600" b="1" dirty="0" err="1">
                <a:latin typeface="Verdana" pitchFamily="34" charset="0"/>
              </a:rPr>
              <a:t>Results</a:t>
            </a:r>
            <a:r>
              <a:rPr lang="es-ES" altLang="en-US" sz="2600" b="1" dirty="0">
                <a:latin typeface="Verdana" pitchFamily="34" charset="0"/>
              </a:rPr>
              <a:t> </a:t>
            </a:r>
            <a:r>
              <a:rPr lang="es-ES" altLang="en-US" sz="2600" b="1" dirty="0" err="1">
                <a:latin typeface="Verdana" pitchFamily="34" charset="0"/>
              </a:rPr>
              <a:t>from</a:t>
            </a:r>
            <a:r>
              <a:rPr lang="es-ES" altLang="en-US" sz="2600" b="1" dirty="0">
                <a:latin typeface="Verdana" pitchFamily="34" charset="0"/>
              </a:rPr>
              <a:t> </a:t>
            </a:r>
            <a:r>
              <a:rPr lang="en-GB" sz="2600" b="1" dirty="0">
                <a:latin typeface="Verdana" pitchFamily="34" charset="0"/>
              </a:rPr>
              <a:t>RLA7010: </a:t>
            </a:r>
            <a:br>
              <a:rPr lang="en-GB" sz="2600" b="1" dirty="0">
                <a:latin typeface="Verdana" pitchFamily="34" charset="0"/>
              </a:rPr>
            </a:br>
            <a:r>
              <a:rPr lang="en-GB" sz="2600" b="1" dirty="0">
                <a:latin typeface="Verdana" pitchFamily="34" charset="0"/>
              </a:rPr>
              <a:t>Validation of analytical procedures</a:t>
            </a:r>
            <a:r>
              <a:rPr lang="es-ES" altLang="en-US" sz="2600" b="1" dirty="0">
                <a:latin typeface="Verdana" pitchFamily="34" charset="0"/>
              </a:rPr>
              <a:t> </a:t>
            </a:r>
          </a:p>
        </p:txBody>
      </p:sp>
      <p:grpSp>
        <p:nvGrpSpPr>
          <p:cNvPr id="187402" name="Group 10"/>
          <p:cNvGrpSpPr>
            <a:grpSpLocks/>
          </p:cNvGrpSpPr>
          <p:nvPr/>
        </p:nvGrpSpPr>
        <p:grpSpPr bwMode="auto">
          <a:xfrm>
            <a:off x="395420" y="1268700"/>
            <a:ext cx="4962525" cy="3727450"/>
            <a:chOff x="385" y="935"/>
            <a:chExt cx="3126" cy="2348"/>
          </a:xfrm>
        </p:grpSpPr>
        <p:pic>
          <p:nvPicPr>
            <p:cNvPr id="187398" name="Picture 6" descr="Cu%20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 y="935"/>
              <a:ext cx="3126" cy="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1" name="Rectangle 9"/>
            <p:cNvSpPr>
              <a:spLocks noChangeArrowheads="1"/>
            </p:cNvSpPr>
            <p:nvPr/>
          </p:nvSpPr>
          <p:spPr bwMode="auto">
            <a:xfrm>
              <a:off x="1927" y="1298"/>
              <a:ext cx="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n-US"/>
                <a:t>Zn</a:t>
              </a:r>
            </a:p>
          </p:txBody>
        </p:sp>
      </p:grpSp>
      <p:grpSp>
        <p:nvGrpSpPr>
          <p:cNvPr id="187404" name="Group 12"/>
          <p:cNvGrpSpPr>
            <a:grpSpLocks/>
          </p:cNvGrpSpPr>
          <p:nvPr/>
        </p:nvGrpSpPr>
        <p:grpSpPr bwMode="auto">
          <a:xfrm>
            <a:off x="395420" y="1268700"/>
            <a:ext cx="4968875" cy="3729037"/>
            <a:chOff x="3379" y="1525"/>
            <a:chExt cx="3130" cy="2349"/>
          </a:xfrm>
        </p:grpSpPr>
        <p:pic>
          <p:nvPicPr>
            <p:cNvPr id="187399" name="Picture 7" descr="Zn%20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9" y="1525"/>
              <a:ext cx="3130" cy="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3" name="Rectangle 11"/>
            <p:cNvSpPr>
              <a:spLocks noChangeArrowheads="1"/>
            </p:cNvSpPr>
            <p:nvPr/>
          </p:nvSpPr>
          <p:spPr bwMode="auto">
            <a:xfrm>
              <a:off x="4876" y="1842"/>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n-US"/>
                <a:t>Pb</a:t>
              </a:r>
            </a:p>
          </p:txBody>
        </p:sp>
      </p:grpSp>
      <p:sp>
        <p:nvSpPr>
          <p:cNvPr id="3" name="Rectangle 2">
            <a:extLst>
              <a:ext uri="{FF2B5EF4-FFF2-40B4-BE49-F238E27FC236}">
                <a16:creationId xmlns:a16="http://schemas.microsoft.com/office/drawing/2014/main" id="{F73E25E3-B522-4F7D-AE4F-C6BCE7B98E95}"/>
              </a:ext>
            </a:extLst>
          </p:cNvPr>
          <p:cNvSpPr/>
          <p:nvPr/>
        </p:nvSpPr>
        <p:spPr>
          <a:xfrm>
            <a:off x="3995920" y="4994865"/>
            <a:ext cx="4572000" cy="1015663"/>
          </a:xfrm>
          <a:prstGeom prst="rect">
            <a:avLst/>
          </a:prstGeom>
        </p:spPr>
        <p:txBody>
          <a:bodyPr>
            <a:spAutoFit/>
          </a:bodyPr>
          <a:lstStyle/>
          <a:p>
            <a:pPr algn="l"/>
            <a:r>
              <a:rPr lang="en-GB" sz="1200" i="1" dirty="0"/>
              <a:t>A. Montero, J. </a:t>
            </a:r>
            <a:r>
              <a:rPr lang="en-GB" sz="1200" i="1" dirty="0" err="1"/>
              <a:t>Estévez</a:t>
            </a:r>
            <a:r>
              <a:rPr lang="en-GB" sz="1200" i="1" dirty="0"/>
              <a:t>, R. Padilla, D. Lopez, Analytical performance of some methods for the determination of trace elements in lichens used as air quality assessment, Journal of Radioanalytical and Nuclear Chemistry, Vol. 281 (2009) 569-575.</a:t>
            </a:r>
          </a:p>
        </p:txBody>
      </p:sp>
      <p:sp>
        <p:nvSpPr>
          <p:cNvPr id="10" name="Slide Number">
            <a:extLst>
              <a:ext uri="{FF2B5EF4-FFF2-40B4-BE49-F238E27FC236}">
                <a16:creationId xmlns:a16="http://schemas.microsoft.com/office/drawing/2014/main" id="{6485E1CF-9BF9-4B10-B575-0B794ADE6E8C}"/>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29</a:t>
            </a:fld>
            <a:endParaRPr lang="en-GB" sz="984" kern="0" dirty="0">
              <a:solidFill>
                <a:srgbClr val="000000"/>
              </a:solidFill>
              <a:uFill>
                <a:solidFill>
                  <a:srgbClr val="000000"/>
                </a:solidFill>
              </a:uFill>
              <a:latin typeface="Arial"/>
              <a:cs typeface="Arial"/>
              <a:sym typeface="Arial"/>
            </a:endParaRPr>
          </a:p>
        </p:txBody>
      </p:sp>
      <p:sp>
        <p:nvSpPr>
          <p:cNvPr id="2" name="Rectangle 1">
            <a:extLst>
              <a:ext uri="{FF2B5EF4-FFF2-40B4-BE49-F238E27FC236}">
                <a16:creationId xmlns:a16="http://schemas.microsoft.com/office/drawing/2014/main" id="{AA32F301-A7BF-4296-8A9B-A1126BFB3538}"/>
              </a:ext>
            </a:extLst>
          </p:cNvPr>
          <p:cNvSpPr/>
          <p:nvPr/>
        </p:nvSpPr>
        <p:spPr>
          <a:xfrm>
            <a:off x="4716020" y="1399985"/>
            <a:ext cx="4187681" cy="738664"/>
          </a:xfrm>
          <a:prstGeom prst="rect">
            <a:avLst/>
          </a:prstGeom>
        </p:spPr>
        <p:txBody>
          <a:bodyPr wrap="square">
            <a:spAutoFit/>
          </a:bodyPr>
          <a:lstStyle/>
          <a:p>
            <a:pPr marL="285750" indent="-285750" algn="l">
              <a:buFont typeface="Arial" panose="020B0604020202020204" pitchFamily="34" charset="0"/>
              <a:buChar char="•"/>
            </a:pPr>
            <a:r>
              <a:rPr lang="en-GB" sz="1400" dirty="0">
                <a:solidFill>
                  <a:srgbClr val="000000"/>
                </a:solidFill>
                <a:latin typeface="Helvetica Neue"/>
              </a:rPr>
              <a:t>Total Reflection X Ray Fluorescence (TRXRF)</a:t>
            </a:r>
          </a:p>
          <a:p>
            <a:pPr marL="285750" indent="-285750" algn="l">
              <a:buFont typeface="Arial" panose="020B0604020202020204" pitchFamily="34" charset="0"/>
              <a:buChar char="•"/>
            </a:pPr>
            <a:r>
              <a:rPr lang="en-GB" sz="1400" dirty="0">
                <a:solidFill>
                  <a:srgbClr val="000000"/>
                </a:solidFill>
                <a:latin typeface="Helvetica Neue"/>
              </a:rPr>
              <a:t>Flame Atomic Absorption Spectroscopy (FAAS)</a:t>
            </a:r>
          </a:p>
          <a:p>
            <a:pPr marL="285750" indent="-285750" algn="l">
              <a:buFont typeface="Arial" panose="020B0604020202020204" pitchFamily="34" charset="0"/>
              <a:buChar char="•"/>
            </a:pPr>
            <a:r>
              <a:rPr lang="en-GB" sz="1400" dirty="0">
                <a:solidFill>
                  <a:srgbClr val="000000"/>
                </a:solidFill>
                <a:latin typeface="Helvetica Neue"/>
              </a:rPr>
              <a:t>Anodic Stripping Voltammetry (ASV)</a:t>
            </a:r>
            <a:endParaRPr lang="en-GB" sz="1400" dirty="0"/>
          </a:p>
        </p:txBody>
      </p:sp>
    </p:spTree>
    <p:extLst>
      <p:ext uri="{BB962C8B-B14F-4D97-AF65-F5344CB8AC3E}">
        <p14:creationId xmlns:p14="http://schemas.microsoft.com/office/powerpoint/2010/main" val="3711634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404"/>
                                        </p:tgtEl>
                                        <p:attrNameLst>
                                          <p:attrName>style.visibility</p:attrName>
                                        </p:attrNameLst>
                                      </p:cBhvr>
                                      <p:to>
                                        <p:strVal val="visible"/>
                                      </p:to>
                                    </p:set>
                                  </p:childTnLst>
                                  <p:subTnLst>
                                    <p:set>
                                      <p:cBhvr override="childStyle">
                                        <p:cTn dur="1" fill="hold" display="0" masterRel="nextClick" afterEffect="1"/>
                                        <p:tgtEl>
                                          <p:spTgt spid="18740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74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latin typeface="Segoe UI Light" panose="020B0502040204020203" pitchFamily="34" charset="0"/>
              </a:rPr>
              <a:t>Organization</a:t>
            </a:r>
          </a:p>
        </p:txBody>
      </p:sp>
      <p:sp>
        <p:nvSpPr>
          <p:cNvPr id="2" name="Rectangle 1"/>
          <p:cNvSpPr/>
          <p:nvPr/>
        </p:nvSpPr>
        <p:spPr>
          <a:xfrm>
            <a:off x="357288" y="1340768"/>
            <a:ext cx="8430687" cy="79208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66CC">
                    <a:lumMod val="75000"/>
                  </a:srgbClr>
                </a:solidFill>
                <a:effectLst/>
                <a:uLnTx/>
                <a:uFillTx/>
                <a:latin typeface="Segoe UI Light" panose="020B0502040204020203" pitchFamily="34" charset="0"/>
                <a:ea typeface="+mn-ea"/>
                <a:cs typeface="+mn-cs"/>
              </a:rPr>
              <a:t>Director General’s Office for Coordination  (DGOC) </a:t>
            </a:r>
            <a:r>
              <a:rPr kumimoji="0" lang="en-US" sz="1800" b="0" i="0" u="none" strike="noStrike" kern="1200" cap="none" spc="0" normalizeH="0" baseline="0" noProof="0" dirty="0">
                <a:ln>
                  <a:noFill/>
                </a:ln>
                <a:solidFill>
                  <a:srgbClr val="DBDBDD">
                    <a:lumMod val="25000"/>
                  </a:srgbClr>
                </a:solidFill>
                <a:effectLst/>
                <a:uLnTx/>
                <a:uFillTx/>
                <a:latin typeface="Segoe UI Light" panose="020B0502040204020203" pitchFamily="34" charset="0"/>
                <a:ea typeface="+mn-ea"/>
                <a:cs typeface="+mn-cs"/>
              </a:rPr>
              <a:t>includes the secretariat of the policy-making organs, legal affairs,  internal oversight services and press and public information.</a:t>
            </a:r>
            <a:endParaRPr kumimoji="0" lang="en-GB" sz="1800" b="0" i="0" u="none" strike="noStrike" kern="1200" cap="none" spc="0" normalizeH="0" baseline="0" noProof="0" dirty="0">
              <a:ln>
                <a:noFill/>
              </a:ln>
              <a:solidFill>
                <a:srgbClr val="DBDBDD">
                  <a:lumMod val="25000"/>
                </a:srgbClr>
              </a:solidFill>
              <a:effectLst/>
              <a:uLnTx/>
              <a:uFillTx/>
              <a:latin typeface="Segoe UI Light" panose="020B0502040204020203" pitchFamily="34" charset="0"/>
              <a:ea typeface="+mn-ea"/>
              <a:cs typeface="+mn-cs"/>
            </a:endParaRPr>
          </a:p>
        </p:txBody>
      </p:sp>
      <p:sp>
        <p:nvSpPr>
          <p:cNvPr id="45" name="Rectangle 44"/>
          <p:cNvSpPr/>
          <p:nvPr/>
        </p:nvSpPr>
        <p:spPr>
          <a:xfrm>
            <a:off x="357288" y="2285256"/>
            <a:ext cx="8430687" cy="416808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66CC">
                    <a:lumMod val="75000"/>
                  </a:srgbClr>
                </a:solidFill>
                <a:effectLst/>
                <a:uLnTx/>
                <a:uFillTx/>
                <a:latin typeface="Segoe UI Light" panose="020B0502040204020203" pitchFamily="34" charset="0"/>
                <a:ea typeface="+mn-ea"/>
                <a:cs typeface="+mn-cs"/>
              </a:rPr>
              <a:t>Departments (6) </a:t>
            </a:r>
            <a:endParaRPr kumimoji="0" lang="en-GB" sz="1800" b="1" i="0" u="none" strike="noStrike" kern="1200" cap="none" spc="0" normalizeH="0" baseline="0" noProof="0" dirty="0">
              <a:ln>
                <a:noFill/>
              </a:ln>
              <a:solidFill>
                <a:srgbClr val="3366CC">
                  <a:lumMod val="75000"/>
                </a:srgbClr>
              </a:solidFill>
              <a:effectLst/>
              <a:uLnTx/>
              <a:uFillTx/>
              <a:latin typeface="Segoe UI Light" panose="020B0502040204020203" pitchFamily="34" charset="0"/>
              <a:ea typeface="+mn-ea"/>
              <a:cs typeface="+mn-cs"/>
            </a:endParaRPr>
          </a:p>
        </p:txBody>
      </p:sp>
      <p:pic>
        <p:nvPicPr>
          <p:cNvPr id="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531" y="4549415"/>
            <a:ext cx="2407816" cy="160301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p:cNvSpPr/>
          <p:nvPr/>
        </p:nvSpPr>
        <p:spPr>
          <a:xfrm>
            <a:off x="689531" y="5217551"/>
            <a:ext cx="2407816" cy="934880"/>
          </a:xfrm>
          <a:prstGeom prst="rect">
            <a:avLst/>
          </a:prstGeom>
          <a:solidFill>
            <a:srgbClr val="7030A0">
              <a:alpha val="41000"/>
            </a:srgb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Technical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Cooperation</a:t>
            </a:r>
            <a:endParaRPr kumimoji="0" lang="en-GB" sz="24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endParaRPr>
          </a:p>
        </p:txBody>
      </p:sp>
      <p:pic>
        <p:nvPicPr>
          <p:cNvPr id="48" name="Picture 4" descr="NPP, Indi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3568" y="2780928"/>
            <a:ext cx="2407816" cy="159934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9" name="Rectangle 48"/>
          <p:cNvSpPr/>
          <p:nvPr/>
        </p:nvSpPr>
        <p:spPr>
          <a:xfrm>
            <a:off x="683568" y="3445391"/>
            <a:ext cx="2407816" cy="934880"/>
          </a:xfrm>
          <a:prstGeom prst="rect">
            <a:avLst/>
          </a:prstGeom>
          <a:solidFill>
            <a:srgbClr val="00B050">
              <a:alpha val="41000"/>
            </a:srgb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Nuclear Energy</a:t>
            </a:r>
          </a:p>
        </p:txBody>
      </p:sp>
      <p:pic>
        <p:nvPicPr>
          <p:cNvPr id="5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9872" y="2780928"/>
            <a:ext cx="2407816" cy="160259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52"/>
          <p:cNvSpPr/>
          <p:nvPr/>
        </p:nvSpPr>
        <p:spPr>
          <a:xfrm>
            <a:off x="3419872" y="3445391"/>
            <a:ext cx="2407816" cy="934880"/>
          </a:xfrm>
          <a:prstGeom prst="rect">
            <a:avLst/>
          </a:prstGeom>
          <a:solidFill>
            <a:schemeClr val="accent2">
              <a:alpha val="41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Safeguards</a:t>
            </a:r>
          </a:p>
        </p:txBody>
      </p:sp>
      <p:pic>
        <p:nvPicPr>
          <p:cNvPr id="54"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19872" y="4549415"/>
            <a:ext cx="2424848" cy="161435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3419872" y="5230424"/>
            <a:ext cx="2424848" cy="934880"/>
          </a:xfrm>
          <a:prstGeom prst="rect">
            <a:avLst/>
          </a:prstGeom>
          <a:solidFill>
            <a:srgbClr val="FF6699">
              <a:alpha val="41000"/>
            </a:srgb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Nuclear Sciences and Application</a:t>
            </a:r>
          </a:p>
        </p:txBody>
      </p:sp>
      <p:pic>
        <p:nvPicPr>
          <p:cNvPr id="15"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21469" y="2765917"/>
            <a:ext cx="2407816" cy="161435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121469" y="3433758"/>
            <a:ext cx="2407816" cy="934880"/>
          </a:xfrm>
          <a:prstGeom prst="rect">
            <a:avLst/>
          </a:prstGeom>
          <a:solidFill>
            <a:schemeClr val="dk1">
              <a:alpha val="41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Nuclear Safety and Security</a:t>
            </a: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2279" t="583" r="28159" b="-583"/>
          <a:stretch/>
        </p:blipFill>
        <p:spPr bwMode="auto">
          <a:xfrm>
            <a:off x="6121469" y="4549414"/>
            <a:ext cx="2427152" cy="161588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107591" y="5222832"/>
            <a:ext cx="2441029" cy="934880"/>
          </a:xfrm>
          <a:prstGeom prst="rect">
            <a:avLst/>
          </a:prstGeom>
          <a:solidFill>
            <a:schemeClr val="bg2">
              <a:lumMod val="50000"/>
              <a:alpha val="41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Management</a:t>
            </a:r>
          </a:p>
        </p:txBody>
      </p:sp>
      <p:sp>
        <p:nvSpPr>
          <p:cNvPr id="19" name="Slide Number Placeholder 4">
            <a:extLst>
              <a:ext uri="{FF2B5EF4-FFF2-40B4-BE49-F238E27FC236}">
                <a16:creationId xmlns:a16="http://schemas.microsoft.com/office/drawing/2014/main" id="{5F6A9E60-3B91-4D19-94FC-C8B10BAE3633}"/>
              </a:ext>
            </a:extLst>
          </p:cNvPr>
          <p:cNvSpPr txBox="1">
            <a:spLocks noGrp="1"/>
          </p:cNvSpPr>
          <p:nvPr/>
        </p:nvSpPr>
        <p:spPr bwMode="auto">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99CCFF"/>
              </a:buClr>
              <a:buSzPct val="110000"/>
              <a:buChar char="•"/>
              <a:defRPr sz="3200">
                <a:solidFill>
                  <a:srgbClr val="FFFFCC"/>
                </a:solidFill>
                <a:latin typeface="Arial" panose="020B0604020202020204" pitchFamily="34" charset="0"/>
              </a:defRPr>
            </a:lvl1pPr>
            <a:lvl2pPr marL="742950" indent="-285750">
              <a:spcBef>
                <a:spcPct val="20000"/>
              </a:spcBef>
              <a:buClr>
                <a:srgbClr val="99CCFF"/>
              </a:buClr>
              <a:buSzPct val="110000"/>
              <a:buChar char="•"/>
              <a:defRPr sz="2800">
                <a:solidFill>
                  <a:srgbClr val="FFFFCC"/>
                </a:solidFill>
                <a:latin typeface="Arial" panose="020B0604020202020204" pitchFamily="34" charset="0"/>
              </a:defRPr>
            </a:lvl2pPr>
            <a:lvl3pPr marL="1143000" indent="-228600">
              <a:spcBef>
                <a:spcPct val="20000"/>
              </a:spcBef>
              <a:buClr>
                <a:srgbClr val="99CCFF"/>
              </a:buClr>
              <a:buSzPct val="110000"/>
              <a:buChar char="•"/>
              <a:defRPr sz="2400">
                <a:solidFill>
                  <a:srgbClr val="FFFFCC"/>
                </a:solidFill>
                <a:latin typeface="Arial" panose="020B0604020202020204" pitchFamily="34" charset="0"/>
              </a:defRPr>
            </a:lvl3pPr>
            <a:lvl4pPr marL="1600200" indent="-228600">
              <a:spcBef>
                <a:spcPct val="20000"/>
              </a:spcBef>
              <a:buClr>
                <a:srgbClr val="99CCFF"/>
              </a:buClr>
              <a:buSzPct val="110000"/>
              <a:buChar char="–"/>
              <a:defRPr sz="2000">
                <a:solidFill>
                  <a:srgbClr val="FFFFCC"/>
                </a:solidFill>
                <a:latin typeface="Arial" panose="020B0604020202020204" pitchFamily="34" charset="0"/>
              </a:defRPr>
            </a:lvl4pPr>
            <a:lvl5pPr marL="2057400" indent="-228600">
              <a:spcBef>
                <a:spcPct val="20000"/>
              </a:spcBef>
              <a:buClr>
                <a:srgbClr val="99CCFF"/>
              </a:buClr>
              <a:buSzPct val="110000"/>
              <a:buChar char="»"/>
              <a:defRPr sz="2000">
                <a:solidFill>
                  <a:srgbClr val="FFFFCC"/>
                </a:solidFill>
                <a:latin typeface="Arial" panose="020B0604020202020204" pitchFamily="34"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6BA977E-B455-4F84-8B0D-C4CD08B6729F}" type="slidenum">
              <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endParaRPr>
          </a:p>
        </p:txBody>
      </p:sp>
      <p:sp>
        <p:nvSpPr>
          <p:cNvPr id="20" name="Date Placeholder 3">
            <a:extLst>
              <a:ext uri="{FF2B5EF4-FFF2-40B4-BE49-F238E27FC236}">
                <a16:creationId xmlns:a16="http://schemas.microsoft.com/office/drawing/2014/main" id="{925CE6EC-E8EC-430F-BD2E-6A5B01B7E4B5}"/>
              </a:ext>
            </a:extLst>
          </p:cNvPr>
          <p:cNvSpPr txBox="1">
            <a:spLocks noGrp="1"/>
          </p:cNvSpPr>
          <p:nvPr/>
        </p:nvSpPr>
        <p:spPr bwMode="auto">
          <a:xfrm>
            <a:off x="7092950" y="6564313"/>
            <a:ext cx="18732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99CCFF"/>
              </a:buClr>
              <a:buSzPct val="110000"/>
              <a:buChar char="•"/>
              <a:defRPr sz="3200">
                <a:solidFill>
                  <a:srgbClr val="FFFFCC"/>
                </a:solidFill>
                <a:latin typeface="Arial" panose="020B0604020202020204" pitchFamily="34" charset="0"/>
              </a:defRPr>
            </a:lvl1pPr>
            <a:lvl2pPr marL="742950" indent="-285750">
              <a:spcBef>
                <a:spcPct val="20000"/>
              </a:spcBef>
              <a:buClr>
                <a:srgbClr val="99CCFF"/>
              </a:buClr>
              <a:buSzPct val="110000"/>
              <a:buChar char="•"/>
              <a:defRPr sz="2800">
                <a:solidFill>
                  <a:srgbClr val="FFFFCC"/>
                </a:solidFill>
                <a:latin typeface="Arial" panose="020B0604020202020204" pitchFamily="34" charset="0"/>
              </a:defRPr>
            </a:lvl2pPr>
            <a:lvl3pPr marL="1143000" indent="-228600">
              <a:spcBef>
                <a:spcPct val="20000"/>
              </a:spcBef>
              <a:buClr>
                <a:srgbClr val="99CCFF"/>
              </a:buClr>
              <a:buSzPct val="110000"/>
              <a:buChar char="•"/>
              <a:defRPr sz="2400">
                <a:solidFill>
                  <a:srgbClr val="FFFFCC"/>
                </a:solidFill>
                <a:latin typeface="Arial" panose="020B0604020202020204" pitchFamily="34" charset="0"/>
              </a:defRPr>
            </a:lvl3pPr>
            <a:lvl4pPr marL="1600200" indent="-228600">
              <a:spcBef>
                <a:spcPct val="20000"/>
              </a:spcBef>
              <a:buClr>
                <a:srgbClr val="99CCFF"/>
              </a:buClr>
              <a:buSzPct val="110000"/>
              <a:buChar char="–"/>
              <a:defRPr sz="2000">
                <a:solidFill>
                  <a:srgbClr val="FFFFCC"/>
                </a:solidFill>
                <a:latin typeface="Arial" panose="020B0604020202020204" pitchFamily="34" charset="0"/>
              </a:defRPr>
            </a:lvl4pPr>
            <a:lvl5pPr marL="2057400" indent="-228600">
              <a:spcBef>
                <a:spcPct val="20000"/>
              </a:spcBef>
              <a:buClr>
                <a:srgbClr val="99CCFF"/>
              </a:buClr>
              <a:buSzPct val="110000"/>
              <a:buChar char="»"/>
              <a:defRPr sz="2000">
                <a:solidFill>
                  <a:srgbClr val="FFFFCC"/>
                </a:solidFill>
                <a:latin typeface="Arial" panose="020B0604020202020204" pitchFamily="34"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rPr>
              <a:t>Contact: D.Ridikas@iaea.org</a:t>
            </a:r>
          </a:p>
        </p:txBody>
      </p:sp>
    </p:spTree>
    <p:extLst>
      <p:ext uri="{BB962C8B-B14F-4D97-AF65-F5344CB8AC3E}">
        <p14:creationId xmlns:p14="http://schemas.microsoft.com/office/powerpoint/2010/main" val="3808769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Results from Biomonitoring in Havana</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2" name="Picture 1">
            <a:extLst>
              <a:ext uri="{FF2B5EF4-FFF2-40B4-BE49-F238E27FC236}">
                <a16:creationId xmlns:a16="http://schemas.microsoft.com/office/drawing/2014/main" id="{C223C344-727D-4498-9181-EB4BF5FFC5D2}"/>
              </a:ext>
            </a:extLst>
          </p:cNvPr>
          <p:cNvPicPr>
            <a:picLocks noChangeAspect="1"/>
          </p:cNvPicPr>
          <p:nvPr/>
        </p:nvPicPr>
        <p:blipFill>
          <a:blip r:embed="rId3"/>
          <a:stretch>
            <a:fillRect/>
          </a:stretch>
        </p:blipFill>
        <p:spPr>
          <a:xfrm>
            <a:off x="824622" y="3429000"/>
            <a:ext cx="4279191" cy="2686118"/>
          </a:xfrm>
          <a:prstGeom prst="rect">
            <a:avLst/>
          </a:prstGeom>
        </p:spPr>
      </p:pic>
      <p:grpSp>
        <p:nvGrpSpPr>
          <p:cNvPr id="5" name="Group 16">
            <a:extLst>
              <a:ext uri="{FF2B5EF4-FFF2-40B4-BE49-F238E27FC236}">
                <a16:creationId xmlns:a16="http://schemas.microsoft.com/office/drawing/2014/main" id="{6B373633-97B4-486E-8D69-AC815EB712DA}"/>
              </a:ext>
            </a:extLst>
          </p:cNvPr>
          <p:cNvGrpSpPr>
            <a:grpSpLocks/>
          </p:cNvGrpSpPr>
          <p:nvPr/>
        </p:nvGrpSpPr>
        <p:grpSpPr bwMode="auto">
          <a:xfrm>
            <a:off x="3832911" y="1268700"/>
            <a:ext cx="4967288" cy="4006850"/>
            <a:chOff x="120" y="1353"/>
            <a:chExt cx="2632" cy="2170"/>
          </a:xfrm>
        </p:grpSpPr>
        <p:pic>
          <p:nvPicPr>
            <p:cNvPr id="6" name="Picture 17" descr="F1">
              <a:extLst>
                <a:ext uri="{FF2B5EF4-FFF2-40B4-BE49-F238E27FC236}">
                  <a16:creationId xmlns:a16="http://schemas.microsoft.com/office/drawing/2014/main" id="{040F6129-1504-4D1F-8799-935D9B235B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 y="1353"/>
              <a:ext cx="2632" cy="15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8">
              <a:extLst>
                <a:ext uri="{FF2B5EF4-FFF2-40B4-BE49-F238E27FC236}">
                  <a16:creationId xmlns:a16="http://schemas.microsoft.com/office/drawing/2014/main" id="{37723EA4-FE1B-4461-91B5-EF53DA0FF4BD}"/>
                </a:ext>
              </a:extLst>
            </p:cNvPr>
            <p:cNvSpPr>
              <a:spLocks noChangeArrowheads="1"/>
            </p:cNvSpPr>
            <p:nvPr/>
          </p:nvSpPr>
          <p:spPr bwMode="auto">
            <a:xfrm>
              <a:off x="680" y="3176"/>
              <a:ext cx="1571"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t>Factor 1 (</a:t>
              </a:r>
              <a:r>
                <a:rPr lang="en-US" altLang="en-US"/>
                <a:t>Cd &amp; </a:t>
              </a:r>
              <a:r>
                <a:rPr lang="en-US" altLang="en-US" dirty="0"/>
                <a:t>Zn) </a:t>
              </a:r>
            </a:p>
            <a:p>
              <a:pPr eaLnBrk="0" hangingPunct="0"/>
              <a:r>
                <a:rPr lang="en-US" altLang="en-US" dirty="0"/>
                <a:t>City Waste </a:t>
              </a:r>
              <a:r>
                <a:rPr lang="en-US" altLang="en-US"/>
                <a:t>incineration.</a:t>
              </a:r>
              <a:endParaRPr lang="en-US" altLang="en-US" dirty="0"/>
            </a:p>
          </p:txBody>
        </p:sp>
      </p:grpSp>
      <p:grpSp>
        <p:nvGrpSpPr>
          <p:cNvPr id="8" name="Group 19">
            <a:extLst>
              <a:ext uri="{FF2B5EF4-FFF2-40B4-BE49-F238E27FC236}">
                <a16:creationId xmlns:a16="http://schemas.microsoft.com/office/drawing/2014/main" id="{2C65AECC-5EB9-431E-8DD6-B4DB935C5E8F}"/>
              </a:ext>
            </a:extLst>
          </p:cNvPr>
          <p:cNvGrpSpPr>
            <a:grpSpLocks/>
          </p:cNvGrpSpPr>
          <p:nvPr/>
        </p:nvGrpSpPr>
        <p:grpSpPr bwMode="auto">
          <a:xfrm>
            <a:off x="3826814" y="1268621"/>
            <a:ext cx="5090829" cy="3978511"/>
            <a:chOff x="3015" y="1271"/>
            <a:chExt cx="2673" cy="2286"/>
          </a:xfrm>
        </p:grpSpPr>
        <p:sp>
          <p:nvSpPr>
            <p:cNvPr id="9" name="Rectangle 20">
              <a:extLst>
                <a:ext uri="{FF2B5EF4-FFF2-40B4-BE49-F238E27FC236}">
                  <a16:creationId xmlns:a16="http://schemas.microsoft.com/office/drawing/2014/main" id="{98451211-CDFC-419C-948A-FD30C47281FE}"/>
                </a:ext>
              </a:extLst>
            </p:cNvPr>
            <p:cNvSpPr>
              <a:spLocks noChangeArrowheads="1"/>
            </p:cNvSpPr>
            <p:nvPr/>
          </p:nvSpPr>
          <p:spPr bwMode="auto">
            <a:xfrm>
              <a:off x="3106" y="3189"/>
              <a:ext cx="119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cs typeface="Times New Roman" pitchFamily="18" charset="0"/>
                </a:rPr>
                <a:t>Factor 3 (Ca y Sr)</a:t>
              </a:r>
            </a:p>
            <a:p>
              <a:pPr eaLnBrk="0" hangingPunct="0"/>
              <a:r>
                <a:rPr lang="en-US" altLang="en-US" dirty="0">
                  <a:cs typeface="Times New Roman" pitchFamily="18" charset="0"/>
                </a:rPr>
                <a:t>Cement factory</a:t>
              </a:r>
            </a:p>
          </p:txBody>
        </p:sp>
        <p:pic>
          <p:nvPicPr>
            <p:cNvPr id="10" name="Picture 21" descr="F3">
              <a:extLst>
                <a:ext uri="{FF2B5EF4-FFF2-40B4-BE49-F238E27FC236}">
                  <a16:creationId xmlns:a16="http://schemas.microsoft.com/office/drawing/2014/main" id="{C8D80B8B-CF40-4101-8081-B9ECF14BBB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5" y="1271"/>
              <a:ext cx="2673" cy="16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22">
            <a:extLst>
              <a:ext uri="{FF2B5EF4-FFF2-40B4-BE49-F238E27FC236}">
                <a16:creationId xmlns:a16="http://schemas.microsoft.com/office/drawing/2014/main" id="{86BD6EFD-BC02-4F64-9000-7BD643D74944}"/>
              </a:ext>
            </a:extLst>
          </p:cNvPr>
          <p:cNvGrpSpPr>
            <a:grpSpLocks/>
          </p:cNvGrpSpPr>
          <p:nvPr/>
        </p:nvGrpSpPr>
        <p:grpSpPr bwMode="auto">
          <a:xfrm>
            <a:off x="3826814" y="1302661"/>
            <a:ext cx="5209875" cy="3979586"/>
            <a:chOff x="85" y="1365"/>
            <a:chExt cx="2790" cy="2200"/>
          </a:xfrm>
        </p:grpSpPr>
        <p:pic>
          <p:nvPicPr>
            <p:cNvPr id="12" name="Picture 23" descr="F4">
              <a:extLst>
                <a:ext uri="{FF2B5EF4-FFF2-40B4-BE49-F238E27FC236}">
                  <a16:creationId xmlns:a16="http://schemas.microsoft.com/office/drawing/2014/main" id="{7C24EBFC-A9CE-4267-B80F-DDF1977049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 y="1365"/>
              <a:ext cx="2790" cy="15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4">
              <a:extLst>
                <a:ext uri="{FF2B5EF4-FFF2-40B4-BE49-F238E27FC236}">
                  <a16:creationId xmlns:a16="http://schemas.microsoft.com/office/drawing/2014/main" id="{4842138D-2ACA-4A24-B4DF-6B2962C59941}"/>
                </a:ext>
              </a:extLst>
            </p:cNvPr>
            <p:cNvSpPr>
              <a:spLocks noChangeArrowheads="1"/>
            </p:cNvSpPr>
            <p:nvPr/>
          </p:nvSpPr>
          <p:spPr bwMode="auto">
            <a:xfrm>
              <a:off x="837" y="3192"/>
              <a:ext cx="1189"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cs typeface="Times New Roman" pitchFamily="18" charset="0"/>
                </a:rPr>
                <a:t>Factor 4 (</a:t>
              </a:r>
              <a:r>
                <a:rPr lang="en-US" altLang="en-US" dirty="0" err="1">
                  <a:cs typeface="Times New Roman" pitchFamily="18" charset="0"/>
                </a:rPr>
                <a:t>Pb</a:t>
              </a:r>
              <a:r>
                <a:rPr lang="en-US" altLang="en-US" dirty="0">
                  <a:cs typeface="Times New Roman" pitchFamily="18" charset="0"/>
                </a:rPr>
                <a:t>)</a:t>
              </a:r>
            </a:p>
            <a:p>
              <a:pPr eaLnBrk="0" hangingPunct="0"/>
              <a:r>
                <a:rPr lang="en-US" altLang="en-US" dirty="0">
                  <a:cs typeface="Times New Roman" pitchFamily="18" charset="0"/>
                </a:rPr>
                <a:t>Vehicular exhaust</a:t>
              </a:r>
              <a:endParaRPr lang="es-ES" altLang="en-US" dirty="0">
                <a:cs typeface="Times New Roman" pitchFamily="18" charset="0"/>
              </a:endParaRPr>
            </a:p>
          </p:txBody>
        </p:sp>
      </p:grpSp>
      <p:sp>
        <p:nvSpPr>
          <p:cNvPr id="3" name="Rectangle 2">
            <a:extLst>
              <a:ext uri="{FF2B5EF4-FFF2-40B4-BE49-F238E27FC236}">
                <a16:creationId xmlns:a16="http://schemas.microsoft.com/office/drawing/2014/main" id="{B3937E5D-CA55-4D54-9362-7DBA9F7EF0C5}"/>
              </a:ext>
            </a:extLst>
          </p:cNvPr>
          <p:cNvSpPr/>
          <p:nvPr/>
        </p:nvSpPr>
        <p:spPr>
          <a:xfrm>
            <a:off x="317781" y="1430266"/>
            <a:ext cx="3389987" cy="1708160"/>
          </a:xfrm>
          <a:prstGeom prst="rect">
            <a:avLst/>
          </a:prstGeom>
        </p:spPr>
        <p:txBody>
          <a:bodyPr wrap="square">
            <a:spAutoFit/>
          </a:bodyPr>
          <a:lstStyle/>
          <a:p>
            <a:pPr algn="l"/>
            <a:r>
              <a:rPr lang="en-GB" sz="1050" i="1" dirty="0"/>
              <a:t>Z. Herrero Fernández; J.R. Estevez </a:t>
            </a:r>
            <a:r>
              <a:rPr lang="en-GB" sz="1050" i="1" dirty="0" err="1"/>
              <a:t>Álvarez</a:t>
            </a:r>
            <a:r>
              <a:rPr lang="en-GB" sz="1050" i="1" dirty="0"/>
              <a:t>; A. Montero </a:t>
            </a:r>
            <a:r>
              <a:rPr lang="en-GB" sz="1050" i="1" dirty="0" err="1"/>
              <a:t>Álvarez</a:t>
            </a:r>
            <a:r>
              <a:rPr lang="en-GB" sz="1050" i="1" dirty="0"/>
              <a:t>; I. </a:t>
            </a:r>
            <a:r>
              <a:rPr lang="en-GB" sz="1050" i="1" dirty="0" err="1"/>
              <a:t>Pupo</a:t>
            </a:r>
            <a:r>
              <a:rPr lang="en-GB" sz="1050" i="1" dirty="0"/>
              <a:t> González; J. Araújo dos Santos </a:t>
            </a:r>
            <a:r>
              <a:rPr lang="en-GB" sz="1050" i="1" dirty="0" err="1"/>
              <a:t>Júnior;M</a:t>
            </a:r>
            <a:r>
              <a:rPr lang="en-GB" sz="1050" i="1" dirty="0"/>
              <a:t>. </a:t>
            </a:r>
            <a:r>
              <a:rPr lang="en-GB" sz="1050" i="1" dirty="0" err="1"/>
              <a:t>Ortueta</a:t>
            </a:r>
            <a:r>
              <a:rPr lang="en-GB" sz="1050" i="1" dirty="0"/>
              <a:t> Milan; G. Mesa Pérez; D. Leyva </a:t>
            </a:r>
            <a:r>
              <a:rPr lang="en-GB" sz="1050" i="1" dirty="0" err="1"/>
              <a:t>Bombuse</a:t>
            </a:r>
            <a:r>
              <a:rPr lang="en-GB" sz="1050" i="1" dirty="0"/>
              <a:t>, M. Rodríguez González; D. Hernández Torres; N. </a:t>
            </a:r>
            <a:r>
              <a:rPr lang="en-GB" sz="1050" i="1" dirty="0" err="1"/>
              <a:t>Alberro</a:t>
            </a:r>
            <a:r>
              <a:rPr lang="en-GB" sz="1050" i="1" dirty="0"/>
              <a:t> Macias; N. Blanco Hernandez, R. Padilla </a:t>
            </a:r>
            <a:r>
              <a:rPr lang="en-GB" sz="1050" i="1" dirty="0" err="1"/>
              <a:t>Álvarez</a:t>
            </a:r>
            <a:r>
              <a:rPr lang="en-GB" sz="1050" i="1" dirty="0"/>
              <a:t>, Multielement analysis of lichen samples using XRF methods. Comparison with ICP-AES and FAAS, X-Ray Spectrometry 45 (2016), 77-84</a:t>
            </a:r>
          </a:p>
        </p:txBody>
      </p:sp>
      <p:sp>
        <p:nvSpPr>
          <p:cNvPr id="15" name="Slide Number">
            <a:extLst>
              <a:ext uri="{FF2B5EF4-FFF2-40B4-BE49-F238E27FC236}">
                <a16:creationId xmlns:a16="http://schemas.microsoft.com/office/drawing/2014/main" id="{410E0C95-737D-421B-8BC1-2E86A6D43484}"/>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30</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39524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Common objectives of projects on APM </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 name="Rectangle 2">
            <a:extLst>
              <a:ext uri="{FF2B5EF4-FFF2-40B4-BE49-F238E27FC236}">
                <a16:creationId xmlns:a16="http://schemas.microsoft.com/office/drawing/2014/main" id="{2010630C-3B26-4C7B-8492-08C03157A448}"/>
              </a:ext>
            </a:extLst>
          </p:cNvPr>
          <p:cNvSpPr/>
          <p:nvPr/>
        </p:nvSpPr>
        <p:spPr>
          <a:xfrm>
            <a:off x="467430" y="1412720"/>
            <a:ext cx="8209140" cy="3662541"/>
          </a:xfrm>
          <a:prstGeom prst="rect">
            <a:avLst/>
          </a:prstGeom>
        </p:spPr>
        <p:txBody>
          <a:bodyPr wrap="square">
            <a:spAutoFit/>
          </a:bodyPr>
          <a:lstStyle/>
          <a:p>
            <a:pPr marL="285750" indent="-285750" algn="l">
              <a:buFont typeface="Arial" panose="020B0604020202020204" pitchFamily="34" charset="0"/>
              <a:buChar char="•"/>
            </a:pPr>
            <a:r>
              <a:rPr lang="en-GB" sz="2400" dirty="0">
                <a:solidFill>
                  <a:srgbClr val="000099"/>
                </a:solidFill>
              </a:rPr>
              <a:t>Verification of compliance to admissible levels of pollutants</a:t>
            </a:r>
          </a:p>
          <a:p>
            <a:pPr marL="285750" indent="-285750" algn="l">
              <a:buFont typeface="Arial" panose="020B0604020202020204" pitchFamily="34" charset="0"/>
              <a:buChar char="•"/>
            </a:pPr>
            <a:endParaRPr lang="en-US" sz="2400" dirty="0">
              <a:solidFill>
                <a:srgbClr val="000099"/>
              </a:solidFill>
            </a:endParaRPr>
          </a:p>
          <a:p>
            <a:pPr marL="285750" indent="-285750" algn="l">
              <a:buFont typeface="Arial" panose="020B0604020202020204" pitchFamily="34" charset="0"/>
              <a:buChar char="•"/>
            </a:pPr>
            <a:r>
              <a:rPr lang="en-US" sz="2400" dirty="0">
                <a:solidFill>
                  <a:srgbClr val="000099"/>
                </a:solidFill>
              </a:rPr>
              <a:t>Source </a:t>
            </a:r>
            <a:r>
              <a:rPr lang="en-GB" sz="2400" dirty="0">
                <a:solidFill>
                  <a:srgbClr val="000099"/>
                </a:solidFill>
              </a:rPr>
              <a:t>apportionment </a:t>
            </a:r>
          </a:p>
          <a:p>
            <a:pPr marL="742950" lvl="1" indent="-285750" algn="l">
              <a:buFont typeface="Arial" panose="020B0604020202020204" pitchFamily="34" charset="0"/>
              <a:buChar char="•"/>
            </a:pPr>
            <a:r>
              <a:rPr lang="en-GB" sz="2000" dirty="0">
                <a:solidFill>
                  <a:srgbClr val="000099"/>
                </a:solidFill>
              </a:rPr>
              <a:t>Identification of sources through fingerprint profiles and their corresponding contribution </a:t>
            </a:r>
          </a:p>
          <a:p>
            <a:pPr marL="285750" indent="-285750" algn="l">
              <a:buFont typeface="Arial" panose="020B0604020202020204" pitchFamily="34" charset="0"/>
              <a:buChar char="•"/>
            </a:pPr>
            <a:endParaRPr lang="en-US" sz="2400" dirty="0">
              <a:solidFill>
                <a:srgbClr val="000099"/>
              </a:solidFill>
            </a:endParaRPr>
          </a:p>
          <a:p>
            <a:pPr marL="285750" indent="-285750" algn="l">
              <a:buFont typeface="Arial" panose="020B0604020202020204" pitchFamily="34" charset="0"/>
              <a:buChar char="•"/>
            </a:pPr>
            <a:r>
              <a:rPr lang="en-US" sz="2400" dirty="0">
                <a:solidFill>
                  <a:srgbClr val="000099"/>
                </a:solidFill>
              </a:rPr>
              <a:t>Transboundary transport</a:t>
            </a:r>
          </a:p>
          <a:p>
            <a:pPr marL="285750" indent="-285750" algn="l">
              <a:buFont typeface="Arial" panose="020B0604020202020204" pitchFamily="34" charset="0"/>
              <a:buChar char="•"/>
            </a:pPr>
            <a:endParaRPr lang="en-US" sz="2400" dirty="0">
              <a:solidFill>
                <a:srgbClr val="000099"/>
              </a:solidFill>
            </a:endParaRPr>
          </a:p>
          <a:p>
            <a:pPr marL="285750" indent="-285750" algn="l">
              <a:buFont typeface="Arial" panose="020B0604020202020204" pitchFamily="34" charset="0"/>
              <a:buChar char="•"/>
            </a:pPr>
            <a:r>
              <a:rPr lang="en-US" sz="2400" dirty="0">
                <a:solidFill>
                  <a:srgbClr val="000099"/>
                </a:solidFill>
              </a:rPr>
              <a:t>Creation of databases</a:t>
            </a:r>
            <a:endParaRPr lang="en-GB" sz="2400" dirty="0">
              <a:solidFill>
                <a:srgbClr val="000099"/>
              </a:solidFill>
            </a:endParaRPr>
          </a:p>
        </p:txBody>
      </p:sp>
      <p:sp>
        <p:nvSpPr>
          <p:cNvPr id="5" name="Slide Number">
            <a:extLst>
              <a:ext uri="{FF2B5EF4-FFF2-40B4-BE49-F238E27FC236}">
                <a16:creationId xmlns:a16="http://schemas.microsoft.com/office/drawing/2014/main" id="{82848EF3-275D-449C-B1FE-F654150A92D1}"/>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31</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3120977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GB" sz="2600" b="1" dirty="0">
                <a:latin typeface="Verdana" pitchFamily="34" charset="0"/>
              </a:rPr>
              <a:t>Verification of compliance to admissible levels of pollutants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5" name="Picture 4">
            <a:extLst>
              <a:ext uri="{FF2B5EF4-FFF2-40B4-BE49-F238E27FC236}">
                <a16:creationId xmlns:a16="http://schemas.microsoft.com/office/drawing/2014/main" id="{B6832528-8583-4F12-B661-76613A0B9B5A}"/>
              </a:ext>
            </a:extLst>
          </p:cNvPr>
          <p:cNvPicPr>
            <a:picLocks noChangeAspect="1"/>
          </p:cNvPicPr>
          <p:nvPr/>
        </p:nvPicPr>
        <p:blipFill>
          <a:blip r:embed="rId3"/>
          <a:stretch>
            <a:fillRect/>
          </a:stretch>
        </p:blipFill>
        <p:spPr>
          <a:xfrm>
            <a:off x="611449" y="1340710"/>
            <a:ext cx="7824879" cy="4680650"/>
          </a:xfrm>
          <a:prstGeom prst="rect">
            <a:avLst/>
          </a:prstGeom>
        </p:spPr>
      </p:pic>
      <p:sp>
        <p:nvSpPr>
          <p:cNvPr id="2" name="Rectangle 1">
            <a:extLst>
              <a:ext uri="{FF2B5EF4-FFF2-40B4-BE49-F238E27FC236}">
                <a16:creationId xmlns:a16="http://schemas.microsoft.com/office/drawing/2014/main" id="{90060DA9-F485-48E8-A3B5-3A24ACA6C87F}"/>
              </a:ext>
            </a:extLst>
          </p:cNvPr>
          <p:cNvSpPr/>
          <p:nvPr/>
        </p:nvSpPr>
        <p:spPr>
          <a:xfrm>
            <a:off x="340484" y="6334780"/>
            <a:ext cx="8465116" cy="523220"/>
          </a:xfrm>
          <a:prstGeom prst="rect">
            <a:avLst/>
          </a:prstGeom>
        </p:spPr>
        <p:txBody>
          <a:bodyPr wrap="square">
            <a:spAutoFit/>
          </a:bodyPr>
          <a:lstStyle/>
          <a:p>
            <a:r>
              <a:rPr lang="en-US" sz="1400" dirty="0">
                <a:solidFill>
                  <a:srgbClr val="000099"/>
                </a:solidFill>
              </a:rPr>
              <a:t>Dr Manousakas, RER1015, Final report inter-comparison exercise for the use of source apportionment tools</a:t>
            </a:r>
            <a:endParaRPr lang="en-GB" sz="1400" dirty="0"/>
          </a:p>
        </p:txBody>
      </p:sp>
      <p:cxnSp>
        <p:nvCxnSpPr>
          <p:cNvPr id="4" name="Straight Connector 3">
            <a:extLst>
              <a:ext uri="{FF2B5EF4-FFF2-40B4-BE49-F238E27FC236}">
                <a16:creationId xmlns:a16="http://schemas.microsoft.com/office/drawing/2014/main" id="{0146B86F-C879-4CA4-A95A-27062078C069}"/>
              </a:ext>
            </a:extLst>
          </p:cNvPr>
          <p:cNvCxnSpPr/>
          <p:nvPr/>
        </p:nvCxnSpPr>
        <p:spPr bwMode="auto">
          <a:xfrm>
            <a:off x="962025" y="2636890"/>
            <a:ext cx="3321935"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a:extLst>
              <a:ext uri="{FF2B5EF4-FFF2-40B4-BE49-F238E27FC236}">
                <a16:creationId xmlns:a16="http://schemas.microsoft.com/office/drawing/2014/main" id="{CB5DD00F-12DD-427F-92C1-5683CAAB73A1}"/>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32</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62089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Source apportionment: </a:t>
            </a:r>
            <a:br>
              <a:rPr lang="en-US" sz="2600" b="1" dirty="0">
                <a:latin typeface="Verdana" pitchFamily="34" charset="0"/>
              </a:rPr>
            </a:br>
            <a:r>
              <a:rPr lang="en-US" sz="2600" b="1" dirty="0">
                <a:latin typeface="Verdana" pitchFamily="34" charset="0"/>
              </a:rPr>
              <a:t>Selection of </a:t>
            </a:r>
            <a:r>
              <a:rPr lang="en-US" sz="2600" b="1" dirty="0" err="1">
                <a:latin typeface="Verdana" pitchFamily="34" charset="0"/>
              </a:rPr>
              <a:t>measurands</a:t>
            </a:r>
            <a:endParaRPr lang="en-US" sz="2600" b="1" dirty="0">
              <a:latin typeface="Verdana" pitchFamily="34" charset="0"/>
            </a:endParaRPr>
          </a:p>
        </p:txBody>
      </p:sp>
      <p:pic>
        <p:nvPicPr>
          <p:cNvPr id="3" name="Picture 2">
            <a:extLst>
              <a:ext uri="{FF2B5EF4-FFF2-40B4-BE49-F238E27FC236}">
                <a16:creationId xmlns:a16="http://schemas.microsoft.com/office/drawing/2014/main" id="{0B863401-702C-4750-B88A-D763B3ACBD95}"/>
              </a:ext>
            </a:extLst>
          </p:cNvPr>
          <p:cNvPicPr>
            <a:picLocks noChangeAspect="1"/>
          </p:cNvPicPr>
          <p:nvPr/>
        </p:nvPicPr>
        <p:blipFill rotWithShape="1">
          <a:blip r:embed="rId3">
            <a:extLst>
              <a:ext uri="{28A0092B-C50C-407E-A947-70E740481C1C}">
                <a14:useLocalDpi xmlns:a14="http://schemas.microsoft.com/office/drawing/2010/main" val="0"/>
              </a:ext>
            </a:extLst>
          </a:blip>
          <a:srcRect l="2899" t="4251" r="2407" b="2240"/>
          <a:stretch/>
        </p:blipFill>
        <p:spPr>
          <a:xfrm>
            <a:off x="899490" y="1412721"/>
            <a:ext cx="7056980" cy="4752660"/>
          </a:xfrm>
          <a:prstGeom prst="rect">
            <a:avLst/>
          </a:prstGeom>
        </p:spPr>
      </p:pic>
      <p:cxnSp>
        <p:nvCxnSpPr>
          <p:cNvPr id="6" name="Straight Arrow Connector 5">
            <a:extLst>
              <a:ext uri="{FF2B5EF4-FFF2-40B4-BE49-F238E27FC236}">
                <a16:creationId xmlns:a16="http://schemas.microsoft.com/office/drawing/2014/main" id="{619C5A16-0A8B-4013-A093-9320E2E20E57}"/>
              </a:ext>
            </a:extLst>
          </p:cNvPr>
          <p:cNvCxnSpPr>
            <a:cxnSpLocks/>
          </p:cNvCxnSpPr>
          <p:nvPr/>
        </p:nvCxnSpPr>
        <p:spPr bwMode="auto">
          <a:xfrm>
            <a:off x="1907630" y="6165381"/>
            <a:ext cx="4032560" cy="0"/>
          </a:xfrm>
          <a:prstGeom prst="straightConnector1">
            <a:avLst/>
          </a:prstGeom>
          <a:solidFill>
            <a:schemeClr val="accent1"/>
          </a:solidFill>
          <a:ln w="381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383B069C-5FBE-4182-A94F-56AB0F87FBE5}"/>
              </a:ext>
            </a:extLst>
          </p:cNvPr>
          <p:cNvSpPr/>
          <p:nvPr/>
        </p:nvSpPr>
        <p:spPr>
          <a:xfrm>
            <a:off x="340484" y="6334780"/>
            <a:ext cx="8465116" cy="523220"/>
          </a:xfrm>
          <a:prstGeom prst="rect">
            <a:avLst/>
          </a:prstGeom>
        </p:spPr>
        <p:txBody>
          <a:bodyPr wrap="square">
            <a:spAutoFit/>
          </a:bodyPr>
          <a:lstStyle/>
          <a:p>
            <a:r>
              <a:rPr lang="en-US" sz="1400" dirty="0">
                <a:solidFill>
                  <a:srgbClr val="000099"/>
                </a:solidFill>
              </a:rPr>
              <a:t>Dr Manousakas, RER1015, Final report inter-comparison exercise for the use of source apportionment tools</a:t>
            </a:r>
            <a:endParaRPr lang="en-GB" sz="1400" dirty="0"/>
          </a:p>
        </p:txBody>
      </p:sp>
      <p:sp>
        <p:nvSpPr>
          <p:cNvPr id="8" name="Slide Number">
            <a:extLst>
              <a:ext uri="{FF2B5EF4-FFF2-40B4-BE49-F238E27FC236}">
                <a16:creationId xmlns:a16="http://schemas.microsoft.com/office/drawing/2014/main" id="{99CDAFC1-9BBE-4766-A74A-C5D7039FE710}"/>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33</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886017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Source apportionment: </a:t>
            </a:r>
            <a:br>
              <a:rPr lang="en-US" sz="2600" b="1" dirty="0">
                <a:latin typeface="Verdana" pitchFamily="34" charset="0"/>
              </a:rPr>
            </a:br>
            <a:r>
              <a:rPr lang="en-US" sz="2600" b="1" dirty="0">
                <a:latin typeface="Verdana" pitchFamily="34" charset="0"/>
              </a:rPr>
              <a:t>Identification of source profiles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4" name="Picture 3">
            <a:extLst>
              <a:ext uri="{FF2B5EF4-FFF2-40B4-BE49-F238E27FC236}">
                <a16:creationId xmlns:a16="http://schemas.microsoft.com/office/drawing/2014/main" id="{C10420DD-FC37-4600-BA3D-17CF724A8960}"/>
              </a:ext>
            </a:extLst>
          </p:cNvPr>
          <p:cNvPicPr>
            <a:picLocks noChangeAspect="1"/>
          </p:cNvPicPr>
          <p:nvPr/>
        </p:nvPicPr>
        <p:blipFill>
          <a:blip r:embed="rId3"/>
          <a:stretch>
            <a:fillRect/>
          </a:stretch>
        </p:blipFill>
        <p:spPr>
          <a:xfrm>
            <a:off x="899490" y="1124680"/>
            <a:ext cx="7056980" cy="5152323"/>
          </a:xfrm>
          <a:prstGeom prst="rect">
            <a:avLst/>
          </a:prstGeom>
        </p:spPr>
      </p:pic>
      <p:sp>
        <p:nvSpPr>
          <p:cNvPr id="5" name="Rectangle 4">
            <a:extLst>
              <a:ext uri="{FF2B5EF4-FFF2-40B4-BE49-F238E27FC236}">
                <a16:creationId xmlns:a16="http://schemas.microsoft.com/office/drawing/2014/main" id="{CED5232C-F8F8-4E52-8CD8-BA9F79E79FD6}"/>
              </a:ext>
            </a:extLst>
          </p:cNvPr>
          <p:cNvSpPr/>
          <p:nvPr/>
        </p:nvSpPr>
        <p:spPr>
          <a:xfrm>
            <a:off x="340484" y="6334780"/>
            <a:ext cx="8465116" cy="523220"/>
          </a:xfrm>
          <a:prstGeom prst="rect">
            <a:avLst/>
          </a:prstGeom>
        </p:spPr>
        <p:txBody>
          <a:bodyPr wrap="square">
            <a:spAutoFit/>
          </a:bodyPr>
          <a:lstStyle/>
          <a:p>
            <a:r>
              <a:rPr lang="en-US" sz="1400" dirty="0">
                <a:solidFill>
                  <a:srgbClr val="000099"/>
                </a:solidFill>
              </a:rPr>
              <a:t>Dr Manousakas, RER1015, Final report inter-comparison exercise for the use of source apportionment tools</a:t>
            </a:r>
            <a:endParaRPr lang="en-GB" sz="1400" dirty="0"/>
          </a:p>
        </p:txBody>
      </p:sp>
      <p:sp>
        <p:nvSpPr>
          <p:cNvPr id="6" name="Slide Number">
            <a:extLst>
              <a:ext uri="{FF2B5EF4-FFF2-40B4-BE49-F238E27FC236}">
                <a16:creationId xmlns:a16="http://schemas.microsoft.com/office/drawing/2014/main" id="{53603450-8DD6-4684-B678-2C9AC383DF05}"/>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34</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302542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Source apportionment: </a:t>
            </a:r>
            <a:br>
              <a:rPr lang="en-US" sz="2600" b="1" dirty="0">
                <a:latin typeface="Verdana" pitchFamily="34" charset="0"/>
              </a:rPr>
            </a:br>
            <a:r>
              <a:rPr lang="en-US" sz="2600" b="1" dirty="0">
                <a:latin typeface="Verdana" pitchFamily="34" charset="0"/>
              </a:rPr>
              <a:t>Inventories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4" name="Picture 3">
            <a:extLst>
              <a:ext uri="{FF2B5EF4-FFF2-40B4-BE49-F238E27FC236}">
                <a16:creationId xmlns:a16="http://schemas.microsoft.com/office/drawing/2014/main" id="{CA506B60-9D66-4398-9BC9-96994DB8BAF4}"/>
              </a:ext>
            </a:extLst>
          </p:cNvPr>
          <p:cNvPicPr>
            <a:picLocks noChangeAspect="1"/>
          </p:cNvPicPr>
          <p:nvPr/>
        </p:nvPicPr>
        <p:blipFill rotWithShape="1">
          <a:blip r:embed="rId3">
            <a:extLst>
              <a:ext uri="{28A0092B-C50C-407E-A947-70E740481C1C}">
                <a14:useLocalDpi xmlns:a14="http://schemas.microsoft.com/office/drawing/2010/main" val="0"/>
              </a:ext>
            </a:extLst>
          </a:blip>
          <a:srcRect l="2749" t="4493" r="4711"/>
          <a:stretch/>
        </p:blipFill>
        <p:spPr>
          <a:xfrm>
            <a:off x="350362" y="1340710"/>
            <a:ext cx="8461881" cy="4592149"/>
          </a:xfrm>
          <a:prstGeom prst="rect">
            <a:avLst/>
          </a:prstGeom>
        </p:spPr>
      </p:pic>
      <p:sp>
        <p:nvSpPr>
          <p:cNvPr id="5" name="Rectangle 4">
            <a:extLst>
              <a:ext uri="{FF2B5EF4-FFF2-40B4-BE49-F238E27FC236}">
                <a16:creationId xmlns:a16="http://schemas.microsoft.com/office/drawing/2014/main" id="{04A3EF63-DFC3-46C2-B897-79FF44A29710}"/>
              </a:ext>
            </a:extLst>
          </p:cNvPr>
          <p:cNvSpPr/>
          <p:nvPr/>
        </p:nvSpPr>
        <p:spPr>
          <a:xfrm>
            <a:off x="340484" y="6334780"/>
            <a:ext cx="8465116" cy="523220"/>
          </a:xfrm>
          <a:prstGeom prst="rect">
            <a:avLst/>
          </a:prstGeom>
        </p:spPr>
        <p:txBody>
          <a:bodyPr wrap="square">
            <a:spAutoFit/>
          </a:bodyPr>
          <a:lstStyle/>
          <a:p>
            <a:r>
              <a:rPr lang="en-US" sz="1400" dirty="0">
                <a:solidFill>
                  <a:srgbClr val="000099"/>
                </a:solidFill>
              </a:rPr>
              <a:t>Dr Manousakas, RER1015, Final report inter-comparison exercise for the use of source apportionment tools</a:t>
            </a:r>
            <a:endParaRPr lang="en-GB" sz="1400" dirty="0"/>
          </a:p>
        </p:txBody>
      </p:sp>
      <p:sp>
        <p:nvSpPr>
          <p:cNvPr id="6" name="Slide Number">
            <a:extLst>
              <a:ext uri="{FF2B5EF4-FFF2-40B4-BE49-F238E27FC236}">
                <a16:creationId xmlns:a16="http://schemas.microsoft.com/office/drawing/2014/main" id="{2B4C82ED-3E14-4EC5-9E0B-46932D2F6D19}"/>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35</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638457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Source apportionment: </a:t>
            </a:r>
            <a:br>
              <a:rPr lang="en-US" sz="2600" b="1" dirty="0">
                <a:latin typeface="Verdana" pitchFamily="34" charset="0"/>
              </a:rPr>
            </a:br>
            <a:r>
              <a:rPr lang="en-US" sz="2600" b="1" dirty="0">
                <a:latin typeface="Verdana" pitchFamily="34" charset="0"/>
              </a:rPr>
              <a:t>Inventories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3" name="Picture 2">
            <a:extLst>
              <a:ext uri="{FF2B5EF4-FFF2-40B4-BE49-F238E27FC236}">
                <a16:creationId xmlns:a16="http://schemas.microsoft.com/office/drawing/2014/main" id="{57EA4939-7941-4921-8E2F-F65626A71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495425"/>
            <a:ext cx="7239000" cy="3867150"/>
          </a:xfrm>
          <a:prstGeom prst="rect">
            <a:avLst/>
          </a:prstGeom>
        </p:spPr>
      </p:pic>
      <p:sp>
        <p:nvSpPr>
          <p:cNvPr id="5" name="Rectangle 4">
            <a:extLst>
              <a:ext uri="{FF2B5EF4-FFF2-40B4-BE49-F238E27FC236}">
                <a16:creationId xmlns:a16="http://schemas.microsoft.com/office/drawing/2014/main" id="{8E12E7B4-E8EE-428D-8C02-BB84FD30A354}"/>
              </a:ext>
            </a:extLst>
          </p:cNvPr>
          <p:cNvSpPr/>
          <p:nvPr/>
        </p:nvSpPr>
        <p:spPr>
          <a:xfrm>
            <a:off x="340484" y="6334780"/>
            <a:ext cx="8465116" cy="523220"/>
          </a:xfrm>
          <a:prstGeom prst="rect">
            <a:avLst/>
          </a:prstGeom>
        </p:spPr>
        <p:txBody>
          <a:bodyPr wrap="square">
            <a:spAutoFit/>
          </a:bodyPr>
          <a:lstStyle/>
          <a:p>
            <a:r>
              <a:rPr lang="en-US" sz="1400" dirty="0">
                <a:solidFill>
                  <a:srgbClr val="000099"/>
                </a:solidFill>
              </a:rPr>
              <a:t>Dr Manousakas, RER1015, Final report inter-comparison exercise for the use of source apportionment tools</a:t>
            </a:r>
            <a:endParaRPr lang="en-GB" sz="1400" dirty="0"/>
          </a:p>
        </p:txBody>
      </p:sp>
      <p:sp>
        <p:nvSpPr>
          <p:cNvPr id="6" name="Slide Number">
            <a:extLst>
              <a:ext uri="{FF2B5EF4-FFF2-40B4-BE49-F238E27FC236}">
                <a16:creationId xmlns:a16="http://schemas.microsoft.com/office/drawing/2014/main" id="{E563EA3F-0F48-4947-B8C4-CF7D393B8036}"/>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36</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3804801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Transboundary transport</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5" name="Picture 2">
            <a:extLst>
              <a:ext uri="{FF2B5EF4-FFF2-40B4-BE49-F238E27FC236}">
                <a16:creationId xmlns:a16="http://schemas.microsoft.com/office/drawing/2014/main" id="{EDD82D90-B4FE-4723-A65F-A9AF9A363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94"/>
          <a:stretch/>
        </p:blipFill>
        <p:spPr bwMode="auto">
          <a:xfrm>
            <a:off x="1259540" y="1196690"/>
            <a:ext cx="6192860" cy="474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D88C893B-0464-41BC-8691-BC508FFE9B28}"/>
              </a:ext>
            </a:extLst>
          </p:cNvPr>
          <p:cNvSpPr/>
          <p:nvPr/>
        </p:nvSpPr>
        <p:spPr>
          <a:xfrm>
            <a:off x="340484" y="6349528"/>
            <a:ext cx="8465116" cy="307777"/>
          </a:xfrm>
          <a:prstGeom prst="rect">
            <a:avLst/>
          </a:prstGeom>
        </p:spPr>
        <p:txBody>
          <a:bodyPr wrap="square">
            <a:spAutoFit/>
          </a:bodyPr>
          <a:lstStyle/>
          <a:p>
            <a:r>
              <a:rPr lang="en-US" sz="1400" dirty="0">
                <a:solidFill>
                  <a:srgbClr val="000099"/>
                </a:solidFill>
              </a:rPr>
              <a:t>Dr  David Cohen, Technical Workshop RAS0076, Vienna, 2016</a:t>
            </a:r>
            <a:endParaRPr lang="en-GB" sz="1400" dirty="0"/>
          </a:p>
        </p:txBody>
      </p:sp>
      <p:sp>
        <p:nvSpPr>
          <p:cNvPr id="7" name="Slide Number">
            <a:extLst>
              <a:ext uri="{FF2B5EF4-FFF2-40B4-BE49-F238E27FC236}">
                <a16:creationId xmlns:a16="http://schemas.microsoft.com/office/drawing/2014/main" id="{7129A55B-100A-4EFB-B07A-1A4E824C2144}"/>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37</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761301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260560"/>
            <a:ext cx="8353865" cy="576290"/>
          </a:xfrm>
        </p:spPr>
        <p:txBody>
          <a:bodyPr/>
          <a:lstStyle/>
          <a:p>
            <a:r>
              <a:rPr lang="en-US" sz="2600" b="1" dirty="0">
                <a:latin typeface="Verdana" pitchFamily="34" charset="0"/>
              </a:rPr>
              <a:t>RCA: ASFID Database</a:t>
            </a:r>
          </a:p>
        </p:txBody>
      </p:sp>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730" y="1111032"/>
            <a:ext cx="6339140" cy="529917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222" y="1392885"/>
            <a:ext cx="7166370" cy="4706591"/>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6" name="Rectangle 45"/>
          <p:cNvSpPr/>
          <p:nvPr/>
        </p:nvSpPr>
        <p:spPr>
          <a:xfrm>
            <a:off x="1882136" y="3867227"/>
            <a:ext cx="3456384" cy="2232248"/>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88F200ED-08C7-4E9A-9CE1-ABB9D88BAB76}"/>
              </a:ext>
            </a:extLst>
          </p:cNvPr>
          <p:cNvSpPr/>
          <p:nvPr/>
        </p:nvSpPr>
        <p:spPr>
          <a:xfrm>
            <a:off x="251400" y="6501622"/>
            <a:ext cx="8465116" cy="307777"/>
          </a:xfrm>
          <a:prstGeom prst="rect">
            <a:avLst/>
          </a:prstGeom>
        </p:spPr>
        <p:txBody>
          <a:bodyPr wrap="square">
            <a:spAutoFit/>
          </a:bodyPr>
          <a:lstStyle/>
          <a:p>
            <a:r>
              <a:rPr lang="en-US" sz="1400" dirty="0">
                <a:solidFill>
                  <a:srgbClr val="000099"/>
                </a:solidFill>
              </a:rPr>
              <a:t>Dr  David Cohen, Technical Workshop RAS0076, Vienna, 2016</a:t>
            </a:r>
            <a:endParaRPr lang="en-GB" sz="1400" dirty="0"/>
          </a:p>
        </p:txBody>
      </p:sp>
      <p:sp>
        <p:nvSpPr>
          <p:cNvPr id="7" name="Slide Number">
            <a:extLst>
              <a:ext uri="{FF2B5EF4-FFF2-40B4-BE49-F238E27FC236}">
                <a16:creationId xmlns:a16="http://schemas.microsoft.com/office/drawing/2014/main" id="{5CE8A449-43C3-4397-9872-5863A7E41D79}"/>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38</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6620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6"/>
                                        </p:tgtEl>
                                      </p:cBhvr>
                                    </p:animEffect>
                                    <p:set>
                                      <p:cBhvr>
                                        <p:cTn id="12" dur="1" fill="hold">
                                          <p:stCondLst>
                                            <p:cond delay="499"/>
                                          </p:stCondLst>
                                        </p:cTn>
                                        <p:tgtEl>
                                          <p:spTgt spid="4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Common strategy</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6" name="Rectangle 5">
            <a:extLst>
              <a:ext uri="{FF2B5EF4-FFF2-40B4-BE49-F238E27FC236}">
                <a16:creationId xmlns:a16="http://schemas.microsoft.com/office/drawing/2014/main" id="{0934F6AA-BA8C-412E-86C9-673AAC4A9116}"/>
              </a:ext>
            </a:extLst>
          </p:cNvPr>
          <p:cNvSpPr/>
          <p:nvPr/>
        </p:nvSpPr>
        <p:spPr>
          <a:xfrm>
            <a:off x="467430" y="1412720"/>
            <a:ext cx="8209140" cy="3046988"/>
          </a:xfrm>
          <a:prstGeom prst="rect">
            <a:avLst/>
          </a:prstGeom>
        </p:spPr>
        <p:txBody>
          <a:bodyPr wrap="square">
            <a:spAutoFit/>
          </a:bodyPr>
          <a:lstStyle/>
          <a:p>
            <a:pPr marL="285750" indent="-285750" algn="l">
              <a:buFont typeface="Arial" panose="020B0604020202020204" pitchFamily="34" charset="0"/>
              <a:buChar char="•"/>
            </a:pPr>
            <a:r>
              <a:rPr lang="en-GB" sz="2400" dirty="0">
                <a:solidFill>
                  <a:srgbClr val="000099"/>
                </a:solidFill>
              </a:rPr>
              <a:t>Synchronized sampling</a:t>
            </a:r>
          </a:p>
          <a:p>
            <a:pPr marL="1200150" lvl="2" indent="-285750" algn="l">
              <a:buFont typeface="Arial" panose="020B0604020202020204" pitchFamily="34" charset="0"/>
              <a:buChar char="•"/>
            </a:pPr>
            <a:endParaRPr lang="en-US" sz="2000" dirty="0">
              <a:solidFill>
                <a:srgbClr val="000099"/>
              </a:solidFill>
            </a:endParaRPr>
          </a:p>
          <a:p>
            <a:pPr marL="1200150" lvl="2" indent="-285750" algn="l">
              <a:buFont typeface="Arial" panose="020B0604020202020204" pitchFamily="34" charset="0"/>
              <a:buChar char="•"/>
            </a:pPr>
            <a:r>
              <a:rPr lang="en-US" sz="2000" dirty="0">
                <a:solidFill>
                  <a:srgbClr val="000099"/>
                </a:solidFill>
              </a:rPr>
              <a:t>U</a:t>
            </a:r>
            <a:r>
              <a:rPr lang="en-GB" sz="2000" dirty="0" err="1">
                <a:solidFill>
                  <a:srgbClr val="000099"/>
                </a:solidFill>
              </a:rPr>
              <a:t>rban</a:t>
            </a:r>
            <a:r>
              <a:rPr lang="en-GB" sz="2000" dirty="0">
                <a:solidFill>
                  <a:srgbClr val="000099"/>
                </a:solidFill>
              </a:rPr>
              <a:t> sites</a:t>
            </a:r>
          </a:p>
          <a:p>
            <a:pPr marL="1200150" lvl="2" indent="-285750" algn="l">
              <a:buFont typeface="Arial" panose="020B0604020202020204" pitchFamily="34" charset="0"/>
              <a:buChar char="•"/>
            </a:pPr>
            <a:r>
              <a:rPr lang="en-US" sz="2000" dirty="0">
                <a:solidFill>
                  <a:srgbClr val="000099"/>
                </a:solidFill>
              </a:rPr>
              <a:t>O</a:t>
            </a:r>
            <a:r>
              <a:rPr lang="en-GB" sz="2000" dirty="0">
                <a:solidFill>
                  <a:srgbClr val="000099"/>
                </a:solidFill>
              </a:rPr>
              <a:t>ne station by country</a:t>
            </a:r>
          </a:p>
          <a:p>
            <a:pPr marL="1200150" lvl="2" indent="-285750" algn="l">
              <a:buFont typeface="Arial" panose="020B0604020202020204" pitchFamily="34" charset="0"/>
              <a:buChar char="•"/>
            </a:pPr>
            <a:r>
              <a:rPr lang="en-US" sz="2000" dirty="0">
                <a:solidFill>
                  <a:srgbClr val="000099"/>
                </a:solidFill>
              </a:rPr>
              <a:t>Agreed sampling timeframe: minimum one year </a:t>
            </a:r>
          </a:p>
          <a:p>
            <a:pPr marL="1200150" lvl="2" indent="-285750" algn="l">
              <a:buFont typeface="Arial" panose="020B0604020202020204" pitchFamily="34" charset="0"/>
              <a:buChar char="•"/>
            </a:pPr>
            <a:r>
              <a:rPr lang="en-US" sz="2000" dirty="0">
                <a:solidFill>
                  <a:srgbClr val="000099"/>
                </a:solidFill>
              </a:rPr>
              <a:t>Every third day / Twice a week</a:t>
            </a:r>
          </a:p>
          <a:p>
            <a:pPr marL="1200150" lvl="2" indent="-285750" algn="l">
              <a:buFont typeface="Arial" panose="020B0604020202020204" pitchFamily="34" charset="0"/>
              <a:buChar char="•"/>
            </a:pPr>
            <a:r>
              <a:rPr lang="en-US" sz="2000" dirty="0">
                <a:solidFill>
                  <a:srgbClr val="000099"/>
                </a:solidFill>
              </a:rPr>
              <a:t>24 h sampling</a:t>
            </a:r>
            <a:endParaRPr lang="en-GB" sz="2000" dirty="0">
              <a:solidFill>
                <a:srgbClr val="000099"/>
              </a:solidFill>
            </a:endParaRPr>
          </a:p>
          <a:p>
            <a:pPr marL="285750" indent="-285750" algn="l">
              <a:buFont typeface="Arial" panose="020B0604020202020204" pitchFamily="34" charset="0"/>
              <a:buChar char="•"/>
            </a:pPr>
            <a:endParaRPr lang="en-US" sz="2400" dirty="0">
              <a:solidFill>
                <a:srgbClr val="000099"/>
              </a:solidFill>
            </a:endParaRPr>
          </a:p>
          <a:p>
            <a:pPr marL="285750" indent="-285750" algn="l">
              <a:buFont typeface="Arial" panose="020B0604020202020204" pitchFamily="34" charset="0"/>
              <a:buChar char="•"/>
            </a:pPr>
            <a:r>
              <a:rPr lang="en-US" sz="2400" dirty="0">
                <a:solidFill>
                  <a:srgbClr val="000099"/>
                </a:solidFill>
              </a:rPr>
              <a:t>Low volume samplers (price constraint)</a:t>
            </a:r>
          </a:p>
        </p:txBody>
      </p:sp>
      <p:sp>
        <p:nvSpPr>
          <p:cNvPr id="5" name="Slide Number">
            <a:extLst>
              <a:ext uri="{FF2B5EF4-FFF2-40B4-BE49-F238E27FC236}">
                <a16:creationId xmlns:a16="http://schemas.microsoft.com/office/drawing/2014/main" id="{A3F9C964-B694-4605-93DA-0CC51223D58D}"/>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39</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79060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22000"/>
                    </a14:imgEffect>
                    <a14:imgEffect>
                      <a14:brightnessContrast bright="21000" contrast="4000"/>
                    </a14:imgEffect>
                  </a14:imgLayer>
                </a14:imgProps>
              </a:ext>
              <a:ext uri="{28A0092B-C50C-407E-A947-70E740481C1C}">
                <a14:useLocalDpi xmlns:a14="http://schemas.microsoft.com/office/drawing/2010/main"/>
              </a:ext>
            </a:extLst>
          </a:blip>
          <a:stretch>
            <a:fillRect/>
          </a:stretch>
        </p:blipFill>
        <p:spPr>
          <a:xfrm>
            <a:off x="2596653" y="1268761"/>
            <a:ext cx="3991571"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itle 5"/>
          <p:cNvSpPr>
            <a:spLocks noGrp="1"/>
          </p:cNvSpPr>
          <p:nvPr>
            <p:ph type="title"/>
          </p:nvPr>
        </p:nvSpPr>
        <p:spPr>
          <a:xfrm>
            <a:off x="-1960" y="44530"/>
            <a:ext cx="8534400" cy="954312"/>
          </a:xfrm>
        </p:spPr>
        <p:txBody>
          <a:bodyPr vert="horz" lIns="91440" tIns="45720" rIns="91440" bIns="45720" rtlCol="0" anchor="ctr">
            <a:noAutofit/>
          </a:bodyPr>
          <a:lstStyle/>
          <a:p>
            <a:r>
              <a:rPr lang="en-GB" sz="3400" b="0" dirty="0"/>
              <a:t>Three Pillars - Main Areas of Activity</a:t>
            </a:r>
          </a:p>
        </p:txBody>
      </p:sp>
      <p:grpSp>
        <p:nvGrpSpPr>
          <p:cNvPr id="9" name="Group 8"/>
          <p:cNvGrpSpPr/>
          <p:nvPr/>
        </p:nvGrpSpPr>
        <p:grpSpPr>
          <a:xfrm>
            <a:off x="1245096" y="2996952"/>
            <a:ext cx="2057400" cy="3428561"/>
            <a:chOff x="1074440" y="2708920"/>
            <a:chExt cx="2057400" cy="3428561"/>
          </a:xfrm>
        </p:grpSpPr>
        <p:pic>
          <p:nvPicPr>
            <p:cNvPr id="12" name="Picture 9" descr="https://farm2.staticflickr.com/1337/4724007720_f130acbc07_z.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3372" y="4524496"/>
              <a:ext cx="1919536" cy="14689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1074440" y="2708920"/>
              <a:ext cx="2057400" cy="3428561"/>
            </a:xfrm>
            <a:prstGeom prst="roundRect">
              <a:avLst/>
            </a:prstGeom>
            <a:gradFill>
              <a:gsLst>
                <a:gs pos="86000">
                  <a:schemeClr val="accent5">
                    <a:lumMod val="20000"/>
                    <a:lumOff val="80000"/>
                    <a:alpha val="59000"/>
                  </a:schemeClr>
                </a:gs>
                <a:gs pos="0">
                  <a:schemeClr val="accent1">
                    <a:shade val="93000"/>
                    <a:satMod val="130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Safeguards</a:t>
              </a:r>
              <a:b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br>
              <a: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&amp;</a:t>
              </a:r>
              <a:b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br>
              <a: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Verification</a:t>
              </a:r>
            </a:p>
          </p:txBody>
        </p:sp>
      </p:grpSp>
      <p:grpSp>
        <p:nvGrpSpPr>
          <p:cNvPr id="10" name="Group 9"/>
          <p:cNvGrpSpPr/>
          <p:nvPr/>
        </p:nvGrpSpPr>
        <p:grpSpPr>
          <a:xfrm>
            <a:off x="3590528" y="2996952"/>
            <a:ext cx="1981200" cy="3456384"/>
            <a:chOff x="3419872" y="2708920"/>
            <a:chExt cx="1981200" cy="3456384"/>
          </a:xfrm>
        </p:grpSpPr>
        <p:pic>
          <p:nvPicPr>
            <p:cNvPr id="17" name="Picture 5" descr="C:\Users\cayolj\AppData\Local\Microsoft\Windows\Temporary Internet Files\Content.IE5\0WVT9MKD\MC900434729[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91880" y="4328120"/>
              <a:ext cx="1837184" cy="183718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3419872" y="2708920"/>
              <a:ext cx="1981200" cy="3456384"/>
            </a:xfrm>
            <a:prstGeom prst="roundRect">
              <a:avLst/>
            </a:prstGeom>
            <a:gradFill>
              <a:gsLst>
                <a:gs pos="86000">
                  <a:schemeClr val="accent5">
                    <a:lumMod val="60000"/>
                    <a:lumOff val="40000"/>
                    <a:alpha val="65000"/>
                  </a:schemeClr>
                </a:gs>
                <a:gs pos="0">
                  <a:schemeClr val="accent1">
                    <a:shade val="93000"/>
                    <a:satMod val="130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Safety </a:t>
              </a:r>
              <a:b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br>
              <a: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&amp;</a:t>
              </a:r>
              <a:b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br>
              <a:r>
                <a:rPr kumimoji="0" lang="en-GB"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Security</a:t>
              </a:r>
            </a:p>
          </p:txBody>
        </p:sp>
      </p:grpSp>
      <p:grpSp>
        <p:nvGrpSpPr>
          <p:cNvPr id="22" name="Group 21"/>
          <p:cNvGrpSpPr/>
          <p:nvPr/>
        </p:nvGrpSpPr>
        <p:grpSpPr>
          <a:xfrm>
            <a:off x="5894784" y="2996952"/>
            <a:ext cx="2133600" cy="3456384"/>
            <a:chOff x="5724128" y="2708920"/>
            <a:chExt cx="2133600" cy="3456384"/>
          </a:xfrm>
        </p:grpSpPr>
        <p:pic>
          <p:nvPicPr>
            <p:cNvPr id="20" name="Picture 6" descr="C:\Users\cayolj\AppData\Local\Microsoft\Windows\Temporary Internet Files\Content.IE5\H0396B2R\MC900237945[1].wm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04736" y="4496388"/>
              <a:ext cx="1942136" cy="1608248"/>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5724128" y="2708920"/>
              <a:ext cx="2133600" cy="3456384"/>
            </a:xfrm>
            <a:prstGeom prst="roundRect">
              <a:avLst/>
            </a:prstGeom>
            <a:gradFill>
              <a:gsLst>
                <a:gs pos="86000">
                  <a:schemeClr val="accent5">
                    <a:alpha val="69000"/>
                  </a:schemeClr>
                </a:gs>
                <a:gs pos="0">
                  <a:schemeClr val="accent1">
                    <a:shade val="93000"/>
                    <a:satMod val="130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Science </a:t>
              </a:r>
              <a:br>
                <a:rPr kumimoji="0" lang="en-GB"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br>
              <a:r>
                <a:rPr kumimoji="0" lang="en-GB"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&amp;</a:t>
              </a:r>
              <a:br>
                <a:rPr kumimoji="0" lang="en-GB"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br>
              <a:r>
                <a:rPr kumimoji="0" lang="en-GB"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Technology</a:t>
              </a:r>
            </a:p>
          </p:txBody>
        </p:sp>
      </p:grpSp>
      <p:sp>
        <p:nvSpPr>
          <p:cNvPr id="19" name="Slide Number Placeholder 4">
            <a:extLst>
              <a:ext uri="{FF2B5EF4-FFF2-40B4-BE49-F238E27FC236}">
                <a16:creationId xmlns:a16="http://schemas.microsoft.com/office/drawing/2014/main" id="{36C86FD9-CF81-4170-AED2-1AF7EC6DEDAE}"/>
              </a:ext>
            </a:extLst>
          </p:cNvPr>
          <p:cNvSpPr txBox="1">
            <a:spLocks noGrp="1"/>
          </p:cNvSpPr>
          <p:nvPr/>
        </p:nvSpPr>
        <p:spPr bwMode="auto">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99CCFF"/>
              </a:buClr>
              <a:buSzPct val="110000"/>
              <a:buChar char="•"/>
              <a:defRPr sz="3200">
                <a:solidFill>
                  <a:srgbClr val="FFFFCC"/>
                </a:solidFill>
                <a:latin typeface="Arial" panose="020B0604020202020204" pitchFamily="34" charset="0"/>
              </a:defRPr>
            </a:lvl1pPr>
            <a:lvl2pPr marL="742950" indent="-285750">
              <a:spcBef>
                <a:spcPct val="20000"/>
              </a:spcBef>
              <a:buClr>
                <a:srgbClr val="99CCFF"/>
              </a:buClr>
              <a:buSzPct val="110000"/>
              <a:buChar char="•"/>
              <a:defRPr sz="2800">
                <a:solidFill>
                  <a:srgbClr val="FFFFCC"/>
                </a:solidFill>
                <a:latin typeface="Arial" panose="020B0604020202020204" pitchFamily="34" charset="0"/>
              </a:defRPr>
            </a:lvl2pPr>
            <a:lvl3pPr marL="1143000" indent="-228600">
              <a:spcBef>
                <a:spcPct val="20000"/>
              </a:spcBef>
              <a:buClr>
                <a:srgbClr val="99CCFF"/>
              </a:buClr>
              <a:buSzPct val="110000"/>
              <a:buChar char="•"/>
              <a:defRPr sz="2400">
                <a:solidFill>
                  <a:srgbClr val="FFFFCC"/>
                </a:solidFill>
                <a:latin typeface="Arial" panose="020B0604020202020204" pitchFamily="34" charset="0"/>
              </a:defRPr>
            </a:lvl3pPr>
            <a:lvl4pPr marL="1600200" indent="-228600">
              <a:spcBef>
                <a:spcPct val="20000"/>
              </a:spcBef>
              <a:buClr>
                <a:srgbClr val="99CCFF"/>
              </a:buClr>
              <a:buSzPct val="110000"/>
              <a:buChar char="–"/>
              <a:defRPr sz="2000">
                <a:solidFill>
                  <a:srgbClr val="FFFFCC"/>
                </a:solidFill>
                <a:latin typeface="Arial" panose="020B0604020202020204" pitchFamily="34" charset="0"/>
              </a:defRPr>
            </a:lvl4pPr>
            <a:lvl5pPr marL="2057400" indent="-228600">
              <a:spcBef>
                <a:spcPct val="20000"/>
              </a:spcBef>
              <a:buClr>
                <a:srgbClr val="99CCFF"/>
              </a:buClr>
              <a:buSzPct val="110000"/>
              <a:buChar char="»"/>
              <a:defRPr sz="2000">
                <a:solidFill>
                  <a:srgbClr val="FFFFCC"/>
                </a:solidFill>
                <a:latin typeface="Arial" panose="020B0604020202020204" pitchFamily="34"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6BA977E-B455-4F84-8B0D-C4CD08B6729F}" type="slidenum">
              <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endParaRPr>
          </a:p>
        </p:txBody>
      </p:sp>
      <p:sp>
        <p:nvSpPr>
          <p:cNvPr id="24" name="Date Placeholder 3">
            <a:extLst>
              <a:ext uri="{FF2B5EF4-FFF2-40B4-BE49-F238E27FC236}">
                <a16:creationId xmlns:a16="http://schemas.microsoft.com/office/drawing/2014/main" id="{03499985-3202-4F26-ACA4-52B8309D8CAB}"/>
              </a:ext>
            </a:extLst>
          </p:cNvPr>
          <p:cNvSpPr txBox="1">
            <a:spLocks noGrp="1"/>
          </p:cNvSpPr>
          <p:nvPr/>
        </p:nvSpPr>
        <p:spPr bwMode="auto">
          <a:xfrm>
            <a:off x="7092950" y="6564313"/>
            <a:ext cx="18732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99CCFF"/>
              </a:buClr>
              <a:buSzPct val="110000"/>
              <a:buChar char="•"/>
              <a:defRPr sz="3200">
                <a:solidFill>
                  <a:srgbClr val="FFFFCC"/>
                </a:solidFill>
                <a:latin typeface="Arial" panose="020B0604020202020204" pitchFamily="34" charset="0"/>
              </a:defRPr>
            </a:lvl1pPr>
            <a:lvl2pPr marL="742950" indent="-285750">
              <a:spcBef>
                <a:spcPct val="20000"/>
              </a:spcBef>
              <a:buClr>
                <a:srgbClr val="99CCFF"/>
              </a:buClr>
              <a:buSzPct val="110000"/>
              <a:buChar char="•"/>
              <a:defRPr sz="2800">
                <a:solidFill>
                  <a:srgbClr val="FFFFCC"/>
                </a:solidFill>
                <a:latin typeface="Arial" panose="020B0604020202020204" pitchFamily="34" charset="0"/>
              </a:defRPr>
            </a:lvl2pPr>
            <a:lvl3pPr marL="1143000" indent="-228600">
              <a:spcBef>
                <a:spcPct val="20000"/>
              </a:spcBef>
              <a:buClr>
                <a:srgbClr val="99CCFF"/>
              </a:buClr>
              <a:buSzPct val="110000"/>
              <a:buChar char="•"/>
              <a:defRPr sz="2400">
                <a:solidFill>
                  <a:srgbClr val="FFFFCC"/>
                </a:solidFill>
                <a:latin typeface="Arial" panose="020B0604020202020204" pitchFamily="34" charset="0"/>
              </a:defRPr>
            </a:lvl3pPr>
            <a:lvl4pPr marL="1600200" indent="-228600">
              <a:spcBef>
                <a:spcPct val="20000"/>
              </a:spcBef>
              <a:buClr>
                <a:srgbClr val="99CCFF"/>
              </a:buClr>
              <a:buSzPct val="110000"/>
              <a:buChar char="–"/>
              <a:defRPr sz="2000">
                <a:solidFill>
                  <a:srgbClr val="FFFFCC"/>
                </a:solidFill>
                <a:latin typeface="Arial" panose="020B0604020202020204" pitchFamily="34" charset="0"/>
              </a:defRPr>
            </a:lvl4pPr>
            <a:lvl5pPr marL="2057400" indent="-228600">
              <a:spcBef>
                <a:spcPct val="20000"/>
              </a:spcBef>
              <a:buClr>
                <a:srgbClr val="99CCFF"/>
              </a:buClr>
              <a:buSzPct val="110000"/>
              <a:buChar char="»"/>
              <a:defRPr sz="2000">
                <a:solidFill>
                  <a:srgbClr val="FFFFCC"/>
                </a:solidFill>
                <a:latin typeface="Arial" panose="020B0604020202020204" pitchFamily="34"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rPr>
              <a:t>Contact: D.Ridikas@iaea.org</a:t>
            </a:r>
          </a:p>
        </p:txBody>
      </p:sp>
    </p:spTree>
    <p:extLst>
      <p:ext uri="{BB962C8B-B14F-4D97-AF65-F5344CB8AC3E}">
        <p14:creationId xmlns:p14="http://schemas.microsoft.com/office/powerpoint/2010/main" val="2129681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Common strategy</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6" name="Rectangle 5">
            <a:extLst>
              <a:ext uri="{FF2B5EF4-FFF2-40B4-BE49-F238E27FC236}">
                <a16:creationId xmlns:a16="http://schemas.microsoft.com/office/drawing/2014/main" id="{0934F6AA-BA8C-412E-86C9-673AAC4A9116}"/>
              </a:ext>
            </a:extLst>
          </p:cNvPr>
          <p:cNvSpPr/>
          <p:nvPr/>
        </p:nvSpPr>
        <p:spPr>
          <a:xfrm>
            <a:off x="467430" y="1412720"/>
            <a:ext cx="8209140" cy="2616101"/>
          </a:xfrm>
          <a:prstGeom prst="rect">
            <a:avLst/>
          </a:prstGeom>
        </p:spPr>
        <p:txBody>
          <a:bodyPr wrap="square">
            <a:spAutoFit/>
          </a:bodyPr>
          <a:lstStyle/>
          <a:p>
            <a:pPr marL="285750" indent="-285750" algn="l">
              <a:buFont typeface="Arial" panose="020B0604020202020204" pitchFamily="34" charset="0"/>
              <a:buChar char="•"/>
            </a:pPr>
            <a:r>
              <a:rPr lang="en-US" sz="2400" dirty="0">
                <a:solidFill>
                  <a:srgbClr val="000099"/>
                </a:solidFill>
              </a:rPr>
              <a:t>Measurement techniques</a:t>
            </a:r>
            <a:r>
              <a:rPr lang="en-GB" sz="2400" dirty="0">
                <a:solidFill>
                  <a:srgbClr val="000099"/>
                </a:solidFill>
              </a:rPr>
              <a:t> </a:t>
            </a:r>
          </a:p>
          <a:p>
            <a:pPr marL="1200150" lvl="2" indent="-285750" algn="l">
              <a:buFont typeface="Arial" panose="020B0604020202020204" pitchFamily="34" charset="0"/>
              <a:buChar char="•"/>
            </a:pPr>
            <a:endParaRPr lang="en-US" sz="2000" dirty="0">
              <a:solidFill>
                <a:srgbClr val="000099"/>
              </a:solidFill>
            </a:endParaRPr>
          </a:p>
          <a:p>
            <a:pPr marL="1200150" lvl="2" indent="-285750" algn="l">
              <a:buFont typeface="Arial" panose="020B0604020202020204" pitchFamily="34" charset="0"/>
              <a:buChar char="•"/>
            </a:pPr>
            <a:r>
              <a:rPr lang="en-US" sz="2000" dirty="0">
                <a:solidFill>
                  <a:srgbClr val="000099"/>
                </a:solidFill>
              </a:rPr>
              <a:t>Preference to non-destructive (small amount of collected material)</a:t>
            </a:r>
          </a:p>
          <a:p>
            <a:pPr marL="1200150" lvl="2" indent="-285750" algn="l">
              <a:buFont typeface="Arial" panose="020B0604020202020204" pitchFamily="34" charset="0"/>
              <a:buChar char="•"/>
            </a:pPr>
            <a:r>
              <a:rPr lang="en-US" sz="2000" dirty="0">
                <a:solidFill>
                  <a:srgbClr val="000099"/>
                </a:solidFill>
              </a:rPr>
              <a:t>Gravimetric (PM2.5 mass concentration)</a:t>
            </a:r>
            <a:endParaRPr lang="en-GB" sz="2000" dirty="0">
              <a:solidFill>
                <a:srgbClr val="000099"/>
              </a:solidFill>
            </a:endParaRPr>
          </a:p>
          <a:p>
            <a:pPr marL="1200150" lvl="2" indent="-285750" algn="l">
              <a:buFont typeface="Arial" panose="020B0604020202020204" pitchFamily="34" charset="0"/>
              <a:buChar char="•"/>
            </a:pPr>
            <a:r>
              <a:rPr lang="en-GB" sz="2000" dirty="0">
                <a:solidFill>
                  <a:srgbClr val="000099"/>
                </a:solidFill>
              </a:rPr>
              <a:t>Black carbon: reflectometry, </a:t>
            </a:r>
            <a:r>
              <a:rPr lang="en-GB" sz="2000" dirty="0" err="1">
                <a:solidFill>
                  <a:srgbClr val="000099"/>
                </a:solidFill>
              </a:rPr>
              <a:t>aethalometry</a:t>
            </a:r>
            <a:r>
              <a:rPr lang="en-GB" sz="2000" dirty="0">
                <a:solidFill>
                  <a:srgbClr val="000099"/>
                </a:solidFill>
              </a:rPr>
              <a:t> (MABI)</a:t>
            </a:r>
          </a:p>
          <a:p>
            <a:pPr marL="1200150" lvl="2" indent="-285750" algn="l">
              <a:buFont typeface="Arial" panose="020B0604020202020204" pitchFamily="34" charset="0"/>
              <a:buChar char="•"/>
            </a:pPr>
            <a:r>
              <a:rPr lang="en-GB" sz="2000" dirty="0">
                <a:solidFill>
                  <a:srgbClr val="000099"/>
                </a:solidFill>
              </a:rPr>
              <a:t>Elemental (PIXE, PIGE, XRF)</a:t>
            </a:r>
          </a:p>
          <a:p>
            <a:pPr marL="1200150" lvl="2" indent="-285750" algn="l">
              <a:buFont typeface="Arial" panose="020B0604020202020204" pitchFamily="34" charset="0"/>
              <a:buChar char="•"/>
            </a:pPr>
            <a:r>
              <a:rPr lang="en-GB" sz="2000" dirty="0">
                <a:solidFill>
                  <a:srgbClr val="000099"/>
                </a:solidFill>
              </a:rPr>
              <a:t>Ion chromatography (IC) for NO</a:t>
            </a:r>
            <a:r>
              <a:rPr lang="en-GB" sz="2000" baseline="-25000" dirty="0">
                <a:solidFill>
                  <a:srgbClr val="000099"/>
                </a:solidFill>
              </a:rPr>
              <a:t>x</a:t>
            </a:r>
            <a:r>
              <a:rPr lang="en-GB" sz="2000" dirty="0">
                <a:solidFill>
                  <a:srgbClr val="000099"/>
                </a:solidFill>
              </a:rPr>
              <a:t>, </a:t>
            </a:r>
            <a:r>
              <a:rPr lang="en-GB" sz="2000" dirty="0" err="1">
                <a:solidFill>
                  <a:srgbClr val="000099"/>
                </a:solidFill>
              </a:rPr>
              <a:t>SO</a:t>
            </a:r>
            <a:r>
              <a:rPr lang="en-GB" sz="2000" baseline="-25000" dirty="0" err="1">
                <a:solidFill>
                  <a:srgbClr val="000099"/>
                </a:solidFill>
              </a:rPr>
              <a:t>x</a:t>
            </a:r>
            <a:r>
              <a:rPr lang="en-GB" sz="2000" dirty="0">
                <a:solidFill>
                  <a:srgbClr val="000099"/>
                </a:solidFill>
              </a:rPr>
              <a:t>, NH</a:t>
            </a:r>
            <a:r>
              <a:rPr lang="en-GB" sz="2000" baseline="-25000" dirty="0">
                <a:solidFill>
                  <a:srgbClr val="000099"/>
                </a:solidFill>
              </a:rPr>
              <a:t>4</a:t>
            </a:r>
            <a:r>
              <a:rPr lang="en-GB" sz="2000" dirty="0">
                <a:solidFill>
                  <a:srgbClr val="000099"/>
                </a:solidFill>
              </a:rPr>
              <a:t>, etc) </a:t>
            </a:r>
          </a:p>
        </p:txBody>
      </p:sp>
      <p:sp>
        <p:nvSpPr>
          <p:cNvPr id="5" name="Slide Number">
            <a:extLst>
              <a:ext uri="{FF2B5EF4-FFF2-40B4-BE49-F238E27FC236}">
                <a16:creationId xmlns:a16="http://schemas.microsoft.com/office/drawing/2014/main" id="{80AF88EA-4270-4CEF-9283-3CCE8F5CEEFD}"/>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40</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4018707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Interpretation of results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6" name="Rectangle 5">
            <a:extLst>
              <a:ext uri="{FF2B5EF4-FFF2-40B4-BE49-F238E27FC236}">
                <a16:creationId xmlns:a16="http://schemas.microsoft.com/office/drawing/2014/main" id="{0934F6AA-BA8C-412E-86C9-673AAC4A9116}"/>
              </a:ext>
            </a:extLst>
          </p:cNvPr>
          <p:cNvSpPr/>
          <p:nvPr/>
        </p:nvSpPr>
        <p:spPr>
          <a:xfrm>
            <a:off x="467430" y="1412720"/>
            <a:ext cx="8209140" cy="1384995"/>
          </a:xfrm>
          <a:prstGeom prst="rect">
            <a:avLst/>
          </a:prstGeom>
        </p:spPr>
        <p:txBody>
          <a:bodyPr wrap="square">
            <a:spAutoFit/>
          </a:bodyPr>
          <a:lstStyle/>
          <a:p>
            <a:pPr marL="285750" indent="-285750" algn="l">
              <a:buFont typeface="Arial" panose="020B0604020202020204" pitchFamily="34" charset="0"/>
              <a:buChar char="•"/>
            </a:pPr>
            <a:r>
              <a:rPr lang="en-US" sz="2400" dirty="0">
                <a:solidFill>
                  <a:srgbClr val="000099"/>
                </a:solidFill>
              </a:rPr>
              <a:t>Source apportionment</a:t>
            </a:r>
            <a:endParaRPr lang="en-GB" sz="2400" dirty="0">
              <a:solidFill>
                <a:srgbClr val="000099"/>
              </a:solidFill>
            </a:endParaRPr>
          </a:p>
          <a:p>
            <a:pPr marL="1200150" lvl="2" indent="-285750" algn="l">
              <a:buFont typeface="Arial" panose="020B0604020202020204" pitchFamily="34" charset="0"/>
              <a:buChar char="•"/>
            </a:pPr>
            <a:endParaRPr lang="en-US" sz="2000" dirty="0">
              <a:solidFill>
                <a:srgbClr val="000099"/>
              </a:solidFill>
            </a:endParaRPr>
          </a:p>
          <a:p>
            <a:pPr marL="1200150" lvl="2" indent="-285750" algn="l">
              <a:buFont typeface="Arial" panose="020B0604020202020204" pitchFamily="34" charset="0"/>
              <a:buChar char="•"/>
            </a:pPr>
            <a:r>
              <a:rPr lang="en-US" sz="2000" dirty="0">
                <a:solidFill>
                  <a:srgbClr val="000099"/>
                </a:solidFill>
              </a:rPr>
              <a:t>Receptor models </a:t>
            </a:r>
          </a:p>
          <a:p>
            <a:pPr marL="1200150" lvl="2" indent="-285750" algn="l">
              <a:buFont typeface="Arial" panose="020B0604020202020204" pitchFamily="34" charset="0"/>
              <a:buChar char="•"/>
            </a:pPr>
            <a:r>
              <a:rPr lang="en-US" sz="2000" dirty="0">
                <a:solidFill>
                  <a:srgbClr val="000099"/>
                </a:solidFill>
              </a:rPr>
              <a:t>Positive Matrix Factorization (EPA PMF5)</a:t>
            </a:r>
            <a:endParaRPr lang="en-GB" sz="2000" dirty="0">
              <a:solidFill>
                <a:srgbClr val="000099"/>
              </a:solidFill>
            </a:endParaRPr>
          </a:p>
        </p:txBody>
      </p:sp>
      <p:sp>
        <p:nvSpPr>
          <p:cNvPr id="5" name="Rectangle 4">
            <a:extLst>
              <a:ext uri="{FF2B5EF4-FFF2-40B4-BE49-F238E27FC236}">
                <a16:creationId xmlns:a16="http://schemas.microsoft.com/office/drawing/2014/main" id="{66C0BAED-4DC1-4D79-B437-4942333FA5F5}"/>
              </a:ext>
            </a:extLst>
          </p:cNvPr>
          <p:cNvSpPr/>
          <p:nvPr/>
        </p:nvSpPr>
        <p:spPr>
          <a:xfrm>
            <a:off x="491623" y="3041997"/>
            <a:ext cx="8209140" cy="1692771"/>
          </a:xfrm>
          <a:prstGeom prst="rect">
            <a:avLst/>
          </a:prstGeom>
        </p:spPr>
        <p:txBody>
          <a:bodyPr wrap="square">
            <a:spAutoFit/>
          </a:bodyPr>
          <a:lstStyle/>
          <a:p>
            <a:pPr marL="285750" indent="-285750" algn="l">
              <a:buFont typeface="Arial" panose="020B0604020202020204" pitchFamily="34" charset="0"/>
              <a:buChar char="•"/>
            </a:pPr>
            <a:r>
              <a:rPr lang="en-US" sz="2400" dirty="0">
                <a:solidFill>
                  <a:srgbClr val="000099"/>
                </a:solidFill>
              </a:rPr>
              <a:t>Transboundary transport</a:t>
            </a:r>
            <a:endParaRPr lang="en-GB" sz="2400" dirty="0">
              <a:solidFill>
                <a:srgbClr val="000099"/>
              </a:solidFill>
            </a:endParaRPr>
          </a:p>
          <a:p>
            <a:pPr marL="1200150" lvl="2" indent="-285750" algn="l">
              <a:buFont typeface="Arial" panose="020B0604020202020204" pitchFamily="34" charset="0"/>
              <a:buChar char="•"/>
            </a:pPr>
            <a:endParaRPr lang="en-US" sz="2000" dirty="0">
              <a:solidFill>
                <a:srgbClr val="000099"/>
              </a:solidFill>
            </a:endParaRPr>
          </a:p>
          <a:p>
            <a:pPr marL="1200150" lvl="2" indent="-285750" algn="l">
              <a:buFont typeface="Arial" panose="020B0604020202020204" pitchFamily="34" charset="0"/>
              <a:buChar char="•"/>
            </a:pPr>
            <a:r>
              <a:rPr lang="en-US" sz="2000" dirty="0">
                <a:solidFill>
                  <a:srgbClr val="000099"/>
                </a:solidFill>
              </a:rPr>
              <a:t>Back trajectories </a:t>
            </a:r>
          </a:p>
          <a:p>
            <a:pPr marL="1200150" lvl="2" indent="-285750" algn="l">
              <a:buFont typeface="Arial" panose="020B0604020202020204" pitchFamily="34" charset="0"/>
              <a:buChar char="•"/>
            </a:pPr>
            <a:r>
              <a:rPr lang="en-GB" sz="2000" dirty="0">
                <a:solidFill>
                  <a:srgbClr val="000099"/>
                </a:solidFill>
              </a:rPr>
              <a:t>GNU (free software) tool OPENAIR on R platform (www.r-project.org/)</a:t>
            </a:r>
          </a:p>
        </p:txBody>
      </p:sp>
      <p:sp>
        <p:nvSpPr>
          <p:cNvPr id="7" name="Slide Number">
            <a:extLst>
              <a:ext uri="{FF2B5EF4-FFF2-40B4-BE49-F238E27FC236}">
                <a16:creationId xmlns:a16="http://schemas.microsoft.com/office/drawing/2014/main" id="{6D4544BA-F43A-468A-8F00-0FB064EBF46B}"/>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41</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537814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1" y="836640"/>
            <a:ext cx="9144000" cy="4449280"/>
          </a:xfrm>
          <a:prstGeom prst="rect">
            <a:avLst/>
          </a:prstGeom>
        </p:spPr>
      </p:pic>
      <p:sp>
        <p:nvSpPr>
          <p:cNvPr id="3" name="TextBox 2"/>
          <p:cNvSpPr txBox="1"/>
          <p:nvPr/>
        </p:nvSpPr>
        <p:spPr>
          <a:xfrm>
            <a:off x="251400" y="188640"/>
            <a:ext cx="88926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eaLnBrk="0" hangingPunct="0">
              <a:defRPr sz="2600" b="1">
                <a:solidFill>
                  <a:schemeClr val="tx2"/>
                </a:solidFill>
                <a:ea typeface="+mj-ea"/>
                <a:cs typeface="+mj-cs"/>
              </a:defRPr>
            </a:lvl1pPr>
            <a:lvl2pPr algn="l" eaLnBrk="0" hangingPunct="0">
              <a:defRPr sz="4200">
                <a:solidFill>
                  <a:schemeClr val="tx2"/>
                </a:solidFill>
                <a:latin typeface="Arial" charset="0"/>
              </a:defRPr>
            </a:lvl2pPr>
            <a:lvl3pPr algn="l" eaLnBrk="0" hangingPunct="0">
              <a:defRPr sz="4200">
                <a:solidFill>
                  <a:schemeClr val="tx2"/>
                </a:solidFill>
                <a:latin typeface="Arial" charset="0"/>
              </a:defRPr>
            </a:lvl3pPr>
            <a:lvl4pPr algn="l" eaLnBrk="0" hangingPunct="0">
              <a:defRPr sz="4200">
                <a:solidFill>
                  <a:schemeClr val="tx2"/>
                </a:solidFill>
                <a:latin typeface="Arial" charset="0"/>
              </a:defRPr>
            </a:lvl4pPr>
            <a:lvl5pPr algn="l" eaLnBrk="0" hangingPunct="0">
              <a:defRPr sz="4200">
                <a:solidFill>
                  <a:schemeClr val="tx2"/>
                </a:solidFill>
                <a:latin typeface="Arial" charset="0"/>
              </a:defRPr>
            </a:lvl5pPr>
            <a:lvl6pPr marL="457200" fontAlgn="base">
              <a:spcBef>
                <a:spcPct val="0"/>
              </a:spcBef>
              <a:spcAft>
                <a:spcPct val="0"/>
              </a:spcAft>
              <a:defRPr sz="4200">
                <a:solidFill>
                  <a:schemeClr val="tx2"/>
                </a:solidFill>
                <a:latin typeface="Arial" charset="0"/>
              </a:defRPr>
            </a:lvl6pPr>
            <a:lvl7pPr marL="914400" fontAlgn="base">
              <a:spcBef>
                <a:spcPct val="0"/>
              </a:spcBef>
              <a:spcAft>
                <a:spcPct val="0"/>
              </a:spcAft>
              <a:defRPr sz="4200">
                <a:solidFill>
                  <a:schemeClr val="tx2"/>
                </a:solidFill>
                <a:latin typeface="Arial" charset="0"/>
              </a:defRPr>
            </a:lvl7pPr>
            <a:lvl8pPr marL="1371600" fontAlgn="base">
              <a:spcBef>
                <a:spcPct val="0"/>
              </a:spcBef>
              <a:spcAft>
                <a:spcPct val="0"/>
              </a:spcAft>
              <a:defRPr sz="4200">
                <a:solidFill>
                  <a:schemeClr val="tx2"/>
                </a:solidFill>
                <a:latin typeface="Arial" charset="0"/>
              </a:defRPr>
            </a:lvl8pPr>
            <a:lvl9pPr marL="1828800" fontAlgn="base">
              <a:spcBef>
                <a:spcPct val="0"/>
              </a:spcBef>
              <a:spcAft>
                <a:spcPct val="0"/>
              </a:spcAft>
              <a:defRPr sz="4200">
                <a:solidFill>
                  <a:schemeClr val="tx2"/>
                </a:solidFill>
                <a:latin typeface="Arial" charset="0"/>
              </a:defRPr>
            </a:lvl9pPr>
          </a:lstStyle>
          <a:p>
            <a:r>
              <a:rPr lang="en-AU" sz="2400" dirty="0"/>
              <a:t>RCA Fine PM2.5 Mass by Country 2001-14</a:t>
            </a:r>
          </a:p>
        </p:txBody>
      </p:sp>
      <p:cxnSp>
        <p:nvCxnSpPr>
          <p:cNvPr id="5" name="Straight Connector 4"/>
          <p:cNvCxnSpPr/>
          <p:nvPr/>
        </p:nvCxnSpPr>
        <p:spPr>
          <a:xfrm>
            <a:off x="1034083" y="4259188"/>
            <a:ext cx="7920880" cy="0"/>
          </a:xfrm>
          <a:prstGeom prst="line">
            <a:avLst/>
          </a:prstGeom>
          <a:ln w="3175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7480" y="5445280"/>
            <a:ext cx="7839347" cy="707886"/>
          </a:xfrm>
          <a:prstGeom prst="rect">
            <a:avLst/>
          </a:prstGeom>
          <a:noFill/>
        </p:spPr>
        <p:txBody>
          <a:bodyPr wrap="square" rtlCol="0">
            <a:spAutoFit/>
          </a:bodyPr>
          <a:lstStyle/>
          <a:p>
            <a:r>
              <a:rPr lang="en-AU" sz="2000" b="1" dirty="0">
                <a:solidFill>
                  <a:srgbClr val="3333FF"/>
                </a:solidFill>
                <a:latin typeface="Comic Sans MS" pitchFamily="66" charset="0"/>
              </a:rPr>
              <a:t>US EPA PM2.5 goals – 12 µg/m</a:t>
            </a:r>
            <a:r>
              <a:rPr lang="en-AU" sz="2000" b="1" baseline="30000" dirty="0">
                <a:solidFill>
                  <a:srgbClr val="3333FF"/>
                </a:solidFill>
                <a:latin typeface="Comic Sans MS" pitchFamily="66" charset="0"/>
              </a:rPr>
              <a:t>3</a:t>
            </a:r>
            <a:r>
              <a:rPr lang="en-AU" sz="2000" b="1" dirty="0">
                <a:solidFill>
                  <a:srgbClr val="3333FF"/>
                </a:solidFill>
                <a:latin typeface="Comic Sans MS" pitchFamily="66" charset="0"/>
              </a:rPr>
              <a:t> annual average (grey line)</a:t>
            </a:r>
          </a:p>
          <a:p>
            <a:r>
              <a:rPr lang="en-AU" sz="2000" b="1" dirty="0">
                <a:solidFill>
                  <a:srgbClr val="3333FF"/>
                </a:solidFill>
                <a:latin typeface="Comic Sans MS" pitchFamily="66" charset="0"/>
              </a:rPr>
              <a:t>			– 35 µg/m</a:t>
            </a:r>
            <a:r>
              <a:rPr lang="en-AU" sz="2000" b="1" baseline="30000" dirty="0">
                <a:solidFill>
                  <a:srgbClr val="3333FF"/>
                </a:solidFill>
                <a:latin typeface="Comic Sans MS" pitchFamily="66" charset="0"/>
              </a:rPr>
              <a:t>3</a:t>
            </a:r>
            <a:r>
              <a:rPr lang="en-AU" sz="2000" b="1" dirty="0">
                <a:solidFill>
                  <a:srgbClr val="3333FF"/>
                </a:solidFill>
                <a:latin typeface="Comic Sans MS" pitchFamily="66" charset="0"/>
              </a:rPr>
              <a:t> 24 hr max (red line)</a:t>
            </a:r>
          </a:p>
        </p:txBody>
      </p:sp>
      <p:cxnSp>
        <p:nvCxnSpPr>
          <p:cNvPr id="8" name="Straight Connector 7"/>
          <p:cNvCxnSpPr/>
          <p:nvPr/>
        </p:nvCxnSpPr>
        <p:spPr>
          <a:xfrm>
            <a:off x="1074848" y="3870573"/>
            <a:ext cx="7920880" cy="0"/>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94C61C3-8BF8-4B16-BB9F-FCE598325D1F}"/>
              </a:ext>
            </a:extLst>
          </p:cNvPr>
          <p:cNvSpPr/>
          <p:nvPr/>
        </p:nvSpPr>
        <p:spPr>
          <a:xfrm>
            <a:off x="251400" y="6501622"/>
            <a:ext cx="8465116" cy="307777"/>
          </a:xfrm>
          <a:prstGeom prst="rect">
            <a:avLst/>
          </a:prstGeom>
        </p:spPr>
        <p:txBody>
          <a:bodyPr wrap="square">
            <a:spAutoFit/>
          </a:bodyPr>
          <a:lstStyle/>
          <a:p>
            <a:r>
              <a:rPr lang="en-US" sz="1400" dirty="0">
                <a:solidFill>
                  <a:srgbClr val="000099"/>
                </a:solidFill>
              </a:rPr>
              <a:t>Dr  David Cohen, Technical Workshop RAS0076, Vienna, 2016</a:t>
            </a:r>
            <a:endParaRPr lang="en-GB" sz="1400" dirty="0"/>
          </a:p>
        </p:txBody>
      </p:sp>
      <p:sp>
        <p:nvSpPr>
          <p:cNvPr id="10" name="Slide Number">
            <a:extLst>
              <a:ext uri="{FF2B5EF4-FFF2-40B4-BE49-F238E27FC236}">
                <a16:creationId xmlns:a16="http://schemas.microsoft.com/office/drawing/2014/main" id="{E10B2573-EF30-414B-9C47-80A71FEEF53D}"/>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42</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3730742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420" y="0"/>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eaLnBrk="0" hangingPunct="0">
              <a:defRPr sz="2600" b="1">
                <a:solidFill>
                  <a:schemeClr val="tx2"/>
                </a:solidFill>
                <a:ea typeface="+mj-ea"/>
                <a:cs typeface="+mj-cs"/>
              </a:defRPr>
            </a:lvl1pPr>
            <a:lvl2pPr algn="l" eaLnBrk="0" hangingPunct="0">
              <a:defRPr sz="4200">
                <a:solidFill>
                  <a:schemeClr val="tx2"/>
                </a:solidFill>
                <a:latin typeface="Arial" charset="0"/>
              </a:defRPr>
            </a:lvl2pPr>
            <a:lvl3pPr algn="l" eaLnBrk="0" hangingPunct="0">
              <a:defRPr sz="4200">
                <a:solidFill>
                  <a:schemeClr val="tx2"/>
                </a:solidFill>
                <a:latin typeface="Arial" charset="0"/>
              </a:defRPr>
            </a:lvl3pPr>
            <a:lvl4pPr algn="l" eaLnBrk="0" hangingPunct="0">
              <a:defRPr sz="4200">
                <a:solidFill>
                  <a:schemeClr val="tx2"/>
                </a:solidFill>
                <a:latin typeface="Arial" charset="0"/>
              </a:defRPr>
            </a:lvl4pPr>
            <a:lvl5pPr algn="l" eaLnBrk="0" hangingPunct="0">
              <a:defRPr sz="4200">
                <a:solidFill>
                  <a:schemeClr val="tx2"/>
                </a:solidFill>
                <a:latin typeface="Arial" charset="0"/>
              </a:defRPr>
            </a:lvl5pPr>
            <a:lvl6pPr marL="457200" fontAlgn="base">
              <a:spcBef>
                <a:spcPct val="0"/>
              </a:spcBef>
              <a:spcAft>
                <a:spcPct val="0"/>
              </a:spcAft>
              <a:defRPr sz="4200">
                <a:solidFill>
                  <a:schemeClr val="tx2"/>
                </a:solidFill>
                <a:latin typeface="Arial" charset="0"/>
              </a:defRPr>
            </a:lvl6pPr>
            <a:lvl7pPr marL="914400" fontAlgn="base">
              <a:spcBef>
                <a:spcPct val="0"/>
              </a:spcBef>
              <a:spcAft>
                <a:spcPct val="0"/>
              </a:spcAft>
              <a:defRPr sz="4200">
                <a:solidFill>
                  <a:schemeClr val="tx2"/>
                </a:solidFill>
                <a:latin typeface="Arial" charset="0"/>
              </a:defRPr>
            </a:lvl7pPr>
            <a:lvl8pPr marL="1371600" fontAlgn="base">
              <a:spcBef>
                <a:spcPct val="0"/>
              </a:spcBef>
              <a:spcAft>
                <a:spcPct val="0"/>
              </a:spcAft>
              <a:defRPr sz="4200">
                <a:solidFill>
                  <a:schemeClr val="tx2"/>
                </a:solidFill>
                <a:latin typeface="Arial" charset="0"/>
              </a:defRPr>
            </a:lvl8pPr>
            <a:lvl9pPr marL="1828800" fontAlgn="base">
              <a:spcBef>
                <a:spcPct val="0"/>
              </a:spcBef>
              <a:spcAft>
                <a:spcPct val="0"/>
              </a:spcAft>
              <a:defRPr sz="4200">
                <a:solidFill>
                  <a:schemeClr val="tx2"/>
                </a:solidFill>
                <a:latin typeface="Arial" charset="0"/>
              </a:defRPr>
            </a:lvl9pPr>
          </a:lstStyle>
          <a:p>
            <a:r>
              <a:rPr lang="en-AU" sz="2400" dirty="0"/>
              <a:t>RCA Fine PM2.5 Sulfate by Country 2001-14</a:t>
            </a:r>
          </a:p>
        </p:txBody>
      </p:sp>
      <p:sp>
        <p:nvSpPr>
          <p:cNvPr id="7" name="TextBox 6"/>
          <p:cNvSpPr txBox="1"/>
          <p:nvPr/>
        </p:nvSpPr>
        <p:spPr>
          <a:xfrm>
            <a:off x="1115614" y="5517232"/>
            <a:ext cx="7839347" cy="707886"/>
          </a:xfrm>
          <a:prstGeom prst="rect">
            <a:avLst/>
          </a:prstGeom>
          <a:noFill/>
        </p:spPr>
        <p:txBody>
          <a:bodyPr wrap="square" rtlCol="0">
            <a:spAutoFit/>
          </a:bodyPr>
          <a:lstStyle/>
          <a:p>
            <a:r>
              <a:rPr lang="en-AU" sz="2000" b="1" dirty="0">
                <a:solidFill>
                  <a:srgbClr val="3333FF"/>
                </a:solidFill>
                <a:latin typeface="Comic Sans MS" pitchFamily="66" charset="0"/>
              </a:rPr>
              <a:t>Clearly China, Malaysia, Mongolia and Vietnam have fine sulfate problems.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6712"/>
            <a:ext cx="9144000" cy="4449280"/>
          </a:xfrm>
          <a:prstGeom prst="rect">
            <a:avLst/>
          </a:prstGeom>
        </p:spPr>
      </p:pic>
      <p:sp>
        <p:nvSpPr>
          <p:cNvPr id="5" name="Rectangle 4">
            <a:extLst>
              <a:ext uri="{FF2B5EF4-FFF2-40B4-BE49-F238E27FC236}">
                <a16:creationId xmlns:a16="http://schemas.microsoft.com/office/drawing/2014/main" id="{3FD6C56F-8609-4348-9442-FC9E5DCD103D}"/>
              </a:ext>
            </a:extLst>
          </p:cNvPr>
          <p:cNvSpPr/>
          <p:nvPr/>
        </p:nvSpPr>
        <p:spPr>
          <a:xfrm>
            <a:off x="251400" y="6501622"/>
            <a:ext cx="8465116" cy="307777"/>
          </a:xfrm>
          <a:prstGeom prst="rect">
            <a:avLst/>
          </a:prstGeom>
        </p:spPr>
        <p:txBody>
          <a:bodyPr wrap="square">
            <a:spAutoFit/>
          </a:bodyPr>
          <a:lstStyle/>
          <a:p>
            <a:r>
              <a:rPr lang="en-US" sz="1400" dirty="0">
                <a:solidFill>
                  <a:srgbClr val="000099"/>
                </a:solidFill>
              </a:rPr>
              <a:t>Dr  David Cohen, Technical Workshop RAS0076, Vienna, 2016</a:t>
            </a:r>
            <a:endParaRPr lang="en-GB" sz="1400" dirty="0"/>
          </a:p>
        </p:txBody>
      </p:sp>
      <p:sp>
        <p:nvSpPr>
          <p:cNvPr id="6" name="Slide Number">
            <a:extLst>
              <a:ext uri="{FF2B5EF4-FFF2-40B4-BE49-F238E27FC236}">
                <a16:creationId xmlns:a16="http://schemas.microsoft.com/office/drawing/2014/main" id="{79100FF6-2E45-441D-B0F6-B56C48E2A758}"/>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43</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4166950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00" y="125955"/>
            <a:ext cx="885698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eaLnBrk="0" hangingPunct="0">
              <a:defRPr sz="2600" b="1">
                <a:solidFill>
                  <a:schemeClr val="tx2"/>
                </a:solidFill>
                <a:ea typeface="+mj-ea"/>
                <a:cs typeface="+mj-cs"/>
              </a:defRPr>
            </a:lvl1pPr>
            <a:lvl2pPr algn="l" eaLnBrk="0" hangingPunct="0">
              <a:defRPr sz="4200">
                <a:solidFill>
                  <a:schemeClr val="tx2"/>
                </a:solidFill>
                <a:latin typeface="Arial" charset="0"/>
              </a:defRPr>
            </a:lvl2pPr>
            <a:lvl3pPr algn="l" eaLnBrk="0" hangingPunct="0">
              <a:defRPr sz="4200">
                <a:solidFill>
                  <a:schemeClr val="tx2"/>
                </a:solidFill>
                <a:latin typeface="Arial" charset="0"/>
              </a:defRPr>
            </a:lvl3pPr>
            <a:lvl4pPr algn="l" eaLnBrk="0" hangingPunct="0">
              <a:defRPr sz="4200">
                <a:solidFill>
                  <a:schemeClr val="tx2"/>
                </a:solidFill>
                <a:latin typeface="Arial" charset="0"/>
              </a:defRPr>
            </a:lvl4pPr>
            <a:lvl5pPr algn="l" eaLnBrk="0" hangingPunct="0">
              <a:defRPr sz="4200">
                <a:solidFill>
                  <a:schemeClr val="tx2"/>
                </a:solidFill>
                <a:latin typeface="Arial" charset="0"/>
              </a:defRPr>
            </a:lvl5pPr>
            <a:lvl6pPr marL="457200" fontAlgn="base">
              <a:spcBef>
                <a:spcPct val="0"/>
              </a:spcBef>
              <a:spcAft>
                <a:spcPct val="0"/>
              </a:spcAft>
              <a:defRPr sz="4200">
                <a:solidFill>
                  <a:schemeClr val="tx2"/>
                </a:solidFill>
                <a:latin typeface="Arial" charset="0"/>
              </a:defRPr>
            </a:lvl6pPr>
            <a:lvl7pPr marL="914400" fontAlgn="base">
              <a:spcBef>
                <a:spcPct val="0"/>
              </a:spcBef>
              <a:spcAft>
                <a:spcPct val="0"/>
              </a:spcAft>
              <a:defRPr sz="4200">
                <a:solidFill>
                  <a:schemeClr val="tx2"/>
                </a:solidFill>
                <a:latin typeface="Arial" charset="0"/>
              </a:defRPr>
            </a:lvl7pPr>
            <a:lvl8pPr marL="1371600" fontAlgn="base">
              <a:spcBef>
                <a:spcPct val="0"/>
              </a:spcBef>
              <a:spcAft>
                <a:spcPct val="0"/>
              </a:spcAft>
              <a:defRPr sz="4200">
                <a:solidFill>
                  <a:schemeClr val="tx2"/>
                </a:solidFill>
                <a:latin typeface="Arial" charset="0"/>
              </a:defRPr>
            </a:lvl8pPr>
            <a:lvl9pPr marL="1828800" fontAlgn="base">
              <a:spcBef>
                <a:spcPct val="0"/>
              </a:spcBef>
              <a:spcAft>
                <a:spcPct val="0"/>
              </a:spcAft>
              <a:defRPr sz="4200">
                <a:solidFill>
                  <a:schemeClr val="tx2"/>
                </a:solidFill>
                <a:latin typeface="Arial" charset="0"/>
              </a:defRPr>
            </a:lvl9pPr>
          </a:lstStyle>
          <a:p>
            <a:r>
              <a:rPr lang="en-AU" sz="2400" dirty="0"/>
              <a:t>RCA Fine PM2.5 Black Carbon by Country 2001-14</a:t>
            </a:r>
          </a:p>
        </p:txBody>
      </p:sp>
      <p:sp>
        <p:nvSpPr>
          <p:cNvPr id="7" name="TextBox 6"/>
          <p:cNvSpPr txBox="1"/>
          <p:nvPr/>
        </p:nvSpPr>
        <p:spPr>
          <a:xfrm>
            <a:off x="539553" y="5622734"/>
            <a:ext cx="8415410" cy="707886"/>
          </a:xfrm>
          <a:prstGeom prst="rect">
            <a:avLst/>
          </a:prstGeom>
          <a:noFill/>
        </p:spPr>
        <p:txBody>
          <a:bodyPr wrap="square" rtlCol="0">
            <a:spAutoFit/>
          </a:bodyPr>
          <a:lstStyle/>
          <a:p>
            <a:r>
              <a:rPr lang="en-AU" sz="2000" b="1" dirty="0">
                <a:solidFill>
                  <a:srgbClr val="3333FF"/>
                </a:solidFill>
                <a:latin typeface="Comic Sans MS" pitchFamily="66" charset="0"/>
              </a:rPr>
              <a:t>Clearly Bangladesh, India, Mongolia, Philippines and Sri Lanka have black carbon problems.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0156"/>
            <a:ext cx="9144000" cy="4449280"/>
          </a:xfrm>
          <a:prstGeom prst="rect">
            <a:avLst/>
          </a:prstGeom>
        </p:spPr>
      </p:pic>
      <p:sp>
        <p:nvSpPr>
          <p:cNvPr id="5" name="Rectangle 4">
            <a:extLst>
              <a:ext uri="{FF2B5EF4-FFF2-40B4-BE49-F238E27FC236}">
                <a16:creationId xmlns:a16="http://schemas.microsoft.com/office/drawing/2014/main" id="{BE4E4C1C-1605-4ED3-9221-AC03E5B5FC1F}"/>
              </a:ext>
            </a:extLst>
          </p:cNvPr>
          <p:cNvSpPr/>
          <p:nvPr/>
        </p:nvSpPr>
        <p:spPr>
          <a:xfrm>
            <a:off x="251400" y="6501622"/>
            <a:ext cx="8465116" cy="307777"/>
          </a:xfrm>
          <a:prstGeom prst="rect">
            <a:avLst/>
          </a:prstGeom>
        </p:spPr>
        <p:txBody>
          <a:bodyPr wrap="square">
            <a:spAutoFit/>
          </a:bodyPr>
          <a:lstStyle/>
          <a:p>
            <a:r>
              <a:rPr lang="en-US" sz="1400" dirty="0">
                <a:solidFill>
                  <a:srgbClr val="000099"/>
                </a:solidFill>
              </a:rPr>
              <a:t>Dr  David Cohen, Technical Workshop RAS0076, Vienna, 2016</a:t>
            </a:r>
            <a:endParaRPr lang="en-GB" sz="1400" dirty="0"/>
          </a:p>
        </p:txBody>
      </p:sp>
      <p:sp>
        <p:nvSpPr>
          <p:cNvPr id="6" name="Slide Number">
            <a:extLst>
              <a:ext uri="{FF2B5EF4-FFF2-40B4-BE49-F238E27FC236}">
                <a16:creationId xmlns:a16="http://schemas.microsoft.com/office/drawing/2014/main" id="{7345A298-EE1A-427D-A44A-2CADFD1D9F0E}"/>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44</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57697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260560"/>
            <a:ext cx="8353865" cy="576290"/>
          </a:xfrm>
        </p:spPr>
        <p:txBody>
          <a:bodyPr/>
          <a:lstStyle/>
          <a:p>
            <a:r>
              <a:rPr lang="en-US" sz="2600" b="1" dirty="0">
                <a:latin typeface="Verdana" pitchFamily="34" charset="0"/>
              </a:rPr>
              <a:t>RCA: Main findings and results</a:t>
            </a:r>
          </a:p>
        </p:txBody>
      </p:sp>
      <p:pic>
        <p:nvPicPr>
          <p:cNvPr id="44" name="Picture 43" descr="Fu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999" y="4191348"/>
            <a:ext cx="773279" cy="696830"/>
          </a:xfrm>
          <a:prstGeom prst="rect">
            <a:avLst/>
          </a:prstGeom>
        </p:spPr>
      </p:pic>
      <p:pic>
        <p:nvPicPr>
          <p:cNvPr id="45" name="Picture 44" descr="banned.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8117" y="3914656"/>
            <a:ext cx="1067326" cy="1156270"/>
          </a:xfrm>
          <a:prstGeom prst="rect">
            <a:avLst/>
          </a:prstGeom>
        </p:spPr>
      </p:pic>
      <p:pic>
        <p:nvPicPr>
          <p:cNvPr id="46" name="Picture 45" descr="50-55-percent.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7212" y="1095007"/>
            <a:ext cx="1072384" cy="1161749"/>
          </a:xfrm>
          <a:prstGeom prst="rect">
            <a:avLst/>
          </a:prstGeom>
        </p:spPr>
      </p:pic>
      <p:sp>
        <p:nvSpPr>
          <p:cNvPr id="49" name="TextBox 48"/>
          <p:cNvSpPr txBox="1"/>
          <p:nvPr/>
        </p:nvSpPr>
        <p:spPr>
          <a:xfrm>
            <a:off x="1630743" y="2294982"/>
            <a:ext cx="1329378" cy="1523494"/>
          </a:xfrm>
          <a:prstGeom prst="rect">
            <a:avLst/>
          </a:prstGeom>
          <a:noFill/>
        </p:spPr>
        <p:txBody>
          <a:bodyPr wrap="square" rtlCol="0">
            <a:spAutoFit/>
          </a:bodyPr>
          <a:lstStyle/>
          <a:p>
            <a:pPr defTabSz="457200"/>
            <a:r>
              <a:rPr lang="en-US" sz="2000" dirty="0">
                <a:solidFill>
                  <a:srgbClr val="000099"/>
                </a:solidFill>
                <a:latin typeface="Arial Black"/>
                <a:ea typeface="ＭＳ Ｐゴシック" charset="-128"/>
                <a:cs typeface="Arial Black"/>
              </a:rPr>
              <a:t>50-55%</a:t>
            </a:r>
          </a:p>
          <a:p>
            <a:pPr defTabSz="457200"/>
            <a:r>
              <a:rPr lang="en-AU" sz="1100" b="1" dirty="0">
                <a:solidFill>
                  <a:srgbClr val="000099"/>
                </a:solidFill>
                <a:latin typeface="Arial" charset="0"/>
                <a:ea typeface="ＭＳ Ｐゴシック" charset="-128"/>
              </a:rPr>
              <a:t>high </a:t>
            </a:r>
            <a:r>
              <a:rPr lang="en-AU" sz="1100" b="1" dirty="0" err="1">
                <a:solidFill>
                  <a:srgbClr val="000099"/>
                </a:solidFill>
                <a:latin typeface="Arial" charset="0"/>
                <a:ea typeface="ＭＳ Ｐゴシック" charset="-128"/>
              </a:rPr>
              <a:t>sulfate</a:t>
            </a:r>
            <a:r>
              <a:rPr lang="en-AU" sz="1100" b="1" dirty="0">
                <a:solidFill>
                  <a:srgbClr val="000099"/>
                </a:solidFill>
                <a:latin typeface="Arial" charset="0"/>
                <a:ea typeface="ＭＳ Ｐゴシック" charset="-128"/>
              </a:rPr>
              <a:t> pollution in Hanoi from </a:t>
            </a:r>
            <a:br>
              <a:rPr lang="en-AU" sz="1100" b="1" dirty="0">
                <a:solidFill>
                  <a:srgbClr val="000099"/>
                </a:solidFill>
                <a:latin typeface="Arial" charset="0"/>
                <a:ea typeface="ＭＳ Ｐゴシック" charset="-128"/>
              </a:rPr>
            </a:br>
            <a:r>
              <a:rPr lang="en-AU" sz="1100" b="1" dirty="0">
                <a:solidFill>
                  <a:srgbClr val="000099"/>
                </a:solidFill>
                <a:latin typeface="Arial" charset="0"/>
                <a:ea typeface="ＭＳ Ｐゴシック" charset="-128"/>
              </a:rPr>
              <a:t>coal-fired power stations in China</a:t>
            </a:r>
            <a:endParaRPr lang="en-US" sz="1100" dirty="0">
              <a:solidFill>
                <a:srgbClr val="000099"/>
              </a:solidFill>
              <a:latin typeface="Arial" charset="0"/>
              <a:ea typeface="ＭＳ Ｐゴシック" charset="-128"/>
            </a:endParaRPr>
          </a:p>
          <a:p>
            <a:pPr defTabSz="457200"/>
            <a:endParaRPr lang="en-US" sz="1600" dirty="0">
              <a:solidFill>
                <a:srgbClr val="000099"/>
              </a:solidFill>
              <a:latin typeface="Arial" charset="0"/>
              <a:ea typeface="ＭＳ Ｐゴシック" charset="-128"/>
            </a:endParaRPr>
          </a:p>
        </p:txBody>
      </p:sp>
      <p:sp>
        <p:nvSpPr>
          <p:cNvPr id="50" name="TextBox 49"/>
          <p:cNvSpPr txBox="1"/>
          <p:nvPr/>
        </p:nvSpPr>
        <p:spPr>
          <a:xfrm>
            <a:off x="3026591" y="2294981"/>
            <a:ext cx="1329378" cy="1077218"/>
          </a:xfrm>
          <a:prstGeom prst="rect">
            <a:avLst/>
          </a:prstGeom>
          <a:noFill/>
        </p:spPr>
        <p:txBody>
          <a:bodyPr wrap="square" rtlCol="0">
            <a:spAutoFit/>
          </a:bodyPr>
          <a:lstStyle/>
          <a:p>
            <a:pPr defTabSz="457200"/>
            <a:r>
              <a:rPr lang="en-US" sz="2000" dirty="0">
                <a:solidFill>
                  <a:srgbClr val="000099"/>
                </a:solidFill>
                <a:latin typeface="Arial Black"/>
                <a:ea typeface="ＭＳ Ｐゴシック" charset="-128"/>
                <a:cs typeface="Arial Black"/>
              </a:rPr>
              <a:t>70-75%</a:t>
            </a:r>
          </a:p>
          <a:p>
            <a:pPr defTabSz="457200"/>
            <a:r>
              <a:rPr lang="en-AU" sz="1100" b="1" dirty="0">
                <a:solidFill>
                  <a:srgbClr val="000099"/>
                </a:solidFill>
                <a:latin typeface="Arial" charset="0"/>
                <a:ea typeface="ＭＳ Ｐゴシック" charset="-128"/>
              </a:rPr>
              <a:t>high soil events in Hanoi from Gobi desert region</a:t>
            </a:r>
            <a:endParaRPr lang="en-US" sz="1600" dirty="0">
              <a:solidFill>
                <a:srgbClr val="000099"/>
              </a:solidFill>
              <a:latin typeface="Arial" charset="0"/>
              <a:ea typeface="ＭＳ Ｐゴシック" charset="-128"/>
            </a:endParaRPr>
          </a:p>
        </p:txBody>
      </p:sp>
      <p:sp>
        <p:nvSpPr>
          <p:cNvPr id="51" name="TextBox 50"/>
          <p:cNvSpPr txBox="1"/>
          <p:nvPr/>
        </p:nvSpPr>
        <p:spPr>
          <a:xfrm>
            <a:off x="4404676" y="2294981"/>
            <a:ext cx="1440517" cy="1246495"/>
          </a:xfrm>
          <a:prstGeom prst="rect">
            <a:avLst/>
          </a:prstGeom>
          <a:noFill/>
        </p:spPr>
        <p:txBody>
          <a:bodyPr wrap="square" rtlCol="0">
            <a:spAutoFit/>
          </a:bodyPr>
          <a:lstStyle/>
          <a:p>
            <a:pPr defTabSz="457200"/>
            <a:r>
              <a:rPr lang="en-US" sz="2000" dirty="0">
                <a:solidFill>
                  <a:srgbClr val="000099"/>
                </a:solidFill>
                <a:latin typeface="Arial Black"/>
                <a:ea typeface="ＭＳ Ｐゴシック" charset="-128"/>
                <a:cs typeface="Arial Black"/>
              </a:rPr>
              <a:t>13</a:t>
            </a:r>
            <a:r>
              <a:rPr lang="en-US" sz="2000" spc="-300" dirty="0">
                <a:solidFill>
                  <a:srgbClr val="000099"/>
                </a:solidFill>
                <a:latin typeface="Arial Black"/>
                <a:ea typeface="ＭＳ Ｐゴシック" charset="-128"/>
                <a:cs typeface="Arial Black"/>
              </a:rPr>
              <a:t> </a:t>
            </a:r>
            <a:r>
              <a:rPr lang="en-US" sz="2000" dirty="0">
                <a:solidFill>
                  <a:srgbClr val="000099"/>
                </a:solidFill>
                <a:latin typeface="Arial Black"/>
                <a:ea typeface="ＭＳ Ｐゴシック" charset="-128"/>
                <a:cs typeface="Arial Black"/>
              </a:rPr>
              <a:t>of</a:t>
            </a:r>
            <a:r>
              <a:rPr lang="en-US" sz="2000" spc="-300" dirty="0">
                <a:solidFill>
                  <a:srgbClr val="000099"/>
                </a:solidFill>
                <a:latin typeface="Arial Black"/>
                <a:ea typeface="ＭＳ Ｐゴシック" charset="-128"/>
                <a:cs typeface="Arial Black"/>
              </a:rPr>
              <a:t> </a:t>
            </a:r>
            <a:r>
              <a:rPr lang="en-US" sz="2000" dirty="0">
                <a:solidFill>
                  <a:srgbClr val="000099"/>
                </a:solidFill>
                <a:latin typeface="Arial Black"/>
                <a:ea typeface="ＭＳ Ｐゴシック" charset="-128"/>
                <a:cs typeface="Arial Black"/>
              </a:rPr>
              <a:t>15</a:t>
            </a:r>
          </a:p>
          <a:p>
            <a:pPr defTabSz="457200"/>
            <a:r>
              <a:rPr lang="en-AU" sz="1100" b="1" dirty="0">
                <a:solidFill>
                  <a:srgbClr val="000099"/>
                </a:solidFill>
                <a:latin typeface="Arial" charset="0"/>
                <a:ea typeface="ＭＳ Ｐゴシック" charset="-128"/>
              </a:rPr>
              <a:t>countries now have their own pollution programs with local EPAs</a:t>
            </a:r>
            <a:endParaRPr lang="en-US" sz="1600" dirty="0">
              <a:solidFill>
                <a:srgbClr val="000099"/>
              </a:solidFill>
              <a:latin typeface="Arial" charset="0"/>
              <a:ea typeface="ＭＳ Ｐゴシック" charset="-128"/>
            </a:endParaRPr>
          </a:p>
        </p:txBody>
      </p:sp>
      <p:sp>
        <p:nvSpPr>
          <p:cNvPr id="52" name="TextBox 51"/>
          <p:cNvSpPr txBox="1"/>
          <p:nvPr/>
        </p:nvSpPr>
        <p:spPr>
          <a:xfrm>
            <a:off x="5796486" y="2294979"/>
            <a:ext cx="1329378" cy="1123384"/>
          </a:xfrm>
          <a:prstGeom prst="rect">
            <a:avLst/>
          </a:prstGeom>
          <a:noFill/>
        </p:spPr>
        <p:txBody>
          <a:bodyPr wrap="square" rtlCol="0">
            <a:spAutoFit/>
          </a:bodyPr>
          <a:lstStyle/>
          <a:p>
            <a:pPr defTabSz="457200">
              <a:lnSpc>
                <a:spcPts val="2680"/>
              </a:lnSpc>
            </a:pPr>
            <a:r>
              <a:rPr lang="en-AU" sz="2000" dirty="0">
                <a:solidFill>
                  <a:srgbClr val="000099"/>
                </a:solidFill>
                <a:latin typeface="Arial Black"/>
                <a:ea typeface="ＭＳ Ｐゴシック" charset="-128"/>
                <a:cs typeface="Arial Black"/>
              </a:rPr>
              <a:t>Two stroke</a:t>
            </a:r>
          </a:p>
          <a:p>
            <a:pPr defTabSz="457200"/>
            <a:r>
              <a:rPr lang="en-AU" sz="1100" b="1" dirty="0">
                <a:solidFill>
                  <a:srgbClr val="000099"/>
                </a:solidFill>
                <a:latin typeface="Arial" charset="0"/>
                <a:ea typeface="ＭＳ Ｐゴシック" charset="-128"/>
              </a:rPr>
              <a:t>engines banned in Dhaka</a:t>
            </a:r>
            <a:endParaRPr lang="en-US" sz="1600" dirty="0">
              <a:solidFill>
                <a:srgbClr val="000099"/>
              </a:solidFill>
              <a:latin typeface="Arial" charset="0"/>
              <a:ea typeface="ＭＳ Ｐゴシック" charset="-128"/>
            </a:endParaRPr>
          </a:p>
        </p:txBody>
      </p:sp>
      <p:sp>
        <p:nvSpPr>
          <p:cNvPr id="53" name="TextBox 52"/>
          <p:cNvSpPr txBox="1"/>
          <p:nvPr/>
        </p:nvSpPr>
        <p:spPr>
          <a:xfrm>
            <a:off x="1637408" y="5052045"/>
            <a:ext cx="1484116" cy="1384995"/>
          </a:xfrm>
          <a:prstGeom prst="rect">
            <a:avLst/>
          </a:prstGeom>
          <a:noFill/>
        </p:spPr>
        <p:txBody>
          <a:bodyPr wrap="square" rtlCol="0">
            <a:spAutoFit/>
          </a:bodyPr>
          <a:lstStyle/>
          <a:p>
            <a:pPr defTabSz="457200">
              <a:lnSpc>
                <a:spcPts val="2380"/>
              </a:lnSpc>
            </a:pPr>
            <a:r>
              <a:rPr lang="en-AU" sz="2000" dirty="0">
                <a:solidFill>
                  <a:srgbClr val="000099"/>
                </a:solidFill>
                <a:latin typeface="Arial Black"/>
                <a:ea typeface="ＭＳ Ｐゴシック" charset="-128"/>
                <a:cs typeface="Arial Black"/>
              </a:rPr>
              <a:t>Fine </a:t>
            </a:r>
            <a:r>
              <a:rPr lang="en-AU" sz="1600" dirty="0">
                <a:solidFill>
                  <a:srgbClr val="000099"/>
                </a:solidFill>
                <a:latin typeface="Arial Black"/>
                <a:ea typeface="ＭＳ Ｐゴシック" charset="-128"/>
                <a:cs typeface="Arial Black"/>
              </a:rPr>
              <a:t>particle</a:t>
            </a:r>
          </a:p>
          <a:p>
            <a:pPr defTabSz="457200"/>
            <a:r>
              <a:rPr lang="en-AU" sz="1100" b="1" dirty="0">
                <a:solidFill>
                  <a:srgbClr val="000099"/>
                </a:solidFill>
                <a:latin typeface="Arial" charset="0"/>
                <a:ea typeface="ＭＳ Ｐゴシック" charset="-128"/>
              </a:rPr>
              <a:t>standards introduced in Manila, Colombo and Kuala Lumpur</a:t>
            </a:r>
            <a:endParaRPr lang="en-US" sz="1600" dirty="0">
              <a:solidFill>
                <a:srgbClr val="000099"/>
              </a:solidFill>
              <a:latin typeface="Arial" charset="0"/>
              <a:ea typeface="ＭＳ Ｐゴシック" charset="-128"/>
            </a:endParaRPr>
          </a:p>
        </p:txBody>
      </p:sp>
      <p:sp>
        <p:nvSpPr>
          <p:cNvPr id="54" name="TextBox 53"/>
          <p:cNvSpPr txBox="1"/>
          <p:nvPr/>
        </p:nvSpPr>
        <p:spPr>
          <a:xfrm>
            <a:off x="3049845" y="5112809"/>
            <a:ext cx="1484116" cy="1077218"/>
          </a:xfrm>
          <a:prstGeom prst="rect">
            <a:avLst/>
          </a:prstGeom>
          <a:noFill/>
        </p:spPr>
        <p:txBody>
          <a:bodyPr wrap="square" rtlCol="0">
            <a:spAutoFit/>
          </a:bodyPr>
          <a:lstStyle/>
          <a:p>
            <a:pPr defTabSz="457200">
              <a:lnSpc>
                <a:spcPts val="2380"/>
              </a:lnSpc>
            </a:pPr>
            <a:r>
              <a:rPr lang="en-AU" sz="2000" dirty="0">
                <a:solidFill>
                  <a:srgbClr val="000099"/>
                </a:solidFill>
                <a:latin typeface="Arial Black"/>
                <a:ea typeface="ＭＳ Ｐゴシック" charset="-128"/>
                <a:cs typeface="Arial Black"/>
              </a:rPr>
              <a:t>Four </a:t>
            </a:r>
            <a:r>
              <a:rPr lang="en-AU" sz="1600" dirty="0">
                <a:solidFill>
                  <a:srgbClr val="000099"/>
                </a:solidFill>
                <a:latin typeface="Arial Black"/>
                <a:ea typeface="ＭＳ Ｐゴシック" charset="-128"/>
                <a:cs typeface="Arial Black"/>
              </a:rPr>
              <a:t>countries</a:t>
            </a:r>
          </a:p>
          <a:p>
            <a:pPr defTabSz="457200"/>
            <a:r>
              <a:rPr lang="en-AU" sz="1100" b="1" dirty="0">
                <a:solidFill>
                  <a:srgbClr val="000099"/>
                </a:solidFill>
                <a:latin typeface="Arial" charset="0"/>
                <a:ea typeface="ＭＳ Ｐゴシック" charset="-128"/>
              </a:rPr>
              <a:t>now banned </a:t>
            </a:r>
            <a:br>
              <a:rPr lang="en-AU" sz="1100" b="1" dirty="0">
                <a:solidFill>
                  <a:srgbClr val="000099"/>
                </a:solidFill>
                <a:latin typeface="Arial" charset="0"/>
                <a:ea typeface="ＭＳ Ｐゴシック" charset="-128"/>
              </a:rPr>
            </a:br>
            <a:r>
              <a:rPr lang="en-AU" sz="1100" b="1" dirty="0">
                <a:solidFill>
                  <a:srgbClr val="000099"/>
                </a:solidFill>
                <a:latin typeface="Arial" charset="0"/>
                <a:ea typeface="ＭＳ Ｐゴシック" charset="-128"/>
              </a:rPr>
              <a:t>leaded petrol use</a:t>
            </a:r>
            <a:endParaRPr lang="en-US" sz="1600" dirty="0">
              <a:solidFill>
                <a:srgbClr val="000099"/>
              </a:solidFill>
              <a:latin typeface="Arial" charset="0"/>
              <a:ea typeface="ＭＳ Ｐゴシック" charset="-128"/>
            </a:endParaRPr>
          </a:p>
        </p:txBody>
      </p:sp>
      <p:sp>
        <p:nvSpPr>
          <p:cNvPr id="55" name="TextBox 54"/>
          <p:cNvSpPr txBox="1"/>
          <p:nvPr/>
        </p:nvSpPr>
        <p:spPr>
          <a:xfrm>
            <a:off x="4355970" y="4077090"/>
            <a:ext cx="1489224" cy="1415772"/>
          </a:xfrm>
          <a:prstGeom prst="rect">
            <a:avLst/>
          </a:prstGeom>
          <a:noFill/>
        </p:spPr>
        <p:txBody>
          <a:bodyPr wrap="square" rtlCol="0">
            <a:spAutoFit/>
          </a:bodyPr>
          <a:lstStyle/>
          <a:p>
            <a:pPr defTabSz="457200"/>
            <a:r>
              <a:rPr lang="en-AU" sz="1100" b="1" dirty="0">
                <a:solidFill>
                  <a:srgbClr val="000099"/>
                </a:solidFill>
                <a:latin typeface="Arial" charset="0"/>
                <a:ea typeface="ＭＳ Ｐゴシック" charset="-128"/>
              </a:rPr>
              <a:t>Hanoi University of Science bought a </a:t>
            </a:r>
            <a:r>
              <a:rPr lang="en-AU" sz="2000" b="1" dirty="0">
                <a:solidFill>
                  <a:srgbClr val="000099"/>
                </a:solidFill>
                <a:latin typeface="Arial Black"/>
                <a:ea typeface="ＭＳ Ｐゴシック" charset="-128"/>
                <a:cs typeface="Arial Black"/>
              </a:rPr>
              <a:t>3MV NEC tandem</a:t>
            </a:r>
            <a:r>
              <a:rPr lang="en-AU" sz="1100" b="1" dirty="0">
                <a:solidFill>
                  <a:srgbClr val="000099"/>
                </a:solidFill>
                <a:latin typeface="Arial Black"/>
                <a:ea typeface="ＭＳ Ｐゴシック" charset="-128"/>
                <a:cs typeface="Arial Black"/>
              </a:rPr>
              <a:t> </a:t>
            </a:r>
            <a:r>
              <a:rPr lang="en-AU" sz="1100" b="1" dirty="0">
                <a:solidFill>
                  <a:srgbClr val="000099"/>
                </a:solidFill>
                <a:latin typeface="Arial" charset="0"/>
                <a:ea typeface="ＭＳ Ｐゴシック" charset="-128"/>
              </a:rPr>
              <a:t>to do air </a:t>
            </a:r>
            <a:br>
              <a:rPr lang="en-AU" sz="1100" b="1" dirty="0">
                <a:solidFill>
                  <a:srgbClr val="000099"/>
                </a:solidFill>
                <a:latin typeface="Arial" charset="0"/>
                <a:ea typeface="ＭＳ Ｐゴシック" charset="-128"/>
              </a:rPr>
            </a:br>
            <a:r>
              <a:rPr lang="en-AU" sz="1100" b="1" dirty="0">
                <a:solidFill>
                  <a:srgbClr val="000099"/>
                </a:solidFill>
                <a:latin typeface="Arial" charset="0"/>
                <a:ea typeface="ＭＳ Ｐゴシック" charset="-128"/>
              </a:rPr>
              <a:t>pollution studies</a:t>
            </a:r>
            <a:endParaRPr lang="en-US" sz="1600" dirty="0">
              <a:solidFill>
                <a:srgbClr val="000099"/>
              </a:solidFill>
              <a:latin typeface="Arial" charset="0"/>
              <a:ea typeface="ＭＳ Ｐゴシック" charset="-128"/>
            </a:endParaRPr>
          </a:p>
        </p:txBody>
      </p:sp>
      <p:sp>
        <p:nvSpPr>
          <p:cNvPr id="56" name="TextBox 55"/>
          <p:cNvSpPr txBox="1"/>
          <p:nvPr/>
        </p:nvSpPr>
        <p:spPr>
          <a:xfrm>
            <a:off x="5780862" y="3777525"/>
            <a:ext cx="1495746" cy="1738938"/>
          </a:xfrm>
          <a:prstGeom prst="rect">
            <a:avLst/>
          </a:prstGeom>
          <a:noFill/>
        </p:spPr>
        <p:txBody>
          <a:bodyPr wrap="square" rtlCol="0">
            <a:spAutoFit/>
          </a:bodyPr>
          <a:lstStyle/>
          <a:p>
            <a:pPr defTabSz="457200"/>
            <a:r>
              <a:rPr lang="en-AU" sz="1100" b="1" dirty="0">
                <a:solidFill>
                  <a:srgbClr val="000099"/>
                </a:solidFill>
                <a:latin typeface="Arial" charset="0"/>
                <a:ea typeface="ＭＳ Ｐゴシック" charset="-128"/>
              </a:rPr>
              <a:t>Indonesian Government to expand sampler network to 12 </a:t>
            </a:r>
            <a:br>
              <a:rPr lang="en-AU" sz="1100" b="1" dirty="0">
                <a:solidFill>
                  <a:srgbClr val="000099"/>
                </a:solidFill>
                <a:latin typeface="Arial" charset="0"/>
                <a:ea typeface="ＭＳ Ｐゴシック" charset="-128"/>
              </a:rPr>
            </a:br>
            <a:r>
              <a:rPr lang="en-AU" sz="1100" b="1" dirty="0">
                <a:solidFill>
                  <a:srgbClr val="000099"/>
                </a:solidFill>
                <a:latin typeface="Arial" charset="0"/>
                <a:ea typeface="ＭＳ Ｐゴシック" charset="-128"/>
              </a:rPr>
              <a:t>and install a </a:t>
            </a:r>
            <a:r>
              <a:rPr lang="en-AU" sz="2000" b="1" dirty="0">
                <a:solidFill>
                  <a:srgbClr val="000099"/>
                </a:solidFill>
                <a:latin typeface="Arial Black"/>
                <a:ea typeface="ＭＳ Ｐゴシック" charset="-128"/>
                <a:cs typeface="Arial Black"/>
              </a:rPr>
              <a:t>2MV tandem</a:t>
            </a:r>
            <a:r>
              <a:rPr lang="en-AU" sz="1100" b="1" dirty="0">
                <a:solidFill>
                  <a:srgbClr val="000099"/>
                </a:solidFill>
                <a:latin typeface="Arial Black"/>
                <a:ea typeface="ＭＳ Ｐゴシック" charset="-128"/>
                <a:cs typeface="Arial Black"/>
              </a:rPr>
              <a:t> </a:t>
            </a:r>
            <a:r>
              <a:rPr lang="en-AU" sz="1100" b="1" dirty="0">
                <a:solidFill>
                  <a:srgbClr val="000099"/>
                </a:solidFill>
                <a:latin typeface="Arial" charset="0"/>
                <a:ea typeface="ＭＳ Ｐゴシック" charset="-128"/>
              </a:rPr>
              <a:t>in BATAN</a:t>
            </a:r>
            <a:endParaRPr lang="en-US" sz="1600" dirty="0">
              <a:solidFill>
                <a:srgbClr val="000099"/>
              </a:solidFill>
              <a:latin typeface="Arial" charset="0"/>
              <a:ea typeface="ＭＳ Ｐゴシック" charset="-128"/>
            </a:endParaRPr>
          </a:p>
        </p:txBody>
      </p:sp>
      <p:cxnSp>
        <p:nvCxnSpPr>
          <p:cNvPr id="57" name="Straight Connector 56"/>
          <p:cNvCxnSpPr/>
          <p:nvPr/>
        </p:nvCxnSpPr>
        <p:spPr>
          <a:xfrm>
            <a:off x="3011223" y="1162358"/>
            <a:ext cx="0" cy="259824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380428" y="1162358"/>
            <a:ext cx="0" cy="259824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751816" y="1162358"/>
            <a:ext cx="0" cy="259824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011223" y="4014704"/>
            <a:ext cx="0" cy="259824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380428" y="4014704"/>
            <a:ext cx="0" cy="259824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751816" y="4014704"/>
            <a:ext cx="0" cy="259824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63" name="Picture 62" descr="70-75-percent.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5368" y="1104626"/>
            <a:ext cx="1063503" cy="1152128"/>
          </a:xfrm>
          <a:prstGeom prst="rect">
            <a:avLst/>
          </a:prstGeom>
        </p:spPr>
      </p:pic>
      <p:pic>
        <p:nvPicPr>
          <p:cNvPr id="64"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2930" y="1095004"/>
            <a:ext cx="1072385" cy="1161750"/>
          </a:xfrm>
          <a:prstGeom prst="rect">
            <a:avLst/>
          </a:prstGeom>
        </p:spPr>
      </p:pic>
      <p:pic>
        <p:nvPicPr>
          <p:cNvPr id="65" name="Picture 64" descr="2-Strok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8198" y="1180763"/>
            <a:ext cx="470500" cy="931018"/>
          </a:xfrm>
          <a:prstGeom prst="rect">
            <a:avLst/>
          </a:prstGeom>
        </p:spPr>
      </p:pic>
      <p:pic>
        <p:nvPicPr>
          <p:cNvPr id="66" name="Picture 65" descr="banned.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513" y="1100483"/>
            <a:ext cx="1067326" cy="1156270"/>
          </a:xfrm>
          <a:prstGeom prst="rect">
            <a:avLst/>
          </a:prstGeom>
        </p:spPr>
      </p:pic>
      <p:pic>
        <p:nvPicPr>
          <p:cNvPr id="67" name="Picture 66" descr="Standards.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7212" y="3914656"/>
            <a:ext cx="1067326" cy="1156270"/>
          </a:xfrm>
          <a:prstGeom prst="rect">
            <a:avLst/>
          </a:prstGeom>
        </p:spPr>
      </p:pic>
      <p:sp>
        <p:nvSpPr>
          <p:cNvPr id="68" name="TextBox 67"/>
          <p:cNvSpPr txBox="1"/>
          <p:nvPr/>
        </p:nvSpPr>
        <p:spPr>
          <a:xfrm>
            <a:off x="5873637" y="5633917"/>
            <a:ext cx="1573137" cy="800219"/>
          </a:xfrm>
          <a:prstGeom prst="rect">
            <a:avLst/>
          </a:prstGeom>
          <a:noFill/>
        </p:spPr>
        <p:txBody>
          <a:bodyPr wrap="square" rtlCol="0">
            <a:spAutoFit/>
          </a:bodyPr>
          <a:lstStyle/>
          <a:p>
            <a:r>
              <a:rPr lang="en-AU" sz="1400" b="1" dirty="0">
                <a:solidFill>
                  <a:srgbClr val="000099"/>
                </a:solidFill>
              </a:rPr>
              <a:t>Bangkok to buy a </a:t>
            </a:r>
            <a:r>
              <a:rPr lang="en-AU" sz="1600" b="1" dirty="0">
                <a:solidFill>
                  <a:srgbClr val="000099"/>
                </a:solidFill>
              </a:rPr>
              <a:t>2 MV Tandem</a:t>
            </a:r>
          </a:p>
        </p:txBody>
      </p:sp>
      <p:sp>
        <p:nvSpPr>
          <p:cNvPr id="26" name="Rectangle 25">
            <a:extLst>
              <a:ext uri="{FF2B5EF4-FFF2-40B4-BE49-F238E27FC236}">
                <a16:creationId xmlns:a16="http://schemas.microsoft.com/office/drawing/2014/main" id="{27FC15DF-330D-40ED-9526-20A9246C9D72}"/>
              </a:ext>
            </a:extLst>
          </p:cNvPr>
          <p:cNvSpPr/>
          <p:nvPr/>
        </p:nvSpPr>
        <p:spPr>
          <a:xfrm>
            <a:off x="251400" y="6501622"/>
            <a:ext cx="8465116" cy="307777"/>
          </a:xfrm>
          <a:prstGeom prst="rect">
            <a:avLst/>
          </a:prstGeom>
        </p:spPr>
        <p:txBody>
          <a:bodyPr wrap="square">
            <a:spAutoFit/>
          </a:bodyPr>
          <a:lstStyle/>
          <a:p>
            <a:r>
              <a:rPr lang="en-US" sz="1400" dirty="0">
                <a:solidFill>
                  <a:srgbClr val="000099"/>
                </a:solidFill>
              </a:rPr>
              <a:t>Dr  David Cohen, Technical Workshop RAS0076, Vienna, 2016</a:t>
            </a:r>
            <a:endParaRPr lang="en-GB" sz="1400" dirty="0"/>
          </a:p>
        </p:txBody>
      </p:sp>
      <p:sp>
        <p:nvSpPr>
          <p:cNvPr id="27" name="Slide Number">
            <a:extLst>
              <a:ext uri="{FF2B5EF4-FFF2-40B4-BE49-F238E27FC236}">
                <a16:creationId xmlns:a16="http://schemas.microsoft.com/office/drawing/2014/main" id="{BE7F14CB-63D6-472C-9E14-FAFB809354D0}"/>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45</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419712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260560"/>
            <a:ext cx="8353865" cy="576290"/>
          </a:xfrm>
        </p:spPr>
        <p:txBody>
          <a:bodyPr/>
          <a:lstStyle/>
          <a:p>
            <a:r>
              <a:rPr lang="en-US" sz="2600" b="1" dirty="0">
                <a:latin typeface="Verdana" pitchFamily="34" charset="0"/>
              </a:rPr>
              <a:t>RCA: Main findings and results</a:t>
            </a:r>
          </a:p>
        </p:txBody>
      </p:sp>
      <p:pic>
        <p:nvPicPr>
          <p:cNvPr id="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20" y="2827481"/>
            <a:ext cx="4105275" cy="32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594"/>
          <a:stretch/>
        </p:blipFill>
        <p:spPr bwMode="auto">
          <a:xfrm>
            <a:off x="323410" y="1268700"/>
            <a:ext cx="4392610" cy="336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89502E1D-7E86-4FA1-96DC-78E5CBA02C61}"/>
              </a:ext>
            </a:extLst>
          </p:cNvPr>
          <p:cNvSpPr/>
          <p:nvPr/>
        </p:nvSpPr>
        <p:spPr>
          <a:xfrm>
            <a:off x="251400" y="6501622"/>
            <a:ext cx="8465116" cy="307777"/>
          </a:xfrm>
          <a:prstGeom prst="rect">
            <a:avLst/>
          </a:prstGeom>
        </p:spPr>
        <p:txBody>
          <a:bodyPr wrap="square">
            <a:spAutoFit/>
          </a:bodyPr>
          <a:lstStyle/>
          <a:p>
            <a:r>
              <a:rPr lang="en-US" sz="1400" dirty="0">
                <a:solidFill>
                  <a:srgbClr val="000099"/>
                </a:solidFill>
              </a:rPr>
              <a:t>Dr  David Cohen, Technical Workshop RAS0076, Vienna, 2016</a:t>
            </a:r>
            <a:endParaRPr lang="en-GB" sz="1400" dirty="0"/>
          </a:p>
        </p:txBody>
      </p:sp>
      <p:sp>
        <p:nvSpPr>
          <p:cNvPr id="6" name="Slide Number">
            <a:extLst>
              <a:ext uri="{FF2B5EF4-FFF2-40B4-BE49-F238E27FC236}">
                <a16:creationId xmlns:a16="http://schemas.microsoft.com/office/drawing/2014/main" id="{CE1EB375-10EA-4D1C-A91C-E731AA72C640}"/>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46</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418992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260560"/>
            <a:ext cx="8353865" cy="576290"/>
          </a:xfrm>
        </p:spPr>
        <p:txBody>
          <a:bodyPr/>
          <a:lstStyle/>
          <a:p>
            <a:r>
              <a:rPr lang="en-US" sz="2600" b="1" dirty="0">
                <a:latin typeface="Verdana" pitchFamily="34" charset="0"/>
              </a:rPr>
              <a:t>Follow up: development of tutorials/guides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4" name="TextBox 3"/>
          <p:cNvSpPr txBox="1"/>
          <p:nvPr/>
        </p:nvSpPr>
        <p:spPr>
          <a:xfrm>
            <a:off x="251520" y="980728"/>
            <a:ext cx="8748464" cy="4062651"/>
          </a:xfrm>
          <a:prstGeom prst="rect">
            <a:avLst/>
          </a:prstGeom>
          <a:noFill/>
        </p:spPr>
        <p:txBody>
          <a:bodyPr wrap="square" rtlCol="0">
            <a:spAutoFit/>
          </a:bodyPr>
          <a:lstStyle/>
          <a:p>
            <a:pPr marL="457200" indent="-457200" algn="l">
              <a:buFont typeface="Arial" panose="020B0604020202020204" pitchFamily="34" charset="0"/>
              <a:buChar char="•"/>
            </a:pPr>
            <a:endParaRPr lang="en-US" sz="2400" dirty="0">
              <a:solidFill>
                <a:srgbClr val="000099"/>
              </a:solidFill>
            </a:endParaRPr>
          </a:p>
          <a:p>
            <a:pPr marL="457200" indent="-457200" algn="l">
              <a:buFont typeface="Arial" panose="020B0604020202020204" pitchFamily="34" charset="0"/>
              <a:buChar char="•"/>
            </a:pPr>
            <a:r>
              <a:rPr lang="en-US" sz="2400" dirty="0">
                <a:solidFill>
                  <a:srgbClr val="000099"/>
                </a:solidFill>
              </a:rPr>
              <a:t>Sampling guidelines and protocol</a:t>
            </a:r>
          </a:p>
          <a:p>
            <a:pPr marL="457200" indent="-457200" algn="l">
              <a:buFont typeface="Arial" panose="020B0604020202020204" pitchFamily="34" charset="0"/>
              <a:buChar char="•"/>
            </a:pPr>
            <a:endParaRPr lang="en-US" sz="2400" dirty="0">
              <a:solidFill>
                <a:srgbClr val="000099"/>
              </a:solidFill>
            </a:endParaRPr>
          </a:p>
          <a:p>
            <a:pPr marL="457200" indent="-457200" algn="l">
              <a:buFont typeface="Arial" panose="020B0604020202020204" pitchFamily="34" charset="0"/>
              <a:buChar char="•"/>
            </a:pPr>
            <a:r>
              <a:rPr lang="en-US" sz="2400" dirty="0">
                <a:solidFill>
                  <a:srgbClr val="000099"/>
                </a:solidFill>
              </a:rPr>
              <a:t>Analytical characterization of APM samples by EDXRF</a:t>
            </a:r>
          </a:p>
          <a:p>
            <a:pPr marL="457200" indent="-457200" algn="l">
              <a:buFont typeface="Arial" panose="020B0604020202020204" pitchFamily="34" charset="0"/>
              <a:buChar char="•"/>
            </a:pPr>
            <a:endParaRPr lang="en-US" sz="2400" dirty="0">
              <a:solidFill>
                <a:srgbClr val="000099"/>
              </a:solidFill>
            </a:endParaRPr>
          </a:p>
          <a:p>
            <a:pPr marL="457200" indent="-457200" algn="l">
              <a:buFont typeface="Arial" panose="020B0604020202020204" pitchFamily="34" charset="0"/>
              <a:buChar char="•"/>
            </a:pPr>
            <a:r>
              <a:rPr lang="en-US" sz="2400" dirty="0">
                <a:solidFill>
                  <a:srgbClr val="000099"/>
                </a:solidFill>
              </a:rPr>
              <a:t>Analytical characterization of APM samples by Ion Beam Analysis Techniques</a:t>
            </a:r>
          </a:p>
          <a:p>
            <a:pPr marL="457200" indent="-457200" algn="l">
              <a:buFont typeface="Arial" panose="020B0604020202020204" pitchFamily="34" charset="0"/>
              <a:buChar char="•"/>
            </a:pPr>
            <a:endParaRPr lang="en-US" sz="2400" dirty="0">
              <a:solidFill>
                <a:srgbClr val="000099"/>
              </a:solidFill>
            </a:endParaRPr>
          </a:p>
          <a:p>
            <a:pPr marL="457200" indent="-457200" algn="l">
              <a:buFont typeface="Arial" panose="020B0604020202020204" pitchFamily="34" charset="0"/>
              <a:buChar char="•"/>
            </a:pPr>
            <a:r>
              <a:rPr lang="en-US" sz="2400" dirty="0">
                <a:solidFill>
                  <a:srgbClr val="000099"/>
                </a:solidFill>
              </a:rPr>
              <a:t>Source apportionment using PMF EPA-5 software</a:t>
            </a:r>
          </a:p>
          <a:p>
            <a:pPr algn="l"/>
            <a:endParaRPr lang="en-US" sz="1600" dirty="0">
              <a:solidFill>
                <a:srgbClr val="000099"/>
              </a:solidFill>
            </a:endParaRPr>
          </a:p>
        </p:txBody>
      </p:sp>
      <p:sp>
        <p:nvSpPr>
          <p:cNvPr id="5" name="Slide Number">
            <a:extLst>
              <a:ext uri="{FF2B5EF4-FFF2-40B4-BE49-F238E27FC236}">
                <a16:creationId xmlns:a16="http://schemas.microsoft.com/office/drawing/2014/main" id="{0AA3C4D9-C40C-44A8-9610-071F6823433C}"/>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47</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382407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Cooperation with other organizations</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 name="Rectangle 2">
            <a:extLst>
              <a:ext uri="{FF2B5EF4-FFF2-40B4-BE49-F238E27FC236}">
                <a16:creationId xmlns:a16="http://schemas.microsoft.com/office/drawing/2014/main" id="{2010630C-3B26-4C7B-8492-08C03157A448}"/>
              </a:ext>
            </a:extLst>
          </p:cNvPr>
          <p:cNvSpPr/>
          <p:nvPr/>
        </p:nvSpPr>
        <p:spPr>
          <a:xfrm>
            <a:off x="539440" y="1196690"/>
            <a:ext cx="8209140" cy="1477328"/>
          </a:xfrm>
          <a:prstGeom prst="rect">
            <a:avLst/>
          </a:prstGeom>
        </p:spPr>
        <p:txBody>
          <a:bodyPr wrap="square">
            <a:spAutoFit/>
          </a:bodyPr>
          <a:lstStyle/>
          <a:p>
            <a:pPr algn="l"/>
            <a:r>
              <a:rPr lang="en-GB" dirty="0">
                <a:solidFill>
                  <a:srgbClr val="000099"/>
                </a:solidFill>
              </a:rPr>
              <a:t>Practical arrangement signed between IAEA and JRC/EC (Brussels, February 15 2017)</a:t>
            </a:r>
          </a:p>
          <a:p>
            <a:pPr marL="742950" lvl="1" indent="-285750" algn="l">
              <a:buFont typeface="Arial" panose="020B0604020202020204" pitchFamily="34" charset="0"/>
              <a:buChar char="•"/>
            </a:pPr>
            <a:endParaRPr lang="en-US" dirty="0">
              <a:solidFill>
                <a:srgbClr val="000099"/>
              </a:solidFill>
            </a:endParaRPr>
          </a:p>
          <a:p>
            <a:pPr marL="285750" indent="-285750" algn="l">
              <a:buFont typeface="Arial" panose="020B0604020202020204" pitchFamily="34" charset="0"/>
              <a:buChar char="•"/>
            </a:pPr>
            <a:endParaRPr lang="en-GB" dirty="0">
              <a:solidFill>
                <a:srgbClr val="000099"/>
              </a:solidFill>
            </a:endParaRPr>
          </a:p>
          <a:p>
            <a:pPr algn="l"/>
            <a:endParaRPr lang="en-GB" dirty="0">
              <a:solidFill>
                <a:srgbClr val="000099"/>
              </a:solidFill>
            </a:endParaRPr>
          </a:p>
        </p:txBody>
      </p:sp>
      <p:pic>
        <p:nvPicPr>
          <p:cNvPr id="2" name="Picture 1">
            <a:extLst>
              <a:ext uri="{FF2B5EF4-FFF2-40B4-BE49-F238E27FC236}">
                <a16:creationId xmlns:a16="http://schemas.microsoft.com/office/drawing/2014/main" id="{D266D35A-B6AA-41C0-B732-927C2EA83C9F}"/>
              </a:ext>
            </a:extLst>
          </p:cNvPr>
          <p:cNvPicPr>
            <a:picLocks noChangeAspect="1"/>
          </p:cNvPicPr>
          <p:nvPr/>
        </p:nvPicPr>
        <p:blipFill>
          <a:blip r:embed="rId3"/>
          <a:stretch>
            <a:fillRect/>
          </a:stretch>
        </p:blipFill>
        <p:spPr>
          <a:xfrm>
            <a:off x="528155" y="1955745"/>
            <a:ext cx="7782668" cy="4108487"/>
          </a:xfrm>
          <a:prstGeom prst="rect">
            <a:avLst/>
          </a:prstGeom>
        </p:spPr>
      </p:pic>
      <p:sp>
        <p:nvSpPr>
          <p:cNvPr id="6" name="Slide Number">
            <a:extLst>
              <a:ext uri="{FF2B5EF4-FFF2-40B4-BE49-F238E27FC236}">
                <a16:creationId xmlns:a16="http://schemas.microsoft.com/office/drawing/2014/main" id="{4CAE246E-86DB-4435-A1B3-DDD21862F72C}"/>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48</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20395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Cooperation with Inst. </a:t>
            </a:r>
            <a:r>
              <a:rPr lang="en-US" sz="2600" b="1" dirty="0" err="1">
                <a:latin typeface="Verdana" pitchFamily="34" charset="0"/>
              </a:rPr>
              <a:t>Env</a:t>
            </a:r>
            <a:r>
              <a:rPr lang="en-US" sz="2600" b="1" dirty="0">
                <a:latin typeface="Verdana" pitchFamily="34" charset="0"/>
              </a:rPr>
              <a:t>. </a:t>
            </a:r>
            <a:r>
              <a:rPr lang="en-US" sz="2600" b="1" dirty="0" err="1">
                <a:latin typeface="Verdana" pitchFamily="34" charset="0"/>
              </a:rPr>
              <a:t>Sust</a:t>
            </a:r>
            <a:r>
              <a:rPr lang="en-US" sz="2600" b="1" dirty="0">
                <a:latin typeface="Verdana" pitchFamily="34" charset="0"/>
              </a:rPr>
              <a:t>./JRC</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 name="Rectangle 2">
            <a:extLst>
              <a:ext uri="{FF2B5EF4-FFF2-40B4-BE49-F238E27FC236}">
                <a16:creationId xmlns:a16="http://schemas.microsoft.com/office/drawing/2014/main" id="{2010630C-3B26-4C7B-8492-08C03157A448}"/>
              </a:ext>
            </a:extLst>
          </p:cNvPr>
          <p:cNvSpPr/>
          <p:nvPr/>
        </p:nvSpPr>
        <p:spPr>
          <a:xfrm>
            <a:off x="587800" y="1196690"/>
            <a:ext cx="8209140" cy="2585323"/>
          </a:xfrm>
          <a:prstGeom prst="rect">
            <a:avLst/>
          </a:prstGeom>
        </p:spPr>
        <p:txBody>
          <a:bodyPr wrap="square">
            <a:spAutoFit/>
          </a:bodyPr>
          <a:lstStyle/>
          <a:p>
            <a:pPr marL="285750" indent="-285750" algn="l">
              <a:buFont typeface="Arial" panose="020B0604020202020204" pitchFamily="34" charset="0"/>
              <a:buChar char="•"/>
            </a:pPr>
            <a:r>
              <a:rPr lang="en-US" dirty="0">
                <a:solidFill>
                  <a:srgbClr val="000099"/>
                </a:solidFill>
              </a:rPr>
              <a:t>Lecturing in RER 1008, RER 1015 RTCs</a:t>
            </a:r>
          </a:p>
          <a:p>
            <a:pPr marL="285750" indent="-285750" algn="l">
              <a:buFont typeface="Arial" panose="020B0604020202020204" pitchFamily="34" charset="0"/>
              <a:buChar char="•"/>
            </a:pPr>
            <a:endParaRPr lang="en-GB" dirty="0">
              <a:solidFill>
                <a:srgbClr val="000099"/>
              </a:solidFill>
            </a:endParaRPr>
          </a:p>
          <a:p>
            <a:pPr marL="285750" indent="-285750" algn="l">
              <a:buFont typeface="Arial" panose="020B0604020202020204" pitchFamily="34" charset="0"/>
              <a:buChar char="•"/>
            </a:pPr>
            <a:r>
              <a:rPr lang="en-GB" dirty="0">
                <a:solidFill>
                  <a:srgbClr val="000099"/>
                </a:solidFill>
              </a:rPr>
              <a:t>Organization of an inter-comparison exercise on identification of source profiles</a:t>
            </a:r>
          </a:p>
          <a:p>
            <a:pPr marL="285750" indent="-285750" algn="l">
              <a:buFont typeface="Arial" panose="020B0604020202020204" pitchFamily="34" charset="0"/>
              <a:buChar char="•"/>
            </a:pPr>
            <a:endParaRPr lang="en-US" dirty="0">
              <a:solidFill>
                <a:srgbClr val="000099"/>
              </a:solidFill>
            </a:endParaRPr>
          </a:p>
          <a:p>
            <a:pPr marL="285750" indent="-285750" algn="l">
              <a:buFont typeface="Arial" panose="020B0604020202020204" pitchFamily="34" charset="0"/>
              <a:buChar char="•"/>
            </a:pPr>
            <a:r>
              <a:rPr lang="en-US" dirty="0">
                <a:solidFill>
                  <a:srgbClr val="000099"/>
                </a:solidFill>
              </a:rPr>
              <a:t>A</a:t>
            </a:r>
            <a:r>
              <a:rPr lang="en-GB" dirty="0" err="1">
                <a:solidFill>
                  <a:srgbClr val="000099"/>
                </a:solidFill>
              </a:rPr>
              <a:t>ccess</a:t>
            </a:r>
            <a:r>
              <a:rPr lang="en-GB" dirty="0">
                <a:solidFill>
                  <a:srgbClr val="000099"/>
                </a:solidFill>
              </a:rPr>
              <a:t> to IES databases on source profiles</a:t>
            </a:r>
          </a:p>
          <a:p>
            <a:pPr marL="742950" lvl="1" indent="-285750" algn="l">
              <a:buFont typeface="Arial" panose="020B0604020202020204" pitchFamily="34" charset="0"/>
              <a:buChar char="•"/>
            </a:pPr>
            <a:endParaRPr lang="en-US" dirty="0">
              <a:solidFill>
                <a:srgbClr val="000099"/>
              </a:solidFill>
            </a:endParaRPr>
          </a:p>
          <a:p>
            <a:pPr marL="285750" indent="-285750" algn="l">
              <a:buFont typeface="Arial" panose="020B0604020202020204" pitchFamily="34" charset="0"/>
              <a:buChar char="•"/>
            </a:pPr>
            <a:endParaRPr lang="en-GB" dirty="0">
              <a:solidFill>
                <a:srgbClr val="000099"/>
              </a:solidFill>
            </a:endParaRPr>
          </a:p>
          <a:p>
            <a:pPr algn="l"/>
            <a:endParaRPr lang="en-GB" dirty="0">
              <a:solidFill>
                <a:srgbClr val="000099"/>
              </a:solidFill>
            </a:endParaRPr>
          </a:p>
        </p:txBody>
      </p:sp>
      <p:pic>
        <p:nvPicPr>
          <p:cNvPr id="2" name="Picture 1">
            <a:extLst>
              <a:ext uri="{FF2B5EF4-FFF2-40B4-BE49-F238E27FC236}">
                <a16:creationId xmlns:a16="http://schemas.microsoft.com/office/drawing/2014/main" id="{F81B4BE7-54A0-49F4-9AF6-7B74D85B2FC8}"/>
              </a:ext>
            </a:extLst>
          </p:cNvPr>
          <p:cNvPicPr>
            <a:picLocks noChangeAspect="1"/>
          </p:cNvPicPr>
          <p:nvPr/>
        </p:nvPicPr>
        <p:blipFill>
          <a:blip r:embed="rId3"/>
          <a:stretch>
            <a:fillRect/>
          </a:stretch>
        </p:blipFill>
        <p:spPr>
          <a:xfrm>
            <a:off x="962025" y="2996940"/>
            <a:ext cx="7091551" cy="3292950"/>
          </a:xfrm>
          <a:prstGeom prst="rect">
            <a:avLst/>
          </a:prstGeom>
        </p:spPr>
      </p:pic>
      <p:sp>
        <p:nvSpPr>
          <p:cNvPr id="6" name="Rectangle 5">
            <a:extLst>
              <a:ext uri="{FF2B5EF4-FFF2-40B4-BE49-F238E27FC236}">
                <a16:creationId xmlns:a16="http://schemas.microsoft.com/office/drawing/2014/main" id="{A74A1528-4F6C-4625-BF4C-7654C771B8BB}"/>
              </a:ext>
            </a:extLst>
          </p:cNvPr>
          <p:cNvSpPr/>
          <p:nvPr/>
        </p:nvSpPr>
        <p:spPr>
          <a:xfrm>
            <a:off x="340484" y="6334780"/>
            <a:ext cx="8465116" cy="523220"/>
          </a:xfrm>
          <a:prstGeom prst="rect">
            <a:avLst/>
          </a:prstGeom>
        </p:spPr>
        <p:txBody>
          <a:bodyPr wrap="square">
            <a:spAutoFit/>
          </a:bodyPr>
          <a:lstStyle/>
          <a:p>
            <a:r>
              <a:rPr lang="en-US" sz="1400" dirty="0">
                <a:solidFill>
                  <a:srgbClr val="000099"/>
                </a:solidFill>
              </a:rPr>
              <a:t>Dr Manousakas, RER1015, Final report inter-comparison exercise for the use of source apportionment tools</a:t>
            </a:r>
            <a:endParaRPr lang="en-GB" sz="1400" dirty="0"/>
          </a:p>
        </p:txBody>
      </p:sp>
      <p:sp>
        <p:nvSpPr>
          <p:cNvPr id="7" name="Slide Number">
            <a:extLst>
              <a:ext uri="{FF2B5EF4-FFF2-40B4-BE49-F238E27FC236}">
                <a16:creationId xmlns:a16="http://schemas.microsoft.com/office/drawing/2014/main" id="{46B1880F-9BE8-46E6-BB8E-9D8E6B97C5C7}"/>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49</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71545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Segoe UI Light" panose="020B0502040204020203" pitchFamily="34" charset="0"/>
              </a:rPr>
              <a:t>Science and Technology</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12776"/>
            <a:ext cx="2516850" cy="172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137" y="1435353"/>
            <a:ext cx="2554500" cy="170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6449" y="1435353"/>
            <a:ext cx="2598340" cy="172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467544" y="2710137"/>
            <a:ext cx="2516850" cy="425445"/>
          </a:xfrm>
          <a:prstGeom prst="rect">
            <a:avLst/>
          </a:prstGeom>
          <a:solidFill>
            <a:srgbClr val="CC990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Food &amp; Agriculture</a:t>
            </a:r>
          </a:p>
        </p:txBody>
      </p:sp>
      <p:sp>
        <p:nvSpPr>
          <p:cNvPr id="39" name="Rectangle 38"/>
          <p:cNvSpPr/>
          <p:nvPr/>
        </p:nvSpPr>
        <p:spPr>
          <a:xfrm>
            <a:off x="3238137" y="2710136"/>
            <a:ext cx="2554500" cy="425445"/>
          </a:xfrm>
          <a:prstGeom prst="rect">
            <a:avLst/>
          </a:prstGeom>
          <a:solidFill>
            <a:srgbClr val="92D05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Human Health</a:t>
            </a:r>
          </a:p>
        </p:txBody>
      </p:sp>
      <p:sp>
        <p:nvSpPr>
          <p:cNvPr id="40" name="Rectangle 39"/>
          <p:cNvSpPr/>
          <p:nvPr/>
        </p:nvSpPr>
        <p:spPr>
          <a:xfrm>
            <a:off x="6046449" y="2726835"/>
            <a:ext cx="2598340" cy="437925"/>
          </a:xfrm>
          <a:prstGeom prst="rect">
            <a:avLst/>
          </a:prstGeom>
          <a:solidFill>
            <a:srgbClr val="FF990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Science &amp; Industry</a:t>
            </a:r>
          </a:p>
        </p:txBody>
      </p:sp>
      <p:sp>
        <p:nvSpPr>
          <p:cNvPr id="35" name="Rectangle 34"/>
          <p:cNvSpPr/>
          <p:nvPr/>
        </p:nvSpPr>
        <p:spPr>
          <a:xfrm>
            <a:off x="467544" y="3135581"/>
            <a:ext cx="251685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BDBDD">
                    <a:lumMod val="10000"/>
                  </a:srgbClr>
                </a:solidFill>
                <a:effectLst/>
                <a:uLnTx/>
                <a:uFillTx/>
                <a:latin typeface="Segoe UI Light" panose="020B0502040204020203" pitchFamily="34" charset="0"/>
                <a:ea typeface="+mn-ea"/>
                <a:cs typeface="Arial" pitchFamily="34" charset="0"/>
              </a:rPr>
              <a:t>Promoting food security and sustainable agricultural </a:t>
            </a:r>
            <a:br>
              <a:rPr kumimoji="0" lang="en-US" sz="1400" b="0" i="0" u="none" strike="noStrike" kern="1200" cap="none" spc="0" normalizeH="0" baseline="0" noProof="0" dirty="0">
                <a:ln>
                  <a:noFill/>
                </a:ln>
                <a:solidFill>
                  <a:srgbClr val="DBDBDD">
                    <a:lumMod val="10000"/>
                  </a:srgbClr>
                </a:solidFill>
                <a:effectLst/>
                <a:uLnTx/>
                <a:uFillTx/>
                <a:latin typeface="Segoe UI Light" panose="020B0502040204020203" pitchFamily="34" charset="0"/>
                <a:ea typeface="+mn-ea"/>
                <a:cs typeface="Arial" pitchFamily="34" charset="0"/>
              </a:rPr>
            </a:br>
            <a:r>
              <a:rPr kumimoji="0" lang="en-US" sz="1400" b="0" i="0" u="none" strike="noStrike" kern="1200" cap="none" spc="0" normalizeH="0" baseline="0" noProof="0" dirty="0">
                <a:ln>
                  <a:noFill/>
                </a:ln>
                <a:solidFill>
                  <a:srgbClr val="DBDBDD">
                    <a:lumMod val="10000"/>
                  </a:srgbClr>
                </a:solidFill>
                <a:effectLst/>
                <a:uLnTx/>
                <a:uFillTx/>
                <a:latin typeface="Segoe UI Light" panose="020B0502040204020203" pitchFamily="34" charset="0"/>
                <a:ea typeface="+mn-ea"/>
                <a:cs typeface="Arial" pitchFamily="34" charset="0"/>
              </a:rPr>
              <a:t>development</a:t>
            </a:r>
          </a:p>
        </p:txBody>
      </p:sp>
      <p:sp>
        <p:nvSpPr>
          <p:cNvPr id="45" name="Rectangle 44"/>
          <p:cNvSpPr/>
          <p:nvPr/>
        </p:nvSpPr>
        <p:spPr>
          <a:xfrm>
            <a:off x="3256962" y="3135580"/>
            <a:ext cx="251685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BDBDD">
                    <a:lumMod val="10000"/>
                  </a:srgbClr>
                </a:solidFill>
                <a:effectLst/>
                <a:uLnTx/>
                <a:uFillTx/>
                <a:latin typeface="Segoe UI Light" panose="020B0502040204020203" pitchFamily="34" charset="0"/>
                <a:ea typeface="+mn-ea"/>
                <a:cs typeface="Arial" pitchFamily="34" charset="0"/>
              </a:rPr>
              <a:t>Improving the diagnosis and treatment of diseases and nutrition</a:t>
            </a:r>
          </a:p>
        </p:txBody>
      </p:sp>
      <p:sp>
        <p:nvSpPr>
          <p:cNvPr id="46" name="Rectangle 45"/>
          <p:cNvSpPr/>
          <p:nvPr/>
        </p:nvSpPr>
        <p:spPr>
          <a:xfrm>
            <a:off x="6046449" y="3164760"/>
            <a:ext cx="259834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BDBDD">
                    <a:lumMod val="10000"/>
                  </a:srgbClr>
                </a:solidFill>
                <a:effectLst/>
                <a:uLnTx/>
                <a:uFillTx/>
                <a:latin typeface="Segoe UI Light" panose="020B0502040204020203" pitchFamily="34" charset="0"/>
                <a:ea typeface="+mn-ea"/>
                <a:cs typeface="Arial" pitchFamily="34" charset="0"/>
              </a:rPr>
              <a:t>Providing knowledge &amp; expertise for</a:t>
            </a:r>
            <a:br>
              <a:rPr kumimoji="0" lang="en-US" sz="1400" b="0" i="0" u="none" strike="noStrike" kern="1200" cap="none" spc="0" normalizeH="0" baseline="0" noProof="0" dirty="0">
                <a:ln>
                  <a:noFill/>
                </a:ln>
                <a:solidFill>
                  <a:srgbClr val="DBDBDD">
                    <a:lumMod val="10000"/>
                  </a:srgbClr>
                </a:solidFill>
                <a:effectLst/>
                <a:uLnTx/>
                <a:uFillTx/>
                <a:latin typeface="Segoe UI Light" panose="020B0502040204020203" pitchFamily="34" charset="0"/>
                <a:ea typeface="+mn-ea"/>
                <a:cs typeface="Arial" pitchFamily="34" charset="0"/>
              </a:rPr>
            </a:br>
            <a:r>
              <a:rPr kumimoji="0" lang="en-US" sz="1400" b="0" i="0" u="none" strike="noStrike" kern="1200" cap="none" spc="0" normalizeH="0" baseline="0" noProof="0" dirty="0">
                <a:ln>
                  <a:noFill/>
                </a:ln>
                <a:solidFill>
                  <a:srgbClr val="DBDBDD">
                    <a:lumMod val="10000"/>
                  </a:srgbClr>
                </a:solidFill>
                <a:effectLst/>
                <a:uLnTx/>
                <a:uFillTx/>
                <a:latin typeface="Segoe UI Light" panose="020B0502040204020203" pitchFamily="34" charset="0"/>
                <a:ea typeface="+mn-ea"/>
                <a:cs typeface="Arial" pitchFamily="34" charset="0"/>
              </a:rPr>
              <a:t>science &amp; industry</a:t>
            </a:r>
          </a:p>
        </p:txBody>
      </p:sp>
      <p:sp>
        <p:nvSpPr>
          <p:cNvPr id="48" name="Rectangle 47"/>
          <p:cNvSpPr/>
          <p:nvPr/>
        </p:nvSpPr>
        <p:spPr>
          <a:xfrm>
            <a:off x="1819962" y="5869176"/>
            <a:ext cx="2448272"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BDBDD">
                    <a:lumMod val="10000"/>
                  </a:srgbClr>
                </a:solidFill>
                <a:effectLst/>
                <a:uLnTx/>
                <a:uFillTx/>
                <a:latin typeface="Segoe UI Light" panose="020B0502040204020203" pitchFamily="34" charset="0"/>
                <a:ea typeface="+mn-ea"/>
                <a:cs typeface="Arial" pitchFamily="34" charset="0"/>
              </a:rPr>
              <a:t>Making more, and cleaner water available to more people</a:t>
            </a:r>
          </a:p>
        </p:txBody>
      </p:sp>
      <p:sp>
        <p:nvSpPr>
          <p:cNvPr id="49" name="Rectangle 48"/>
          <p:cNvSpPr/>
          <p:nvPr/>
        </p:nvSpPr>
        <p:spPr>
          <a:xfrm>
            <a:off x="5072574" y="5877271"/>
            <a:ext cx="25957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BDBDD">
                    <a:lumMod val="10000"/>
                  </a:srgbClr>
                </a:solidFill>
                <a:effectLst/>
                <a:uLnTx/>
                <a:uFillTx/>
                <a:latin typeface="Segoe UI Light" panose="020B0502040204020203" pitchFamily="34" charset="0"/>
                <a:ea typeface="+mn-ea"/>
                <a:cs typeface="Arial" pitchFamily="34" charset="0"/>
              </a:rPr>
              <a:t>Understanding and protecting the environment</a:t>
            </a: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962" y="4143352"/>
            <a:ext cx="2448272" cy="172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819962" y="5419088"/>
            <a:ext cx="2448272" cy="458184"/>
          </a:xfrm>
          <a:prstGeom prst="rect">
            <a:avLst/>
          </a:prstGeom>
          <a:solidFill>
            <a:srgbClr val="37AEE9">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Water Resources</a:t>
            </a:r>
          </a:p>
        </p:txBody>
      </p:sp>
      <p:pic>
        <p:nvPicPr>
          <p:cNvPr id="22"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70004" y="4143353"/>
            <a:ext cx="2598340" cy="173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5070004" y="5419087"/>
            <a:ext cx="2598340" cy="458184"/>
          </a:xfrm>
          <a:prstGeom prst="rect">
            <a:avLst/>
          </a:prstGeom>
          <a:solidFill>
            <a:schemeClr val="accent6">
              <a:lumMod val="50000"/>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mn-cs"/>
              </a:rPr>
              <a:t>Environment</a:t>
            </a:r>
          </a:p>
        </p:txBody>
      </p:sp>
      <p:sp>
        <p:nvSpPr>
          <p:cNvPr id="20" name="Slide Number Placeholder 4">
            <a:extLst>
              <a:ext uri="{FF2B5EF4-FFF2-40B4-BE49-F238E27FC236}">
                <a16:creationId xmlns:a16="http://schemas.microsoft.com/office/drawing/2014/main" id="{1D832AFC-9F66-4D95-ACE3-58D8425EE072}"/>
              </a:ext>
            </a:extLst>
          </p:cNvPr>
          <p:cNvSpPr txBox="1">
            <a:spLocks noGrp="1"/>
          </p:cNvSpPr>
          <p:nvPr/>
        </p:nvSpPr>
        <p:spPr bwMode="auto">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99CCFF"/>
              </a:buClr>
              <a:buSzPct val="110000"/>
              <a:buChar char="•"/>
              <a:defRPr sz="3200">
                <a:solidFill>
                  <a:srgbClr val="FFFFCC"/>
                </a:solidFill>
                <a:latin typeface="Arial" panose="020B0604020202020204" pitchFamily="34" charset="0"/>
              </a:defRPr>
            </a:lvl1pPr>
            <a:lvl2pPr marL="742950" indent="-285750">
              <a:spcBef>
                <a:spcPct val="20000"/>
              </a:spcBef>
              <a:buClr>
                <a:srgbClr val="99CCFF"/>
              </a:buClr>
              <a:buSzPct val="110000"/>
              <a:buChar char="•"/>
              <a:defRPr sz="2800">
                <a:solidFill>
                  <a:srgbClr val="FFFFCC"/>
                </a:solidFill>
                <a:latin typeface="Arial" panose="020B0604020202020204" pitchFamily="34" charset="0"/>
              </a:defRPr>
            </a:lvl2pPr>
            <a:lvl3pPr marL="1143000" indent="-228600">
              <a:spcBef>
                <a:spcPct val="20000"/>
              </a:spcBef>
              <a:buClr>
                <a:srgbClr val="99CCFF"/>
              </a:buClr>
              <a:buSzPct val="110000"/>
              <a:buChar char="•"/>
              <a:defRPr sz="2400">
                <a:solidFill>
                  <a:srgbClr val="FFFFCC"/>
                </a:solidFill>
                <a:latin typeface="Arial" panose="020B0604020202020204" pitchFamily="34" charset="0"/>
              </a:defRPr>
            </a:lvl3pPr>
            <a:lvl4pPr marL="1600200" indent="-228600">
              <a:spcBef>
                <a:spcPct val="20000"/>
              </a:spcBef>
              <a:buClr>
                <a:srgbClr val="99CCFF"/>
              </a:buClr>
              <a:buSzPct val="110000"/>
              <a:buChar char="–"/>
              <a:defRPr sz="2000">
                <a:solidFill>
                  <a:srgbClr val="FFFFCC"/>
                </a:solidFill>
                <a:latin typeface="Arial" panose="020B0604020202020204" pitchFamily="34" charset="0"/>
              </a:defRPr>
            </a:lvl4pPr>
            <a:lvl5pPr marL="2057400" indent="-228600">
              <a:spcBef>
                <a:spcPct val="20000"/>
              </a:spcBef>
              <a:buClr>
                <a:srgbClr val="99CCFF"/>
              </a:buClr>
              <a:buSzPct val="110000"/>
              <a:buChar char="»"/>
              <a:defRPr sz="2000">
                <a:solidFill>
                  <a:srgbClr val="FFFFCC"/>
                </a:solidFill>
                <a:latin typeface="Arial" panose="020B0604020202020204" pitchFamily="34"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6BA977E-B455-4F84-8B0D-C4CD08B6729F}" type="slidenum">
              <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endParaRPr>
          </a:p>
        </p:txBody>
      </p:sp>
      <p:sp>
        <p:nvSpPr>
          <p:cNvPr id="21" name="Date Placeholder 3">
            <a:extLst>
              <a:ext uri="{FF2B5EF4-FFF2-40B4-BE49-F238E27FC236}">
                <a16:creationId xmlns:a16="http://schemas.microsoft.com/office/drawing/2014/main" id="{9F70F06F-02DF-4923-91A8-EC2963E42B6D}"/>
              </a:ext>
            </a:extLst>
          </p:cNvPr>
          <p:cNvSpPr txBox="1">
            <a:spLocks noGrp="1"/>
          </p:cNvSpPr>
          <p:nvPr/>
        </p:nvSpPr>
        <p:spPr bwMode="auto">
          <a:xfrm>
            <a:off x="7092950" y="6564313"/>
            <a:ext cx="18732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99CCFF"/>
              </a:buClr>
              <a:buSzPct val="110000"/>
              <a:buChar char="•"/>
              <a:defRPr sz="3200">
                <a:solidFill>
                  <a:srgbClr val="FFFFCC"/>
                </a:solidFill>
                <a:latin typeface="Arial" panose="020B0604020202020204" pitchFamily="34" charset="0"/>
              </a:defRPr>
            </a:lvl1pPr>
            <a:lvl2pPr marL="742950" indent="-285750">
              <a:spcBef>
                <a:spcPct val="20000"/>
              </a:spcBef>
              <a:buClr>
                <a:srgbClr val="99CCFF"/>
              </a:buClr>
              <a:buSzPct val="110000"/>
              <a:buChar char="•"/>
              <a:defRPr sz="2800">
                <a:solidFill>
                  <a:srgbClr val="FFFFCC"/>
                </a:solidFill>
                <a:latin typeface="Arial" panose="020B0604020202020204" pitchFamily="34" charset="0"/>
              </a:defRPr>
            </a:lvl2pPr>
            <a:lvl3pPr marL="1143000" indent="-228600">
              <a:spcBef>
                <a:spcPct val="20000"/>
              </a:spcBef>
              <a:buClr>
                <a:srgbClr val="99CCFF"/>
              </a:buClr>
              <a:buSzPct val="110000"/>
              <a:buChar char="•"/>
              <a:defRPr sz="2400">
                <a:solidFill>
                  <a:srgbClr val="FFFFCC"/>
                </a:solidFill>
                <a:latin typeface="Arial" panose="020B0604020202020204" pitchFamily="34" charset="0"/>
              </a:defRPr>
            </a:lvl3pPr>
            <a:lvl4pPr marL="1600200" indent="-228600">
              <a:spcBef>
                <a:spcPct val="20000"/>
              </a:spcBef>
              <a:buClr>
                <a:srgbClr val="99CCFF"/>
              </a:buClr>
              <a:buSzPct val="110000"/>
              <a:buChar char="–"/>
              <a:defRPr sz="2000">
                <a:solidFill>
                  <a:srgbClr val="FFFFCC"/>
                </a:solidFill>
                <a:latin typeface="Arial" panose="020B0604020202020204" pitchFamily="34" charset="0"/>
              </a:defRPr>
            </a:lvl4pPr>
            <a:lvl5pPr marL="2057400" indent="-228600">
              <a:spcBef>
                <a:spcPct val="20000"/>
              </a:spcBef>
              <a:buClr>
                <a:srgbClr val="99CCFF"/>
              </a:buClr>
              <a:buSzPct val="110000"/>
              <a:buChar char="»"/>
              <a:defRPr sz="2000">
                <a:solidFill>
                  <a:srgbClr val="FFFFCC"/>
                </a:solidFill>
                <a:latin typeface="Arial" panose="020B0604020202020204" pitchFamily="34"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rPr>
              <a:t>Contact: D.Ridikas@iaea.org</a:t>
            </a:r>
          </a:p>
        </p:txBody>
      </p:sp>
    </p:spTree>
    <p:extLst>
      <p:ext uri="{BB962C8B-B14F-4D97-AF65-F5344CB8AC3E}">
        <p14:creationId xmlns:p14="http://schemas.microsoft.com/office/powerpoint/2010/main" val="1173552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RB activities supporting air quality:</a:t>
            </a:r>
            <a:br>
              <a:rPr lang="en-US" sz="2600" b="1" dirty="0">
                <a:latin typeface="Verdana" pitchFamily="34" charset="0"/>
              </a:rPr>
            </a:br>
            <a:r>
              <a:rPr lang="en-US" sz="2600" b="1" dirty="0">
                <a:latin typeface="Verdana" pitchFamily="34" charset="0"/>
              </a:rPr>
              <a:t>PT exercises organized at NSIL</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5" name="Table 4">
            <a:extLst>
              <a:ext uri="{FF2B5EF4-FFF2-40B4-BE49-F238E27FC236}">
                <a16:creationId xmlns:a16="http://schemas.microsoft.com/office/drawing/2014/main" id="{F3129509-C66D-4DA7-99B8-EEDE82D36448}"/>
              </a:ext>
            </a:extLst>
          </p:cNvPr>
          <p:cNvGraphicFramePr>
            <a:graphicFrameLocks noGrp="1"/>
          </p:cNvGraphicFramePr>
          <p:nvPr>
            <p:extLst>
              <p:ext uri="{D42A27DB-BD31-4B8C-83A1-F6EECF244321}">
                <p14:modId xmlns:p14="http://schemas.microsoft.com/office/powerpoint/2010/main" val="1920104430"/>
              </p:ext>
            </p:extLst>
          </p:nvPr>
        </p:nvGraphicFramePr>
        <p:xfrm>
          <a:off x="323410" y="1196690"/>
          <a:ext cx="8065118" cy="4216400"/>
        </p:xfrm>
        <a:graphic>
          <a:graphicData uri="http://schemas.openxmlformats.org/drawingml/2006/table">
            <a:tbl>
              <a:tblPr firstRow="1" bandRow="1">
                <a:tableStyleId>{93296810-A885-4BE3-A3E7-6D5BEEA58F35}</a:tableStyleId>
              </a:tblPr>
              <a:tblGrid>
                <a:gridCol w="1209700">
                  <a:extLst>
                    <a:ext uri="{9D8B030D-6E8A-4147-A177-3AD203B41FA5}">
                      <a16:colId xmlns:a16="http://schemas.microsoft.com/office/drawing/2014/main" val="20000"/>
                    </a:ext>
                  </a:extLst>
                </a:gridCol>
                <a:gridCol w="1117715">
                  <a:extLst>
                    <a:ext uri="{9D8B030D-6E8A-4147-A177-3AD203B41FA5}">
                      <a16:colId xmlns:a16="http://schemas.microsoft.com/office/drawing/2014/main" val="20001"/>
                    </a:ext>
                  </a:extLst>
                </a:gridCol>
                <a:gridCol w="1054315">
                  <a:extLst>
                    <a:ext uri="{9D8B030D-6E8A-4147-A177-3AD203B41FA5}">
                      <a16:colId xmlns:a16="http://schemas.microsoft.com/office/drawing/2014/main" val="2035446496"/>
                    </a:ext>
                  </a:extLst>
                </a:gridCol>
                <a:gridCol w="1170847">
                  <a:extLst>
                    <a:ext uri="{9D8B030D-6E8A-4147-A177-3AD203B41FA5}">
                      <a16:colId xmlns:a16="http://schemas.microsoft.com/office/drawing/2014/main" val="3817248433"/>
                    </a:ext>
                  </a:extLst>
                </a:gridCol>
                <a:gridCol w="1170847">
                  <a:extLst>
                    <a:ext uri="{9D8B030D-6E8A-4147-A177-3AD203B41FA5}">
                      <a16:colId xmlns:a16="http://schemas.microsoft.com/office/drawing/2014/main" val="982596432"/>
                    </a:ext>
                  </a:extLst>
                </a:gridCol>
                <a:gridCol w="1170847">
                  <a:extLst>
                    <a:ext uri="{9D8B030D-6E8A-4147-A177-3AD203B41FA5}">
                      <a16:colId xmlns:a16="http://schemas.microsoft.com/office/drawing/2014/main" val="2409293979"/>
                    </a:ext>
                  </a:extLst>
                </a:gridCol>
                <a:gridCol w="1170847">
                  <a:extLst>
                    <a:ext uri="{9D8B030D-6E8A-4147-A177-3AD203B41FA5}">
                      <a16:colId xmlns:a16="http://schemas.microsoft.com/office/drawing/2014/main" val="2832232170"/>
                    </a:ext>
                  </a:extLst>
                </a:gridCol>
              </a:tblGrid>
              <a:tr h="370840">
                <a:tc>
                  <a:txBody>
                    <a:bodyPr/>
                    <a:lstStyle/>
                    <a:p>
                      <a:endParaRPr lang="en-GB" sz="1200" dirty="0"/>
                    </a:p>
                  </a:txBody>
                  <a:tcPr/>
                </a:tc>
                <a:tc>
                  <a:txBody>
                    <a:bodyPr/>
                    <a:lstStyle/>
                    <a:p>
                      <a:pPr algn="ctr"/>
                      <a:r>
                        <a:rPr lang="en-GB" sz="1200" dirty="0"/>
                        <a:t>AIRFILTER 2003</a:t>
                      </a:r>
                    </a:p>
                  </a:txBody>
                  <a:tcPr/>
                </a:tc>
                <a:tc>
                  <a:txBody>
                    <a:bodyPr/>
                    <a:lstStyle/>
                    <a:p>
                      <a:pPr algn="ctr"/>
                      <a:r>
                        <a:rPr lang="en-US" sz="1200" dirty="0"/>
                        <a:t>PTXRF/02</a:t>
                      </a:r>
                    </a:p>
                    <a:p>
                      <a:pPr algn="ctr"/>
                      <a:r>
                        <a:rPr lang="en-US" sz="1200" dirty="0"/>
                        <a:t>2005</a:t>
                      </a:r>
                      <a:endParaRPr lang="en-GB" sz="1200" dirty="0"/>
                    </a:p>
                  </a:txBody>
                  <a:tcPr/>
                </a:tc>
                <a:tc>
                  <a:txBody>
                    <a:bodyPr/>
                    <a:lstStyle/>
                    <a:p>
                      <a:pPr algn="ctr"/>
                      <a:r>
                        <a:rPr lang="en-GB" sz="1200" dirty="0"/>
                        <a:t>PTXRF/03</a:t>
                      </a:r>
                    </a:p>
                    <a:p>
                      <a:pPr algn="ctr"/>
                      <a:r>
                        <a:rPr lang="en-GB" sz="1200" dirty="0"/>
                        <a:t>2005</a:t>
                      </a:r>
                    </a:p>
                  </a:txBody>
                  <a:tcPr/>
                </a:tc>
                <a:tc>
                  <a:txBody>
                    <a:bodyPr/>
                    <a:lstStyle/>
                    <a:p>
                      <a:pPr algn="ctr"/>
                      <a:r>
                        <a:rPr lang="en-US" sz="1200" i="1" dirty="0"/>
                        <a:t>PTXRF/06</a:t>
                      </a:r>
                    </a:p>
                    <a:p>
                      <a:pPr algn="ctr"/>
                      <a:r>
                        <a:rPr lang="en-US" sz="1200" i="1" dirty="0"/>
                        <a:t>2009</a:t>
                      </a:r>
                    </a:p>
                    <a:p>
                      <a:pPr algn="ctr"/>
                      <a:endParaRPr lang="en-GB" sz="1200" i="1" dirty="0"/>
                    </a:p>
                  </a:txBody>
                  <a:tcPr/>
                </a:tc>
                <a:tc>
                  <a:txBody>
                    <a:bodyPr/>
                    <a:lstStyle/>
                    <a:p>
                      <a:pPr algn="ctr"/>
                      <a:r>
                        <a:rPr lang="en-US" sz="1200" i="1" dirty="0"/>
                        <a:t>PTXRF/12</a:t>
                      </a:r>
                    </a:p>
                    <a:p>
                      <a:pPr algn="ctr"/>
                      <a:r>
                        <a:rPr lang="en-US" sz="1200" i="1" dirty="0"/>
                        <a:t>2015</a:t>
                      </a:r>
                      <a:endParaRPr lang="en-GB" sz="1200" i="1" dirty="0"/>
                    </a:p>
                  </a:txBody>
                  <a:tcPr/>
                </a:tc>
                <a:tc>
                  <a:txBody>
                    <a:bodyPr/>
                    <a:lstStyle/>
                    <a:p>
                      <a:pPr algn="ctr"/>
                      <a:r>
                        <a:rPr lang="en-US" sz="1200" dirty="0"/>
                        <a:t>PTXRF/14</a:t>
                      </a:r>
                    </a:p>
                    <a:p>
                      <a:pPr algn="ctr"/>
                      <a:r>
                        <a:rPr lang="en-US" sz="1200" dirty="0"/>
                        <a:t>2018</a:t>
                      </a:r>
                      <a:endParaRPr lang="en-GB" sz="1200" dirty="0"/>
                    </a:p>
                  </a:txBody>
                  <a:tcPr/>
                </a:tc>
                <a:extLst>
                  <a:ext uri="{0D108BD9-81ED-4DB2-BD59-A6C34878D82A}">
                    <a16:rowId xmlns:a16="http://schemas.microsoft.com/office/drawing/2014/main" val="10000"/>
                  </a:ext>
                </a:extLst>
              </a:tr>
              <a:tr h="370840">
                <a:tc>
                  <a:txBody>
                    <a:bodyPr/>
                    <a:lstStyle/>
                    <a:p>
                      <a:r>
                        <a:rPr lang="en-US" sz="1200" dirty="0"/>
                        <a:t>Type of sample</a:t>
                      </a:r>
                      <a:endParaRPr lang="en-GB" sz="1200" dirty="0"/>
                    </a:p>
                  </a:txBody>
                  <a:tcPr/>
                </a:tc>
                <a:tc>
                  <a:txBody>
                    <a:bodyPr/>
                    <a:lstStyle/>
                    <a:p>
                      <a:pPr algn="ctr"/>
                      <a:r>
                        <a:rPr lang="en-US" sz="1200" dirty="0"/>
                        <a:t>Dust on filter</a:t>
                      </a:r>
                      <a:endParaRPr lang="en-GB" sz="1200" dirty="0"/>
                    </a:p>
                  </a:txBody>
                  <a:tcPr/>
                </a:tc>
                <a:tc>
                  <a:txBody>
                    <a:bodyPr/>
                    <a:lstStyle/>
                    <a:p>
                      <a:pPr algn="ctr"/>
                      <a:r>
                        <a:rPr lang="en-US" sz="1200" dirty="0"/>
                        <a:t>Lichen</a:t>
                      </a: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Dust on filter</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mn-lt"/>
                          <a:ea typeface="+mn-ea"/>
                          <a:cs typeface="+mn-cs"/>
                        </a:rPr>
                        <a:t>Grass mixture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Verdana"/>
                          <a:ea typeface="+mn-ea"/>
                          <a:cs typeface="+mn-cs"/>
                        </a:rPr>
                        <a:t>Plant</a:t>
                      </a:r>
                      <a:endParaRPr kumimoji="0" lang="en-GB" sz="1200" b="0" i="1" u="none" strike="noStrike" kern="1200" cap="none" spc="0" normalizeH="0" baseline="0" noProof="0" dirty="0">
                        <a:ln>
                          <a:noFill/>
                        </a:ln>
                        <a:solidFill>
                          <a:srgbClr val="000000"/>
                        </a:solidFill>
                        <a:effectLst/>
                        <a:uLnTx/>
                        <a:uFillTx/>
                        <a:latin typeface="Verdana"/>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a:ea typeface="+mn-ea"/>
                          <a:cs typeface="+mn-cs"/>
                        </a:rPr>
                        <a:t>Dust on filter</a:t>
                      </a:r>
                      <a:endParaRPr kumimoji="0" lang="en-GB" sz="1200" b="0" i="0" u="none" strike="noStrike" kern="1200" cap="none" spc="0" normalizeH="0" baseline="0" noProof="0" dirty="0">
                        <a:ln>
                          <a:noFill/>
                        </a:ln>
                        <a:solidFill>
                          <a:srgbClr val="000000"/>
                        </a:solidFill>
                        <a:effectLst/>
                        <a:uLnTx/>
                        <a:uFillTx/>
                        <a:latin typeface="Verdana"/>
                        <a:ea typeface="+mn-ea"/>
                        <a:cs typeface="+mn-cs"/>
                      </a:endParaRPr>
                    </a:p>
                  </a:txBody>
                  <a:tcPr/>
                </a:tc>
                <a:extLst>
                  <a:ext uri="{0D108BD9-81ED-4DB2-BD59-A6C34878D82A}">
                    <a16:rowId xmlns:a16="http://schemas.microsoft.com/office/drawing/2014/main" val="101393414"/>
                  </a:ext>
                </a:extLst>
              </a:tr>
              <a:tr h="370840">
                <a:tc>
                  <a:txBody>
                    <a:bodyPr/>
                    <a:lstStyle/>
                    <a:p>
                      <a:r>
                        <a:rPr lang="en-GB" sz="1200" dirty="0"/>
                        <a:t>Number of participants </a:t>
                      </a:r>
                    </a:p>
                  </a:txBody>
                  <a:tcPr/>
                </a:tc>
                <a:tc>
                  <a:txBody>
                    <a:bodyPr/>
                    <a:lstStyle/>
                    <a:p>
                      <a:pPr algn="ctr"/>
                      <a:r>
                        <a:rPr lang="en-GB" sz="1200" dirty="0"/>
                        <a:t>16</a:t>
                      </a:r>
                    </a:p>
                  </a:txBody>
                  <a:tcPr/>
                </a:tc>
                <a:tc>
                  <a:txBody>
                    <a:bodyPr/>
                    <a:lstStyle/>
                    <a:p>
                      <a:pPr algn="ctr"/>
                      <a:r>
                        <a:rPr lang="en-US" sz="1200" dirty="0"/>
                        <a:t>31</a:t>
                      </a:r>
                      <a:endParaRPr lang="en-GB" sz="1200" dirty="0"/>
                    </a:p>
                  </a:txBody>
                  <a:tcPr/>
                </a:tc>
                <a:tc>
                  <a:txBody>
                    <a:bodyPr/>
                    <a:lstStyle/>
                    <a:p>
                      <a:pPr algn="ctr"/>
                      <a:r>
                        <a:rPr lang="en-GB" sz="1200" dirty="0"/>
                        <a:t>24</a:t>
                      </a:r>
                    </a:p>
                  </a:txBody>
                  <a:tcPr/>
                </a:tc>
                <a:tc>
                  <a:txBody>
                    <a:bodyPr/>
                    <a:lstStyle/>
                    <a:p>
                      <a:pPr algn="ctr"/>
                      <a:r>
                        <a:rPr lang="en-US" sz="1200" i="1" dirty="0"/>
                        <a:t>42</a:t>
                      </a:r>
                      <a:endParaRPr lang="en-GB" sz="1200" i="1" dirty="0"/>
                    </a:p>
                  </a:txBody>
                  <a:tcPr/>
                </a:tc>
                <a:tc>
                  <a:txBody>
                    <a:bodyPr/>
                    <a:lstStyle/>
                    <a:p>
                      <a:pPr algn="ctr"/>
                      <a:r>
                        <a:rPr lang="en-US" sz="1200" i="1" dirty="0"/>
                        <a:t>48</a:t>
                      </a:r>
                      <a:endParaRPr lang="en-GB" sz="1200" i="1" dirty="0"/>
                    </a:p>
                  </a:txBody>
                  <a:tcPr/>
                </a:tc>
                <a:tc>
                  <a:txBody>
                    <a:bodyPr/>
                    <a:lstStyle/>
                    <a:p>
                      <a:pPr algn="ctr"/>
                      <a:r>
                        <a:rPr lang="en-US" sz="1200" dirty="0"/>
                        <a:t>&gt;80</a:t>
                      </a:r>
                      <a:endParaRPr lang="en-GB" sz="1200" dirty="0"/>
                    </a:p>
                  </a:txBody>
                  <a:tcPr/>
                </a:tc>
                <a:extLst>
                  <a:ext uri="{0D108BD9-81ED-4DB2-BD59-A6C34878D82A}">
                    <a16:rowId xmlns:a16="http://schemas.microsoft.com/office/drawing/2014/main" val="10001"/>
                  </a:ext>
                </a:extLst>
              </a:tr>
              <a:tr h="370840">
                <a:tc>
                  <a:txBody>
                    <a:bodyPr/>
                    <a:lstStyle/>
                    <a:p>
                      <a:r>
                        <a:rPr lang="en-GB" sz="1200" dirty="0"/>
                        <a:t>Results received from</a:t>
                      </a:r>
                    </a:p>
                  </a:txBody>
                  <a:tcPr/>
                </a:tc>
                <a:tc>
                  <a:txBody>
                    <a:bodyPr/>
                    <a:lstStyle/>
                    <a:p>
                      <a:pPr algn="ctr"/>
                      <a:r>
                        <a:rPr lang="en-GB" sz="1200" dirty="0"/>
                        <a:t>8</a:t>
                      </a:r>
                    </a:p>
                  </a:txBody>
                  <a:tcPr/>
                </a:tc>
                <a:tc>
                  <a:txBody>
                    <a:bodyPr/>
                    <a:lstStyle/>
                    <a:p>
                      <a:pPr algn="ctr"/>
                      <a:r>
                        <a:rPr lang="en-US" sz="1200" dirty="0"/>
                        <a:t>17</a:t>
                      </a:r>
                      <a:endParaRPr lang="en-GB" sz="1200" dirty="0"/>
                    </a:p>
                  </a:txBody>
                  <a:tcPr/>
                </a:tc>
                <a:tc>
                  <a:txBody>
                    <a:bodyPr/>
                    <a:lstStyle/>
                    <a:p>
                      <a:pPr algn="ctr"/>
                      <a:r>
                        <a:rPr lang="en-GB" sz="1200" dirty="0"/>
                        <a:t>12</a:t>
                      </a:r>
                    </a:p>
                  </a:txBody>
                  <a:tcPr/>
                </a:tc>
                <a:tc>
                  <a:txBody>
                    <a:bodyPr/>
                    <a:lstStyle/>
                    <a:p>
                      <a:pPr algn="ctr"/>
                      <a:r>
                        <a:rPr lang="en-US" sz="1200" i="1" dirty="0"/>
                        <a:t>19</a:t>
                      </a:r>
                      <a:endParaRPr lang="en-GB" sz="1200" i="1" dirty="0"/>
                    </a:p>
                  </a:txBody>
                  <a:tcPr/>
                </a:tc>
                <a:tc>
                  <a:txBody>
                    <a:bodyPr/>
                    <a:lstStyle/>
                    <a:p>
                      <a:pPr algn="ctr"/>
                      <a:r>
                        <a:rPr lang="en-US" sz="1200" i="1" dirty="0"/>
                        <a:t>37</a:t>
                      </a:r>
                      <a:endParaRPr lang="en-GB" sz="1200" i="1" dirty="0"/>
                    </a:p>
                  </a:txBody>
                  <a:tcPr/>
                </a:tc>
                <a:tc>
                  <a:txBody>
                    <a:bodyPr/>
                    <a:lstStyle/>
                    <a:p>
                      <a:pPr algn="ctr"/>
                      <a:r>
                        <a:rPr lang="en-US" sz="1200" dirty="0"/>
                        <a:t>ongoing</a:t>
                      </a:r>
                      <a:endParaRPr lang="en-GB" sz="12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Techniques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 of results)</a:t>
                      </a:r>
                    </a:p>
                  </a:txBody>
                  <a:tcPr/>
                </a:tc>
                <a:tc>
                  <a:txBody>
                    <a:bodyPr/>
                    <a:lstStyle/>
                    <a:p>
                      <a:pPr algn="ctr"/>
                      <a:r>
                        <a:rPr lang="en-GB" sz="1200" dirty="0"/>
                        <a:t>NAA, PIXE, XRF, </a:t>
                      </a:r>
                    </a:p>
                    <a:p>
                      <a:pPr algn="ctr"/>
                      <a:r>
                        <a:rPr lang="en-GB" sz="1200" dirty="0"/>
                        <a:t>ICP-MS, PIGE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XRF,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PIXE</a:t>
                      </a:r>
                      <a:endParaRPr lang="en-GB"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NAA,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XRF,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PIXE,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AAS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t>XRF,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t>NAA</a:t>
                      </a:r>
                      <a:endParaRPr lang="en-GB"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t>XRF</a:t>
                      </a:r>
                      <a:endParaRPr lang="en-GB"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XRF,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PIXE,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NAA,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ICP-MS</a:t>
                      </a:r>
                      <a:endParaRPr lang="en-GB" sz="1200" dirty="0"/>
                    </a:p>
                  </a:txBody>
                  <a:tcPr/>
                </a:tc>
                <a:extLst>
                  <a:ext uri="{0D108BD9-81ED-4DB2-BD59-A6C34878D82A}">
                    <a16:rowId xmlns:a16="http://schemas.microsoft.com/office/drawing/2014/main" val="10004"/>
                  </a:ext>
                </a:extLst>
              </a:tr>
              <a:tr h="370840">
                <a:tc>
                  <a:txBody>
                    <a:bodyPr/>
                    <a:lstStyle/>
                    <a:p>
                      <a:r>
                        <a:rPr lang="en-GB" sz="1200" dirty="0"/>
                        <a:t>Elements reported</a:t>
                      </a:r>
                    </a:p>
                  </a:txBody>
                  <a:tcPr/>
                </a:tc>
                <a:tc>
                  <a:txBody>
                    <a:bodyPr/>
                    <a:lstStyle/>
                    <a:p>
                      <a:pPr algn="ctr"/>
                      <a:r>
                        <a:rPr lang="en-GB" sz="1200" dirty="0"/>
                        <a:t>39</a:t>
                      </a:r>
                    </a:p>
                  </a:txBody>
                  <a:tcPr/>
                </a:tc>
                <a:tc>
                  <a:txBody>
                    <a:bodyPr/>
                    <a:lstStyle/>
                    <a:p>
                      <a:pPr algn="ctr"/>
                      <a:r>
                        <a:rPr lang="en-US" sz="1200" dirty="0"/>
                        <a:t>30</a:t>
                      </a:r>
                      <a:endParaRPr lang="en-GB" sz="1200" dirty="0"/>
                    </a:p>
                  </a:txBody>
                  <a:tcPr/>
                </a:tc>
                <a:tc>
                  <a:txBody>
                    <a:bodyPr/>
                    <a:lstStyle/>
                    <a:p>
                      <a:pPr algn="ctr"/>
                      <a:r>
                        <a:rPr lang="en-GB" sz="1200" dirty="0"/>
                        <a:t>45</a:t>
                      </a:r>
                    </a:p>
                  </a:txBody>
                  <a:tcPr/>
                </a:tc>
                <a:tc>
                  <a:txBody>
                    <a:bodyPr/>
                    <a:lstStyle/>
                    <a:p>
                      <a:pPr algn="ctr"/>
                      <a:r>
                        <a:rPr lang="en-US" sz="1200" i="1" dirty="0"/>
                        <a:t>31</a:t>
                      </a:r>
                      <a:endParaRPr lang="en-GB" sz="1200" i="1" dirty="0"/>
                    </a:p>
                  </a:txBody>
                  <a:tcPr/>
                </a:tc>
                <a:tc>
                  <a:txBody>
                    <a:bodyPr/>
                    <a:lstStyle/>
                    <a:p>
                      <a:pPr algn="ctr"/>
                      <a:r>
                        <a:rPr lang="en-US" sz="1200" i="1" dirty="0"/>
                        <a:t>41</a:t>
                      </a:r>
                      <a:endParaRPr lang="en-GB" sz="1200" i="1" dirty="0"/>
                    </a:p>
                  </a:txBody>
                  <a:tcPr/>
                </a:tc>
                <a:tc>
                  <a:txBody>
                    <a:bodyPr/>
                    <a:lstStyle/>
                    <a:p>
                      <a:pPr algn="ctr"/>
                      <a:endParaRPr lang="en-GB" sz="1200" dirty="0"/>
                    </a:p>
                  </a:txBody>
                  <a:tcPr/>
                </a:tc>
                <a:extLst>
                  <a:ext uri="{0D108BD9-81ED-4DB2-BD59-A6C34878D82A}">
                    <a16:rowId xmlns:a16="http://schemas.microsoft.com/office/drawing/2014/main" val="10005"/>
                  </a:ext>
                </a:extLst>
              </a:tr>
              <a:tr h="370840">
                <a:tc>
                  <a:txBody>
                    <a:bodyPr/>
                    <a:lstStyle/>
                    <a:p>
                      <a:r>
                        <a:rPr lang="en-GB" sz="1200" dirty="0"/>
                        <a:t>Total</a:t>
                      </a:r>
                      <a:r>
                        <a:rPr lang="en-GB" sz="1200" baseline="0" dirty="0"/>
                        <a:t> results</a:t>
                      </a:r>
                      <a:endParaRPr lang="en-GB" sz="1200" dirty="0"/>
                    </a:p>
                  </a:txBody>
                  <a:tcPr/>
                </a:tc>
                <a:tc>
                  <a:txBody>
                    <a:bodyPr/>
                    <a:lstStyle/>
                    <a:p>
                      <a:pPr algn="ctr"/>
                      <a:r>
                        <a:rPr lang="en-GB" sz="1200" dirty="0"/>
                        <a:t>147</a:t>
                      </a:r>
                    </a:p>
                  </a:txBody>
                  <a:tcPr/>
                </a:tc>
                <a:tc>
                  <a:txBody>
                    <a:bodyPr/>
                    <a:lstStyle/>
                    <a:p>
                      <a:pPr algn="ctr"/>
                      <a:r>
                        <a:rPr lang="en-US" sz="1200" dirty="0"/>
                        <a:t>259</a:t>
                      </a:r>
                      <a:endParaRPr lang="en-GB" sz="1200" dirty="0"/>
                    </a:p>
                  </a:txBody>
                  <a:tcPr/>
                </a:tc>
                <a:tc>
                  <a:txBody>
                    <a:bodyPr/>
                    <a:lstStyle/>
                    <a:p>
                      <a:pPr algn="ctr"/>
                      <a:r>
                        <a:rPr lang="en-GB" sz="1200" dirty="0"/>
                        <a:t>175</a:t>
                      </a:r>
                    </a:p>
                  </a:txBody>
                  <a:tcPr/>
                </a:tc>
                <a:tc>
                  <a:txBody>
                    <a:bodyPr/>
                    <a:lstStyle/>
                    <a:p>
                      <a:pPr algn="ctr"/>
                      <a:r>
                        <a:rPr lang="en-US" sz="1200" i="1" dirty="0"/>
                        <a:t>237</a:t>
                      </a:r>
                      <a:endParaRPr lang="en-GB" sz="1200" i="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503</a:t>
                      </a:r>
                      <a:endParaRPr lang="en-GB" sz="1200" i="1" dirty="0"/>
                    </a:p>
                  </a:txBody>
                  <a:tcPr/>
                </a:tc>
                <a:tc>
                  <a:txBody>
                    <a:bodyPr/>
                    <a:lstStyle/>
                    <a:p>
                      <a:pPr algn="ctr"/>
                      <a:endParaRPr lang="en-GB" sz="1200" dirty="0"/>
                    </a:p>
                  </a:txBody>
                  <a:tcPr/>
                </a:tc>
                <a:extLst>
                  <a:ext uri="{0D108BD9-81ED-4DB2-BD59-A6C34878D82A}">
                    <a16:rowId xmlns:a16="http://schemas.microsoft.com/office/drawing/2014/main" val="10006"/>
                  </a:ext>
                </a:extLst>
              </a:tr>
              <a:tr h="370840">
                <a:tc>
                  <a:txBody>
                    <a:bodyPr/>
                    <a:lstStyle/>
                    <a:p>
                      <a:r>
                        <a:rPr lang="en-GB" sz="1200" dirty="0"/>
                        <a:t>Outliers</a:t>
                      </a:r>
                    </a:p>
                  </a:txBody>
                  <a:tcPr/>
                </a:tc>
                <a:tc>
                  <a:txBody>
                    <a:bodyPr/>
                    <a:lstStyle/>
                    <a:p>
                      <a:pPr algn="ctr"/>
                      <a:r>
                        <a:rPr lang="en-GB" sz="1200" dirty="0"/>
                        <a:t>19</a:t>
                      </a:r>
                    </a:p>
                  </a:txBody>
                  <a:tcPr/>
                </a:tc>
                <a:tc>
                  <a:txBody>
                    <a:bodyPr/>
                    <a:lstStyle/>
                    <a:p>
                      <a:pPr algn="ctr"/>
                      <a:r>
                        <a:rPr lang="en-US" sz="1200" dirty="0"/>
                        <a:t>7</a:t>
                      </a:r>
                      <a:endParaRPr lang="en-GB" sz="1200" dirty="0"/>
                    </a:p>
                  </a:txBody>
                  <a:tcPr/>
                </a:tc>
                <a:tc>
                  <a:txBody>
                    <a:bodyPr/>
                    <a:lstStyle/>
                    <a:p>
                      <a:pPr algn="ctr"/>
                      <a:r>
                        <a:rPr lang="en-GB" sz="1200" dirty="0"/>
                        <a:t>29</a:t>
                      </a:r>
                    </a:p>
                  </a:txBody>
                  <a:tcPr/>
                </a:tc>
                <a:tc>
                  <a:txBody>
                    <a:bodyPr/>
                    <a:lstStyle/>
                    <a:p>
                      <a:pPr algn="ctr"/>
                      <a:r>
                        <a:rPr lang="en-US" sz="1200" i="1" dirty="0"/>
                        <a:t>32</a:t>
                      </a:r>
                      <a:endParaRPr lang="en-GB" sz="1200" i="1" dirty="0"/>
                    </a:p>
                  </a:txBody>
                  <a:tcPr/>
                </a:tc>
                <a:tc>
                  <a:txBody>
                    <a:bodyPr/>
                    <a:lstStyle/>
                    <a:p>
                      <a:pPr algn="ctr"/>
                      <a:r>
                        <a:rPr lang="en-US" sz="1200" i="1" dirty="0"/>
                        <a:t>45</a:t>
                      </a:r>
                      <a:endParaRPr lang="en-GB" sz="1200" i="1" dirty="0"/>
                    </a:p>
                  </a:txBody>
                  <a:tcPr/>
                </a:tc>
                <a:tc>
                  <a:txBody>
                    <a:bodyPr/>
                    <a:lstStyle/>
                    <a:p>
                      <a:pPr algn="ctr"/>
                      <a:endParaRPr lang="en-GB" sz="1200" dirty="0"/>
                    </a:p>
                  </a:txBody>
                  <a:tcPr/>
                </a:tc>
                <a:extLst>
                  <a:ext uri="{0D108BD9-81ED-4DB2-BD59-A6C34878D82A}">
                    <a16:rowId xmlns:a16="http://schemas.microsoft.com/office/drawing/2014/main" val="10007"/>
                  </a:ext>
                </a:extLst>
              </a:tr>
            </a:tbl>
          </a:graphicData>
        </a:graphic>
      </p:graphicFrame>
      <p:sp>
        <p:nvSpPr>
          <p:cNvPr id="2" name="Rectangle 1">
            <a:extLst>
              <a:ext uri="{FF2B5EF4-FFF2-40B4-BE49-F238E27FC236}">
                <a16:creationId xmlns:a16="http://schemas.microsoft.com/office/drawing/2014/main" id="{E94C269D-7583-4DC1-A3FC-E58512EE8458}"/>
              </a:ext>
            </a:extLst>
          </p:cNvPr>
          <p:cNvSpPr/>
          <p:nvPr/>
        </p:nvSpPr>
        <p:spPr>
          <a:xfrm>
            <a:off x="1403560" y="5445604"/>
            <a:ext cx="6480900" cy="369332"/>
          </a:xfrm>
          <a:prstGeom prst="rect">
            <a:avLst/>
          </a:prstGeom>
        </p:spPr>
        <p:txBody>
          <a:bodyPr wrap="square">
            <a:spAutoFit/>
          </a:bodyPr>
          <a:lstStyle/>
          <a:p>
            <a:pPr algn="l"/>
            <a:r>
              <a:rPr lang="en-GB" dirty="0">
                <a:solidFill>
                  <a:srgbClr val="000099"/>
                </a:solidFill>
              </a:rPr>
              <a:t>www.pt-nsil.com</a:t>
            </a:r>
          </a:p>
        </p:txBody>
      </p:sp>
      <p:sp>
        <p:nvSpPr>
          <p:cNvPr id="6" name="Slide Number">
            <a:extLst>
              <a:ext uri="{FF2B5EF4-FFF2-40B4-BE49-F238E27FC236}">
                <a16:creationId xmlns:a16="http://schemas.microsoft.com/office/drawing/2014/main" id="{92FD84E1-3339-40DC-B73A-08CAF27ABBD5}"/>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50</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480696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PT exercises organized at NSIL</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 name="Rectangle 2">
            <a:extLst>
              <a:ext uri="{FF2B5EF4-FFF2-40B4-BE49-F238E27FC236}">
                <a16:creationId xmlns:a16="http://schemas.microsoft.com/office/drawing/2014/main" id="{2010630C-3B26-4C7B-8492-08C03157A448}"/>
              </a:ext>
            </a:extLst>
          </p:cNvPr>
          <p:cNvSpPr/>
          <p:nvPr/>
        </p:nvSpPr>
        <p:spPr>
          <a:xfrm>
            <a:off x="467430" y="1412720"/>
            <a:ext cx="8209140" cy="646331"/>
          </a:xfrm>
          <a:prstGeom prst="rect">
            <a:avLst/>
          </a:prstGeom>
        </p:spPr>
        <p:txBody>
          <a:bodyPr wrap="square">
            <a:spAutoFit/>
          </a:bodyPr>
          <a:lstStyle/>
          <a:p>
            <a:pPr algn="l"/>
            <a:r>
              <a:rPr lang="en-GB" dirty="0">
                <a:solidFill>
                  <a:srgbClr val="000099"/>
                </a:solidFill>
              </a:rPr>
              <a:t>Compliant with ISO/IEC17043 (2010): Conformity assessment — General requirements for proficiency testing</a:t>
            </a:r>
          </a:p>
        </p:txBody>
      </p:sp>
      <p:pic>
        <p:nvPicPr>
          <p:cNvPr id="6" name="Picture 5">
            <a:extLst>
              <a:ext uri="{FF2B5EF4-FFF2-40B4-BE49-F238E27FC236}">
                <a16:creationId xmlns:a16="http://schemas.microsoft.com/office/drawing/2014/main" id="{88ADF534-99F1-4AEB-81E1-6FC23BC66561}"/>
              </a:ext>
            </a:extLst>
          </p:cNvPr>
          <p:cNvPicPr>
            <a:picLocks noChangeAspect="1"/>
          </p:cNvPicPr>
          <p:nvPr/>
        </p:nvPicPr>
        <p:blipFill>
          <a:blip r:embed="rId3"/>
          <a:stretch>
            <a:fillRect/>
          </a:stretch>
        </p:blipFill>
        <p:spPr>
          <a:xfrm>
            <a:off x="1835619" y="2570678"/>
            <a:ext cx="5184720" cy="3124899"/>
          </a:xfrm>
          <a:prstGeom prst="rect">
            <a:avLst/>
          </a:prstGeom>
        </p:spPr>
      </p:pic>
      <p:sp>
        <p:nvSpPr>
          <p:cNvPr id="7" name="Slide Number">
            <a:extLst>
              <a:ext uri="{FF2B5EF4-FFF2-40B4-BE49-F238E27FC236}">
                <a16:creationId xmlns:a16="http://schemas.microsoft.com/office/drawing/2014/main" id="{34342788-4819-40D8-9AF1-3FD0BA7AE25E}"/>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51</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3367432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PT exercises organized at NSIL</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3" name="Rectangle 2">
            <a:extLst>
              <a:ext uri="{FF2B5EF4-FFF2-40B4-BE49-F238E27FC236}">
                <a16:creationId xmlns:a16="http://schemas.microsoft.com/office/drawing/2014/main" id="{2010630C-3B26-4C7B-8492-08C03157A448}"/>
              </a:ext>
            </a:extLst>
          </p:cNvPr>
          <p:cNvSpPr/>
          <p:nvPr/>
        </p:nvSpPr>
        <p:spPr>
          <a:xfrm>
            <a:off x="467430" y="1412720"/>
            <a:ext cx="8209140" cy="646331"/>
          </a:xfrm>
          <a:prstGeom prst="rect">
            <a:avLst/>
          </a:prstGeom>
        </p:spPr>
        <p:txBody>
          <a:bodyPr wrap="square">
            <a:spAutoFit/>
          </a:bodyPr>
          <a:lstStyle/>
          <a:p>
            <a:pPr algn="l"/>
            <a:r>
              <a:rPr lang="en-GB" dirty="0">
                <a:solidFill>
                  <a:srgbClr val="000099"/>
                </a:solidFill>
              </a:rPr>
              <a:t>Compliant with ISO/IEC17043 (2010): Conformity assessment — General requirements for proficiency testing</a:t>
            </a:r>
          </a:p>
        </p:txBody>
      </p:sp>
      <p:pic>
        <p:nvPicPr>
          <p:cNvPr id="4" name="Picture 3">
            <a:extLst>
              <a:ext uri="{FF2B5EF4-FFF2-40B4-BE49-F238E27FC236}">
                <a16:creationId xmlns:a16="http://schemas.microsoft.com/office/drawing/2014/main" id="{33A60B5C-FDD6-465B-A74E-82C255C63077}"/>
              </a:ext>
            </a:extLst>
          </p:cNvPr>
          <p:cNvPicPr>
            <a:picLocks noChangeAspect="1"/>
          </p:cNvPicPr>
          <p:nvPr/>
        </p:nvPicPr>
        <p:blipFill>
          <a:blip r:embed="rId3"/>
          <a:stretch>
            <a:fillRect/>
          </a:stretch>
        </p:blipFill>
        <p:spPr>
          <a:xfrm>
            <a:off x="1763610" y="2531236"/>
            <a:ext cx="5175221" cy="3103133"/>
          </a:xfrm>
          <a:prstGeom prst="rect">
            <a:avLst/>
          </a:prstGeom>
        </p:spPr>
      </p:pic>
      <p:sp>
        <p:nvSpPr>
          <p:cNvPr id="6" name="Slide Number">
            <a:extLst>
              <a:ext uri="{FF2B5EF4-FFF2-40B4-BE49-F238E27FC236}">
                <a16:creationId xmlns:a16="http://schemas.microsoft.com/office/drawing/2014/main" id="{1F3481E2-F6C2-42CC-96AD-B4A257FECD8F}"/>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52</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2418763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RTC on method validation and QA/QC on APM analysis by PIXE and XRF</a:t>
            </a: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6" name="TextBox 5">
            <a:extLst>
              <a:ext uri="{FF2B5EF4-FFF2-40B4-BE49-F238E27FC236}">
                <a16:creationId xmlns:a16="http://schemas.microsoft.com/office/drawing/2014/main" id="{2667F222-2906-47C9-903C-7BB742685DE4}"/>
              </a:ext>
            </a:extLst>
          </p:cNvPr>
          <p:cNvSpPr txBox="1"/>
          <p:nvPr/>
        </p:nvSpPr>
        <p:spPr>
          <a:xfrm>
            <a:off x="251520" y="980728"/>
            <a:ext cx="8748464" cy="4216539"/>
          </a:xfrm>
          <a:prstGeom prst="rect">
            <a:avLst/>
          </a:prstGeom>
          <a:noFill/>
        </p:spPr>
        <p:txBody>
          <a:bodyPr wrap="square" rtlCol="0">
            <a:spAutoFit/>
          </a:bodyPr>
          <a:lstStyle/>
          <a:p>
            <a:pPr marL="457200" indent="-457200" algn="l">
              <a:buFont typeface="Arial" panose="020B0604020202020204" pitchFamily="34" charset="0"/>
              <a:buChar char="•"/>
            </a:pPr>
            <a:endParaRPr lang="en-US" sz="2400" dirty="0">
              <a:solidFill>
                <a:srgbClr val="000099"/>
              </a:solidFill>
            </a:endParaRPr>
          </a:p>
          <a:p>
            <a:pPr marL="457200" indent="-457200" algn="l">
              <a:buFont typeface="Arial" panose="020B0604020202020204" pitchFamily="34" charset="0"/>
              <a:buChar char="•"/>
            </a:pPr>
            <a:r>
              <a:rPr lang="en-US" sz="2400" dirty="0">
                <a:solidFill>
                  <a:srgbClr val="000099"/>
                </a:solidFill>
              </a:rPr>
              <a:t>XRF facilities at NSIL, </a:t>
            </a:r>
            <a:r>
              <a:rPr lang="en-US" sz="2400" dirty="0" err="1">
                <a:solidFill>
                  <a:srgbClr val="000099"/>
                </a:solidFill>
              </a:rPr>
              <a:t>Seibersdorf</a:t>
            </a:r>
            <a:r>
              <a:rPr lang="en-US" sz="2400" dirty="0">
                <a:solidFill>
                  <a:srgbClr val="000099"/>
                </a:solidFill>
              </a:rPr>
              <a:t> (ST-XRF, TXRF, HHXRF)</a:t>
            </a:r>
          </a:p>
          <a:p>
            <a:pPr marL="457200" indent="-457200" algn="l">
              <a:buFont typeface="Arial" panose="020B0604020202020204" pitchFamily="34" charset="0"/>
              <a:buChar char="•"/>
            </a:pPr>
            <a:endParaRPr lang="en-US" sz="2400" dirty="0">
              <a:solidFill>
                <a:srgbClr val="000099"/>
              </a:solidFill>
            </a:endParaRPr>
          </a:p>
          <a:p>
            <a:pPr marL="457200" indent="-457200" algn="l">
              <a:buFont typeface="Arial" panose="020B0604020202020204" pitchFamily="34" charset="0"/>
              <a:buChar char="•"/>
            </a:pPr>
            <a:r>
              <a:rPr lang="en-US" sz="2400" dirty="0">
                <a:solidFill>
                  <a:srgbClr val="000099"/>
                </a:solidFill>
              </a:rPr>
              <a:t>IBA through remote access to Institute Ruder </a:t>
            </a:r>
            <a:r>
              <a:rPr lang="en-US" sz="2400" dirty="0" err="1">
                <a:solidFill>
                  <a:srgbClr val="000099"/>
                </a:solidFill>
              </a:rPr>
              <a:t>Boskovic</a:t>
            </a:r>
            <a:r>
              <a:rPr lang="en-US" sz="2400" dirty="0">
                <a:solidFill>
                  <a:srgbClr val="000099"/>
                </a:solidFill>
              </a:rPr>
              <a:t> (Zagreb, Croatia)</a:t>
            </a:r>
          </a:p>
          <a:p>
            <a:pPr marL="457200" indent="-457200" algn="l">
              <a:buFont typeface="Arial" panose="020B0604020202020204" pitchFamily="34" charset="0"/>
              <a:buChar char="•"/>
            </a:pPr>
            <a:endParaRPr lang="en-US" sz="2400" dirty="0">
              <a:solidFill>
                <a:srgbClr val="000099"/>
              </a:solidFill>
            </a:endParaRPr>
          </a:p>
          <a:p>
            <a:pPr marL="914400" lvl="1" indent="-457200" algn="l">
              <a:buFont typeface="Arial" panose="020B0604020202020204" pitchFamily="34" charset="0"/>
              <a:buChar char="•"/>
            </a:pPr>
            <a:r>
              <a:rPr lang="en-US" sz="2000" dirty="0">
                <a:solidFill>
                  <a:srgbClr val="000099"/>
                </a:solidFill>
              </a:rPr>
              <a:t>RAF 7016, 8-19 May 2017, 12 participants</a:t>
            </a:r>
          </a:p>
          <a:p>
            <a:pPr marL="914400" lvl="1" indent="-457200" algn="l">
              <a:buFont typeface="Arial" panose="020B0604020202020204" pitchFamily="34" charset="0"/>
              <a:buChar char="•"/>
            </a:pPr>
            <a:r>
              <a:rPr lang="en-US" sz="2000" dirty="0">
                <a:solidFill>
                  <a:srgbClr val="000099"/>
                </a:solidFill>
              </a:rPr>
              <a:t>RER 7011, 3-14 Dec 2017, 15 participants</a:t>
            </a:r>
          </a:p>
          <a:p>
            <a:pPr marL="914400" lvl="1" indent="-457200" algn="l">
              <a:buFont typeface="Arial" panose="020B0604020202020204" pitchFamily="34" charset="0"/>
              <a:buChar char="•"/>
            </a:pPr>
            <a:r>
              <a:rPr lang="en-US" sz="2000" dirty="0">
                <a:solidFill>
                  <a:srgbClr val="000099"/>
                </a:solidFill>
              </a:rPr>
              <a:t>RLA 7023, </a:t>
            </a:r>
            <a:r>
              <a:rPr lang="en-US" sz="2000" i="1" dirty="0">
                <a:solidFill>
                  <a:srgbClr val="000099"/>
                </a:solidFill>
              </a:rPr>
              <a:t>15-25 Oct 2018, 15 participants</a:t>
            </a:r>
          </a:p>
          <a:p>
            <a:pPr marL="914400" lvl="1" indent="-457200" algn="l">
              <a:buFont typeface="Arial" panose="020B0604020202020204" pitchFamily="34" charset="0"/>
              <a:buChar char="•"/>
            </a:pPr>
            <a:endParaRPr lang="en-US" sz="2400" dirty="0">
              <a:solidFill>
                <a:srgbClr val="000099"/>
              </a:solidFill>
            </a:endParaRPr>
          </a:p>
          <a:p>
            <a:pPr algn="l"/>
            <a:endParaRPr lang="en-US" sz="1600" dirty="0">
              <a:solidFill>
                <a:srgbClr val="000099"/>
              </a:solidFill>
            </a:endParaRPr>
          </a:p>
        </p:txBody>
      </p:sp>
      <p:sp>
        <p:nvSpPr>
          <p:cNvPr id="5" name="Slide Number">
            <a:extLst>
              <a:ext uri="{FF2B5EF4-FFF2-40B4-BE49-F238E27FC236}">
                <a16:creationId xmlns:a16="http://schemas.microsoft.com/office/drawing/2014/main" id="{7B123BB5-8232-43EC-BAB3-AC646FFECA1A}"/>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53</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169771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67430" y="332570"/>
            <a:ext cx="8353865" cy="576290"/>
          </a:xfrm>
        </p:spPr>
        <p:txBody>
          <a:bodyPr/>
          <a:lstStyle/>
          <a:p>
            <a:r>
              <a:rPr lang="en-US" sz="2600" b="1" dirty="0">
                <a:latin typeface="Verdana" pitchFamily="34" charset="0"/>
              </a:rPr>
              <a:t>Facilitating access to accelerator </a:t>
            </a:r>
            <a:r>
              <a:rPr lang="en-US" sz="2600" b="1" dirty="0" err="1">
                <a:latin typeface="Verdana" pitchFamily="34" charset="0"/>
              </a:rPr>
              <a:t>facilties</a:t>
            </a:r>
            <a:endParaRPr lang="en-US" sz="2600" b="1" dirty="0">
              <a:latin typeface="Verdana" pitchFamily="34" charset="0"/>
            </a:endParaRPr>
          </a:p>
        </p:txBody>
      </p:sp>
      <p:sp>
        <p:nvSpPr>
          <p:cNvPr id="24580" name="Rectangle 3"/>
          <p:cNvSpPr>
            <a:spLocks noChangeArrowheads="1"/>
          </p:cNvSpPr>
          <p:nvPr/>
        </p:nvSpPr>
        <p:spPr bwMode="auto">
          <a:xfrm>
            <a:off x="962025" y="2349500"/>
            <a:ext cx="4141788" cy="0"/>
          </a:xfrm>
          <a:prstGeom prst="rect">
            <a:avLst/>
          </a:prstGeom>
          <a:solidFill>
            <a:srgbClr val="F5F5F5"/>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6" name="TextBox 5">
            <a:extLst>
              <a:ext uri="{FF2B5EF4-FFF2-40B4-BE49-F238E27FC236}">
                <a16:creationId xmlns:a16="http://schemas.microsoft.com/office/drawing/2014/main" id="{2667F222-2906-47C9-903C-7BB742685DE4}"/>
              </a:ext>
            </a:extLst>
          </p:cNvPr>
          <p:cNvSpPr txBox="1"/>
          <p:nvPr/>
        </p:nvSpPr>
        <p:spPr>
          <a:xfrm>
            <a:off x="251520" y="980728"/>
            <a:ext cx="8748464" cy="5262979"/>
          </a:xfrm>
          <a:prstGeom prst="rect">
            <a:avLst/>
          </a:prstGeom>
          <a:noFill/>
        </p:spPr>
        <p:txBody>
          <a:bodyPr wrap="square" rtlCol="0">
            <a:spAutoFit/>
          </a:bodyPr>
          <a:lstStyle/>
          <a:p>
            <a:pPr marL="457200" indent="-457200" algn="l">
              <a:buFont typeface="Arial" panose="020B0604020202020204" pitchFamily="34" charset="0"/>
              <a:buChar char="•"/>
            </a:pPr>
            <a:endParaRPr lang="en-US" sz="2400" dirty="0">
              <a:solidFill>
                <a:srgbClr val="000099"/>
              </a:solidFill>
            </a:endParaRPr>
          </a:p>
          <a:p>
            <a:pPr marL="457200" indent="-457200" algn="l">
              <a:buFont typeface="Arial" panose="020B0604020202020204" pitchFamily="34" charset="0"/>
              <a:buChar char="•"/>
            </a:pPr>
            <a:r>
              <a:rPr lang="en-US" sz="2400" dirty="0">
                <a:solidFill>
                  <a:srgbClr val="000099"/>
                </a:solidFill>
              </a:rPr>
              <a:t>IAEA </a:t>
            </a:r>
            <a:r>
              <a:rPr lang="en-US" sz="2400" dirty="0" err="1">
                <a:solidFill>
                  <a:srgbClr val="000099"/>
                </a:solidFill>
              </a:rPr>
              <a:t>Xspe</a:t>
            </a:r>
            <a:r>
              <a:rPr lang="en-US" sz="2400" dirty="0">
                <a:solidFill>
                  <a:srgbClr val="000099"/>
                </a:solidFill>
              </a:rPr>
              <a:t> end station at </a:t>
            </a:r>
            <a:r>
              <a:rPr lang="en-US" sz="2400" dirty="0" err="1">
                <a:solidFill>
                  <a:srgbClr val="000099"/>
                </a:solidFill>
              </a:rPr>
              <a:t>Elettra</a:t>
            </a:r>
            <a:r>
              <a:rPr lang="en-US" sz="2400" dirty="0">
                <a:solidFill>
                  <a:srgbClr val="000099"/>
                </a:solidFill>
              </a:rPr>
              <a:t> </a:t>
            </a:r>
            <a:r>
              <a:rPr lang="en-US" sz="2400" dirty="0" err="1">
                <a:solidFill>
                  <a:srgbClr val="000099"/>
                </a:solidFill>
              </a:rPr>
              <a:t>Sincrotrone</a:t>
            </a:r>
            <a:r>
              <a:rPr lang="en-US" sz="2400" dirty="0">
                <a:solidFill>
                  <a:srgbClr val="000099"/>
                </a:solidFill>
              </a:rPr>
              <a:t> (Trieste, Italy)</a:t>
            </a:r>
          </a:p>
          <a:p>
            <a:pPr marL="914400" lvl="1" indent="-457200" algn="l">
              <a:buFont typeface="Arial" panose="020B0604020202020204" pitchFamily="34" charset="0"/>
              <a:buChar char="•"/>
            </a:pPr>
            <a:r>
              <a:rPr lang="en-US" sz="2400" dirty="0">
                <a:solidFill>
                  <a:srgbClr val="000099"/>
                </a:solidFill>
              </a:rPr>
              <a:t>40 % of available beam time</a:t>
            </a:r>
          </a:p>
          <a:p>
            <a:pPr marL="914400" lvl="1" indent="-457200" algn="l">
              <a:buFont typeface="Arial" panose="020B0604020202020204" pitchFamily="34" charset="0"/>
              <a:buChar char="•"/>
            </a:pPr>
            <a:r>
              <a:rPr lang="en-US" sz="2400" dirty="0">
                <a:solidFill>
                  <a:srgbClr val="000099"/>
                </a:solidFill>
              </a:rPr>
              <a:t>Through TC projects as SV </a:t>
            </a:r>
          </a:p>
          <a:p>
            <a:pPr marL="457200" indent="-457200" algn="l">
              <a:buFont typeface="Arial" panose="020B0604020202020204" pitchFamily="34" charset="0"/>
              <a:buChar char="•"/>
            </a:pPr>
            <a:endParaRPr lang="en-US" sz="2400" dirty="0">
              <a:solidFill>
                <a:srgbClr val="000099"/>
              </a:solidFill>
            </a:endParaRPr>
          </a:p>
          <a:p>
            <a:pPr marL="457200" indent="-457200" algn="l">
              <a:buFont typeface="Arial" panose="020B0604020202020204" pitchFamily="34" charset="0"/>
              <a:buChar char="•"/>
            </a:pPr>
            <a:r>
              <a:rPr lang="en-US" sz="2400" dirty="0">
                <a:solidFill>
                  <a:srgbClr val="000099"/>
                </a:solidFill>
              </a:rPr>
              <a:t>IBA through forthcoming CRP2123 (second half of 2018)</a:t>
            </a:r>
          </a:p>
          <a:p>
            <a:pPr marL="457200" indent="-457200" algn="l">
              <a:buFont typeface="Arial" panose="020B0604020202020204" pitchFamily="34" charset="0"/>
              <a:buChar char="•"/>
            </a:pPr>
            <a:endParaRPr lang="en-US" sz="2400" dirty="0">
              <a:solidFill>
                <a:srgbClr val="000099"/>
              </a:solidFill>
            </a:endParaRPr>
          </a:p>
          <a:p>
            <a:pPr marL="914400" lvl="1" indent="-457200" algn="l">
              <a:buFont typeface="Arial" panose="020B0604020202020204" pitchFamily="34" charset="0"/>
              <a:buChar char="•"/>
            </a:pPr>
            <a:r>
              <a:rPr lang="en-US" sz="2000" dirty="0">
                <a:solidFill>
                  <a:srgbClr val="000099"/>
                </a:solidFill>
              </a:rPr>
              <a:t>Brazil, Mexico</a:t>
            </a:r>
          </a:p>
          <a:p>
            <a:pPr marL="914400" lvl="1" indent="-457200" algn="l">
              <a:buFont typeface="Arial" panose="020B0604020202020204" pitchFamily="34" charset="0"/>
              <a:buChar char="•"/>
            </a:pPr>
            <a:r>
              <a:rPr lang="en-US" sz="2000" dirty="0">
                <a:solidFill>
                  <a:srgbClr val="000099"/>
                </a:solidFill>
              </a:rPr>
              <a:t>Croatia, Greece</a:t>
            </a:r>
          </a:p>
          <a:p>
            <a:pPr marL="914400" lvl="1" indent="-457200" algn="l">
              <a:buFont typeface="Arial" panose="020B0604020202020204" pitchFamily="34" charset="0"/>
              <a:buChar char="•"/>
            </a:pPr>
            <a:r>
              <a:rPr lang="en-US" sz="2000" dirty="0">
                <a:solidFill>
                  <a:srgbClr val="000099"/>
                </a:solidFill>
              </a:rPr>
              <a:t>South Africa</a:t>
            </a:r>
          </a:p>
          <a:p>
            <a:pPr marL="914400" lvl="1" indent="-457200" algn="l">
              <a:buFont typeface="Arial" panose="020B0604020202020204" pitchFamily="34" charset="0"/>
              <a:buChar char="•"/>
            </a:pPr>
            <a:r>
              <a:rPr lang="en-US" sz="2000" dirty="0">
                <a:solidFill>
                  <a:srgbClr val="000099"/>
                </a:solidFill>
              </a:rPr>
              <a:t>India, Australia</a:t>
            </a:r>
          </a:p>
          <a:p>
            <a:pPr marL="914400" lvl="1" indent="-457200" algn="l">
              <a:buFont typeface="Arial" panose="020B0604020202020204" pitchFamily="34" charset="0"/>
              <a:buChar char="•"/>
            </a:pPr>
            <a:endParaRPr lang="en-US" sz="2400" dirty="0">
              <a:solidFill>
                <a:srgbClr val="000099"/>
              </a:solidFill>
            </a:endParaRPr>
          </a:p>
          <a:p>
            <a:pPr algn="l"/>
            <a:endParaRPr lang="en-US" sz="1600" dirty="0">
              <a:solidFill>
                <a:srgbClr val="000099"/>
              </a:solidFill>
            </a:endParaRPr>
          </a:p>
        </p:txBody>
      </p:sp>
      <p:sp>
        <p:nvSpPr>
          <p:cNvPr id="5" name="Slide Number">
            <a:extLst>
              <a:ext uri="{FF2B5EF4-FFF2-40B4-BE49-F238E27FC236}">
                <a16:creationId xmlns:a16="http://schemas.microsoft.com/office/drawing/2014/main" id="{EED24DC0-BFB9-490B-BE32-260AABD68708}"/>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54</a:t>
            </a:fld>
            <a:endParaRPr lang="en-GB" sz="984" kern="0" dirty="0">
              <a:solidFill>
                <a:srgbClr val="000000"/>
              </a:solidFill>
              <a:uFill>
                <a:solidFill>
                  <a:srgbClr val="000000"/>
                </a:solidFill>
              </a:uFill>
              <a:latin typeface="Arial"/>
              <a:cs typeface="Arial"/>
              <a:sym typeface="Arial"/>
            </a:endParaRPr>
          </a:p>
        </p:txBody>
      </p:sp>
    </p:spTree>
    <p:extLst>
      <p:ext uri="{BB962C8B-B14F-4D97-AF65-F5344CB8AC3E}">
        <p14:creationId xmlns:p14="http://schemas.microsoft.com/office/powerpoint/2010/main" val="1893733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395288" y="188913"/>
            <a:ext cx="8015287" cy="914400"/>
          </a:xfrm>
        </p:spPr>
        <p:txBody>
          <a:bodyPr/>
          <a:lstStyle/>
          <a:p>
            <a:r>
              <a:rPr lang="en-US" sz="3000" b="1">
                <a:latin typeface="Verdana" pitchFamily="34" charset="0"/>
              </a:rPr>
              <a:t>Acknowledgements</a:t>
            </a:r>
          </a:p>
        </p:txBody>
      </p:sp>
      <p:sp>
        <p:nvSpPr>
          <p:cNvPr id="47108" name="Rectangle 3"/>
          <p:cNvSpPr>
            <a:spLocks noGrp="1" noChangeArrowheads="1"/>
          </p:cNvSpPr>
          <p:nvPr>
            <p:ph type="body" idx="1"/>
          </p:nvPr>
        </p:nvSpPr>
        <p:spPr/>
        <p:txBody>
          <a:bodyPr/>
          <a:lstStyle/>
          <a:p>
            <a:r>
              <a:rPr lang="en-US" sz="2000" dirty="0"/>
              <a:t>Dr. Alfredo Montero, CEADEN, Havana, Cuba</a:t>
            </a:r>
          </a:p>
          <a:p>
            <a:endParaRPr lang="en-US" sz="2000" dirty="0"/>
          </a:p>
          <a:p>
            <a:r>
              <a:rPr lang="en-US" sz="2000" dirty="0"/>
              <a:t>Dr. </a:t>
            </a:r>
            <a:r>
              <a:rPr lang="en-US" sz="2000" dirty="0" err="1"/>
              <a:t>Manousous</a:t>
            </a:r>
            <a:r>
              <a:rPr lang="en-US" sz="2000" dirty="0"/>
              <a:t> Manousakas, NCSR “</a:t>
            </a:r>
            <a:r>
              <a:rPr lang="en-US" sz="2000" dirty="0" err="1"/>
              <a:t>Demokritos</a:t>
            </a:r>
            <a:r>
              <a:rPr lang="en-US" sz="2000" dirty="0"/>
              <a:t>”, Athens, Greece</a:t>
            </a:r>
          </a:p>
          <a:p>
            <a:endParaRPr lang="en-US" sz="2000" dirty="0"/>
          </a:p>
          <a:p>
            <a:r>
              <a:rPr lang="en-US" sz="2000" dirty="0"/>
              <a:t>Dr. Susana Almeida, </a:t>
            </a:r>
            <a:r>
              <a:rPr lang="pt-PT" sz="2000" dirty="0"/>
              <a:t>Campus Tecnológico e Nuclear, Instituto Superior Técnico, Universidade de Lisboa</a:t>
            </a:r>
            <a:endParaRPr lang="en-US" sz="2000" dirty="0"/>
          </a:p>
          <a:p>
            <a:endParaRPr lang="en-US" sz="2000" dirty="0"/>
          </a:p>
          <a:p>
            <a:r>
              <a:rPr lang="en-US" sz="2000" dirty="0"/>
              <a:t>Dr. David Cohen, ANSTO</a:t>
            </a:r>
          </a:p>
        </p:txBody>
      </p:sp>
      <p:sp>
        <p:nvSpPr>
          <p:cNvPr id="4" name="Slide Number">
            <a:extLst>
              <a:ext uri="{FF2B5EF4-FFF2-40B4-BE49-F238E27FC236}">
                <a16:creationId xmlns:a16="http://schemas.microsoft.com/office/drawing/2014/main" id="{74DFE2AF-66A0-426D-985D-490E3D4AC7B5}"/>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55</a:t>
            </a:fld>
            <a:endParaRPr lang="en-GB" sz="984" kern="0" dirty="0">
              <a:solidFill>
                <a:srgbClr val="000000"/>
              </a:solidFill>
              <a:uFill>
                <a:solidFill>
                  <a:srgbClr val="000000"/>
                </a:solidFill>
              </a:uFill>
              <a:latin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D3E66079-B611-4A82-B42F-17B9C12AEAD2}"/>
              </a:ext>
            </a:extLst>
          </p:cNvPr>
          <p:cNvSpPr txBox="1">
            <a:spLocks/>
          </p:cNvSpPr>
          <p:nvPr/>
        </p:nvSpPr>
        <p:spPr>
          <a:xfrm>
            <a:off x="8414148" y="6442836"/>
            <a:ext cx="453641" cy="299276"/>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56</a:t>
            </a:fld>
            <a:endParaRPr lang="en-GB" sz="984" kern="0" dirty="0">
              <a:solidFill>
                <a:srgbClr val="000000"/>
              </a:solidFill>
              <a:uFill>
                <a:solidFill>
                  <a:srgbClr val="000000"/>
                </a:solidFill>
              </a:uFill>
              <a:latin typeface="Arial"/>
              <a:cs typeface="Arial"/>
              <a:sym typeface="Arial"/>
            </a:endParaRPr>
          </a:p>
        </p:txBody>
      </p:sp>
      <p:pic>
        <p:nvPicPr>
          <p:cNvPr id="14" name="Picture 13">
            <a:extLst>
              <a:ext uri="{FF2B5EF4-FFF2-40B4-BE49-F238E27FC236}">
                <a16:creationId xmlns:a16="http://schemas.microsoft.com/office/drawing/2014/main" id="{C087745D-897D-4165-BA2A-6E103141531E}"/>
              </a:ext>
            </a:extLst>
          </p:cNvPr>
          <p:cNvPicPr>
            <a:picLocks noChangeAspect="1"/>
          </p:cNvPicPr>
          <p:nvPr/>
        </p:nvPicPr>
        <p:blipFill>
          <a:blip r:embed="rId2"/>
          <a:stretch>
            <a:fillRect/>
          </a:stretch>
        </p:blipFill>
        <p:spPr>
          <a:xfrm>
            <a:off x="107380" y="820600"/>
            <a:ext cx="7524344" cy="6051009"/>
          </a:xfrm>
          <a:prstGeom prst="rect">
            <a:avLst/>
          </a:prstGeom>
        </p:spPr>
      </p:pic>
      <p:sp>
        <p:nvSpPr>
          <p:cNvPr id="15" name="Rectangle 14">
            <a:extLst>
              <a:ext uri="{FF2B5EF4-FFF2-40B4-BE49-F238E27FC236}">
                <a16:creationId xmlns:a16="http://schemas.microsoft.com/office/drawing/2014/main" id="{D996DE4D-5B6D-4BCB-A2C9-18CDD34DCC9A}"/>
              </a:ext>
            </a:extLst>
          </p:cNvPr>
          <p:cNvSpPr/>
          <p:nvPr/>
        </p:nvSpPr>
        <p:spPr>
          <a:xfrm>
            <a:off x="323410" y="116540"/>
            <a:ext cx="669674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Arial"/>
                <a:ea typeface="+mn-ea"/>
                <a:cs typeface="+mn-cs"/>
              </a:rPr>
              <a:t>https://www.iaea.org/about/organizational-structure/department-of-nuclear-sciences-and-applications/division-of-physical-and-chemical-sciences</a:t>
            </a:r>
          </a:p>
        </p:txBody>
      </p:sp>
      <p:sp>
        <p:nvSpPr>
          <p:cNvPr id="16" name="Text Box 2">
            <a:extLst>
              <a:ext uri="{FF2B5EF4-FFF2-40B4-BE49-F238E27FC236}">
                <a16:creationId xmlns:a16="http://schemas.microsoft.com/office/drawing/2014/main" id="{7D0DFD71-7FEF-4AD0-888F-E8F793374B7E}"/>
              </a:ext>
            </a:extLst>
          </p:cNvPr>
          <p:cNvSpPr txBox="1">
            <a:spLocks noChangeArrowheads="1"/>
          </p:cNvSpPr>
          <p:nvPr/>
        </p:nvSpPr>
        <p:spPr bwMode="auto">
          <a:xfrm rot="19888613">
            <a:off x="5553734" y="5118068"/>
            <a:ext cx="3719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l" eaLnBrk="1" hangingPunct="1"/>
            <a:r>
              <a:rPr lang="en-US" sz="2400" b="1" i="1" dirty="0">
                <a:solidFill>
                  <a:srgbClr val="FF0000"/>
                </a:solidFill>
              </a:rPr>
              <a:t>Thanks for your </a:t>
            </a:r>
          </a:p>
          <a:p>
            <a:pPr algn="l" eaLnBrk="1" hangingPunct="1"/>
            <a:r>
              <a:rPr lang="en-US" sz="2400" b="1" i="1" dirty="0">
                <a:solidFill>
                  <a:srgbClr val="FF0000"/>
                </a:solidFill>
              </a:rPr>
              <a:t>time and attention…</a:t>
            </a:r>
          </a:p>
        </p:txBody>
      </p:sp>
    </p:spTree>
    <p:extLst>
      <p:ext uri="{BB962C8B-B14F-4D97-AF65-F5344CB8AC3E}">
        <p14:creationId xmlns:p14="http://schemas.microsoft.com/office/powerpoint/2010/main" val="25423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476672"/>
            <a:ext cx="8640960" cy="864096"/>
          </a:xfrm>
        </p:spPr>
        <p:txBody>
          <a:bodyPr>
            <a:normAutofit/>
          </a:bodyPr>
          <a:lstStyle/>
          <a:p>
            <a:r>
              <a:rPr lang="en-GB" dirty="0"/>
              <a:t>Division of Physical and Chemical Sciences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36752220"/>
              </p:ext>
            </p:extLst>
          </p:nvPr>
        </p:nvGraphicFramePr>
        <p:xfrm>
          <a:off x="611560" y="2099989"/>
          <a:ext cx="7849567"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683568" y="1343905"/>
            <a:ext cx="5760640" cy="864096"/>
          </a:xfrm>
          <a:prstGeom prst="roundRect">
            <a:avLst/>
          </a:prstGeom>
          <a:gradFill flip="none" rotWithShape="1">
            <a:gsLst>
              <a:gs pos="0">
                <a:srgbClr val="A7C886">
                  <a:tint val="66000"/>
                  <a:satMod val="160000"/>
                </a:srgbClr>
              </a:gs>
              <a:gs pos="50000">
                <a:srgbClr val="A7C886">
                  <a:tint val="44500"/>
                  <a:satMod val="160000"/>
                </a:srgbClr>
              </a:gs>
              <a:gs pos="100000">
                <a:srgbClr val="A7C886">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3399"/>
                </a:solidFill>
                <a:effectLst/>
                <a:uLnTx/>
                <a:uFillTx/>
                <a:latin typeface="Arial"/>
                <a:ea typeface="+mn-ea"/>
                <a:cs typeface="+mn-cs"/>
              </a:rPr>
              <a:t>Nuclear/Radiation Sciences &amp; Applications</a:t>
            </a:r>
            <a:endParaRPr kumimoji="0" lang="en-GB" sz="2000" b="0" i="0" u="none" strike="noStrike" kern="1200" cap="none" spc="0" normalizeH="0" baseline="0" noProof="0" dirty="0">
              <a:ln>
                <a:noFill/>
              </a:ln>
              <a:solidFill>
                <a:srgbClr val="003399"/>
              </a:solidFill>
              <a:effectLst/>
              <a:uLnTx/>
              <a:uFillTx/>
              <a:latin typeface="Arial"/>
              <a:ea typeface="+mn-ea"/>
              <a:cs typeface="+mn-cs"/>
            </a:endParaRPr>
          </a:p>
        </p:txBody>
      </p:sp>
      <p:sp>
        <p:nvSpPr>
          <p:cNvPr id="11" name="Rounded Rectangle 10"/>
          <p:cNvSpPr/>
          <p:nvPr/>
        </p:nvSpPr>
        <p:spPr>
          <a:xfrm>
            <a:off x="6660232" y="1451917"/>
            <a:ext cx="1944216" cy="648072"/>
          </a:xfrm>
          <a:prstGeom prst="roundRect">
            <a:avLst/>
          </a:prstGeom>
          <a:gradFill flip="none" rotWithShape="1">
            <a:gsLst>
              <a:gs pos="0">
                <a:srgbClr val="A7C886">
                  <a:tint val="66000"/>
                  <a:satMod val="160000"/>
                </a:srgbClr>
              </a:gs>
              <a:gs pos="50000">
                <a:srgbClr val="A7C886">
                  <a:tint val="44500"/>
                  <a:satMod val="160000"/>
                </a:srgbClr>
              </a:gs>
              <a:gs pos="100000">
                <a:srgbClr val="A7C886">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3399"/>
                </a:solidFill>
                <a:effectLst/>
                <a:uLnTx/>
                <a:uFillTx/>
                <a:latin typeface="Arial Narrow" panose="020B0606020202030204" pitchFamily="34" charset="0"/>
                <a:ea typeface="+mn-ea"/>
                <a:cs typeface="+mn-cs"/>
              </a:rPr>
              <a:t>Water resources management</a:t>
            </a:r>
          </a:p>
        </p:txBody>
      </p:sp>
      <p:sp>
        <p:nvSpPr>
          <p:cNvPr id="10" name="Slide Number Placeholder 4">
            <a:extLst>
              <a:ext uri="{FF2B5EF4-FFF2-40B4-BE49-F238E27FC236}">
                <a16:creationId xmlns:a16="http://schemas.microsoft.com/office/drawing/2014/main" id="{3FDEC4B2-A5B9-4B8E-8A04-4938622B394E}"/>
              </a:ext>
            </a:extLst>
          </p:cNvPr>
          <p:cNvSpPr txBox="1">
            <a:spLocks noGrp="1"/>
          </p:cNvSpPr>
          <p:nvPr/>
        </p:nvSpPr>
        <p:spPr bwMode="auto">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99CCFF"/>
              </a:buClr>
              <a:buSzPct val="110000"/>
              <a:buChar char="•"/>
              <a:defRPr sz="3200">
                <a:solidFill>
                  <a:srgbClr val="FFFFCC"/>
                </a:solidFill>
                <a:latin typeface="Arial" panose="020B0604020202020204" pitchFamily="34" charset="0"/>
              </a:defRPr>
            </a:lvl1pPr>
            <a:lvl2pPr marL="742950" indent="-285750">
              <a:spcBef>
                <a:spcPct val="20000"/>
              </a:spcBef>
              <a:buClr>
                <a:srgbClr val="99CCFF"/>
              </a:buClr>
              <a:buSzPct val="110000"/>
              <a:buChar char="•"/>
              <a:defRPr sz="2800">
                <a:solidFill>
                  <a:srgbClr val="FFFFCC"/>
                </a:solidFill>
                <a:latin typeface="Arial" panose="020B0604020202020204" pitchFamily="34" charset="0"/>
              </a:defRPr>
            </a:lvl2pPr>
            <a:lvl3pPr marL="1143000" indent="-228600">
              <a:spcBef>
                <a:spcPct val="20000"/>
              </a:spcBef>
              <a:buClr>
                <a:srgbClr val="99CCFF"/>
              </a:buClr>
              <a:buSzPct val="110000"/>
              <a:buChar char="•"/>
              <a:defRPr sz="2400">
                <a:solidFill>
                  <a:srgbClr val="FFFFCC"/>
                </a:solidFill>
                <a:latin typeface="Arial" panose="020B0604020202020204" pitchFamily="34" charset="0"/>
              </a:defRPr>
            </a:lvl3pPr>
            <a:lvl4pPr marL="1600200" indent="-228600">
              <a:spcBef>
                <a:spcPct val="20000"/>
              </a:spcBef>
              <a:buClr>
                <a:srgbClr val="99CCFF"/>
              </a:buClr>
              <a:buSzPct val="110000"/>
              <a:buChar char="–"/>
              <a:defRPr sz="2000">
                <a:solidFill>
                  <a:srgbClr val="FFFFCC"/>
                </a:solidFill>
                <a:latin typeface="Arial" panose="020B0604020202020204" pitchFamily="34" charset="0"/>
              </a:defRPr>
            </a:lvl4pPr>
            <a:lvl5pPr marL="2057400" indent="-228600">
              <a:spcBef>
                <a:spcPct val="20000"/>
              </a:spcBef>
              <a:buClr>
                <a:srgbClr val="99CCFF"/>
              </a:buClr>
              <a:buSzPct val="110000"/>
              <a:buChar char="»"/>
              <a:defRPr sz="2000">
                <a:solidFill>
                  <a:srgbClr val="FFFFCC"/>
                </a:solidFill>
                <a:latin typeface="Arial" panose="020B0604020202020204" pitchFamily="34"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6BA977E-B455-4F84-8B0D-C4CD08B6729F}" type="slidenum">
              <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endParaRPr>
          </a:p>
        </p:txBody>
      </p:sp>
      <p:sp>
        <p:nvSpPr>
          <p:cNvPr id="12" name="Date Placeholder 3">
            <a:extLst>
              <a:ext uri="{FF2B5EF4-FFF2-40B4-BE49-F238E27FC236}">
                <a16:creationId xmlns:a16="http://schemas.microsoft.com/office/drawing/2014/main" id="{5A610CB7-1D5D-400B-9BE9-2D6A62052993}"/>
              </a:ext>
            </a:extLst>
          </p:cNvPr>
          <p:cNvSpPr txBox="1">
            <a:spLocks noGrp="1"/>
          </p:cNvSpPr>
          <p:nvPr/>
        </p:nvSpPr>
        <p:spPr bwMode="auto">
          <a:xfrm>
            <a:off x="7092950" y="6564313"/>
            <a:ext cx="18732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99CCFF"/>
              </a:buClr>
              <a:buSzPct val="110000"/>
              <a:buChar char="•"/>
              <a:defRPr sz="3200">
                <a:solidFill>
                  <a:srgbClr val="FFFFCC"/>
                </a:solidFill>
                <a:latin typeface="Arial" panose="020B0604020202020204" pitchFamily="34" charset="0"/>
              </a:defRPr>
            </a:lvl1pPr>
            <a:lvl2pPr marL="742950" indent="-285750">
              <a:spcBef>
                <a:spcPct val="20000"/>
              </a:spcBef>
              <a:buClr>
                <a:srgbClr val="99CCFF"/>
              </a:buClr>
              <a:buSzPct val="110000"/>
              <a:buChar char="•"/>
              <a:defRPr sz="2800">
                <a:solidFill>
                  <a:srgbClr val="FFFFCC"/>
                </a:solidFill>
                <a:latin typeface="Arial" panose="020B0604020202020204" pitchFamily="34" charset="0"/>
              </a:defRPr>
            </a:lvl2pPr>
            <a:lvl3pPr marL="1143000" indent="-228600">
              <a:spcBef>
                <a:spcPct val="20000"/>
              </a:spcBef>
              <a:buClr>
                <a:srgbClr val="99CCFF"/>
              </a:buClr>
              <a:buSzPct val="110000"/>
              <a:buChar char="•"/>
              <a:defRPr sz="2400">
                <a:solidFill>
                  <a:srgbClr val="FFFFCC"/>
                </a:solidFill>
                <a:latin typeface="Arial" panose="020B0604020202020204" pitchFamily="34" charset="0"/>
              </a:defRPr>
            </a:lvl3pPr>
            <a:lvl4pPr marL="1600200" indent="-228600">
              <a:spcBef>
                <a:spcPct val="20000"/>
              </a:spcBef>
              <a:buClr>
                <a:srgbClr val="99CCFF"/>
              </a:buClr>
              <a:buSzPct val="110000"/>
              <a:buChar char="–"/>
              <a:defRPr sz="2000">
                <a:solidFill>
                  <a:srgbClr val="FFFFCC"/>
                </a:solidFill>
                <a:latin typeface="Arial" panose="020B0604020202020204" pitchFamily="34" charset="0"/>
              </a:defRPr>
            </a:lvl4pPr>
            <a:lvl5pPr marL="2057400" indent="-228600">
              <a:spcBef>
                <a:spcPct val="20000"/>
              </a:spcBef>
              <a:buClr>
                <a:srgbClr val="99CCFF"/>
              </a:buClr>
              <a:buSzPct val="110000"/>
              <a:buChar char="»"/>
              <a:defRPr sz="2000">
                <a:solidFill>
                  <a:srgbClr val="FFFFCC"/>
                </a:solidFill>
                <a:latin typeface="Arial" panose="020B0604020202020204" pitchFamily="34"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a:ln>
                  <a:noFill/>
                </a:ln>
                <a:solidFill>
                  <a:srgbClr val="3366CC"/>
                </a:solidFill>
                <a:effectLst/>
                <a:uLnTx/>
                <a:uFillTx/>
                <a:latin typeface="Arial" panose="020B0604020202020204" pitchFamily="34" charset="0"/>
                <a:ea typeface="+mn-ea"/>
                <a:cs typeface="+mn-cs"/>
              </a:rPr>
              <a:t>Contact: D.Ridikas@iaea.org</a:t>
            </a:r>
          </a:p>
        </p:txBody>
      </p:sp>
    </p:spTree>
    <p:extLst>
      <p:ext uri="{BB962C8B-B14F-4D97-AF65-F5344CB8AC3E}">
        <p14:creationId xmlns:p14="http://schemas.microsoft.com/office/powerpoint/2010/main" val="389740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1D6D8C-981E-451C-95ED-95980AE5ED5A}"/>
              </a:ext>
            </a:extLst>
          </p:cNvPr>
          <p:cNvPicPr>
            <a:picLocks noChangeAspect="1"/>
          </p:cNvPicPr>
          <p:nvPr/>
        </p:nvPicPr>
        <p:blipFill>
          <a:blip r:embed="rId2"/>
          <a:stretch>
            <a:fillRect/>
          </a:stretch>
        </p:blipFill>
        <p:spPr>
          <a:xfrm>
            <a:off x="7072313" y="5062729"/>
            <a:ext cx="2091175" cy="1664243"/>
          </a:xfrm>
          <a:prstGeom prst="rect">
            <a:avLst/>
          </a:prstGeom>
        </p:spPr>
      </p:pic>
      <p:pic>
        <p:nvPicPr>
          <p:cNvPr id="1032" name="Picture 8" descr="Image result for nuclear research reactor">
            <a:extLst>
              <a:ext uri="{FF2B5EF4-FFF2-40B4-BE49-F238E27FC236}">
                <a16:creationId xmlns:a16="http://schemas.microsoft.com/office/drawing/2014/main" id="{476BB2C1-6438-49E5-8873-618D7AA65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36" y="4658477"/>
            <a:ext cx="1404527" cy="21106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ion beam">
            <a:extLst>
              <a:ext uri="{FF2B5EF4-FFF2-40B4-BE49-F238E27FC236}">
                <a16:creationId xmlns:a16="http://schemas.microsoft.com/office/drawing/2014/main" id="{6ECEC12D-F429-403B-A6F6-D4DABE6444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968" y="743733"/>
            <a:ext cx="884498" cy="1527955"/>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p:cNvSpPr/>
          <p:nvPr/>
        </p:nvSpPr>
        <p:spPr>
          <a:xfrm>
            <a:off x="0" y="0"/>
            <a:ext cx="253512" cy="6858000"/>
          </a:xfrm>
          <a:prstGeom prst="rect">
            <a:avLst/>
          </a:prstGeom>
          <a:solidFill>
            <a:srgbClr val="0045DF"/>
          </a:solidFill>
          <a:ln w="12700">
            <a:miter lim="400000"/>
          </a:ln>
        </p:spPr>
        <p:txBody>
          <a:bodyPr lIns="35719" tIns="35719" rIns="35719" bIns="35719" anchor="ctr"/>
          <a:lstStyle/>
          <a:p>
            <a:pPr marL="40638" marR="40638" lvl="0" indent="0" algn="l" defTabSz="910796" rtl="0" eaLnBrk="1" fontAlgn="auto" latinLnBrk="0" hangingPunct="0">
              <a:lnSpc>
                <a:spcPct val="100000"/>
              </a:lnSpc>
              <a:spcBef>
                <a:spcPts val="0"/>
              </a:spcBef>
              <a:spcAft>
                <a:spcPts val="0"/>
              </a:spcAft>
              <a:buClrTx/>
              <a:buSzTx/>
              <a:buFontTx/>
              <a:buNone/>
              <a:tabLst/>
              <a:defRPr/>
            </a:pPr>
            <a:endParaRPr kumimoji="0" sz="1687" b="0" i="0" u="none" strike="noStrike" kern="0" cap="none" spc="0" normalizeH="0" baseline="0" noProof="0">
              <a:ln>
                <a:noFill/>
              </a:ln>
              <a:solidFill>
                <a:srgbClr val="000000"/>
              </a:solidFill>
              <a:effectLst/>
              <a:uLnTx/>
              <a:uFill>
                <a:solidFill>
                  <a:srgbClr val="000000"/>
                </a:solidFill>
              </a:uFill>
              <a:latin typeface="Arial"/>
              <a:cs typeface="Arial"/>
              <a:sym typeface="Arial"/>
            </a:endParaRPr>
          </a:p>
        </p:txBody>
      </p:sp>
      <p:pic>
        <p:nvPicPr>
          <p:cNvPr id="126" name="logo.jpg" descr="logo.jpg"/>
          <p:cNvPicPr>
            <a:picLocks noChangeAspect="1"/>
          </p:cNvPicPr>
          <p:nvPr/>
        </p:nvPicPr>
        <p:blipFill>
          <a:blip r:embed="rId5">
            <a:extLst/>
          </a:blip>
          <a:stretch>
            <a:fillRect/>
          </a:stretch>
        </p:blipFill>
        <p:spPr>
          <a:xfrm>
            <a:off x="285750" y="0"/>
            <a:ext cx="895978" cy="607219"/>
          </a:xfrm>
          <a:prstGeom prst="rect">
            <a:avLst/>
          </a:prstGeom>
          <a:ln w="12700"/>
        </p:spPr>
      </p:pic>
      <p:sp>
        <p:nvSpPr>
          <p:cNvPr id="128" name="Slide Number"/>
          <p:cNvSpPr txBox="1">
            <a:spLocks noGrp="1"/>
          </p:cNvSpPr>
          <p:nvPr>
            <p:ph type="sldNum" sz="quarter" idx="2"/>
          </p:nvPr>
        </p:nvSpPr>
        <p:spPr>
          <a:xfrm>
            <a:off x="8690359" y="6570662"/>
            <a:ext cx="173124" cy="254044"/>
          </a:xfrm>
          <a:prstGeom prst="rect">
            <a:avLst/>
          </a:prstGeom>
          <a:extLst>
            <a:ext uri="{C572A759-6A51-4108-AA02-DFA0A04FC94B}">
              <ma14:wrappingTextBoxFlag xmlns="" xmlns:ma14="http://schemas.microsoft.com/office/mac/drawingml/2011/main" val="1"/>
            </a:ext>
          </a:extLst>
        </p:spPr>
        <p:txBody>
          <a:bodyPr/>
          <a:lstStyle/>
          <a:p>
            <a:pPr marL="0" marR="0" lvl="0" indent="0" algn="ctr" defTabSz="455398" rtl="0" eaLnBrk="1" fontAlgn="auto" latinLnBrk="0" hangingPunct="0">
              <a:lnSpc>
                <a:spcPct val="100000"/>
              </a:lnSpc>
              <a:spcBef>
                <a:spcPts val="0"/>
              </a:spcBef>
              <a:spcAft>
                <a:spcPts val="0"/>
              </a:spcAft>
              <a:buClrTx/>
              <a:buSzTx/>
              <a:buFontTx/>
              <a:buNone/>
              <a:tabLst/>
              <a:defRPr/>
            </a:pPr>
            <a:fld id="{86CB4B4D-7CA3-9044-876B-883B54F8677D}" type="slidenum">
              <a:rPr kumimoji="0" sz="984" b="0" i="0" u="none" strike="noStrike" kern="0" cap="none" spc="0" normalizeH="0" baseline="0" noProof="0">
                <a:ln>
                  <a:noFill/>
                </a:ln>
                <a:solidFill>
                  <a:srgbClr val="000000"/>
                </a:solidFill>
                <a:effectLst/>
                <a:uLnTx/>
                <a:uFill>
                  <a:solidFill>
                    <a:srgbClr val="000000"/>
                  </a:solidFill>
                </a:uFill>
                <a:latin typeface="Arial"/>
                <a:cs typeface="Arial"/>
                <a:sym typeface="Arial"/>
              </a:rPr>
              <a:pPr marL="0" marR="0" lvl="0" indent="0" algn="ctr" defTabSz="455398" rtl="0" eaLnBrk="1" fontAlgn="auto" latinLnBrk="0" hangingPunct="0">
                <a:lnSpc>
                  <a:spcPct val="100000"/>
                </a:lnSpc>
                <a:spcBef>
                  <a:spcPts val="0"/>
                </a:spcBef>
                <a:spcAft>
                  <a:spcPts val="0"/>
                </a:spcAft>
                <a:buClrTx/>
                <a:buSzTx/>
                <a:buFontTx/>
                <a:buNone/>
                <a:tabLst/>
                <a:defRPr/>
              </a:pPr>
              <a:t>7</a:t>
            </a:fld>
            <a:endParaRPr kumimoji="0" sz="984" b="0" i="0" u="none" strike="noStrike" kern="0" cap="none" spc="0" normalizeH="0" baseline="0" noProof="0">
              <a:ln>
                <a:noFill/>
              </a:ln>
              <a:solidFill>
                <a:srgbClr val="000000"/>
              </a:solidFill>
              <a:effectLst/>
              <a:uLnTx/>
              <a:uFill>
                <a:solidFill>
                  <a:srgbClr val="000000"/>
                </a:solidFill>
              </a:uFill>
              <a:latin typeface="Arial"/>
              <a:cs typeface="Arial"/>
              <a:sym typeface="Arial"/>
            </a:endParaRPr>
          </a:p>
        </p:txBody>
      </p:sp>
      <p:sp>
        <p:nvSpPr>
          <p:cNvPr id="132" name="Oval"/>
          <p:cNvSpPr/>
          <p:nvPr/>
        </p:nvSpPr>
        <p:spPr>
          <a:xfrm>
            <a:off x="1213966" y="3555674"/>
            <a:ext cx="3377434" cy="3132662"/>
          </a:xfrm>
          <a:prstGeom prst="ellipse">
            <a:avLst/>
          </a:prstGeom>
          <a:solidFill>
            <a:srgbClr val="FF2600">
              <a:alpha val="50000"/>
            </a:srgbClr>
          </a:solidFill>
          <a:ln w="38100" cap="flat">
            <a:solidFill>
              <a:srgbClr val="000000">
                <a:alpha val="50000"/>
              </a:srgbClr>
            </a:solidFill>
            <a:prstDash val="solid"/>
            <a:miter lim="400000"/>
          </a:ln>
          <a:effectLst/>
        </p:spPr>
        <p:txBody>
          <a:bodyPr wrap="square" lIns="26789" tIns="26789" rIns="26789" bIns="26789" numCol="1" anchor="t">
            <a:noAutofit/>
          </a:bodyPr>
          <a:lstStyle/>
          <a:p>
            <a:pPr marL="0" marR="0" lvl="0" indent="0" algn="ctr" defTabSz="642915" rtl="0" eaLnBrk="1" fontAlgn="auto" latinLnBrk="0" hangingPunct="0">
              <a:lnSpc>
                <a:spcPct val="100000"/>
              </a:lnSpc>
              <a:spcBef>
                <a:spcPts val="562"/>
              </a:spcBef>
              <a:spcAft>
                <a:spcPts val="0"/>
              </a:spcAft>
              <a:buClr>
                <a:srgbClr val="000000"/>
              </a:buClr>
              <a:buSzTx/>
              <a:buFontTx/>
              <a:buNone/>
              <a:tabLst/>
              <a:defRPr b="1">
                <a:solidFill>
                  <a:srgbClr val="0048AA"/>
                </a:solidFill>
                <a:latin typeface="Times New Roman"/>
                <a:ea typeface="Times New Roman"/>
                <a:cs typeface="Times New Roman"/>
                <a:sym typeface="Times New Roman"/>
              </a:defRPr>
            </a:pPr>
            <a:endParaRPr kumimoji="0" sz="1687" b="1" i="0" u="none" strike="noStrike" kern="0" cap="none" spc="0" normalizeH="0" baseline="0" noProof="0" dirty="0">
              <a:ln>
                <a:noFill/>
              </a:ln>
              <a:solidFill>
                <a:srgbClr val="0048AA"/>
              </a:solidFill>
              <a:effectLst/>
              <a:uLnTx/>
              <a:uFill>
                <a:solidFill>
                  <a:srgbClr val="000000"/>
                </a:solidFill>
              </a:uFill>
              <a:latin typeface="Times New Roman"/>
              <a:cs typeface="Times New Roman"/>
              <a:sym typeface="Times New Roman"/>
            </a:endParaRPr>
          </a:p>
        </p:txBody>
      </p:sp>
      <p:sp>
        <p:nvSpPr>
          <p:cNvPr id="135" name="Oval"/>
          <p:cNvSpPr/>
          <p:nvPr/>
        </p:nvSpPr>
        <p:spPr>
          <a:xfrm>
            <a:off x="4382787" y="3614612"/>
            <a:ext cx="3263044" cy="3073723"/>
          </a:xfrm>
          <a:prstGeom prst="ellipse">
            <a:avLst/>
          </a:prstGeom>
          <a:solidFill>
            <a:srgbClr val="FFFB00">
              <a:alpha val="50000"/>
            </a:srgbClr>
          </a:solidFill>
          <a:ln w="38100" cap="flat">
            <a:solidFill>
              <a:srgbClr val="000000">
                <a:alpha val="50000"/>
              </a:srgbClr>
            </a:solidFill>
            <a:prstDash val="solid"/>
            <a:miter lim="400000"/>
          </a:ln>
          <a:effectLst/>
        </p:spPr>
        <p:txBody>
          <a:bodyPr wrap="square" lIns="26789" tIns="26789" rIns="26789" bIns="26789" numCol="1" anchor="t">
            <a:noAutofit/>
          </a:bodyPr>
          <a:lstStyle/>
          <a:p>
            <a:pPr marL="0" marR="0" lvl="0" indent="0" algn="l" defTabSz="642915" rtl="0" eaLnBrk="1" fontAlgn="auto" latinLnBrk="0" hangingPunct="0">
              <a:lnSpc>
                <a:spcPct val="100000"/>
              </a:lnSpc>
              <a:spcBef>
                <a:spcPts val="562"/>
              </a:spcBef>
              <a:spcAft>
                <a:spcPts val="0"/>
              </a:spcAft>
              <a:buClr>
                <a:srgbClr val="000000"/>
              </a:buClr>
              <a:buSzTx/>
              <a:buFontTx/>
              <a:buNone/>
              <a:tabLst/>
              <a:defRPr sz="3000" b="1">
                <a:solidFill>
                  <a:srgbClr val="0048AA"/>
                </a:solidFill>
              </a:defRPr>
            </a:pPr>
            <a:endParaRPr kumimoji="0" sz="2109" b="1" i="0" u="none" strike="noStrike" kern="0" cap="none" spc="0" normalizeH="0" baseline="0" noProof="0">
              <a:ln>
                <a:noFill/>
              </a:ln>
              <a:solidFill>
                <a:srgbClr val="0048AA"/>
              </a:solidFill>
              <a:effectLst/>
              <a:uLnTx/>
              <a:uFill>
                <a:solidFill>
                  <a:srgbClr val="000000"/>
                </a:solidFill>
              </a:uFill>
              <a:latin typeface="Arial"/>
              <a:cs typeface="Arial"/>
              <a:sym typeface="Arial"/>
            </a:endParaRPr>
          </a:p>
        </p:txBody>
      </p:sp>
      <p:sp>
        <p:nvSpPr>
          <p:cNvPr id="136" name="Fusion"/>
          <p:cNvSpPr txBox="1"/>
          <p:nvPr/>
        </p:nvSpPr>
        <p:spPr>
          <a:xfrm>
            <a:off x="4825600" y="4886163"/>
            <a:ext cx="2549254" cy="19241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t">
            <a:noAutofit/>
          </a:bodyPr>
          <a:lstStyle>
            <a:lvl1pPr marL="0" marR="0" defTabSz="914400">
              <a:spcBef>
                <a:spcPts val="800"/>
              </a:spcBef>
              <a:buClr>
                <a:srgbClr val="000000"/>
              </a:buClr>
              <a:defRPr sz="3600" b="1">
                <a:solidFill>
                  <a:srgbClr val="0048AA"/>
                </a:solidFill>
                <a:latin typeface="Verdana"/>
                <a:ea typeface="Verdana"/>
                <a:cs typeface="Verdana"/>
                <a:sym typeface="Verdana"/>
              </a:defRPr>
            </a:lvl1pPr>
          </a:lstStyle>
          <a:p>
            <a:pPr marL="0" marR="0" lvl="0" indent="0" algn="ctr" defTabSz="642915" rtl="0" eaLnBrk="1" fontAlgn="auto" latinLnBrk="0" hangingPunct="0">
              <a:lnSpc>
                <a:spcPct val="100000"/>
              </a:lnSpc>
              <a:spcBef>
                <a:spcPts val="562"/>
              </a:spcBef>
              <a:spcAft>
                <a:spcPts val="0"/>
              </a:spcAft>
              <a:buClr>
                <a:srgbClr val="000000"/>
              </a:buClr>
              <a:buSzTx/>
              <a:buFontTx/>
              <a:buNone/>
              <a:tabLst/>
              <a:defRPr/>
            </a:pPr>
            <a:r>
              <a:rPr kumimoji="0" lang="en-GB" sz="2531"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rPr>
              <a:t>Fusion</a:t>
            </a:r>
            <a:endParaRPr kumimoji="0" lang="en-US" sz="2531"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endParaRPr>
          </a:p>
        </p:txBody>
      </p:sp>
      <p:sp>
        <p:nvSpPr>
          <p:cNvPr id="47" name="IAEA Physics Section - Programme Structure">
            <a:extLst>
              <a:ext uri="{FF2B5EF4-FFF2-40B4-BE49-F238E27FC236}">
                <a16:creationId xmlns:a16="http://schemas.microsoft.com/office/drawing/2014/main" id="{17C742C5-AE41-458F-BAB4-F6242E663A95}"/>
              </a:ext>
            </a:extLst>
          </p:cNvPr>
          <p:cNvSpPr txBox="1">
            <a:spLocks noGrp="1"/>
          </p:cNvSpPr>
          <p:nvPr>
            <p:ph type="title"/>
          </p:nvPr>
        </p:nvSpPr>
        <p:spPr>
          <a:xfrm>
            <a:off x="1213966" y="1"/>
            <a:ext cx="7929563" cy="607219"/>
          </a:xfrm>
          <a:prstGeom prst="rect">
            <a:avLst/>
          </a:prstGeom>
        </p:spPr>
        <p:txBody>
          <a:bodyPr/>
          <a:lstStyle/>
          <a:p>
            <a:pPr algn="l"/>
            <a:r>
              <a:rPr dirty="0"/>
              <a:t>Physics Section - Programm</a:t>
            </a:r>
            <a:r>
              <a:rPr lang="en-US" dirty="0"/>
              <a:t>atic</a:t>
            </a:r>
            <a:r>
              <a:rPr dirty="0"/>
              <a:t> Structure</a:t>
            </a:r>
          </a:p>
        </p:txBody>
      </p:sp>
      <p:sp>
        <p:nvSpPr>
          <p:cNvPr id="50" name="Fusion">
            <a:extLst>
              <a:ext uri="{FF2B5EF4-FFF2-40B4-BE49-F238E27FC236}">
                <a16:creationId xmlns:a16="http://schemas.microsoft.com/office/drawing/2014/main" id="{EF6985E8-01D8-4D88-A1FE-4A22B2201D59}"/>
              </a:ext>
            </a:extLst>
          </p:cNvPr>
          <p:cNvSpPr txBox="1"/>
          <p:nvPr/>
        </p:nvSpPr>
        <p:spPr>
          <a:xfrm>
            <a:off x="1629656" y="4537603"/>
            <a:ext cx="2549254" cy="19241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t">
            <a:noAutofit/>
          </a:bodyPr>
          <a:lstStyle>
            <a:lvl1pPr marL="0" marR="0" defTabSz="914400">
              <a:spcBef>
                <a:spcPts val="800"/>
              </a:spcBef>
              <a:buClr>
                <a:srgbClr val="000000"/>
              </a:buClr>
              <a:defRPr sz="3600" b="1">
                <a:solidFill>
                  <a:srgbClr val="0048AA"/>
                </a:solidFill>
                <a:latin typeface="Verdana"/>
                <a:ea typeface="Verdana"/>
                <a:cs typeface="Verdana"/>
                <a:sym typeface="Verdana"/>
              </a:defRPr>
            </a:lvl1pPr>
          </a:lstStyle>
          <a:p>
            <a:pPr marL="0" marR="0" lvl="0" indent="0" algn="ctr" defTabSz="642915" rtl="0" eaLnBrk="1" fontAlgn="auto" latinLnBrk="0" hangingPunct="0">
              <a:lnSpc>
                <a:spcPct val="100000"/>
              </a:lnSpc>
              <a:spcBef>
                <a:spcPts val="562"/>
              </a:spcBef>
              <a:spcAft>
                <a:spcPts val="0"/>
              </a:spcAft>
              <a:buClr>
                <a:srgbClr val="000000"/>
              </a:buClr>
              <a:buSzTx/>
              <a:buFontTx/>
              <a:buNone/>
              <a:tabLst/>
              <a:defRPr/>
            </a:pPr>
            <a:r>
              <a:rPr kumimoji="0" lang="en-GB" sz="2531"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rPr>
              <a:t>Research Reactors</a:t>
            </a:r>
          </a:p>
          <a:p>
            <a:pPr marL="0" marR="0" lvl="0" indent="0" algn="ctr" defTabSz="642915" rtl="0" eaLnBrk="1" fontAlgn="auto" latinLnBrk="0" hangingPunct="0">
              <a:lnSpc>
                <a:spcPct val="100000"/>
              </a:lnSpc>
              <a:spcBef>
                <a:spcPts val="562"/>
              </a:spcBef>
              <a:spcAft>
                <a:spcPts val="0"/>
              </a:spcAft>
              <a:buClr>
                <a:srgbClr val="000000"/>
              </a:buClr>
              <a:buSzTx/>
              <a:buFontTx/>
              <a:buNone/>
              <a:tabLst/>
              <a:defRPr/>
            </a:pPr>
            <a:r>
              <a:rPr kumimoji="0" lang="en-US" sz="1800"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rPr>
              <a:t>(</a:t>
            </a:r>
            <a:r>
              <a:rPr kumimoji="0" lang="en-GB" sz="1800"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rPr>
              <a:t>Applications)</a:t>
            </a:r>
            <a:endParaRPr kumimoji="0" lang="en-US" sz="1800"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endParaRPr>
          </a:p>
          <a:p>
            <a:pPr marL="0" marR="0" lvl="0" indent="0" algn="ctr" defTabSz="642915" rtl="0" eaLnBrk="1" fontAlgn="auto" latinLnBrk="0" hangingPunct="0">
              <a:lnSpc>
                <a:spcPct val="100000"/>
              </a:lnSpc>
              <a:spcBef>
                <a:spcPts val="562"/>
              </a:spcBef>
              <a:spcAft>
                <a:spcPts val="0"/>
              </a:spcAft>
              <a:buClr>
                <a:srgbClr val="000000"/>
              </a:buClr>
              <a:buSzTx/>
              <a:buFontTx/>
              <a:buNone/>
              <a:tabLst/>
              <a:defRPr/>
            </a:pPr>
            <a:endParaRPr kumimoji="0" lang="en-US" sz="1687"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endParaRPr>
          </a:p>
        </p:txBody>
      </p:sp>
      <p:sp>
        <p:nvSpPr>
          <p:cNvPr id="51" name="Fusion">
            <a:extLst>
              <a:ext uri="{FF2B5EF4-FFF2-40B4-BE49-F238E27FC236}">
                <a16:creationId xmlns:a16="http://schemas.microsoft.com/office/drawing/2014/main" id="{5DE453B3-302A-43A9-9EE7-1857AC4A4BD5}"/>
              </a:ext>
            </a:extLst>
          </p:cNvPr>
          <p:cNvSpPr txBox="1"/>
          <p:nvPr/>
        </p:nvSpPr>
        <p:spPr>
          <a:xfrm>
            <a:off x="1591450" y="1887629"/>
            <a:ext cx="2549254" cy="20506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t">
            <a:noAutofit/>
          </a:bodyPr>
          <a:lstStyle>
            <a:lvl1pPr marL="0" marR="0" defTabSz="914400">
              <a:spcBef>
                <a:spcPts val="800"/>
              </a:spcBef>
              <a:buClr>
                <a:srgbClr val="000000"/>
              </a:buClr>
              <a:defRPr sz="3600" b="1">
                <a:solidFill>
                  <a:srgbClr val="0048AA"/>
                </a:solidFill>
                <a:latin typeface="Verdana"/>
                <a:ea typeface="Verdana"/>
                <a:cs typeface="Verdana"/>
                <a:sym typeface="Verdana"/>
              </a:defRPr>
            </a:lvl1pPr>
          </a:lstStyle>
          <a:p>
            <a:pPr marL="0" marR="0" lvl="0" indent="0" algn="ctr" defTabSz="642915" rtl="0" eaLnBrk="1" fontAlgn="auto" latinLnBrk="0" hangingPunct="0">
              <a:lnSpc>
                <a:spcPct val="100000"/>
              </a:lnSpc>
              <a:spcBef>
                <a:spcPts val="562"/>
              </a:spcBef>
              <a:spcAft>
                <a:spcPts val="0"/>
              </a:spcAft>
              <a:buClr>
                <a:srgbClr val="000000"/>
              </a:buClr>
              <a:buSzTx/>
              <a:buFontTx/>
              <a:buNone/>
              <a:tabLst/>
              <a:defRPr/>
            </a:pPr>
            <a:r>
              <a:rPr kumimoji="0" lang="en-GB" sz="2531"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rPr>
              <a:t>Accelerators</a:t>
            </a:r>
            <a:endParaRPr kumimoji="0" lang="en-US" sz="2531"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endParaRPr>
          </a:p>
          <a:p>
            <a:pPr marL="0" marR="0" lvl="0" indent="0" algn="ctr" defTabSz="642915" rtl="0" eaLnBrk="1" fontAlgn="auto" latinLnBrk="0" hangingPunct="0">
              <a:lnSpc>
                <a:spcPct val="100000"/>
              </a:lnSpc>
              <a:spcBef>
                <a:spcPts val="562"/>
              </a:spcBef>
              <a:spcAft>
                <a:spcPts val="0"/>
              </a:spcAft>
              <a:buClr>
                <a:srgbClr val="000000"/>
              </a:buClr>
              <a:buSzTx/>
              <a:buFontTx/>
              <a:buNone/>
              <a:tabLst/>
              <a:defRPr/>
            </a:pPr>
            <a:endParaRPr kumimoji="0" sz="1687" b="1" i="0" u="none" strike="noStrike" kern="0" cap="none" spc="0" normalizeH="0" baseline="0" noProof="0" dirty="0">
              <a:ln>
                <a:noFill/>
              </a:ln>
              <a:solidFill>
                <a:srgbClr val="0048AA"/>
              </a:solidFill>
              <a:effectLst/>
              <a:uLnTx/>
              <a:uFill>
                <a:solidFill>
                  <a:srgbClr val="000000"/>
                </a:solidFill>
              </a:uFill>
              <a:latin typeface="Verdana"/>
              <a:ea typeface="Verdana"/>
              <a:cs typeface="Verdana"/>
              <a:sym typeface="Verdana"/>
            </a:endParaRPr>
          </a:p>
        </p:txBody>
      </p:sp>
      <p:sp>
        <p:nvSpPr>
          <p:cNvPr id="52" name="Fusion">
            <a:extLst>
              <a:ext uri="{FF2B5EF4-FFF2-40B4-BE49-F238E27FC236}">
                <a16:creationId xmlns:a16="http://schemas.microsoft.com/office/drawing/2014/main" id="{B4D86A39-D48A-4FF2-95E2-11C39FA8B8C0}"/>
              </a:ext>
            </a:extLst>
          </p:cNvPr>
          <p:cNvSpPr txBox="1"/>
          <p:nvPr/>
        </p:nvSpPr>
        <p:spPr>
          <a:xfrm>
            <a:off x="4463155" y="1996629"/>
            <a:ext cx="3158919" cy="7375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t">
            <a:noAutofit/>
          </a:bodyPr>
          <a:lstStyle>
            <a:lvl1pPr marL="0" marR="0" defTabSz="914400">
              <a:spcBef>
                <a:spcPts val="800"/>
              </a:spcBef>
              <a:buClr>
                <a:srgbClr val="000000"/>
              </a:buClr>
              <a:defRPr sz="3600" b="1">
                <a:solidFill>
                  <a:srgbClr val="0048AA"/>
                </a:solidFill>
                <a:latin typeface="Verdana"/>
                <a:ea typeface="Verdana"/>
                <a:cs typeface="Verdana"/>
                <a:sym typeface="Verdana"/>
              </a:defRPr>
            </a:lvl1pPr>
          </a:lstStyle>
          <a:p>
            <a:pPr marL="0" marR="0" lvl="0" indent="0" algn="ctr" defTabSz="642915" rtl="0" eaLnBrk="1" fontAlgn="auto" latinLnBrk="0" hangingPunct="0">
              <a:lnSpc>
                <a:spcPct val="100000"/>
              </a:lnSpc>
              <a:spcBef>
                <a:spcPts val="562"/>
              </a:spcBef>
              <a:spcAft>
                <a:spcPts val="0"/>
              </a:spcAft>
              <a:buClr>
                <a:srgbClr val="000000"/>
              </a:buClr>
              <a:buSzTx/>
              <a:buFontTx/>
              <a:buNone/>
              <a:tabLst/>
              <a:defRPr/>
            </a:pPr>
            <a:r>
              <a:rPr kumimoji="0" lang="en-GB" sz="2531" b="1" i="0" u="none" strike="noStrike" kern="0" cap="none" spc="0" normalizeH="0" baseline="0" noProof="0" dirty="0">
                <a:ln>
                  <a:noFill/>
                </a:ln>
                <a:solidFill>
                  <a:srgbClr val="0365C0"/>
                </a:solidFill>
                <a:effectLst/>
                <a:uLnTx/>
                <a:uFill>
                  <a:solidFill>
                    <a:srgbClr val="000000"/>
                  </a:solidFill>
                </a:uFill>
                <a:latin typeface="Verdana"/>
                <a:ea typeface="Verdana"/>
                <a:cs typeface="Verdana"/>
                <a:sym typeface="Verdana"/>
              </a:rPr>
              <a:t>Instrumentation</a:t>
            </a:r>
            <a:endParaRPr kumimoji="0" lang="en-US" sz="2531" b="1" i="0" u="none" strike="noStrike" kern="0" cap="none" spc="0" normalizeH="0" baseline="0" noProof="0" dirty="0">
              <a:ln>
                <a:noFill/>
              </a:ln>
              <a:solidFill>
                <a:srgbClr val="0365C0"/>
              </a:solidFill>
              <a:effectLst/>
              <a:uLnTx/>
              <a:uFill>
                <a:solidFill>
                  <a:srgbClr val="000000"/>
                </a:solidFill>
              </a:uFill>
              <a:latin typeface="Verdana"/>
              <a:ea typeface="Verdana"/>
              <a:cs typeface="Verdana"/>
              <a:sym typeface="Verdana"/>
            </a:endParaRPr>
          </a:p>
          <a:p>
            <a:pPr marL="0" marR="0" lvl="0" indent="0" algn="ctr" defTabSz="642915" rtl="0" eaLnBrk="1" fontAlgn="auto" latinLnBrk="0" hangingPunct="0">
              <a:lnSpc>
                <a:spcPct val="100000"/>
              </a:lnSpc>
              <a:spcBef>
                <a:spcPts val="562"/>
              </a:spcBef>
              <a:spcAft>
                <a:spcPts val="0"/>
              </a:spcAft>
              <a:buClr>
                <a:srgbClr val="000000"/>
              </a:buClr>
              <a:buSzTx/>
              <a:buFontTx/>
              <a:buNone/>
              <a:tabLst/>
              <a:defRPr/>
            </a:pPr>
            <a:endParaRPr kumimoji="0" lang="en-GB" sz="1687" b="1" i="0" u="none" strike="noStrike" kern="0" cap="none" spc="0" normalizeH="0" baseline="0" noProof="0" dirty="0">
              <a:ln>
                <a:noFill/>
              </a:ln>
              <a:solidFill>
                <a:srgbClr val="0365C0"/>
              </a:solidFill>
              <a:effectLst/>
              <a:uLnTx/>
              <a:uFill>
                <a:solidFill>
                  <a:srgbClr val="000000"/>
                </a:solidFill>
              </a:uFill>
              <a:latin typeface="Verdana"/>
              <a:ea typeface="Verdana"/>
              <a:cs typeface="Verdana"/>
              <a:sym typeface="Verdana"/>
            </a:endParaRPr>
          </a:p>
          <a:p>
            <a:pPr marL="0" marR="0" lvl="0" indent="0" algn="ctr" defTabSz="642915" rtl="0" eaLnBrk="1" fontAlgn="auto" latinLnBrk="0" hangingPunct="0">
              <a:lnSpc>
                <a:spcPct val="100000"/>
              </a:lnSpc>
              <a:spcBef>
                <a:spcPts val="562"/>
              </a:spcBef>
              <a:spcAft>
                <a:spcPts val="0"/>
              </a:spcAft>
              <a:buClr>
                <a:srgbClr val="000000"/>
              </a:buClr>
              <a:buSzTx/>
              <a:buFontTx/>
              <a:buNone/>
              <a:tabLst/>
              <a:defRPr/>
            </a:pPr>
            <a:endParaRPr kumimoji="0" sz="1687" b="1" i="0" u="none" strike="noStrike" kern="0" cap="none" spc="0" normalizeH="0" baseline="0" noProof="0" dirty="0">
              <a:ln>
                <a:noFill/>
              </a:ln>
              <a:solidFill>
                <a:srgbClr val="0365C0"/>
              </a:solidFill>
              <a:effectLst/>
              <a:uLnTx/>
              <a:uFill>
                <a:solidFill>
                  <a:srgbClr val="000000"/>
                </a:solidFill>
              </a:uFill>
              <a:latin typeface="Verdana"/>
              <a:ea typeface="Verdana"/>
              <a:cs typeface="Verdana"/>
              <a:sym typeface="Verdana"/>
            </a:endParaRPr>
          </a:p>
        </p:txBody>
      </p:sp>
      <p:pic>
        <p:nvPicPr>
          <p:cNvPr id="53" name="droppedImage.pdf" descr="droppedImage.pdf">
            <a:extLst>
              <a:ext uri="{FF2B5EF4-FFF2-40B4-BE49-F238E27FC236}">
                <a16:creationId xmlns:a16="http://schemas.microsoft.com/office/drawing/2014/main" id="{7DB94D15-51F4-4BD9-AFAC-40E4E007C87A}"/>
              </a:ext>
            </a:extLst>
          </p:cNvPr>
          <p:cNvPicPr>
            <a:picLocks noChangeAspect="1"/>
          </p:cNvPicPr>
          <p:nvPr/>
        </p:nvPicPr>
        <p:blipFill>
          <a:blip r:embed="rId6">
            <a:extLst/>
          </a:blip>
          <a:stretch>
            <a:fillRect/>
          </a:stretch>
        </p:blipFill>
        <p:spPr>
          <a:xfrm>
            <a:off x="7374854" y="2385886"/>
            <a:ext cx="1716762" cy="2002888"/>
          </a:xfrm>
          <a:prstGeom prst="rect">
            <a:avLst/>
          </a:prstGeom>
          <a:ln w="12700"/>
        </p:spPr>
      </p:pic>
      <p:sp>
        <p:nvSpPr>
          <p:cNvPr id="4" name="AutoShape 2" descr="Image result for iter photos">
            <a:extLst>
              <a:ext uri="{FF2B5EF4-FFF2-40B4-BE49-F238E27FC236}">
                <a16:creationId xmlns:a16="http://schemas.microsoft.com/office/drawing/2014/main" id="{E12EF840-AC20-484A-A0F4-17B8C0775867}"/>
              </a:ext>
            </a:extLst>
          </p:cNvPr>
          <p:cNvSpPr>
            <a:spLocks noChangeAspect="1" noChangeArrowheads="1"/>
          </p:cNvSpPr>
          <p:nvPr/>
        </p:nvSpPr>
        <p:spPr bwMode="auto">
          <a:xfrm>
            <a:off x="4464844" y="3321844"/>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marL="40638" marR="40638" lvl="0" indent="0" algn="l" defTabSz="910796" rtl="0" eaLnBrk="1" fontAlgn="auto" latinLnBrk="0" hangingPunct="0">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srgbClr val="000000"/>
              </a:solidFill>
              <a:effectLst/>
              <a:uLnTx/>
              <a:uFill>
                <a:solidFill>
                  <a:srgbClr val="000000"/>
                </a:solidFill>
              </a:uFill>
              <a:latin typeface="Arial"/>
              <a:cs typeface="Arial"/>
              <a:sym typeface="Arial"/>
            </a:endParaRPr>
          </a:p>
        </p:txBody>
      </p:sp>
      <p:pic>
        <p:nvPicPr>
          <p:cNvPr id="9" name="Picture 8">
            <a:extLst>
              <a:ext uri="{FF2B5EF4-FFF2-40B4-BE49-F238E27FC236}">
                <a16:creationId xmlns:a16="http://schemas.microsoft.com/office/drawing/2014/main" id="{7B85AC01-CBB2-40B8-B9C7-A9CF8E17DF3C}"/>
              </a:ext>
            </a:extLst>
          </p:cNvPr>
          <p:cNvPicPr>
            <a:picLocks noChangeAspect="1"/>
          </p:cNvPicPr>
          <p:nvPr/>
        </p:nvPicPr>
        <p:blipFill rotWithShape="1">
          <a:blip r:embed="rId7"/>
          <a:srcRect l="399" r="1" b="11106"/>
          <a:stretch/>
        </p:blipFill>
        <p:spPr>
          <a:xfrm>
            <a:off x="255929" y="2600517"/>
            <a:ext cx="1913364" cy="1257107"/>
          </a:xfrm>
          <a:prstGeom prst="rect">
            <a:avLst/>
          </a:prstGeom>
        </p:spPr>
      </p:pic>
      <p:pic>
        <p:nvPicPr>
          <p:cNvPr id="1036" name="Picture 12" descr="Image result for ion beam">
            <a:extLst>
              <a:ext uri="{FF2B5EF4-FFF2-40B4-BE49-F238E27FC236}">
                <a16:creationId xmlns:a16="http://schemas.microsoft.com/office/drawing/2014/main" id="{A3174E3F-3AFC-4679-A1F8-5EC5105CBB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5346" y="685675"/>
            <a:ext cx="1832827" cy="1376142"/>
          </a:xfrm>
          <a:prstGeom prst="rect">
            <a:avLst/>
          </a:prstGeom>
          <a:noFill/>
          <a:extLst>
            <a:ext uri="{909E8E84-426E-40DD-AFC4-6F175D3DCCD1}">
              <a14:hiddenFill xmlns:a14="http://schemas.microsoft.com/office/drawing/2010/main">
                <a:solidFill>
                  <a:srgbClr val="FFFFFF"/>
                </a:solidFill>
              </a14:hiddenFill>
            </a:ext>
          </a:extLst>
        </p:spPr>
      </p:pic>
      <p:sp>
        <p:nvSpPr>
          <p:cNvPr id="129" name="Oval"/>
          <p:cNvSpPr/>
          <p:nvPr/>
        </p:nvSpPr>
        <p:spPr>
          <a:xfrm>
            <a:off x="4302454" y="692204"/>
            <a:ext cx="3409671" cy="3261383"/>
          </a:xfrm>
          <a:prstGeom prst="ellipse">
            <a:avLst/>
          </a:prstGeom>
          <a:solidFill>
            <a:srgbClr val="00D100">
              <a:alpha val="50000"/>
            </a:srgbClr>
          </a:solidFill>
          <a:ln w="38100" cap="flat">
            <a:solidFill>
              <a:srgbClr val="000000">
                <a:alpha val="50000"/>
              </a:srgbClr>
            </a:solidFill>
            <a:prstDash val="solid"/>
            <a:miter lim="400000"/>
          </a:ln>
          <a:effectLst/>
        </p:spPr>
        <p:txBody>
          <a:bodyPr wrap="square" lIns="26789" tIns="26789" rIns="26789" bIns="26789" numCol="1" anchor="t">
            <a:noAutofit/>
          </a:bodyPr>
          <a:lstStyle/>
          <a:p>
            <a:pPr marL="0" marR="0" lvl="0" indent="0" algn="l" defTabSz="642915" rtl="0" eaLnBrk="1" fontAlgn="auto" latinLnBrk="0" hangingPunct="0">
              <a:lnSpc>
                <a:spcPct val="100000"/>
              </a:lnSpc>
              <a:spcBef>
                <a:spcPts val="562"/>
              </a:spcBef>
              <a:spcAft>
                <a:spcPts val="0"/>
              </a:spcAft>
              <a:buClr>
                <a:srgbClr val="000000"/>
              </a:buClr>
              <a:buSzTx/>
              <a:buFontTx/>
              <a:buNone/>
              <a:tabLst/>
              <a:defRPr b="1">
                <a:solidFill>
                  <a:srgbClr val="0048AA"/>
                </a:solidFill>
                <a:latin typeface="Times New Roman"/>
                <a:ea typeface="Times New Roman"/>
                <a:cs typeface="Times New Roman"/>
                <a:sym typeface="Times New Roman"/>
              </a:defRPr>
            </a:pPr>
            <a:endParaRPr kumimoji="0" sz="1687" b="1" i="0" u="none" strike="noStrike" kern="0" cap="none" spc="0" normalizeH="0" baseline="0" noProof="0" dirty="0">
              <a:ln>
                <a:noFill/>
              </a:ln>
              <a:solidFill>
                <a:srgbClr val="0048AA"/>
              </a:solidFill>
              <a:effectLst/>
              <a:uLnTx/>
              <a:uFill>
                <a:solidFill>
                  <a:srgbClr val="000000"/>
                </a:solidFill>
              </a:uFill>
              <a:latin typeface="Times New Roman"/>
              <a:cs typeface="Times New Roman"/>
              <a:sym typeface="Times New Roman"/>
            </a:endParaRPr>
          </a:p>
        </p:txBody>
      </p:sp>
      <p:sp>
        <p:nvSpPr>
          <p:cNvPr id="156" name="Oval"/>
          <p:cNvSpPr/>
          <p:nvPr/>
        </p:nvSpPr>
        <p:spPr>
          <a:xfrm>
            <a:off x="1109841" y="669027"/>
            <a:ext cx="3390680" cy="3341749"/>
          </a:xfrm>
          <a:prstGeom prst="ellipse">
            <a:avLst/>
          </a:prstGeom>
          <a:solidFill>
            <a:srgbClr val="0052FF">
              <a:alpha val="50000"/>
            </a:srgbClr>
          </a:solidFill>
          <a:ln w="38100" cap="flat">
            <a:solidFill>
              <a:srgbClr val="000000">
                <a:alpha val="50000"/>
              </a:srgbClr>
            </a:solidFill>
            <a:prstDash val="solid"/>
            <a:miter lim="400000"/>
          </a:ln>
          <a:effectLst/>
        </p:spPr>
        <p:txBody>
          <a:bodyPr wrap="square" lIns="26789" tIns="26789" rIns="26789" bIns="26789" numCol="1" anchor="t">
            <a:noAutofit/>
          </a:bodyPr>
          <a:lstStyle/>
          <a:p>
            <a:pPr marL="0" marR="0" lvl="0" indent="0" algn="ctr" defTabSz="642915" rtl="0" eaLnBrk="1" fontAlgn="auto" latinLnBrk="0" hangingPunct="0">
              <a:lnSpc>
                <a:spcPct val="100000"/>
              </a:lnSpc>
              <a:spcBef>
                <a:spcPts val="562"/>
              </a:spcBef>
              <a:spcAft>
                <a:spcPts val="0"/>
              </a:spcAft>
              <a:buClr>
                <a:srgbClr val="000000"/>
              </a:buClr>
              <a:buSzTx/>
              <a:buFontTx/>
              <a:buNone/>
              <a:tabLst/>
              <a:defRPr b="1">
                <a:solidFill>
                  <a:srgbClr val="0048AA"/>
                </a:solidFill>
                <a:latin typeface="Times New Roman"/>
                <a:ea typeface="Times New Roman"/>
                <a:cs typeface="Times New Roman"/>
                <a:sym typeface="Times New Roman"/>
              </a:defRPr>
            </a:pPr>
            <a:endParaRPr kumimoji="0" sz="1687" b="1" i="0" u="none" strike="noStrike" kern="0" cap="none" spc="0" normalizeH="0" baseline="0" noProof="0" dirty="0">
              <a:ln>
                <a:noFill/>
              </a:ln>
              <a:solidFill>
                <a:srgbClr val="0048AA"/>
              </a:solidFill>
              <a:effectLst/>
              <a:uLnTx/>
              <a:uFill>
                <a:solidFill>
                  <a:srgbClr val="000000"/>
                </a:solidFill>
              </a:uFill>
              <a:latin typeface="Times New Roman"/>
              <a:cs typeface="Times New Roman"/>
              <a:sym typeface="Times New Roman"/>
            </a:endParaRPr>
          </a:p>
        </p:txBody>
      </p:sp>
    </p:spTree>
    <p:extLst>
      <p:ext uri="{BB962C8B-B14F-4D97-AF65-F5344CB8AC3E}">
        <p14:creationId xmlns:p14="http://schemas.microsoft.com/office/powerpoint/2010/main" val="3685653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9750" y="260350"/>
            <a:ext cx="7340600" cy="914400"/>
          </a:xfrm>
        </p:spPr>
        <p:txBody>
          <a:bodyPr/>
          <a:lstStyle/>
          <a:p>
            <a:pPr eaLnBrk="1" hangingPunct="1"/>
            <a:r>
              <a:rPr lang="en-US" sz="2500" b="1">
                <a:latin typeface="Verdana" pitchFamily="34" charset="0"/>
              </a:rPr>
              <a:t>Outline:</a:t>
            </a:r>
          </a:p>
        </p:txBody>
      </p:sp>
      <p:sp>
        <p:nvSpPr>
          <p:cNvPr id="4100" name="Rectangle 3"/>
          <p:cNvSpPr>
            <a:spLocks noGrp="1" noChangeArrowheads="1"/>
          </p:cNvSpPr>
          <p:nvPr>
            <p:ph type="body" idx="1"/>
          </p:nvPr>
        </p:nvSpPr>
        <p:spPr>
          <a:xfrm>
            <a:off x="539750" y="1174750"/>
            <a:ext cx="8424860" cy="5062640"/>
          </a:xfrm>
        </p:spPr>
        <p:txBody>
          <a:bodyPr/>
          <a:lstStyle/>
          <a:p>
            <a:pPr eaLnBrk="1" hangingPunct="1">
              <a:lnSpc>
                <a:spcPct val="80000"/>
              </a:lnSpc>
            </a:pPr>
            <a:r>
              <a:rPr lang="en-US" sz="2000" dirty="0"/>
              <a:t>Why IAEA supports environmental studies?</a:t>
            </a:r>
          </a:p>
          <a:p>
            <a:pPr lvl="1" eaLnBrk="1" hangingPunct="1">
              <a:lnSpc>
                <a:spcPct val="80000"/>
              </a:lnSpc>
            </a:pPr>
            <a:r>
              <a:rPr lang="en-US" sz="1800" dirty="0"/>
              <a:t>Rationale</a:t>
            </a:r>
          </a:p>
          <a:p>
            <a:pPr lvl="1" eaLnBrk="1" hangingPunct="1">
              <a:lnSpc>
                <a:spcPct val="80000"/>
              </a:lnSpc>
            </a:pPr>
            <a:r>
              <a:rPr lang="en-US" sz="1800" dirty="0"/>
              <a:t>Nuclear Techniques suitable to support air pollution studies</a:t>
            </a:r>
          </a:p>
          <a:p>
            <a:pPr eaLnBrk="1" hangingPunct="1">
              <a:lnSpc>
                <a:spcPct val="80000"/>
              </a:lnSpc>
            </a:pPr>
            <a:endParaRPr lang="en-US" sz="2000" dirty="0"/>
          </a:p>
          <a:p>
            <a:pPr eaLnBrk="1" hangingPunct="1">
              <a:lnSpc>
                <a:spcPct val="80000"/>
              </a:lnSpc>
            </a:pPr>
            <a:r>
              <a:rPr lang="en-US" sz="2000" dirty="0"/>
              <a:t>IAEA activities in support of air pollution studies</a:t>
            </a:r>
          </a:p>
          <a:p>
            <a:pPr lvl="1" eaLnBrk="1" hangingPunct="1">
              <a:lnSpc>
                <a:spcPct val="80000"/>
              </a:lnSpc>
            </a:pPr>
            <a:r>
              <a:rPr lang="en-US" sz="1800" dirty="0"/>
              <a:t>Coordinated Research Projects</a:t>
            </a:r>
          </a:p>
          <a:p>
            <a:pPr lvl="1" eaLnBrk="1" hangingPunct="1">
              <a:lnSpc>
                <a:spcPct val="80000"/>
              </a:lnSpc>
            </a:pPr>
            <a:r>
              <a:rPr lang="en-US" sz="1800" dirty="0"/>
              <a:t>Publications </a:t>
            </a:r>
          </a:p>
          <a:p>
            <a:pPr lvl="1" eaLnBrk="1" hangingPunct="1">
              <a:lnSpc>
                <a:spcPct val="80000"/>
              </a:lnSpc>
            </a:pPr>
            <a:r>
              <a:rPr lang="en-US" sz="1800" dirty="0"/>
              <a:t>TC projects</a:t>
            </a:r>
            <a:endParaRPr lang="en-US" sz="1600" dirty="0"/>
          </a:p>
          <a:p>
            <a:pPr lvl="2" eaLnBrk="1" hangingPunct="1">
              <a:lnSpc>
                <a:spcPct val="80000"/>
              </a:lnSpc>
            </a:pPr>
            <a:r>
              <a:rPr lang="en-US" sz="1600" dirty="0"/>
              <a:t>Regional</a:t>
            </a:r>
          </a:p>
          <a:p>
            <a:pPr lvl="3" eaLnBrk="1" hangingPunct="1">
              <a:lnSpc>
                <a:spcPct val="80000"/>
              </a:lnSpc>
            </a:pPr>
            <a:r>
              <a:rPr lang="en-US" sz="1400" dirty="0"/>
              <a:t>Common objectives</a:t>
            </a:r>
          </a:p>
          <a:p>
            <a:pPr lvl="3" eaLnBrk="1" hangingPunct="1">
              <a:lnSpc>
                <a:spcPct val="80000"/>
              </a:lnSpc>
            </a:pPr>
            <a:r>
              <a:rPr lang="en-US" sz="1400" dirty="0"/>
              <a:t>Adopted strategy</a:t>
            </a:r>
          </a:p>
          <a:p>
            <a:pPr lvl="3" eaLnBrk="1" hangingPunct="1">
              <a:lnSpc>
                <a:spcPct val="80000"/>
              </a:lnSpc>
            </a:pPr>
            <a:r>
              <a:rPr lang="en-US" sz="1400" dirty="0"/>
              <a:t>Obtained results</a:t>
            </a:r>
          </a:p>
          <a:p>
            <a:pPr lvl="1" eaLnBrk="1" hangingPunct="1">
              <a:lnSpc>
                <a:spcPct val="80000"/>
              </a:lnSpc>
            </a:pPr>
            <a:r>
              <a:rPr lang="en-US" sz="1800" dirty="0"/>
              <a:t>Cooperation with other organizations</a:t>
            </a:r>
            <a:endParaRPr lang="en-US" sz="1600" dirty="0"/>
          </a:p>
          <a:p>
            <a:pPr lvl="2" eaLnBrk="1" hangingPunct="1">
              <a:lnSpc>
                <a:spcPct val="80000"/>
              </a:lnSpc>
            </a:pPr>
            <a:r>
              <a:rPr lang="en-US" sz="1600" dirty="0"/>
              <a:t>IES / JRC (EU)</a:t>
            </a:r>
          </a:p>
          <a:p>
            <a:pPr lvl="2" eaLnBrk="1" hangingPunct="1">
              <a:lnSpc>
                <a:spcPct val="80000"/>
              </a:lnSpc>
            </a:pPr>
            <a:r>
              <a:rPr lang="en-US" sz="1600" dirty="0"/>
              <a:t>ANSTO (IAEA collaborating Centre)</a:t>
            </a:r>
            <a:endParaRPr lang="en-US" sz="2000" dirty="0"/>
          </a:p>
          <a:p>
            <a:pPr lvl="1" eaLnBrk="1" hangingPunct="1">
              <a:lnSpc>
                <a:spcPct val="80000"/>
              </a:lnSpc>
            </a:pPr>
            <a:endParaRPr lang="en-US" sz="1600" dirty="0">
              <a:latin typeface="Verdana" pitchFamily="34" charset="0"/>
            </a:endParaRPr>
          </a:p>
          <a:p>
            <a:pPr lvl="1" eaLnBrk="1" hangingPunct="1">
              <a:lnSpc>
                <a:spcPct val="80000"/>
              </a:lnSpc>
            </a:pPr>
            <a:r>
              <a:rPr lang="en-US" sz="1600" dirty="0">
                <a:latin typeface="Verdana" pitchFamily="34" charset="0"/>
              </a:rPr>
              <a:t>Physics/NSIL activities supporting air quality</a:t>
            </a:r>
            <a:endParaRPr lang="en-US" sz="1600" dirty="0"/>
          </a:p>
          <a:p>
            <a:pPr eaLnBrk="1" hangingPunct="1">
              <a:lnSpc>
                <a:spcPct val="80000"/>
              </a:lnSpc>
            </a:pPr>
            <a:endParaRPr lang="en-US" sz="2000" dirty="0"/>
          </a:p>
          <a:p>
            <a:pPr eaLnBrk="1" hangingPunct="1">
              <a:lnSpc>
                <a:spcPct val="80000"/>
              </a:lnSpc>
            </a:pPr>
            <a:r>
              <a:rPr lang="en-US" sz="2000" dirty="0"/>
              <a:t>Concluding remarks</a:t>
            </a:r>
          </a:p>
        </p:txBody>
      </p:sp>
      <p:sp>
        <p:nvSpPr>
          <p:cNvPr id="4" name="Slide Number">
            <a:extLst>
              <a:ext uri="{FF2B5EF4-FFF2-40B4-BE49-F238E27FC236}">
                <a16:creationId xmlns:a16="http://schemas.microsoft.com/office/drawing/2014/main" id="{0A017CAF-252A-4EA8-ACF5-2ACB81043724}"/>
              </a:ext>
            </a:extLst>
          </p:cNvPr>
          <p:cNvSpPr txBox="1">
            <a:spLocks/>
          </p:cNvSpPr>
          <p:nvPr/>
        </p:nvSpPr>
        <p:spPr>
          <a:xfrm>
            <a:off x="8690359" y="6570662"/>
            <a:ext cx="173124" cy="254044"/>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8</a:t>
            </a:fld>
            <a:endParaRPr lang="en-GB" sz="984" kern="0">
              <a:solidFill>
                <a:srgbClr val="000000"/>
              </a:solidFill>
              <a:uFill>
                <a:solidFill>
                  <a:srgbClr val="000000"/>
                </a:solidFill>
              </a:u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3100388"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69" name="Rectangle 4"/>
          <p:cNvSpPr>
            <a:spLocks noChangeArrowheads="1"/>
          </p:cNvSpPr>
          <p:nvPr/>
        </p:nvSpPr>
        <p:spPr bwMode="auto">
          <a:xfrm>
            <a:off x="346419" y="160339"/>
            <a:ext cx="8820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p>
            <a:pPr algn="l" eaLnBrk="0" hangingPunct="0"/>
            <a:r>
              <a:rPr lang="en-GB" sz="3000" b="1" dirty="0">
                <a:solidFill>
                  <a:schemeClr val="tx2"/>
                </a:solidFill>
              </a:rPr>
              <a:t>Why IAEA supports </a:t>
            </a:r>
            <a:r>
              <a:rPr lang="en-GB" sz="3000" b="1" dirty="0" err="1">
                <a:solidFill>
                  <a:schemeClr val="tx2"/>
                </a:solidFill>
              </a:rPr>
              <a:t>env</a:t>
            </a:r>
            <a:r>
              <a:rPr lang="en-GB" sz="3000" b="1" dirty="0">
                <a:solidFill>
                  <a:schemeClr val="tx2"/>
                </a:solidFill>
              </a:rPr>
              <a:t>. studies…</a:t>
            </a:r>
          </a:p>
        </p:txBody>
      </p:sp>
      <p:sp>
        <p:nvSpPr>
          <p:cNvPr id="11270" name="Rectangle 5"/>
          <p:cNvSpPr>
            <a:spLocks noChangeArrowheads="1"/>
          </p:cNvSpPr>
          <p:nvPr/>
        </p:nvSpPr>
        <p:spPr bwMode="auto">
          <a:xfrm>
            <a:off x="466725" y="1484313"/>
            <a:ext cx="845820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l" eaLnBrk="0" hangingPunct="0">
              <a:spcBef>
                <a:spcPct val="20000"/>
              </a:spcBef>
              <a:buClr>
                <a:srgbClr val="003399"/>
              </a:buClr>
              <a:buSzPct val="80000"/>
              <a:buFont typeface="Wingdings" pitchFamily="2" charset="2"/>
              <a:buChar char="l"/>
            </a:pPr>
            <a:r>
              <a:rPr lang="en-GB" sz="2000" dirty="0">
                <a:solidFill>
                  <a:srgbClr val="003399"/>
                </a:solidFill>
              </a:rPr>
              <a:t>Use and promotion of nuclear techniques</a:t>
            </a:r>
          </a:p>
          <a:p>
            <a:pPr marL="342900" indent="-342900" algn="l" eaLnBrk="0" hangingPunct="0">
              <a:spcBef>
                <a:spcPct val="20000"/>
              </a:spcBef>
              <a:buClr>
                <a:srgbClr val="003399"/>
              </a:buClr>
              <a:buSzPct val="80000"/>
              <a:buFont typeface="Wingdings" pitchFamily="2" charset="2"/>
              <a:buChar char="l"/>
            </a:pPr>
            <a:r>
              <a:rPr lang="en-GB" sz="2000" dirty="0">
                <a:solidFill>
                  <a:srgbClr val="003399"/>
                </a:solidFill>
              </a:rPr>
              <a:t>Enhanced knowledge on the man-made pollution on environment</a:t>
            </a:r>
            <a:r>
              <a:rPr lang="en-US" sz="2000" dirty="0">
                <a:solidFill>
                  <a:srgbClr val="003399"/>
                </a:solidFill>
              </a:rPr>
              <a:t> </a:t>
            </a:r>
          </a:p>
          <a:p>
            <a:pPr marL="342900" indent="-342900" algn="l" eaLnBrk="0" hangingPunct="0">
              <a:spcBef>
                <a:spcPct val="20000"/>
              </a:spcBef>
              <a:buClr>
                <a:srgbClr val="003399"/>
              </a:buClr>
              <a:buSzPct val="80000"/>
              <a:buFont typeface="Wingdings" pitchFamily="2" charset="2"/>
              <a:buChar char="l"/>
            </a:pPr>
            <a:r>
              <a:rPr lang="en-GB" sz="2000" dirty="0">
                <a:solidFill>
                  <a:srgbClr val="003399"/>
                </a:solidFill>
              </a:rPr>
              <a:t>Increased public awareness</a:t>
            </a:r>
            <a:r>
              <a:rPr lang="en-US" sz="2000" dirty="0">
                <a:solidFill>
                  <a:srgbClr val="003399"/>
                </a:solidFill>
              </a:rPr>
              <a:t> (social concern)</a:t>
            </a:r>
          </a:p>
          <a:p>
            <a:pPr marL="342900" indent="-342900" algn="l" eaLnBrk="0" hangingPunct="0">
              <a:spcBef>
                <a:spcPct val="20000"/>
              </a:spcBef>
              <a:buClr>
                <a:srgbClr val="003399"/>
              </a:buClr>
              <a:buSzPct val="80000"/>
              <a:buFont typeface="Wingdings" pitchFamily="2" charset="2"/>
              <a:buChar char="l"/>
            </a:pPr>
            <a:r>
              <a:rPr lang="en-GB" sz="2000" dirty="0">
                <a:solidFill>
                  <a:srgbClr val="003399"/>
                </a:solidFill>
              </a:rPr>
              <a:t>Governmental commitment for better well-being</a:t>
            </a:r>
          </a:p>
          <a:p>
            <a:pPr marL="342900" indent="-342900" algn="l" eaLnBrk="0" hangingPunct="0">
              <a:spcBef>
                <a:spcPct val="20000"/>
              </a:spcBef>
              <a:buClr>
                <a:srgbClr val="003399"/>
              </a:buClr>
              <a:buSzPct val="80000"/>
              <a:buFont typeface="Wingdings" pitchFamily="2" charset="2"/>
              <a:buChar char="l"/>
            </a:pPr>
            <a:r>
              <a:rPr lang="en-GB" sz="2000" dirty="0">
                <a:solidFill>
                  <a:srgbClr val="003399"/>
                </a:solidFill>
              </a:rPr>
              <a:t>Regional efforts</a:t>
            </a:r>
          </a:p>
          <a:p>
            <a:pPr marL="800100" lvl="1" indent="-342900" algn="l" eaLnBrk="0" hangingPunct="0">
              <a:spcBef>
                <a:spcPct val="20000"/>
              </a:spcBef>
              <a:buClr>
                <a:srgbClr val="003399"/>
              </a:buClr>
              <a:buSzPct val="80000"/>
              <a:buFont typeface="Courier New" pitchFamily="49" charset="0"/>
              <a:buChar char="o"/>
            </a:pPr>
            <a:r>
              <a:rPr lang="en-GB" sz="2000" dirty="0">
                <a:solidFill>
                  <a:srgbClr val="003399"/>
                </a:solidFill>
              </a:rPr>
              <a:t>Identification of pollution sources </a:t>
            </a:r>
          </a:p>
          <a:p>
            <a:pPr marL="800100" lvl="1" indent="-342900" algn="l" eaLnBrk="0" hangingPunct="0">
              <a:spcBef>
                <a:spcPct val="20000"/>
              </a:spcBef>
              <a:buClr>
                <a:srgbClr val="003399"/>
              </a:buClr>
              <a:buSzPct val="80000"/>
              <a:buFont typeface="Courier New" pitchFamily="49" charset="0"/>
              <a:buChar char="o"/>
            </a:pPr>
            <a:r>
              <a:rPr lang="en-GB" sz="2000" dirty="0">
                <a:solidFill>
                  <a:srgbClr val="003399"/>
                </a:solidFill>
              </a:rPr>
              <a:t>Study of trans-boundary migration</a:t>
            </a:r>
          </a:p>
        </p:txBody>
      </p:sp>
      <p:sp>
        <p:nvSpPr>
          <p:cNvPr id="5" name="Slide Number">
            <a:extLst>
              <a:ext uri="{FF2B5EF4-FFF2-40B4-BE49-F238E27FC236}">
                <a16:creationId xmlns:a16="http://schemas.microsoft.com/office/drawing/2014/main" id="{C6C3B073-1EB3-4FCD-8A74-205AB78F239F}"/>
              </a:ext>
            </a:extLst>
          </p:cNvPr>
          <p:cNvSpPr txBox="1">
            <a:spLocks/>
          </p:cNvSpPr>
          <p:nvPr/>
        </p:nvSpPr>
        <p:spPr>
          <a:xfrm>
            <a:off x="8690359" y="6570662"/>
            <a:ext cx="173124" cy="254044"/>
          </a:xfrm>
          <a:prstGeom prst="rect">
            <a:avLst/>
          </a:prstGeom>
          <a:extLst>
            <a:ext uri="{C572A759-6A51-4108-AA02-DFA0A04FC94B}">
              <ma14:wrappingTextBoxFlag xmlns="" xmlns:ma14="http://schemas.microsoft.com/office/mac/drawingml/2011/main" val="1"/>
            </a:ext>
          </a:extLst>
        </p:spPr>
        <p:txBody>
          <a:bodyPr/>
          <a:lstStyle>
            <a:defPPr>
              <a:defRPr lang="es-ES"/>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defTabSz="455398" fontAlgn="auto" hangingPunct="0">
              <a:spcBef>
                <a:spcPts val="0"/>
              </a:spcBef>
              <a:spcAft>
                <a:spcPts val="0"/>
              </a:spcAft>
            </a:pPr>
            <a:fld id="{86CB4B4D-7CA3-9044-876B-883B54F8677D}" type="slidenum">
              <a:rPr lang="en-GB" sz="984" kern="0" smtClean="0">
                <a:solidFill>
                  <a:srgbClr val="000000"/>
                </a:solidFill>
                <a:uFill>
                  <a:solidFill>
                    <a:srgbClr val="000000"/>
                  </a:solidFill>
                </a:uFill>
                <a:latin typeface="Arial"/>
                <a:cs typeface="Arial"/>
                <a:sym typeface="Arial"/>
              </a:rPr>
              <a:pPr defTabSz="455398" fontAlgn="auto" hangingPunct="0">
                <a:spcBef>
                  <a:spcPts val="0"/>
                </a:spcBef>
                <a:spcAft>
                  <a:spcPts val="0"/>
                </a:spcAft>
              </a:pPr>
              <a:t>9</a:t>
            </a:fld>
            <a:endParaRPr lang="en-GB" sz="984" kern="0">
              <a:solidFill>
                <a:srgbClr val="000000"/>
              </a:solidFill>
              <a:uFill>
                <a:solidFill>
                  <a:srgbClr val="000000"/>
                </a:solidFill>
              </a:uFill>
              <a:latin typeface="Arial"/>
              <a:cs typeface="Arial"/>
              <a:sym typeface="Arial"/>
            </a:endParaRPr>
          </a:p>
        </p:txBody>
      </p:sp>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0Years Template">
  <a:themeElements>
    <a:clrScheme name="Custom 1">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26D9E"/>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57799" marR="57799" indent="0" algn="l" defTabSz="1295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57799" marR="57799" indent="0" algn="l" defTabSz="1295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IAEA 60 yrs templat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0</TotalTime>
  <Words>3457</Words>
  <Application>Microsoft Office PowerPoint</Application>
  <PresentationFormat>On-screen Show (4:3)</PresentationFormat>
  <Paragraphs>816</Paragraphs>
  <Slides>56</Slides>
  <Notes>48</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56</vt:i4>
      </vt:variant>
    </vt:vector>
  </HeadingPairs>
  <TitlesOfParts>
    <vt:vector size="77" baseType="lpstr">
      <vt:lpstr>Arial </vt:lpstr>
      <vt:lpstr>Helvetica Neue</vt:lpstr>
      <vt:lpstr>ＭＳ Ｐゴシック</vt:lpstr>
      <vt:lpstr>Arial</vt:lpstr>
      <vt:lpstr>Arial Black</vt:lpstr>
      <vt:lpstr>Arial Narrow</vt:lpstr>
      <vt:lpstr>Calibri</vt:lpstr>
      <vt:lpstr>Comic Sans MS</vt:lpstr>
      <vt:lpstr>Courier New</vt:lpstr>
      <vt:lpstr>Georgia</vt:lpstr>
      <vt:lpstr>Segoe UI Light</vt:lpstr>
      <vt:lpstr>Symbol</vt:lpstr>
      <vt:lpstr>Tahoma</vt:lpstr>
      <vt:lpstr>Times New Roman</vt:lpstr>
      <vt:lpstr>Verdana</vt:lpstr>
      <vt:lpstr>Wingdings</vt:lpstr>
      <vt:lpstr>Radial</vt:lpstr>
      <vt:lpstr>60Years Template</vt:lpstr>
      <vt:lpstr>1_Office Theme</vt:lpstr>
      <vt:lpstr>White</vt:lpstr>
      <vt:lpstr>IAEA 60 yrs template</vt:lpstr>
      <vt:lpstr>PowerPoint Presentation</vt:lpstr>
      <vt:lpstr>After 60 years…</vt:lpstr>
      <vt:lpstr>Organization</vt:lpstr>
      <vt:lpstr>Three Pillars - Main Areas of Activity</vt:lpstr>
      <vt:lpstr>Science and Technology</vt:lpstr>
      <vt:lpstr>Division of Physical and Chemical Sciences</vt:lpstr>
      <vt:lpstr>Physics Section - Programmatic Structure</vt:lpstr>
      <vt:lpstr>Outline:</vt:lpstr>
      <vt:lpstr>PowerPoint Presentation</vt:lpstr>
      <vt:lpstr>PowerPoint Presentation</vt:lpstr>
      <vt:lpstr>PowerPoint Presentation</vt:lpstr>
      <vt:lpstr>Major stakeholders at national scale:</vt:lpstr>
      <vt:lpstr>Air pollution assessment, involves… </vt:lpstr>
      <vt:lpstr>Air pollution assessment, involves… </vt:lpstr>
      <vt:lpstr>Airborne particulate matter characterization</vt:lpstr>
      <vt:lpstr>Source apportionment and transport modelling… </vt:lpstr>
      <vt:lpstr>Which nuclear techniques can be applied to ES?</vt:lpstr>
      <vt:lpstr>Completed CRPs (air pollution studies)</vt:lpstr>
      <vt:lpstr>Completed IAEA Regional CRPs  (air pollution studies)</vt:lpstr>
      <vt:lpstr>IAEA publications on air pollution studies</vt:lpstr>
      <vt:lpstr>IAEA publications on air pollution studies</vt:lpstr>
      <vt:lpstr>IAEA publications on air pollution studies</vt:lpstr>
      <vt:lpstr>IAEA newsletters</vt:lpstr>
      <vt:lpstr>TC Inter-Regional Projects  (Training Courses)</vt:lpstr>
      <vt:lpstr>TC Regional Projects</vt:lpstr>
      <vt:lpstr>TC Regional Projects using Biomonitors</vt:lpstr>
      <vt:lpstr>Current TC Regional Projects (APM)</vt:lpstr>
      <vt:lpstr>83 countries involved in APM studies within TC Regional Projects</vt:lpstr>
      <vt:lpstr>Results from RLA7010:  Validation of analytical procedures </vt:lpstr>
      <vt:lpstr>Results from Biomonitoring in Havana</vt:lpstr>
      <vt:lpstr>Common objectives of projects on APM </vt:lpstr>
      <vt:lpstr>Verification of compliance to admissible levels of pollutants</vt:lpstr>
      <vt:lpstr>Source apportionment:  Selection of measurands</vt:lpstr>
      <vt:lpstr>Source apportionment:  Identification of source profiles</vt:lpstr>
      <vt:lpstr>Source apportionment:  Inventories</vt:lpstr>
      <vt:lpstr>Source apportionment:  Inventories</vt:lpstr>
      <vt:lpstr>Transboundary transport</vt:lpstr>
      <vt:lpstr>RCA: ASFID Database</vt:lpstr>
      <vt:lpstr>Common strategy</vt:lpstr>
      <vt:lpstr>Common strategy</vt:lpstr>
      <vt:lpstr>Interpretation of results</vt:lpstr>
      <vt:lpstr>PowerPoint Presentation</vt:lpstr>
      <vt:lpstr>PowerPoint Presentation</vt:lpstr>
      <vt:lpstr>PowerPoint Presentation</vt:lpstr>
      <vt:lpstr>RCA: Main findings and results</vt:lpstr>
      <vt:lpstr>RCA: Main findings and results</vt:lpstr>
      <vt:lpstr>Follow up: development of tutorials/guides</vt:lpstr>
      <vt:lpstr>Cooperation with other organizations</vt:lpstr>
      <vt:lpstr>Cooperation with Inst. Env. Sust./JRC</vt:lpstr>
      <vt:lpstr>RB activities supporting air quality: PT exercises organized at NSIL</vt:lpstr>
      <vt:lpstr>PT exercises organized at NSIL</vt:lpstr>
      <vt:lpstr>PT exercises organized at NSIL</vt:lpstr>
      <vt:lpstr>RTC on method validation and QA/QC on APM analysis by PIXE and XRF</vt:lpstr>
      <vt:lpstr>Facilitating access to accelerator facilties</vt:lpstr>
      <vt:lpstr>Acknowledgements</vt:lpstr>
      <vt:lpstr>PowerPoint Presentation</vt:lpstr>
    </vt:vector>
  </TitlesOfParts>
  <Company>Nuestra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approaches in speciation</dc:title>
  <dc:creator>Sofia Valcarcel Ortueta</dc:creator>
  <cp:lastModifiedBy>RIDIKAS, Danas</cp:lastModifiedBy>
  <cp:revision>476</cp:revision>
  <cp:lastPrinted>2018-03-21T14:37:55Z</cp:lastPrinted>
  <dcterms:created xsi:type="dcterms:W3CDTF">2005-03-21T02:01:49Z</dcterms:created>
  <dcterms:modified xsi:type="dcterms:W3CDTF">2018-07-02T19:33:26Z</dcterms:modified>
</cp:coreProperties>
</file>