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500"/>
    <a:srgbClr val="964B00"/>
    <a:srgbClr val="00FF00"/>
    <a:srgbClr val="FF0090"/>
    <a:srgbClr val="00FFFF"/>
    <a:srgbClr val="0000FF"/>
    <a:srgbClr val="FF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099B4-89B6-4F9C-938F-CFD1F891C61C}" type="datetimeFigureOut">
              <a:rPr lang="pl-PL" smtClean="0"/>
              <a:t>04.07.2018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87147-867F-4F54-989B-A76EC40C7C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2215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640924-536D-483E-BA44-7C7B811B3799}" type="slidenum">
              <a:rPr lang="pl-PL" altLang="pl-PL"/>
              <a:pPr/>
              <a:t>3</a:t>
            </a:fld>
            <a:endParaRPr lang="pl-PL" altLang="pl-PL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33240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0C5435-B8BD-4D13-9B92-9C01616352F8}" type="slidenum">
              <a:rPr lang="pl-PL" altLang="pl-PL"/>
              <a:pPr/>
              <a:t>4</a:t>
            </a:fld>
            <a:endParaRPr lang="pl-PL" altLang="pl-PL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7556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7147-867F-4F54-989B-A76EC40C7C48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0100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5792-5CF1-4194-95E8-D0AD8F90A904}" type="datetimeFigureOut">
              <a:rPr lang="pl-PL" smtClean="0"/>
              <a:t>04.07.2018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DF44-4409-4926-877E-18BA78339A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784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5792-5CF1-4194-95E8-D0AD8F90A904}" type="datetimeFigureOut">
              <a:rPr lang="pl-PL" smtClean="0"/>
              <a:t>04.07.2018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DF44-4409-4926-877E-18BA78339A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510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5792-5CF1-4194-95E8-D0AD8F90A904}" type="datetimeFigureOut">
              <a:rPr lang="pl-PL" smtClean="0"/>
              <a:t>04.07.2018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DF44-4409-4926-877E-18BA78339A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905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5792-5CF1-4194-95E8-D0AD8F90A904}" type="datetimeFigureOut">
              <a:rPr lang="pl-PL" smtClean="0"/>
              <a:t>04.07.2018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DF44-4409-4926-877E-18BA78339A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794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5792-5CF1-4194-95E8-D0AD8F90A904}" type="datetimeFigureOut">
              <a:rPr lang="pl-PL" smtClean="0"/>
              <a:t>04.07.2018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DF44-4409-4926-877E-18BA78339A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577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5792-5CF1-4194-95E8-D0AD8F90A904}" type="datetimeFigureOut">
              <a:rPr lang="pl-PL" smtClean="0"/>
              <a:t>04.07.2018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DF44-4409-4926-877E-18BA78339A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441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5792-5CF1-4194-95E8-D0AD8F90A904}" type="datetimeFigureOut">
              <a:rPr lang="pl-PL" smtClean="0"/>
              <a:t>04.07.2018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DF44-4409-4926-877E-18BA78339A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888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5792-5CF1-4194-95E8-D0AD8F90A904}" type="datetimeFigureOut">
              <a:rPr lang="pl-PL" smtClean="0"/>
              <a:t>04.07.2018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DF44-4409-4926-877E-18BA78339A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493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5792-5CF1-4194-95E8-D0AD8F90A904}" type="datetimeFigureOut">
              <a:rPr lang="pl-PL" smtClean="0"/>
              <a:t>04.07.2018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DF44-4409-4926-877E-18BA78339A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382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5792-5CF1-4194-95E8-D0AD8F90A904}" type="datetimeFigureOut">
              <a:rPr lang="pl-PL" smtClean="0"/>
              <a:t>04.07.2018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DF44-4409-4926-877E-18BA78339A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992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5792-5CF1-4194-95E8-D0AD8F90A904}" type="datetimeFigureOut">
              <a:rPr lang="pl-PL" smtClean="0"/>
              <a:t>04.07.2018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DF44-4409-4926-877E-18BA78339A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1480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25792-5CF1-4194-95E8-D0AD8F90A904}" type="datetimeFigureOut">
              <a:rPr lang="pl-PL" smtClean="0"/>
              <a:t>04.07.2018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0DF44-4409-4926-877E-18BA78339A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533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470025"/>
          </a:xfrm>
        </p:spPr>
        <p:txBody>
          <a:bodyPr>
            <a:normAutofit/>
          </a:bodyPr>
          <a:lstStyle/>
          <a:p>
            <a:r>
              <a:rPr lang="pl-PL" sz="2800" u="sng" dirty="0" smtClean="0"/>
              <a:t>Zbigniew </a:t>
            </a:r>
            <a:r>
              <a:rPr lang="en-GB" sz="2800" u="sng" dirty="0" err="1" smtClean="0"/>
              <a:t>Ziembik</a:t>
            </a:r>
            <a:r>
              <a:rPr lang="en-GB" sz="2800" u="sng" baseline="30000" dirty="0" smtClean="0"/>
              <a:t> </a:t>
            </a:r>
            <a:r>
              <a:rPr lang="en-GB" sz="2800" dirty="0" smtClean="0"/>
              <a:t>,</a:t>
            </a:r>
            <a:r>
              <a:rPr lang="pl-PL" sz="2800" dirty="0" smtClean="0"/>
              <a:t> Agnieszka </a:t>
            </a:r>
            <a:r>
              <a:rPr lang="en-GB" sz="2800" dirty="0" err="1" smtClean="0"/>
              <a:t>Dołhańczuk-Śródka</a:t>
            </a:r>
            <a:r>
              <a:rPr lang="pl-PL" sz="2800" dirty="0" smtClean="0"/>
              <a:t> Andrzej</a:t>
            </a:r>
            <a:r>
              <a:rPr lang="en-GB" sz="2800" dirty="0" smtClean="0"/>
              <a:t> </a:t>
            </a:r>
            <a:r>
              <a:rPr lang="en-GB" sz="2800" dirty="0" err="1" smtClean="0"/>
              <a:t>Kłos</a:t>
            </a:r>
            <a:r>
              <a:rPr lang="en-GB" sz="2800" dirty="0" smtClean="0"/>
              <a:t>, </a:t>
            </a:r>
            <a:r>
              <a:rPr lang="pl-PL" sz="2800" dirty="0" smtClean="0"/>
              <a:t>Małgorzata </a:t>
            </a:r>
            <a:r>
              <a:rPr lang="en-GB" sz="2800" dirty="0" err="1" smtClean="0"/>
              <a:t>Rajfur</a:t>
            </a: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31540" y="3140968"/>
            <a:ext cx="8280920" cy="1752600"/>
          </a:xfrm>
        </p:spPr>
        <p:txBody>
          <a:bodyPr>
            <a:normAutofit fontScale="92500"/>
          </a:bodyPr>
          <a:lstStyle/>
          <a:p>
            <a:r>
              <a:rPr lang="en-GB" dirty="0">
                <a:solidFill>
                  <a:schemeClr val="tx1"/>
                </a:solidFill>
              </a:rPr>
              <a:t>BIOMONITORING OF HEAVY-METAL CONTAMINATION OF FOREST AREAS IN SOUTHERN AND NORTH-EASTERN POLAND USING MOSS</a:t>
            </a:r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331640" y="1988840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Independent </a:t>
            </a:r>
            <a:r>
              <a:rPr lang="pl-PL" dirty="0" err="1" smtClean="0"/>
              <a:t>Department</a:t>
            </a:r>
            <a:r>
              <a:rPr lang="pl-PL" dirty="0" smtClean="0"/>
              <a:t> of </a:t>
            </a:r>
            <a:r>
              <a:rPr lang="pl-PL" dirty="0" err="1" smtClean="0"/>
              <a:t>Biotechnology</a:t>
            </a:r>
            <a:r>
              <a:rPr lang="pl-PL" dirty="0" smtClean="0"/>
              <a:t> and </a:t>
            </a:r>
            <a:r>
              <a:rPr lang="pl-PL" dirty="0" err="1" smtClean="0"/>
              <a:t>Molecular</a:t>
            </a:r>
            <a:r>
              <a:rPr lang="pl-PL" dirty="0" smtClean="0"/>
              <a:t> </a:t>
            </a:r>
            <a:r>
              <a:rPr lang="pl-PL" dirty="0" err="1" smtClean="0"/>
              <a:t>Biology</a:t>
            </a:r>
            <a:r>
              <a:rPr lang="pl-PL" dirty="0" smtClean="0"/>
              <a:t>, University of Opole, Poland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47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24" y="577155"/>
            <a:ext cx="5751588" cy="623622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524328" y="836712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l-PL" sz="20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</a:t>
            </a:r>
          </a:p>
          <a:p>
            <a:pPr>
              <a:lnSpc>
                <a:spcPct val="200000"/>
              </a:lnSpc>
            </a:pPr>
            <a:r>
              <a:rPr lang="pl-PL" sz="2000" dirty="0" err="1" smtClean="0">
                <a:solidFill>
                  <a:srgbClr val="FFA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</a:t>
            </a:r>
            <a:endParaRPr lang="pl-PL" sz="2000" dirty="0" smtClean="0">
              <a:solidFill>
                <a:srgbClr val="FFA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pl-PL" sz="2000" dirty="0" err="1" smtClean="0">
                <a:solidFill>
                  <a:srgbClr val="96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Autumn</a:t>
            </a:r>
            <a:endParaRPr lang="pl-PL" sz="2000" dirty="0" smtClean="0">
              <a:solidFill>
                <a:srgbClr val="964B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71544" y="3052703"/>
            <a:ext cx="1944216" cy="2959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sz="200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Karkonosze</a:t>
            </a:r>
            <a:r>
              <a:rPr lang="en-GB" sz="2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0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Beskidy</a:t>
            </a:r>
            <a:r>
              <a:rPr lang="en-GB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Borecka</a:t>
            </a:r>
            <a:r>
              <a:rPr lang="en-GB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sz="2000" dirty="0" err="1" smtClean="0">
                <a:solidFill>
                  <a:srgbClr val="FF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Knyszyńska</a:t>
            </a:r>
            <a:r>
              <a:rPr lang="en-GB" sz="2000" dirty="0" smtClean="0">
                <a:solidFill>
                  <a:srgbClr val="FF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000" dirty="0" smtClean="0">
              <a:solidFill>
                <a:srgbClr val="FF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sz="2000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Białowieska</a:t>
            </a:r>
            <a:r>
              <a:rPr lang="en-GB" sz="20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0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843808" y="135815"/>
            <a:ext cx="3920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Projections</a:t>
            </a:r>
            <a:r>
              <a:rPr lang="pl-PL" dirty="0" smtClean="0"/>
              <a:t> on </a:t>
            </a:r>
            <a:r>
              <a:rPr lang="pl-PL" dirty="0" err="1" smtClean="0"/>
              <a:t>isometric</a:t>
            </a:r>
            <a:r>
              <a:rPr lang="pl-PL" dirty="0" smtClean="0"/>
              <a:t> </a:t>
            </a:r>
            <a:r>
              <a:rPr lang="pl-PL" dirty="0" err="1" smtClean="0"/>
              <a:t>logratio</a:t>
            </a:r>
            <a:r>
              <a:rPr lang="pl-PL" dirty="0" smtClean="0"/>
              <a:t> </a:t>
            </a:r>
            <a:r>
              <a:rPr lang="pl-PL" dirty="0" err="1" smtClean="0"/>
              <a:t>scores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949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730" y="507436"/>
            <a:ext cx="5748540" cy="608991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843808" y="135815"/>
            <a:ext cx="3920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Projections</a:t>
            </a:r>
            <a:r>
              <a:rPr lang="pl-PL" dirty="0" smtClean="0"/>
              <a:t> on </a:t>
            </a:r>
            <a:r>
              <a:rPr lang="pl-PL" dirty="0" err="1" smtClean="0"/>
              <a:t>isometric</a:t>
            </a:r>
            <a:r>
              <a:rPr lang="pl-PL" dirty="0" smtClean="0"/>
              <a:t> </a:t>
            </a:r>
            <a:r>
              <a:rPr lang="pl-PL" dirty="0" err="1" smtClean="0"/>
              <a:t>logratio</a:t>
            </a:r>
            <a:r>
              <a:rPr lang="pl-PL" dirty="0" smtClean="0"/>
              <a:t> </a:t>
            </a:r>
            <a:r>
              <a:rPr lang="pl-PL" dirty="0" err="1" smtClean="0"/>
              <a:t>scores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07504" y="3052703"/>
            <a:ext cx="1944216" cy="2959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sz="200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Karkonosze</a:t>
            </a:r>
            <a:r>
              <a:rPr lang="en-GB" sz="2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0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Beskidy</a:t>
            </a:r>
            <a:r>
              <a:rPr lang="en-GB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Borecka</a:t>
            </a:r>
            <a:r>
              <a:rPr lang="en-GB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sz="2000" dirty="0" err="1" smtClean="0">
                <a:solidFill>
                  <a:srgbClr val="FF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Knyszyńska</a:t>
            </a:r>
            <a:r>
              <a:rPr lang="en-GB" sz="2000" dirty="0" smtClean="0">
                <a:solidFill>
                  <a:srgbClr val="FF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000" dirty="0" smtClean="0">
              <a:solidFill>
                <a:srgbClr val="FF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sz="2000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Białowieska</a:t>
            </a:r>
            <a:r>
              <a:rPr lang="en-GB" sz="20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0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668344" y="836712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l-PL" sz="20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</a:t>
            </a:r>
          </a:p>
          <a:p>
            <a:pPr>
              <a:lnSpc>
                <a:spcPct val="200000"/>
              </a:lnSpc>
            </a:pPr>
            <a:r>
              <a:rPr lang="pl-PL" sz="2000" dirty="0" err="1" smtClean="0">
                <a:solidFill>
                  <a:srgbClr val="FFA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</a:t>
            </a:r>
            <a:endParaRPr lang="pl-PL" sz="2000" dirty="0" smtClean="0">
              <a:solidFill>
                <a:srgbClr val="FFA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pl-PL" sz="2000" dirty="0" err="1" smtClean="0">
                <a:solidFill>
                  <a:srgbClr val="96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Autumn</a:t>
            </a:r>
            <a:endParaRPr lang="pl-PL" sz="2000" dirty="0" smtClean="0">
              <a:solidFill>
                <a:srgbClr val="964B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188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730" y="579444"/>
            <a:ext cx="5748540" cy="608991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843808" y="135815"/>
            <a:ext cx="3920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Projections</a:t>
            </a:r>
            <a:r>
              <a:rPr lang="pl-PL" dirty="0" smtClean="0"/>
              <a:t> on </a:t>
            </a:r>
            <a:r>
              <a:rPr lang="pl-PL" dirty="0" err="1" smtClean="0"/>
              <a:t>isometric</a:t>
            </a:r>
            <a:r>
              <a:rPr lang="pl-PL" dirty="0" smtClean="0"/>
              <a:t> </a:t>
            </a:r>
            <a:r>
              <a:rPr lang="pl-PL" dirty="0" err="1" smtClean="0"/>
              <a:t>logratio</a:t>
            </a:r>
            <a:r>
              <a:rPr lang="pl-PL" dirty="0" smtClean="0"/>
              <a:t> </a:t>
            </a:r>
            <a:r>
              <a:rPr lang="pl-PL" dirty="0" err="1" smtClean="0"/>
              <a:t>scores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07504" y="3052703"/>
            <a:ext cx="159022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sz="200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Karkonosze</a:t>
            </a:r>
            <a:r>
              <a:rPr lang="en-GB" sz="2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0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Beskidy</a:t>
            </a:r>
            <a:r>
              <a:rPr lang="en-GB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Borecka</a:t>
            </a:r>
            <a:r>
              <a:rPr lang="en-GB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sz="2000" dirty="0" err="1" smtClean="0">
                <a:solidFill>
                  <a:srgbClr val="FF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Knyszyńska</a:t>
            </a:r>
            <a:r>
              <a:rPr lang="en-GB" sz="2000" dirty="0" smtClean="0">
                <a:solidFill>
                  <a:srgbClr val="FF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000" dirty="0" smtClean="0">
              <a:solidFill>
                <a:srgbClr val="FF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sz="2000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Białowieska</a:t>
            </a:r>
            <a:r>
              <a:rPr lang="en-GB" sz="20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0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668344" y="836712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l-PL" sz="20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</a:t>
            </a:r>
          </a:p>
          <a:p>
            <a:pPr>
              <a:lnSpc>
                <a:spcPct val="200000"/>
              </a:lnSpc>
            </a:pPr>
            <a:r>
              <a:rPr lang="pl-PL" sz="2000" dirty="0" err="1" smtClean="0">
                <a:solidFill>
                  <a:srgbClr val="FFA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</a:t>
            </a:r>
            <a:endParaRPr lang="pl-PL" sz="2000" dirty="0" smtClean="0">
              <a:solidFill>
                <a:srgbClr val="FFA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pl-PL" sz="2000" dirty="0" err="1" smtClean="0">
                <a:solidFill>
                  <a:srgbClr val="96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Autumn</a:t>
            </a:r>
            <a:endParaRPr lang="pl-PL" sz="2000" dirty="0" smtClean="0">
              <a:solidFill>
                <a:srgbClr val="964B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09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863662"/>
              </p:ext>
            </p:extLst>
          </p:nvPr>
        </p:nvGraphicFramePr>
        <p:xfrm>
          <a:off x="1344350" y="3041174"/>
          <a:ext cx="6455300" cy="20829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5590"/>
                <a:gridCol w="858555"/>
                <a:gridCol w="858555"/>
                <a:gridCol w="858555"/>
                <a:gridCol w="858555"/>
                <a:gridCol w="858555"/>
                <a:gridCol w="84693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err="1">
                          <a:effectLst/>
                        </a:rPr>
                        <a:t>variable</a:t>
                      </a:r>
                      <a:endParaRPr lang="pl-PL" sz="1100" dirty="0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36195" marR="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Cd</a:t>
                      </a:r>
                      <a:endParaRPr lang="pl-PL" sz="1100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36195" marR="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Cu</a:t>
                      </a:r>
                      <a:endParaRPr lang="pl-PL" sz="1100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36195" marR="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Mn</a:t>
                      </a:r>
                      <a:endParaRPr lang="pl-PL" sz="1100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36195" marR="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Ni</a:t>
                      </a:r>
                      <a:endParaRPr lang="pl-PL" sz="1100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36195" marR="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Pb</a:t>
                      </a:r>
                      <a:endParaRPr lang="pl-PL" sz="1100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36195" marR="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Zn</a:t>
                      </a:r>
                      <a:endParaRPr lang="pl-PL" sz="1100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36195" marR="36195" marT="36195" marB="36195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year</a:t>
                      </a:r>
                      <a:endParaRPr lang="pl-PL" sz="1100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36195" marR="0" marT="0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+</a:t>
                      </a:r>
                      <a:endParaRPr lang="pl-PL" sz="2800" dirty="0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36195" marR="0" marT="0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.</a:t>
                      </a:r>
                      <a:endParaRPr lang="pl-PL" sz="2800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36195" marR="0" marT="0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.</a:t>
                      </a:r>
                      <a:endParaRPr lang="pl-PL" sz="2800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36195" marR="0" marT="0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+</a:t>
                      </a:r>
                      <a:endParaRPr lang="pl-PL" sz="2800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36195" marR="0" marT="0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-</a:t>
                      </a:r>
                      <a:endParaRPr lang="pl-PL" sz="2800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36195" marR="0" marT="0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-</a:t>
                      </a:r>
                      <a:endParaRPr lang="pl-PL" sz="2800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36195" marR="36195" marT="0" marB="3619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location</a:t>
                      </a:r>
                      <a:endParaRPr lang="pl-PL" sz="1100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36195" marR="0" marT="0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+</a:t>
                      </a:r>
                      <a:endParaRPr lang="pl-PL" sz="2800" dirty="0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36195" marR="0" marT="0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+</a:t>
                      </a:r>
                      <a:endParaRPr lang="pl-PL" sz="2800" dirty="0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36195" marR="0" marT="0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+</a:t>
                      </a:r>
                      <a:endParaRPr lang="pl-PL" sz="2800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36195" marR="0" marT="0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+</a:t>
                      </a:r>
                      <a:endParaRPr lang="pl-PL" sz="2800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36195" marR="0" marT="0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+</a:t>
                      </a:r>
                      <a:endParaRPr lang="pl-PL" sz="2800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36195" marR="0" marT="0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+</a:t>
                      </a:r>
                      <a:endParaRPr lang="pl-PL" sz="2800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36195" marR="36195" marT="0" marB="3619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season</a:t>
                      </a:r>
                      <a:endParaRPr lang="pl-PL" sz="1100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36195" marR="0" marT="0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+</a:t>
                      </a:r>
                      <a:endParaRPr lang="pl-PL" sz="2800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36195" marR="0" marT="0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+</a:t>
                      </a:r>
                      <a:endParaRPr lang="pl-PL" sz="2800" dirty="0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36195" marR="0" marT="0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-</a:t>
                      </a:r>
                      <a:endParaRPr lang="pl-PL" sz="2800" dirty="0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36195" marR="0" marT="0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+</a:t>
                      </a:r>
                      <a:endParaRPr lang="pl-PL" sz="2800" dirty="0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36195" marR="0" marT="0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+</a:t>
                      </a:r>
                      <a:endParaRPr lang="pl-PL" sz="2800" dirty="0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36195" marR="0" marT="0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+</a:t>
                      </a:r>
                      <a:endParaRPr lang="pl-PL" sz="2800" dirty="0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36195" marR="36195" marT="0" marB="36195" anchor="ctr"/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2555776" y="548680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err="1" smtClean="0"/>
              <a:t>Linear</a:t>
            </a:r>
            <a:r>
              <a:rPr lang="pl-PL" sz="3200" dirty="0" smtClean="0"/>
              <a:t> </a:t>
            </a:r>
            <a:r>
              <a:rPr lang="pl-PL" sz="3200" dirty="0" err="1"/>
              <a:t>mixed-effect</a:t>
            </a:r>
            <a:r>
              <a:rPr lang="pl-PL" sz="3200" dirty="0"/>
              <a:t> model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115616" y="1485364"/>
            <a:ext cx="6696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log(c</a:t>
            </a:r>
            <a:r>
              <a:rPr lang="pl-PL" sz="2200" dirty="0" err="1" smtClean="0"/>
              <a:t>oncentration</a:t>
            </a:r>
            <a:r>
              <a:rPr lang="en-US" sz="2200" dirty="0" smtClean="0"/>
              <a:t>) </a:t>
            </a:r>
            <a:r>
              <a:rPr lang="en-US" sz="2200" dirty="0"/>
              <a:t>= location + season + year + (1 | site)</a:t>
            </a:r>
            <a:endParaRPr lang="pl-PL" sz="2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331640" y="2564904"/>
            <a:ext cx="64807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Relevance of individual fixed-effect explanatory variables </a:t>
            </a:r>
            <a:endParaRPr lang="pl-PL" sz="21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23528" y="5445224"/>
            <a:ext cx="82809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Andrzej Kłos, </a:t>
            </a:r>
            <a:r>
              <a:rPr lang="pl-PL" sz="1400" dirty="0" err="1" smtClean="0"/>
              <a:t>ZbigniewZiembik</a:t>
            </a:r>
            <a:r>
              <a:rPr lang="pl-PL" sz="1400" dirty="0" smtClean="0"/>
              <a:t>, Małgorzata Rajfur, Agnieszka </a:t>
            </a:r>
            <a:r>
              <a:rPr lang="pl-PL" sz="1400" dirty="0" err="1" smtClean="0"/>
              <a:t>Dołhańczuk</a:t>
            </a:r>
            <a:r>
              <a:rPr lang="pl-PL" sz="1400" dirty="0" smtClean="0"/>
              <a:t>-Śródka, Zbigniew Bochenek, Jarle </a:t>
            </a:r>
            <a:r>
              <a:rPr lang="pl-PL" sz="1400" dirty="0" err="1" smtClean="0"/>
              <a:t>W.Bjerke</a:t>
            </a:r>
            <a:r>
              <a:rPr lang="pl-PL" sz="1400" dirty="0" smtClean="0"/>
              <a:t>, </a:t>
            </a:r>
            <a:r>
              <a:rPr lang="pl-PL" sz="1400" dirty="0" err="1" smtClean="0"/>
              <a:t>HansTømmervik</a:t>
            </a:r>
            <a:r>
              <a:rPr lang="pl-PL" sz="1400" dirty="0" smtClean="0"/>
              <a:t>, Bogdan Zagajewski, Dariusz Ziółkowski, Dominik </a:t>
            </a:r>
            <a:r>
              <a:rPr lang="pl-PL" sz="1400" dirty="0" err="1" smtClean="0"/>
              <a:t>Jerz</a:t>
            </a:r>
            <a:r>
              <a:rPr lang="pl-PL" sz="1400" dirty="0" smtClean="0"/>
              <a:t>, Maria Zielińska, </a:t>
            </a:r>
            <a:r>
              <a:rPr lang="pl-PL" sz="1400" dirty="0" err="1" smtClean="0"/>
              <a:t>PawełKrems</a:t>
            </a:r>
            <a:r>
              <a:rPr lang="pl-PL" sz="1400" dirty="0" smtClean="0"/>
              <a:t>, </a:t>
            </a:r>
            <a:r>
              <a:rPr lang="pl-PL" sz="1400" dirty="0" err="1" smtClean="0"/>
              <a:t>PiotrGodyń</a:t>
            </a:r>
            <a:r>
              <a:rPr lang="pl-PL" sz="1400" dirty="0" smtClean="0"/>
              <a:t>, Michał Marciniak, Paweł </a:t>
            </a:r>
            <a:r>
              <a:rPr lang="pl-PL" sz="1400" dirty="0" err="1" smtClean="0"/>
              <a:t>Świsłowski</a:t>
            </a:r>
            <a:r>
              <a:rPr lang="pl-PL" sz="1400" dirty="0"/>
              <a:t> </a:t>
            </a:r>
            <a:r>
              <a:rPr lang="pl-PL" sz="1400" dirty="0" smtClean="0"/>
              <a:t>(2018). </a:t>
            </a:r>
            <a:r>
              <a:rPr lang="en-US" sz="1400" dirty="0"/>
              <a:t>Using moss and lichens in biomonitoring of heavy-metal contamination of forest areas in southern and north-eastern </a:t>
            </a:r>
            <a:r>
              <a:rPr lang="en-US" sz="1400" dirty="0" smtClean="0"/>
              <a:t>Poland</a:t>
            </a:r>
            <a:r>
              <a:rPr lang="pl-PL" sz="1400" dirty="0"/>
              <a:t>. Science of The Total Environment</a:t>
            </a:r>
          </a:p>
          <a:p>
            <a:r>
              <a:rPr lang="pl-PL" sz="1400" dirty="0"/>
              <a:t>Volume 627, 15 </a:t>
            </a:r>
            <a:r>
              <a:rPr lang="pl-PL" sz="1400" dirty="0" err="1"/>
              <a:t>June</a:t>
            </a:r>
            <a:r>
              <a:rPr lang="pl-PL" sz="1400" dirty="0"/>
              <a:t> 2018, </a:t>
            </a:r>
            <a:r>
              <a:rPr lang="pl-PL" sz="1400" dirty="0" err="1"/>
              <a:t>Pages</a:t>
            </a:r>
            <a:r>
              <a:rPr lang="pl-PL" sz="1400" dirty="0"/>
              <a:t> 438-449</a:t>
            </a:r>
          </a:p>
        </p:txBody>
      </p:sp>
    </p:spTree>
    <p:extLst>
      <p:ext uri="{BB962C8B-B14F-4D97-AF65-F5344CB8AC3E}">
        <p14:creationId xmlns:p14="http://schemas.microsoft.com/office/powerpoint/2010/main" val="238967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55576" y="836712"/>
            <a:ext cx="705678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err="1" smtClean="0"/>
              <a:t>Conclusions</a:t>
            </a:r>
            <a:endParaRPr lang="pl-PL" sz="2000" b="1" dirty="0" smtClean="0"/>
          </a:p>
          <a:p>
            <a:endParaRPr lang="pl-P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Composition of </a:t>
            </a:r>
            <a:r>
              <a:rPr lang="en-US" sz="2000" dirty="0" smtClean="0"/>
              <a:t>moss </a:t>
            </a:r>
            <a:r>
              <a:rPr lang="en-US" sz="2000" dirty="0"/>
              <a:t>relate on season, location and </a:t>
            </a:r>
            <a:r>
              <a:rPr lang="en-US" sz="2000" dirty="0" smtClean="0"/>
              <a:t>time.</a:t>
            </a:r>
            <a:r>
              <a:rPr lang="pl-PL" sz="2000" dirty="0" smtClean="0"/>
              <a:t> </a:t>
            </a:r>
            <a:r>
              <a:rPr lang="en-US" sz="2000" dirty="0" smtClean="0"/>
              <a:t>But </a:t>
            </a:r>
            <a:r>
              <a:rPr lang="en-US" sz="2000" dirty="0"/>
              <a:t>these factors did not determine unique groups in data.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It can be expected that more parameters/factors are required to explain composition structure. Among them weather condition before and during samples collection, mean seasonal </a:t>
            </a:r>
            <a:r>
              <a:rPr lang="en-US" sz="2000" dirty="0" smtClean="0"/>
              <a:t>temperature </a:t>
            </a:r>
            <a:r>
              <a:rPr lang="en-US" sz="2000" dirty="0"/>
              <a:t>and insolation can be mentioned.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An influence of the factors on a metal concentration was observed. But the model formulations were different for each metal.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Though </a:t>
            </a:r>
            <a:r>
              <a:rPr lang="en-US" sz="2000" dirty="0"/>
              <a:t>the regions investigated were contaminated unevenly, some common threads of changes in metals’ concentrations were observed. This effect can be utilized in interpretation of biomonitoring studies results and design of </a:t>
            </a:r>
            <a:r>
              <a:rPr lang="en-US" sz="2000" dirty="0" smtClean="0"/>
              <a:t>surveys</a:t>
            </a:r>
            <a:r>
              <a:rPr lang="pl-PL" sz="2000" dirty="0" smtClean="0"/>
              <a:t>.</a:t>
            </a:r>
            <a:endParaRPr lang="pl-PL" sz="2000" dirty="0" smtClean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94541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07704" y="2996952"/>
            <a:ext cx="6113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err="1" smtClean="0"/>
              <a:t>Thank</a:t>
            </a:r>
            <a:r>
              <a:rPr lang="pl-PL" sz="3200" dirty="0" smtClean="0"/>
              <a:t> </a:t>
            </a:r>
            <a:r>
              <a:rPr lang="pl-PL" sz="3200" dirty="0" err="1" smtClean="0"/>
              <a:t>You</a:t>
            </a:r>
            <a:r>
              <a:rPr lang="pl-PL" sz="3200" dirty="0" smtClean="0"/>
              <a:t> </a:t>
            </a:r>
            <a:r>
              <a:rPr lang="pl-PL" sz="3200" dirty="0" err="1" smtClean="0"/>
              <a:t>Very</a:t>
            </a:r>
            <a:r>
              <a:rPr lang="pl-PL" sz="3200" dirty="0" smtClean="0"/>
              <a:t> Much for </a:t>
            </a:r>
            <a:r>
              <a:rPr lang="pl-PL" sz="3200" dirty="0" err="1" smtClean="0"/>
              <a:t>Attention</a:t>
            </a:r>
            <a:r>
              <a:rPr lang="pl-PL" sz="3200" dirty="0" smtClean="0"/>
              <a:t> 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26676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404665"/>
            <a:ext cx="8229600" cy="30963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/>
              <a:t>In the years 2014–2016 biomonitoring studies were conducted in the forest areas of south and north-eastern Poland: the </a:t>
            </a:r>
            <a:r>
              <a:rPr lang="en-US" sz="2400" dirty="0" err="1" smtClean="0">
                <a:solidFill>
                  <a:srgbClr val="00FFFF"/>
                </a:solidFill>
              </a:rPr>
              <a:t>Karkonosze</a:t>
            </a:r>
            <a:r>
              <a:rPr lang="en-US" sz="2400" dirty="0" smtClean="0"/>
              <a:t> Mountains, the </a:t>
            </a:r>
            <a:r>
              <a:rPr lang="en-US" sz="2400" dirty="0" err="1" smtClean="0">
                <a:solidFill>
                  <a:srgbClr val="FF0000"/>
                </a:solidFill>
              </a:rPr>
              <a:t>Beskidy</a:t>
            </a:r>
            <a:r>
              <a:rPr lang="en-US" sz="2400" dirty="0" smtClean="0"/>
              <a:t> Mountains, the </a:t>
            </a:r>
            <a:r>
              <a:rPr lang="en-US" sz="2400" dirty="0" err="1" smtClean="0">
                <a:solidFill>
                  <a:srgbClr val="0000FF"/>
                </a:solidFill>
              </a:rPr>
              <a:t>Borecka</a:t>
            </a:r>
            <a:r>
              <a:rPr lang="en-US" sz="2400" dirty="0" smtClean="0"/>
              <a:t> Forest, the </a:t>
            </a:r>
            <a:r>
              <a:rPr lang="en-US" sz="2400" dirty="0" err="1" smtClean="0">
                <a:solidFill>
                  <a:srgbClr val="FF0090"/>
                </a:solidFill>
              </a:rPr>
              <a:t>Knyszyńska</a:t>
            </a:r>
            <a:r>
              <a:rPr lang="en-US" sz="2400" dirty="0" smtClean="0"/>
              <a:t> Forest and the </a:t>
            </a:r>
            <a:r>
              <a:rPr lang="en-US" sz="2400" dirty="0" err="1" smtClean="0">
                <a:solidFill>
                  <a:srgbClr val="00FF00"/>
                </a:solidFill>
              </a:rPr>
              <a:t>Białowieska</a:t>
            </a:r>
            <a:r>
              <a:rPr lang="en-US" sz="2400" dirty="0" smtClean="0"/>
              <a:t> Forest. In this study </a:t>
            </a:r>
            <a:r>
              <a:rPr lang="en-US" sz="2400" dirty="0" err="1" smtClean="0"/>
              <a:t>epigeic</a:t>
            </a:r>
            <a:r>
              <a:rPr lang="en-US" sz="2400" dirty="0" smtClean="0"/>
              <a:t> moss </a:t>
            </a:r>
            <a:r>
              <a:rPr lang="en-US" sz="2400" i="1" dirty="0" err="1" smtClean="0"/>
              <a:t>Pleurozium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schreber</a:t>
            </a:r>
            <a:r>
              <a:rPr lang="en-US" sz="2400" dirty="0" err="1" smtClean="0"/>
              <a:t>i</a:t>
            </a:r>
            <a:r>
              <a:rPr lang="en-US" sz="2400" dirty="0" smtClean="0"/>
              <a:t> was used. Samples were collected in </a:t>
            </a:r>
            <a:r>
              <a:rPr lang="en-US" sz="2400" dirty="0" smtClean="0">
                <a:solidFill>
                  <a:srgbClr val="00FF00"/>
                </a:solidFill>
              </a:rPr>
              <a:t>spring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A500"/>
                </a:solidFill>
              </a:rPr>
              <a:t>summer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964B00"/>
                </a:solidFill>
              </a:rPr>
              <a:t>autumn</a:t>
            </a:r>
            <a:r>
              <a:rPr lang="en-US" sz="2400" dirty="0" smtClean="0"/>
              <a:t>. </a:t>
            </a:r>
          </a:p>
          <a:p>
            <a:pPr marL="0" indent="0" algn="just">
              <a:buNone/>
            </a:pPr>
            <a:r>
              <a:rPr lang="en-US" sz="2400" dirty="0" smtClean="0"/>
              <a:t>In the samples, </a:t>
            </a:r>
            <a:r>
              <a:rPr lang="en-US" sz="2400" dirty="0" err="1" smtClean="0"/>
              <a:t>Mn</a:t>
            </a:r>
            <a:r>
              <a:rPr lang="en-US" sz="2400" dirty="0" smtClean="0"/>
              <a:t>, Ni, Cu, Zn, Cd, and </a:t>
            </a:r>
            <a:r>
              <a:rPr lang="en-US" sz="2400" dirty="0" err="1" smtClean="0"/>
              <a:t>Pb</a:t>
            </a:r>
            <a:r>
              <a:rPr lang="en-US" sz="2400" dirty="0" smtClean="0"/>
              <a:t> concentrations were determined. </a:t>
            </a:r>
            <a:endParaRPr lang="pl-PL" sz="2400" dirty="0"/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63688" y="3789040"/>
            <a:ext cx="5044440" cy="259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9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653760" y="697817"/>
            <a:ext cx="8000640" cy="109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1786" rIns="81639" bIns="4082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algn="just"/>
            <a:r>
              <a:rPr lang="pl-PL" altLang="pl-PL" sz="2400" dirty="0" err="1"/>
              <a:t>Analytical</a:t>
            </a:r>
            <a:r>
              <a:rPr lang="pl-PL" altLang="pl-PL" sz="2400" dirty="0"/>
              <a:t> </a:t>
            </a:r>
            <a:r>
              <a:rPr lang="pl-PL" altLang="pl-PL" sz="2400" dirty="0" err="1"/>
              <a:t>methods</a:t>
            </a:r>
            <a:r>
              <a:rPr lang="pl-PL" altLang="pl-PL" sz="2400" dirty="0"/>
              <a:t> </a:t>
            </a:r>
            <a:r>
              <a:rPr lang="pl-PL" altLang="pl-PL" sz="2400" dirty="0" err="1"/>
              <a:t>allow</a:t>
            </a:r>
            <a:r>
              <a:rPr lang="pl-PL" altLang="pl-PL" sz="2400" dirty="0"/>
              <a:t> to </a:t>
            </a:r>
            <a:r>
              <a:rPr lang="pl-PL" altLang="pl-PL" sz="2400" dirty="0" err="1"/>
              <a:t>determine</a:t>
            </a:r>
            <a:r>
              <a:rPr lang="pl-PL" altLang="pl-PL" sz="2400" dirty="0"/>
              <a:t> </a:t>
            </a:r>
            <a:r>
              <a:rPr lang="pl-PL" altLang="pl-PL" sz="2400" dirty="0" err="1"/>
              <a:t>concentrations</a:t>
            </a:r>
            <a:r>
              <a:rPr lang="pl-PL" altLang="pl-PL" sz="2400" dirty="0"/>
              <a:t> of </a:t>
            </a:r>
            <a:r>
              <a:rPr lang="pl-PL" altLang="pl-PL" sz="2400" dirty="0" err="1"/>
              <a:t>components</a:t>
            </a:r>
            <a:r>
              <a:rPr lang="pl-PL" altLang="pl-PL" sz="2400" dirty="0"/>
              <a:t> in </a:t>
            </a:r>
            <a:r>
              <a:rPr lang="pl-PL" altLang="pl-PL" sz="2400" dirty="0" err="1"/>
              <a:t>samples</a:t>
            </a:r>
            <a:r>
              <a:rPr lang="pl-PL" altLang="pl-PL" sz="2400" dirty="0"/>
              <a:t>. </a:t>
            </a:r>
            <a:r>
              <a:rPr lang="pl-PL" altLang="pl-PL" sz="2400" dirty="0" err="1"/>
              <a:t>Vector</a:t>
            </a:r>
            <a:r>
              <a:rPr lang="pl-PL" altLang="pl-PL" sz="2400" dirty="0"/>
              <a:t> of </a:t>
            </a:r>
            <a:r>
              <a:rPr lang="pl-PL" altLang="pl-PL" sz="2400" dirty="0" err="1"/>
              <a:t>compositions</a:t>
            </a:r>
            <a:r>
              <a:rPr lang="pl-PL" altLang="pl-PL" sz="2400" dirty="0"/>
              <a:t> </a:t>
            </a:r>
            <a:r>
              <a:rPr lang="pl-PL" altLang="pl-PL" sz="2400" b="1" i="1" dirty="0"/>
              <a:t>x</a:t>
            </a:r>
            <a:r>
              <a:rPr lang="pl-PL" altLang="pl-PL" sz="2400" dirty="0"/>
              <a:t> of </a:t>
            </a:r>
            <a:r>
              <a:rPr lang="pl-PL" altLang="pl-PL" sz="2400" dirty="0" err="1"/>
              <a:t>components</a:t>
            </a:r>
            <a:r>
              <a:rPr lang="pl-PL" altLang="pl-PL" sz="2400" dirty="0"/>
              <a:t> </a:t>
            </a:r>
            <a:r>
              <a:rPr lang="pl-PL" altLang="pl-PL" sz="2400" dirty="0" err="1"/>
              <a:t>can</a:t>
            </a:r>
            <a:r>
              <a:rPr lang="pl-PL" altLang="pl-PL" sz="2400" dirty="0"/>
              <a:t> </a:t>
            </a:r>
            <a:r>
              <a:rPr lang="pl-PL" altLang="pl-PL" sz="2400" dirty="0" err="1"/>
              <a:t>is</a:t>
            </a:r>
            <a:r>
              <a:rPr lang="pl-PL" altLang="pl-PL" sz="2400" dirty="0"/>
              <a:t> </a:t>
            </a:r>
            <a:r>
              <a:rPr lang="pl-PL" altLang="pl-PL" sz="2400" dirty="0" err="1"/>
              <a:t>calculated</a:t>
            </a:r>
            <a:r>
              <a:rPr lang="pl-PL" altLang="pl-PL" sz="2400" dirty="0"/>
              <a:t> as ratio: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449440" y="1960046"/>
          <a:ext cx="3703680" cy="1451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r:id="rId4" imgW="4211280" imgH="1609920" progId="">
                  <p:embed/>
                </p:oleObj>
              </mc:Choice>
              <mc:Fallback>
                <p:oleObj r:id="rId4" imgW="4211280" imgH="16099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440" y="1960046"/>
                        <a:ext cx="3703680" cy="145167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89600" y="3593178"/>
            <a:ext cx="8163360" cy="488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1786" rIns="81639" bIns="4082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algn="just"/>
            <a:r>
              <a:rPr lang="en-US" altLang="pl-PL" sz="2400" dirty="0"/>
              <a:t>where </a:t>
            </a:r>
            <a:r>
              <a:rPr lang="en-US" altLang="pl-PL" sz="2400" i="1" dirty="0"/>
              <a:t>D</a:t>
            </a:r>
            <a:r>
              <a:rPr lang="en-US" altLang="pl-PL" sz="2400" dirty="0"/>
              <a:t> is number of components and </a:t>
            </a:r>
            <a:r>
              <a:rPr lang="en-US" altLang="pl-PL" sz="2400" i="1" dirty="0" err="1"/>
              <a:t>x</a:t>
            </a:r>
            <a:r>
              <a:rPr lang="en-US" altLang="pl-PL" sz="2400" baseline="-33000" dirty="0" err="1"/>
              <a:t>j</a:t>
            </a:r>
            <a:r>
              <a:rPr lang="en-US" altLang="pl-PL" sz="2400" dirty="0"/>
              <a:t> is amount (mass) of the component (</a:t>
            </a:r>
            <a:r>
              <a:rPr lang="en-US" altLang="pl-PL" sz="2400" i="1" dirty="0" err="1"/>
              <a:t>x</a:t>
            </a:r>
            <a:r>
              <a:rPr lang="en-US" altLang="pl-PL" sz="2400" baseline="-33000" dirty="0" err="1"/>
              <a:t>j</a:t>
            </a:r>
            <a:r>
              <a:rPr lang="en-US" altLang="pl-PL" sz="2400" dirty="0"/>
              <a:t> is always non-negative). The </a:t>
            </a:r>
            <a:r>
              <a:rPr lang="en-US" altLang="pl-PL" sz="2400" b="1" i="1" dirty="0"/>
              <a:t>x</a:t>
            </a:r>
            <a:r>
              <a:rPr lang="en-US" altLang="pl-PL" sz="2400" dirty="0"/>
              <a:t> vector constitutes </a:t>
            </a:r>
            <a:r>
              <a:rPr lang="en-US" altLang="pl-PL" sz="2400" u="sng" dirty="0"/>
              <a:t>compositional variable</a:t>
            </a:r>
            <a:r>
              <a:rPr lang="en-US" altLang="pl-PL" sz="2400" dirty="0"/>
              <a:t>.</a:t>
            </a:r>
            <a:r>
              <a:rPr lang="en-US" altLang="pl-PL" sz="2400" baseline="-33000" dirty="0"/>
              <a:t> </a:t>
            </a:r>
            <a:r>
              <a:rPr lang="en-US" altLang="pl-PL" sz="2400" dirty="0"/>
              <a:t>For </a:t>
            </a:r>
            <a:r>
              <a:rPr lang="en-US" altLang="pl-PL" sz="2400" i="1" dirty="0" err="1"/>
              <a:t>k</a:t>
            </a:r>
            <a:r>
              <a:rPr lang="en-US" altLang="pl-PL" sz="2400" baseline="-33000" dirty="0" err="1"/>
              <a:t>s</a:t>
            </a:r>
            <a:r>
              <a:rPr lang="en-US" altLang="pl-PL" sz="2400" dirty="0"/>
              <a:t>=1 </a:t>
            </a:r>
            <a:r>
              <a:rPr lang="en-US" altLang="pl-PL" sz="2400" b="1" i="1" dirty="0"/>
              <a:t>x</a:t>
            </a:r>
            <a:r>
              <a:rPr lang="en-US" altLang="pl-PL" sz="2400" dirty="0"/>
              <a:t> is vector of fractions, for </a:t>
            </a:r>
            <a:r>
              <a:rPr lang="en-US" altLang="pl-PL" sz="2400" i="1" dirty="0" err="1"/>
              <a:t>k</a:t>
            </a:r>
            <a:r>
              <a:rPr lang="en-US" altLang="pl-PL" sz="2400" baseline="-33000" dirty="0" err="1"/>
              <a:t>s</a:t>
            </a:r>
            <a:r>
              <a:rPr lang="en-US" altLang="pl-PL" sz="2400" dirty="0"/>
              <a:t>=100 </a:t>
            </a:r>
            <a:r>
              <a:rPr lang="en-US" altLang="pl-PL" sz="2400" b="1" i="1" dirty="0"/>
              <a:t>x</a:t>
            </a:r>
            <a:r>
              <a:rPr lang="en-US" altLang="pl-PL" sz="2400" dirty="0"/>
              <a:t> is vector of </a:t>
            </a:r>
            <a:r>
              <a:rPr lang="en-US" altLang="pl-PL" sz="2400" dirty="0" err="1"/>
              <a:t>percents</a:t>
            </a:r>
            <a:r>
              <a:rPr lang="en-US" altLang="pl-PL" sz="2400" dirty="0"/>
              <a:t> [%], for </a:t>
            </a:r>
            <a:r>
              <a:rPr lang="en-US" altLang="pl-PL" sz="2400" i="1" dirty="0" err="1"/>
              <a:t>k</a:t>
            </a:r>
            <a:r>
              <a:rPr lang="en-US" altLang="pl-PL" sz="2400" baseline="-33000" dirty="0" err="1"/>
              <a:t>s</a:t>
            </a:r>
            <a:r>
              <a:rPr lang="en-US" altLang="pl-PL" sz="2400" dirty="0"/>
              <a:t>=1000 </a:t>
            </a:r>
            <a:r>
              <a:rPr lang="en-US" altLang="pl-PL" sz="2400" b="1" i="1" dirty="0"/>
              <a:t>x</a:t>
            </a:r>
            <a:r>
              <a:rPr lang="en-US" altLang="pl-PL" sz="2400" dirty="0"/>
              <a:t> is vector of per mille [‰], for </a:t>
            </a:r>
            <a:r>
              <a:rPr lang="en-US" altLang="pl-PL" sz="2400" i="1" dirty="0" err="1"/>
              <a:t>k</a:t>
            </a:r>
            <a:r>
              <a:rPr lang="en-US" altLang="pl-PL" sz="2400" baseline="-33000" dirty="0" err="1"/>
              <a:t>s</a:t>
            </a:r>
            <a:r>
              <a:rPr lang="en-US" altLang="pl-PL" sz="2400" dirty="0"/>
              <a:t>=10</a:t>
            </a:r>
            <a:r>
              <a:rPr lang="en-US" altLang="pl-PL" sz="2400" baseline="33000" dirty="0"/>
              <a:t>6</a:t>
            </a:r>
            <a:r>
              <a:rPr lang="en-US" altLang="pl-PL" sz="2400" dirty="0"/>
              <a:t> </a:t>
            </a:r>
            <a:r>
              <a:rPr lang="en-US" altLang="pl-PL" sz="2400" b="1" i="1" dirty="0"/>
              <a:t>x</a:t>
            </a:r>
            <a:r>
              <a:rPr lang="en-US" altLang="pl-PL" sz="2400" dirty="0"/>
              <a:t> is vector of  ppm, and so on.</a:t>
            </a:r>
          </a:p>
          <a:p>
            <a:pPr algn="just"/>
            <a:r>
              <a:rPr lang="en-US" altLang="pl-PL" sz="2400" dirty="0"/>
              <a:t>In these units concentrations </a:t>
            </a:r>
            <a:r>
              <a:rPr lang="en-US" altLang="pl-PL" sz="2400" dirty="0" err="1"/>
              <a:t>mol</a:t>
            </a:r>
            <a:r>
              <a:rPr lang="en-US" altLang="pl-PL" sz="2400" dirty="0"/>
              <a:t>/dm</a:t>
            </a:r>
            <a:r>
              <a:rPr lang="en-US" altLang="pl-PL" sz="2400" baseline="33000" dirty="0"/>
              <a:t>3</a:t>
            </a:r>
            <a:r>
              <a:rPr lang="en-US" altLang="pl-PL" sz="2400" dirty="0"/>
              <a:t>, g/dm</a:t>
            </a:r>
            <a:r>
              <a:rPr lang="en-US" altLang="pl-PL" sz="2400" baseline="33000" dirty="0"/>
              <a:t>3</a:t>
            </a:r>
            <a:r>
              <a:rPr lang="en-US" altLang="pl-PL" sz="2400" dirty="0"/>
              <a:t>,  </a:t>
            </a:r>
            <a:r>
              <a:rPr lang="en-US" altLang="pl-PL" sz="2400" dirty="0" err="1"/>
              <a:t>Bq</a:t>
            </a:r>
            <a:r>
              <a:rPr lang="en-US" altLang="pl-PL" sz="2400" dirty="0"/>
              <a:t>/kg, </a:t>
            </a:r>
            <a:r>
              <a:rPr lang="en-US" altLang="pl-PL" sz="2400" dirty="0" err="1"/>
              <a:t>Bq</a:t>
            </a:r>
            <a:r>
              <a:rPr lang="en-US" altLang="pl-PL" sz="2400" dirty="0"/>
              <a:t>/m</a:t>
            </a:r>
            <a:r>
              <a:rPr lang="en-US" altLang="pl-PL" sz="2400" baseline="33000" dirty="0"/>
              <a:t>2</a:t>
            </a:r>
            <a:r>
              <a:rPr lang="en-US" altLang="pl-PL" sz="2400" dirty="0"/>
              <a:t> and many others, could also be expressed.</a:t>
            </a:r>
          </a:p>
        </p:txBody>
      </p:sp>
    </p:spTree>
    <p:extLst>
      <p:ext uri="{BB962C8B-B14F-4D97-AF65-F5344CB8AC3E}">
        <p14:creationId xmlns:p14="http://schemas.microsoft.com/office/powerpoint/2010/main" val="18915393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707115"/>
          </a:xfrm>
          <a:ln/>
        </p:spPr>
        <p:txBody>
          <a:bodyPr tIns="25805"/>
          <a:lstStyle/>
          <a:p>
            <a:pPr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  <a:tab pos="8150520" algn="l"/>
              </a:tabLst>
            </a:pPr>
            <a:r>
              <a:rPr lang="en-US" altLang="pl-PL" sz="2900"/>
              <a:t>Simplex sample space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89601" y="1306218"/>
            <a:ext cx="8327520" cy="79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3399" rIns="81639" bIns="4082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r>
              <a:rPr lang="en-US" altLang="pl-PL" sz="2500"/>
              <a:t>Selection of appropriate sample space for compositional data analysis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60" y="2406493"/>
            <a:ext cx="8108640" cy="235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65921" y="5062132"/>
            <a:ext cx="8251200" cy="100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0173" rIns="81639" bIns="4082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algn="just"/>
            <a:r>
              <a:rPr lang="en-US" altLang="pl-PL" sz="2200"/>
              <a:t>Simplex spaces representing 2 components system (A, B – line segment), 3 components system (A, B, C – equilateral triangle) and 4 components system (A, B, C, D – tetrahedron).</a:t>
            </a:r>
            <a:r>
              <a:rPr lang="pl-PL" altLang="pl-PL" sz="2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39873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67544" y="467115"/>
            <a:ext cx="8215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Aitchison distance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l-P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between points A and B with coordinates </a:t>
            </a:r>
            <a:r>
              <a:rPr lang="pl-PL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l-PL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l-PL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geometrical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35" y="1996241"/>
            <a:ext cx="7737623" cy="94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5229200"/>
            <a:ext cx="5975350" cy="90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23528" y="3645024"/>
            <a:ext cx="84969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result of transformation of the raw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(concentrations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), the orthogonal base </a:t>
            </a: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isometric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logratio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ilr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coordinate vectors is constructed: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024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73" y="613491"/>
            <a:ext cx="3200555" cy="320055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67" y="627336"/>
            <a:ext cx="3200555" cy="320055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41" y="3603725"/>
            <a:ext cx="3200555" cy="3200555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562498" y="6227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2014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074492" y="6273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2015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619672" y="361706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2016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131840" y="219998"/>
            <a:ext cx="3032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Multidimensional</a:t>
            </a:r>
            <a:r>
              <a:rPr lang="pl-PL" dirty="0" smtClean="0"/>
              <a:t> </a:t>
            </a:r>
            <a:r>
              <a:rPr lang="pl-PL" dirty="0" err="1" smtClean="0"/>
              <a:t>Scaling</a:t>
            </a:r>
            <a:r>
              <a:rPr lang="pl-PL" dirty="0" smtClean="0"/>
              <a:t> MDS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5052748" y="3919643"/>
            <a:ext cx="35517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sz="220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Karkonosze</a:t>
            </a:r>
            <a:r>
              <a:rPr lang="en-GB" sz="22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Mountains </a:t>
            </a:r>
            <a:r>
              <a:rPr lang="en-GB" sz="2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Beskidy</a:t>
            </a:r>
            <a:r>
              <a:rPr lang="en-GB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Mountains </a:t>
            </a:r>
            <a:r>
              <a:rPr lang="en-GB" sz="2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Borecka</a:t>
            </a:r>
            <a:r>
              <a:rPr lang="en-GB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Forest</a:t>
            </a:r>
            <a:r>
              <a:rPr lang="pl-PL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 smtClean="0">
                <a:solidFill>
                  <a:srgbClr val="FF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Knyszyńska</a:t>
            </a:r>
            <a:r>
              <a:rPr lang="en-GB" sz="2200" dirty="0" smtClean="0">
                <a:solidFill>
                  <a:srgbClr val="FF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>
                <a:solidFill>
                  <a:srgbClr val="FF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 </a:t>
            </a:r>
            <a:r>
              <a:rPr lang="en-GB" sz="2200" dirty="0" smtClean="0">
                <a:solidFill>
                  <a:srgbClr val="FF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Białowieska</a:t>
            </a:r>
            <a:r>
              <a:rPr lang="en-GB" sz="22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Forest</a:t>
            </a:r>
            <a:endParaRPr lang="pl-PL" sz="22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81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3200555" cy="320055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056" y="620688"/>
            <a:ext cx="3200555" cy="320055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65" y="3645024"/>
            <a:ext cx="3200555" cy="3200555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131840" y="219998"/>
            <a:ext cx="3032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Multidimensional</a:t>
            </a:r>
            <a:r>
              <a:rPr lang="pl-PL" dirty="0" smtClean="0"/>
              <a:t> </a:t>
            </a:r>
            <a:r>
              <a:rPr lang="pl-PL" dirty="0" err="1" smtClean="0"/>
              <a:t>Scaling</a:t>
            </a:r>
            <a:r>
              <a:rPr lang="pl-PL" dirty="0" smtClean="0"/>
              <a:t> MDS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922539" y="6227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2014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434533" y="6113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2015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907704" y="364502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2016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5868144" y="3986401"/>
            <a:ext cx="15850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l-PL" sz="22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</a:t>
            </a:r>
          </a:p>
          <a:p>
            <a:pPr>
              <a:lnSpc>
                <a:spcPct val="200000"/>
              </a:lnSpc>
            </a:pPr>
            <a:r>
              <a:rPr lang="pl-PL" sz="2200" dirty="0" err="1" smtClean="0">
                <a:solidFill>
                  <a:srgbClr val="FFA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</a:t>
            </a:r>
            <a:endParaRPr lang="pl-PL" sz="2200" dirty="0" smtClean="0">
              <a:solidFill>
                <a:srgbClr val="FFA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pl-PL" sz="2200" dirty="0" err="1" smtClean="0">
                <a:solidFill>
                  <a:srgbClr val="96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Autumn</a:t>
            </a:r>
            <a:endParaRPr lang="pl-PL" sz="2200" dirty="0" smtClean="0">
              <a:solidFill>
                <a:srgbClr val="964B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964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641"/>
            <a:ext cx="4572010" cy="320040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593"/>
            <a:ext cx="4572010" cy="3200407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052748" y="3919643"/>
            <a:ext cx="35517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sz="220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Karkonosze</a:t>
            </a:r>
            <a:r>
              <a:rPr lang="en-GB" sz="22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Mountains </a:t>
            </a:r>
            <a:r>
              <a:rPr lang="en-GB" sz="2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Beskidy</a:t>
            </a:r>
            <a:r>
              <a:rPr lang="en-GB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Mountains </a:t>
            </a:r>
            <a:r>
              <a:rPr lang="en-GB" sz="2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Borecka</a:t>
            </a:r>
            <a:r>
              <a:rPr lang="en-GB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Forest</a:t>
            </a:r>
            <a:r>
              <a:rPr lang="pl-PL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 smtClean="0">
                <a:solidFill>
                  <a:srgbClr val="FF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Knyszyńska</a:t>
            </a:r>
            <a:r>
              <a:rPr lang="en-GB" sz="2200" dirty="0" smtClean="0">
                <a:solidFill>
                  <a:srgbClr val="FF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>
                <a:solidFill>
                  <a:srgbClr val="FF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 </a:t>
            </a:r>
            <a:r>
              <a:rPr lang="en-GB" sz="2200" dirty="0" smtClean="0">
                <a:solidFill>
                  <a:srgbClr val="FF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Białowieska</a:t>
            </a:r>
            <a:r>
              <a:rPr lang="en-GB" sz="22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Forest</a:t>
            </a:r>
            <a:endParaRPr lang="pl-PL" sz="22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494" y="660641"/>
            <a:ext cx="4572010" cy="3200407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483768" y="291309"/>
            <a:ext cx="4146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Hierachical</a:t>
            </a:r>
            <a:r>
              <a:rPr lang="pl-PL" dirty="0" smtClean="0"/>
              <a:t> </a:t>
            </a:r>
            <a:r>
              <a:rPr lang="pl-PL" dirty="0" err="1" smtClean="0"/>
              <a:t>cluster</a:t>
            </a:r>
            <a:r>
              <a:rPr lang="pl-PL" dirty="0" smtClean="0"/>
              <a:t> - </a:t>
            </a:r>
            <a:r>
              <a:rPr lang="pl-PL" dirty="0" err="1" smtClean="0"/>
              <a:t>aglomerative</a:t>
            </a:r>
            <a:r>
              <a:rPr lang="pl-PL" dirty="0" smtClean="0"/>
              <a:t>  </a:t>
            </a:r>
            <a:r>
              <a:rPr lang="pl-PL" dirty="0" err="1" smtClean="0"/>
              <a:t>method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316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641"/>
            <a:ext cx="4572010" cy="320040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60641"/>
            <a:ext cx="4572010" cy="3200407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483768" y="291309"/>
            <a:ext cx="4146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Hierachical</a:t>
            </a:r>
            <a:r>
              <a:rPr lang="pl-PL" dirty="0" smtClean="0"/>
              <a:t> </a:t>
            </a:r>
            <a:r>
              <a:rPr lang="pl-PL" dirty="0" err="1" smtClean="0"/>
              <a:t>cluster</a:t>
            </a:r>
            <a:r>
              <a:rPr lang="pl-PL" dirty="0" smtClean="0"/>
              <a:t> - </a:t>
            </a:r>
            <a:r>
              <a:rPr lang="pl-PL" dirty="0" err="1" smtClean="0"/>
              <a:t>aglomerative</a:t>
            </a:r>
            <a:r>
              <a:rPr lang="pl-PL" dirty="0" smtClean="0"/>
              <a:t>  </a:t>
            </a:r>
            <a:r>
              <a:rPr lang="pl-PL" dirty="0" err="1" smtClean="0"/>
              <a:t>method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2969"/>
            <a:ext cx="4572010" cy="3200407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6228184" y="3986401"/>
            <a:ext cx="15850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l-PL" sz="22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</a:t>
            </a:r>
          </a:p>
          <a:p>
            <a:pPr>
              <a:lnSpc>
                <a:spcPct val="200000"/>
              </a:lnSpc>
            </a:pPr>
            <a:r>
              <a:rPr lang="pl-PL" sz="2200" dirty="0" err="1" smtClean="0">
                <a:solidFill>
                  <a:srgbClr val="FFA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</a:t>
            </a:r>
            <a:endParaRPr lang="pl-PL" sz="2200" dirty="0" smtClean="0">
              <a:solidFill>
                <a:srgbClr val="FFA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pl-PL" sz="2200" dirty="0" err="1" smtClean="0">
                <a:solidFill>
                  <a:srgbClr val="96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Autumn</a:t>
            </a:r>
            <a:endParaRPr lang="pl-PL" sz="2200" dirty="0" smtClean="0">
              <a:solidFill>
                <a:srgbClr val="964B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680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667</Words>
  <Application>Microsoft Office PowerPoint</Application>
  <PresentationFormat>Pokaz na ekranie (4:3)</PresentationFormat>
  <Paragraphs>101</Paragraphs>
  <Slides>15</Slides>
  <Notes>3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0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Calibri</vt:lpstr>
      <vt:lpstr>DejaVu Sans</vt:lpstr>
      <vt:lpstr>Motyw pakietu Office</vt:lpstr>
      <vt:lpstr>Zbigniew Ziembik , Agnieszka Dołhańczuk-Śródka Andrzej Kłos, Małgorzata Rajfur </vt:lpstr>
      <vt:lpstr>Prezentacja programu PowerPoint</vt:lpstr>
      <vt:lpstr>Prezentacja programu PowerPoint</vt:lpstr>
      <vt:lpstr>Simplex sample space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Zbigniew Ziembik , Agnieszka Dołhańczuk-Śródka Andrzej Kłos, Małgorzata Rajfur</dc:title>
  <dc:creator>zbfch4</dc:creator>
  <cp:lastModifiedBy>Agnieszka</cp:lastModifiedBy>
  <cp:revision>54</cp:revision>
  <dcterms:created xsi:type="dcterms:W3CDTF">2018-06-29T18:22:01Z</dcterms:created>
  <dcterms:modified xsi:type="dcterms:W3CDTF">2018-07-04T06:20:21Z</dcterms:modified>
</cp:coreProperties>
</file>